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1" r:id="rId3"/>
    <p:sldId id="454" r:id="rId4"/>
    <p:sldId id="303" r:id="rId5"/>
    <p:sldId id="419" r:id="rId6"/>
    <p:sldId id="420" r:id="rId7"/>
    <p:sldId id="458" r:id="rId8"/>
    <p:sldId id="459" r:id="rId9"/>
    <p:sldId id="460" r:id="rId10"/>
    <p:sldId id="462" r:id="rId11"/>
    <p:sldId id="423" r:id="rId12"/>
    <p:sldId id="463" r:id="rId13"/>
    <p:sldId id="464" r:id="rId14"/>
    <p:sldId id="465" r:id="rId15"/>
    <p:sldId id="466" r:id="rId16"/>
    <p:sldId id="469" r:id="rId17"/>
    <p:sldId id="306" r:id="rId18"/>
    <p:sldId id="1006" r:id="rId19"/>
    <p:sldId id="1007" r:id="rId20"/>
    <p:sldId id="430" r:id="rId21"/>
    <p:sldId id="471" r:id="rId22"/>
    <p:sldId id="719" r:id="rId23"/>
    <p:sldId id="445" r:id="rId24"/>
    <p:sldId id="307" r:id="rId25"/>
    <p:sldId id="1000" r:id="rId26"/>
    <p:sldId id="446" r:id="rId27"/>
    <p:sldId id="467" r:id="rId28"/>
    <p:sldId id="448" r:id="rId29"/>
    <p:sldId id="470" r:id="rId30"/>
    <p:sldId id="450" r:id="rId31"/>
    <p:sldId id="468" r:id="rId32"/>
    <p:sldId id="259" r:id="rId33"/>
    <p:sldId id="347" r:id="rId34"/>
    <p:sldId id="391" r:id="rId35"/>
    <p:sldId id="260" r:id="rId36"/>
    <p:sldId id="390" r:id="rId37"/>
    <p:sldId id="273" r:id="rId38"/>
    <p:sldId id="274" r:id="rId39"/>
    <p:sldId id="276" r:id="rId40"/>
    <p:sldId id="277" r:id="rId41"/>
    <p:sldId id="282" r:id="rId42"/>
    <p:sldId id="284" r:id="rId43"/>
    <p:sldId id="285" r:id="rId44"/>
    <p:sldId id="287" r:id="rId45"/>
    <p:sldId id="289" r:id="rId46"/>
    <p:sldId id="290" r:id="rId47"/>
    <p:sldId id="1001" r:id="rId48"/>
    <p:sldId id="1002" r:id="rId49"/>
    <p:sldId id="1003" r:id="rId50"/>
    <p:sldId id="100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8E29D-B00D-4E9E-9E51-50E90740B232}" type="datetimeFigureOut">
              <a:rPr lang="en-MY" smtClean="0"/>
              <a:t>24/3/2025</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BB998-A42A-4881-8DBE-321A6F3F134C}" type="slidenum">
              <a:rPr lang="en-MY" smtClean="0"/>
              <a:t>‹#›</a:t>
            </a:fld>
            <a:endParaRPr lang="en-MY"/>
          </a:p>
        </p:txBody>
      </p:sp>
    </p:spTree>
    <p:extLst>
      <p:ext uri="{BB962C8B-B14F-4D97-AF65-F5344CB8AC3E}">
        <p14:creationId xmlns:p14="http://schemas.microsoft.com/office/powerpoint/2010/main" val="149587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8884EFE5-FC54-CA73-D848-78DB62F0EC7E}"/>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938ABBB8-A1FA-15D4-43E8-941E1C2FFB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8436" name="Slide Number Placeholder 3">
            <a:extLst>
              <a:ext uri="{FF2B5EF4-FFF2-40B4-BE49-F238E27FC236}">
                <a16:creationId xmlns:a16="http://schemas.microsoft.com/office/drawing/2014/main" id="{947C46D0-4D09-D7F4-1594-C667627889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76C9D7-0D41-48F5-9CDC-374D2C3EA92C}" type="slidenum">
              <a:rPr lang="tr-TR" altLang="en-US" sz="1300" smtClean="0"/>
              <a:pPr>
                <a:spcBef>
                  <a:spcPct val="0"/>
                </a:spcBef>
              </a:pPr>
              <a:t>5</a:t>
            </a:fld>
            <a:endParaRPr lang="tr-TR"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7B1F460-C2DD-2BC4-C952-4A9DC0BE55C4}"/>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9DA09A-5B1E-4EB5-A70B-4DCF38C938A4}" type="slidenum">
              <a:rPr lang="en-AU" altLang="en-US" sz="1200"/>
              <a:pPr/>
              <a:t>35</a:t>
            </a:fld>
            <a:endParaRPr lang="en-AU" altLang="en-US" sz="1200"/>
          </a:p>
        </p:txBody>
      </p:sp>
      <p:sp>
        <p:nvSpPr>
          <p:cNvPr id="60419" name="Rectangle 2">
            <a:extLst>
              <a:ext uri="{FF2B5EF4-FFF2-40B4-BE49-F238E27FC236}">
                <a16:creationId xmlns:a16="http://schemas.microsoft.com/office/drawing/2014/main" id="{EAD51B14-071D-0080-1700-05E483A44CAB}"/>
              </a:ext>
            </a:extLst>
          </p:cNvPr>
          <p:cNvSpPr>
            <a:spLocks noGrp="1" noRot="1" noChangeAspect="1" noChangeArrowheads="1" noTextEdit="1"/>
          </p:cNvSpPr>
          <p:nvPr>
            <p:ph type="sldImg"/>
          </p:nvPr>
        </p:nvSpPr>
        <p:spPr>
          <a:xfrm>
            <a:off x="1298575" y="803275"/>
            <a:ext cx="4260850" cy="3195638"/>
          </a:xfrm>
          <a:ln w="12700" cap="flat">
            <a:solidFill>
              <a:schemeClr val="tx1"/>
            </a:solidFill>
          </a:ln>
        </p:spPr>
      </p:sp>
      <p:sp>
        <p:nvSpPr>
          <p:cNvPr id="60420" name="Rectangle 3">
            <a:extLst>
              <a:ext uri="{FF2B5EF4-FFF2-40B4-BE49-F238E27FC236}">
                <a16:creationId xmlns:a16="http://schemas.microsoft.com/office/drawing/2014/main" id="{598FCB8A-643F-7B62-4761-3F8CC0061C72}"/>
              </a:ext>
            </a:extLst>
          </p:cNvPr>
          <p:cNvSpPr>
            <a:spLocks noGrp="1" noChangeArrowheads="1"/>
          </p:cNvSpPr>
          <p:nvPr>
            <p:ph type="body" idx="1"/>
          </p:nvPr>
        </p:nvSpPr>
        <p:spPr>
          <a:xfrm>
            <a:off x="914400" y="4349750"/>
            <a:ext cx="5029200" cy="359886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Arrows represent single items (or variables) on a test/survey/questionnaire.</a:t>
            </a:r>
          </a:p>
          <a:p>
            <a:r>
              <a:rPr lang="en-US" altLang="en-US"/>
              <a:t>The circles represent factors, i.e., the shared variance amongst different sets of related items.</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6809022-7295-9203-A61D-E77EBB02532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666734-6D1E-4904-818D-B4F6E60EE8CE}" type="slidenum">
              <a:rPr lang="en-AU" altLang="en-US" sz="1200"/>
              <a:pPr/>
              <a:t>36</a:t>
            </a:fld>
            <a:endParaRPr lang="en-AU" altLang="en-US" sz="1200"/>
          </a:p>
        </p:txBody>
      </p:sp>
      <p:sp>
        <p:nvSpPr>
          <p:cNvPr id="62467" name="Rectangle 2">
            <a:extLst>
              <a:ext uri="{FF2B5EF4-FFF2-40B4-BE49-F238E27FC236}">
                <a16:creationId xmlns:a16="http://schemas.microsoft.com/office/drawing/2014/main" id="{C1D4233C-879C-3BAC-095B-1AAD9D3815A3}"/>
              </a:ext>
            </a:extLst>
          </p:cNvPr>
          <p:cNvSpPr>
            <a:spLocks noGrp="1" noRot="1" noChangeAspect="1" noChangeArrowheads="1" noTextEdit="1"/>
          </p:cNvSpPr>
          <p:nvPr>
            <p:ph type="sldImg"/>
          </p:nvPr>
        </p:nvSpPr>
        <p:spPr>
          <a:xfrm>
            <a:off x="1298575" y="803275"/>
            <a:ext cx="4260850" cy="3195638"/>
          </a:xfrm>
          <a:ln w="12700" cap="flat">
            <a:solidFill>
              <a:schemeClr val="tx1"/>
            </a:solidFill>
          </a:ln>
        </p:spPr>
      </p:sp>
      <p:sp>
        <p:nvSpPr>
          <p:cNvPr id="62468" name="Rectangle 3">
            <a:extLst>
              <a:ext uri="{FF2B5EF4-FFF2-40B4-BE49-F238E27FC236}">
                <a16:creationId xmlns:a16="http://schemas.microsoft.com/office/drawing/2014/main" id="{2DC2ED9F-B847-8160-0049-08DD9FCBD83B}"/>
              </a:ext>
            </a:extLst>
          </p:cNvPr>
          <p:cNvSpPr>
            <a:spLocks noGrp="1" noChangeArrowheads="1"/>
          </p:cNvSpPr>
          <p:nvPr>
            <p:ph type="body" idx="1"/>
          </p:nvPr>
        </p:nvSpPr>
        <p:spPr>
          <a:xfrm>
            <a:off x="914400" y="4349750"/>
            <a:ext cx="5029200" cy="359886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3831AAF4-E400-DC73-5B5F-D58EA53C3304}"/>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B84D1ACE-1CC9-6866-2991-B40EF4DEA6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0484" name="Slide Number Placeholder 3">
            <a:extLst>
              <a:ext uri="{FF2B5EF4-FFF2-40B4-BE49-F238E27FC236}">
                <a16:creationId xmlns:a16="http://schemas.microsoft.com/office/drawing/2014/main" id="{64529880-6CA5-6EEA-F239-7EE899F52C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4FF9AD-3316-4D8C-A4A7-F5212B3ACCD3}" type="slidenum">
              <a:rPr lang="tr-TR" altLang="en-US" sz="1300" smtClean="0"/>
              <a:pPr>
                <a:spcBef>
                  <a:spcPct val="0"/>
                </a:spcBef>
              </a:pPr>
              <a:t>6</a:t>
            </a:fld>
            <a:endParaRPr lang="tr-TR"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AE474F8B-6933-5DD1-C43B-8D3B1EEAAE96}"/>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A81335DF-BABA-82C9-B2A9-DF2BC5CBAB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6628" name="Slide Number Placeholder 3">
            <a:extLst>
              <a:ext uri="{FF2B5EF4-FFF2-40B4-BE49-F238E27FC236}">
                <a16:creationId xmlns:a16="http://schemas.microsoft.com/office/drawing/2014/main" id="{E42E3F47-C945-086B-975C-0B572ADEFC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277783-CB19-47EA-B669-86A4E045F932}" type="slidenum">
              <a:rPr lang="tr-TR" altLang="en-US" sz="1300" smtClean="0"/>
              <a:pPr>
                <a:spcBef>
                  <a:spcPct val="0"/>
                </a:spcBef>
              </a:pPr>
              <a:t>11</a:t>
            </a:fld>
            <a:endParaRPr lang="tr-TR"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FBD7C792-BF58-0F0B-FDF1-19F3CCDFDB67}"/>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93B0475F-F4FB-082F-B109-4965D459B7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0964" name="Slide Number Placeholder 3">
            <a:extLst>
              <a:ext uri="{FF2B5EF4-FFF2-40B4-BE49-F238E27FC236}">
                <a16:creationId xmlns:a16="http://schemas.microsoft.com/office/drawing/2014/main" id="{3B6F2045-3467-20B4-1254-3C9198C0E1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7E7847-B247-4680-B102-6A779BC35A85}" type="slidenum">
              <a:rPr lang="tr-TR" altLang="en-US" sz="1300" smtClean="0"/>
              <a:pPr>
                <a:spcBef>
                  <a:spcPct val="0"/>
                </a:spcBef>
              </a:pPr>
              <a:t>20</a:t>
            </a:fld>
            <a:endParaRPr lang="tr-TR"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88FBBCE-AF9C-CB4A-8980-ADE2D36341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2F38470-912E-47E5-9B92-8068847CD48E}" type="slidenum">
              <a:rPr lang="en-US" altLang="en-US"/>
              <a:pPr>
                <a:spcBef>
                  <a:spcPct val="0"/>
                </a:spcBef>
              </a:pPr>
              <a:t>22</a:t>
            </a:fld>
            <a:endParaRPr lang="en-US" altLang="en-US"/>
          </a:p>
        </p:txBody>
      </p:sp>
      <p:sp>
        <p:nvSpPr>
          <p:cNvPr id="69635" name="Rectangle 2">
            <a:extLst>
              <a:ext uri="{FF2B5EF4-FFF2-40B4-BE49-F238E27FC236}">
                <a16:creationId xmlns:a16="http://schemas.microsoft.com/office/drawing/2014/main" id="{5A5DFC25-96D9-DF4D-AD31-6967DD571708}"/>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D95486D4-4FF3-3E5E-49EB-935C27A27A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IQ"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B43AC43-A5A7-6F39-7F6D-035A07389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8C8AACB-D55B-46EB-9D70-283F5868C0A0}"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21859" name="Rectangle 2">
            <a:extLst>
              <a:ext uri="{FF2B5EF4-FFF2-40B4-BE49-F238E27FC236}">
                <a16:creationId xmlns:a16="http://schemas.microsoft.com/office/drawing/2014/main" id="{A082785D-01A4-E7EB-B7CA-3002420A0BE2}"/>
              </a:ext>
            </a:extLst>
          </p:cNvPr>
          <p:cNvSpPr>
            <a:spLocks noGrp="1" noRot="1" noChangeAspect="1" noChangeArrowheads="1" noTextEdit="1"/>
          </p:cNvSpPr>
          <p:nvPr>
            <p:ph type="sldImg"/>
          </p:nvPr>
        </p:nvSpPr>
        <p:spPr>
          <a:xfrm>
            <a:off x="427038" y="692150"/>
            <a:ext cx="6157912" cy="3463925"/>
          </a:xfrm>
          <a:ln/>
        </p:spPr>
      </p:sp>
      <p:sp>
        <p:nvSpPr>
          <p:cNvPr id="121860" name="Rectangle 3">
            <a:extLst>
              <a:ext uri="{FF2B5EF4-FFF2-40B4-BE49-F238E27FC236}">
                <a16:creationId xmlns:a16="http://schemas.microsoft.com/office/drawing/2014/main" id="{29C4EECF-EA95-0BC7-9C6B-695A57CEBA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IQ"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EBC0D7D3-380D-E540-E13A-4BF83E02082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233D23-A7E9-401D-8352-596B9A5EE646}" type="slidenum">
              <a:rPr lang="en-AU" altLang="en-US" sz="1200"/>
              <a:pPr/>
              <a:t>32</a:t>
            </a:fld>
            <a:endParaRPr lang="en-AU" altLang="en-US" sz="1200"/>
          </a:p>
        </p:txBody>
      </p:sp>
      <p:sp>
        <p:nvSpPr>
          <p:cNvPr id="57347" name="Rectangle 2">
            <a:extLst>
              <a:ext uri="{FF2B5EF4-FFF2-40B4-BE49-F238E27FC236}">
                <a16:creationId xmlns:a16="http://schemas.microsoft.com/office/drawing/2014/main" id="{803CF17E-F10F-7E10-E909-BEC0547A25EB}"/>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F87431E7-DB54-43F7-497C-53660C7224EC}"/>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4BE0C6A-705A-5B60-B3CE-12DFB544BC90}"/>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00903C-F799-478D-B939-45C03BFA0180}" type="slidenum">
              <a:rPr lang="en-AU" altLang="en-US" sz="1200"/>
              <a:pPr/>
              <a:t>33</a:t>
            </a:fld>
            <a:endParaRPr lang="en-AU" altLang="en-US" sz="1200"/>
          </a:p>
        </p:txBody>
      </p:sp>
      <p:sp>
        <p:nvSpPr>
          <p:cNvPr id="58371" name="Rectangle 2">
            <a:extLst>
              <a:ext uri="{FF2B5EF4-FFF2-40B4-BE49-F238E27FC236}">
                <a16:creationId xmlns:a16="http://schemas.microsoft.com/office/drawing/2014/main" id="{ACABEFCA-016D-E007-6E39-7F4529EE58C8}"/>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B8DEE1A9-21F6-2101-C43A-C4C9FFB754BC}"/>
              </a:ext>
            </a:extLst>
          </p:cNvPr>
          <p:cNvSpPr>
            <a:spLocks noGrp="1" noChangeArrowheads="1"/>
          </p:cNvSpPr>
          <p:nvPr>
            <p:ph type="body" idx="1"/>
          </p:nvPr>
        </p:nvSpPr>
        <p:spPr>
          <a:noFill/>
        </p:spPr>
        <p:txBody>
          <a:bodyPr/>
          <a:lstStyle/>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C478643-2F1E-3924-5F49-C1B14E5A9BB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A27F36-665C-4648-988B-DEA077BF065F}" type="slidenum">
              <a:rPr lang="en-AU" altLang="en-US" sz="1200"/>
              <a:pPr/>
              <a:t>34</a:t>
            </a:fld>
            <a:endParaRPr lang="en-AU" altLang="en-US" sz="1200"/>
          </a:p>
        </p:txBody>
      </p:sp>
      <p:sp>
        <p:nvSpPr>
          <p:cNvPr id="59395" name="Rectangle 2">
            <a:extLst>
              <a:ext uri="{FF2B5EF4-FFF2-40B4-BE49-F238E27FC236}">
                <a16:creationId xmlns:a16="http://schemas.microsoft.com/office/drawing/2014/main" id="{D76C41CC-C690-270E-5A47-D3FADB44DC1A}"/>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7A00CFC-76E8-6911-0B77-B049AC1B3690}"/>
              </a:ext>
            </a:extLst>
          </p:cNvPr>
          <p:cNvSpPr>
            <a:spLocks noGrp="1" noChangeArrowheads="1"/>
          </p:cNvSpPr>
          <p:nvPr>
            <p:ph type="body" idx="1"/>
          </p:nvPr>
        </p:nvSpPr>
        <p:spPr>
          <a:noFill/>
        </p:spPr>
        <p:txBody>
          <a:bodyPr/>
          <a:lstStyle/>
          <a:p>
            <a:r>
              <a:rPr lang="en-AU" altLang="en-US"/>
              <a:t>http://www.statsoft.com/textbook/stfacan.html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0FF1-E304-4D32-C697-481FB8068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E353C693-77AB-63EC-1002-6BF579FA2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3FC89C1-C4EE-0E75-C2A6-5E6D480FD450}"/>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5" name="Footer Placeholder 4">
            <a:extLst>
              <a:ext uri="{FF2B5EF4-FFF2-40B4-BE49-F238E27FC236}">
                <a16:creationId xmlns:a16="http://schemas.microsoft.com/office/drawing/2014/main" id="{BAD4C96C-CBBC-A3C0-E4BA-728F13D8BCA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8BF98FE-A798-9429-7BA6-33045067875E}"/>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165112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3E92-514D-4223-28B2-1E7E51B93A6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F9CF03F-7669-6BE4-5E3E-6D7DC9451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4F89FC1-ADBA-C7B4-D7DF-DAA84AE66155}"/>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5" name="Footer Placeholder 4">
            <a:extLst>
              <a:ext uri="{FF2B5EF4-FFF2-40B4-BE49-F238E27FC236}">
                <a16:creationId xmlns:a16="http://schemas.microsoft.com/office/drawing/2014/main" id="{90DE22BD-4AA9-BF67-FC64-A55204EBC69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3A63A05-5D2B-5661-DA93-7B1B4B2AC510}"/>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361799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46182-59C3-1366-0C8B-994A3F67E3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AA86F94-C420-E289-0B0E-D97900B0BB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55FA0C8-B230-6190-FAD9-6B357B6E8646}"/>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5" name="Footer Placeholder 4">
            <a:extLst>
              <a:ext uri="{FF2B5EF4-FFF2-40B4-BE49-F238E27FC236}">
                <a16:creationId xmlns:a16="http://schemas.microsoft.com/office/drawing/2014/main" id="{31ACD01A-720F-ECA7-1B1B-F3A50C1EFCF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699358D-108A-E335-5354-4C59F2F7C2D8}"/>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836528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406400" y="12954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a:extLst>
              <a:ext uri="{FF2B5EF4-FFF2-40B4-BE49-F238E27FC236}">
                <a16:creationId xmlns:a16="http://schemas.microsoft.com/office/drawing/2014/main" id="{B2B18D3F-E7EE-81B4-9D5C-4F5782328933}"/>
              </a:ext>
            </a:extLst>
          </p:cNvPr>
          <p:cNvSpPr>
            <a:spLocks noGrp="1" noChangeArrowheads="1"/>
          </p:cNvSpPr>
          <p:nvPr>
            <p:ph type="dt" sz="half" idx="10"/>
          </p:nvPr>
        </p:nvSpPr>
        <p:spPr>
          <a:ln/>
        </p:spPr>
        <p:txBody>
          <a:bodyPr/>
          <a:lstStyle>
            <a:lvl1pPr>
              <a:defRPr/>
            </a:lvl1pPr>
          </a:lstStyle>
          <a:p>
            <a:pPr>
              <a:defRPr/>
            </a:pPr>
            <a:fld id="{A1FDE819-B2D6-4F44-A1A6-14CC027A2969}" type="datetime1">
              <a:rPr lang="en-US"/>
              <a:pPr>
                <a:defRPr/>
              </a:pPr>
              <a:t>3/24/2025</a:t>
            </a:fld>
            <a:endParaRPr lang="en-US"/>
          </a:p>
        </p:txBody>
      </p:sp>
      <p:sp>
        <p:nvSpPr>
          <p:cNvPr id="7" name="Rectangle 2060">
            <a:extLst>
              <a:ext uri="{FF2B5EF4-FFF2-40B4-BE49-F238E27FC236}">
                <a16:creationId xmlns:a16="http://schemas.microsoft.com/office/drawing/2014/main" id="{7ACE76E2-4027-E30D-8B2C-22BD8C448E87}"/>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a:extLst>
              <a:ext uri="{FF2B5EF4-FFF2-40B4-BE49-F238E27FC236}">
                <a16:creationId xmlns:a16="http://schemas.microsoft.com/office/drawing/2014/main" id="{7F16E76B-7433-AA5D-CF40-20B1182C88B6}"/>
              </a:ext>
            </a:extLst>
          </p:cNvPr>
          <p:cNvSpPr>
            <a:spLocks noGrp="1" noChangeArrowheads="1"/>
          </p:cNvSpPr>
          <p:nvPr>
            <p:ph type="sldNum" sz="quarter" idx="12"/>
          </p:nvPr>
        </p:nvSpPr>
        <p:spPr>
          <a:ln/>
        </p:spPr>
        <p:txBody>
          <a:bodyPr/>
          <a:lstStyle>
            <a:lvl1pPr>
              <a:defRPr/>
            </a:lvl1pPr>
          </a:lstStyle>
          <a:p>
            <a:fld id="{835CA828-984B-481F-9F5F-D44C2CFEC232}" type="slidenum">
              <a:rPr lang="en-US" altLang="en-US"/>
              <a:pPr/>
              <a:t>‹#›</a:t>
            </a:fld>
            <a:endParaRPr lang="en-US" altLang="en-US"/>
          </a:p>
        </p:txBody>
      </p:sp>
    </p:spTree>
    <p:extLst>
      <p:ext uri="{BB962C8B-B14F-4D97-AF65-F5344CB8AC3E}">
        <p14:creationId xmlns:p14="http://schemas.microsoft.com/office/powerpoint/2010/main" val="380441266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a:t>Click to edit Master title style</a:t>
            </a:r>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3">
            <a:extLst>
              <a:ext uri="{FF2B5EF4-FFF2-40B4-BE49-F238E27FC236}">
                <a16:creationId xmlns:a16="http://schemas.microsoft.com/office/drawing/2014/main" id="{FC2823DB-7E1A-F68A-2389-E164C4B11AEB}"/>
              </a:ext>
            </a:extLst>
          </p:cNvPr>
          <p:cNvSpPr>
            <a:spLocks noGrp="1"/>
          </p:cNvSpPr>
          <p:nvPr>
            <p:ph type="dt" sz="half" idx="14"/>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BC294337-7E3F-4E97-9AB7-082B3731C134}"/>
              </a:ext>
            </a:extLst>
          </p:cNvPr>
          <p:cNvSpPr>
            <a:spLocks noGrp="1"/>
          </p:cNvSpPr>
          <p:nvPr>
            <p:ph type="ftr" sz="quarter" idx="15"/>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199505E0-D1CF-D49B-8646-55039DC6F4F7}"/>
              </a:ext>
            </a:extLst>
          </p:cNvPr>
          <p:cNvSpPr>
            <a:spLocks noGrp="1"/>
          </p:cNvSpPr>
          <p:nvPr>
            <p:ph type="sldNum" sz="quarter" idx="16"/>
          </p:nvPr>
        </p:nvSpPr>
        <p:spPr/>
        <p:txBody>
          <a:bodyPr/>
          <a:lstStyle>
            <a:lvl1pPr>
              <a:defRPr/>
            </a:lvl1pPr>
          </a:lstStyle>
          <a:p>
            <a:fld id="{DC1095F3-8CA8-4EB5-8E55-27535E6EF58B}" type="slidenum">
              <a:rPr lang="en-US" altLang="en-US"/>
              <a:pPr/>
              <a:t>‹#›</a:t>
            </a:fld>
            <a:endParaRPr lang="en-US" altLang="en-US"/>
          </a:p>
        </p:txBody>
      </p:sp>
    </p:spTree>
    <p:extLst>
      <p:ext uri="{BB962C8B-B14F-4D97-AF65-F5344CB8AC3E}">
        <p14:creationId xmlns:p14="http://schemas.microsoft.com/office/powerpoint/2010/main" val="20636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694A-3E46-81F2-F578-DDFC44E3446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BD2D254-5835-D4A1-3F5B-514499401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3C10E23-B8C7-1138-EA34-8E882D211696}"/>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5" name="Footer Placeholder 4">
            <a:extLst>
              <a:ext uri="{FF2B5EF4-FFF2-40B4-BE49-F238E27FC236}">
                <a16:creationId xmlns:a16="http://schemas.microsoft.com/office/drawing/2014/main" id="{F61DB5AE-5C08-E416-B1E0-FC04446BBD5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034E44A-4BA1-9F34-E9C8-36AB068E3A83}"/>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340268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F0B9-0D24-C3D2-FA17-8B3829667C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735D765-6211-C50D-E966-E05B761F8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19F9B-82C1-5A9A-1E10-85913144CFEA}"/>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5" name="Footer Placeholder 4">
            <a:extLst>
              <a:ext uri="{FF2B5EF4-FFF2-40B4-BE49-F238E27FC236}">
                <a16:creationId xmlns:a16="http://schemas.microsoft.com/office/drawing/2014/main" id="{749E7631-7148-DB26-1BB2-3778EBB916E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9B8EA78-A674-DCA3-3332-87D7DAFC81AA}"/>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423837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1F40-50A6-FCDD-8E1A-825D8B6C0C2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8B16A87-EC17-C7AA-1570-D38DD50E22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37FF43C1-1464-B533-8CDB-950B21414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36E5688-20DB-DA1D-1C56-1BFC67C22B8F}"/>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6" name="Footer Placeholder 5">
            <a:extLst>
              <a:ext uri="{FF2B5EF4-FFF2-40B4-BE49-F238E27FC236}">
                <a16:creationId xmlns:a16="http://schemas.microsoft.com/office/drawing/2014/main" id="{89F991DF-09E9-9635-050B-DEFD07D98EC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4C1C264-2418-5027-6BB6-6D0DF6FAFB1A}"/>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92613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F45A-C285-C480-2A36-C38E4B54A2E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A2E04C6-D32A-6F84-C9D8-7201FA43C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2EFF21-767E-580E-2B61-0A1C7BE82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63113C3-AD49-7F3B-2C38-A6A755887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DEA60-CCF0-8D4E-4063-5C89589DB1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B7239734-E4C6-20FB-F5F9-80DCB6B19134}"/>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8" name="Footer Placeholder 7">
            <a:extLst>
              <a:ext uri="{FF2B5EF4-FFF2-40B4-BE49-F238E27FC236}">
                <a16:creationId xmlns:a16="http://schemas.microsoft.com/office/drawing/2014/main" id="{7B363460-AE4B-BF38-74E2-90109AEB339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769CBC1-2565-E9E8-2345-E67081C6B37F}"/>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341124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414A-B791-F1D1-4FCF-3CA6D838B81F}"/>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788AC212-20EB-D43D-B068-F7FAEA21E5B8}"/>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4" name="Footer Placeholder 3">
            <a:extLst>
              <a:ext uri="{FF2B5EF4-FFF2-40B4-BE49-F238E27FC236}">
                <a16:creationId xmlns:a16="http://schemas.microsoft.com/office/drawing/2014/main" id="{79B23E6F-BBCD-439F-EB6F-46D9820910D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2ADD6ED3-E763-23A1-E25A-7D43F655F390}"/>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234178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A71B4-EB42-2FA4-153B-FA334EDEADF2}"/>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3" name="Footer Placeholder 2">
            <a:extLst>
              <a:ext uri="{FF2B5EF4-FFF2-40B4-BE49-F238E27FC236}">
                <a16:creationId xmlns:a16="http://schemas.microsoft.com/office/drawing/2014/main" id="{B7AC13DC-BDF5-8E08-6555-9EB65B0FDC9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9BF348F4-79C3-4DBE-A2B7-F4725F078B6A}"/>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256517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7EA-2B04-1F9F-D155-148ABA686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67EB235-BCBB-BC19-17AA-31C0119E4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61D21167-C549-81B9-A6AE-3C89A682C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4C955-AE2A-135D-8924-B1D972694A51}"/>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6" name="Footer Placeholder 5">
            <a:extLst>
              <a:ext uri="{FF2B5EF4-FFF2-40B4-BE49-F238E27FC236}">
                <a16:creationId xmlns:a16="http://schemas.microsoft.com/office/drawing/2014/main" id="{315CFC07-7D42-C55F-7374-DE2E5039064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EAE5317-4B69-D85B-F755-A822FEECA113}"/>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338054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A469-0FCB-AC91-C723-8ACB70827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97EDDE64-EFB1-EC15-646F-6C6EF1826C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04748796-60FB-AF34-3FEB-A52CAD53B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DDC64-1B3E-181D-E3B8-A069E48BA397}"/>
              </a:ext>
            </a:extLst>
          </p:cNvPr>
          <p:cNvSpPr>
            <a:spLocks noGrp="1"/>
          </p:cNvSpPr>
          <p:nvPr>
            <p:ph type="dt" sz="half" idx="10"/>
          </p:nvPr>
        </p:nvSpPr>
        <p:spPr/>
        <p:txBody>
          <a:bodyPr/>
          <a:lstStyle/>
          <a:p>
            <a:fld id="{2F67C0AC-E531-4072-8BF6-4ECB64F1009B}" type="datetimeFigureOut">
              <a:rPr lang="en-MY" smtClean="0"/>
              <a:t>24/3/2025</a:t>
            </a:fld>
            <a:endParaRPr lang="en-MY"/>
          </a:p>
        </p:txBody>
      </p:sp>
      <p:sp>
        <p:nvSpPr>
          <p:cNvPr id="6" name="Footer Placeholder 5">
            <a:extLst>
              <a:ext uri="{FF2B5EF4-FFF2-40B4-BE49-F238E27FC236}">
                <a16:creationId xmlns:a16="http://schemas.microsoft.com/office/drawing/2014/main" id="{B18D56B9-372D-74CB-A4A0-A505C1E3A7A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14FD2B1-1AF2-D50F-5EDB-0C1EB0D47CE3}"/>
              </a:ext>
            </a:extLst>
          </p:cNvPr>
          <p:cNvSpPr>
            <a:spLocks noGrp="1"/>
          </p:cNvSpPr>
          <p:nvPr>
            <p:ph type="sldNum" sz="quarter" idx="12"/>
          </p:nvPr>
        </p:nvSpPr>
        <p:spPr/>
        <p:txBody>
          <a:bodyPr/>
          <a:lstStyle/>
          <a:p>
            <a:fld id="{742150BF-8986-4132-B634-6EDE0A6C6485}" type="slidenum">
              <a:rPr lang="en-MY" smtClean="0"/>
              <a:t>‹#›</a:t>
            </a:fld>
            <a:endParaRPr lang="en-MY"/>
          </a:p>
        </p:txBody>
      </p:sp>
    </p:spTree>
    <p:extLst>
      <p:ext uri="{BB962C8B-B14F-4D97-AF65-F5344CB8AC3E}">
        <p14:creationId xmlns:p14="http://schemas.microsoft.com/office/powerpoint/2010/main" val="389416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30D05-9A28-7C75-581F-C19E190B8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DE77CF9-6DEF-F193-3D31-69494FC45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B68C4F6-F4E8-16FF-2FB0-839806E7B3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7C0AC-E531-4072-8BF6-4ECB64F1009B}" type="datetimeFigureOut">
              <a:rPr lang="en-MY" smtClean="0"/>
              <a:t>24/3/2025</a:t>
            </a:fld>
            <a:endParaRPr lang="en-MY"/>
          </a:p>
        </p:txBody>
      </p:sp>
      <p:sp>
        <p:nvSpPr>
          <p:cNvPr id="5" name="Footer Placeholder 4">
            <a:extLst>
              <a:ext uri="{FF2B5EF4-FFF2-40B4-BE49-F238E27FC236}">
                <a16:creationId xmlns:a16="http://schemas.microsoft.com/office/drawing/2014/main" id="{B53C5D55-8663-80C7-8C9A-6872BC6D05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38173D72-FAB6-2F78-4DFA-0C0540B4F1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150BF-8986-4132-B634-6EDE0A6C6485}" type="slidenum">
              <a:rPr lang="en-MY" smtClean="0"/>
              <a:t>‹#›</a:t>
            </a:fld>
            <a:endParaRPr lang="en-MY"/>
          </a:p>
        </p:txBody>
      </p:sp>
    </p:spTree>
    <p:extLst>
      <p:ext uri="{BB962C8B-B14F-4D97-AF65-F5344CB8AC3E}">
        <p14:creationId xmlns:p14="http://schemas.microsoft.com/office/powerpoint/2010/main" val="3437888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tackabuse.com/dimensionality-reduction-in-python-with-scikit-lear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uiltin.com/machine-learning/pca-in-python" TargetMode="External"/><Relationship Id="rId2" Type="http://schemas.openxmlformats.org/officeDocument/2006/relationships/hyperlink" Target="https://jakevdp.github.io/PythonDataScienceHandbook/05.09-principal-component-analysis.html" TargetMode="External"/><Relationship Id="rId1" Type="http://schemas.openxmlformats.org/officeDocument/2006/relationships/slideLayout" Target="../slideLayouts/slideLayout2.xml"/><Relationship Id="rId5" Type="http://schemas.openxmlformats.org/officeDocument/2006/relationships/hyperlink" Target="https://365datascience.com/tutorials/python-tutorials/principal-components-analysis/" TargetMode="External"/><Relationship Id="rId4" Type="http://schemas.openxmlformats.org/officeDocument/2006/relationships/hyperlink" Target="https://stackabuse.com/dimensionality-reduction-in-python-with-scikit-lear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6052-1F7F-12B1-52F7-B2AAAF9C25B2}"/>
              </a:ext>
            </a:extLst>
          </p:cNvPr>
          <p:cNvSpPr>
            <a:spLocks noGrp="1"/>
          </p:cNvSpPr>
          <p:nvPr>
            <p:ph type="ctrTitle"/>
          </p:nvPr>
        </p:nvSpPr>
        <p:spPr/>
        <p:txBody>
          <a:bodyPr/>
          <a:lstStyle/>
          <a:p>
            <a:r>
              <a:rPr lang="en-US" dirty="0"/>
              <a:t>EC3357:Machine Learning</a:t>
            </a:r>
            <a:endParaRPr lang="en-MY" dirty="0"/>
          </a:p>
        </p:txBody>
      </p:sp>
      <p:sp>
        <p:nvSpPr>
          <p:cNvPr id="3" name="Subtitle 2">
            <a:extLst>
              <a:ext uri="{FF2B5EF4-FFF2-40B4-BE49-F238E27FC236}">
                <a16:creationId xmlns:a16="http://schemas.microsoft.com/office/drawing/2014/main" id="{1DEE804F-B946-F68D-AE56-0E334255E6D8}"/>
              </a:ext>
            </a:extLst>
          </p:cNvPr>
          <p:cNvSpPr>
            <a:spLocks noGrp="1"/>
          </p:cNvSpPr>
          <p:nvPr>
            <p:ph type="subTitle" idx="1"/>
          </p:nvPr>
        </p:nvSpPr>
        <p:spPr/>
        <p:txBody>
          <a:bodyPr>
            <a:normAutofit/>
          </a:bodyPr>
          <a:lstStyle/>
          <a:p>
            <a:r>
              <a:rPr lang="en-US" sz="4800" dirty="0"/>
              <a:t>Lecture 8 : Dimensionality Reduction</a:t>
            </a:r>
            <a:endParaRPr lang="en-MY" sz="4800" dirty="0"/>
          </a:p>
        </p:txBody>
      </p:sp>
    </p:spTree>
    <p:extLst>
      <p:ext uri="{BB962C8B-B14F-4D97-AF65-F5344CB8AC3E}">
        <p14:creationId xmlns:p14="http://schemas.microsoft.com/office/powerpoint/2010/main" val="286267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9BC4-7F48-B961-819E-63C29B7C864B}"/>
              </a:ext>
            </a:extLst>
          </p:cNvPr>
          <p:cNvSpPr>
            <a:spLocks noGrp="1"/>
          </p:cNvSpPr>
          <p:nvPr>
            <p:ph type="title"/>
          </p:nvPr>
        </p:nvSpPr>
        <p:spPr/>
        <p:txBody>
          <a:bodyPr/>
          <a:lstStyle/>
          <a:p>
            <a:r>
              <a:rPr lang="en-MY" dirty="0"/>
              <a:t>“Goodness” of feature set</a:t>
            </a:r>
          </a:p>
        </p:txBody>
      </p:sp>
      <p:sp>
        <p:nvSpPr>
          <p:cNvPr id="3" name="Content Placeholder 2">
            <a:extLst>
              <a:ext uri="{FF2B5EF4-FFF2-40B4-BE49-F238E27FC236}">
                <a16:creationId xmlns:a16="http://schemas.microsoft.com/office/drawing/2014/main" id="{29573DD8-49B7-B3C9-63F8-F55A0D1C7FB6}"/>
              </a:ext>
            </a:extLst>
          </p:cNvPr>
          <p:cNvSpPr>
            <a:spLocks noGrp="1"/>
          </p:cNvSpPr>
          <p:nvPr>
            <p:ph idx="1"/>
          </p:nvPr>
        </p:nvSpPr>
        <p:spPr/>
        <p:txBody>
          <a:bodyPr>
            <a:normAutofit fontScale="92500" lnSpcReduction="20000"/>
          </a:bodyPr>
          <a:lstStyle/>
          <a:p>
            <a:r>
              <a:rPr lang="en-US" dirty="0"/>
              <a:t>In supervised learning, the goal is to predict a target variable based on input features. </a:t>
            </a:r>
          </a:p>
          <a:p>
            <a:r>
              <a:rPr lang="en-US" dirty="0"/>
              <a:t>Dimensionality reduction techniques in supervised learning are used to improve the efficiency and effectiveness of predictive models by reducing noise, enhancing interpretability and potentially speeding up training.</a:t>
            </a:r>
          </a:p>
          <a:p>
            <a:r>
              <a:rPr lang="en-US" dirty="0"/>
              <a:t>In unsupervised learning, the goal is to find patterns and structures within the data without using any labeled target information.</a:t>
            </a:r>
          </a:p>
          <a:p>
            <a:r>
              <a:rPr lang="en-US" dirty="0"/>
              <a:t> Dimensionality reduction techniques in unsupervised learning are primarily used for data visualization, clustering, and noise reduction.</a:t>
            </a:r>
          </a:p>
          <a:p>
            <a:r>
              <a:rPr lang="en-US" dirty="0"/>
              <a:t>In unsupervised learning, dimensionality reduction often aims to reveal inherent patterns and structures, while in supervised learning, it focuses on improving the performance of predictive models by reducing noise and complexity.</a:t>
            </a:r>
          </a:p>
          <a:p>
            <a:endParaRPr lang="en-US" dirty="0"/>
          </a:p>
          <a:p>
            <a:endParaRPr lang="en-MY" dirty="0"/>
          </a:p>
        </p:txBody>
      </p:sp>
    </p:spTree>
    <p:extLst>
      <p:ext uri="{BB962C8B-B14F-4D97-AF65-F5344CB8AC3E}">
        <p14:creationId xmlns:p14="http://schemas.microsoft.com/office/powerpoint/2010/main" val="80818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3F98955-D726-2C40-DB6B-699FDAC3FD8E}"/>
              </a:ext>
            </a:extLst>
          </p:cNvPr>
          <p:cNvSpPr>
            <a:spLocks noGrp="1"/>
          </p:cNvSpPr>
          <p:nvPr>
            <p:ph type="title"/>
          </p:nvPr>
        </p:nvSpPr>
        <p:spPr>
          <a:xfrm>
            <a:off x="928468" y="228600"/>
            <a:ext cx="9361707" cy="990600"/>
          </a:xfrm>
        </p:spPr>
        <p:txBody>
          <a:bodyPr/>
          <a:lstStyle/>
          <a:p>
            <a:pPr eaLnBrk="1" hangingPunct="1"/>
            <a:r>
              <a:rPr lang="en-US" altLang="en-US" dirty="0"/>
              <a:t>Subset selection</a:t>
            </a:r>
          </a:p>
        </p:txBody>
      </p:sp>
      <p:sp>
        <p:nvSpPr>
          <p:cNvPr id="25603" name="Slide Number Placeholder 3">
            <a:extLst>
              <a:ext uri="{FF2B5EF4-FFF2-40B4-BE49-F238E27FC236}">
                <a16:creationId xmlns:a16="http://schemas.microsoft.com/office/drawing/2014/main" id="{C03B9727-CF3C-4B30-86D0-21E568A47A17}"/>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B6F2C0B-BC48-4B85-9D4C-B3262090F803}" type="slidenum">
              <a:rPr lang="tr-TR" altLang="en-US" sz="1200">
                <a:solidFill>
                  <a:srgbClr val="FFFFFF"/>
                </a:solidFill>
                <a:latin typeface="Palatino Linotype" panose="02040502050505030304" pitchFamily="18" charset="0"/>
              </a:rPr>
              <a:pPr>
                <a:lnSpc>
                  <a:spcPct val="80000"/>
                </a:lnSpc>
                <a:spcBef>
                  <a:spcPct val="0"/>
                </a:spcBef>
                <a:buClrTx/>
                <a:buSzTx/>
                <a:buFontTx/>
                <a:buNone/>
              </a:pPr>
              <a:t>11</a:t>
            </a:fld>
            <a:endParaRPr lang="tr-TR" altLang="en-US" sz="1200">
              <a:solidFill>
                <a:srgbClr val="FFFFFF"/>
              </a:solidFill>
              <a:latin typeface="Palatino Linotype" panose="02040502050505030304" pitchFamily="18" charset="0"/>
            </a:endParaRPr>
          </a:p>
        </p:txBody>
      </p:sp>
      <p:sp>
        <p:nvSpPr>
          <p:cNvPr id="5" name="Content Placeholder 4">
            <a:extLst>
              <a:ext uri="{FF2B5EF4-FFF2-40B4-BE49-F238E27FC236}">
                <a16:creationId xmlns:a16="http://schemas.microsoft.com/office/drawing/2014/main" id="{5C404C9E-2778-0B54-AEB5-15CFE9D375DE}"/>
              </a:ext>
            </a:extLst>
          </p:cNvPr>
          <p:cNvSpPr>
            <a:spLocks noGrp="1"/>
          </p:cNvSpPr>
          <p:nvPr>
            <p:ph sz="quarter" idx="1"/>
          </p:nvPr>
        </p:nvSpPr>
        <p:spPr>
          <a:xfrm>
            <a:off x="618978" y="1600200"/>
            <a:ext cx="10213145" cy="4495800"/>
          </a:xfrm>
        </p:spPr>
        <p:txBody>
          <a:bodyPr/>
          <a:lstStyle/>
          <a:p>
            <a:pPr eaLnBrk="1" hangingPunct="1"/>
            <a:r>
              <a:rPr lang="en-US" altLang="en-US" dirty="0"/>
              <a:t>Have initial set of features of size d</a:t>
            </a:r>
          </a:p>
          <a:p>
            <a:r>
              <a:rPr lang="en-US" altLang="en-US" dirty="0"/>
              <a:t>There are 2^d  possible subsets. Can’t go over all 2^d possibilities </a:t>
            </a:r>
          </a:p>
          <a:p>
            <a:pPr eaLnBrk="1" hangingPunct="1"/>
            <a:r>
              <a:rPr lang="en-US" altLang="en-US" dirty="0"/>
              <a:t>Need a criteria to decide which subset is the best</a:t>
            </a:r>
          </a:p>
          <a:p>
            <a:pPr eaLnBrk="1" hangingPunct="1"/>
            <a:r>
              <a:rPr lang="en-US" altLang="en-US" dirty="0"/>
              <a:t>A way to search over the possible subsets</a:t>
            </a:r>
          </a:p>
          <a:p>
            <a:pPr eaLnBrk="1" hangingPunct="1"/>
            <a:r>
              <a:rPr lang="en-US" altLang="en-US" dirty="0"/>
              <a:t>Need some heuristics.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B97A-8A46-3634-1E45-6C26EF94C9AE}"/>
              </a:ext>
            </a:extLst>
          </p:cNvPr>
          <p:cNvSpPr>
            <a:spLocks noGrp="1"/>
          </p:cNvSpPr>
          <p:nvPr>
            <p:ph type="title"/>
          </p:nvPr>
        </p:nvSpPr>
        <p:spPr/>
        <p:txBody>
          <a:bodyPr/>
          <a:lstStyle/>
          <a:p>
            <a:r>
              <a:rPr lang="en-US" dirty="0"/>
              <a:t>Heuristic methods in subset selection</a:t>
            </a:r>
            <a:endParaRPr lang="en-MY" dirty="0"/>
          </a:p>
        </p:txBody>
      </p:sp>
      <p:sp>
        <p:nvSpPr>
          <p:cNvPr id="3" name="Content Placeholder 2">
            <a:extLst>
              <a:ext uri="{FF2B5EF4-FFF2-40B4-BE49-F238E27FC236}">
                <a16:creationId xmlns:a16="http://schemas.microsoft.com/office/drawing/2014/main" id="{BD07B322-AA03-D85F-57AA-46BB9DF04573}"/>
              </a:ext>
            </a:extLst>
          </p:cNvPr>
          <p:cNvSpPr>
            <a:spLocks noGrp="1"/>
          </p:cNvSpPr>
          <p:nvPr>
            <p:ph idx="1"/>
          </p:nvPr>
        </p:nvSpPr>
        <p:spPr/>
        <p:txBody>
          <a:bodyPr/>
          <a:lstStyle/>
          <a:p>
            <a:r>
              <a:rPr lang="en-US" dirty="0"/>
              <a:t>Practical and intuitive approaches used in subset selection problems to find a good or near-optimal solution without exhaustively exploring all possible combinations. </a:t>
            </a:r>
          </a:p>
          <a:p>
            <a:r>
              <a:rPr lang="en-US" dirty="0"/>
              <a:t>These methods are particularly useful when dealing with large datasets and complex optimization problems, as they provide a balance between computational efficiency and solution quality.</a:t>
            </a:r>
          </a:p>
          <a:p>
            <a:r>
              <a:rPr lang="en-MY" dirty="0"/>
              <a:t>Forward Search, Backward Search, </a:t>
            </a:r>
            <a:r>
              <a:rPr lang="tr-TR" altLang="en-US" dirty="0"/>
              <a:t>Floating search</a:t>
            </a:r>
            <a:endParaRPr lang="en-US" altLang="en-US" dirty="0"/>
          </a:p>
          <a:p>
            <a:pPr marL="0" indent="0">
              <a:buNone/>
            </a:pPr>
            <a:endParaRPr lang="en-MY" dirty="0"/>
          </a:p>
        </p:txBody>
      </p:sp>
    </p:spTree>
    <p:extLst>
      <p:ext uri="{BB962C8B-B14F-4D97-AF65-F5344CB8AC3E}">
        <p14:creationId xmlns:p14="http://schemas.microsoft.com/office/powerpoint/2010/main" val="422152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173A-2A15-CBFC-D2D7-7D254FA07A3C}"/>
              </a:ext>
            </a:extLst>
          </p:cNvPr>
          <p:cNvSpPr>
            <a:spLocks noGrp="1"/>
          </p:cNvSpPr>
          <p:nvPr>
            <p:ph type="title"/>
          </p:nvPr>
        </p:nvSpPr>
        <p:spPr/>
        <p:txBody>
          <a:bodyPr/>
          <a:lstStyle/>
          <a:p>
            <a:r>
              <a:rPr lang="en-MY"/>
              <a:t>Heuristic methods</a:t>
            </a:r>
            <a:endParaRPr lang="en-MY" dirty="0"/>
          </a:p>
        </p:txBody>
      </p:sp>
      <p:sp>
        <p:nvSpPr>
          <p:cNvPr id="3" name="Content Placeholder 2">
            <a:extLst>
              <a:ext uri="{FF2B5EF4-FFF2-40B4-BE49-F238E27FC236}">
                <a16:creationId xmlns:a16="http://schemas.microsoft.com/office/drawing/2014/main" id="{BBA6678B-6F1C-F47E-CA0C-8A49D7A74B1C}"/>
              </a:ext>
            </a:extLst>
          </p:cNvPr>
          <p:cNvSpPr>
            <a:spLocks noGrp="1"/>
          </p:cNvSpPr>
          <p:nvPr>
            <p:ph idx="1"/>
          </p:nvPr>
        </p:nvSpPr>
        <p:spPr/>
        <p:txBody>
          <a:bodyPr>
            <a:normAutofit fontScale="92500" lnSpcReduction="10000"/>
          </a:bodyPr>
          <a:lstStyle/>
          <a:p>
            <a:r>
              <a:rPr lang="en-US" dirty="0"/>
              <a:t>Forward Search:</a:t>
            </a:r>
          </a:p>
          <a:p>
            <a:pPr lvl="1"/>
            <a:r>
              <a:rPr lang="en-US" dirty="0"/>
              <a:t>This method starts with an empty subset and iteratively adds features one by one. At each step, it selects the feature that improves the model performance the most (according to a predefined criterion). The process continues until a stopping criterion is met.</a:t>
            </a:r>
          </a:p>
          <a:p>
            <a:pPr marL="266700" lvl="1" indent="-266700"/>
            <a:r>
              <a:rPr lang="en-US" sz="2800" dirty="0"/>
              <a:t>Backward Search:</a:t>
            </a:r>
          </a:p>
          <a:p>
            <a:pPr marL="723900" lvl="2" indent="-266700"/>
            <a:r>
              <a:rPr lang="en-US" sz="2400" dirty="0"/>
              <a:t>Similar to forward selection, this method starts with all features and iteratively removes one feature at a time. At each step, it removes the feature that has the least impact on the model's performance.</a:t>
            </a:r>
          </a:p>
          <a:p>
            <a:pPr marL="266700" lvl="2" indent="-266700"/>
            <a:r>
              <a:rPr lang="en-US" sz="2800" dirty="0"/>
              <a:t>Floating Search:</a:t>
            </a:r>
          </a:p>
          <a:p>
            <a:pPr marL="723900" lvl="3" indent="-266700"/>
            <a:r>
              <a:rPr lang="en-US" sz="2400" dirty="0"/>
              <a:t>These methods combine elements of forward and backward selection. They involve adding and removing features iteratively based on a criterion, and they allow features to be swapped in and out during the process.</a:t>
            </a:r>
            <a:endParaRPr lang="en-MY" sz="2400" dirty="0"/>
          </a:p>
        </p:txBody>
      </p:sp>
    </p:spTree>
    <p:extLst>
      <p:ext uri="{BB962C8B-B14F-4D97-AF65-F5344CB8AC3E}">
        <p14:creationId xmlns:p14="http://schemas.microsoft.com/office/powerpoint/2010/main" val="265365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571C-E2AF-2383-3907-9198D835AD6F}"/>
              </a:ext>
            </a:extLst>
          </p:cNvPr>
          <p:cNvSpPr>
            <a:spLocks noGrp="1"/>
          </p:cNvSpPr>
          <p:nvPr>
            <p:ph type="title"/>
          </p:nvPr>
        </p:nvSpPr>
        <p:spPr/>
        <p:txBody>
          <a:bodyPr/>
          <a:lstStyle/>
          <a:p>
            <a:r>
              <a:rPr lang="en-MY" dirty="0"/>
              <a:t>Feature Extraction</a:t>
            </a:r>
          </a:p>
        </p:txBody>
      </p:sp>
      <p:sp>
        <p:nvSpPr>
          <p:cNvPr id="3" name="Content Placeholder 2">
            <a:extLst>
              <a:ext uri="{FF2B5EF4-FFF2-40B4-BE49-F238E27FC236}">
                <a16:creationId xmlns:a16="http://schemas.microsoft.com/office/drawing/2014/main" id="{86FF0F87-708C-3BA9-F620-438EB23DD7BF}"/>
              </a:ext>
            </a:extLst>
          </p:cNvPr>
          <p:cNvSpPr>
            <a:spLocks noGrp="1"/>
          </p:cNvSpPr>
          <p:nvPr>
            <p:ph idx="1"/>
          </p:nvPr>
        </p:nvSpPr>
        <p:spPr/>
        <p:txBody>
          <a:bodyPr>
            <a:normAutofit lnSpcReduction="10000"/>
          </a:bodyPr>
          <a:lstStyle/>
          <a:p>
            <a:r>
              <a:rPr lang="en-US" b="0" i="0" dirty="0">
                <a:solidFill>
                  <a:srgbClr val="343541"/>
                </a:solidFill>
                <a:effectLst/>
                <a:latin typeface="Söhne"/>
              </a:rPr>
              <a:t>Find a projection matrix w from d-dimensional to k-dimensional vectors that keeps error low.</a:t>
            </a:r>
          </a:p>
          <a:p>
            <a:r>
              <a:rPr lang="en-US" altLang="en-US" dirty="0"/>
              <a:t>Refers to the process of finding a projection matrix that transforms data from a higher-dimensional space to a lower-dimensional space, such that the loss of information (error) is minimized.</a:t>
            </a:r>
          </a:p>
          <a:p>
            <a:endParaRPr lang="en-US" altLang="en-US" dirty="0"/>
          </a:p>
          <a:p>
            <a:endParaRPr lang="en-US" altLang="en-US" dirty="0"/>
          </a:p>
          <a:p>
            <a:r>
              <a:rPr lang="en-US" altLang="en-US" dirty="0"/>
              <a:t>This equation is fundamental in the context of feature extraction, particularly in techniques like Principal Component Analysis (PCA) and Linear Discriminant Analysis (LDA).</a:t>
            </a:r>
          </a:p>
          <a:p>
            <a:endParaRPr lang="en-US" altLang="en-US" dirty="0"/>
          </a:p>
          <a:p>
            <a:endParaRPr lang="en-US" altLang="en-US" dirty="0"/>
          </a:p>
          <a:p>
            <a:pPr marL="0" indent="0">
              <a:buNone/>
            </a:pPr>
            <a:endParaRPr lang="en-MY" dirty="0"/>
          </a:p>
        </p:txBody>
      </p:sp>
      <p:pic>
        <p:nvPicPr>
          <p:cNvPr id="4" name="Picture 2">
            <a:extLst>
              <a:ext uri="{FF2B5EF4-FFF2-40B4-BE49-F238E27FC236}">
                <a16:creationId xmlns:a16="http://schemas.microsoft.com/office/drawing/2014/main" id="{021DEAF5-FC46-D985-9F92-17E0CDC93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789" y="3707946"/>
            <a:ext cx="2160587"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88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DA12-DEC6-59CC-51B4-90C41D89C913}"/>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85635E34-EC05-376C-C685-966C3655C0FF}"/>
              </a:ext>
            </a:extLst>
          </p:cNvPr>
          <p:cNvSpPr>
            <a:spLocks noGrp="1"/>
          </p:cNvSpPr>
          <p:nvPr>
            <p:ph idx="1"/>
          </p:nvPr>
        </p:nvSpPr>
        <p:spPr/>
        <p:txBody>
          <a:bodyPr>
            <a:normAutofit fontScale="92500" lnSpcReduction="20000"/>
          </a:bodyPr>
          <a:lstStyle/>
          <a:p>
            <a:endParaRPr lang="en-US" dirty="0"/>
          </a:p>
          <a:p>
            <a:endParaRPr lang="en-US" dirty="0"/>
          </a:p>
          <a:p>
            <a:endParaRPr lang="en-US" dirty="0"/>
          </a:p>
          <a:p>
            <a:r>
              <a:rPr lang="en-US" sz="2600" dirty="0"/>
              <a:t>Z: Z represents the transformed data in the lower-dimensional space. Each row of Z corresponds to a transformed data point after the projection.</a:t>
            </a:r>
          </a:p>
          <a:p>
            <a:r>
              <a:rPr lang="en-US" sz="2600" dirty="0"/>
              <a:t>w: w is the projection matrix. It's a matrix that defines the transformation from the original high-dimensional space to the lower-dimensional space.</a:t>
            </a:r>
          </a:p>
          <a:p>
            <a:r>
              <a:rPr lang="en-US" sz="2600" b="1" i="0" dirty="0">
                <a:effectLst/>
                <a:latin typeface="Söhne"/>
              </a:rPr>
              <a:t>X</a:t>
            </a:r>
            <a:r>
              <a:rPr lang="en-US" sz="2600" b="0" i="0" dirty="0">
                <a:solidFill>
                  <a:srgbClr val="374151"/>
                </a:solidFill>
                <a:effectLst/>
                <a:latin typeface="Söhne"/>
              </a:rPr>
              <a:t>: X is the original high-dimensional data matrix. Each row of X represents a data point, and each column represents a feature. </a:t>
            </a:r>
          </a:p>
          <a:p>
            <a:r>
              <a:rPr lang="en-US" sz="2600" dirty="0" err="1"/>
              <a:t>w</a:t>
            </a:r>
            <a:r>
              <a:rPr lang="en-US" sz="2600" baseline="30000" dirty="0" err="1"/>
              <a:t>T</a:t>
            </a:r>
            <a:r>
              <a:rPr lang="en-US" sz="2600" dirty="0"/>
              <a:t>: </a:t>
            </a:r>
            <a:r>
              <a:rPr lang="en-US" sz="2600" dirty="0" err="1"/>
              <a:t>w</a:t>
            </a:r>
            <a:r>
              <a:rPr lang="en-US" sz="2600" baseline="30000" dirty="0" err="1"/>
              <a:t>T</a:t>
            </a:r>
            <a:r>
              <a:rPr lang="en-US" sz="2600" dirty="0"/>
              <a:t> represents the transpose of the projection matrix w. Transposing a matrix essentially flips its rows and columns. Transposing w allows us to apply the projection in the desired way.</a:t>
            </a:r>
            <a:endParaRPr lang="en-MY" sz="2600" dirty="0"/>
          </a:p>
        </p:txBody>
      </p:sp>
      <p:pic>
        <p:nvPicPr>
          <p:cNvPr id="5" name="Picture 4">
            <a:extLst>
              <a:ext uri="{FF2B5EF4-FFF2-40B4-BE49-F238E27FC236}">
                <a16:creationId xmlns:a16="http://schemas.microsoft.com/office/drawing/2014/main" id="{0753B1D6-62E4-2EB8-0DAF-7A5400FFF52F}"/>
              </a:ext>
            </a:extLst>
          </p:cNvPr>
          <p:cNvPicPr>
            <a:picLocks noChangeAspect="1"/>
          </p:cNvPicPr>
          <p:nvPr/>
        </p:nvPicPr>
        <p:blipFill>
          <a:blip r:embed="rId2"/>
          <a:stretch>
            <a:fillRect/>
          </a:stretch>
        </p:blipFill>
        <p:spPr>
          <a:xfrm>
            <a:off x="1824217" y="1972042"/>
            <a:ext cx="2158171" cy="932769"/>
          </a:xfrm>
          <a:prstGeom prst="rect">
            <a:avLst/>
          </a:prstGeom>
        </p:spPr>
      </p:pic>
    </p:spTree>
    <p:extLst>
      <p:ext uri="{BB962C8B-B14F-4D97-AF65-F5344CB8AC3E}">
        <p14:creationId xmlns:p14="http://schemas.microsoft.com/office/powerpoint/2010/main" val="662933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DFA3-9413-25E3-A4CF-CE73A4728AC1}"/>
              </a:ext>
            </a:extLst>
          </p:cNvPr>
          <p:cNvSpPr>
            <a:spLocks noGrp="1"/>
          </p:cNvSpPr>
          <p:nvPr>
            <p:ph type="title"/>
          </p:nvPr>
        </p:nvSpPr>
        <p:spPr/>
        <p:txBody>
          <a:bodyPr/>
          <a:lstStyle/>
          <a:p>
            <a:r>
              <a:rPr lang="en-MY" dirty="0"/>
              <a:t>Dimensionality Reduction</a:t>
            </a:r>
          </a:p>
        </p:txBody>
      </p:sp>
      <p:sp>
        <p:nvSpPr>
          <p:cNvPr id="3" name="Content Placeholder 2">
            <a:extLst>
              <a:ext uri="{FF2B5EF4-FFF2-40B4-BE49-F238E27FC236}">
                <a16:creationId xmlns:a16="http://schemas.microsoft.com/office/drawing/2014/main" id="{1C42E8C4-DC20-4839-6FA8-208ACDD7F06A}"/>
              </a:ext>
            </a:extLst>
          </p:cNvPr>
          <p:cNvSpPr>
            <a:spLocks noGrp="1"/>
          </p:cNvSpPr>
          <p:nvPr>
            <p:ph idx="1"/>
          </p:nvPr>
        </p:nvSpPr>
        <p:spPr/>
        <p:txBody>
          <a:bodyPr/>
          <a:lstStyle/>
          <a:p>
            <a:pPr marL="0" indent="0">
              <a:buNone/>
            </a:pPr>
            <a:r>
              <a:rPr lang="en-MY" dirty="0"/>
              <a:t>Some of the Dimensionality Reduction methods:</a:t>
            </a:r>
          </a:p>
          <a:p>
            <a:r>
              <a:rPr lang="en-MY" dirty="0"/>
              <a:t>Principal Components Analysis (PCA)</a:t>
            </a:r>
          </a:p>
          <a:p>
            <a:r>
              <a:rPr lang="en-MY" dirty="0"/>
              <a:t>Linear Discriminant Analysis (LDA)</a:t>
            </a:r>
          </a:p>
          <a:p>
            <a:r>
              <a:rPr lang="en-MY" dirty="0"/>
              <a:t>Factor Analysis (FA)</a:t>
            </a:r>
          </a:p>
        </p:txBody>
      </p:sp>
    </p:spTree>
    <p:extLst>
      <p:ext uri="{BB962C8B-B14F-4D97-AF65-F5344CB8AC3E}">
        <p14:creationId xmlns:p14="http://schemas.microsoft.com/office/powerpoint/2010/main" val="318026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99FA398-790B-29FB-6DED-4059147FB4D5}"/>
              </a:ext>
            </a:extLst>
          </p:cNvPr>
          <p:cNvSpPr>
            <a:spLocks noGrp="1" noChangeArrowheads="1"/>
          </p:cNvSpPr>
          <p:nvPr>
            <p:ph type="title"/>
          </p:nvPr>
        </p:nvSpPr>
        <p:spPr/>
        <p:txBody>
          <a:bodyPr rtlCol="0">
            <a:normAutofit/>
          </a:bodyPr>
          <a:lstStyle/>
          <a:p>
            <a:pPr>
              <a:defRPr/>
            </a:pPr>
            <a:r>
              <a:rPr lang="es-ES" dirty="0">
                <a:ea typeface="ＭＳ Ｐゴシック" pitchFamily="34" charset="-128"/>
              </a:rPr>
              <a:t>Principal </a:t>
            </a:r>
            <a:r>
              <a:rPr lang="en-MY" noProof="0" dirty="0">
                <a:ea typeface="ＭＳ Ｐゴシック" pitchFamily="34" charset="-128"/>
              </a:rPr>
              <a:t>Components Analysis</a:t>
            </a:r>
            <a:endParaRPr lang="es-ES" dirty="0">
              <a:solidFill>
                <a:schemeClr val="bg2"/>
              </a:solidFill>
              <a:ea typeface="ＭＳ Ｐゴシック" pitchFamily="34" charset="-128"/>
            </a:endParaRPr>
          </a:p>
        </p:txBody>
      </p:sp>
      <p:sp>
        <p:nvSpPr>
          <p:cNvPr id="11267" name="Rectangle 3">
            <a:extLst>
              <a:ext uri="{FF2B5EF4-FFF2-40B4-BE49-F238E27FC236}">
                <a16:creationId xmlns:a16="http://schemas.microsoft.com/office/drawing/2014/main" id="{6995B72B-445B-F03C-52DF-0672B748E01C}"/>
              </a:ext>
            </a:extLst>
          </p:cNvPr>
          <p:cNvSpPr>
            <a:spLocks noGrp="1" noChangeArrowheads="1"/>
          </p:cNvSpPr>
          <p:nvPr>
            <p:ph idx="1"/>
          </p:nvPr>
        </p:nvSpPr>
        <p:spPr>
          <a:xfrm>
            <a:off x="1461247" y="1639888"/>
            <a:ext cx="8749553" cy="4525962"/>
          </a:xfrm>
        </p:spPr>
        <p:txBody>
          <a:bodyPr/>
          <a:lstStyle/>
          <a:p>
            <a:pPr algn="just"/>
            <a:r>
              <a:rPr lang="en-MY" noProof="0" dirty="0">
                <a:ea typeface="ＭＳ Ｐゴシック" panose="020B0600070205080204" pitchFamily="34" charset="-128"/>
              </a:rPr>
              <a:t>Find a set of linear transformations of the original variables which could describe most of the variance using a relatively fewer number of variables.</a:t>
            </a:r>
          </a:p>
          <a:p>
            <a:pPr algn="just"/>
            <a:r>
              <a:rPr lang="en-MY" noProof="0" dirty="0">
                <a:ea typeface="ＭＳ Ｐゴシック" panose="020B0600070205080204" pitchFamily="34" charset="-128"/>
              </a:rPr>
              <a:t>It is usual to keep only the first few principal components that may contain 95% or more of the variance of the original data set</a:t>
            </a:r>
            <a:r>
              <a:rPr lang="es-ES" altLang="en-US" dirty="0">
                <a:ea typeface="ＭＳ Ｐゴシック" panose="020B0600070205080204" pitchFamily="34" charset="-128"/>
              </a:rPr>
              <a:t>.</a:t>
            </a:r>
          </a:p>
          <a:p>
            <a:pPr algn="just"/>
            <a:r>
              <a:rPr lang="en-MY" noProof="0" dirty="0">
                <a:ea typeface="ＭＳ Ｐゴシック" panose="020B0600070205080204" pitchFamily="34" charset="-128"/>
              </a:rPr>
              <a:t>PCA is useful when there are too many independent variables and they show high correlation.</a:t>
            </a:r>
          </a:p>
          <a:p>
            <a:pPr algn="just"/>
            <a:endParaRPr lang="es-ES" altLang="en-US" dirty="0">
              <a:ea typeface="ＭＳ Ｐゴシック"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98ED-7959-7994-2947-4C895B82BC71}"/>
              </a:ext>
            </a:extLst>
          </p:cNvPr>
          <p:cNvSpPr>
            <a:spLocks noGrp="1"/>
          </p:cNvSpPr>
          <p:nvPr>
            <p:ph type="title"/>
          </p:nvPr>
        </p:nvSpPr>
        <p:spPr/>
        <p:txBody>
          <a:bodyPr/>
          <a:lstStyle/>
          <a:p>
            <a:r>
              <a:rPr lang="en-US" dirty="0"/>
              <a:t>Example</a:t>
            </a:r>
            <a:endParaRPr lang="en-MY" dirty="0"/>
          </a:p>
        </p:txBody>
      </p:sp>
      <p:pic>
        <p:nvPicPr>
          <p:cNvPr id="4" name="Content Placeholder 3">
            <a:extLst>
              <a:ext uri="{FF2B5EF4-FFF2-40B4-BE49-F238E27FC236}">
                <a16:creationId xmlns:a16="http://schemas.microsoft.com/office/drawing/2014/main" id="{8E7F46BA-A3F8-8006-4863-EC9F50030F98}"/>
              </a:ext>
            </a:extLst>
          </p:cNvPr>
          <p:cNvPicPr>
            <a:picLocks noGrp="1" noChangeAspect="1"/>
          </p:cNvPicPr>
          <p:nvPr>
            <p:ph idx="1"/>
          </p:nvPr>
        </p:nvPicPr>
        <p:blipFill>
          <a:blip r:embed="rId2"/>
          <a:stretch>
            <a:fillRect/>
          </a:stretch>
        </p:blipFill>
        <p:spPr>
          <a:xfrm>
            <a:off x="1219200" y="2343944"/>
            <a:ext cx="9753600" cy="3314700"/>
          </a:xfrm>
          <a:prstGeom prst="rect">
            <a:avLst/>
          </a:prstGeom>
        </p:spPr>
      </p:pic>
    </p:spTree>
    <p:extLst>
      <p:ext uri="{BB962C8B-B14F-4D97-AF65-F5344CB8AC3E}">
        <p14:creationId xmlns:p14="http://schemas.microsoft.com/office/powerpoint/2010/main" val="173546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ACDA-4902-9F43-AF66-3553C2F927C4}"/>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FC52A190-259F-FDAD-8599-15727323D8FE}"/>
              </a:ext>
            </a:extLst>
          </p:cNvPr>
          <p:cNvSpPr>
            <a:spLocks noGrp="1"/>
          </p:cNvSpPr>
          <p:nvPr>
            <p:ph idx="1"/>
          </p:nvPr>
        </p:nvSpPr>
        <p:spPr/>
        <p:txBody>
          <a:bodyPr>
            <a:normAutofit lnSpcReduction="10000"/>
          </a:bodyPr>
          <a:lstStyle/>
          <a:p>
            <a:r>
              <a:rPr lang="en-US" dirty="0"/>
              <a:t>This plane is two-dimensional, so it is defined by two variables. As you can see, not all points lie on this plane, but we can say that they approximately do.</a:t>
            </a:r>
          </a:p>
          <a:p>
            <a:r>
              <a:rPr lang="en-US" dirty="0"/>
              <a:t>Linear algebraic operations allow us to transform this 3-dimensional data into 2-dimensional data. Of course, some information is lost, but the total number of features is reduced.</a:t>
            </a:r>
          </a:p>
          <a:p>
            <a:r>
              <a:rPr lang="en-US" dirty="0"/>
              <a:t>In this way, instead of having 3 variables, we reduce the problem to 2 variables.</a:t>
            </a:r>
          </a:p>
          <a:p>
            <a:r>
              <a:rPr lang="en-US" dirty="0"/>
              <a:t>In fact, if you have 50 variables, you can reduce them to 40, or 20, or even 10. And that’s where dimensionality reduction has the biggest impact.</a:t>
            </a:r>
            <a:endParaRPr lang="en-MY" dirty="0"/>
          </a:p>
        </p:txBody>
      </p:sp>
    </p:spTree>
    <p:extLst>
      <p:ext uri="{BB962C8B-B14F-4D97-AF65-F5344CB8AC3E}">
        <p14:creationId xmlns:p14="http://schemas.microsoft.com/office/powerpoint/2010/main" val="11268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104BE06-3D54-83AA-7917-FFA72152ABB0}"/>
              </a:ext>
            </a:extLst>
          </p:cNvPr>
          <p:cNvSpPr>
            <a:spLocks noGrp="1" noChangeArrowheads="1"/>
          </p:cNvSpPr>
          <p:nvPr>
            <p:ph type="title"/>
          </p:nvPr>
        </p:nvSpPr>
        <p:spPr/>
        <p:txBody>
          <a:bodyPr/>
          <a:lstStyle/>
          <a:p>
            <a:r>
              <a:rPr lang="es-ES" altLang="en-US">
                <a:ea typeface="ＭＳ Ｐゴシック" panose="020B0600070205080204" pitchFamily="34" charset="-128"/>
              </a:rPr>
              <a:t>Overview</a:t>
            </a:r>
            <a:endParaRPr lang="es-ES" altLang="en-US">
              <a:solidFill>
                <a:schemeClr val="bg2"/>
              </a:solidFill>
              <a:ea typeface="ＭＳ Ｐゴシック" panose="020B0600070205080204" pitchFamily="34" charset="-128"/>
            </a:endParaRPr>
          </a:p>
        </p:txBody>
      </p:sp>
      <p:sp>
        <p:nvSpPr>
          <p:cNvPr id="5123" name="Rectangle 3">
            <a:extLst>
              <a:ext uri="{FF2B5EF4-FFF2-40B4-BE49-F238E27FC236}">
                <a16:creationId xmlns:a16="http://schemas.microsoft.com/office/drawing/2014/main" id="{7798ED90-45B8-8870-A3FB-2AAAAE2203C2}"/>
              </a:ext>
            </a:extLst>
          </p:cNvPr>
          <p:cNvSpPr>
            <a:spLocks noGrp="1" noChangeArrowheads="1"/>
          </p:cNvSpPr>
          <p:nvPr>
            <p:ph idx="1"/>
          </p:nvPr>
        </p:nvSpPr>
        <p:spPr/>
        <p:txBody>
          <a:bodyPr/>
          <a:lstStyle/>
          <a:p>
            <a:pPr algn="just"/>
            <a:r>
              <a:rPr lang="es-ES" altLang="en-US">
                <a:ea typeface="ＭＳ Ｐゴシック" panose="020B0600070205080204" pitchFamily="34" charset="-128"/>
              </a:rPr>
              <a:t>Data reduction techniques can be applied to achieve a reduced representation of the data set.</a:t>
            </a:r>
          </a:p>
          <a:p>
            <a:pPr algn="just"/>
            <a:r>
              <a:rPr lang="es-ES" altLang="en-US">
                <a:ea typeface="ＭＳ Ｐゴシック" panose="020B0600070205080204" pitchFamily="34" charset="-128"/>
              </a:rPr>
              <a:t>The goal is to provide the mining process with a mechanism to produce the same (or almost the same) outcome when it is applied over reduced data instead of the original data.</a:t>
            </a:r>
          </a:p>
          <a:p>
            <a:endParaRPr lang="es-ES" altLang="en-US">
              <a:solidFill>
                <a:schemeClr val="bg2"/>
              </a:solidFill>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383B795-CDDC-46DA-A197-407E6955152D}"/>
              </a:ext>
            </a:extLst>
          </p:cNvPr>
          <p:cNvSpPr>
            <a:spLocks noGrp="1"/>
          </p:cNvSpPr>
          <p:nvPr>
            <p:ph type="title"/>
          </p:nvPr>
        </p:nvSpPr>
        <p:spPr>
          <a:xfrm>
            <a:off x="2136775" y="228600"/>
            <a:ext cx="8153400" cy="990600"/>
          </a:xfrm>
        </p:spPr>
        <p:txBody>
          <a:bodyPr/>
          <a:lstStyle/>
          <a:p>
            <a:pPr eaLnBrk="1" hangingPunct="1"/>
            <a:r>
              <a:rPr lang="en-US" altLang="en-US"/>
              <a:t>PCA: Motivation</a:t>
            </a:r>
          </a:p>
        </p:txBody>
      </p:sp>
      <p:sp>
        <p:nvSpPr>
          <p:cNvPr id="39940" name="Slide Number Placeholder 3">
            <a:extLst>
              <a:ext uri="{FF2B5EF4-FFF2-40B4-BE49-F238E27FC236}">
                <a16:creationId xmlns:a16="http://schemas.microsoft.com/office/drawing/2014/main" id="{2213C850-E475-FB9E-13FC-A6EE757A0044}"/>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9794438-25C5-4ED1-9A77-C87BE18F5682}" type="slidenum">
              <a:rPr lang="tr-TR" altLang="en-US" sz="1200">
                <a:solidFill>
                  <a:srgbClr val="FFFFFF"/>
                </a:solidFill>
                <a:latin typeface="Palatino Linotype" panose="02040502050505030304" pitchFamily="18" charset="0"/>
              </a:rPr>
              <a:pPr>
                <a:lnSpc>
                  <a:spcPct val="80000"/>
                </a:lnSpc>
                <a:spcBef>
                  <a:spcPct val="0"/>
                </a:spcBef>
                <a:buClrTx/>
                <a:buSzTx/>
                <a:buFontTx/>
                <a:buNone/>
              </a:pPr>
              <a:t>20</a:t>
            </a:fld>
            <a:endParaRPr lang="tr-TR" altLang="en-US" sz="1200">
              <a:solidFill>
                <a:srgbClr val="FFFFFF"/>
              </a:solidFill>
              <a:latin typeface="Palatino Linotype" panose="02040502050505030304" pitchFamily="18" charset="0"/>
            </a:endParaRPr>
          </a:p>
        </p:txBody>
      </p:sp>
      <p:sp>
        <p:nvSpPr>
          <p:cNvPr id="5" name="Content Placeholder 4">
            <a:extLst>
              <a:ext uri="{FF2B5EF4-FFF2-40B4-BE49-F238E27FC236}">
                <a16:creationId xmlns:a16="http://schemas.microsoft.com/office/drawing/2014/main" id="{417DCE7A-A8ED-F206-7937-83A1CC2D2DE1}"/>
              </a:ext>
            </a:extLst>
          </p:cNvPr>
          <p:cNvSpPr>
            <a:spLocks noGrp="1"/>
          </p:cNvSpPr>
          <p:nvPr>
            <p:ph sz="quarter" idx="1"/>
          </p:nvPr>
        </p:nvSpPr>
        <p:spPr>
          <a:xfrm>
            <a:off x="534572" y="1600200"/>
            <a:ext cx="10508566" cy="4495800"/>
          </a:xfrm>
        </p:spPr>
        <p:txBody>
          <a:bodyPr>
            <a:normAutofit/>
          </a:bodyPr>
          <a:lstStyle/>
          <a:p>
            <a:pPr eaLnBrk="1" hangingPunct="1"/>
            <a:r>
              <a:rPr lang="en-US" altLang="en-US" dirty="0"/>
              <a:t> Assume that  d observables are linear combination of k&lt;d vectors</a:t>
            </a:r>
          </a:p>
          <a:p>
            <a:pPr eaLnBrk="1" hangingPunct="1"/>
            <a:r>
              <a:rPr lang="en-US" altLang="en-US" dirty="0"/>
              <a:t> z</a:t>
            </a:r>
            <a:r>
              <a:rPr lang="en-US" altLang="en-US" baseline="-25000" dirty="0"/>
              <a:t>i</a:t>
            </a:r>
            <a:r>
              <a:rPr lang="en-US" altLang="en-US" dirty="0"/>
              <a:t>=w</a:t>
            </a:r>
            <a:r>
              <a:rPr lang="en-US" altLang="en-US" baseline="-25000" dirty="0"/>
              <a:t>i1</a:t>
            </a:r>
            <a:r>
              <a:rPr lang="en-US" altLang="en-US" dirty="0"/>
              <a:t>x</a:t>
            </a:r>
            <a:r>
              <a:rPr lang="en-US" altLang="en-US" baseline="-25000" dirty="0"/>
              <a:t>i1</a:t>
            </a:r>
            <a:r>
              <a:rPr lang="en-US" altLang="en-US" dirty="0"/>
              <a:t>+…+</a:t>
            </a:r>
            <a:r>
              <a:rPr lang="en-US" altLang="en-US" dirty="0" err="1"/>
              <a:t>w</a:t>
            </a:r>
            <a:r>
              <a:rPr lang="en-US" altLang="en-US" baseline="-25000" dirty="0" err="1"/>
              <a:t>ik</a:t>
            </a:r>
            <a:r>
              <a:rPr lang="en-US" altLang="en-US" dirty="0" err="1"/>
              <a:t>x</a:t>
            </a:r>
            <a:r>
              <a:rPr lang="en-US" altLang="en-US" baseline="-25000" dirty="0" err="1"/>
              <a:t>id</a:t>
            </a:r>
            <a:endParaRPr lang="en-US" altLang="en-US" baseline="-25000" dirty="0"/>
          </a:p>
          <a:p>
            <a:r>
              <a:rPr lang="en-MY" dirty="0"/>
              <a:t>The expression  describes how each new feature z</a:t>
            </a:r>
            <a:r>
              <a:rPr lang="en-MY" baseline="-25000" dirty="0"/>
              <a:t>i</a:t>
            </a:r>
            <a:r>
              <a:rPr lang="en-MY" dirty="0"/>
              <a:t> is formed as a linear combination of the original features </a:t>
            </a:r>
            <a:r>
              <a:rPr lang="en-MY" dirty="0" err="1"/>
              <a:t>x</a:t>
            </a:r>
            <a:r>
              <a:rPr lang="en-MY" baseline="-25000" dirty="0" err="1"/>
              <a:t>ij</a:t>
            </a:r>
            <a:endParaRPr lang="en-US" altLang="en-US" baseline="-25000" dirty="0"/>
          </a:p>
          <a:p>
            <a:pPr lvl="1">
              <a:buFont typeface="Wingdings" panose="05000000000000000000" pitchFamily="2" charset="2"/>
              <a:buChar char="§"/>
            </a:pPr>
            <a:r>
              <a:rPr lang="en-US" altLang="en-US" dirty="0"/>
              <a:t>X is </a:t>
            </a:r>
            <a:r>
              <a:rPr lang="en-MY" dirty="0"/>
              <a:t>Original Data Matrix </a:t>
            </a:r>
          </a:p>
          <a:p>
            <a:pPr lvl="1"/>
            <a:r>
              <a:rPr lang="en-MY" dirty="0"/>
              <a:t>W is Transformation Matrix</a:t>
            </a:r>
          </a:p>
          <a:p>
            <a:pPr lvl="1"/>
            <a:r>
              <a:rPr lang="en-US" altLang="en-US" dirty="0"/>
              <a:t>Z is New Data Matrix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6585-3A26-1A71-11F9-E2F63B2ACB71}"/>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EA5B240A-DF90-8F71-AFB9-0CC5C26BDEEF}"/>
              </a:ext>
            </a:extLst>
          </p:cNvPr>
          <p:cNvSpPr>
            <a:spLocks noGrp="1"/>
          </p:cNvSpPr>
          <p:nvPr>
            <p:ph idx="1"/>
          </p:nvPr>
        </p:nvSpPr>
        <p:spPr/>
        <p:txBody>
          <a:bodyPr/>
          <a:lstStyle/>
          <a:p>
            <a:pPr eaLnBrk="1" hangingPunct="1"/>
            <a:r>
              <a:rPr lang="en-US" altLang="en-US" dirty="0"/>
              <a:t>We would like to work with basis as Z has lesser dimension and have all(almost) required information</a:t>
            </a:r>
          </a:p>
          <a:p>
            <a:pPr eaLnBrk="1" hangingPunct="1"/>
            <a:r>
              <a:rPr lang="en-US" altLang="en-US" dirty="0"/>
              <a:t>What we expect from such basis that the principals are</a:t>
            </a:r>
          </a:p>
          <a:p>
            <a:pPr lvl="1" eaLnBrk="1" hangingPunct="1"/>
            <a:r>
              <a:rPr lang="en-US" altLang="en-US" dirty="0"/>
              <a:t>uncorrelated or otherwise can be reduced further</a:t>
            </a:r>
          </a:p>
          <a:p>
            <a:pPr lvl="1" eaLnBrk="1" hangingPunct="1"/>
            <a:r>
              <a:rPr lang="en-US" altLang="en-US" dirty="0"/>
              <a:t>have large variance (e.g. w</a:t>
            </a:r>
            <a:r>
              <a:rPr lang="en-US" altLang="en-US" baseline="-25000" dirty="0"/>
              <a:t>i1</a:t>
            </a:r>
            <a:r>
              <a:rPr lang="en-US" altLang="en-US" dirty="0"/>
              <a:t> have large variation) or otherwise bear no information</a:t>
            </a:r>
          </a:p>
          <a:p>
            <a:endParaRPr lang="en-MY" dirty="0"/>
          </a:p>
        </p:txBody>
      </p:sp>
    </p:spTree>
    <p:extLst>
      <p:ext uri="{BB962C8B-B14F-4D97-AF65-F5344CB8AC3E}">
        <p14:creationId xmlns:p14="http://schemas.microsoft.com/office/powerpoint/2010/main" val="4081976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61">
            <a:extLst>
              <a:ext uri="{FF2B5EF4-FFF2-40B4-BE49-F238E27FC236}">
                <a16:creationId xmlns:a16="http://schemas.microsoft.com/office/drawing/2014/main" id="{20F7B9B6-B0A8-D9EA-A53D-5D727C91F46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DA7AD2-55D4-43C3-BA74-8C422CEC76C4}" type="slidenum">
              <a:rPr lang="en-US" altLang="en-US" sz="1200"/>
              <a:pPr>
                <a:spcBef>
                  <a:spcPct val="0"/>
                </a:spcBef>
                <a:buClrTx/>
                <a:buSzTx/>
                <a:buFontTx/>
                <a:buNone/>
              </a:pPr>
              <a:t>22</a:t>
            </a:fld>
            <a:endParaRPr lang="en-US" altLang="en-US" sz="1200"/>
          </a:p>
        </p:txBody>
      </p:sp>
      <p:grpSp>
        <p:nvGrpSpPr>
          <p:cNvPr id="68611" name="Group 39">
            <a:extLst>
              <a:ext uri="{FF2B5EF4-FFF2-40B4-BE49-F238E27FC236}">
                <a16:creationId xmlns:a16="http://schemas.microsoft.com/office/drawing/2014/main" id="{40BB2677-F96A-773F-86A6-EAA35C539CEE}"/>
              </a:ext>
            </a:extLst>
          </p:cNvPr>
          <p:cNvGrpSpPr>
            <a:grpSpLocks/>
          </p:cNvGrpSpPr>
          <p:nvPr/>
        </p:nvGrpSpPr>
        <p:grpSpPr bwMode="auto">
          <a:xfrm>
            <a:off x="3600043" y="2920806"/>
            <a:ext cx="4347390" cy="3542301"/>
            <a:chOff x="1525" y="1935"/>
            <a:chExt cx="2179" cy="1986"/>
          </a:xfrm>
        </p:grpSpPr>
        <p:sp>
          <p:nvSpPr>
            <p:cNvPr id="68614" name="Text Box 13">
              <a:extLst>
                <a:ext uri="{FF2B5EF4-FFF2-40B4-BE49-F238E27FC236}">
                  <a16:creationId xmlns:a16="http://schemas.microsoft.com/office/drawing/2014/main" id="{D2A20BC4-7D0D-CDF4-DE53-915324A745E2}"/>
                </a:ext>
              </a:extLst>
            </p:cNvPr>
            <p:cNvSpPr txBox="1">
              <a:spLocks noChangeArrowheads="1"/>
            </p:cNvSpPr>
            <p:nvPr/>
          </p:nvSpPr>
          <p:spPr bwMode="auto">
            <a:xfrm>
              <a:off x="1525" y="1935"/>
              <a:ext cx="22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2</a:t>
              </a:r>
            </a:p>
          </p:txBody>
        </p:sp>
        <p:sp>
          <p:nvSpPr>
            <p:cNvPr id="68615" name="Line 15">
              <a:extLst>
                <a:ext uri="{FF2B5EF4-FFF2-40B4-BE49-F238E27FC236}">
                  <a16:creationId xmlns:a16="http://schemas.microsoft.com/office/drawing/2014/main" id="{AD036905-453D-7B64-2DEC-D2302FE2C9E6}"/>
                </a:ext>
              </a:extLst>
            </p:cNvPr>
            <p:cNvSpPr>
              <a:spLocks noChangeShapeType="1"/>
            </p:cNvSpPr>
            <p:nvPr/>
          </p:nvSpPr>
          <p:spPr bwMode="auto">
            <a:xfrm flipV="1">
              <a:off x="1820" y="1952"/>
              <a:ext cx="0" cy="165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MY"/>
            </a:p>
          </p:txBody>
        </p:sp>
        <p:sp>
          <p:nvSpPr>
            <p:cNvPr id="68616" name="Line 16">
              <a:extLst>
                <a:ext uri="{FF2B5EF4-FFF2-40B4-BE49-F238E27FC236}">
                  <a16:creationId xmlns:a16="http://schemas.microsoft.com/office/drawing/2014/main" id="{6BF8DD0D-027C-D15E-5D99-A3ACC2711626}"/>
                </a:ext>
              </a:extLst>
            </p:cNvPr>
            <p:cNvSpPr>
              <a:spLocks noChangeShapeType="1"/>
            </p:cNvSpPr>
            <p:nvPr/>
          </p:nvSpPr>
          <p:spPr bwMode="auto">
            <a:xfrm>
              <a:off x="1820" y="3608"/>
              <a:ext cx="171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MY"/>
            </a:p>
          </p:txBody>
        </p:sp>
        <p:sp>
          <p:nvSpPr>
            <p:cNvPr id="68617" name="Line 17">
              <a:extLst>
                <a:ext uri="{FF2B5EF4-FFF2-40B4-BE49-F238E27FC236}">
                  <a16:creationId xmlns:a16="http://schemas.microsoft.com/office/drawing/2014/main" id="{900B1435-4A89-63B6-6E5D-D606D6FF34B6}"/>
                </a:ext>
              </a:extLst>
            </p:cNvPr>
            <p:cNvSpPr>
              <a:spLocks noChangeShapeType="1"/>
            </p:cNvSpPr>
            <p:nvPr/>
          </p:nvSpPr>
          <p:spPr bwMode="auto">
            <a:xfrm flipV="1">
              <a:off x="1828" y="2717"/>
              <a:ext cx="1632" cy="882"/>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MY"/>
            </a:p>
          </p:txBody>
        </p:sp>
        <p:sp>
          <p:nvSpPr>
            <p:cNvPr id="68618" name="Oval 18">
              <a:extLst>
                <a:ext uri="{FF2B5EF4-FFF2-40B4-BE49-F238E27FC236}">
                  <a16:creationId xmlns:a16="http://schemas.microsoft.com/office/drawing/2014/main" id="{DFB86CB7-7419-5155-388A-7B59A05BFDB3}"/>
                </a:ext>
              </a:extLst>
            </p:cNvPr>
            <p:cNvSpPr>
              <a:spLocks noChangeArrowheads="1"/>
            </p:cNvSpPr>
            <p:nvPr/>
          </p:nvSpPr>
          <p:spPr bwMode="auto">
            <a:xfrm>
              <a:off x="2164" y="3234"/>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19" name="Oval 19">
              <a:extLst>
                <a:ext uri="{FF2B5EF4-FFF2-40B4-BE49-F238E27FC236}">
                  <a16:creationId xmlns:a16="http://schemas.microsoft.com/office/drawing/2014/main" id="{02534018-6A76-F4D3-3533-746AA9278577}"/>
                </a:ext>
              </a:extLst>
            </p:cNvPr>
            <p:cNvSpPr>
              <a:spLocks noChangeArrowheads="1"/>
            </p:cNvSpPr>
            <p:nvPr/>
          </p:nvSpPr>
          <p:spPr bwMode="auto">
            <a:xfrm>
              <a:off x="2340"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0" name="Oval 20">
              <a:extLst>
                <a:ext uri="{FF2B5EF4-FFF2-40B4-BE49-F238E27FC236}">
                  <a16:creationId xmlns:a16="http://schemas.microsoft.com/office/drawing/2014/main" id="{2E6ACA13-3FE8-84B1-6505-EBE17A7C1EEE}"/>
                </a:ext>
              </a:extLst>
            </p:cNvPr>
            <p:cNvSpPr>
              <a:spLocks noChangeArrowheads="1"/>
            </p:cNvSpPr>
            <p:nvPr/>
          </p:nvSpPr>
          <p:spPr bwMode="auto">
            <a:xfrm>
              <a:off x="2044" y="3417"/>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1" name="Oval 21">
              <a:extLst>
                <a:ext uri="{FF2B5EF4-FFF2-40B4-BE49-F238E27FC236}">
                  <a16:creationId xmlns:a16="http://schemas.microsoft.com/office/drawing/2014/main" id="{8EEDD8DD-A390-0A89-F3EE-AE0E54878C95}"/>
                </a:ext>
              </a:extLst>
            </p:cNvPr>
            <p:cNvSpPr>
              <a:spLocks noChangeArrowheads="1"/>
            </p:cNvSpPr>
            <p:nvPr/>
          </p:nvSpPr>
          <p:spPr bwMode="auto">
            <a:xfrm>
              <a:off x="2428" y="3160"/>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2" name="Oval 22">
              <a:extLst>
                <a:ext uri="{FF2B5EF4-FFF2-40B4-BE49-F238E27FC236}">
                  <a16:creationId xmlns:a16="http://schemas.microsoft.com/office/drawing/2014/main" id="{AD11755F-A3A4-60C9-6E48-427FF403B888}"/>
                </a:ext>
              </a:extLst>
            </p:cNvPr>
            <p:cNvSpPr>
              <a:spLocks noChangeArrowheads="1"/>
            </p:cNvSpPr>
            <p:nvPr/>
          </p:nvSpPr>
          <p:spPr bwMode="auto">
            <a:xfrm>
              <a:off x="2332" y="32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3" name="Oval 23">
              <a:extLst>
                <a:ext uri="{FF2B5EF4-FFF2-40B4-BE49-F238E27FC236}">
                  <a16:creationId xmlns:a16="http://schemas.microsoft.com/office/drawing/2014/main" id="{DDA1AFD8-1B9C-8789-776C-2C24FDA8F9CB}"/>
                </a:ext>
              </a:extLst>
            </p:cNvPr>
            <p:cNvSpPr>
              <a:spLocks noChangeArrowheads="1"/>
            </p:cNvSpPr>
            <p:nvPr/>
          </p:nvSpPr>
          <p:spPr bwMode="auto">
            <a:xfrm>
              <a:off x="2692" y="32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4" name="Oval 24">
              <a:extLst>
                <a:ext uri="{FF2B5EF4-FFF2-40B4-BE49-F238E27FC236}">
                  <a16:creationId xmlns:a16="http://schemas.microsoft.com/office/drawing/2014/main" id="{603AF30A-B48C-C0D6-B7D3-E81F078D8CDD}"/>
                </a:ext>
              </a:extLst>
            </p:cNvPr>
            <p:cNvSpPr>
              <a:spLocks noChangeArrowheads="1"/>
            </p:cNvSpPr>
            <p:nvPr/>
          </p:nvSpPr>
          <p:spPr bwMode="auto">
            <a:xfrm>
              <a:off x="2612" y="34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5" name="Oval 25">
              <a:extLst>
                <a:ext uri="{FF2B5EF4-FFF2-40B4-BE49-F238E27FC236}">
                  <a16:creationId xmlns:a16="http://schemas.microsoft.com/office/drawing/2014/main" id="{AD3C4D32-A0FD-2E02-E50A-97A4F082F2D6}"/>
                </a:ext>
              </a:extLst>
            </p:cNvPr>
            <p:cNvSpPr>
              <a:spLocks noChangeArrowheads="1"/>
            </p:cNvSpPr>
            <p:nvPr/>
          </p:nvSpPr>
          <p:spPr bwMode="auto">
            <a:xfrm>
              <a:off x="2468" y="33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6" name="Oval 26">
              <a:extLst>
                <a:ext uri="{FF2B5EF4-FFF2-40B4-BE49-F238E27FC236}">
                  <a16:creationId xmlns:a16="http://schemas.microsoft.com/office/drawing/2014/main" id="{5CD5AAB5-5B7D-94B9-BF57-1CFAE3D014B7}"/>
                </a:ext>
              </a:extLst>
            </p:cNvPr>
            <p:cNvSpPr>
              <a:spLocks noChangeArrowheads="1"/>
            </p:cNvSpPr>
            <p:nvPr/>
          </p:nvSpPr>
          <p:spPr bwMode="auto">
            <a:xfrm>
              <a:off x="2588" y="30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7" name="Oval 27">
              <a:extLst>
                <a:ext uri="{FF2B5EF4-FFF2-40B4-BE49-F238E27FC236}">
                  <a16:creationId xmlns:a16="http://schemas.microsoft.com/office/drawing/2014/main" id="{57E0C019-BF1A-EC46-FDEB-65463509E99F}"/>
                </a:ext>
              </a:extLst>
            </p:cNvPr>
            <p:cNvSpPr>
              <a:spLocks noChangeArrowheads="1"/>
            </p:cNvSpPr>
            <p:nvPr/>
          </p:nvSpPr>
          <p:spPr bwMode="auto">
            <a:xfrm>
              <a:off x="2964"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8" name="Oval 28">
              <a:extLst>
                <a:ext uri="{FF2B5EF4-FFF2-40B4-BE49-F238E27FC236}">
                  <a16:creationId xmlns:a16="http://schemas.microsoft.com/office/drawing/2014/main" id="{8881CF65-F76D-230D-BC15-CDA71D577796}"/>
                </a:ext>
              </a:extLst>
            </p:cNvPr>
            <p:cNvSpPr>
              <a:spLocks noChangeArrowheads="1"/>
            </p:cNvSpPr>
            <p:nvPr/>
          </p:nvSpPr>
          <p:spPr bwMode="auto">
            <a:xfrm>
              <a:off x="3204" y="276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29" name="Oval 29">
              <a:extLst>
                <a:ext uri="{FF2B5EF4-FFF2-40B4-BE49-F238E27FC236}">
                  <a16:creationId xmlns:a16="http://schemas.microsoft.com/office/drawing/2014/main" id="{0B33781D-7993-CFEB-2DE3-AC1387796715}"/>
                </a:ext>
              </a:extLst>
            </p:cNvPr>
            <p:cNvSpPr>
              <a:spLocks noChangeArrowheads="1"/>
            </p:cNvSpPr>
            <p:nvPr/>
          </p:nvSpPr>
          <p:spPr bwMode="auto">
            <a:xfrm>
              <a:off x="2236" y="3442"/>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30" name="Oval 30">
              <a:extLst>
                <a:ext uri="{FF2B5EF4-FFF2-40B4-BE49-F238E27FC236}">
                  <a16:creationId xmlns:a16="http://schemas.microsoft.com/office/drawing/2014/main" id="{2A21996E-1179-E16E-9C79-E2C64A304F23}"/>
                </a:ext>
              </a:extLst>
            </p:cNvPr>
            <p:cNvSpPr>
              <a:spLocks noChangeArrowheads="1"/>
            </p:cNvSpPr>
            <p:nvPr/>
          </p:nvSpPr>
          <p:spPr bwMode="auto">
            <a:xfrm>
              <a:off x="2756" y="3001"/>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31" name="Oval 31">
              <a:extLst>
                <a:ext uri="{FF2B5EF4-FFF2-40B4-BE49-F238E27FC236}">
                  <a16:creationId xmlns:a16="http://schemas.microsoft.com/office/drawing/2014/main" id="{F9F4C850-E42C-E0FA-AEBA-AE1FCE217B48}"/>
                </a:ext>
              </a:extLst>
            </p:cNvPr>
            <p:cNvSpPr>
              <a:spLocks noChangeArrowheads="1"/>
            </p:cNvSpPr>
            <p:nvPr/>
          </p:nvSpPr>
          <p:spPr bwMode="auto">
            <a:xfrm>
              <a:off x="2932" y="28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32" name="Oval 32">
              <a:extLst>
                <a:ext uri="{FF2B5EF4-FFF2-40B4-BE49-F238E27FC236}">
                  <a16:creationId xmlns:a16="http://schemas.microsoft.com/office/drawing/2014/main" id="{1AB0D9B2-A1C8-9A63-4358-3BE8859E6527}"/>
                </a:ext>
              </a:extLst>
            </p:cNvPr>
            <p:cNvSpPr>
              <a:spLocks noChangeArrowheads="1"/>
            </p:cNvSpPr>
            <p:nvPr/>
          </p:nvSpPr>
          <p:spPr bwMode="auto">
            <a:xfrm>
              <a:off x="2452" y="30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33" name="Oval 33">
              <a:extLst>
                <a:ext uri="{FF2B5EF4-FFF2-40B4-BE49-F238E27FC236}">
                  <a16:creationId xmlns:a16="http://schemas.microsoft.com/office/drawing/2014/main" id="{7AC280DA-EDFF-CEF3-4613-E062C28D9677}"/>
                </a:ext>
              </a:extLst>
            </p:cNvPr>
            <p:cNvSpPr>
              <a:spLocks noChangeArrowheads="1"/>
            </p:cNvSpPr>
            <p:nvPr/>
          </p:nvSpPr>
          <p:spPr bwMode="auto">
            <a:xfrm>
              <a:off x="2836" y="2902"/>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34" name="Oval 34">
              <a:extLst>
                <a:ext uri="{FF2B5EF4-FFF2-40B4-BE49-F238E27FC236}">
                  <a16:creationId xmlns:a16="http://schemas.microsoft.com/office/drawing/2014/main" id="{4D7550DC-AB67-07CA-7257-9A9C39222FBA}"/>
                </a:ext>
              </a:extLst>
            </p:cNvPr>
            <p:cNvSpPr>
              <a:spLocks noChangeArrowheads="1"/>
            </p:cNvSpPr>
            <p:nvPr/>
          </p:nvSpPr>
          <p:spPr bwMode="auto">
            <a:xfrm>
              <a:off x="2908" y="324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35" name="Freeform 35">
              <a:extLst>
                <a:ext uri="{FF2B5EF4-FFF2-40B4-BE49-F238E27FC236}">
                  <a16:creationId xmlns:a16="http://schemas.microsoft.com/office/drawing/2014/main" id="{E7F4719F-5DD1-E901-BF26-A01E0A3857E5}"/>
                </a:ext>
              </a:extLst>
            </p:cNvPr>
            <p:cNvSpPr>
              <a:spLocks/>
            </p:cNvSpPr>
            <p:nvPr/>
          </p:nvSpPr>
          <p:spPr bwMode="auto">
            <a:xfrm>
              <a:off x="1928" y="2697"/>
              <a:ext cx="1457" cy="1006"/>
            </a:xfrm>
            <a:custGeom>
              <a:avLst/>
              <a:gdLst>
                <a:gd name="T0" fmla="*/ 4 w 1457"/>
                <a:gd name="T1" fmla="*/ 1082 h 968"/>
                <a:gd name="T2" fmla="*/ 212 w 1457"/>
                <a:gd name="T3" fmla="*/ 527 h 968"/>
                <a:gd name="T4" fmla="*/ 716 w 1457"/>
                <a:gd name="T5" fmla="*/ 180 h 968"/>
                <a:gd name="T6" fmla="*/ 1356 w 1457"/>
                <a:gd name="T7" fmla="*/ 28 h 968"/>
                <a:gd name="T8" fmla="*/ 1324 w 1457"/>
                <a:gd name="T9" fmla="*/ 343 h 968"/>
                <a:gd name="T10" fmla="*/ 940 w 1457"/>
                <a:gd name="T11" fmla="*/ 953 h 968"/>
                <a:gd name="T12" fmla="*/ 188 w 1457"/>
                <a:gd name="T13" fmla="*/ 1290 h 968"/>
                <a:gd name="T14" fmla="*/ 4 w 1457"/>
                <a:gd name="T15" fmla="*/ 1082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MY"/>
            </a:p>
          </p:txBody>
        </p:sp>
        <p:sp>
          <p:nvSpPr>
            <p:cNvPr id="68636" name="Oval 36">
              <a:extLst>
                <a:ext uri="{FF2B5EF4-FFF2-40B4-BE49-F238E27FC236}">
                  <a16:creationId xmlns:a16="http://schemas.microsoft.com/office/drawing/2014/main" id="{2563DE09-7095-9ECE-ACB3-B90D3B2F73AA}"/>
                </a:ext>
              </a:extLst>
            </p:cNvPr>
            <p:cNvSpPr>
              <a:spLocks noChangeArrowheads="1"/>
            </p:cNvSpPr>
            <p:nvPr/>
          </p:nvSpPr>
          <p:spPr bwMode="auto">
            <a:xfrm>
              <a:off x="2124" y="35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ar-IQ" altLang="en-US" sz="2400"/>
            </a:p>
          </p:txBody>
        </p:sp>
        <p:sp>
          <p:nvSpPr>
            <p:cNvPr id="68637" name="Text Box 37">
              <a:extLst>
                <a:ext uri="{FF2B5EF4-FFF2-40B4-BE49-F238E27FC236}">
                  <a16:creationId xmlns:a16="http://schemas.microsoft.com/office/drawing/2014/main" id="{6F43DA05-04FD-9362-9DFD-8B3AE373B924}"/>
                </a:ext>
              </a:extLst>
            </p:cNvPr>
            <p:cNvSpPr txBox="1">
              <a:spLocks noChangeArrowheads="1"/>
            </p:cNvSpPr>
            <p:nvPr/>
          </p:nvSpPr>
          <p:spPr bwMode="auto">
            <a:xfrm>
              <a:off x="3483" y="3662"/>
              <a:ext cx="22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1</a:t>
              </a:r>
            </a:p>
          </p:txBody>
        </p:sp>
        <p:sp>
          <p:nvSpPr>
            <p:cNvPr id="68638" name="Text Box 38">
              <a:extLst>
                <a:ext uri="{FF2B5EF4-FFF2-40B4-BE49-F238E27FC236}">
                  <a16:creationId xmlns:a16="http://schemas.microsoft.com/office/drawing/2014/main" id="{29281AAA-7A00-EB81-CCBB-55D5A15CB3FE}"/>
                </a:ext>
              </a:extLst>
            </p:cNvPr>
            <p:cNvSpPr txBox="1">
              <a:spLocks noChangeArrowheads="1"/>
            </p:cNvSpPr>
            <p:nvPr/>
          </p:nvSpPr>
          <p:spPr bwMode="auto">
            <a:xfrm>
              <a:off x="3524" y="2510"/>
              <a:ext cx="16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e</a:t>
              </a:r>
              <a:endParaRPr lang="en-US" altLang="en-US" sz="2400" baseline="-25000">
                <a:latin typeface="Times New Roman" panose="02020603050405020304" pitchFamily="18" charset="0"/>
              </a:endParaRPr>
            </a:p>
          </p:txBody>
        </p:sp>
      </p:grpSp>
      <p:sp>
        <p:nvSpPr>
          <p:cNvPr id="68612" name="Rectangle 40">
            <a:extLst>
              <a:ext uri="{FF2B5EF4-FFF2-40B4-BE49-F238E27FC236}">
                <a16:creationId xmlns:a16="http://schemas.microsoft.com/office/drawing/2014/main" id="{4CC26D0E-674B-D12C-AB2D-2BEEA5C2AA7C}"/>
              </a:ext>
            </a:extLst>
          </p:cNvPr>
          <p:cNvSpPr>
            <a:spLocks noGrp="1" noChangeArrowheads="1"/>
          </p:cNvSpPr>
          <p:nvPr>
            <p:ph type="title"/>
          </p:nvPr>
        </p:nvSpPr>
        <p:spPr>
          <a:xfrm>
            <a:off x="1676400" y="152400"/>
            <a:ext cx="8763000" cy="838200"/>
          </a:xfrm>
        </p:spPr>
        <p:txBody>
          <a:bodyPr/>
          <a:lstStyle/>
          <a:p>
            <a:pPr eaLnBrk="1" hangingPunct="1"/>
            <a:r>
              <a:rPr lang="en-US" altLang="en-US" sz="3200"/>
              <a:t>Principal Component Analysis (PCA)</a:t>
            </a:r>
          </a:p>
        </p:txBody>
      </p:sp>
      <p:sp>
        <p:nvSpPr>
          <p:cNvPr id="68613" name="Rectangle 41">
            <a:extLst>
              <a:ext uri="{FF2B5EF4-FFF2-40B4-BE49-F238E27FC236}">
                <a16:creationId xmlns:a16="http://schemas.microsoft.com/office/drawing/2014/main" id="{BB9A8E6E-0568-3E5C-9187-EFC840DC42A4}"/>
              </a:ext>
            </a:extLst>
          </p:cNvPr>
          <p:cNvSpPr>
            <a:spLocks noGrp="1" noChangeArrowheads="1"/>
          </p:cNvSpPr>
          <p:nvPr>
            <p:ph type="body" idx="1"/>
          </p:nvPr>
        </p:nvSpPr>
        <p:spPr>
          <a:xfrm>
            <a:off x="1201271" y="1295400"/>
            <a:ext cx="9009529" cy="1600200"/>
          </a:xfrm>
        </p:spPr>
        <p:txBody>
          <a:bodyPr/>
          <a:lstStyle/>
          <a:p>
            <a:pPr eaLnBrk="1" hangingPunct="1">
              <a:lnSpc>
                <a:spcPct val="110000"/>
              </a:lnSpc>
            </a:pPr>
            <a:r>
              <a:rPr lang="en-US" altLang="en-US" sz="2000" dirty="0"/>
              <a:t>Find a projection that captures the largest amount of variation in data</a:t>
            </a:r>
          </a:p>
          <a:p>
            <a:pPr eaLnBrk="1" hangingPunct="1">
              <a:lnSpc>
                <a:spcPct val="110000"/>
              </a:lnSpc>
            </a:pPr>
            <a:r>
              <a:rPr lang="en-US" altLang="en-US" sz="2000" dirty="0"/>
              <a:t>The original data are projected onto a much smaller space, resulting in dimensionality reduction. We find the eigenvectors of the covariance matrix, and these eigenvectors define the new space</a:t>
            </a:r>
          </a:p>
          <a:p>
            <a:pPr eaLnBrk="1" hangingPunct="1">
              <a:lnSpc>
                <a:spcPct val="90000"/>
              </a:lnSpc>
            </a:pPr>
            <a:endParaRPr lang="en-US"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a:extLst>
              <a:ext uri="{FF2B5EF4-FFF2-40B4-BE49-F238E27FC236}">
                <a16:creationId xmlns:a16="http://schemas.microsoft.com/office/drawing/2014/main" id="{50D536E3-40FB-FFDF-ACDD-64470E77DCBF}"/>
              </a:ext>
            </a:extLst>
          </p:cNvPr>
          <p:cNvSpPr>
            <a:spLocks noGrp="1"/>
          </p:cNvSpPr>
          <p:nvPr>
            <p:ph sz="quarter" idx="1"/>
          </p:nvPr>
        </p:nvSpPr>
        <p:spPr>
          <a:xfrm>
            <a:off x="635669" y="37208"/>
            <a:ext cx="9530520" cy="6783584"/>
          </a:xfrm>
        </p:spPr>
        <p:txBody>
          <a:bodyPr>
            <a:noAutofit/>
          </a:bodyPr>
          <a:lstStyle/>
          <a:p>
            <a:r>
              <a:rPr lang="en-US" altLang="en-US" sz="2400" dirty="0"/>
              <a:t>Principal Component Analysis(PCA) is one of the most popular linear dimension reduction algorithms. It is a projection based method that transforms the data by projecting it onto a set of orthogonal (perpendicular) axes.</a:t>
            </a:r>
          </a:p>
          <a:p>
            <a:r>
              <a:rPr lang="en-US" altLang="en-US" sz="2400" dirty="0"/>
              <a:t>PCA works on a condition that while the data in a higher-dimensional space is mapped to data in a lower dimension space, the variance or spread of the data in the lower dimensional space should be maximum.</a:t>
            </a:r>
          </a:p>
          <a:p>
            <a:r>
              <a:rPr lang="en-US" altLang="en-US" sz="2400" dirty="0"/>
              <a:t>Principal Component Analysis selects the "principal" or most influential characteristics of the dataset and creates features based on them. By choosing only the features with the most influence on the dataset, the dimensionality is reduced.</a:t>
            </a:r>
          </a:p>
          <a:p>
            <a:r>
              <a:rPr lang="en-US" altLang="en-US" sz="2400" dirty="0"/>
              <a:t>PCA preserves the correlations between variables when it creates new features. The principal components created by the technique are linear combinations of the original variables, calculated with concepts called eigenvectors.</a:t>
            </a:r>
          </a:p>
          <a:p>
            <a:r>
              <a:rPr lang="en-US" altLang="en-US" sz="2400" dirty="0"/>
              <a:t>It is assumed that the new components are orthogonal, or unrelated to one another.</a:t>
            </a:r>
            <a:endParaRPr lang="en-MY" altLang="en-US" sz="2400" dirty="0"/>
          </a:p>
        </p:txBody>
      </p:sp>
      <p:sp>
        <p:nvSpPr>
          <p:cNvPr id="5" name="Slide Number Placeholder 4">
            <a:extLst>
              <a:ext uri="{FF2B5EF4-FFF2-40B4-BE49-F238E27FC236}">
                <a16:creationId xmlns:a16="http://schemas.microsoft.com/office/drawing/2014/main" id="{935439A1-ABC1-5BB3-1F94-984C0EF06876}"/>
              </a:ext>
            </a:extLst>
          </p:cNvPr>
          <p:cNvSpPr>
            <a:spLocks noGrp="1"/>
          </p:cNvSpPr>
          <p:nvPr>
            <p:ph type="sldNum" sz="quarter" idx="11"/>
          </p:nvPr>
        </p:nvSpPr>
        <p:spPr/>
        <p:txBody>
          <a:bodyPr>
            <a:normAutofit/>
          </a:bodyPr>
          <a:lstStyle/>
          <a:p>
            <a:pPr>
              <a:defRPr/>
            </a:pPr>
            <a:fld id="{263563FA-6218-405F-9934-4066BD191679}" type="slidenum">
              <a:rPr lang="tr-TR" altLang="en-US" smtClean="0"/>
              <a:pPr>
                <a:defRPr/>
              </a:pPr>
              <a:t>23</a:t>
            </a:fld>
            <a:endParaRPr lang="tr-TR"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7E80E29-3C34-6CB2-BC73-0E5C9E11B162}"/>
              </a:ext>
            </a:extLst>
          </p:cNvPr>
          <p:cNvSpPr>
            <a:spLocks noGrp="1" noChangeArrowheads="1"/>
          </p:cNvSpPr>
          <p:nvPr>
            <p:ph type="title"/>
          </p:nvPr>
        </p:nvSpPr>
        <p:spPr/>
        <p:txBody>
          <a:bodyPr rtlCol="0">
            <a:normAutofit/>
          </a:bodyPr>
          <a:lstStyle/>
          <a:p>
            <a:pPr>
              <a:defRPr/>
            </a:pPr>
            <a:r>
              <a:rPr lang="es-ES" dirty="0">
                <a:ea typeface="ＭＳ Ｐゴシック" pitchFamily="34" charset="-128"/>
              </a:rPr>
              <a:t>Principal </a:t>
            </a:r>
            <a:r>
              <a:rPr lang="en-MY" noProof="0" dirty="0">
                <a:ea typeface="ＭＳ Ｐゴシック" pitchFamily="34" charset="-128"/>
              </a:rPr>
              <a:t>Components Analysis</a:t>
            </a:r>
            <a:endParaRPr lang="es-ES" dirty="0">
              <a:solidFill>
                <a:schemeClr val="bg2"/>
              </a:solidFill>
              <a:ea typeface="ＭＳ Ｐゴシック" pitchFamily="34" charset="-128"/>
            </a:endParaRPr>
          </a:p>
        </p:txBody>
      </p:sp>
      <p:sp>
        <p:nvSpPr>
          <p:cNvPr id="12291" name="Rectangle 3">
            <a:extLst>
              <a:ext uri="{FF2B5EF4-FFF2-40B4-BE49-F238E27FC236}">
                <a16:creationId xmlns:a16="http://schemas.microsoft.com/office/drawing/2014/main" id="{1040299F-1D0A-A6A6-4A5E-9ED4D10485D6}"/>
              </a:ext>
            </a:extLst>
          </p:cNvPr>
          <p:cNvSpPr>
            <a:spLocks noGrp="1" noChangeArrowheads="1"/>
          </p:cNvSpPr>
          <p:nvPr>
            <p:ph idx="1"/>
          </p:nvPr>
        </p:nvSpPr>
        <p:spPr/>
        <p:txBody>
          <a:bodyPr/>
          <a:lstStyle/>
          <a:p>
            <a:pPr algn="just"/>
            <a:r>
              <a:rPr lang="en-MY" noProof="0" dirty="0">
                <a:ea typeface="ＭＳ Ｐゴシック" panose="020B0600070205080204" pitchFamily="34" charset="-128"/>
              </a:rPr>
              <a:t>Procedure:</a:t>
            </a:r>
          </a:p>
          <a:p>
            <a:pPr lvl="1" algn="just"/>
            <a:r>
              <a:rPr lang="en-MY" noProof="0" dirty="0">
                <a:ea typeface="ＭＳ Ｐゴシック" panose="020B0600070205080204" pitchFamily="34" charset="-128"/>
              </a:rPr>
              <a:t>Normalize</a:t>
            </a:r>
            <a:r>
              <a:rPr lang="es-ES" altLang="en-US" dirty="0">
                <a:ea typeface="ＭＳ Ｐゴシック" panose="020B0600070205080204" pitchFamily="34" charset="-128"/>
              </a:rPr>
              <a:t> input data-</a:t>
            </a:r>
            <a:r>
              <a:rPr lang="en-US" altLang="en-US" dirty="0">
                <a:ea typeface="ＭＳ Ｐゴシック" panose="020B0600070205080204" pitchFamily="34" charset="-128"/>
              </a:rPr>
              <a:t>Each attribute falls within the same range</a:t>
            </a:r>
            <a:endParaRPr lang="es-ES" altLang="en-US" dirty="0">
              <a:ea typeface="ＭＳ Ｐゴシック" panose="020B0600070205080204" pitchFamily="34" charset="-128"/>
            </a:endParaRPr>
          </a:p>
          <a:p>
            <a:pPr lvl="1" algn="just"/>
            <a:r>
              <a:rPr lang="es-ES" altLang="en-US" dirty="0">
                <a:ea typeface="ＭＳ Ｐゴシック" panose="020B0600070205080204" pitchFamily="34" charset="-128"/>
              </a:rPr>
              <a:t>Compute </a:t>
            </a:r>
            <a:r>
              <a:rPr lang="es-ES" altLang="en-US" i="1" dirty="0">
                <a:ea typeface="ＭＳ Ｐゴシック" panose="020B0600070205080204" pitchFamily="34" charset="-128"/>
              </a:rPr>
              <a:t>k</a:t>
            </a:r>
            <a:r>
              <a:rPr lang="es-ES" altLang="en-US" dirty="0">
                <a:ea typeface="ＭＳ Ｐゴシック" panose="020B0600070205080204" pitchFamily="34" charset="-128"/>
              </a:rPr>
              <a:t> </a:t>
            </a:r>
            <a:r>
              <a:rPr lang="en-MY" noProof="0" dirty="0">
                <a:ea typeface="ＭＳ Ｐゴシック" panose="020B0600070205080204" pitchFamily="34" charset="-128"/>
              </a:rPr>
              <a:t>orthonormal vectors (principal components).</a:t>
            </a:r>
            <a:endParaRPr lang="es-ES" altLang="en-US" dirty="0">
              <a:ea typeface="ＭＳ Ｐゴシック" panose="020B0600070205080204" pitchFamily="34" charset="-128"/>
            </a:endParaRPr>
          </a:p>
          <a:p>
            <a:pPr lvl="1" algn="just"/>
            <a:r>
              <a:rPr lang="en-MY" noProof="0" dirty="0">
                <a:ea typeface="ＭＳ Ｐゴシック" panose="020B0600070205080204" pitchFamily="34" charset="-128"/>
              </a:rPr>
              <a:t>Sort the PCs according to their strength, given by their eigenvalues</a:t>
            </a:r>
            <a:r>
              <a:rPr lang="es-ES" altLang="en-US" dirty="0">
                <a:ea typeface="ＭＳ Ｐゴシック" panose="020B0600070205080204" pitchFamily="34" charset="-128"/>
              </a:rPr>
              <a:t>.</a:t>
            </a:r>
          </a:p>
          <a:p>
            <a:pPr lvl="1" algn="just"/>
            <a:r>
              <a:rPr lang="en-MY" noProof="0" dirty="0">
                <a:ea typeface="ＭＳ Ｐゴシック" panose="020B0600070205080204" pitchFamily="34" charset="-128"/>
              </a:rPr>
              <a:t>Reduce data by removing weaker components </a:t>
            </a:r>
            <a:r>
              <a:rPr lang="es-ES" altLang="en-US" dirty="0">
                <a:ea typeface="ＭＳ Ｐゴシック" panose="020B0600070205080204" pitchFamily="34" charset="-128"/>
              </a:rPr>
              <a:t>(</a:t>
            </a:r>
            <a:r>
              <a:rPr lang="en-US" altLang="en-US" dirty="0">
                <a:ea typeface="ＭＳ Ｐゴシック" panose="020B0600070205080204" pitchFamily="34" charset="-128"/>
              </a:rPr>
              <a:t>i.e., those with low variance )</a:t>
            </a:r>
            <a:endParaRPr lang="es-ES" altLang="en-US" dirty="0">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61">
            <a:extLst>
              <a:ext uri="{FF2B5EF4-FFF2-40B4-BE49-F238E27FC236}">
                <a16:creationId xmlns:a16="http://schemas.microsoft.com/office/drawing/2014/main" id="{67CF82C0-0E6E-DB01-9503-F8F4A9C13E0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660EDB7-B6B3-44AB-AEC4-011EA64B11AE}" type="slidenum">
              <a:rPr lang="en-US" altLang="en-US" sz="1200"/>
              <a:pPr eaLnBrk="1" hangingPunct="1"/>
              <a:t>25</a:t>
            </a:fld>
            <a:endParaRPr lang="en-US" altLang="en-US" sz="1200"/>
          </a:p>
        </p:txBody>
      </p:sp>
      <p:sp>
        <p:nvSpPr>
          <p:cNvPr id="56323" name="Rectangle 2">
            <a:extLst>
              <a:ext uri="{FF2B5EF4-FFF2-40B4-BE49-F238E27FC236}">
                <a16:creationId xmlns:a16="http://schemas.microsoft.com/office/drawing/2014/main" id="{7E4BAFE4-3CD6-7F12-4FD9-A5430EB15896}"/>
              </a:ext>
            </a:extLst>
          </p:cNvPr>
          <p:cNvSpPr>
            <a:spLocks noGrp="1" noChangeArrowheads="1"/>
          </p:cNvSpPr>
          <p:nvPr>
            <p:ph type="title"/>
          </p:nvPr>
        </p:nvSpPr>
        <p:spPr>
          <a:xfrm>
            <a:off x="1524000" y="381000"/>
            <a:ext cx="9144000" cy="609600"/>
          </a:xfrm>
        </p:spPr>
        <p:txBody>
          <a:bodyPr>
            <a:normAutofit fontScale="90000"/>
          </a:bodyPr>
          <a:lstStyle/>
          <a:p>
            <a:pPr eaLnBrk="1" hangingPunct="1"/>
            <a:r>
              <a:rPr lang="en-US" altLang="en-US"/>
              <a:t>Normalization</a:t>
            </a:r>
          </a:p>
        </p:txBody>
      </p:sp>
      <p:sp>
        <p:nvSpPr>
          <p:cNvPr id="56324" name="Rectangle 3">
            <a:extLst>
              <a:ext uri="{FF2B5EF4-FFF2-40B4-BE49-F238E27FC236}">
                <a16:creationId xmlns:a16="http://schemas.microsoft.com/office/drawing/2014/main" id="{C704903D-60DD-AD7E-9B11-71D41ED45E38}"/>
              </a:ext>
            </a:extLst>
          </p:cNvPr>
          <p:cNvSpPr>
            <a:spLocks noGrp="1" noChangeArrowheads="1"/>
          </p:cNvSpPr>
          <p:nvPr>
            <p:ph type="body" sz="half" idx="1"/>
          </p:nvPr>
        </p:nvSpPr>
        <p:spPr>
          <a:xfrm>
            <a:off x="1828800" y="1295400"/>
            <a:ext cx="8305800" cy="5029200"/>
          </a:xfrm>
        </p:spPr>
        <p:txBody>
          <a:bodyPr/>
          <a:lstStyle/>
          <a:p>
            <a:pPr eaLnBrk="1" hangingPunct="1">
              <a:lnSpc>
                <a:spcPct val="120000"/>
              </a:lnSpc>
            </a:pPr>
            <a:r>
              <a:rPr lang="en-US" altLang="en-US" sz="2000" b="1"/>
              <a:t>Min-max normalization</a:t>
            </a:r>
            <a:r>
              <a:rPr lang="en-US" altLang="en-US" sz="2000"/>
              <a:t>: to [new_min</a:t>
            </a:r>
            <a:r>
              <a:rPr lang="en-US" altLang="en-US" sz="2000" baseline="-25000"/>
              <a:t>A</a:t>
            </a:r>
            <a:r>
              <a:rPr lang="en-US" altLang="en-US" sz="2000"/>
              <a:t>, new_max</a:t>
            </a:r>
            <a:r>
              <a:rPr lang="en-US" altLang="en-US" sz="2000" baseline="-25000"/>
              <a:t>A</a:t>
            </a:r>
            <a:r>
              <a:rPr lang="en-US" altLang="en-US" sz="2000"/>
              <a:t>]</a:t>
            </a:r>
          </a:p>
          <a:p>
            <a:pPr lvl="1" eaLnBrk="1" hangingPunct="1">
              <a:lnSpc>
                <a:spcPct val="120000"/>
              </a:lnSpc>
            </a:pPr>
            <a:endParaRPr lang="en-US" altLang="en-US" sz="2000"/>
          </a:p>
          <a:p>
            <a:pPr lvl="1" eaLnBrk="1" hangingPunct="1">
              <a:lnSpc>
                <a:spcPct val="120000"/>
              </a:lnSpc>
            </a:pPr>
            <a:endParaRPr lang="en-US" altLang="en-US" sz="2000"/>
          </a:p>
          <a:p>
            <a:pPr lvl="1" eaLnBrk="1" hangingPunct="1">
              <a:lnSpc>
                <a:spcPct val="120000"/>
              </a:lnSpc>
            </a:pPr>
            <a:r>
              <a:rPr lang="en-US" altLang="en-US" sz="2000"/>
              <a:t>Ex.  Let income range $12,000 to $98,000 normalized to [0.0, 1.0].  Then $73,000 is mapped to  </a:t>
            </a:r>
          </a:p>
          <a:p>
            <a:pPr eaLnBrk="1" hangingPunct="1">
              <a:lnSpc>
                <a:spcPct val="120000"/>
              </a:lnSpc>
            </a:pPr>
            <a:r>
              <a:rPr lang="en-US" altLang="en-US" sz="2000" b="1"/>
              <a:t>Z-score normalization</a:t>
            </a:r>
            <a:r>
              <a:rPr lang="en-US" altLang="en-US" sz="2000"/>
              <a:t> (</a:t>
            </a:r>
            <a:r>
              <a:rPr lang="el-GR" altLang="en-US" sz="2000"/>
              <a:t>μ</a:t>
            </a:r>
            <a:r>
              <a:rPr lang="en-US" altLang="en-US" sz="2000"/>
              <a:t>: mean, </a:t>
            </a:r>
            <a:r>
              <a:rPr lang="el-GR" altLang="en-US" sz="2000"/>
              <a:t>σ</a:t>
            </a:r>
            <a:r>
              <a:rPr lang="en-US" altLang="en-US" sz="2000"/>
              <a:t>: standard deviation):</a:t>
            </a:r>
          </a:p>
          <a:p>
            <a:pPr eaLnBrk="1" hangingPunct="1">
              <a:lnSpc>
                <a:spcPct val="120000"/>
              </a:lnSpc>
            </a:pPr>
            <a:endParaRPr lang="en-US" altLang="en-US" sz="2000"/>
          </a:p>
          <a:p>
            <a:pPr lvl="1" eaLnBrk="1" hangingPunct="1">
              <a:lnSpc>
                <a:spcPct val="120000"/>
              </a:lnSpc>
            </a:pPr>
            <a:endParaRPr lang="en-US" altLang="en-US" sz="2000"/>
          </a:p>
          <a:p>
            <a:pPr lvl="1" eaLnBrk="1" hangingPunct="1">
              <a:lnSpc>
                <a:spcPct val="120000"/>
              </a:lnSpc>
            </a:pPr>
            <a:r>
              <a:rPr lang="en-US" altLang="en-US" sz="2000"/>
              <a:t>Ex. Let </a:t>
            </a:r>
            <a:r>
              <a:rPr lang="el-GR" altLang="en-US" sz="2000"/>
              <a:t>μ</a:t>
            </a:r>
            <a:r>
              <a:rPr lang="en-US" altLang="en-US" sz="2000"/>
              <a:t> = 54,000, </a:t>
            </a:r>
            <a:r>
              <a:rPr lang="el-GR" altLang="en-US" sz="2000"/>
              <a:t>σ</a:t>
            </a:r>
            <a:r>
              <a:rPr lang="en-US" altLang="en-US" sz="2000"/>
              <a:t> = 16,000.  Then</a:t>
            </a:r>
            <a:endParaRPr lang="el-GR" altLang="en-US" sz="2000"/>
          </a:p>
          <a:p>
            <a:pPr eaLnBrk="1" hangingPunct="1">
              <a:lnSpc>
                <a:spcPct val="120000"/>
              </a:lnSpc>
            </a:pPr>
            <a:r>
              <a:rPr lang="en-US" altLang="en-US" sz="2000" b="1"/>
              <a:t>Normalization by decimal scaling</a:t>
            </a:r>
          </a:p>
        </p:txBody>
      </p:sp>
      <p:graphicFrame>
        <p:nvGraphicFramePr>
          <p:cNvPr id="56325" name="Object 4">
            <a:extLst>
              <a:ext uri="{FF2B5EF4-FFF2-40B4-BE49-F238E27FC236}">
                <a16:creationId xmlns:a16="http://schemas.microsoft.com/office/drawing/2014/main" id="{1A4149A6-BDB2-DEAC-2A32-1E669D1FA31F}"/>
              </a:ext>
            </a:extLst>
          </p:cNvPr>
          <p:cNvGraphicFramePr>
            <a:graphicFrameLocks noGrp="1" noChangeAspect="1"/>
          </p:cNvGraphicFramePr>
          <p:nvPr>
            <p:ph sz="quarter" idx="2"/>
          </p:nvPr>
        </p:nvGraphicFramePr>
        <p:xfrm>
          <a:off x="6705600" y="2895600"/>
          <a:ext cx="2514600" cy="488950"/>
        </p:xfrm>
        <a:graphic>
          <a:graphicData uri="http://schemas.openxmlformats.org/presentationml/2006/ole">
            <mc:AlternateContent xmlns:mc="http://schemas.openxmlformats.org/markup-compatibility/2006">
              <mc:Choice xmlns:v="urn:schemas-microsoft-com:vml" Requires="v">
                <p:oleObj name="Equation" r:id="rId3" imgW="2222500" imgH="419100" progId="Equation.3">
                  <p:embed/>
                </p:oleObj>
              </mc:Choice>
              <mc:Fallback>
                <p:oleObj name="Equation" r:id="rId3" imgW="2222500" imgH="419100" progId="Equation.3">
                  <p:embed/>
                  <p:pic>
                    <p:nvPicPr>
                      <p:cNvPr id="56325" name="Object 4">
                        <a:extLst>
                          <a:ext uri="{FF2B5EF4-FFF2-40B4-BE49-F238E27FC236}">
                            <a16:creationId xmlns:a16="http://schemas.microsoft.com/office/drawing/2014/main" id="{1A4149A6-BDB2-DEAC-2A32-1E669D1FA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895600"/>
                        <a:ext cx="2514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5">
            <a:extLst>
              <a:ext uri="{FF2B5EF4-FFF2-40B4-BE49-F238E27FC236}">
                <a16:creationId xmlns:a16="http://schemas.microsoft.com/office/drawing/2014/main" id="{850BE650-31A3-6A9B-7495-33868DCF9004}"/>
              </a:ext>
            </a:extLst>
          </p:cNvPr>
          <p:cNvGraphicFramePr>
            <a:graphicFrameLocks noChangeAspect="1"/>
          </p:cNvGraphicFramePr>
          <p:nvPr/>
        </p:nvGraphicFramePr>
        <p:xfrm>
          <a:off x="3429000" y="1828801"/>
          <a:ext cx="5943600" cy="709613"/>
        </p:xfrm>
        <a:graphic>
          <a:graphicData uri="http://schemas.openxmlformats.org/presentationml/2006/ole">
            <mc:AlternateContent xmlns:mc="http://schemas.openxmlformats.org/markup-compatibility/2006">
              <mc:Choice xmlns:v="urn:schemas-microsoft-com:vml" Requires="v">
                <p:oleObj name="Equation" r:id="rId5" imgW="3340100" imgH="393700" progId="Equation.3">
                  <p:embed/>
                </p:oleObj>
              </mc:Choice>
              <mc:Fallback>
                <p:oleObj name="Equation" r:id="rId5" imgW="3340100" imgH="393700" progId="Equation.3">
                  <p:embed/>
                  <p:pic>
                    <p:nvPicPr>
                      <p:cNvPr id="56326" name="Object 5">
                        <a:extLst>
                          <a:ext uri="{FF2B5EF4-FFF2-40B4-BE49-F238E27FC236}">
                            <a16:creationId xmlns:a16="http://schemas.microsoft.com/office/drawing/2014/main" id="{850BE650-31A3-6A9B-7495-33868DCF90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828801"/>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6">
            <a:extLst>
              <a:ext uri="{FF2B5EF4-FFF2-40B4-BE49-F238E27FC236}">
                <a16:creationId xmlns:a16="http://schemas.microsoft.com/office/drawing/2014/main" id="{DF8491A9-E913-7CFF-276D-780733E2A618}"/>
              </a:ext>
            </a:extLst>
          </p:cNvPr>
          <p:cNvGraphicFramePr>
            <a:graphicFrameLocks noChangeAspect="1"/>
          </p:cNvGraphicFramePr>
          <p:nvPr/>
        </p:nvGraphicFramePr>
        <p:xfrm>
          <a:off x="3505200" y="3886200"/>
          <a:ext cx="1447800" cy="679450"/>
        </p:xfrm>
        <a:graphic>
          <a:graphicData uri="http://schemas.openxmlformats.org/presentationml/2006/ole">
            <mc:AlternateContent xmlns:mc="http://schemas.openxmlformats.org/markup-compatibility/2006">
              <mc:Choice xmlns:v="urn:schemas-microsoft-com:vml" Requires="v">
                <p:oleObj name="Equation" r:id="rId7" imgW="634725" imgH="393529" progId="Equation.3">
                  <p:embed/>
                </p:oleObj>
              </mc:Choice>
              <mc:Fallback>
                <p:oleObj name="Equation" r:id="rId7" imgW="634725" imgH="393529" progId="Equation.3">
                  <p:embed/>
                  <p:pic>
                    <p:nvPicPr>
                      <p:cNvPr id="56327" name="Object 6">
                        <a:extLst>
                          <a:ext uri="{FF2B5EF4-FFF2-40B4-BE49-F238E27FC236}">
                            <a16:creationId xmlns:a16="http://schemas.microsoft.com/office/drawing/2014/main" id="{DF8491A9-E913-7CFF-276D-780733E2A6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3886200"/>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7">
            <a:extLst>
              <a:ext uri="{FF2B5EF4-FFF2-40B4-BE49-F238E27FC236}">
                <a16:creationId xmlns:a16="http://schemas.microsoft.com/office/drawing/2014/main" id="{7650094B-7D4C-D625-7F4F-8F1CBBC1C3EC}"/>
              </a:ext>
            </a:extLst>
          </p:cNvPr>
          <p:cNvGraphicFramePr>
            <a:graphicFrameLocks noChangeAspect="1"/>
          </p:cNvGraphicFramePr>
          <p:nvPr/>
        </p:nvGraphicFramePr>
        <p:xfrm>
          <a:off x="2743200" y="5486401"/>
          <a:ext cx="1066800" cy="847725"/>
        </p:xfrm>
        <a:graphic>
          <a:graphicData uri="http://schemas.openxmlformats.org/presentationml/2006/ole">
            <mc:AlternateContent xmlns:mc="http://schemas.openxmlformats.org/markup-compatibility/2006">
              <mc:Choice xmlns:v="urn:schemas-microsoft-com:vml" Requires="v">
                <p:oleObj name="Equation" r:id="rId9" imgW="495085" imgH="393529" progId="Equation.3">
                  <p:embed/>
                </p:oleObj>
              </mc:Choice>
              <mc:Fallback>
                <p:oleObj name="Equation" r:id="rId9" imgW="495085" imgH="393529" progId="Equation.3">
                  <p:embed/>
                  <p:pic>
                    <p:nvPicPr>
                      <p:cNvPr id="56328" name="Object 7">
                        <a:extLst>
                          <a:ext uri="{FF2B5EF4-FFF2-40B4-BE49-F238E27FC236}">
                            <a16:creationId xmlns:a16="http://schemas.microsoft.com/office/drawing/2014/main" id="{7650094B-7D4C-D625-7F4F-8F1CBBC1C3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5486401"/>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8">
            <a:extLst>
              <a:ext uri="{FF2B5EF4-FFF2-40B4-BE49-F238E27FC236}">
                <a16:creationId xmlns:a16="http://schemas.microsoft.com/office/drawing/2014/main" id="{0173CB0C-880D-FD55-AC7C-6A8B45B3EDB1}"/>
              </a:ext>
            </a:extLst>
          </p:cNvPr>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name="Equation" r:id="rId11" imgW="114151" imgH="215619" progId="Equation.3">
                  <p:embed/>
                </p:oleObj>
              </mc:Choice>
              <mc:Fallback>
                <p:oleObj name="Equation" r:id="rId11" imgW="114151" imgH="215619" progId="Equation.3">
                  <p:embed/>
                  <p:pic>
                    <p:nvPicPr>
                      <p:cNvPr id="56329" name="Object 8">
                        <a:extLst>
                          <a:ext uri="{FF2B5EF4-FFF2-40B4-BE49-F238E27FC236}">
                            <a16:creationId xmlns:a16="http://schemas.microsoft.com/office/drawing/2014/main" id="{0173CB0C-880D-FD55-AC7C-6A8B45B3EDB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Text Box 9">
            <a:extLst>
              <a:ext uri="{FF2B5EF4-FFF2-40B4-BE49-F238E27FC236}">
                <a16:creationId xmlns:a16="http://schemas.microsoft.com/office/drawing/2014/main" id="{D3FC6E2E-BBA8-D3F6-5409-1B74A18C86F1}"/>
              </a:ext>
            </a:extLst>
          </p:cNvPr>
          <p:cNvSpPr txBox="1">
            <a:spLocks noChangeArrowheads="1"/>
          </p:cNvSpPr>
          <p:nvPr/>
        </p:nvSpPr>
        <p:spPr bwMode="auto">
          <a:xfrm>
            <a:off x="4038601" y="5638800"/>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Where </a:t>
            </a:r>
            <a:r>
              <a:rPr lang="en-US" altLang="en-US" i="1">
                <a:latin typeface="Times New Roman" panose="02020603050405020304" pitchFamily="18" charset="0"/>
              </a:rPr>
              <a:t>j</a:t>
            </a:r>
            <a:r>
              <a:rPr lang="en-US" altLang="en-US" sz="2000">
                <a:latin typeface="Times New Roman" panose="02020603050405020304" pitchFamily="18" charset="0"/>
              </a:rPr>
              <a:t> is the smallest integer such that Max(|</a:t>
            </a:r>
            <a:r>
              <a:rPr lang="el-GR" altLang="en-US" sz="2000">
                <a:latin typeface="Times New Roman" panose="02020603050405020304" pitchFamily="18" charset="0"/>
                <a:cs typeface="Times New Roman" panose="02020603050405020304" pitchFamily="18" charset="0"/>
              </a:rPr>
              <a:t>ν</a:t>
            </a:r>
            <a:r>
              <a:rPr lang="en-US" altLang="en-US" sz="2000">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rPr>
              <a:t>|) &lt; 1</a:t>
            </a:r>
            <a:endParaRPr lang="en-US" altLang="en-US">
              <a:latin typeface="Times New Roman" panose="02020603050405020304" pitchFamily="18" charset="0"/>
            </a:endParaRPr>
          </a:p>
        </p:txBody>
      </p:sp>
      <p:graphicFrame>
        <p:nvGraphicFramePr>
          <p:cNvPr id="56331" name="Object 10">
            <a:extLst>
              <a:ext uri="{FF2B5EF4-FFF2-40B4-BE49-F238E27FC236}">
                <a16:creationId xmlns:a16="http://schemas.microsoft.com/office/drawing/2014/main" id="{6B3EE70F-E537-86D2-F163-0E055A9AF408}"/>
              </a:ext>
            </a:extLst>
          </p:cNvPr>
          <p:cNvGraphicFramePr>
            <a:graphicFrameLocks noGrp="1" noChangeAspect="1"/>
          </p:cNvGraphicFramePr>
          <p:nvPr>
            <p:ph sz="quarter" idx="3"/>
          </p:nvPr>
        </p:nvGraphicFramePr>
        <p:xfrm>
          <a:off x="7086601" y="4592638"/>
          <a:ext cx="1952625" cy="563562"/>
        </p:xfrm>
        <a:graphic>
          <a:graphicData uri="http://schemas.openxmlformats.org/presentationml/2006/ole">
            <mc:AlternateContent xmlns:mc="http://schemas.openxmlformats.org/markup-compatibility/2006">
              <mc:Choice xmlns:v="urn:schemas-microsoft-com:vml" Requires="v">
                <p:oleObj name="Equation" r:id="rId13" imgW="1498600" imgH="419100" progId="Equation.3">
                  <p:embed/>
                </p:oleObj>
              </mc:Choice>
              <mc:Fallback>
                <p:oleObj name="Equation" r:id="rId13" imgW="1498600" imgH="419100" progId="Equation.3">
                  <p:embed/>
                  <p:pic>
                    <p:nvPicPr>
                      <p:cNvPr id="56331" name="Object 10">
                        <a:extLst>
                          <a:ext uri="{FF2B5EF4-FFF2-40B4-BE49-F238E27FC236}">
                            <a16:creationId xmlns:a16="http://schemas.microsoft.com/office/drawing/2014/main" id="{6B3EE70F-E537-86D2-F163-0E055A9AF40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1" y="4592638"/>
                        <a:ext cx="19526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2CD1529F-2F15-E30F-B9B4-D187C256115D}"/>
              </a:ext>
            </a:extLst>
          </p:cNvPr>
          <p:cNvSpPr>
            <a:spLocks noGrp="1"/>
          </p:cNvSpPr>
          <p:nvPr>
            <p:ph type="title"/>
          </p:nvPr>
        </p:nvSpPr>
        <p:spPr>
          <a:xfrm>
            <a:off x="1026942" y="228600"/>
            <a:ext cx="9263233" cy="1219200"/>
          </a:xfrm>
        </p:spPr>
        <p:txBody>
          <a:bodyPr>
            <a:normAutofit fontScale="90000"/>
          </a:bodyPr>
          <a:lstStyle/>
          <a:p>
            <a:r>
              <a:rPr lang="en-US" altLang="en-US" dirty="0"/>
              <a:t>Some common terms used in PCA algorithm:</a:t>
            </a:r>
            <a:endParaRPr lang="en-MY" altLang="en-US" dirty="0"/>
          </a:p>
        </p:txBody>
      </p:sp>
      <p:sp>
        <p:nvSpPr>
          <p:cNvPr id="43011" name="Content Placeholder 2">
            <a:extLst>
              <a:ext uri="{FF2B5EF4-FFF2-40B4-BE49-F238E27FC236}">
                <a16:creationId xmlns:a16="http://schemas.microsoft.com/office/drawing/2014/main" id="{68558ABF-D8EC-D4AC-F0A5-AF871F97C091}"/>
              </a:ext>
            </a:extLst>
          </p:cNvPr>
          <p:cNvSpPr>
            <a:spLocks noGrp="1"/>
          </p:cNvSpPr>
          <p:nvPr>
            <p:ph sz="quarter" idx="1"/>
          </p:nvPr>
        </p:nvSpPr>
        <p:spPr>
          <a:xfrm>
            <a:off x="838200" y="1600200"/>
            <a:ext cx="10148668" cy="4495800"/>
          </a:xfrm>
        </p:spPr>
        <p:txBody>
          <a:bodyPr>
            <a:normAutofit fontScale="92500" lnSpcReduction="20000"/>
          </a:bodyPr>
          <a:lstStyle/>
          <a:p>
            <a:r>
              <a:rPr lang="en-US" altLang="en-US" dirty="0"/>
              <a:t>Dimensionality: It is the number of features or variables present in the given dataset. More easily, it is the number of columns present in the dataset.</a:t>
            </a:r>
          </a:p>
          <a:p>
            <a:r>
              <a:rPr lang="en-US" altLang="en-US" dirty="0"/>
              <a:t>Correlation: It signifies that how strongly two variables are related to each other. Such as if one changes, the other variable also gets changed. The correlation value ranges from -1 to +1. Here, -1 occurs if variables are inversely proportional to each other, and +1 indicates that variables are directly proportional to each other.</a:t>
            </a:r>
          </a:p>
          <a:p>
            <a:r>
              <a:rPr lang="en-US" altLang="en-US" dirty="0"/>
              <a:t>Orthogonal: It defines that variables are not correlated to each other, and hence the correlation between the pair of variables is zero.</a:t>
            </a:r>
          </a:p>
          <a:p>
            <a:r>
              <a:rPr lang="en-US" altLang="en-US" dirty="0"/>
              <a:t>Eigenvectors: If there is a square matrix M, and a non-zero vector v is given. Then v will be eigenvector if Av is the scalar multiple of v.</a:t>
            </a:r>
          </a:p>
          <a:p>
            <a:r>
              <a:rPr lang="en-US" altLang="en-US" dirty="0"/>
              <a:t>Covariance Matrix: A matrix containing the covariance between the pair of variables is called the Covariance Matrix.</a:t>
            </a:r>
            <a:endParaRPr lang="en-MY" altLang="en-US" dirty="0"/>
          </a:p>
          <a:p>
            <a:endParaRPr lang="en-MY" altLang="en-US" dirty="0"/>
          </a:p>
        </p:txBody>
      </p:sp>
      <p:sp>
        <p:nvSpPr>
          <p:cNvPr id="5" name="Slide Number Placeholder 4">
            <a:extLst>
              <a:ext uri="{FF2B5EF4-FFF2-40B4-BE49-F238E27FC236}">
                <a16:creationId xmlns:a16="http://schemas.microsoft.com/office/drawing/2014/main" id="{8EFEAEF0-8324-E4C7-DB90-63F9C57E1C4D}"/>
              </a:ext>
            </a:extLst>
          </p:cNvPr>
          <p:cNvSpPr>
            <a:spLocks noGrp="1"/>
          </p:cNvSpPr>
          <p:nvPr>
            <p:ph type="sldNum" sz="quarter" idx="11"/>
          </p:nvPr>
        </p:nvSpPr>
        <p:spPr/>
        <p:txBody>
          <a:bodyPr>
            <a:normAutofit/>
          </a:bodyPr>
          <a:lstStyle/>
          <a:p>
            <a:pPr>
              <a:defRPr/>
            </a:pPr>
            <a:fld id="{7674139A-7239-4CDE-A33B-310FEB42DEF9}" type="slidenum">
              <a:rPr lang="tr-TR" altLang="en-US" smtClean="0"/>
              <a:pPr>
                <a:defRPr/>
              </a:pPr>
              <a:t>26</a:t>
            </a:fld>
            <a:endParaRPr lang="tr-TR"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B0E2-06B6-469B-78FC-A390337DF6BF}"/>
              </a:ext>
            </a:extLst>
          </p:cNvPr>
          <p:cNvSpPr>
            <a:spLocks noGrp="1"/>
          </p:cNvSpPr>
          <p:nvPr>
            <p:ph type="title"/>
          </p:nvPr>
        </p:nvSpPr>
        <p:spPr/>
        <p:txBody>
          <a:bodyPr/>
          <a:lstStyle/>
          <a:p>
            <a:r>
              <a:rPr lang="en-MY" dirty="0"/>
              <a:t>Eigenvector</a:t>
            </a:r>
          </a:p>
        </p:txBody>
      </p:sp>
      <p:sp>
        <p:nvSpPr>
          <p:cNvPr id="3" name="Content Placeholder 2">
            <a:extLst>
              <a:ext uri="{FF2B5EF4-FFF2-40B4-BE49-F238E27FC236}">
                <a16:creationId xmlns:a16="http://schemas.microsoft.com/office/drawing/2014/main" id="{3FDCAF20-4A56-C598-5F57-ED7A1E0DA433}"/>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Eigenvectors are a fundamental concept in linear algebra, particularly when dealing with square matrices.</a:t>
            </a:r>
          </a:p>
          <a:p>
            <a:r>
              <a:rPr lang="en-US" b="0" i="0" dirty="0">
                <a:solidFill>
                  <a:srgbClr val="374151"/>
                </a:solidFill>
                <a:effectLst/>
                <a:latin typeface="Söhne"/>
              </a:rPr>
              <a:t>An eigenvector of a square matrix A is a non-zero vector that, when multiplied by the matrix, yields a scaled version of itself. In mathematical terms, if v is an eigenvector of matrix A and λ (lambda) is a scalar, then:</a:t>
            </a:r>
          </a:p>
          <a:p>
            <a:pPr marL="266700" lvl="1" indent="-266700"/>
            <a:r>
              <a:rPr lang="en-MY" sz="2600" b="0" i="0" dirty="0">
                <a:solidFill>
                  <a:srgbClr val="374151"/>
                </a:solidFill>
                <a:effectLst/>
                <a:latin typeface="Söhne"/>
              </a:rPr>
              <a:t>A * v = </a:t>
            </a:r>
            <a:r>
              <a:rPr lang="el-GR" sz="2600" b="0" i="0" dirty="0">
                <a:solidFill>
                  <a:srgbClr val="374151"/>
                </a:solidFill>
                <a:effectLst/>
                <a:latin typeface="Söhne"/>
              </a:rPr>
              <a:t>λ * </a:t>
            </a:r>
            <a:r>
              <a:rPr lang="en-MY" sz="2600" b="0" i="0" dirty="0">
                <a:solidFill>
                  <a:srgbClr val="374151"/>
                </a:solidFill>
                <a:effectLst/>
                <a:latin typeface="Söhne"/>
              </a:rPr>
              <a:t>v</a:t>
            </a:r>
          </a:p>
          <a:p>
            <a:pPr lvl="1"/>
            <a:r>
              <a:rPr lang="en-US" b="1" i="0" dirty="0">
                <a:solidFill>
                  <a:srgbClr val="374151"/>
                </a:solidFill>
                <a:effectLst/>
                <a:latin typeface="Söhne"/>
              </a:rPr>
              <a:t>A</a:t>
            </a:r>
            <a:r>
              <a:rPr lang="en-US" b="0" i="0" dirty="0">
                <a:solidFill>
                  <a:srgbClr val="374151"/>
                </a:solidFill>
                <a:effectLst/>
                <a:latin typeface="Söhne"/>
              </a:rPr>
              <a:t>: This is the square matrix for which we're seeking eigenvectors.</a:t>
            </a:r>
          </a:p>
          <a:p>
            <a:pPr lvl="1"/>
            <a:r>
              <a:rPr lang="en-US" b="1" i="0" dirty="0">
                <a:solidFill>
                  <a:srgbClr val="374151"/>
                </a:solidFill>
                <a:effectLst/>
                <a:latin typeface="Söhne"/>
              </a:rPr>
              <a:t>v</a:t>
            </a:r>
            <a:r>
              <a:rPr lang="en-US" b="0" i="0" dirty="0">
                <a:solidFill>
                  <a:srgbClr val="374151"/>
                </a:solidFill>
                <a:effectLst/>
                <a:latin typeface="Söhne"/>
              </a:rPr>
              <a:t>: This is the eigenvector we're looking for. It's a non-zero vector that, when transformed by matrix A, only changes in magnitude (by the factor λ) but maintains its direction.</a:t>
            </a:r>
          </a:p>
          <a:p>
            <a:pPr lvl="1"/>
            <a:r>
              <a:rPr lang="en-US" b="1" i="0" dirty="0">
                <a:solidFill>
                  <a:srgbClr val="374151"/>
                </a:solidFill>
                <a:effectLst/>
                <a:latin typeface="Söhne"/>
              </a:rPr>
              <a:t>λ (lambda)</a:t>
            </a:r>
            <a:r>
              <a:rPr lang="en-US" b="0" i="0" dirty="0">
                <a:solidFill>
                  <a:srgbClr val="374151"/>
                </a:solidFill>
                <a:effectLst/>
                <a:latin typeface="Söhne"/>
              </a:rPr>
              <a:t>: This is the eigenvalue associated with the eigenvector v. It's the scalar value by which the eigenvector is scaled during the matrix-vector multiplication. Each eigenvector has a corresponding eigenvalue.</a:t>
            </a:r>
          </a:p>
          <a:p>
            <a:pPr marL="266700" lvl="1" indent="-266700"/>
            <a:endParaRPr lang="en-MY" dirty="0"/>
          </a:p>
        </p:txBody>
      </p:sp>
    </p:spTree>
    <p:extLst>
      <p:ext uri="{BB962C8B-B14F-4D97-AF65-F5344CB8AC3E}">
        <p14:creationId xmlns:p14="http://schemas.microsoft.com/office/powerpoint/2010/main" val="4167753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95F7094-9158-0889-28E8-8D960CA44D1C}"/>
              </a:ext>
            </a:extLst>
          </p:cNvPr>
          <p:cNvSpPr>
            <a:spLocks noGrp="1"/>
          </p:cNvSpPr>
          <p:nvPr>
            <p:ph type="title"/>
          </p:nvPr>
        </p:nvSpPr>
        <p:spPr>
          <a:xfrm>
            <a:off x="907024" y="349250"/>
            <a:ext cx="8153400" cy="990600"/>
          </a:xfrm>
        </p:spPr>
        <p:txBody>
          <a:bodyPr/>
          <a:lstStyle/>
          <a:p>
            <a:r>
              <a:rPr lang="en-MY" altLang="en-US"/>
              <a:t>Principal Components in PCA</a:t>
            </a:r>
          </a:p>
        </p:txBody>
      </p:sp>
      <p:sp>
        <p:nvSpPr>
          <p:cNvPr id="45059" name="Content Placeholder 2">
            <a:extLst>
              <a:ext uri="{FF2B5EF4-FFF2-40B4-BE49-F238E27FC236}">
                <a16:creationId xmlns:a16="http://schemas.microsoft.com/office/drawing/2014/main" id="{F56A87F9-A6A2-5A12-1D4F-4F655F9951EE}"/>
              </a:ext>
            </a:extLst>
          </p:cNvPr>
          <p:cNvSpPr>
            <a:spLocks noGrp="1"/>
          </p:cNvSpPr>
          <p:nvPr>
            <p:ph sz="quarter" idx="1"/>
          </p:nvPr>
        </p:nvSpPr>
        <p:spPr>
          <a:xfrm>
            <a:off x="633046" y="1600200"/>
            <a:ext cx="9657129" cy="4495800"/>
          </a:xfrm>
        </p:spPr>
        <p:txBody>
          <a:bodyPr>
            <a:normAutofit fontScale="85000" lnSpcReduction="20000"/>
          </a:bodyPr>
          <a:lstStyle/>
          <a:p>
            <a:r>
              <a:rPr lang="en-US" altLang="en-US" dirty="0"/>
              <a:t>As described above, the transformed new features or the output of PCA are the Principal Components. The number of these PCs are either equal to or less than the original features present in the dataset. Some properties of these principal components are given below:</a:t>
            </a:r>
          </a:p>
          <a:p>
            <a:r>
              <a:rPr lang="en-US" altLang="en-US" dirty="0"/>
              <a:t>The principal component must be the linear combination of the original features.</a:t>
            </a:r>
          </a:p>
          <a:p>
            <a:r>
              <a:rPr lang="en-US" altLang="en-US" dirty="0"/>
              <a:t>These components are orthogonal, i.e., the correlation between a pair of variables is zero.</a:t>
            </a:r>
          </a:p>
          <a:p>
            <a:r>
              <a:rPr lang="en-US" altLang="en-US" dirty="0"/>
              <a:t>The importance of each component decreases when going to 1 to n, it means the 1 PC has the most importance, and n PC will have the least importance.</a:t>
            </a:r>
          </a:p>
          <a:p>
            <a:r>
              <a:rPr lang="en-US" altLang="en-US" dirty="0"/>
              <a:t>Try the example below:</a:t>
            </a:r>
          </a:p>
          <a:p>
            <a:r>
              <a:rPr lang="en-MY" dirty="0">
                <a:hlinkClick r:id="rId2"/>
              </a:rPr>
              <a:t>https://stackabuse.com/dimensionality-reduction-in-python-with-scikit-learn/</a:t>
            </a:r>
            <a:endParaRPr lang="en-MY" dirty="0"/>
          </a:p>
          <a:p>
            <a:endParaRPr lang="en-US" altLang="en-US" dirty="0"/>
          </a:p>
          <a:p>
            <a:endParaRPr lang="en-US" altLang="en-US" dirty="0"/>
          </a:p>
        </p:txBody>
      </p:sp>
      <p:sp>
        <p:nvSpPr>
          <p:cNvPr id="5" name="Slide Number Placeholder 4">
            <a:extLst>
              <a:ext uri="{FF2B5EF4-FFF2-40B4-BE49-F238E27FC236}">
                <a16:creationId xmlns:a16="http://schemas.microsoft.com/office/drawing/2014/main" id="{C9C2CB84-67FC-B4D1-017A-8937951DDADD}"/>
              </a:ext>
            </a:extLst>
          </p:cNvPr>
          <p:cNvSpPr>
            <a:spLocks noGrp="1"/>
          </p:cNvSpPr>
          <p:nvPr>
            <p:ph type="sldNum" sz="quarter" idx="11"/>
          </p:nvPr>
        </p:nvSpPr>
        <p:spPr/>
        <p:txBody>
          <a:bodyPr>
            <a:normAutofit/>
          </a:bodyPr>
          <a:lstStyle/>
          <a:p>
            <a:pPr>
              <a:defRPr/>
            </a:pPr>
            <a:fld id="{595F0849-A458-4FCD-8F40-B3628B49E136}" type="slidenum">
              <a:rPr lang="tr-TR" altLang="en-US" smtClean="0"/>
              <a:pPr>
                <a:defRPr/>
              </a:pPr>
              <a:t>28</a:t>
            </a:fld>
            <a:endParaRPr lang="tr-TR"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6E4DAE-A58C-2199-8E9A-C57165124253}"/>
              </a:ext>
            </a:extLst>
          </p:cNvPr>
          <p:cNvPicPr>
            <a:picLocks noChangeAspect="1"/>
          </p:cNvPicPr>
          <p:nvPr/>
        </p:nvPicPr>
        <p:blipFill>
          <a:blip r:embed="rId2"/>
          <a:stretch>
            <a:fillRect/>
          </a:stretch>
        </p:blipFill>
        <p:spPr>
          <a:xfrm>
            <a:off x="2286000" y="571500"/>
            <a:ext cx="7620000" cy="5715000"/>
          </a:xfrm>
          <a:prstGeom prst="rect">
            <a:avLst/>
          </a:prstGeom>
        </p:spPr>
      </p:pic>
    </p:spTree>
    <p:extLst>
      <p:ext uri="{BB962C8B-B14F-4D97-AF65-F5344CB8AC3E}">
        <p14:creationId xmlns:p14="http://schemas.microsoft.com/office/powerpoint/2010/main" val="187235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277B777-C0AB-7932-02F6-8341C6B6261E}"/>
              </a:ext>
            </a:extLst>
          </p:cNvPr>
          <p:cNvSpPr>
            <a:spLocks noGrp="1"/>
          </p:cNvSpPr>
          <p:nvPr>
            <p:ph type="title"/>
          </p:nvPr>
        </p:nvSpPr>
        <p:spPr>
          <a:xfrm>
            <a:off x="1148202" y="136525"/>
            <a:ext cx="8153400" cy="990600"/>
          </a:xfrm>
        </p:spPr>
        <p:txBody>
          <a:bodyPr/>
          <a:lstStyle/>
          <a:p>
            <a:r>
              <a:rPr lang="en-US" altLang="en-US" dirty="0"/>
              <a:t>Introduction</a:t>
            </a:r>
            <a:endParaRPr lang="en-MY" altLang="en-US" dirty="0"/>
          </a:p>
        </p:txBody>
      </p:sp>
      <p:sp>
        <p:nvSpPr>
          <p:cNvPr id="14339" name="Content Placeholder 2">
            <a:extLst>
              <a:ext uri="{FF2B5EF4-FFF2-40B4-BE49-F238E27FC236}">
                <a16:creationId xmlns:a16="http://schemas.microsoft.com/office/drawing/2014/main" id="{628D0A7E-F014-E451-0813-335118F47FDE}"/>
              </a:ext>
            </a:extLst>
          </p:cNvPr>
          <p:cNvSpPr>
            <a:spLocks noGrp="1"/>
          </p:cNvSpPr>
          <p:nvPr>
            <p:ph sz="quarter" idx="1"/>
          </p:nvPr>
        </p:nvSpPr>
        <p:spPr>
          <a:xfrm>
            <a:off x="956604" y="1401176"/>
            <a:ext cx="10508566" cy="4797083"/>
          </a:xfrm>
        </p:spPr>
        <p:txBody>
          <a:bodyPr>
            <a:normAutofit fontScale="92500" lnSpcReduction="20000"/>
          </a:bodyPr>
          <a:lstStyle/>
          <a:p>
            <a:r>
              <a:rPr lang="en-US" altLang="en-US" dirty="0"/>
              <a:t>In machine learning, the performance of a model only benefits from more features up until a certain point.</a:t>
            </a:r>
          </a:p>
          <a:p>
            <a:r>
              <a:rPr lang="en-US" altLang="en-US" dirty="0"/>
              <a:t>The more features are fed into a model, the more the dimensionality of the data increases.</a:t>
            </a:r>
          </a:p>
          <a:p>
            <a:r>
              <a:rPr lang="en-US" altLang="en-US" dirty="0"/>
              <a:t>As the dimensionality increases, overfitting becomes more likely.</a:t>
            </a:r>
          </a:p>
          <a:p>
            <a:pPr lvl="1"/>
            <a:r>
              <a:rPr lang="en-US" altLang="en-US" dirty="0"/>
              <a:t>Overfitting in machine learning refers to a scenario where a model learns the training data too well, to the extent that it captures not only the underlying patterns but also the noise or random fluctuations present in the data. This results in a model that performs extremely well on the training data but generalizes poorly to new, unseen data.</a:t>
            </a:r>
          </a:p>
          <a:p>
            <a:r>
              <a:rPr lang="en-US" altLang="en-US" dirty="0"/>
              <a:t>There are multiple techniques that can be used to fight overfitting, but dimensionality reduction is one of the most effective techniques.</a:t>
            </a:r>
          </a:p>
          <a:p>
            <a:r>
              <a:rPr lang="en-US" altLang="en-US" dirty="0"/>
              <a:t>Dimensionality reduction selects the most important components of the feature space, preserving them and dropping the other components.</a:t>
            </a:r>
            <a:endParaRPr lang="en-MY" altLang="en-US" dirty="0"/>
          </a:p>
          <a:p>
            <a:pPr marL="266700" lvl="1" indent="-182563"/>
            <a:endParaRPr lang="en-MY" altLang="en-US" dirty="0"/>
          </a:p>
        </p:txBody>
      </p:sp>
      <p:sp>
        <p:nvSpPr>
          <p:cNvPr id="5" name="Slide Number Placeholder 4">
            <a:extLst>
              <a:ext uri="{FF2B5EF4-FFF2-40B4-BE49-F238E27FC236}">
                <a16:creationId xmlns:a16="http://schemas.microsoft.com/office/drawing/2014/main" id="{D44121A5-0B6F-FBD1-E749-FC69B8484442}"/>
              </a:ext>
            </a:extLst>
          </p:cNvPr>
          <p:cNvSpPr>
            <a:spLocks noGrp="1"/>
          </p:cNvSpPr>
          <p:nvPr>
            <p:ph type="sldNum" sz="quarter" idx="11"/>
          </p:nvPr>
        </p:nvSpPr>
        <p:spPr/>
        <p:txBody>
          <a:bodyPr>
            <a:normAutofit/>
          </a:bodyPr>
          <a:lstStyle/>
          <a:p>
            <a:pPr>
              <a:defRPr/>
            </a:pPr>
            <a:fld id="{980130F0-D0F2-42BC-8CF5-19DBFC71348B}" type="slidenum">
              <a:rPr lang="tr-TR" altLang="en-US" smtClean="0"/>
              <a:pPr>
                <a:defRPr/>
              </a:pPr>
              <a:t>3</a:t>
            </a:fld>
            <a:endParaRPr lang="tr-TR"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91C00861-DD89-ED72-CF9E-478A5303DC3D}"/>
              </a:ext>
            </a:extLst>
          </p:cNvPr>
          <p:cNvSpPr>
            <a:spLocks noGrp="1"/>
          </p:cNvSpPr>
          <p:nvPr>
            <p:ph type="title"/>
          </p:nvPr>
        </p:nvSpPr>
        <p:spPr>
          <a:xfrm>
            <a:off x="1322363" y="228600"/>
            <a:ext cx="8967812" cy="990600"/>
          </a:xfrm>
        </p:spPr>
        <p:txBody>
          <a:bodyPr/>
          <a:lstStyle/>
          <a:p>
            <a:r>
              <a:rPr lang="en-MY" altLang="en-US" dirty="0"/>
              <a:t>Steps for PCA algorithm</a:t>
            </a:r>
          </a:p>
        </p:txBody>
      </p:sp>
      <p:sp>
        <p:nvSpPr>
          <p:cNvPr id="47107" name="Content Placeholder 2">
            <a:extLst>
              <a:ext uri="{FF2B5EF4-FFF2-40B4-BE49-F238E27FC236}">
                <a16:creationId xmlns:a16="http://schemas.microsoft.com/office/drawing/2014/main" id="{48BE1F6A-022B-6797-9B7A-1F33EABFA6F3}"/>
              </a:ext>
            </a:extLst>
          </p:cNvPr>
          <p:cNvSpPr>
            <a:spLocks noGrp="1"/>
          </p:cNvSpPr>
          <p:nvPr>
            <p:ph sz="quarter" idx="1"/>
          </p:nvPr>
        </p:nvSpPr>
        <p:spPr>
          <a:xfrm>
            <a:off x="1322363" y="1219200"/>
            <a:ext cx="9608576" cy="4495800"/>
          </a:xfrm>
        </p:spPr>
        <p:txBody>
          <a:bodyPr>
            <a:normAutofit fontScale="92500" lnSpcReduction="20000"/>
          </a:bodyPr>
          <a:lstStyle/>
          <a:p>
            <a:r>
              <a:rPr lang="en-MY" altLang="en-US" dirty="0"/>
              <a:t>Getting the dataset</a:t>
            </a:r>
          </a:p>
          <a:p>
            <a:r>
              <a:rPr lang="en-US" altLang="en-US" dirty="0"/>
              <a:t>Representing data into a structure</a:t>
            </a:r>
          </a:p>
          <a:p>
            <a:r>
              <a:rPr lang="en-MY" altLang="en-US" dirty="0"/>
              <a:t>Standardizing the data (</a:t>
            </a:r>
            <a:r>
              <a:rPr lang="en-US" altLang="en-US" dirty="0"/>
              <a:t>x by subtracting the mean and dividing by the standard deviation for each feature This results in a dataset where each feature has a mean of 0 and a standard deviation of 1. )</a:t>
            </a:r>
          </a:p>
          <a:p>
            <a:pPr lvl="1"/>
            <a:r>
              <a:rPr lang="fr-FR" altLang="en-US" dirty="0"/>
              <a:t>x = </a:t>
            </a:r>
            <a:r>
              <a:rPr lang="fr-FR" altLang="en-US" dirty="0" err="1"/>
              <a:t>StandardScaler</a:t>
            </a:r>
            <a:r>
              <a:rPr lang="fr-FR" altLang="en-US" dirty="0"/>
              <a:t>().</a:t>
            </a:r>
            <a:r>
              <a:rPr lang="fr-FR" altLang="en-US" dirty="0" err="1"/>
              <a:t>fit_transform</a:t>
            </a:r>
            <a:r>
              <a:rPr lang="fr-FR" altLang="en-US" dirty="0"/>
              <a:t>(x) (Python)</a:t>
            </a:r>
            <a:endParaRPr lang="en-MY" altLang="en-US" dirty="0"/>
          </a:p>
          <a:p>
            <a:r>
              <a:rPr lang="en-US" altLang="en-US" dirty="0"/>
              <a:t>Calculating the Covariance of Z</a:t>
            </a:r>
          </a:p>
          <a:p>
            <a:r>
              <a:rPr lang="en-US" altLang="en-US" dirty="0"/>
              <a:t>Calculating the Eigen Values and Eigen Vectors</a:t>
            </a:r>
          </a:p>
          <a:p>
            <a:r>
              <a:rPr lang="en-MY" altLang="en-US" dirty="0"/>
              <a:t>Sorting the Eigen Vectors</a:t>
            </a:r>
          </a:p>
          <a:p>
            <a:r>
              <a:rPr lang="en-US" altLang="en-US" dirty="0"/>
              <a:t>Calculating the new features Or Principal Components. 	</a:t>
            </a:r>
            <a:r>
              <a:rPr lang="en-US" altLang="en-US" sz="2400" dirty="0"/>
              <a:t>((</a:t>
            </a:r>
            <a:r>
              <a:rPr lang="en-US" altLang="en-US" sz="2400" dirty="0" err="1"/>
              <a:t>pca.explained_variance_ratio</a:t>
            </a:r>
            <a:r>
              <a:rPr lang="en-US" altLang="en-US" sz="2400" dirty="0"/>
              <a:t>_) (Python)</a:t>
            </a:r>
          </a:p>
          <a:p>
            <a:r>
              <a:rPr lang="en-US" altLang="en-US" dirty="0"/>
              <a:t>Remove less or unimportant features from the new dataset.</a:t>
            </a:r>
            <a:endParaRPr lang="en-MY" altLang="en-US" dirty="0"/>
          </a:p>
        </p:txBody>
      </p:sp>
      <p:sp>
        <p:nvSpPr>
          <p:cNvPr id="5" name="Slide Number Placeholder 4">
            <a:extLst>
              <a:ext uri="{FF2B5EF4-FFF2-40B4-BE49-F238E27FC236}">
                <a16:creationId xmlns:a16="http://schemas.microsoft.com/office/drawing/2014/main" id="{80AC9DC4-DCD0-EE85-BA7B-67C17AF54F71}"/>
              </a:ext>
            </a:extLst>
          </p:cNvPr>
          <p:cNvSpPr>
            <a:spLocks noGrp="1"/>
          </p:cNvSpPr>
          <p:nvPr>
            <p:ph type="sldNum" sz="quarter" idx="11"/>
          </p:nvPr>
        </p:nvSpPr>
        <p:spPr/>
        <p:txBody>
          <a:bodyPr>
            <a:normAutofit/>
          </a:bodyPr>
          <a:lstStyle/>
          <a:p>
            <a:pPr>
              <a:defRPr/>
            </a:pPr>
            <a:fld id="{80FBCD47-F1F7-4E06-8C1C-8E2243220A6F}" type="slidenum">
              <a:rPr lang="tr-TR" altLang="en-US" smtClean="0"/>
              <a:pPr>
                <a:defRPr/>
              </a:pPr>
              <a:t>30</a:t>
            </a:fld>
            <a:endParaRPr lang="tr-TR"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082D-0138-68D6-FC20-45EEE5DABDAC}"/>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B3CE7AF-3135-A89F-CC53-2AE6741FF70B}"/>
              </a:ext>
            </a:extLst>
          </p:cNvPr>
          <p:cNvSpPr>
            <a:spLocks noGrp="1"/>
          </p:cNvSpPr>
          <p:nvPr>
            <p:ph idx="1"/>
          </p:nvPr>
        </p:nvSpPr>
        <p:spPr/>
        <p:txBody>
          <a:bodyPr/>
          <a:lstStyle/>
          <a:p>
            <a:r>
              <a:rPr lang="en-MY" dirty="0">
                <a:hlinkClick r:id="rId2"/>
              </a:rPr>
              <a:t>https://jakevdp.github.io/PythonDataScienceHandbook/05.09-principal-component-analysis.html</a:t>
            </a:r>
            <a:endParaRPr lang="en-MY" dirty="0"/>
          </a:p>
          <a:p>
            <a:r>
              <a:rPr lang="en-MY" dirty="0">
                <a:hlinkClick r:id="rId3"/>
              </a:rPr>
              <a:t>https://builtin.com/machine-learning/pca-in-python</a:t>
            </a:r>
            <a:endParaRPr lang="en-MY" dirty="0"/>
          </a:p>
          <a:p>
            <a:r>
              <a:rPr lang="en-MY" dirty="0">
                <a:hlinkClick r:id="rId4"/>
              </a:rPr>
              <a:t>https://stackabuse.com/dimensionality-reduction-in-python-with-scikit-learn/</a:t>
            </a:r>
            <a:endParaRPr lang="en-MY" dirty="0"/>
          </a:p>
          <a:p>
            <a:r>
              <a:rPr lang="en-MY" dirty="0">
                <a:hlinkClick r:id="rId3"/>
              </a:rPr>
              <a:t>https://builtin.com/machine-learning/pca-in-python</a:t>
            </a:r>
            <a:endParaRPr lang="en-MY" dirty="0"/>
          </a:p>
          <a:p>
            <a:r>
              <a:rPr lang="en-MY" dirty="0">
                <a:hlinkClick r:id="rId5"/>
              </a:rPr>
              <a:t>https://365datascience.com/tutorials/python-tutorials/principal-components-analysis/</a:t>
            </a:r>
            <a:endParaRPr lang="en-MY" dirty="0"/>
          </a:p>
          <a:p>
            <a:r>
              <a:rPr lang="en-MY" dirty="0"/>
              <a:t>Try the last one.</a:t>
            </a:r>
          </a:p>
          <a:p>
            <a:endParaRPr lang="en-MY" dirty="0"/>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1149212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0130" name="Rectangle 2">
            <a:extLst>
              <a:ext uri="{FF2B5EF4-FFF2-40B4-BE49-F238E27FC236}">
                <a16:creationId xmlns:a16="http://schemas.microsoft.com/office/drawing/2014/main" id="{12473A35-752D-76E4-73A3-AE38A84D20AB}"/>
              </a:ext>
            </a:extLst>
          </p:cNvPr>
          <p:cNvSpPr>
            <a:spLocks noGrp="1" noChangeArrowheads="1"/>
          </p:cNvSpPr>
          <p:nvPr>
            <p:ph type="title"/>
          </p:nvPr>
        </p:nvSpPr>
        <p:spPr>
          <a:xfrm>
            <a:off x="2133600" y="141288"/>
            <a:ext cx="7924800" cy="11430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algn="ctr">
              <a:defRPr/>
            </a:pPr>
            <a:r>
              <a:rPr lang="en-US" altLang="en-US" dirty="0"/>
              <a:t>Factor Analysis: Overview</a:t>
            </a:r>
          </a:p>
        </p:txBody>
      </p:sp>
      <p:sp>
        <p:nvSpPr>
          <p:cNvPr id="1200131" name="Rectangle 3">
            <a:extLst>
              <a:ext uri="{FF2B5EF4-FFF2-40B4-BE49-F238E27FC236}">
                <a16:creationId xmlns:a16="http://schemas.microsoft.com/office/drawing/2014/main" id="{2E6E8BA1-19F4-2535-B8B2-9D0AA8618A6D}"/>
              </a:ext>
            </a:extLst>
          </p:cNvPr>
          <p:cNvSpPr>
            <a:spLocks noGrp="1" noChangeArrowheads="1"/>
          </p:cNvSpPr>
          <p:nvPr>
            <p:ph sz="quarter" idx="13"/>
          </p:nvPr>
        </p:nvSpPr>
        <p:spPr>
          <a:xfrm>
            <a:off x="1344706" y="1590675"/>
            <a:ext cx="9058182" cy="41910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fontAlgn="auto">
              <a:defRPr/>
            </a:pPr>
            <a:r>
              <a:rPr lang="en-US" altLang="en-US" sz="3600" dirty="0"/>
              <a:t>What is Factor Analysis? (purpose)</a:t>
            </a:r>
          </a:p>
          <a:p>
            <a:pPr fontAlgn="auto">
              <a:defRPr/>
            </a:pPr>
            <a:r>
              <a:rPr lang="en-US" altLang="en-US" sz="3600" dirty="0"/>
              <a:t>History</a:t>
            </a:r>
          </a:p>
          <a:p>
            <a:pPr fontAlgn="auto">
              <a:defRPr/>
            </a:pPr>
            <a:r>
              <a:rPr lang="en-AU" altLang="en-US" sz="3600" dirty="0"/>
              <a:t>Assumptions</a:t>
            </a:r>
          </a:p>
          <a:p>
            <a:pPr fontAlgn="auto">
              <a:defRPr/>
            </a:pPr>
            <a:r>
              <a:rPr lang="en-AU" altLang="en-US" sz="3600" dirty="0"/>
              <a:t>Steps</a:t>
            </a:r>
          </a:p>
          <a:p>
            <a:pPr fontAlgn="auto">
              <a:defRPr/>
            </a:pPr>
            <a:r>
              <a:rPr lang="en-US" altLang="en-US" sz="3600" dirty="0"/>
              <a:t>Reliability Analysis</a:t>
            </a:r>
          </a:p>
          <a:p>
            <a:pPr fontAlgn="auto">
              <a:defRPr/>
            </a:pPr>
            <a:r>
              <a:rPr lang="en-US" altLang="en-US" sz="3600" dirty="0"/>
              <a:t>Creating Composite Scores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0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0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0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0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0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00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3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22" name="Rectangle 2">
            <a:extLst>
              <a:ext uri="{FF2B5EF4-FFF2-40B4-BE49-F238E27FC236}">
                <a16:creationId xmlns:a16="http://schemas.microsoft.com/office/drawing/2014/main" id="{392C4C91-1CEA-5EF7-0ACF-573654961604}"/>
              </a:ext>
            </a:extLst>
          </p:cNvPr>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algn="ctr">
              <a:defRPr/>
            </a:pPr>
            <a:r>
              <a:rPr lang="en-US" altLang="en-US" dirty="0"/>
              <a:t>What is Factor Analysis?</a:t>
            </a:r>
          </a:p>
        </p:txBody>
      </p:sp>
      <p:sp>
        <p:nvSpPr>
          <p:cNvPr id="1361923" name="Rectangle 3">
            <a:extLst>
              <a:ext uri="{FF2B5EF4-FFF2-40B4-BE49-F238E27FC236}">
                <a16:creationId xmlns:a16="http://schemas.microsoft.com/office/drawing/2014/main" id="{439E6FA6-F84C-7419-7EA4-B06F9E77A407}"/>
              </a:ext>
            </a:extLst>
          </p:cNvPr>
          <p:cNvSpPr>
            <a:spLocks noGrp="1" noChangeArrowheads="1"/>
          </p:cNvSpPr>
          <p:nvPr>
            <p:ph sz="quarter" idx="13"/>
          </p:nvPr>
        </p:nvSpPr>
        <p:spPr>
          <a:xfrm>
            <a:off x="1246094" y="1679575"/>
            <a:ext cx="8736106" cy="41910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20000"/>
          </a:bodyPr>
          <a:lstStyle/>
          <a:p>
            <a:pPr>
              <a:defRPr/>
            </a:pPr>
            <a:r>
              <a:rPr lang="en-US" altLang="en-US" dirty="0"/>
              <a:t>Factor analysis is a statistical technique used to identify underlying relationships between variables by reducing a large number of observed variables into a smaller set of unobserved factors.</a:t>
            </a:r>
          </a:p>
          <a:p>
            <a:pPr fontAlgn="auto">
              <a:lnSpc>
                <a:spcPct val="90000"/>
              </a:lnSpc>
              <a:defRPr/>
            </a:pPr>
            <a:r>
              <a:rPr lang="en-US" altLang="en-US" dirty="0"/>
              <a:t>A </a:t>
            </a:r>
            <a:r>
              <a:rPr lang="en-US" altLang="en-US" i="1" dirty="0"/>
              <a:t>family</a:t>
            </a:r>
            <a:r>
              <a:rPr lang="en-US" altLang="en-US" dirty="0"/>
              <a:t> of techniques to examine correlations amongst variables.</a:t>
            </a:r>
          </a:p>
          <a:p>
            <a:pPr fontAlgn="auto">
              <a:lnSpc>
                <a:spcPct val="90000"/>
              </a:lnSpc>
              <a:defRPr/>
            </a:pPr>
            <a:r>
              <a:rPr lang="en-AU" altLang="en-US" dirty="0"/>
              <a:t>Uses correlations among many items to search for common clusters.</a:t>
            </a:r>
          </a:p>
          <a:p>
            <a:pPr fontAlgn="auto">
              <a:lnSpc>
                <a:spcPct val="90000"/>
              </a:lnSpc>
              <a:defRPr/>
            </a:pPr>
            <a:r>
              <a:rPr lang="en-US" altLang="en-US" dirty="0"/>
              <a:t>Aim is to identify </a:t>
            </a:r>
            <a:r>
              <a:rPr lang="en-US" altLang="en-US" i="1" dirty="0"/>
              <a:t>groups of variables</a:t>
            </a:r>
            <a:r>
              <a:rPr lang="en-US" altLang="en-US" dirty="0"/>
              <a:t> which are relatively homogeneous.</a:t>
            </a:r>
          </a:p>
          <a:p>
            <a:pPr fontAlgn="auto">
              <a:lnSpc>
                <a:spcPct val="90000"/>
              </a:lnSpc>
              <a:defRPr/>
            </a:pPr>
            <a:r>
              <a:rPr lang="en-US" altLang="en-US" dirty="0"/>
              <a:t>Groups of related variables are called ‘factors’.</a:t>
            </a:r>
          </a:p>
          <a:p>
            <a:pPr fontAlgn="auto">
              <a:lnSpc>
                <a:spcPct val="90000"/>
              </a:lnSpc>
              <a:defRPr/>
            </a:pPr>
            <a:r>
              <a:rPr lang="en-US" altLang="en-US" dirty="0"/>
              <a:t>Involves empirical testing of theoretical data structures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1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19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619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6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5106" name="Rectangle 2">
            <a:extLst>
              <a:ext uri="{FF2B5EF4-FFF2-40B4-BE49-F238E27FC236}">
                <a16:creationId xmlns:a16="http://schemas.microsoft.com/office/drawing/2014/main" id="{CB9FCF5E-F9BB-D063-A63D-24C4AAC28BEF}"/>
              </a:ext>
            </a:extLst>
          </p:cNvPr>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algn="ctr">
              <a:defRPr/>
            </a:pPr>
            <a:r>
              <a:rPr lang="en-US" altLang="en-US" dirty="0"/>
              <a:t>Purposes</a:t>
            </a:r>
          </a:p>
        </p:txBody>
      </p:sp>
      <p:sp>
        <p:nvSpPr>
          <p:cNvPr id="1455107" name="Rectangle 3">
            <a:extLst>
              <a:ext uri="{FF2B5EF4-FFF2-40B4-BE49-F238E27FC236}">
                <a16:creationId xmlns:a16="http://schemas.microsoft.com/office/drawing/2014/main" id="{AB45D2C0-1DDA-5614-C6ED-5B69B95F9448}"/>
              </a:ext>
            </a:extLst>
          </p:cNvPr>
          <p:cNvSpPr>
            <a:spLocks noGrp="1" noChangeArrowheads="1"/>
          </p:cNvSpPr>
          <p:nvPr>
            <p:ph sz="quarter" idx="13"/>
          </p:nvPr>
        </p:nvSpPr>
        <p:spPr>
          <a:xfrm>
            <a:off x="914400" y="1905000"/>
            <a:ext cx="9067800" cy="41910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buNone/>
              <a:defRPr/>
            </a:pPr>
            <a:r>
              <a:rPr lang="en-AU" altLang="en-US" sz="3200" dirty="0"/>
              <a:t>The main applications of factor analytic techniques are: </a:t>
            </a:r>
          </a:p>
          <a:p>
            <a:pPr marL="609600" indent="-609600">
              <a:buFontTx/>
              <a:buAutoNum type="arabicParenBoth"/>
              <a:defRPr/>
            </a:pPr>
            <a:r>
              <a:rPr lang="en-AU" altLang="en-US" sz="3200" dirty="0"/>
              <a:t>to reduce the number of variables </a:t>
            </a:r>
          </a:p>
          <a:p>
            <a:pPr marL="609600" indent="-609600">
              <a:buFontTx/>
              <a:buAutoNum type="arabicParenBoth"/>
              <a:defRPr/>
            </a:pPr>
            <a:r>
              <a:rPr lang="en-AU" altLang="en-US" sz="3200" dirty="0"/>
              <a:t>to detect structure in the relationships between variables, that is to classify variables. </a:t>
            </a:r>
            <a:endParaRPr lang="en-US"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5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5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10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9A99A683-F08C-4A70-3616-2947BD816077}"/>
              </a:ext>
            </a:extLst>
          </p:cNvPr>
          <p:cNvGrpSpPr>
            <a:grpSpLocks/>
          </p:cNvGrpSpPr>
          <p:nvPr/>
        </p:nvGrpSpPr>
        <p:grpSpPr bwMode="auto">
          <a:xfrm>
            <a:off x="2133600" y="1616075"/>
            <a:ext cx="7854950" cy="2971800"/>
            <a:chOff x="384" y="724"/>
            <a:chExt cx="4948" cy="1872"/>
          </a:xfrm>
        </p:grpSpPr>
        <p:grpSp>
          <p:nvGrpSpPr>
            <p:cNvPr id="8197" name="Group 3">
              <a:extLst>
                <a:ext uri="{FF2B5EF4-FFF2-40B4-BE49-F238E27FC236}">
                  <a16:creationId xmlns:a16="http://schemas.microsoft.com/office/drawing/2014/main" id="{F7620DD6-FDBE-AA32-DDFA-A4007D3D3ED9}"/>
                </a:ext>
              </a:extLst>
            </p:cNvPr>
            <p:cNvGrpSpPr>
              <a:grpSpLocks/>
            </p:cNvGrpSpPr>
            <p:nvPr/>
          </p:nvGrpSpPr>
          <p:grpSpPr bwMode="auto">
            <a:xfrm>
              <a:off x="384" y="724"/>
              <a:ext cx="1444" cy="1872"/>
              <a:chOff x="384" y="724"/>
              <a:chExt cx="1444" cy="1872"/>
            </a:xfrm>
          </p:grpSpPr>
          <p:sp>
            <p:nvSpPr>
              <p:cNvPr id="8210" name="Oval 4">
                <a:extLst>
                  <a:ext uri="{FF2B5EF4-FFF2-40B4-BE49-F238E27FC236}">
                    <a16:creationId xmlns:a16="http://schemas.microsoft.com/office/drawing/2014/main" id="{86EC4EDB-8931-6A34-FF42-701B7693E87B}"/>
                  </a:ext>
                </a:extLst>
              </p:cNvPr>
              <p:cNvSpPr>
                <a:spLocks noChangeArrowheads="1"/>
              </p:cNvSpPr>
              <p:nvPr/>
            </p:nvSpPr>
            <p:spPr bwMode="auto">
              <a:xfrm>
                <a:off x="540" y="724"/>
                <a:ext cx="1203" cy="1024"/>
              </a:xfrm>
              <a:prstGeom prst="ellipse">
                <a:avLst/>
              </a:prstGeom>
              <a:solidFill>
                <a:schemeClr val="accent1"/>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latin typeface="Arial" panose="020B0604020202020204" pitchFamily="34" charset="0"/>
                  </a:rPr>
                  <a:t>Factor 1</a:t>
                </a:r>
              </a:p>
            </p:txBody>
          </p:sp>
          <p:sp>
            <p:nvSpPr>
              <p:cNvPr id="8211" name="Line 5">
                <a:extLst>
                  <a:ext uri="{FF2B5EF4-FFF2-40B4-BE49-F238E27FC236}">
                    <a16:creationId xmlns:a16="http://schemas.microsoft.com/office/drawing/2014/main" id="{7C4228B3-FB38-9A46-5F3C-A48AEF87B59C}"/>
                  </a:ext>
                </a:extLst>
              </p:cNvPr>
              <p:cNvSpPr>
                <a:spLocks noChangeShapeType="1"/>
              </p:cNvSpPr>
              <p:nvPr/>
            </p:nvSpPr>
            <p:spPr bwMode="auto">
              <a:xfrm flipV="1">
                <a:off x="384" y="1711"/>
                <a:ext cx="461"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8212" name="Line 6">
                <a:extLst>
                  <a:ext uri="{FF2B5EF4-FFF2-40B4-BE49-F238E27FC236}">
                    <a16:creationId xmlns:a16="http://schemas.microsoft.com/office/drawing/2014/main" id="{8A1E7456-135D-5D58-0482-8A6A917DF6AC}"/>
                  </a:ext>
                </a:extLst>
              </p:cNvPr>
              <p:cNvSpPr>
                <a:spLocks noChangeShapeType="1"/>
              </p:cNvSpPr>
              <p:nvPr/>
            </p:nvSpPr>
            <p:spPr bwMode="auto">
              <a:xfrm flipV="1">
                <a:off x="892" y="1826"/>
                <a:ext cx="110"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8213" name="Line 7">
                <a:extLst>
                  <a:ext uri="{FF2B5EF4-FFF2-40B4-BE49-F238E27FC236}">
                    <a16:creationId xmlns:a16="http://schemas.microsoft.com/office/drawing/2014/main" id="{CC057EFD-8456-7A6A-C32B-174CB1891CEE}"/>
                  </a:ext>
                </a:extLst>
              </p:cNvPr>
              <p:cNvSpPr>
                <a:spLocks noChangeShapeType="1"/>
              </p:cNvSpPr>
              <p:nvPr/>
            </p:nvSpPr>
            <p:spPr bwMode="auto">
              <a:xfrm flipH="1" flipV="1">
                <a:off x="1237" y="1788"/>
                <a:ext cx="123" cy="8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8214" name="Line 8">
                <a:extLst>
                  <a:ext uri="{FF2B5EF4-FFF2-40B4-BE49-F238E27FC236}">
                    <a16:creationId xmlns:a16="http://schemas.microsoft.com/office/drawing/2014/main" id="{04138B6D-1C5B-19BD-3628-E90ED29E2CF5}"/>
                  </a:ext>
                </a:extLst>
              </p:cNvPr>
              <p:cNvSpPr>
                <a:spLocks noChangeShapeType="1"/>
              </p:cNvSpPr>
              <p:nvPr/>
            </p:nvSpPr>
            <p:spPr bwMode="auto">
              <a:xfrm flipH="1" flipV="1">
                <a:off x="1549" y="1673"/>
                <a:ext cx="279" cy="8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grpSp>
          <p:nvGrpSpPr>
            <p:cNvPr id="8198" name="Group 9">
              <a:extLst>
                <a:ext uri="{FF2B5EF4-FFF2-40B4-BE49-F238E27FC236}">
                  <a16:creationId xmlns:a16="http://schemas.microsoft.com/office/drawing/2014/main" id="{FCE65CFA-2E25-DC4F-89C2-ABE15D4A8F60}"/>
                </a:ext>
              </a:extLst>
            </p:cNvPr>
            <p:cNvGrpSpPr>
              <a:grpSpLocks/>
            </p:cNvGrpSpPr>
            <p:nvPr/>
          </p:nvGrpSpPr>
          <p:grpSpPr bwMode="auto">
            <a:xfrm>
              <a:off x="2160" y="724"/>
              <a:ext cx="1444" cy="1872"/>
              <a:chOff x="2160" y="724"/>
              <a:chExt cx="1444" cy="1872"/>
            </a:xfrm>
          </p:grpSpPr>
          <p:sp>
            <p:nvSpPr>
              <p:cNvPr id="8205" name="Oval 10">
                <a:extLst>
                  <a:ext uri="{FF2B5EF4-FFF2-40B4-BE49-F238E27FC236}">
                    <a16:creationId xmlns:a16="http://schemas.microsoft.com/office/drawing/2014/main" id="{96E19F5C-0630-445D-7443-E363A69D023D}"/>
                  </a:ext>
                </a:extLst>
              </p:cNvPr>
              <p:cNvSpPr>
                <a:spLocks noChangeArrowheads="1"/>
              </p:cNvSpPr>
              <p:nvPr/>
            </p:nvSpPr>
            <p:spPr bwMode="auto">
              <a:xfrm>
                <a:off x="2316" y="724"/>
                <a:ext cx="1203" cy="1024"/>
              </a:xfrm>
              <a:prstGeom prst="ellipse">
                <a:avLst/>
              </a:prstGeom>
              <a:solidFill>
                <a:schemeClr val="accent1"/>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latin typeface="Arial" panose="020B0604020202020204" pitchFamily="34" charset="0"/>
                  </a:rPr>
                  <a:t>Factor 2</a:t>
                </a:r>
              </a:p>
            </p:txBody>
          </p:sp>
          <p:sp>
            <p:nvSpPr>
              <p:cNvPr id="8206" name="Line 11">
                <a:extLst>
                  <a:ext uri="{FF2B5EF4-FFF2-40B4-BE49-F238E27FC236}">
                    <a16:creationId xmlns:a16="http://schemas.microsoft.com/office/drawing/2014/main" id="{CCA33A02-BA08-1F49-C961-3117C83BCEE2}"/>
                  </a:ext>
                </a:extLst>
              </p:cNvPr>
              <p:cNvSpPr>
                <a:spLocks noChangeShapeType="1"/>
              </p:cNvSpPr>
              <p:nvPr/>
            </p:nvSpPr>
            <p:spPr bwMode="auto">
              <a:xfrm flipV="1">
                <a:off x="2160" y="1711"/>
                <a:ext cx="461"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8207" name="Line 12">
                <a:extLst>
                  <a:ext uri="{FF2B5EF4-FFF2-40B4-BE49-F238E27FC236}">
                    <a16:creationId xmlns:a16="http://schemas.microsoft.com/office/drawing/2014/main" id="{3313E08B-D095-CC28-B087-D308957BECA5}"/>
                  </a:ext>
                </a:extLst>
              </p:cNvPr>
              <p:cNvSpPr>
                <a:spLocks noChangeShapeType="1"/>
              </p:cNvSpPr>
              <p:nvPr/>
            </p:nvSpPr>
            <p:spPr bwMode="auto">
              <a:xfrm flipV="1">
                <a:off x="2668" y="1826"/>
                <a:ext cx="110"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8208" name="Line 13">
                <a:extLst>
                  <a:ext uri="{FF2B5EF4-FFF2-40B4-BE49-F238E27FC236}">
                    <a16:creationId xmlns:a16="http://schemas.microsoft.com/office/drawing/2014/main" id="{50DC3FA6-56AC-7B32-8ECE-2EF1950A6732}"/>
                  </a:ext>
                </a:extLst>
              </p:cNvPr>
              <p:cNvSpPr>
                <a:spLocks noChangeShapeType="1"/>
              </p:cNvSpPr>
              <p:nvPr/>
            </p:nvSpPr>
            <p:spPr bwMode="auto">
              <a:xfrm flipH="1" flipV="1">
                <a:off x="3013" y="1788"/>
                <a:ext cx="123" cy="8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8209" name="Line 14">
                <a:extLst>
                  <a:ext uri="{FF2B5EF4-FFF2-40B4-BE49-F238E27FC236}">
                    <a16:creationId xmlns:a16="http://schemas.microsoft.com/office/drawing/2014/main" id="{0B9D0662-415A-AEE1-EC95-1548D250AA16}"/>
                  </a:ext>
                </a:extLst>
              </p:cNvPr>
              <p:cNvSpPr>
                <a:spLocks noChangeShapeType="1"/>
              </p:cNvSpPr>
              <p:nvPr/>
            </p:nvSpPr>
            <p:spPr bwMode="auto">
              <a:xfrm flipH="1" flipV="1">
                <a:off x="3325" y="1673"/>
                <a:ext cx="279" cy="8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grpSp>
          <p:nvGrpSpPr>
            <p:cNvPr id="8199" name="Group 15">
              <a:extLst>
                <a:ext uri="{FF2B5EF4-FFF2-40B4-BE49-F238E27FC236}">
                  <a16:creationId xmlns:a16="http://schemas.microsoft.com/office/drawing/2014/main" id="{8341518B-24E3-D571-5D79-7531597362CD}"/>
                </a:ext>
              </a:extLst>
            </p:cNvPr>
            <p:cNvGrpSpPr>
              <a:grpSpLocks/>
            </p:cNvGrpSpPr>
            <p:nvPr/>
          </p:nvGrpSpPr>
          <p:grpSpPr bwMode="auto">
            <a:xfrm>
              <a:off x="3888" y="724"/>
              <a:ext cx="1444" cy="1872"/>
              <a:chOff x="3888" y="724"/>
              <a:chExt cx="1444" cy="1872"/>
            </a:xfrm>
          </p:grpSpPr>
          <p:sp>
            <p:nvSpPr>
              <p:cNvPr id="8200" name="Oval 16">
                <a:extLst>
                  <a:ext uri="{FF2B5EF4-FFF2-40B4-BE49-F238E27FC236}">
                    <a16:creationId xmlns:a16="http://schemas.microsoft.com/office/drawing/2014/main" id="{54688CF6-4BC6-0D8A-E4CF-D9493149B17A}"/>
                  </a:ext>
                </a:extLst>
              </p:cNvPr>
              <p:cNvSpPr>
                <a:spLocks noChangeArrowheads="1"/>
              </p:cNvSpPr>
              <p:nvPr/>
            </p:nvSpPr>
            <p:spPr bwMode="auto">
              <a:xfrm>
                <a:off x="4044" y="724"/>
                <a:ext cx="1203" cy="1024"/>
              </a:xfrm>
              <a:prstGeom prst="ellipse">
                <a:avLst/>
              </a:prstGeom>
              <a:solidFill>
                <a:schemeClr val="accent1"/>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latin typeface="Arial" panose="020B0604020202020204" pitchFamily="34" charset="0"/>
                  </a:rPr>
                  <a:t>Factor 3</a:t>
                </a:r>
              </a:p>
            </p:txBody>
          </p:sp>
          <p:sp>
            <p:nvSpPr>
              <p:cNvPr id="8201" name="Line 17">
                <a:extLst>
                  <a:ext uri="{FF2B5EF4-FFF2-40B4-BE49-F238E27FC236}">
                    <a16:creationId xmlns:a16="http://schemas.microsoft.com/office/drawing/2014/main" id="{513B2583-33AB-A437-0FF8-D70171F67045}"/>
                  </a:ext>
                </a:extLst>
              </p:cNvPr>
              <p:cNvSpPr>
                <a:spLocks noChangeShapeType="1"/>
              </p:cNvSpPr>
              <p:nvPr/>
            </p:nvSpPr>
            <p:spPr bwMode="auto">
              <a:xfrm flipV="1">
                <a:off x="3888" y="1711"/>
                <a:ext cx="461"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8202" name="Line 18">
                <a:extLst>
                  <a:ext uri="{FF2B5EF4-FFF2-40B4-BE49-F238E27FC236}">
                    <a16:creationId xmlns:a16="http://schemas.microsoft.com/office/drawing/2014/main" id="{B38AA8BB-68EA-C121-5C0D-4C448F3EE4C2}"/>
                  </a:ext>
                </a:extLst>
              </p:cNvPr>
              <p:cNvSpPr>
                <a:spLocks noChangeShapeType="1"/>
              </p:cNvSpPr>
              <p:nvPr/>
            </p:nvSpPr>
            <p:spPr bwMode="auto">
              <a:xfrm flipV="1">
                <a:off x="4396" y="1826"/>
                <a:ext cx="110"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8203" name="Line 19">
                <a:extLst>
                  <a:ext uri="{FF2B5EF4-FFF2-40B4-BE49-F238E27FC236}">
                    <a16:creationId xmlns:a16="http://schemas.microsoft.com/office/drawing/2014/main" id="{E8245C0E-A5CD-487B-61E0-84D91BBC151A}"/>
                  </a:ext>
                </a:extLst>
              </p:cNvPr>
              <p:cNvSpPr>
                <a:spLocks noChangeShapeType="1"/>
              </p:cNvSpPr>
              <p:nvPr/>
            </p:nvSpPr>
            <p:spPr bwMode="auto">
              <a:xfrm flipH="1" flipV="1">
                <a:off x="4741" y="1788"/>
                <a:ext cx="123" cy="8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8204" name="Line 20">
                <a:extLst>
                  <a:ext uri="{FF2B5EF4-FFF2-40B4-BE49-F238E27FC236}">
                    <a16:creationId xmlns:a16="http://schemas.microsoft.com/office/drawing/2014/main" id="{DE3B4396-9DAC-57F1-0313-6B7466E160F5}"/>
                  </a:ext>
                </a:extLst>
              </p:cNvPr>
              <p:cNvSpPr>
                <a:spLocks noChangeShapeType="1"/>
              </p:cNvSpPr>
              <p:nvPr/>
            </p:nvSpPr>
            <p:spPr bwMode="auto">
              <a:xfrm flipH="1" flipV="1">
                <a:off x="5053" y="1673"/>
                <a:ext cx="279" cy="8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grpSp>
      <p:sp>
        <p:nvSpPr>
          <p:cNvPr id="8195" name="Rectangle 21">
            <a:extLst>
              <a:ext uri="{FF2B5EF4-FFF2-40B4-BE49-F238E27FC236}">
                <a16:creationId xmlns:a16="http://schemas.microsoft.com/office/drawing/2014/main" id="{C7550EB4-4DAA-EC84-57AE-26882F0A876D}"/>
              </a:ext>
            </a:extLst>
          </p:cNvPr>
          <p:cNvSpPr>
            <a:spLocks noChangeArrowheads="1"/>
          </p:cNvSpPr>
          <p:nvPr/>
        </p:nvSpPr>
        <p:spPr bwMode="auto">
          <a:xfrm>
            <a:off x="2057401" y="4926013"/>
            <a:ext cx="8086725"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3200">
                <a:latin typeface="Arial" panose="020B0604020202020204" pitchFamily="34" charset="0"/>
              </a:rPr>
              <a:t>12 items testing might actually tap </a:t>
            </a:r>
          </a:p>
          <a:p>
            <a:pPr algn="ctr">
              <a:spcBef>
                <a:spcPct val="20000"/>
              </a:spcBef>
            </a:pPr>
            <a:r>
              <a:rPr lang="en-US" altLang="en-US" sz="3200">
                <a:latin typeface="Arial" panose="020B0604020202020204" pitchFamily="34" charset="0"/>
              </a:rPr>
              <a:t>only 3 underlying factors</a:t>
            </a:r>
          </a:p>
        </p:txBody>
      </p:sp>
      <p:sp>
        <p:nvSpPr>
          <p:cNvPr id="1201174" name="Rectangle 22">
            <a:extLst>
              <a:ext uri="{FF2B5EF4-FFF2-40B4-BE49-F238E27FC236}">
                <a16:creationId xmlns:a16="http://schemas.microsoft.com/office/drawing/2014/main" id="{ED733701-4E2C-3D2E-1F3F-8CBCFF7EF8D0}"/>
              </a:ext>
            </a:extLst>
          </p:cNvPr>
          <p:cNvSpPr>
            <a:spLocks noGrp="1" noChangeArrowheads="1"/>
          </p:cNvSpPr>
          <p:nvPr>
            <p:ph type="title"/>
          </p:nvPr>
        </p:nvSpPr>
        <p:spPr>
          <a:xfrm>
            <a:off x="1524000" y="411164"/>
            <a:ext cx="9144000" cy="809625"/>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fontScale="90000"/>
          </a:bodyPr>
          <a:lstStyle/>
          <a:p>
            <a:pPr algn="ctr">
              <a:defRPr/>
            </a:pPr>
            <a:r>
              <a:rPr lang="en-US" altLang="en-US" sz="3200" dirty="0"/>
              <a:t>Conceptual Model for a Factor </a:t>
            </a:r>
            <a:br>
              <a:rPr lang="en-US" altLang="en-US" sz="3200" dirty="0"/>
            </a:br>
            <a:r>
              <a:rPr lang="en-US" altLang="en-US" sz="3200" dirty="0"/>
              <a:t>Analysis with a Simple Model</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29" name="Rectangle 21">
            <a:extLst>
              <a:ext uri="{FF2B5EF4-FFF2-40B4-BE49-F238E27FC236}">
                <a16:creationId xmlns:a16="http://schemas.microsoft.com/office/drawing/2014/main" id="{08158F67-80E4-FF04-9BCF-CBB950A9DF97}"/>
              </a:ext>
            </a:extLst>
          </p:cNvPr>
          <p:cNvSpPr>
            <a:spLocks noGrp="1" noChangeArrowheads="1"/>
          </p:cNvSpPr>
          <p:nvPr>
            <p:ph type="title"/>
          </p:nvPr>
        </p:nvSpPr>
        <p:spPr>
          <a:xfrm>
            <a:off x="2000250" y="6351"/>
            <a:ext cx="8458200" cy="809625"/>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a:defRPr/>
            </a:pPr>
            <a:r>
              <a:rPr lang="en-AU" altLang="en-US" sz="3200" dirty="0" err="1"/>
              <a:t>Eysenck’s</a:t>
            </a:r>
            <a:r>
              <a:rPr lang="en-AU" altLang="en-US" sz="3200" dirty="0"/>
              <a:t> Three Personality Factors</a:t>
            </a:r>
          </a:p>
        </p:txBody>
      </p:sp>
      <p:grpSp>
        <p:nvGrpSpPr>
          <p:cNvPr id="10243" name="Group 36">
            <a:extLst>
              <a:ext uri="{FF2B5EF4-FFF2-40B4-BE49-F238E27FC236}">
                <a16:creationId xmlns:a16="http://schemas.microsoft.com/office/drawing/2014/main" id="{4E1A05F5-FAB6-052D-8960-06948F62077F}"/>
              </a:ext>
            </a:extLst>
          </p:cNvPr>
          <p:cNvGrpSpPr>
            <a:grpSpLocks/>
          </p:cNvGrpSpPr>
          <p:nvPr/>
        </p:nvGrpSpPr>
        <p:grpSpPr bwMode="auto">
          <a:xfrm>
            <a:off x="1524000" y="1458913"/>
            <a:ext cx="9137650" cy="3522662"/>
            <a:chOff x="53" y="724"/>
            <a:chExt cx="5756" cy="2219"/>
          </a:xfrm>
        </p:grpSpPr>
        <p:grpSp>
          <p:nvGrpSpPr>
            <p:cNvPr id="10245" name="Group 2">
              <a:extLst>
                <a:ext uri="{FF2B5EF4-FFF2-40B4-BE49-F238E27FC236}">
                  <a16:creationId xmlns:a16="http://schemas.microsoft.com/office/drawing/2014/main" id="{2768E2CD-ACF5-7713-A80B-37DFB072D56F}"/>
                </a:ext>
              </a:extLst>
            </p:cNvPr>
            <p:cNvGrpSpPr>
              <a:grpSpLocks/>
            </p:cNvGrpSpPr>
            <p:nvPr/>
          </p:nvGrpSpPr>
          <p:grpSpPr bwMode="auto">
            <a:xfrm>
              <a:off x="384" y="724"/>
              <a:ext cx="4948" cy="1872"/>
              <a:chOff x="384" y="724"/>
              <a:chExt cx="4948" cy="1872"/>
            </a:xfrm>
          </p:grpSpPr>
          <p:grpSp>
            <p:nvGrpSpPr>
              <p:cNvPr id="10259" name="Group 3">
                <a:extLst>
                  <a:ext uri="{FF2B5EF4-FFF2-40B4-BE49-F238E27FC236}">
                    <a16:creationId xmlns:a16="http://schemas.microsoft.com/office/drawing/2014/main" id="{272216F7-0187-CB82-53FC-D772344421DD}"/>
                  </a:ext>
                </a:extLst>
              </p:cNvPr>
              <p:cNvGrpSpPr>
                <a:grpSpLocks/>
              </p:cNvGrpSpPr>
              <p:nvPr/>
            </p:nvGrpSpPr>
            <p:grpSpPr bwMode="auto">
              <a:xfrm>
                <a:off x="384" y="724"/>
                <a:ext cx="1444" cy="1872"/>
                <a:chOff x="384" y="724"/>
                <a:chExt cx="1444" cy="1872"/>
              </a:xfrm>
            </p:grpSpPr>
            <p:sp>
              <p:nvSpPr>
                <p:cNvPr id="10272" name="Oval 4">
                  <a:extLst>
                    <a:ext uri="{FF2B5EF4-FFF2-40B4-BE49-F238E27FC236}">
                      <a16:creationId xmlns:a16="http://schemas.microsoft.com/office/drawing/2014/main" id="{AA946C9C-9256-7107-5EA9-44E79FC71BA2}"/>
                    </a:ext>
                  </a:extLst>
                </p:cNvPr>
                <p:cNvSpPr>
                  <a:spLocks noChangeArrowheads="1"/>
                </p:cNvSpPr>
                <p:nvPr/>
              </p:nvSpPr>
              <p:spPr bwMode="auto">
                <a:xfrm>
                  <a:off x="540" y="724"/>
                  <a:ext cx="1203" cy="1024"/>
                </a:xfrm>
                <a:prstGeom prst="ellipse">
                  <a:avLst/>
                </a:prstGeom>
                <a:solidFill>
                  <a:schemeClr val="accent1"/>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Arial" panose="020B0604020202020204" pitchFamily="34" charset="0"/>
                    </a:rPr>
                    <a:t>Extraversion/</a:t>
                  </a:r>
                </a:p>
                <a:p>
                  <a:pPr algn="ctr"/>
                  <a:r>
                    <a:rPr lang="en-US" altLang="en-US">
                      <a:latin typeface="Arial" panose="020B0604020202020204" pitchFamily="34" charset="0"/>
                    </a:rPr>
                    <a:t>introversion</a:t>
                  </a:r>
                </a:p>
              </p:txBody>
            </p:sp>
            <p:sp>
              <p:nvSpPr>
                <p:cNvPr id="10273" name="Line 5">
                  <a:extLst>
                    <a:ext uri="{FF2B5EF4-FFF2-40B4-BE49-F238E27FC236}">
                      <a16:creationId xmlns:a16="http://schemas.microsoft.com/office/drawing/2014/main" id="{F8FBCF8D-47CF-3B85-3B81-BD02A6B0910E}"/>
                    </a:ext>
                  </a:extLst>
                </p:cNvPr>
                <p:cNvSpPr>
                  <a:spLocks noChangeShapeType="1"/>
                </p:cNvSpPr>
                <p:nvPr/>
              </p:nvSpPr>
              <p:spPr bwMode="auto">
                <a:xfrm flipV="1">
                  <a:off x="384" y="1711"/>
                  <a:ext cx="461"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274" name="Line 6">
                  <a:extLst>
                    <a:ext uri="{FF2B5EF4-FFF2-40B4-BE49-F238E27FC236}">
                      <a16:creationId xmlns:a16="http://schemas.microsoft.com/office/drawing/2014/main" id="{61E4AA35-A669-C5E0-EAEE-C2F13907A1B6}"/>
                    </a:ext>
                  </a:extLst>
                </p:cNvPr>
                <p:cNvSpPr>
                  <a:spLocks noChangeShapeType="1"/>
                </p:cNvSpPr>
                <p:nvPr/>
              </p:nvSpPr>
              <p:spPr bwMode="auto">
                <a:xfrm flipV="1">
                  <a:off x="892" y="1826"/>
                  <a:ext cx="110"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275" name="Line 7">
                  <a:extLst>
                    <a:ext uri="{FF2B5EF4-FFF2-40B4-BE49-F238E27FC236}">
                      <a16:creationId xmlns:a16="http://schemas.microsoft.com/office/drawing/2014/main" id="{DF4F8B94-2E8A-A9B0-C866-D091249704CD}"/>
                    </a:ext>
                  </a:extLst>
                </p:cNvPr>
                <p:cNvSpPr>
                  <a:spLocks noChangeShapeType="1"/>
                </p:cNvSpPr>
                <p:nvPr/>
              </p:nvSpPr>
              <p:spPr bwMode="auto">
                <a:xfrm flipH="1" flipV="1">
                  <a:off x="1237" y="1788"/>
                  <a:ext cx="123" cy="8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276" name="Line 8">
                  <a:extLst>
                    <a:ext uri="{FF2B5EF4-FFF2-40B4-BE49-F238E27FC236}">
                      <a16:creationId xmlns:a16="http://schemas.microsoft.com/office/drawing/2014/main" id="{26295921-DCBA-86C4-BAE2-D44B99913996}"/>
                    </a:ext>
                  </a:extLst>
                </p:cNvPr>
                <p:cNvSpPr>
                  <a:spLocks noChangeShapeType="1"/>
                </p:cNvSpPr>
                <p:nvPr/>
              </p:nvSpPr>
              <p:spPr bwMode="auto">
                <a:xfrm flipH="1" flipV="1">
                  <a:off x="1549" y="1673"/>
                  <a:ext cx="279" cy="8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grpSp>
            <p:nvGrpSpPr>
              <p:cNvPr id="10260" name="Group 9">
                <a:extLst>
                  <a:ext uri="{FF2B5EF4-FFF2-40B4-BE49-F238E27FC236}">
                    <a16:creationId xmlns:a16="http://schemas.microsoft.com/office/drawing/2014/main" id="{222C9979-7F6D-866A-9FE8-7C49327CC566}"/>
                  </a:ext>
                </a:extLst>
              </p:cNvPr>
              <p:cNvGrpSpPr>
                <a:grpSpLocks/>
              </p:cNvGrpSpPr>
              <p:nvPr/>
            </p:nvGrpSpPr>
            <p:grpSpPr bwMode="auto">
              <a:xfrm>
                <a:off x="2160" y="724"/>
                <a:ext cx="1444" cy="1872"/>
                <a:chOff x="2160" y="724"/>
                <a:chExt cx="1444" cy="1872"/>
              </a:xfrm>
            </p:grpSpPr>
            <p:sp>
              <p:nvSpPr>
                <p:cNvPr id="10267" name="Oval 10">
                  <a:extLst>
                    <a:ext uri="{FF2B5EF4-FFF2-40B4-BE49-F238E27FC236}">
                      <a16:creationId xmlns:a16="http://schemas.microsoft.com/office/drawing/2014/main" id="{3F851034-C950-57F8-CFF3-27A96C1992E4}"/>
                    </a:ext>
                  </a:extLst>
                </p:cNvPr>
                <p:cNvSpPr>
                  <a:spLocks noChangeArrowheads="1"/>
                </p:cNvSpPr>
                <p:nvPr/>
              </p:nvSpPr>
              <p:spPr bwMode="auto">
                <a:xfrm>
                  <a:off x="2316" y="724"/>
                  <a:ext cx="1203" cy="1024"/>
                </a:xfrm>
                <a:prstGeom prst="ellipse">
                  <a:avLst/>
                </a:prstGeom>
                <a:solidFill>
                  <a:schemeClr val="accent1"/>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Arial" panose="020B0604020202020204" pitchFamily="34" charset="0"/>
                    </a:rPr>
                    <a:t>Neuroticism</a:t>
                  </a:r>
                </a:p>
              </p:txBody>
            </p:sp>
            <p:sp>
              <p:nvSpPr>
                <p:cNvPr id="10268" name="Line 11">
                  <a:extLst>
                    <a:ext uri="{FF2B5EF4-FFF2-40B4-BE49-F238E27FC236}">
                      <a16:creationId xmlns:a16="http://schemas.microsoft.com/office/drawing/2014/main" id="{7E6DC46C-C6FC-D7EB-AA49-BE86D4CA6841}"/>
                    </a:ext>
                  </a:extLst>
                </p:cNvPr>
                <p:cNvSpPr>
                  <a:spLocks noChangeShapeType="1"/>
                </p:cNvSpPr>
                <p:nvPr/>
              </p:nvSpPr>
              <p:spPr bwMode="auto">
                <a:xfrm flipV="1">
                  <a:off x="2160" y="1711"/>
                  <a:ext cx="461"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269" name="Line 12">
                  <a:extLst>
                    <a:ext uri="{FF2B5EF4-FFF2-40B4-BE49-F238E27FC236}">
                      <a16:creationId xmlns:a16="http://schemas.microsoft.com/office/drawing/2014/main" id="{52F2224B-61F8-B07A-1B57-F9A27EB194BF}"/>
                    </a:ext>
                  </a:extLst>
                </p:cNvPr>
                <p:cNvSpPr>
                  <a:spLocks noChangeShapeType="1"/>
                </p:cNvSpPr>
                <p:nvPr/>
              </p:nvSpPr>
              <p:spPr bwMode="auto">
                <a:xfrm flipV="1">
                  <a:off x="2668" y="1826"/>
                  <a:ext cx="110"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270" name="Line 13">
                  <a:extLst>
                    <a:ext uri="{FF2B5EF4-FFF2-40B4-BE49-F238E27FC236}">
                      <a16:creationId xmlns:a16="http://schemas.microsoft.com/office/drawing/2014/main" id="{9BF2FDF8-5B7A-6B82-9EBC-877019CC8AB4}"/>
                    </a:ext>
                  </a:extLst>
                </p:cNvPr>
                <p:cNvSpPr>
                  <a:spLocks noChangeShapeType="1"/>
                </p:cNvSpPr>
                <p:nvPr/>
              </p:nvSpPr>
              <p:spPr bwMode="auto">
                <a:xfrm flipH="1" flipV="1">
                  <a:off x="3013" y="1788"/>
                  <a:ext cx="123" cy="8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271" name="Line 14">
                  <a:extLst>
                    <a:ext uri="{FF2B5EF4-FFF2-40B4-BE49-F238E27FC236}">
                      <a16:creationId xmlns:a16="http://schemas.microsoft.com/office/drawing/2014/main" id="{4D31758A-B6E9-EA1E-8C39-84E98C24F7FD}"/>
                    </a:ext>
                  </a:extLst>
                </p:cNvPr>
                <p:cNvSpPr>
                  <a:spLocks noChangeShapeType="1"/>
                </p:cNvSpPr>
                <p:nvPr/>
              </p:nvSpPr>
              <p:spPr bwMode="auto">
                <a:xfrm flipH="1" flipV="1">
                  <a:off x="3325" y="1673"/>
                  <a:ext cx="279" cy="8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grpSp>
            <p:nvGrpSpPr>
              <p:cNvPr id="10261" name="Group 15">
                <a:extLst>
                  <a:ext uri="{FF2B5EF4-FFF2-40B4-BE49-F238E27FC236}">
                    <a16:creationId xmlns:a16="http://schemas.microsoft.com/office/drawing/2014/main" id="{09CB777B-6167-7748-F1E2-C99E23769162}"/>
                  </a:ext>
                </a:extLst>
              </p:cNvPr>
              <p:cNvGrpSpPr>
                <a:grpSpLocks/>
              </p:cNvGrpSpPr>
              <p:nvPr/>
            </p:nvGrpSpPr>
            <p:grpSpPr bwMode="auto">
              <a:xfrm>
                <a:off x="3888" y="724"/>
                <a:ext cx="1444" cy="1872"/>
                <a:chOff x="3888" y="724"/>
                <a:chExt cx="1444" cy="1872"/>
              </a:xfrm>
            </p:grpSpPr>
            <p:sp>
              <p:nvSpPr>
                <p:cNvPr id="10262" name="Oval 16">
                  <a:extLst>
                    <a:ext uri="{FF2B5EF4-FFF2-40B4-BE49-F238E27FC236}">
                      <a16:creationId xmlns:a16="http://schemas.microsoft.com/office/drawing/2014/main" id="{D6F3E350-2783-747B-12AE-CAD1E22CE5A6}"/>
                    </a:ext>
                  </a:extLst>
                </p:cNvPr>
                <p:cNvSpPr>
                  <a:spLocks noChangeArrowheads="1"/>
                </p:cNvSpPr>
                <p:nvPr/>
              </p:nvSpPr>
              <p:spPr bwMode="auto">
                <a:xfrm>
                  <a:off x="4044" y="724"/>
                  <a:ext cx="1203" cy="1024"/>
                </a:xfrm>
                <a:prstGeom prst="ellipse">
                  <a:avLst/>
                </a:prstGeom>
                <a:solidFill>
                  <a:schemeClr val="accent1"/>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Arial" panose="020B0604020202020204" pitchFamily="34" charset="0"/>
                    </a:rPr>
                    <a:t>Psychoticism</a:t>
                  </a:r>
                </a:p>
              </p:txBody>
            </p:sp>
            <p:sp>
              <p:nvSpPr>
                <p:cNvPr id="10263" name="Line 17">
                  <a:extLst>
                    <a:ext uri="{FF2B5EF4-FFF2-40B4-BE49-F238E27FC236}">
                      <a16:creationId xmlns:a16="http://schemas.microsoft.com/office/drawing/2014/main" id="{00ECEB28-17D2-C4AD-64BD-22EA1B1C6783}"/>
                    </a:ext>
                  </a:extLst>
                </p:cNvPr>
                <p:cNvSpPr>
                  <a:spLocks noChangeShapeType="1"/>
                </p:cNvSpPr>
                <p:nvPr/>
              </p:nvSpPr>
              <p:spPr bwMode="auto">
                <a:xfrm flipV="1">
                  <a:off x="3888" y="1711"/>
                  <a:ext cx="461"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264" name="Line 18">
                  <a:extLst>
                    <a:ext uri="{FF2B5EF4-FFF2-40B4-BE49-F238E27FC236}">
                      <a16:creationId xmlns:a16="http://schemas.microsoft.com/office/drawing/2014/main" id="{8DFE0ACE-DAC0-80B7-3A17-DEAEB23668A4}"/>
                    </a:ext>
                  </a:extLst>
                </p:cNvPr>
                <p:cNvSpPr>
                  <a:spLocks noChangeShapeType="1"/>
                </p:cNvSpPr>
                <p:nvPr/>
              </p:nvSpPr>
              <p:spPr bwMode="auto">
                <a:xfrm flipV="1">
                  <a:off x="4396" y="1826"/>
                  <a:ext cx="110" cy="77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265" name="Line 19">
                  <a:extLst>
                    <a:ext uri="{FF2B5EF4-FFF2-40B4-BE49-F238E27FC236}">
                      <a16:creationId xmlns:a16="http://schemas.microsoft.com/office/drawing/2014/main" id="{315AF0CA-A3BD-D991-831E-42B69507802C}"/>
                    </a:ext>
                  </a:extLst>
                </p:cNvPr>
                <p:cNvSpPr>
                  <a:spLocks noChangeShapeType="1"/>
                </p:cNvSpPr>
                <p:nvPr/>
              </p:nvSpPr>
              <p:spPr bwMode="auto">
                <a:xfrm flipH="1" flipV="1">
                  <a:off x="4741" y="1788"/>
                  <a:ext cx="123" cy="8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0266" name="Line 20">
                  <a:extLst>
                    <a:ext uri="{FF2B5EF4-FFF2-40B4-BE49-F238E27FC236}">
                      <a16:creationId xmlns:a16="http://schemas.microsoft.com/office/drawing/2014/main" id="{9FAC845B-B837-8DDA-0D9C-60134B3EDC94}"/>
                    </a:ext>
                  </a:extLst>
                </p:cNvPr>
                <p:cNvSpPr>
                  <a:spLocks noChangeShapeType="1"/>
                </p:cNvSpPr>
                <p:nvPr/>
              </p:nvSpPr>
              <p:spPr bwMode="auto">
                <a:xfrm flipH="1" flipV="1">
                  <a:off x="5053" y="1673"/>
                  <a:ext cx="279" cy="84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grpSp>
        </p:grpSp>
        <p:grpSp>
          <p:nvGrpSpPr>
            <p:cNvPr id="10246" name="Group 35">
              <a:extLst>
                <a:ext uri="{FF2B5EF4-FFF2-40B4-BE49-F238E27FC236}">
                  <a16:creationId xmlns:a16="http://schemas.microsoft.com/office/drawing/2014/main" id="{BBD8D150-7DD8-70E5-FC75-4B8DC2F5BE7B}"/>
                </a:ext>
              </a:extLst>
            </p:cNvPr>
            <p:cNvGrpSpPr>
              <a:grpSpLocks/>
            </p:cNvGrpSpPr>
            <p:nvPr/>
          </p:nvGrpSpPr>
          <p:grpSpPr bwMode="auto">
            <a:xfrm>
              <a:off x="53" y="2403"/>
              <a:ext cx="5756" cy="540"/>
              <a:chOff x="53" y="2403"/>
              <a:chExt cx="5756" cy="540"/>
            </a:xfrm>
          </p:grpSpPr>
          <p:sp>
            <p:nvSpPr>
              <p:cNvPr id="10247" name="Text Box 22">
                <a:extLst>
                  <a:ext uri="{FF2B5EF4-FFF2-40B4-BE49-F238E27FC236}">
                    <a16:creationId xmlns:a16="http://schemas.microsoft.com/office/drawing/2014/main" id="{13487E00-0336-1538-E047-0670E2D4833A}"/>
                  </a:ext>
                </a:extLst>
              </p:cNvPr>
              <p:cNvSpPr txBox="1">
                <a:spLocks noChangeArrowheads="1"/>
              </p:cNvSpPr>
              <p:nvPr/>
            </p:nvSpPr>
            <p:spPr bwMode="auto">
              <a:xfrm>
                <a:off x="53" y="2481"/>
                <a:ext cx="6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talkative</a:t>
                </a:r>
                <a:endParaRPr lang="en-AU" altLang="en-US" sz="1800"/>
              </a:p>
            </p:txBody>
          </p:sp>
          <p:sp>
            <p:nvSpPr>
              <p:cNvPr id="10248" name="Text Box 23">
                <a:extLst>
                  <a:ext uri="{FF2B5EF4-FFF2-40B4-BE49-F238E27FC236}">
                    <a16:creationId xmlns:a16="http://schemas.microsoft.com/office/drawing/2014/main" id="{DD20721B-027D-669C-E8A0-24EC38C77E6A}"/>
                  </a:ext>
                </a:extLst>
              </p:cNvPr>
              <p:cNvSpPr txBox="1">
                <a:spLocks noChangeArrowheads="1"/>
              </p:cNvSpPr>
              <p:nvPr/>
            </p:nvSpPr>
            <p:spPr bwMode="auto">
              <a:xfrm>
                <a:off x="715" y="2587"/>
                <a:ext cx="5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t>shy</a:t>
                </a:r>
                <a:endParaRPr lang="en-AU" altLang="en-US" sz="2000"/>
              </a:p>
            </p:txBody>
          </p:sp>
          <p:sp>
            <p:nvSpPr>
              <p:cNvPr id="10249" name="Text Box 24">
                <a:extLst>
                  <a:ext uri="{FF2B5EF4-FFF2-40B4-BE49-F238E27FC236}">
                    <a16:creationId xmlns:a16="http://schemas.microsoft.com/office/drawing/2014/main" id="{5436F868-9A78-06A0-4CFB-FD54A95B5CC1}"/>
                  </a:ext>
                </a:extLst>
              </p:cNvPr>
              <p:cNvSpPr txBox="1">
                <a:spLocks noChangeArrowheads="1"/>
              </p:cNvSpPr>
              <p:nvPr/>
            </p:nvSpPr>
            <p:spPr bwMode="auto">
              <a:xfrm>
                <a:off x="1152" y="2587"/>
                <a:ext cx="5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sociable</a:t>
                </a:r>
                <a:endParaRPr lang="en-AU" altLang="en-US" sz="1800"/>
              </a:p>
            </p:txBody>
          </p:sp>
          <p:sp>
            <p:nvSpPr>
              <p:cNvPr id="10250" name="Text Box 25">
                <a:extLst>
                  <a:ext uri="{FF2B5EF4-FFF2-40B4-BE49-F238E27FC236}">
                    <a16:creationId xmlns:a16="http://schemas.microsoft.com/office/drawing/2014/main" id="{8F4119CB-9E28-D212-FF94-8D97A66ECFCB}"/>
                  </a:ext>
                </a:extLst>
              </p:cNvPr>
              <p:cNvSpPr txBox="1">
                <a:spLocks noChangeArrowheads="1"/>
              </p:cNvSpPr>
              <p:nvPr/>
            </p:nvSpPr>
            <p:spPr bwMode="auto">
              <a:xfrm>
                <a:off x="1619" y="2481"/>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fun</a:t>
                </a:r>
                <a:endParaRPr lang="en-AU" altLang="en-US" sz="1800"/>
              </a:p>
            </p:txBody>
          </p:sp>
          <p:sp>
            <p:nvSpPr>
              <p:cNvPr id="10251" name="Text Box 26">
                <a:extLst>
                  <a:ext uri="{FF2B5EF4-FFF2-40B4-BE49-F238E27FC236}">
                    <a16:creationId xmlns:a16="http://schemas.microsoft.com/office/drawing/2014/main" id="{A538B345-65EC-9FCC-E0B2-646B57D2B79F}"/>
                  </a:ext>
                </a:extLst>
              </p:cNvPr>
              <p:cNvSpPr txBox="1">
                <a:spLocks noChangeArrowheads="1"/>
              </p:cNvSpPr>
              <p:nvPr/>
            </p:nvSpPr>
            <p:spPr bwMode="auto">
              <a:xfrm>
                <a:off x="1945" y="2404"/>
                <a:ext cx="7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anxious</a:t>
                </a:r>
                <a:endParaRPr lang="en-AU" altLang="en-US" sz="1800"/>
              </a:p>
            </p:txBody>
          </p:sp>
          <p:sp>
            <p:nvSpPr>
              <p:cNvPr id="10252" name="Text Box 27">
                <a:extLst>
                  <a:ext uri="{FF2B5EF4-FFF2-40B4-BE49-F238E27FC236}">
                    <a16:creationId xmlns:a16="http://schemas.microsoft.com/office/drawing/2014/main" id="{4C73E131-0885-FEEE-28AD-FD51159DC5AD}"/>
                  </a:ext>
                </a:extLst>
              </p:cNvPr>
              <p:cNvSpPr txBox="1">
                <a:spLocks noChangeArrowheads="1"/>
              </p:cNvSpPr>
              <p:nvPr/>
            </p:nvSpPr>
            <p:spPr bwMode="auto">
              <a:xfrm>
                <a:off x="2392" y="2520"/>
                <a:ext cx="6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gloomy</a:t>
                </a:r>
                <a:endParaRPr lang="en-AU" altLang="en-US" sz="1800"/>
              </a:p>
            </p:txBody>
          </p:sp>
          <p:sp>
            <p:nvSpPr>
              <p:cNvPr id="10253" name="Text Box 28">
                <a:extLst>
                  <a:ext uri="{FF2B5EF4-FFF2-40B4-BE49-F238E27FC236}">
                    <a16:creationId xmlns:a16="http://schemas.microsoft.com/office/drawing/2014/main" id="{86A45004-901F-B33C-4082-A8873D2CE1D5}"/>
                  </a:ext>
                </a:extLst>
              </p:cNvPr>
              <p:cNvSpPr txBox="1">
                <a:spLocks noChangeArrowheads="1"/>
              </p:cNvSpPr>
              <p:nvPr/>
            </p:nvSpPr>
            <p:spPr bwMode="auto">
              <a:xfrm>
                <a:off x="2840" y="2606"/>
                <a:ext cx="5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relaxed</a:t>
                </a:r>
                <a:endParaRPr lang="en-AU" altLang="en-US" sz="1800"/>
              </a:p>
            </p:txBody>
          </p:sp>
          <p:sp>
            <p:nvSpPr>
              <p:cNvPr id="10254" name="Text Box 29">
                <a:extLst>
                  <a:ext uri="{FF2B5EF4-FFF2-40B4-BE49-F238E27FC236}">
                    <a16:creationId xmlns:a16="http://schemas.microsoft.com/office/drawing/2014/main" id="{D0D24135-60F7-761C-2F69-9286AB55F66B}"/>
                  </a:ext>
                </a:extLst>
              </p:cNvPr>
              <p:cNvSpPr txBox="1">
                <a:spLocks noChangeArrowheads="1"/>
              </p:cNvSpPr>
              <p:nvPr/>
            </p:nvSpPr>
            <p:spPr bwMode="auto">
              <a:xfrm>
                <a:off x="3325" y="2471"/>
                <a:ext cx="5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tense</a:t>
                </a:r>
                <a:endParaRPr lang="en-AU" altLang="en-US" sz="1800"/>
              </a:p>
            </p:txBody>
          </p:sp>
          <p:sp>
            <p:nvSpPr>
              <p:cNvPr id="10255" name="Text Box 30">
                <a:extLst>
                  <a:ext uri="{FF2B5EF4-FFF2-40B4-BE49-F238E27FC236}">
                    <a16:creationId xmlns:a16="http://schemas.microsoft.com/office/drawing/2014/main" id="{8FA5CC27-34B0-B080-5C06-EB0ACE7F539D}"/>
                  </a:ext>
                </a:extLst>
              </p:cNvPr>
              <p:cNvSpPr txBox="1">
                <a:spLocks noChangeArrowheads="1"/>
              </p:cNvSpPr>
              <p:nvPr/>
            </p:nvSpPr>
            <p:spPr bwMode="auto">
              <a:xfrm>
                <a:off x="4349" y="2712"/>
                <a:ext cx="11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unconventional</a:t>
                </a:r>
                <a:endParaRPr lang="en-AU" altLang="en-US" sz="1800"/>
              </a:p>
            </p:txBody>
          </p:sp>
          <p:sp>
            <p:nvSpPr>
              <p:cNvPr id="10256" name="Text Box 31">
                <a:extLst>
                  <a:ext uri="{FF2B5EF4-FFF2-40B4-BE49-F238E27FC236}">
                    <a16:creationId xmlns:a16="http://schemas.microsoft.com/office/drawing/2014/main" id="{2E457503-D3E8-048E-7BD3-8FE206F06E56}"/>
                  </a:ext>
                </a:extLst>
              </p:cNvPr>
              <p:cNvSpPr txBox="1">
                <a:spLocks noChangeArrowheads="1"/>
              </p:cNvSpPr>
              <p:nvPr/>
            </p:nvSpPr>
            <p:spPr bwMode="auto">
              <a:xfrm>
                <a:off x="5053" y="2519"/>
                <a:ext cx="7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nurturing</a:t>
                </a:r>
                <a:endParaRPr lang="en-AU" altLang="en-US" sz="1800"/>
              </a:p>
            </p:txBody>
          </p:sp>
          <p:sp>
            <p:nvSpPr>
              <p:cNvPr id="10257" name="Text Box 32">
                <a:extLst>
                  <a:ext uri="{FF2B5EF4-FFF2-40B4-BE49-F238E27FC236}">
                    <a16:creationId xmlns:a16="http://schemas.microsoft.com/office/drawing/2014/main" id="{D72E0839-8784-4A14-18BB-EB7C79AD5341}"/>
                  </a:ext>
                </a:extLst>
              </p:cNvPr>
              <p:cNvSpPr txBox="1">
                <a:spLocks noChangeArrowheads="1"/>
              </p:cNvSpPr>
              <p:nvPr/>
            </p:nvSpPr>
            <p:spPr bwMode="auto">
              <a:xfrm>
                <a:off x="4201" y="2520"/>
                <a:ext cx="5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harsh</a:t>
                </a:r>
                <a:endParaRPr lang="en-AU" altLang="en-US" sz="1800"/>
              </a:p>
            </p:txBody>
          </p:sp>
          <p:sp>
            <p:nvSpPr>
              <p:cNvPr id="10258" name="Text Box 33">
                <a:extLst>
                  <a:ext uri="{FF2B5EF4-FFF2-40B4-BE49-F238E27FC236}">
                    <a16:creationId xmlns:a16="http://schemas.microsoft.com/office/drawing/2014/main" id="{3B637D5F-0331-F473-73C9-1C0CA6EB4C5A}"/>
                  </a:ext>
                </a:extLst>
              </p:cNvPr>
              <p:cNvSpPr txBox="1">
                <a:spLocks noChangeArrowheads="1"/>
              </p:cNvSpPr>
              <p:nvPr/>
            </p:nvSpPr>
            <p:spPr bwMode="auto">
              <a:xfrm>
                <a:off x="3816" y="2403"/>
                <a:ext cx="7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t>loner</a:t>
                </a:r>
                <a:endParaRPr lang="en-AU" altLang="en-US" sz="1800"/>
              </a:p>
            </p:txBody>
          </p:sp>
        </p:grpSp>
      </p:grpSp>
      <p:sp>
        <p:nvSpPr>
          <p:cNvPr id="10244" name="Rectangle 34">
            <a:extLst>
              <a:ext uri="{FF2B5EF4-FFF2-40B4-BE49-F238E27FC236}">
                <a16:creationId xmlns:a16="http://schemas.microsoft.com/office/drawing/2014/main" id="{372021C4-83C0-28E8-EFB0-F7C74B53D97E}"/>
              </a:ext>
            </a:extLst>
          </p:cNvPr>
          <p:cNvSpPr>
            <a:spLocks noChangeArrowheads="1"/>
          </p:cNvSpPr>
          <p:nvPr/>
        </p:nvSpPr>
        <p:spPr bwMode="auto">
          <a:xfrm>
            <a:off x="2414589" y="5180013"/>
            <a:ext cx="7354887"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a:latin typeface="Arial" panose="020B0604020202020204" pitchFamily="34" charset="0"/>
              </a:rPr>
              <a:t>12 items testing three underlying dimensions of personality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56035F4-21D1-9F2F-C40C-5EB1E86B1A75}"/>
              </a:ext>
            </a:extLst>
          </p:cNvPr>
          <p:cNvSpPr>
            <a:spLocks noGrp="1" noChangeArrowheads="1"/>
          </p:cNvSpPr>
          <p:nvPr>
            <p:ph type="title"/>
          </p:nvPr>
        </p:nvSpPr>
        <p:spPr>
          <a:xfrm>
            <a:off x="2133600" y="152400"/>
            <a:ext cx="7793038" cy="609600"/>
          </a:xfrm>
        </p:spPr>
        <p:txBody>
          <a:bodyPr/>
          <a:lstStyle/>
          <a:p>
            <a:pPr eaLnBrk="1" hangingPunct="1"/>
            <a:r>
              <a:rPr lang="en-US" altLang="en-US" sz="3600"/>
              <a:t>Conducting Factor Analysis</a:t>
            </a:r>
          </a:p>
        </p:txBody>
      </p:sp>
      <p:sp>
        <p:nvSpPr>
          <p:cNvPr id="21508" name="Line 4">
            <a:extLst>
              <a:ext uri="{FF2B5EF4-FFF2-40B4-BE49-F238E27FC236}">
                <a16:creationId xmlns:a16="http://schemas.microsoft.com/office/drawing/2014/main" id="{43C8CDCA-20BD-4337-A150-071DD1E75D38}"/>
              </a:ext>
            </a:extLst>
          </p:cNvPr>
          <p:cNvSpPr>
            <a:spLocks noChangeShapeType="1"/>
          </p:cNvSpPr>
          <p:nvPr/>
        </p:nvSpPr>
        <p:spPr bwMode="auto">
          <a:xfrm>
            <a:off x="6324600" y="14478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grpSp>
        <p:nvGrpSpPr>
          <p:cNvPr id="21509" name="Group 5">
            <a:extLst>
              <a:ext uri="{FF2B5EF4-FFF2-40B4-BE49-F238E27FC236}">
                <a16:creationId xmlns:a16="http://schemas.microsoft.com/office/drawing/2014/main" id="{BCED05C1-75DF-0130-FB60-004EE064E395}"/>
              </a:ext>
            </a:extLst>
          </p:cNvPr>
          <p:cNvGrpSpPr>
            <a:grpSpLocks/>
          </p:cNvGrpSpPr>
          <p:nvPr/>
        </p:nvGrpSpPr>
        <p:grpSpPr bwMode="auto">
          <a:xfrm>
            <a:off x="3810000" y="1720850"/>
            <a:ext cx="4940300" cy="704850"/>
            <a:chOff x="1680" y="1124"/>
            <a:chExt cx="3112" cy="444"/>
          </a:xfrm>
        </p:grpSpPr>
        <p:sp>
          <p:nvSpPr>
            <p:cNvPr id="21530" name="Rectangle 6">
              <a:extLst>
                <a:ext uri="{FF2B5EF4-FFF2-40B4-BE49-F238E27FC236}">
                  <a16:creationId xmlns:a16="http://schemas.microsoft.com/office/drawing/2014/main" id="{C06ACEB3-D4CA-FF83-790D-FA491796C9C2}"/>
                </a:ext>
              </a:extLst>
            </p:cNvPr>
            <p:cNvSpPr>
              <a:spLocks noChangeArrowheads="1"/>
            </p:cNvSpPr>
            <p:nvPr/>
          </p:nvSpPr>
          <p:spPr bwMode="auto">
            <a:xfrm>
              <a:off x="1680" y="1124"/>
              <a:ext cx="3112" cy="252"/>
            </a:xfrm>
            <a:prstGeom prst="rect">
              <a:avLst/>
            </a:prstGeom>
            <a:solidFill>
              <a:srgbClr val="CCE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31" name="Rectangle 7">
              <a:extLst>
                <a:ext uri="{FF2B5EF4-FFF2-40B4-BE49-F238E27FC236}">
                  <a16:creationId xmlns:a16="http://schemas.microsoft.com/office/drawing/2014/main" id="{92E6BB3E-85BA-92B6-0145-57AD3BA7939B}"/>
                </a:ext>
              </a:extLst>
            </p:cNvPr>
            <p:cNvSpPr>
              <a:spLocks noChangeArrowheads="1"/>
            </p:cNvSpPr>
            <p:nvPr/>
          </p:nvSpPr>
          <p:spPr bwMode="auto">
            <a:xfrm>
              <a:off x="1936" y="1126"/>
              <a:ext cx="2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dirty="0">
                  <a:solidFill>
                    <a:srgbClr val="CC0000"/>
                  </a:solidFill>
                  <a:latin typeface="Tahoma" panose="020B0604030504040204" pitchFamily="34" charset="0"/>
                </a:rPr>
                <a:t>Check Suitability </a:t>
              </a:r>
            </a:p>
          </p:txBody>
        </p:sp>
        <p:sp>
          <p:nvSpPr>
            <p:cNvPr id="21532" name="Line 8">
              <a:extLst>
                <a:ext uri="{FF2B5EF4-FFF2-40B4-BE49-F238E27FC236}">
                  <a16:creationId xmlns:a16="http://schemas.microsoft.com/office/drawing/2014/main" id="{A51EA7C4-0709-D66B-52BE-917EE96F600B}"/>
                </a:ext>
              </a:extLst>
            </p:cNvPr>
            <p:cNvSpPr>
              <a:spLocks noChangeShapeType="1"/>
            </p:cNvSpPr>
            <p:nvPr/>
          </p:nvSpPr>
          <p:spPr bwMode="auto">
            <a:xfrm>
              <a:off x="3248" y="1376"/>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grpSp>
      <p:grpSp>
        <p:nvGrpSpPr>
          <p:cNvPr id="21510" name="Group 9">
            <a:extLst>
              <a:ext uri="{FF2B5EF4-FFF2-40B4-BE49-F238E27FC236}">
                <a16:creationId xmlns:a16="http://schemas.microsoft.com/office/drawing/2014/main" id="{D1051AA1-6A30-D270-926B-BA7FA555DD4A}"/>
              </a:ext>
            </a:extLst>
          </p:cNvPr>
          <p:cNvGrpSpPr>
            <a:grpSpLocks/>
          </p:cNvGrpSpPr>
          <p:nvPr/>
        </p:nvGrpSpPr>
        <p:grpSpPr bwMode="auto">
          <a:xfrm>
            <a:off x="3822700" y="2406650"/>
            <a:ext cx="4940300" cy="704850"/>
            <a:chOff x="1688" y="1556"/>
            <a:chExt cx="3112" cy="444"/>
          </a:xfrm>
        </p:grpSpPr>
        <p:sp>
          <p:nvSpPr>
            <p:cNvPr id="21527" name="Rectangle 10">
              <a:extLst>
                <a:ext uri="{FF2B5EF4-FFF2-40B4-BE49-F238E27FC236}">
                  <a16:creationId xmlns:a16="http://schemas.microsoft.com/office/drawing/2014/main" id="{66973F55-E128-4D63-78A5-C1C81C4203CF}"/>
                </a:ext>
              </a:extLst>
            </p:cNvPr>
            <p:cNvSpPr>
              <a:spLocks noChangeArrowheads="1"/>
            </p:cNvSpPr>
            <p:nvPr/>
          </p:nvSpPr>
          <p:spPr bwMode="auto">
            <a:xfrm>
              <a:off x="1688" y="1556"/>
              <a:ext cx="3112" cy="252"/>
            </a:xfrm>
            <a:prstGeom prst="rect">
              <a:avLst/>
            </a:prstGeom>
            <a:solidFill>
              <a:srgbClr val="CCE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8" name="Rectangle 11">
              <a:extLst>
                <a:ext uri="{FF2B5EF4-FFF2-40B4-BE49-F238E27FC236}">
                  <a16:creationId xmlns:a16="http://schemas.microsoft.com/office/drawing/2014/main" id="{F8E74233-873C-C73D-6860-E7EF0FEF296F}"/>
                </a:ext>
              </a:extLst>
            </p:cNvPr>
            <p:cNvSpPr>
              <a:spLocks noChangeArrowheads="1"/>
            </p:cNvSpPr>
            <p:nvPr/>
          </p:nvSpPr>
          <p:spPr bwMode="auto">
            <a:xfrm>
              <a:off x="2329" y="1558"/>
              <a:ext cx="19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Method of Factor Analysis</a:t>
              </a:r>
            </a:p>
          </p:txBody>
        </p:sp>
        <p:sp>
          <p:nvSpPr>
            <p:cNvPr id="21529" name="Line 12">
              <a:extLst>
                <a:ext uri="{FF2B5EF4-FFF2-40B4-BE49-F238E27FC236}">
                  <a16:creationId xmlns:a16="http://schemas.microsoft.com/office/drawing/2014/main" id="{637D08CB-137C-645B-5D31-DB568914F365}"/>
                </a:ext>
              </a:extLst>
            </p:cNvPr>
            <p:cNvSpPr>
              <a:spLocks noChangeShapeType="1"/>
            </p:cNvSpPr>
            <p:nvPr/>
          </p:nvSpPr>
          <p:spPr bwMode="auto">
            <a:xfrm>
              <a:off x="3240" y="1808"/>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grpSp>
      <p:grpSp>
        <p:nvGrpSpPr>
          <p:cNvPr id="21511" name="Group 13">
            <a:extLst>
              <a:ext uri="{FF2B5EF4-FFF2-40B4-BE49-F238E27FC236}">
                <a16:creationId xmlns:a16="http://schemas.microsoft.com/office/drawing/2014/main" id="{A9031285-252C-8BD1-EE3D-AD3AFFB1410F}"/>
              </a:ext>
            </a:extLst>
          </p:cNvPr>
          <p:cNvGrpSpPr>
            <a:grpSpLocks/>
          </p:cNvGrpSpPr>
          <p:nvPr/>
        </p:nvGrpSpPr>
        <p:grpSpPr bwMode="auto">
          <a:xfrm>
            <a:off x="3810000" y="3092450"/>
            <a:ext cx="4940300" cy="704850"/>
            <a:chOff x="1680" y="1988"/>
            <a:chExt cx="3112" cy="444"/>
          </a:xfrm>
        </p:grpSpPr>
        <p:sp>
          <p:nvSpPr>
            <p:cNvPr id="21524" name="Rectangle 14">
              <a:extLst>
                <a:ext uri="{FF2B5EF4-FFF2-40B4-BE49-F238E27FC236}">
                  <a16:creationId xmlns:a16="http://schemas.microsoft.com/office/drawing/2014/main" id="{B5D8B48C-8D19-9FC3-5626-12EF2F3BD6FB}"/>
                </a:ext>
              </a:extLst>
            </p:cNvPr>
            <p:cNvSpPr>
              <a:spLocks noChangeArrowheads="1"/>
            </p:cNvSpPr>
            <p:nvPr/>
          </p:nvSpPr>
          <p:spPr bwMode="auto">
            <a:xfrm>
              <a:off x="1680" y="1988"/>
              <a:ext cx="3112" cy="252"/>
            </a:xfrm>
            <a:prstGeom prst="rect">
              <a:avLst/>
            </a:prstGeom>
            <a:solidFill>
              <a:srgbClr val="CCE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5" name="Rectangle 15">
              <a:extLst>
                <a:ext uri="{FF2B5EF4-FFF2-40B4-BE49-F238E27FC236}">
                  <a16:creationId xmlns:a16="http://schemas.microsoft.com/office/drawing/2014/main" id="{8419C31C-8CB7-2455-7367-3891398011DA}"/>
                </a:ext>
              </a:extLst>
            </p:cNvPr>
            <p:cNvSpPr>
              <a:spLocks noChangeArrowheads="1"/>
            </p:cNvSpPr>
            <p:nvPr/>
          </p:nvSpPr>
          <p:spPr bwMode="auto">
            <a:xfrm>
              <a:off x="2008" y="1990"/>
              <a:ext cx="266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Determination of Number of Factors</a:t>
              </a:r>
            </a:p>
          </p:txBody>
        </p:sp>
        <p:sp>
          <p:nvSpPr>
            <p:cNvPr id="21526" name="Line 16">
              <a:extLst>
                <a:ext uri="{FF2B5EF4-FFF2-40B4-BE49-F238E27FC236}">
                  <a16:creationId xmlns:a16="http://schemas.microsoft.com/office/drawing/2014/main" id="{D3B12D9C-1E0B-B1C4-B1A7-114C6CBC8BD8}"/>
                </a:ext>
              </a:extLst>
            </p:cNvPr>
            <p:cNvSpPr>
              <a:spLocks noChangeShapeType="1"/>
            </p:cNvSpPr>
            <p:nvPr/>
          </p:nvSpPr>
          <p:spPr bwMode="auto">
            <a:xfrm>
              <a:off x="3240" y="2240"/>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grpSp>
      <p:sp>
        <p:nvSpPr>
          <p:cNvPr id="21512" name="Rectangle 17">
            <a:extLst>
              <a:ext uri="{FF2B5EF4-FFF2-40B4-BE49-F238E27FC236}">
                <a16:creationId xmlns:a16="http://schemas.microsoft.com/office/drawing/2014/main" id="{D71FFF05-3B9E-165F-097E-664345C8A1E9}"/>
              </a:ext>
            </a:extLst>
          </p:cNvPr>
          <p:cNvSpPr>
            <a:spLocks noChangeArrowheads="1"/>
          </p:cNvSpPr>
          <p:nvPr/>
        </p:nvSpPr>
        <p:spPr bwMode="auto">
          <a:xfrm>
            <a:off x="3822700" y="6318250"/>
            <a:ext cx="4940300" cy="400050"/>
          </a:xfrm>
          <a:prstGeom prst="rect">
            <a:avLst/>
          </a:prstGeom>
          <a:solidFill>
            <a:srgbClr val="CCE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Determination of Model Fit</a:t>
            </a:r>
          </a:p>
        </p:txBody>
      </p:sp>
      <p:sp>
        <p:nvSpPr>
          <p:cNvPr id="21513" name="Rectangle 18">
            <a:extLst>
              <a:ext uri="{FF2B5EF4-FFF2-40B4-BE49-F238E27FC236}">
                <a16:creationId xmlns:a16="http://schemas.microsoft.com/office/drawing/2014/main" id="{F963C84B-1230-236F-6BA7-742CD95B661B}"/>
              </a:ext>
            </a:extLst>
          </p:cNvPr>
          <p:cNvSpPr>
            <a:spLocks noChangeArrowheads="1"/>
          </p:cNvSpPr>
          <p:nvPr/>
        </p:nvSpPr>
        <p:spPr bwMode="auto">
          <a:xfrm>
            <a:off x="3810000" y="1066800"/>
            <a:ext cx="4940300" cy="400050"/>
          </a:xfrm>
          <a:prstGeom prst="rect">
            <a:avLst/>
          </a:prstGeom>
          <a:solidFill>
            <a:srgbClr val="CCE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4" name="Rectangle 19">
            <a:extLst>
              <a:ext uri="{FF2B5EF4-FFF2-40B4-BE49-F238E27FC236}">
                <a16:creationId xmlns:a16="http://schemas.microsoft.com/office/drawing/2014/main" id="{6D5F1FF2-9841-0527-C72F-974656CB1CC7}"/>
              </a:ext>
            </a:extLst>
          </p:cNvPr>
          <p:cNvSpPr>
            <a:spLocks noChangeArrowheads="1"/>
          </p:cNvSpPr>
          <p:nvPr/>
        </p:nvSpPr>
        <p:spPr bwMode="auto">
          <a:xfrm>
            <a:off x="4948238" y="1123950"/>
            <a:ext cx="24558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2000">
                <a:solidFill>
                  <a:srgbClr val="CC0000"/>
                </a:solidFill>
                <a:latin typeface="Tahoma" panose="020B0604030504040204" pitchFamily="34" charset="0"/>
              </a:rPr>
              <a:t>Problem formulation</a:t>
            </a:r>
          </a:p>
        </p:txBody>
      </p:sp>
      <p:sp>
        <p:nvSpPr>
          <p:cNvPr id="21515" name="Rectangle 20">
            <a:extLst>
              <a:ext uri="{FF2B5EF4-FFF2-40B4-BE49-F238E27FC236}">
                <a16:creationId xmlns:a16="http://schemas.microsoft.com/office/drawing/2014/main" id="{4B75B852-437D-7D94-E382-AFB48CE41F3A}"/>
              </a:ext>
            </a:extLst>
          </p:cNvPr>
          <p:cNvSpPr>
            <a:spLocks noChangeArrowheads="1"/>
          </p:cNvSpPr>
          <p:nvPr/>
        </p:nvSpPr>
        <p:spPr bwMode="auto">
          <a:xfrm>
            <a:off x="5334000" y="5181600"/>
            <a:ext cx="2133600" cy="685800"/>
          </a:xfrm>
          <a:prstGeom prst="rect">
            <a:avLst/>
          </a:prstGeom>
          <a:solidFill>
            <a:srgbClr val="CCE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6" name="Rectangle 21">
            <a:extLst>
              <a:ext uri="{FF2B5EF4-FFF2-40B4-BE49-F238E27FC236}">
                <a16:creationId xmlns:a16="http://schemas.microsoft.com/office/drawing/2014/main" id="{3B3B2A5E-3CE6-D918-79B8-C10F4ACF3E91}"/>
              </a:ext>
            </a:extLst>
          </p:cNvPr>
          <p:cNvSpPr>
            <a:spLocks noChangeArrowheads="1"/>
          </p:cNvSpPr>
          <p:nvPr/>
        </p:nvSpPr>
        <p:spPr bwMode="auto">
          <a:xfrm>
            <a:off x="5486401" y="5181600"/>
            <a:ext cx="16986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Calculation of</a:t>
            </a:r>
          </a:p>
          <a:p>
            <a:r>
              <a:rPr lang="en-US" altLang="en-US" sz="2000">
                <a:solidFill>
                  <a:srgbClr val="CC0000"/>
                </a:solidFill>
                <a:latin typeface="Tahoma" panose="020B0604030504040204" pitchFamily="34" charset="0"/>
              </a:rPr>
              <a:t>Factor Scores</a:t>
            </a:r>
          </a:p>
        </p:txBody>
      </p:sp>
      <p:sp>
        <p:nvSpPr>
          <p:cNvPr id="21517" name="Rectangle 22">
            <a:extLst>
              <a:ext uri="{FF2B5EF4-FFF2-40B4-BE49-F238E27FC236}">
                <a16:creationId xmlns:a16="http://schemas.microsoft.com/office/drawing/2014/main" id="{E944662F-E189-EF1F-D3F4-A0803C32C814}"/>
              </a:ext>
            </a:extLst>
          </p:cNvPr>
          <p:cNvSpPr>
            <a:spLocks noChangeArrowheads="1"/>
          </p:cNvSpPr>
          <p:nvPr/>
        </p:nvSpPr>
        <p:spPr bwMode="auto">
          <a:xfrm>
            <a:off x="3810000" y="4464050"/>
            <a:ext cx="4953000" cy="438150"/>
          </a:xfrm>
          <a:prstGeom prst="rect">
            <a:avLst/>
          </a:prstGeom>
          <a:solidFill>
            <a:srgbClr val="CCE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CC0000"/>
                </a:solidFill>
                <a:latin typeface="Tahoma" panose="020B0604030504040204" pitchFamily="34" charset="0"/>
              </a:rPr>
              <a:t>Interpretation of Factors</a:t>
            </a:r>
          </a:p>
        </p:txBody>
      </p:sp>
      <p:grpSp>
        <p:nvGrpSpPr>
          <p:cNvPr id="21518" name="Group 23">
            <a:extLst>
              <a:ext uri="{FF2B5EF4-FFF2-40B4-BE49-F238E27FC236}">
                <a16:creationId xmlns:a16="http://schemas.microsoft.com/office/drawing/2014/main" id="{9B584B19-5B67-ACAC-D965-831C5464F067}"/>
              </a:ext>
            </a:extLst>
          </p:cNvPr>
          <p:cNvGrpSpPr>
            <a:grpSpLocks/>
          </p:cNvGrpSpPr>
          <p:nvPr/>
        </p:nvGrpSpPr>
        <p:grpSpPr bwMode="auto">
          <a:xfrm>
            <a:off x="3810000" y="3810000"/>
            <a:ext cx="4940300" cy="704850"/>
            <a:chOff x="1680" y="2420"/>
            <a:chExt cx="3112" cy="444"/>
          </a:xfrm>
        </p:grpSpPr>
        <p:sp>
          <p:nvSpPr>
            <p:cNvPr id="21521" name="Rectangle 24">
              <a:extLst>
                <a:ext uri="{FF2B5EF4-FFF2-40B4-BE49-F238E27FC236}">
                  <a16:creationId xmlns:a16="http://schemas.microsoft.com/office/drawing/2014/main" id="{B7C151E1-DBD7-62B6-8F9F-37DC7E5B34D7}"/>
                </a:ext>
              </a:extLst>
            </p:cNvPr>
            <p:cNvSpPr>
              <a:spLocks noChangeArrowheads="1"/>
            </p:cNvSpPr>
            <p:nvPr/>
          </p:nvSpPr>
          <p:spPr bwMode="auto">
            <a:xfrm>
              <a:off x="1680" y="2420"/>
              <a:ext cx="3112" cy="252"/>
            </a:xfrm>
            <a:prstGeom prst="rect">
              <a:avLst/>
            </a:prstGeom>
            <a:solidFill>
              <a:srgbClr val="CCE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2" name="Rectangle 25">
              <a:extLst>
                <a:ext uri="{FF2B5EF4-FFF2-40B4-BE49-F238E27FC236}">
                  <a16:creationId xmlns:a16="http://schemas.microsoft.com/office/drawing/2014/main" id="{E5206F6F-44F4-06D9-8A94-94AC5315CDCF}"/>
                </a:ext>
              </a:extLst>
            </p:cNvPr>
            <p:cNvSpPr>
              <a:spLocks noChangeArrowheads="1"/>
            </p:cNvSpPr>
            <p:nvPr/>
          </p:nvSpPr>
          <p:spPr bwMode="auto">
            <a:xfrm>
              <a:off x="2552" y="2422"/>
              <a:ext cx="14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CC0000"/>
                  </a:solidFill>
                  <a:latin typeface="Tahoma" panose="020B0604030504040204" pitchFamily="34" charset="0"/>
                </a:rPr>
                <a:t>Rotation of Factors</a:t>
              </a:r>
            </a:p>
          </p:txBody>
        </p:sp>
        <p:sp>
          <p:nvSpPr>
            <p:cNvPr id="21523" name="Line 26">
              <a:extLst>
                <a:ext uri="{FF2B5EF4-FFF2-40B4-BE49-F238E27FC236}">
                  <a16:creationId xmlns:a16="http://schemas.microsoft.com/office/drawing/2014/main" id="{05CE088F-1273-717A-8AE7-A457A19F70E9}"/>
                </a:ext>
              </a:extLst>
            </p:cNvPr>
            <p:cNvSpPr>
              <a:spLocks noChangeShapeType="1"/>
            </p:cNvSpPr>
            <p:nvPr/>
          </p:nvSpPr>
          <p:spPr bwMode="auto">
            <a:xfrm>
              <a:off x="3240" y="2672"/>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MY"/>
            </a:p>
          </p:txBody>
        </p:sp>
      </p:grpSp>
      <p:sp>
        <p:nvSpPr>
          <p:cNvPr id="21519" name="Line 27">
            <a:extLst>
              <a:ext uri="{FF2B5EF4-FFF2-40B4-BE49-F238E27FC236}">
                <a16:creationId xmlns:a16="http://schemas.microsoft.com/office/drawing/2014/main" id="{FD0EF5B0-8972-9C81-83A3-14825EB9972C}"/>
              </a:ext>
            </a:extLst>
          </p:cNvPr>
          <p:cNvSpPr>
            <a:spLocks noChangeShapeType="1"/>
          </p:cNvSpPr>
          <p:nvPr/>
        </p:nvSpPr>
        <p:spPr bwMode="auto">
          <a:xfrm>
            <a:off x="6324600" y="4921250"/>
            <a:ext cx="0" cy="260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1520" name="Line 28">
            <a:extLst>
              <a:ext uri="{FF2B5EF4-FFF2-40B4-BE49-F238E27FC236}">
                <a16:creationId xmlns:a16="http://schemas.microsoft.com/office/drawing/2014/main" id="{873BE355-8138-30F8-F7B2-81132B2987BA}"/>
              </a:ext>
            </a:extLst>
          </p:cNvPr>
          <p:cNvSpPr>
            <a:spLocks noChangeShapeType="1"/>
          </p:cNvSpPr>
          <p:nvPr/>
        </p:nvSpPr>
        <p:spPr bwMode="auto">
          <a:xfrm>
            <a:off x="6324600" y="58674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FF56F01-26E8-DE50-4981-207B212FD531}"/>
              </a:ext>
            </a:extLst>
          </p:cNvPr>
          <p:cNvSpPr>
            <a:spLocks noGrp="1" noChangeArrowheads="1"/>
          </p:cNvSpPr>
          <p:nvPr>
            <p:ph type="title"/>
          </p:nvPr>
        </p:nvSpPr>
        <p:spPr>
          <a:xfrm>
            <a:off x="3124200" y="457200"/>
            <a:ext cx="5791200" cy="304800"/>
          </a:xfrm>
        </p:spPr>
        <p:txBody>
          <a:bodyPr>
            <a:normAutofit fontScale="90000"/>
          </a:bodyPr>
          <a:lstStyle/>
          <a:p>
            <a:pPr eaLnBrk="1" hangingPunct="1"/>
            <a:br>
              <a:rPr lang="en-US" altLang="en-US" sz="4000"/>
            </a:br>
            <a:r>
              <a:rPr lang="en-US" altLang="en-US" sz="3600"/>
              <a:t>Formulate the Problem</a:t>
            </a:r>
          </a:p>
        </p:txBody>
      </p:sp>
      <p:sp>
        <p:nvSpPr>
          <p:cNvPr id="20483" name="Rectangle 3">
            <a:extLst>
              <a:ext uri="{FF2B5EF4-FFF2-40B4-BE49-F238E27FC236}">
                <a16:creationId xmlns:a16="http://schemas.microsoft.com/office/drawing/2014/main" id="{887A7930-34C2-2C5E-11AE-8E523260577F}"/>
              </a:ext>
            </a:extLst>
          </p:cNvPr>
          <p:cNvSpPr>
            <a:spLocks noGrp="1" noChangeArrowheads="1"/>
          </p:cNvSpPr>
          <p:nvPr>
            <p:ph type="body" idx="1"/>
          </p:nvPr>
        </p:nvSpPr>
        <p:spPr>
          <a:xfrm>
            <a:off x="584791" y="1447800"/>
            <a:ext cx="9930809" cy="4267200"/>
          </a:xfrm>
        </p:spPr>
        <p:txBody>
          <a:bodyPr/>
          <a:lstStyle/>
          <a:p>
            <a:pPr eaLnBrk="1" hangingPunct="1">
              <a:spcBef>
                <a:spcPct val="100000"/>
              </a:spcBef>
            </a:pPr>
            <a:r>
              <a:rPr lang="en-US" altLang="en-US" dirty="0">
                <a:cs typeface="Times New Roman" panose="02020603050405020304" pitchFamily="18" charset="0"/>
              </a:rPr>
              <a:t>The objectives of factor analysis should be identified.  </a:t>
            </a:r>
          </a:p>
          <a:p>
            <a:pPr eaLnBrk="1" hangingPunct="1">
              <a:spcBef>
                <a:spcPct val="100000"/>
              </a:spcBef>
            </a:pPr>
            <a:r>
              <a:rPr lang="en-US" altLang="en-US" dirty="0">
                <a:cs typeface="Times New Roman" panose="02020603050405020304" pitchFamily="18" charset="0"/>
              </a:rPr>
              <a:t>The variables to be included in the factor analysis should be specified.  The variables should be measured on an interval or ratio scale.  </a:t>
            </a:r>
          </a:p>
          <a:p>
            <a:pPr eaLnBrk="1" hangingPunct="1">
              <a:spcBef>
                <a:spcPct val="100000"/>
              </a:spcBef>
            </a:pPr>
            <a:r>
              <a:rPr lang="en-US" altLang="en-US" dirty="0">
                <a:cs typeface="Times New Roman" panose="02020603050405020304" pitchFamily="18" charset="0"/>
              </a:rPr>
              <a:t>An appropriate sample size should be used.  As a rough guideline, there should be at least four or five times as many observations (sample size) as there are variables.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0-#ppt_w/2"/>
                                          </p:val>
                                        </p:tav>
                                        <p:tav tm="100000">
                                          <p:val>
                                            <p:strVal val="#ppt_x"/>
                                          </p:val>
                                        </p:tav>
                                      </p:tavLst>
                                    </p:anim>
                                    <p:anim calcmode="lin" valueType="num">
                                      <p:cBhvr additive="base">
                                        <p:cTn id="8" dur="500" fill="hold"/>
                                        <p:tgtEl>
                                          <p:spTgt spid="204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483"/>
                                        </p:tgtEl>
                                        <p:attrNameLst>
                                          <p:attrName>style.visibility</p:attrName>
                                        </p:attrNameLst>
                                      </p:cBhvr>
                                      <p:to>
                                        <p:strVal val="visible"/>
                                      </p:to>
                                    </p:set>
                                    <p:anim calcmode="lin" valueType="num">
                                      <p:cBhvr additive="base">
                                        <p:cTn id="12" dur="500" fill="hold"/>
                                        <p:tgtEl>
                                          <p:spTgt spid="20483"/>
                                        </p:tgtEl>
                                        <p:attrNameLst>
                                          <p:attrName>ppt_x</p:attrName>
                                        </p:attrNameLst>
                                      </p:cBhvr>
                                      <p:tavLst>
                                        <p:tav tm="0">
                                          <p:val>
                                            <p:strVal val="0-#ppt_w/2"/>
                                          </p:val>
                                        </p:tav>
                                        <p:tav tm="100000">
                                          <p:val>
                                            <p:strVal val="#ppt_x"/>
                                          </p:val>
                                        </p:tav>
                                      </p:tavLst>
                                    </p:anim>
                                    <p:anim calcmode="lin" valueType="num">
                                      <p:cBhvr additive="base">
                                        <p:cTn id="13" dur="500" fill="hold"/>
                                        <p:tgtEl>
                                          <p:spTgt spid="204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F56B2A9-1F6A-ED27-149F-B12EB0359A4D}"/>
              </a:ext>
            </a:extLst>
          </p:cNvPr>
          <p:cNvSpPr>
            <a:spLocks noGrp="1" noChangeArrowheads="1"/>
          </p:cNvSpPr>
          <p:nvPr>
            <p:ph type="body" idx="1"/>
          </p:nvPr>
        </p:nvSpPr>
        <p:spPr>
          <a:xfrm>
            <a:off x="1084521" y="1371600"/>
            <a:ext cx="9431079" cy="5181600"/>
          </a:xfrm>
        </p:spPr>
        <p:txBody>
          <a:bodyPr/>
          <a:lstStyle/>
          <a:p>
            <a:pPr eaLnBrk="1" hangingPunct="1">
              <a:spcBef>
                <a:spcPct val="40000"/>
              </a:spcBef>
            </a:pPr>
            <a:r>
              <a:rPr lang="en-US" altLang="en-US" sz="2400" dirty="0">
                <a:cs typeface="Times New Roman" panose="02020603050405020304" pitchFamily="18" charset="0"/>
              </a:rPr>
              <a:t>The analytical process is based on a matrix of correlations between the variables.  </a:t>
            </a:r>
          </a:p>
          <a:p>
            <a:pPr eaLnBrk="1" hangingPunct="1">
              <a:spcBef>
                <a:spcPct val="40000"/>
              </a:spcBef>
            </a:pPr>
            <a:endParaRPr lang="en-US" altLang="en-US" sz="2400" dirty="0">
              <a:cs typeface="Times New Roman" panose="02020603050405020304" pitchFamily="18" charset="0"/>
            </a:endParaRPr>
          </a:p>
          <a:p>
            <a:pPr eaLnBrk="1" hangingPunct="1">
              <a:spcBef>
                <a:spcPct val="40000"/>
              </a:spcBef>
            </a:pPr>
            <a:r>
              <a:rPr lang="en-US" altLang="en-US" sz="2400" dirty="0">
                <a:cs typeface="Times New Roman" panose="02020603050405020304" pitchFamily="18" charset="0"/>
              </a:rPr>
              <a:t>If the Bartlett's test of sphericity is not rejected, then  factor analysis is not appropriate.  </a:t>
            </a:r>
          </a:p>
          <a:p>
            <a:pPr eaLnBrk="1" hangingPunct="1">
              <a:spcBef>
                <a:spcPct val="40000"/>
              </a:spcBef>
            </a:pPr>
            <a:endParaRPr lang="en-US" altLang="en-US" sz="2400" dirty="0">
              <a:cs typeface="Times New Roman" panose="02020603050405020304" pitchFamily="18" charset="0"/>
            </a:endParaRPr>
          </a:p>
          <a:p>
            <a:pPr eaLnBrk="1" hangingPunct="1">
              <a:spcBef>
                <a:spcPct val="40000"/>
              </a:spcBef>
            </a:pPr>
            <a:r>
              <a:rPr lang="en-US" altLang="en-US" sz="2400" dirty="0">
                <a:cs typeface="Times New Roman" panose="02020603050405020304" pitchFamily="18" charset="0"/>
              </a:rPr>
              <a:t>If the Kaiser-Meyer-Olkin (KMO) measure of sampling adequacy is small, then the correlations between pairs of variables cannot be explained by other variables and factor analysis may not be appropriate. </a:t>
            </a:r>
            <a:endParaRPr lang="en-US" altLang="en-US" sz="2400" dirty="0"/>
          </a:p>
        </p:txBody>
      </p:sp>
      <p:sp>
        <p:nvSpPr>
          <p:cNvPr id="22531" name="Rectangle 3">
            <a:extLst>
              <a:ext uri="{FF2B5EF4-FFF2-40B4-BE49-F238E27FC236}">
                <a16:creationId xmlns:a16="http://schemas.microsoft.com/office/drawing/2014/main" id="{D985AA34-1387-AC8E-5906-E2CF0E65DB9B}"/>
              </a:ext>
            </a:extLst>
          </p:cNvPr>
          <p:cNvSpPr>
            <a:spLocks noGrp="1" noChangeArrowheads="1"/>
          </p:cNvSpPr>
          <p:nvPr>
            <p:ph type="title"/>
          </p:nvPr>
        </p:nvSpPr>
        <p:spPr>
          <a:xfrm>
            <a:off x="1999130" y="470647"/>
            <a:ext cx="6858000" cy="685800"/>
          </a:xfrm>
          <a:noFill/>
        </p:spPr>
        <p:txBody>
          <a:bodyPr anchor="b">
            <a:normAutofit fontScale="90000"/>
          </a:bodyPr>
          <a:lstStyle/>
          <a:p>
            <a:br>
              <a:rPr lang="en-US" altLang="en-US" sz="4000" dirty="0"/>
            </a:br>
            <a:r>
              <a:rPr lang="en-US" altLang="en-US" sz="4000" dirty="0"/>
              <a:t>Check suitability</a:t>
            </a:r>
            <a:endParaRPr lang="en-US"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0-#ppt_w/2"/>
                                          </p:val>
                                        </p:tav>
                                        <p:tav tm="100000">
                                          <p:val>
                                            <p:strVal val="#ppt_x"/>
                                          </p:val>
                                        </p:tav>
                                      </p:tavLst>
                                    </p:anim>
                                    <p:anim calcmode="lin" valueType="num">
                                      <p:cBhvr additive="base">
                                        <p:cTn id="8" dur="500" fill="hold"/>
                                        <p:tgtEl>
                                          <p:spTgt spid="225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530"/>
                                        </p:tgtEl>
                                        <p:attrNameLst>
                                          <p:attrName>style.visibility</p:attrName>
                                        </p:attrNameLst>
                                      </p:cBhvr>
                                      <p:to>
                                        <p:strVal val="visible"/>
                                      </p:to>
                                    </p:set>
                                    <p:anim calcmode="lin" valueType="num">
                                      <p:cBhvr additive="base">
                                        <p:cTn id="12" dur="500" fill="hold"/>
                                        <p:tgtEl>
                                          <p:spTgt spid="22530"/>
                                        </p:tgtEl>
                                        <p:attrNameLst>
                                          <p:attrName>ppt_x</p:attrName>
                                        </p:attrNameLst>
                                      </p:cBhvr>
                                      <p:tavLst>
                                        <p:tav tm="0">
                                          <p:val>
                                            <p:strVal val="0-#ppt_w/2"/>
                                          </p:val>
                                        </p:tav>
                                        <p:tav tm="100000">
                                          <p:val>
                                            <p:strVal val="#ppt_x"/>
                                          </p:val>
                                        </p:tav>
                                      </p:tavLst>
                                    </p:anim>
                                    <p:anim calcmode="lin" valueType="num">
                                      <p:cBhvr additive="base">
                                        <p:cTn id="13" dur="500" fill="hold"/>
                                        <p:tgtEl>
                                          <p:spTgt spid="225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1667B5F-A622-A523-69AF-CA25C047AC78}"/>
              </a:ext>
            </a:extLst>
          </p:cNvPr>
          <p:cNvSpPr>
            <a:spLocks noGrp="1" noChangeArrowheads="1"/>
          </p:cNvSpPr>
          <p:nvPr>
            <p:ph type="title"/>
          </p:nvPr>
        </p:nvSpPr>
        <p:spPr/>
        <p:txBody>
          <a:bodyPr/>
          <a:lstStyle/>
          <a:p>
            <a:r>
              <a:rPr lang="es-ES" altLang="en-US">
                <a:ea typeface="ＭＳ Ｐゴシック" panose="020B0600070205080204" pitchFamily="34" charset="-128"/>
              </a:rPr>
              <a:t>The Curse of Dimensionality</a:t>
            </a:r>
            <a:endParaRPr lang="es-ES" altLang="en-US">
              <a:solidFill>
                <a:schemeClr val="bg2"/>
              </a:solidFill>
              <a:ea typeface="ＭＳ Ｐゴシック" panose="020B0600070205080204" pitchFamily="34" charset="-128"/>
            </a:endParaRPr>
          </a:p>
        </p:txBody>
      </p:sp>
      <p:sp>
        <p:nvSpPr>
          <p:cNvPr id="8195" name="Rectangle 3">
            <a:extLst>
              <a:ext uri="{FF2B5EF4-FFF2-40B4-BE49-F238E27FC236}">
                <a16:creationId xmlns:a16="http://schemas.microsoft.com/office/drawing/2014/main" id="{4ADEE8A9-56A5-037E-B490-9306A7BEC171}"/>
              </a:ext>
            </a:extLst>
          </p:cNvPr>
          <p:cNvSpPr>
            <a:spLocks noGrp="1" noChangeArrowheads="1"/>
          </p:cNvSpPr>
          <p:nvPr>
            <p:ph idx="1"/>
          </p:nvPr>
        </p:nvSpPr>
        <p:spPr/>
        <p:txBody>
          <a:bodyPr/>
          <a:lstStyle/>
          <a:p>
            <a:pPr algn="just"/>
            <a:r>
              <a:rPr lang="en-MY" noProof="0" dirty="0">
                <a:ea typeface="ＭＳ Ｐゴシック" panose="020B0600070205080204" pitchFamily="34" charset="-128"/>
              </a:rPr>
              <a:t>Dimensionality becomes a serious obstacle for the efficiency of most of the Data Mining algorithms.</a:t>
            </a:r>
          </a:p>
          <a:p>
            <a:pPr algn="just"/>
            <a:endParaRPr lang="en-MY" noProof="0" dirty="0">
              <a:ea typeface="ＭＳ Ｐゴシック" panose="020B0600070205080204" pitchFamily="34" charset="-128"/>
            </a:endParaRPr>
          </a:p>
          <a:p>
            <a:pPr algn="just"/>
            <a:r>
              <a:rPr lang="en-MY" noProof="0" dirty="0">
                <a:ea typeface="ＭＳ Ｐゴシック" panose="020B0600070205080204" pitchFamily="34" charset="-128"/>
              </a:rPr>
              <a:t>It has been estimated that as the number of dimensions increase, the sample size needs to increase exponentially in order to have an effective estimate of multivariate densities.</a:t>
            </a:r>
            <a:endParaRPr lang="en-MY" noProof="0" dirty="0">
              <a:solidFill>
                <a:schemeClr val="bg2"/>
              </a:solidFill>
              <a:ea typeface="ＭＳ Ｐゴシック" panose="020B0600070205080204" pitchFamily="34" charset="-128"/>
            </a:endParaRPr>
          </a:p>
        </p:txBody>
      </p:sp>
    </p:spTree>
    <p:extLst>
      <p:ext uri="{BB962C8B-B14F-4D97-AF65-F5344CB8AC3E}">
        <p14:creationId xmlns:p14="http://schemas.microsoft.com/office/powerpoint/2010/main" val="2928455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2582DC0-604A-6995-8BF4-8FA3A083CA94}"/>
              </a:ext>
            </a:extLst>
          </p:cNvPr>
          <p:cNvSpPr>
            <a:spLocks noGrp="1" noChangeArrowheads="1"/>
          </p:cNvSpPr>
          <p:nvPr>
            <p:ph type="body" idx="1"/>
          </p:nvPr>
        </p:nvSpPr>
        <p:spPr>
          <a:xfrm>
            <a:off x="903767" y="1219200"/>
            <a:ext cx="9535633" cy="5410200"/>
          </a:xfrm>
        </p:spPr>
        <p:txBody>
          <a:bodyPr/>
          <a:lstStyle/>
          <a:p>
            <a:pPr eaLnBrk="1" hangingPunct="1"/>
            <a:r>
              <a:rPr lang="en-US" altLang="en-US" sz="2400" dirty="0">
                <a:cs typeface="Times New Roman" panose="02020603050405020304" pitchFamily="18" charset="0"/>
              </a:rPr>
              <a:t>In</a:t>
            </a:r>
            <a:r>
              <a:rPr lang="en-US" altLang="en-US" sz="2400" b="1" dirty="0">
                <a:solidFill>
                  <a:srgbClr val="800080"/>
                </a:solidFill>
                <a:cs typeface="Times New Roman" panose="02020603050405020304" pitchFamily="18" charset="0"/>
              </a:rPr>
              <a:t> Principal components analysis</a:t>
            </a:r>
            <a:r>
              <a:rPr lang="en-US" altLang="en-US" sz="2400" dirty="0">
                <a:solidFill>
                  <a:srgbClr val="800080"/>
                </a:solidFill>
                <a:cs typeface="Times New Roman" panose="02020603050405020304" pitchFamily="18" charset="0"/>
              </a:rPr>
              <a:t>,</a:t>
            </a:r>
            <a:r>
              <a:rPr lang="en-US" altLang="en-US" sz="2400" dirty="0">
                <a:cs typeface="Times New Roman" panose="02020603050405020304" pitchFamily="18" charset="0"/>
              </a:rPr>
              <a:t> the total variance in the data is considered. </a:t>
            </a:r>
          </a:p>
          <a:p>
            <a:pPr eaLnBrk="1" hangingPunct="1">
              <a:buFontTx/>
              <a:buNone/>
            </a:pPr>
            <a:r>
              <a:rPr lang="en-US" altLang="en-US" sz="2400" dirty="0">
                <a:cs typeface="Times New Roman" panose="02020603050405020304" pitchFamily="18" charset="0"/>
              </a:rPr>
              <a:t>	-Used to determine the min number of factors that will account for max variance in the data.   </a:t>
            </a:r>
          </a:p>
          <a:p>
            <a:pPr eaLnBrk="1" hangingPunct="1"/>
            <a:endParaRPr lang="en-US" altLang="en-US" sz="2400" dirty="0">
              <a:cs typeface="Times New Roman" panose="02020603050405020304" pitchFamily="18" charset="0"/>
            </a:endParaRPr>
          </a:p>
          <a:p>
            <a:pPr eaLnBrk="1" hangingPunct="1"/>
            <a:r>
              <a:rPr lang="en-US" altLang="en-US" sz="2400" dirty="0">
                <a:cs typeface="Times New Roman" panose="02020603050405020304" pitchFamily="18" charset="0"/>
              </a:rPr>
              <a:t>In</a:t>
            </a:r>
            <a:r>
              <a:rPr lang="en-US" altLang="en-US" sz="2400" dirty="0">
                <a:solidFill>
                  <a:srgbClr val="800080"/>
                </a:solidFill>
                <a:cs typeface="Times New Roman" panose="02020603050405020304" pitchFamily="18" charset="0"/>
              </a:rPr>
              <a:t> </a:t>
            </a:r>
            <a:r>
              <a:rPr lang="en-US" altLang="en-US" sz="2400" b="1" dirty="0">
                <a:solidFill>
                  <a:srgbClr val="800080"/>
                </a:solidFill>
                <a:cs typeface="Times New Roman" panose="02020603050405020304" pitchFamily="18" charset="0"/>
              </a:rPr>
              <a:t>Common factor analysis</a:t>
            </a:r>
            <a:r>
              <a:rPr lang="en-US" altLang="en-US" sz="2400" dirty="0">
                <a:solidFill>
                  <a:srgbClr val="800080"/>
                </a:solidFill>
                <a:cs typeface="Times New Roman" panose="02020603050405020304" pitchFamily="18" charset="0"/>
              </a:rPr>
              <a:t>,</a:t>
            </a:r>
            <a:r>
              <a:rPr lang="en-US" altLang="en-US" sz="2400" dirty="0">
                <a:cs typeface="Times New Roman" panose="02020603050405020304" pitchFamily="18" charset="0"/>
              </a:rPr>
              <a:t> the factors are estimated based only on the common variance. </a:t>
            </a:r>
          </a:p>
          <a:p>
            <a:pPr eaLnBrk="1" hangingPunct="1">
              <a:buFontTx/>
              <a:buNone/>
            </a:pPr>
            <a:r>
              <a:rPr lang="en-US" altLang="en-US" sz="2400" dirty="0">
                <a:cs typeface="Times New Roman" panose="02020603050405020304" pitchFamily="18" charset="0"/>
              </a:rPr>
              <a:t>	-Communalities are inserted in the diagonal of the correlation matrix.  </a:t>
            </a:r>
          </a:p>
          <a:p>
            <a:pPr eaLnBrk="1" hangingPunct="1">
              <a:buFontTx/>
              <a:buNone/>
            </a:pPr>
            <a:r>
              <a:rPr lang="en-US" altLang="en-US" sz="2400" dirty="0">
                <a:cs typeface="Times New Roman" panose="02020603050405020304" pitchFamily="18" charset="0"/>
              </a:rPr>
              <a:t>	-Used to identify the underlying dimensions and when the common variance is of interest.  </a:t>
            </a:r>
          </a:p>
        </p:txBody>
      </p:sp>
      <p:sp>
        <p:nvSpPr>
          <p:cNvPr id="23555" name="Rectangle 3">
            <a:extLst>
              <a:ext uri="{FF2B5EF4-FFF2-40B4-BE49-F238E27FC236}">
                <a16:creationId xmlns:a16="http://schemas.microsoft.com/office/drawing/2014/main" id="{365D04AB-566B-C6A3-6C3B-921730AD825D}"/>
              </a:ext>
            </a:extLst>
          </p:cNvPr>
          <p:cNvSpPr>
            <a:spLocks noGrp="1" noChangeArrowheads="1"/>
          </p:cNvSpPr>
          <p:nvPr>
            <p:ph type="title"/>
          </p:nvPr>
        </p:nvSpPr>
        <p:spPr>
          <a:xfrm>
            <a:off x="1828801" y="358776"/>
            <a:ext cx="8562975" cy="631825"/>
          </a:xfrm>
          <a:noFill/>
        </p:spPr>
        <p:txBody>
          <a:bodyPr anchor="b">
            <a:normAutofit fontScale="90000"/>
          </a:bodyPr>
          <a:lstStyle/>
          <a:p>
            <a:pPr eaLnBrk="1" hangingPunct="1"/>
            <a:br>
              <a:rPr lang="en-US" altLang="en-US" sz="4000"/>
            </a:br>
            <a:r>
              <a:rPr lang="en-US" altLang="en-US" sz="3600">
                <a:cs typeface="Times New Roman" panose="02020603050405020304" pitchFamily="18" charset="0"/>
              </a:rPr>
              <a:t>Determine the Method of Factor Analysis</a:t>
            </a:r>
            <a:endParaRPr lang="en-US"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0-#ppt_w/2"/>
                                          </p:val>
                                        </p:tav>
                                        <p:tav tm="100000">
                                          <p:val>
                                            <p:strVal val="#ppt_x"/>
                                          </p:val>
                                        </p:tav>
                                      </p:tavLst>
                                    </p:anim>
                                    <p:anim calcmode="lin" valueType="num">
                                      <p:cBhvr additive="base">
                                        <p:cTn id="8" dur="500" fill="hold"/>
                                        <p:tgtEl>
                                          <p:spTgt spid="235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554"/>
                                        </p:tgtEl>
                                        <p:attrNameLst>
                                          <p:attrName>style.visibility</p:attrName>
                                        </p:attrNameLst>
                                      </p:cBhvr>
                                      <p:to>
                                        <p:strVal val="visible"/>
                                      </p:to>
                                    </p:set>
                                    <p:anim calcmode="lin" valueType="num">
                                      <p:cBhvr additive="base">
                                        <p:cTn id="12" dur="500" fill="hold"/>
                                        <p:tgtEl>
                                          <p:spTgt spid="23554"/>
                                        </p:tgtEl>
                                        <p:attrNameLst>
                                          <p:attrName>ppt_x</p:attrName>
                                        </p:attrNameLst>
                                      </p:cBhvr>
                                      <p:tavLst>
                                        <p:tav tm="0">
                                          <p:val>
                                            <p:strVal val="0-#ppt_w/2"/>
                                          </p:val>
                                        </p:tav>
                                        <p:tav tm="100000">
                                          <p:val>
                                            <p:strVal val="#ppt_x"/>
                                          </p:val>
                                        </p:tav>
                                      </p:tavLst>
                                    </p:anim>
                                    <p:anim calcmode="lin" valueType="num">
                                      <p:cBhvr additive="base">
                                        <p:cTn id="13"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56C435C-C416-E78E-FF4A-E06C531BE944}"/>
              </a:ext>
            </a:extLst>
          </p:cNvPr>
          <p:cNvSpPr>
            <a:spLocks noGrp="1" noChangeArrowheads="1"/>
          </p:cNvSpPr>
          <p:nvPr>
            <p:ph type="body" idx="1"/>
          </p:nvPr>
        </p:nvSpPr>
        <p:spPr>
          <a:xfrm>
            <a:off x="1524000" y="1219201"/>
            <a:ext cx="8801100" cy="5419725"/>
          </a:xfrm>
        </p:spPr>
        <p:txBody>
          <a:bodyPr/>
          <a:lstStyle/>
          <a:p>
            <a:pPr eaLnBrk="1" hangingPunct="1">
              <a:spcBef>
                <a:spcPct val="30000"/>
              </a:spcBef>
            </a:pPr>
            <a:r>
              <a:rPr lang="en-US" altLang="en-US" sz="2400" b="1">
                <a:solidFill>
                  <a:srgbClr val="800080"/>
                </a:solidFill>
                <a:cs typeface="Times New Roman" panose="02020603050405020304" pitchFamily="18" charset="0"/>
              </a:rPr>
              <a:t>A Priori Determination.</a:t>
            </a:r>
            <a:r>
              <a:rPr lang="en-US" altLang="en-US" sz="2400" b="1">
                <a:cs typeface="Times New Roman" panose="02020603050405020304" pitchFamily="18" charset="0"/>
              </a:rPr>
              <a:t>   </a:t>
            </a:r>
            <a:r>
              <a:rPr lang="en-US" altLang="en-US" sz="2400">
                <a:cs typeface="Times New Roman" panose="02020603050405020304" pitchFamily="18" charset="0"/>
              </a:rPr>
              <a:t>Use prior knowledge.  </a:t>
            </a:r>
          </a:p>
          <a:p>
            <a:pPr eaLnBrk="1" hangingPunct="1">
              <a:spcBef>
                <a:spcPct val="30000"/>
              </a:spcBef>
              <a:buFontTx/>
              <a:buNone/>
            </a:pPr>
            <a:r>
              <a:rPr lang="en-US" altLang="en-US" sz="2400" b="1">
                <a:cs typeface="Times New Roman" panose="02020603050405020304" pitchFamily="18" charset="0"/>
              </a:rPr>
              <a:t> </a:t>
            </a:r>
            <a:endParaRPr lang="en-US" altLang="en-US" sz="2400">
              <a:cs typeface="Times New Roman" panose="02020603050405020304" pitchFamily="18" charset="0"/>
            </a:endParaRPr>
          </a:p>
          <a:p>
            <a:pPr eaLnBrk="1" hangingPunct="1">
              <a:spcBef>
                <a:spcPct val="30000"/>
              </a:spcBef>
            </a:pPr>
            <a:r>
              <a:rPr lang="en-US" altLang="en-US" sz="2400" b="1">
                <a:solidFill>
                  <a:srgbClr val="800080"/>
                </a:solidFill>
                <a:cs typeface="Times New Roman" panose="02020603050405020304" pitchFamily="18" charset="0"/>
              </a:rPr>
              <a:t>Determination Based on Eigenvalues.</a:t>
            </a:r>
            <a:r>
              <a:rPr lang="en-US" altLang="en-US" sz="2400" b="1">
                <a:cs typeface="Times New Roman" panose="02020603050405020304" pitchFamily="18" charset="0"/>
              </a:rPr>
              <a:t>   </a:t>
            </a:r>
            <a:r>
              <a:rPr lang="en-US" altLang="en-US" sz="2400">
                <a:cs typeface="Times New Roman" panose="02020603050405020304" pitchFamily="18" charset="0"/>
              </a:rPr>
              <a:t>Only factors with Eigenvalues greater than 1.0 are retained.  </a:t>
            </a:r>
          </a:p>
          <a:p>
            <a:pPr eaLnBrk="1" hangingPunct="1">
              <a:spcBef>
                <a:spcPct val="30000"/>
              </a:spcBef>
            </a:pPr>
            <a:endParaRPr lang="en-US" altLang="en-US" sz="2400" b="1">
              <a:solidFill>
                <a:srgbClr val="800080"/>
              </a:solidFill>
              <a:cs typeface="Times New Roman" panose="02020603050405020304" pitchFamily="18" charset="0"/>
            </a:endParaRPr>
          </a:p>
          <a:p>
            <a:pPr eaLnBrk="1" hangingPunct="1">
              <a:spcBef>
                <a:spcPct val="30000"/>
              </a:spcBef>
            </a:pPr>
            <a:r>
              <a:rPr lang="en-US" altLang="en-US" sz="2400" b="1">
                <a:solidFill>
                  <a:srgbClr val="800080"/>
                </a:solidFill>
                <a:cs typeface="Times New Roman" panose="02020603050405020304" pitchFamily="18" charset="0"/>
              </a:rPr>
              <a:t>Determination Based on Scree Plot.</a:t>
            </a:r>
            <a:r>
              <a:rPr lang="en-US" altLang="en-US" sz="2400" b="1">
                <a:cs typeface="Times New Roman" panose="02020603050405020304" pitchFamily="18" charset="0"/>
              </a:rPr>
              <a:t>   </a:t>
            </a:r>
            <a:r>
              <a:rPr lang="en-US" altLang="en-US" sz="2400">
                <a:cs typeface="Times New Roman" panose="02020603050405020304" pitchFamily="18" charset="0"/>
              </a:rPr>
              <a:t>A scree plot is a plot of the Eigenvalues against the number of factors in order of extraction. The point at which the scree begins denotes the true number of factors.</a:t>
            </a:r>
          </a:p>
          <a:p>
            <a:pPr eaLnBrk="1" hangingPunct="1">
              <a:spcBef>
                <a:spcPct val="30000"/>
              </a:spcBef>
            </a:pPr>
            <a:endParaRPr lang="en-US" altLang="en-US" sz="2400" b="1">
              <a:solidFill>
                <a:srgbClr val="800080"/>
              </a:solidFill>
              <a:cs typeface="Times New Roman" panose="02020603050405020304" pitchFamily="18" charset="0"/>
            </a:endParaRPr>
          </a:p>
          <a:p>
            <a:pPr eaLnBrk="1" hangingPunct="1">
              <a:spcBef>
                <a:spcPct val="30000"/>
              </a:spcBef>
            </a:pPr>
            <a:r>
              <a:rPr lang="en-US" altLang="en-US" sz="2400" b="1">
                <a:solidFill>
                  <a:srgbClr val="800080"/>
                </a:solidFill>
                <a:cs typeface="Times New Roman" panose="02020603050405020304" pitchFamily="18" charset="0"/>
              </a:rPr>
              <a:t>Determination Based on Percentage of Variance.</a:t>
            </a:r>
          </a:p>
        </p:txBody>
      </p:sp>
      <p:sp>
        <p:nvSpPr>
          <p:cNvPr id="28675" name="Rectangle 3">
            <a:extLst>
              <a:ext uri="{FF2B5EF4-FFF2-40B4-BE49-F238E27FC236}">
                <a16:creationId xmlns:a16="http://schemas.microsoft.com/office/drawing/2014/main" id="{B0BAB8D3-B725-7B8F-C674-C67F699C9C20}"/>
              </a:ext>
            </a:extLst>
          </p:cNvPr>
          <p:cNvSpPr>
            <a:spLocks noGrp="1" noChangeArrowheads="1"/>
          </p:cNvSpPr>
          <p:nvPr>
            <p:ph type="title"/>
          </p:nvPr>
        </p:nvSpPr>
        <p:spPr>
          <a:xfrm>
            <a:off x="1839913" y="285750"/>
            <a:ext cx="8045450" cy="476250"/>
          </a:xfrm>
          <a:noFill/>
        </p:spPr>
        <p:txBody>
          <a:bodyPr anchor="b">
            <a:normAutofit fontScale="90000"/>
          </a:bodyPr>
          <a:lstStyle/>
          <a:p>
            <a:pPr eaLnBrk="1" hangingPunct="1"/>
            <a:r>
              <a:rPr lang="en-US" altLang="en-US" sz="3600">
                <a:cs typeface="Times New Roman" panose="02020603050405020304" pitchFamily="18" charset="0"/>
              </a:rPr>
              <a:t>Determine the Number of Factors</a:t>
            </a:r>
            <a:endParaRPr lang="en-US"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8674"/>
                                        </p:tgtEl>
                                        <p:attrNameLst>
                                          <p:attrName>style.visibility</p:attrName>
                                        </p:attrNameLst>
                                      </p:cBhvr>
                                      <p:to>
                                        <p:strVal val="visible"/>
                                      </p:to>
                                    </p:set>
                                    <p:anim calcmode="lin" valueType="num">
                                      <p:cBhvr additive="base">
                                        <p:cTn id="12" dur="500" fill="hold"/>
                                        <p:tgtEl>
                                          <p:spTgt spid="28674"/>
                                        </p:tgtEl>
                                        <p:attrNameLst>
                                          <p:attrName>ppt_x</p:attrName>
                                        </p:attrNameLst>
                                      </p:cBhvr>
                                      <p:tavLst>
                                        <p:tav tm="0">
                                          <p:val>
                                            <p:strVal val="0-#ppt_w/2"/>
                                          </p:val>
                                        </p:tav>
                                        <p:tav tm="100000">
                                          <p:val>
                                            <p:strVal val="#ppt_x"/>
                                          </p:val>
                                        </p:tav>
                                      </p:tavLst>
                                    </p:anim>
                                    <p:anim calcmode="lin" valueType="num">
                                      <p:cBhvr additive="base">
                                        <p:cTn id="13"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A4D87B0-6427-8061-4FA3-DB126B417FBC}"/>
              </a:ext>
            </a:extLst>
          </p:cNvPr>
          <p:cNvSpPr>
            <a:spLocks noGrp="1" noChangeArrowheads="1"/>
          </p:cNvSpPr>
          <p:nvPr>
            <p:ph type="body" idx="1"/>
          </p:nvPr>
        </p:nvSpPr>
        <p:spPr>
          <a:xfrm>
            <a:off x="1275908" y="1724026"/>
            <a:ext cx="9038082" cy="4684713"/>
          </a:xfrm>
        </p:spPr>
        <p:txBody>
          <a:bodyPr/>
          <a:lstStyle/>
          <a:p>
            <a:pPr eaLnBrk="1" hangingPunct="1">
              <a:spcBef>
                <a:spcPct val="40000"/>
              </a:spcBef>
            </a:pPr>
            <a:r>
              <a:rPr lang="en-US" altLang="en-US" sz="2400" dirty="0">
                <a:cs typeface="Times New Roman" panose="02020603050405020304" pitchFamily="18" charset="0"/>
              </a:rPr>
              <a:t>Through rotation the factor matrix is transformed into a simpler one that is easier to interpret. </a:t>
            </a:r>
          </a:p>
          <a:p>
            <a:pPr eaLnBrk="1" hangingPunct="1">
              <a:spcBef>
                <a:spcPct val="40000"/>
              </a:spcBef>
            </a:pPr>
            <a:endParaRPr lang="en-US" altLang="en-US" sz="2400" dirty="0">
              <a:cs typeface="Times New Roman" panose="02020603050405020304" pitchFamily="18" charset="0"/>
            </a:endParaRPr>
          </a:p>
          <a:p>
            <a:pPr eaLnBrk="1" hangingPunct="1">
              <a:spcBef>
                <a:spcPct val="40000"/>
              </a:spcBef>
            </a:pPr>
            <a:r>
              <a:rPr lang="en-US" altLang="en-US" sz="2400" dirty="0">
                <a:cs typeface="Times New Roman" panose="02020603050405020304" pitchFamily="18" charset="0"/>
              </a:rPr>
              <a:t>After rotation each factor should have nonzero, or significant, loadings for only some of the variables.  Each variable should have nonzero or significant loadings with only a few factors, if possible with only one.  </a:t>
            </a:r>
          </a:p>
          <a:p>
            <a:pPr eaLnBrk="1" hangingPunct="1">
              <a:spcBef>
                <a:spcPct val="40000"/>
              </a:spcBef>
            </a:pPr>
            <a:endParaRPr lang="en-US" altLang="en-US" sz="2400" dirty="0">
              <a:cs typeface="Times New Roman" panose="02020603050405020304" pitchFamily="18" charset="0"/>
            </a:endParaRPr>
          </a:p>
          <a:p>
            <a:pPr eaLnBrk="1" hangingPunct="1">
              <a:spcBef>
                <a:spcPct val="40000"/>
              </a:spcBef>
            </a:pPr>
            <a:r>
              <a:rPr lang="en-US" altLang="en-US" sz="2400" dirty="0">
                <a:cs typeface="Times New Roman" panose="02020603050405020304" pitchFamily="18" charset="0"/>
              </a:rPr>
              <a:t>The rotation is called </a:t>
            </a:r>
            <a:r>
              <a:rPr lang="en-US" altLang="en-US" sz="2400" b="1" dirty="0">
                <a:solidFill>
                  <a:srgbClr val="800080"/>
                </a:solidFill>
                <a:cs typeface="Times New Roman" panose="02020603050405020304" pitchFamily="18" charset="0"/>
              </a:rPr>
              <a:t>orthogonal rotation</a:t>
            </a:r>
            <a:r>
              <a:rPr lang="en-US" altLang="en-US" sz="2400" dirty="0">
                <a:cs typeface="Times New Roman" panose="02020603050405020304" pitchFamily="18" charset="0"/>
              </a:rPr>
              <a:t> if the axes are maintained at right angles.</a:t>
            </a:r>
            <a:endParaRPr lang="en-US" altLang="en-US" sz="2400" dirty="0"/>
          </a:p>
        </p:txBody>
      </p:sp>
      <p:sp>
        <p:nvSpPr>
          <p:cNvPr id="30723" name="Rectangle 3">
            <a:extLst>
              <a:ext uri="{FF2B5EF4-FFF2-40B4-BE49-F238E27FC236}">
                <a16:creationId xmlns:a16="http://schemas.microsoft.com/office/drawing/2014/main" id="{5AD8A296-687D-2B01-6294-8497662B7D29}"/>
              </a:ext>
            </a:extLst>
          </p:cNvPr>
          <p:cNvSpPr>
            <a:spLocks noGrp="1" noChangeArrowheads="1"/>
          </p:cNvSpPr>
          <p:nvPr>
            <p:ph type="title"/>
          </p:nvPr>
        </p:nvSpPr>
        <p:spPr>
          <a:xfrm>
            <a:off x="3352801" y="1"/>
            <a:ext cx="6246813" cy="1089025"/>
          </a:xfrm>
          <a:noFill/>
        </p:spPr>
        <p:txBody>
          <a:bodyPr anchor="b">
            <a:normAutofit fontScale="90000"/>
          </a:bodyPr>
          <a:lstStyle/>
          <a:p>
            <a:pPr eaLnBrk="1" hangingPunct="1"/>
            <a:br>
              <a:rPr lang="en-US" altLang="en-US"/>
            </a:br>
            <a:r>
              <a:rPr lang="en-US" altLang="en-US" sz="3600">
                <a:cs typeface="Times New Roman" panose="02020603050405020304" pitchFamily="18" charset="0"/>
              </a:rPr>
              <a:t>Rotation of Factors</a:t>
            </a:r>
            <a:endParaRPr lang="en-US"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722"/>
                                        </p:tgtEl>
                                        <p:attrNameLst>
                                          <p:attrName>style.visibility</p:attrName>
                                        </p:attrNameLst>
                                      </p:cBhvr>
                                      <p:to>
                                        <p:strVal val="visible"/>
                                      </p:to>
                                    </p:set>
                                    <p:anim calcmode="lin" valueType="num">
                                      <p:cBhvr additive="base">
                                        <p:cTn id="12" dur="500" fill="hold"/>
                                        <p:tgtEl>
                                          <p:spTgt spid="30722"/>
                                        </p:tgtEl>
                                        <p:attrNameLst>
                                          <p:attrName>ppt_x</p:attrName>
                                        </p:attrNameLst>
                                      </p:cBhvr>
                                      <p:tavLst>
                                        <p:tav tm="0">
                                          <p:val>
                                            <p:strVal val="0-#ppt_w/2"/>
                                          </p:val>
                                        </p:tav>
                                        <p:tav tm="100000">
                                          <p:val>
                                            <p:strVal val="#ppt_x"/>
                                          </p:val>
                                        </p:tav>
                                      </p:tavLst>
                                    </p:anim>
                                    <p:anim calcmode="lin" valueType="num">
                                      <p:cBhvr additive="base">
                                        <p:cTn id="13"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285D2B6-472D-1B47-5208-4741C5EBB6A0}"/>
              </a:ext>
            </a:extLst>
          </p:cNvPr>
          <p:cNvSpPr>
            <a:spLocks noGrp="1" noChangeArrowheads="1"/>
          </p:cNvSpPr>
          <p:nvPr>
            <p:ph type="body" idx="1"/>
          </p:nvPr>
        </p:nvSpPr>
        <p:spPr>
          <a:xfrm>
            <a:off x="1456660" y="1219201"/>
            <a:ext cx="9058941" cy="5154613"/>
          </a:xfrm>
        </p:spPr>
        <p:txBody>
          <a:bodyPr/>
          <a:lstStyle/>
          <a:p>
            <a:pPr eaLnBrk="1" hangingPunct="1">
              <a:spcBef>
                <a:spcPct val="75000"/>
              </a:spcBef>
            </a:pPr>
            <a:r>
              <a:rPr lang="en-US" altLang="en-US" sz="2400" b="1" dirty="0">
                <a:solidFill>
                  <a:srgbClr val="800080"/>
                </a:solidFill>
                <a:cs typeface="Times New Roman" panose="02020603050405020304" pitchFamily="18" charset="0"/>
              </a:rPr>
              <a:t>Varimax procedure</a:t>
            </a:r>
            <a:r>
              <a:rPr lang="en-US" altLang="en-US" sz="2400" dirty="0">
                <a:solidFill>
                  <a:srgbClr val="800080"/>
                </a:solidFill>
                <a:cs typeface="Times New Roman" panose="02020603050405020304" pitchFamily="18" charset="0"/>
              </a:rPr>
              <a:t>.</a:t>
            </a:r>
            <a:r>
              <a:rPr lang="en-US" altLang="en-US" sz="2400" dirty="0">
                <a:cs typeface="Times New Roman" panose="02020603050405020304" pitchFamily="18" charset="0"/>
              </a:rPr>
              <a:t> Axes maintained at right angles</a:t>
            </a:r>
          </a:p>
          <a:p>
            <a:pPr eaLnBrk="1" hangingPunct="1">
              <a:spcBef>
                <a:spcPct val="75000"/>
              </a:spcBef>
              <a:buFontTx/>
              <a:buNone/>
            </a:pPr>
            <a:r>
              <a:rPr lang="en-US" altLang="en-US" sz="2400" dirty="0">
                <a:cs typeface="Times New Roman" panose="02020603050405020304" pitchFamily="18" charset="0"/>
              </a:rPr>
              <a:t>	-Most common method for rotation. </a:t>
            </a:r>
          </a:p>
          <a:p>
            <a:pPr eaLnBrk="1" hangingPunct="1">
              <a:spcBef>
                <a:spcPct val="75000"/>
              </a:spcBef>
              <a:buFontTx/>
              <a:buNone/>
            </a:pPr>
            <a:r>
              <a:rPr lang="en-US" altLang="en-US" sz="2400" dirty="0">
                <a:cs typeface="Times New Roman" panose="02020603050405020304" pitchFamily="18" charset="0"/>
              </a:rPr>
              <a:t>	-An orthogonal method of rotation that minimizes the number of variables with high loadings on a factor. </a:t>
            </a:r>
          </a:p>
          <a:p>
            <a:pPr eaLnBrk="1" hangingPunct="1">
              <a:spcBef>
                <a:spcPct val="75000"/>
              </a:spcBef>
              <a:buFontTx/>
              <a:buNone/>
            </a:pPr>
            <a:r>
              <a:rPr lang="en-US" altLang="en-US" sz="2400" dirty="0">
                <a:cs typeface="Times New Roman" panose="02020603050405020304" pitchFamily="18" charset="0"/>
              </a:rPr>
              <a:t>	-Orthogonal rotation results in uncorrelated factors.  </a:t>
            </a:r>
          </a:p>
          <a:p>
            <a:pPr eaLnBrk="1" hangingPunct="1">
              <a:spcBef>
                <a:spcPct val="75000"/>
              </a:spcBef>
            </a:pPr>
            <a:r>
              <a:rPr lang="en-US" altLang="en-US" sz="2400" b="1" dirty="0">
                <a:solidFill>
                  <a:srgbClr val="800080"/>
                </a:solidFill>
                <a:cs typeface="Times New Roman" panose="02020603050405020304" pitchFamily="18" charset="0"/>
              </a:rPr>
              <a:t>Oblique rotation.</a:t>
            </a:r>
            <a:r>
              <a:rPr lang="en-US" altLang="en-US" sz="2400" dirty="0">
                <a:cs typeface="Times New Roman" panose="02020603050405020304" pitchFamily="18" charset="0"/>
              </a:rPr>
              <a:t> Axes not maintained at right angles</a:t>
            </a:r>
          </a:p>
          <a:p>
            <a:pPr eaLnBrk="1" hangingPunct="1">
              <a:spcBef>
                <a:spcPct val="75000"/>
              </a:spcBef>
              <a:buFontTx/>
              <a:buNone/>
            </a:pPr>
            <a:r>
              <a:rPr lang="en-US" altLang="en-US" sz="2400" dirty="0">
                <a:cs typeface="Times New Roman" panose="02020603050405020304" pitchFamily="18" charset="0"/>
              </a:rPr>
              <a:t>	-Factors are correlated. </a:t>
            </a:r>
          </a:p>
          <a:p>
            <a:pPr eaLnBrk="1" hangingPunct="1">
              <a:spcBef>
                <a:spcPct val="75000"/>
              </a:spcBef>
              <a:buFontTx/>
              <a:buNone/>
            </a:pPr>
            <a:r>
              <a:rPr lang="en-US" altLang="en-US" sz="2400" dirty="0">
                <a:cs typeface="Times New Roman" panose="02020603050405020304" pitchFamily="18" charset="0"/>
              </a:rPr>
              <a:t>	-Oblique rotation should be used when factors in the population are likely to be strongly correlated.</a:t>
            </a:r>
          </a:p>
        </p:txBody>
      </p:sp>
      <p:sp>
        <p:nvSpPr>
          <p:cNvPr id="31747" name="Rectangle 3">
            <a:extLst>
              <a:ext uri="{FF2B5EF4-FFF2-40B4-BE49-F238E27FC236}">
                <a16:creationId xmlns:a16="http://schemas.microsoft.com/office/drawing/2014/main" id="{E4360BCB-DECF-5E7C-C5B8-72610620E228}"/>
              </a:ext>
            </a:extLst>
          </p:cNvPr>
          <p:cNvSpPr>
            <a:spLocks noGrp="1" noChangeArrowheads="1"/>
          </p:cNvSpPr>
          <p:nvPr>
            <p:ph type="title"/>
          </p:nvPr>
        </p:nvSpPr>
        <p:spPr>
          <a:xfrm>
            <a:off x="3276600" y="152401"/>
            <a:ext cx="6826250" cy="830263"/>
          </a:xfrm>
          <a:noFill/>
        </p:spPr>
        <p:txBody>
          <a:bodyPr anchor="b"/>
          <a:lstStyle/>
          <a:p>
            <a:pPr eaLnBrk="1" hangingPunct="1"/>
            <a:r>
              <a:rPr lang="en-US" altLang="en-US" sz="3600">
                <a:cs typeface="Times New Roman" panose="02020603050405020304" pitchFamily="18" charset="0"/>
              </a:rPr>
              <a:t>Rotation of Factors</a:t>
            </a:r>
            <a:endParaRPr lang="en-US"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0-#ppt_w/2"/>
                                          </p:val>
                                        </p:tav>
                                        <p:tav tm="100000">
                                          <p:val>
                                            <p:strVal val="#ppt_x"/>
                                          </p:val>
                                        </p:tav>
                                      </p:tavLst>
                                    </p:anim>
                                    <p:anim calcmode="lin" valueType="num">
                                      <p:cBhvr additive="base">
                                        <p:cTn id="8" dur="500" fill="hold"/>
                                        <p:tgtEl>
                                          <p:spTgt spid="317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1746"/>
                                        </p:tgtEl>
                                        <p:attrNameLst>
                                          <p:attrName>style.visibility</p:attrName>
                                        </p:attrNameLst>
                                      </p:cBhvr>
                                      <p:to>
                                        <p:strVal val="visible"/>
                                      </p:to>
                                    </p:set>
                                    <p:anim calcmode="lin" valueType="num">
                                      <p:cBhvr additive="base">
                                        <p:cTn id="12" dur="500" fill="hold"/>
                                        <p:tgtEl>
                                          <p:spTgt spid="31746"/>
                                        </p:tgtEl>
                                        <p:attrNameLst>
                                          <p:attrName>ppt_x</p:attrName>
                                        </p:attrNameLst>
                                      </p:cBhvr>
                                      <p:tavLst>
                                        <p:tav tm="0">
                                          <p:val>
                                            <p:strVal val="0-#ppt_w/2"/>
                                          </p:val>
                                        </p:tav>
                                        <p:tav tm="100000">
                                          <p:val>
                                            <p:strVal val="#ppt_x"/>
                                          </p:val>
                                        </p:tav>
                                      </p:tavLst>
                                    </p:anim>
                                    <p:anim calcmode="lin" valueType="num">
                                      <p:cBhvr additive="base">
                                        <p:cTn id="13"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8BE0744-0E95-9B18-6843-24C3DDB71D9A}"/>
              </a:ext>
            </a:extLst>
          </p:cNvPr>
          <p:cNvSpPr>
            <a:spLocks noGrp="1" noChangeArrowheads="1"/>
          </p:cNvSpPr>
          <p:nvPr>
            <p:ph type="body" idx="1"/>
          </p:nvPr>
        </p:nvSpPr>
        <p:spPr>
          <a:xfrm>
            <a:off x="1031358" y="1676400"/>
            <a:ext cx="8874642" cy="4687888"/>
          </a:xfrm>
        </p:spPr>
        <p:txBody>
          <a:bodyPr/>
          <a:lstStyle/>
          <a:p>
            <a:pPr eaLnBrk="1" hangingPunct="1">
              <a:spcBef>
                <a:spcPct val="70000"/>
              </a:spcBef>
            </a:pPr>
            <a:r>
              <a:rPr lang="en-US" altLang="en-US">
                <a:cs typeface="Times New Roman" panose="02020603050405020304" pitchFamily="18" charset="0"/>
              </a:rPr>
              <a:t>A factor can be interpreted in terms of the variables that load high on it. </a:t>
            </a:r>
          </a:p>
          <a:p>
            <a:pPr eaLnBrk="1" hangingPunct="1">
              <a:spcBef>
                <a:spcPct val="70000"/>
              </a:spcBef>
            </a:pPr>
            <a:r>
              <a:rPr lang="en-US" altLang="en-US">
                <a:cs typeface="Times New Roman" panose="02020603050405020304" pitchFamily="18" charset="0"/>
              </a:rPr>
              <a:t>Another useful aid in interpretation is to plot the variables, using the factor loadings as coordinates.  Variables at the end of an axis are those that have high loadings on only that factor, and hence describe the factor. </a:t>
            </a:r>
          </a:p>
        </p:txBody>
      </p:sp>
      <p:sp>
        <p:nvSpPr>
          <p:cNvPr id="33795" name="Rectangle 3">
            <a:extLst>
              <a:ext uri="{FF2B5EF4-FFF2-40B4-BE49-F238E27FC236}">
                <a16:creationId xmlns:a16="http://schemas.microsoft.com/office/drawing/2014/main" id="{A7B94D50-00DC-2E58-C7FB-D004B9D65015}"/>
              </a:ext>
            </a:extLst>
          </p:cNvPr>
          <p:cNvSpPr>
            <a:spLocks noGrp="1" noChangeArrowheads="1"/>
          </p:cNvSpPr>
          <p:nvPr>
            <p:ph type="title"/>
          </p:nvPr>
        </p:nvSpPr>
        <p:spPr>
          <a:xfrm>
            <a:off x="4038600" y="304800"/>
            <a:ext cx="4343400" cy="533400"/>
          </a:xfrm>
          <a:noFill/>
        </p:spPr>
        <p:txBody>
          <a:bodyPr anchor="b">
            <a:normAutofit fontScale="90000"/>
          </a:bodyPr>
          <a:lstStyle/>
          <a:p>
            <a:pPr eaLnBrk="1" hangingPunct="1"/>
            <a:br>
              <a:rPr lang="en-US" altLang="en-US"/>
            </a:br>
            <a:r>
              <a:rPr lang="en-US" altLang="en-US" sz="3600">
                <a:cs typeface="Times New Roman" panose="02020603050405020304" pitchFamily="18" charset="0"/>
              </a:rPr>
              <a:t>Interpret Factors</a:t>
            </a:r>
            <a:endParaRPr lang="en-US"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0-#ppt_w/2"/>
                                          </p:val>
                                        </p:tav>
                                        <p:tav tm="100000">
                                          <p:val>
                                            <p:strVal val="#ppt_x"/>
                                          </p:val>
                                        </p:tav>
                                      </p:tavLst>
                                    </p:anim>
                                    <p:anim calcmode="lin" valueType="num">
                                      <p:cBhvr additive="base">
                                        <p:cTn id="8" dur="500" fill="hold"/>
                                        <p:tgtEl>
                                          <p:spTgt spid="3379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794"/>
                                        </p:tgtEl>
                                        <p:attrNameLst>
                                          <p:attrName>style.visibility</p:attrName>
                                        </p:attrNameLst>
                                      </p:cBhvr>
                                      <p:to>
                                        <p:strVal val="visible"/>
                                      </p:to>
                                    </p:set>
                                    <p:anim calcmode="lin" valueType="num">
                                      <p:cBhvr additive="base">
                                        <p:cTn id="12" dur="500" fill="hold"/>
                                        <p:tgtEl>
                                          <p:spTgt spid="33794"/>
                                        </p:tgtEl>
                                        <p:attrNameLst>
                                          <p:attrName>ppt_x</p:attrName>
                                        </p:attrNameLst>
                                      </p:cBhvr>
                                      <p:tavLst>
                                        <p:tav tm="0">
                                          <p:val>
                                            <p:strVal val="0-#ppt_w/2"/>
                                          </p:val>
                                        </p:tav>
                                        <p:tav tm="100000">
                                          <p:val>
                                            <p:strVal val="#ppt_x"/>
                                          </p:val>
                                        </p:tav>
                                      </p:tavLst>
                                    </p:anim>
                                    <p:anim calcmode="lin" valueType="num">
                                      <p:cBhvr additive="base">
                                        <p:cTn id="13"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9178E19-9B3D-E184-E579-AA3883549185}"/>
              </a:ext>
            </a:extLst>
          </p:cNvPr>
          <p:cNvSpPr>
            <a:spLocks noGrp="1" noChangeArrowheads="1"/>
          </p:cNvSpPr>
          <p:nvPr>
            <p:ph type="body" idx="1"/>
          </p:nvPr>
        </p:nvSpPr>
        <p:spPr>
          <a:xfrm>
            <a:off x="1488558" y="3048001"/>
            <a:ext cx="8241230" cy="1920875"/>
          </a:xfrm>
        </p:spPr>
        <p:txBody>
          <a:bodyPr/>
          <a:lstStyle/>
          <a:p>
            <a:pPr marL="0" indent="0">
              <a:buNone/>
            </a:pPr>
            <a:r>
              <a:rPr lang="en-US" altLang="en-US" dirty="0">
                <a:cs typeface="Times New Roman" panose="02020603050405020304" pitchFamily="18" charset="0"/>
              </a:rPr>
              <a:t>The </a:t>
            </a:r>
            <a:r>
              <a:rPr lang="en-US" altLang="en-US" b="1" dirty="0">
                <a:solidFill>
                  <a:srgbClr val="800080"/>
                </a:solidFill>
                <a:cs typeface="Times New Roman" panose="02020603050405020304" pitchFamily="18" charset="0"/>
              </a:rPr>
              <a:t>factor scores</a:t>
            </a:r>
            <a:r>
              <a:rPr lang="en-US" altLang="en-US" dirty="0">
                <a:cs typeface="Times New Roman" panose="02020603050405020304" pitchFamily="18" charset="0"/>
              </a:rPr>
              <a:t> for the </a:t>
            </a:r>
            <a:r>
              <a:rPr lang="en-US" altLang="en-US" i="1" dirty="0" err="1">
                <a:cs typeface="Times New Roman" panose="02020603050405020304" pitchFamily="18" charset="0"/>
              </a:rPr>
              <a:t>i</a:t>
            </a:r>
            <a:r>
              <a:rPr lang="en-US" altLang="en-US" i="1" dirty="0">
                <a:cs typeface="Times New Roman" panose="02020603050405020304" pitchFamily="18" charset="0"/>
              </a:rPr>
              <a:t> </a:t>
            </a:r>
            <a:r>
              <a:rPr lang="en-US" altLang="en-US" dirty="0" err="1">
                <a:cs typeface="Times New Roman" panose="02020603050405020304" pitchFamily="18" charset="0"/>
              </a:rPr>
              <a:t>th</a:t>
            </a:r>
            <a:r>
              <a:rPr lang="en-US" altLang="en-US" dirty="0">
                <a:cs typeface="Times New Roman" panose="02020603050405020304" pitchFamily="18" charset="0"/>
              </a:rPr>
              <a:t> factor may be estimated as follows:</a:t>
            </a:r>
          </a:p>
          <a:p>
            <a:pPr marL="0" indent="0">
              <a:buNone/>
            </a:pPr>
            <a:r>
              <a:rPr lang="en-US" altLang="en-US" dirty="0">
                <a:cs typeface="Times New Roman" panose="02020603050405020304" pitchFamily="18" charset="0"/>
              </a:rPr>
              <a:t> </a:t>
            </a:r>
          </a:p>
          <a:p>
            <a:pPr marL="0" indent="0">
              <a:buNone/>
            </a:pPr>
            <a:r>
              <a:rPr lang="en-US" altLang="en-US" i="1" dirty="0">
                <a:cs typeface="Times New Roman" panose="02020603050405020304" pitchFamily="18" charset="0"/>
              </a:rPr>
              <a:t>F</a:t>
            </a:r>
            <a:r>
              <a:rPr lang="en-US" altLang="en-US" i="1" baseline="-25000" dirty="0">
                <a:cs typeface="Times New Roman" panose="02020603050405020304" pitchFamily="18" charset="0"/>
              </a:rPr>
              <a:t>i</a:t>
            </a:r>
            <a:r>
              <a:rPr lang="en-US" altLang="en-US" i="1" dirty="0">
                <a:cs typeface="Times New Roman" panose="02020603050405020304" pitchFamily="18" charset="0"/>
              </a:rPr>
              <a:t> = W</a:t>
            </a:r>
            <a:r>
              <a:rPr lang="en-US" altLang="en-US" i="1" baseline="-25000" dirty="0">
                <a:cs typeface="Times New Roman" panose="02020603050405020304" pitchFamily="18" charset="0"/>
              </a:rPr>
              <a:t>i1 </a:t>
            </a:r>
            <a:r>
              <a:rPr lang="en-US" altLang="en-US" i="1" dirty="0">
                <a:cs typeface="Times New Roman" panose="02020603050405020304" pitchFamily="18" charset="0"/>
              </a:rPr>
              <a:t>X</a:t>
            </a:r>
            <a:r>
              <a:rPr lang="en-US" altLang="en-US" i="1" baseline="-25000" dirty="0">
                <a:cs typeface="Times New Roman" panose="02020603050405020304" pitchFamily="18" charset="0"/>
              </a:rPr>
              <a:t>1</a:t>
            </a:r>
            <a:r>
              <a:rPr lang="en-US" altLang="en-US" i="1" dirty="0">
                <a:cs typeface="Times New Roman" panose="02020603050405020304" pitchFamily="18" charset="0"/>
              </a:rPr>
              <a:t> + W</a:t>
            </a:r>
            <a:r>
              <a:rPr lang="en-US" altLang="en-US" i="1" baseline="-25000" dirty="0">
                <a:cs typeface="Times New Roman" panose="02020603050405020304" pitchFamily="18" charset="0"/>
              </a:rPr>
              <a:t>i2 </a:t>
            </a:r>
            <a:r>
              <a:rPr lang="en-US" altLang="en-US" i="1" dirty="0">
                <a:cs typeface="Times New Roman" panose="02020603050405020304" pitchFamily="18" charset="0"/>
              </a:rPr>
              <a:t>X</a:t>
            </a:r>
            <a:r>
              <a:rPr lang="en-US" altLang="en-US" i="1" baseline="-25000" dirty="0">
                <a:cs typeface="Times New Roman" panose="02020603050405020304" pitchFamily="18" charset="0"/>
              </a:rPr>
              <a:t>2</a:t>
            </a:r>
            <a:r>
              <a:rPr lang="en-US" altLang="en-US" i="1" dirty="0">
                <a:cs typeface="Times New Roman" panose="02020603050405020304" pitchFamily="18" charset="0"/>
              </a:rPr>
              <a:t> + W</a:t>
            </a:r>
            <a:r>
              <a:rPr lang="en-US" altLang="en-US" i="1" baseline="-25000" dirty="0">
                <a:cs typeface="Times New Roman" panose="02020603050405020304" pitchFamily="18" charset="0"/>
              </a:rPr>
              <a:t>i3 </a:t>
            </a:r>
            <a:r>
              <a:rPr lang="en-US" altLang="en-US" i="1" dirty="0">
                <a:cs typeface="Times New Roman" panose="02020603050405020304" pitchFamily="18" charset="0"/>
              </a:rPr>
              <a:t>X</a:t>
            </a:r>
            <a:r>
              <a:rPr lang="en-US" altLang="en-US" i="1" baseline="-25000" dirty="0">
                <a:cs typeface="Times New Roman" panose="02020603050405020304" pitchFamily="18" charset="0"/>
              </a:rPr>
              <a:t>3</a:t>
            </a:r>
            <a:r>
              <a:rPr lang="en-US" altLang="en-US" i="1" dirty="0">
                <a:cs typeface="Times New Roman" panose="02020603050405020304" pitchFamily="18" charset="0"/>
              </a:rPr>
              <a:t> + . . . + W</a:t>
            </a:r>
            <a:r>
              <a:rPr lang="en-US" altLang="en-US" i="1" baseline="-25000" dirty="0">
                <a:cs typeface="Times New Roman" panose="02020603050405020304" pitchFamily="18" charset="0"/>
              </a:rPr>
              <a:t>ik </a:t>
            </a:r>
            <a:r>
              <a:rPr lang="en-US" altLang="en-US" i="1" dirty="0" err="1">
                <a:cs typeface="Times New Roman" panose="02020603050405020304" pitchFamily="18" charset="0"/>
              </a:rPr>
              <a:t>X</a:t>
            </a:r>
            <a:r>
              <a:rPr lang="en-US" altLang="en-US" i="1" baseline="-25000" dirty="0" err="1">
                <a:cs typeface="Times New Roman" panose="02020603050405020304" pitchFamily="18" charset="0"/>
              </a:rPr>
              <a:t>k</a:t>
            </a:r>
            <a:endParaRPr lang="en-US" altLang="en-US" i="1" baseline="-25000" dirty="0">
              <a:cs typeface="Times New Roman" panose="02020603050405020304" pitchFamily="18" charset="0"/>
            </a:endParaRPr>
          </a:p>
        </p:txBody>
      </p:sp>
      <p:sp>
        <p:nvSpPr>
          <p:cNvPr id="35843" name="Rectangle 3">
            <a:extLst>
              <a:ext uri="{FF2B5EF4-FFF2-40B4-BE49-F238E27FC236}">
                <a16:creationId xmlns:a16="http://schemas.microsoft.com/office/drawing/2014/main" id="{16AE4A6E-7812-D30D-D843-202DA9C227D8}"/>
              </a:ext>
            </a:extLst>
          </p:cNvPr>
          <p:cNvSpPr>
            <a:spLocks noGrp="1" noChangeArrowheads="1"/>
          </p:cNvSpPr>
          <p:nvPr>
            <p:ph type="title"/>
          </p:nvPr>
        </p:nvSpPr>
        <p:spPr>
          <a:xfrm>
            <a:off x="3200400" y="685801"/>
            <a:ext cx="6553200" cy="1089025"/>
          </a:xfrm>
          <a:noFill/>
        </p:spPr>
        <p:txBody>
          <a:bodyPr anchor="b">
            <a:normAutofit fontScale="90000"/>
          </a:bodyPr>
          <a:lstStyle/>
          <a:p>
            <a:pPr eaLnBrk="1" hangingPunct="1"/>
            <a:br>
              <a:rPr lang="en-US" altLang="en-US"/>
            </a:br>
            <a:r>
              <a:rPr lang="en-US" altLang="en-US" sz="3600">
                <a:cs typeface="Times New Roman" panose="02020603050405020304" pitchFamily="18" charset="0"/>
              </a:rPr>
              <a:t>Calculate Factor Scores</a:t>
            </a:r>
            <a:endParaRPr lang="en-US"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0-#ppt_w/2"/>
                                          </p:val>
                                        </p:tav>
                                        <p:tav tm="100000">
                                          <p:val>
                                            <p:strVal val="#ppt_x"/>
                                          </p:val>
                                        </p:tav>
                                      </p:tavLst>
                                    </p:anim>
                                    <p:anim calcmode="lin" valueType="num">
                                      <p:cBhvr additive="base">
                                        <p:cTn id="8" dur="500" fill="hold"/>
                                        <p:tgtEl>
                                          <p:spTgt spid="358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5842"/>
                                        </p:tgtEl>
                                        <p:attrNameLst>
                                          <p:attrName>style.visibility</p:attrName>
                                        </p:attrNameLst>
                                      </p:cBhvr>
                                      <p:to>
                                        <p:strVal val="visible"/>
                                      </p:to>
                                    </p:set>
                                    <p:anim calcmode="lin" valueType="num">
                                      <p:cBhvr additive="base">
                                        <p:cTn id="12" dur="500" fill="hold"/>
                                        <p:tgtEl>
                                          <p:spTgt spid="35842"/>
                                        </p:tgtEl>
                                        <p:attrNameLst>
                                          <p:attrName>ppt_x</p:attrName>
                                        </p:attrNameLst>
                                      </p:cBhvr>
                                      <p:tavLst>
                                        <p:tav tm="0">
                                          <p:val>
                                            <p:strVal val="0-#ppt_w/2"/>
                                          </p:val>
                                        </p:tav>
                                        <p:tav tm="100000">
                                          <p:val>
                                            <p:strVal val="#ppt_x"/>
                                          </p:val>
                                        </p:tav>
                                      </p:tavLst>
                                    </p:anim>
                                    <p:anim calcmode="lin" valueType="num">
                                      <p:cBhvr additive="base">
                                        <p:cTn id="13" dur="500" fill="hold"/>
                                        <p:tgtEl>
                                          <p:spTgt spid="358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978AA9A-0643-C50F-5D90-85D633E131AF}"/>
              </a:ext>
            </a:extLst>
          </p:cNvPr>
          <p:cNvSpPr>
            <a:spLocks noGrp="1" noChangeArrowheads="1"/>
          </p:cNvSpPr>
          <p:nvPr>
            <p:ph type="body" idx="1"/>
          </p:nvPr>
        </p:nvSpPr>
        <p:spPr>
          <a:xfrm>
            <a:off x="1562986" y="1600200"/>
            <a:ext cx="8343014" cy="3352800"/>
          </a:xfrm>
        </p:spPr>
        <p:txBody>
          <a:bodyPr>
            <a:normAutofit lnSpcReduction="10000"/>
          </a:bodyPr>
          <a:lstStyle/>
          <a:p>
            <a:pPr eaLnBrk="1" hangingPunct="1">
              <a:lnSpc>
                <a:spcPct val="90000"/>
              </a:lnSpc>
              <a:spcBef>
                <a:spcPct val="100000"/>
              </a:spcBef>
            </a:pPr>
            <a:r>
              <a:rPr lang="en-US" altLang="en-US" dirty="0">
                <a:cs typeface="Times New Roman" panose="02020603050405020304" pitchFamily="18" charset="0"/>
              </a:rPr>
              <a:t>The correlations between the variables can be deduced from the estimated correlations between the variables and the factors.  </a:t>
            </a:r>
          </a:p>
          <a:p>
            <a:pPr eaLnBrk="1" hangingPunct="1">
              <a:lnSpc>
                <a:spcPct val="90000"/>
              </a:lnSpc>
              <a:spcBef>
                <a:spcPct val="100000"/>
              </a:spcBef>
            </a:pPr>
            <a:r>
              <a:rPr lang="en-US" altLang="en-US" dirty="0">
                <a:cs typeface="Times New Roman" panose="02020603050405020304" pitchFamily="18" charset="0"/>
              </a:rPr>
              <a:t>The differences between the observed correlations (in the input correlation matrix) and the reproduced correlations (estimated from the factor matrix) can be examined to determine model fit.  These differences are called </a:t>
            </a:r>
            <a:r>
              <a:rPr lang="en-US" altLang="en-US" i="1" dirty="0">
                <a:cs typeface="Times New Roman" panose="02020603050405020304" pitchFamily="18" charset="0"/>
              </a:rPr>
              <a:t>residuals</a:t>
            </a:r>
            <a:r>
              <a:rPr lang="en-US" altLang="en-US" dirty="0">
                <a:cs typeface="Times New Roman" panose="02020603050405020304" pitchFamily="18" charset="0"/>
              </a:rPr>
              <a:t>.</a:t>
            </a:r>
          </a:p>
        </p:txBody>
      </p:sp>
      <p:sp>
        <p:nvSpPr>
          <p:cNvPr id="36867" name="Rectangle 3">
            <a:extLst>
              <a:ext uri="{FF2B5EF4-FFF2-40B4-BE49-F238E27FC236}">
                <a16:creationId xmlns:a16="http://schemas.microsoft.com/office/drawing/2014/main" id="{DA488E4A-585C-678A-1EA4-316DA1B50F9F}"/>
              </a:ext>
            </a:extLst>
          </p:cNvPr>
          <p:cNvSpPr>
            <a:spLocks noGrp="1" noChangeArrowheads="1"/>
          </p:cNvSpPr>
          <p:nvPr>
            <p:ph type="title"/>
          </p:nvPr>
        </p:nvSpPr>
        <p:spPr>
          <a:xfrm>
            <a:off x="2895601" y="228601"/>
            <a:ext cx="6545263" cy="860425"/>
          </a:xfrm>
          <a:noFill/>
        </p:spPr>
        <p:txBody>
          <a:bodyPr anchor="b"/>
          <a:lstStyle/>
          <a:p>
            <a:pPr eaLnBrk="1" hangingPunct="1"/>
            <a:r>
              <a:rPr lang="en-US" altLang="en-US" sz="3600">
                <a:cs typeface="Times New Roman" panose="02020603050405020304" pitchFamily="18" charset="0"/>
              </a:rPr>
              <a:t>Determine the Model Fit</a:t>
            </a:r>
            <a:endParaRPr lang="en-US"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additive="base">
                                        <p:cTn id="7" dur="500" fill="hold"/>
                                        <p:tgtEl>
                                          <p:spTgt spid="36867"/>
                                        </p:tgtEl>
                                        <p:attrNameLst>
                                          <p:attrName>ppt_x</p:attrName>
                                        </p:attrNameLst>
                                      </p:cBhvr>
                                      <p:tavLst>
                                        <p:tav tm="0">
                                          <p:val>
                                            <p:strVal val="0-#ppt_w/2"/>
                                          </p:val>
                                        </p:tav>
                                        <p:tav tm="100000">
                                          <p:val>
                                            <p:strVal val="#ppt_x"/>
                                          </p:val>
                                        </p:tav>
                                      </p:tavLst>
                                    </p:anim>
                                    <p:anim calcmode="lin" valueType="num">
                                      <p:cBhvr additive="base">
                                        <p:cTn id="8" dur="500" fill="hold"/>
                                        <p:tgtEl>
                                          <p:spTgt spid="3686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6866"/>
                                        </p:tgtEl>
                                        <p:attrNameLst>
                                          <p:attrName>style.visibility</p:attrName>
                                        </p:attrNameLst>
                                      </p:cBhvr>
                                      <p:to>
                                        <p:strVal val="visible"/>
                                      </p:to>
                                    </p:set>
                                    <p:anim calcmode="lin" valueType="num">
                                      <p:cBhvr additive="base">
                                        <p:cTn id="12" dur="500" fill="hold"/>
                                        <p:tgtEl>
                                          <p:spTgt spid="36866"/>
                                        </p:tgtEl>
                                        <p:attrNameLst>
                                          <p:attrName>ppt_x</p:attrName>
                                        </p:attrNameLst>
                                      </p:cBhvr>
                                      <p:tavLst>
                                        <p:tav tm="0">
                                          <p:val>
                                            <p:strVal val="0-#ppt_w/2"/>
                                          </p:val>
                                        </p:tav>
                                        <p:tav tm="100000">
                                          <p:val>
                                            <p:strVal val="#ppt_x"/>
                                          </p:val>
                                        </p:tav>
                                      </p:tavLst>
                                    </p:anim>
                                    <p:anim calcmode="lin" valueType="num">
                                      <p:cBhvr additive="base">
                                        <p:cTn id="13" dur="500" fill="hold"/>
                                        <p:tgtEl>
                                          <p:spTgt spid="36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3351-8055-7D72-8E48-01F55AFE4BF8}"/>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3AF72457-6E2A-0E55-BEE3-213DE1E3BB82}"/>
              </a:ext>
            </a:extLst>
          </p:cNvPr>
          <p:cNvSpPr>
            <a:spLocks noGrp="1"/>
          </p:cNvSpPr>
          <p:nvPr>
            <p:ph idx="1"/>
          </p:nvPr>
        </p:nvSpPr>
        <p:spPr>
          <a:xfrm>
            <a:off x="838200" y="1825625"/>
            <a:ext cx="10515600" cy="5128068"/>
          </a:xfrm>
        </p:spPr>
        <p:txBody>
          <a:bodyPr/>
          <a:lstStyle/>
          <a:p>
            <a:r>
              <a:rPr lang="en-MY" dirty="0"/>
              <a:t>https://www.google.com/aclk?sa=l&amp;ai=DChcSEwiYtrqQ3ZiMAxVWjEsFHVNxNOwYABAAGgJzZg&amp;co=1&amp;gclid=Cj0KCQjw-e6-BhDmARIsAOxxlxVKv10Gtdb_dF2tNRZ4l0tzfro4TNGcv5KRSqsZ2YSmMc7bvgca-TwaAsI6EALw_wcB&amp;sig=AOD64_2IbGIbDQQSlFXDc083OXHwW9ajUA&amp;q&amp;adurl&amp;ved=2ahUKEwjo77WQ3ZiMAxUnSGcHHTXJNtEQ0Qx6BAgMEAE</a:t>
            </a:r>
          </a:p>
          <a:p>
            <a:pPr marL="0" indent="0">
              <a:buNone/>
            </a:pPr>
            <a:endParaRPr lang="en-MY" dirty="0"/>
          </a:p>
          <a:p>
            <a:endParaRPr lang="en-MY" dirty="0"/>
          </a:p>
          <a:p>
            <a:endParaRPr lang="en-MY" dirty="0"/>
          </a:p>
        </p:txBody>
      </p:sp>
    </p:spTree>
    <p:extLst>
      <p:ext uri="{BB962C8B-B14F-4D97-AF65-F5344CB8AC3E}">
        <p14:creationId xmlns:p14="http://schemas.microsoft.com/office/powerpoint/2010/main" val="364885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9406-D876-CBFB-7047-25DCC1E2DE59}"/>
              </a:ext>
            </a:extLst>
          </p:cNvPr>
          <p:cNvSpPr>
            <a:spLocks noGrp="1"/>
          </p:cNvSpPr>
          <p:nvPr>
            <p:ph type="title"/>
          </p:nvPr>
        </p:nvSpPr>
        <p:spPr/>
        <p:txBody>
          <a:bodyPr/>
          <a:lstStyle/>
          <a:p>
            <a:r>
              <a:rPr lang="en-MY" dirty="0"/>
              <a:t>Understanding Each Column:</a:t>
            </a:r>
          </a:p>
        </p:txBody>
      </p:sp>
      <p:sp>
        <p:nvSpPr>
          <p:cNvPr id="3" name="Content Placeholder 2">
            <a:extLst>
              <a:ext uri="{FF2B5EF4-FFF2-40B4-BE49-F238E27FC236}">
                <a16:creationId xmlns:a16="http://schemas.microsoft.com/office/drawing/2014/main" id="{7A10C7F2-2702-BE69-A295-03D46BE70953}"/>
              </a:ext>
            </a:extLst>
          </p:cNvPr>
          <p:cNvSpPr>
            <a:spLocks noGrp="1"/>
          </p:cNvSpPr>
          <p:nvPr>
            <p:ph idx="1"/>
          </p:nvPr>
        </p:nvSpPr>
        <p:spPr>
          <a:xfrm>
            <a:off x="838200" y="1825625"/>
            <a:ext cx="10515600" cy="4777194"/>
          </a:xfrm>
        </p:spPr>
        <p:txBody>
          <a:bodyPr>
            <a:normAutofit fontScale="85000" lnSpcReduction="20000"/>
          </a:bodyPr>
          <a:lstStyle/>
          <a:p>
            <a:r>
              <a:rPr lang="en-US" dirty="0"/>
              <a:t>Factor1, Factor2, Factor3, Factor4, Factor5</a:t>
            </a:r>
          </a:p>
          <a:p>
            <a:pPr lvl="1"/>
            <a:r>
              <a:rPr lang="en-US" dirty="0"/>
              <a:t>These are the five extracted factors, each representing a group of related variables.</a:t>
            </a:r>
          </a:p>
          <a:p>
            <a:pPr marL="265113" lvl="1" indent="-265113"/>
            <a:r>
              <a:rPr lang="en-US" sz="2800" dirty="0"/>
              <a:t>SS Loadings (Sum of Squared Loadings)</a:t>
            </a:r>
          </a:p>
          <a:p>
            <a:pPr marL="722313" lvl="2" indent="-265113"/>
            <a:r>
              <a:rPr lang="en-US" sz="2400" dirty="0"/>
              <a:t>These are the eigenvalues of each factor.</a:t>
            </a:r>
          </a:p>
          <a:p>
            <a:pPr marL="722313" lvl="2" indent="-265113"/>
            <a:r>
              <a:rPr lang="en-US" sz="2400" dirty="0"/>
              <a:t>The eigenvalue represents how much variance is explained by a given factor.</a:t>
            </a:r>
          </a:p>
          <a:p>
            <a:pPr marL="722313" lvl="2" indent="-265113"/>
            <a:r>
              <a:rPr lang="en-US" sz="2400" dirty="0"/>
              <a:t>Higher SS Loadings mean the factor explains more variance.</a:t>
            </a:r>
          </a:p>
          <a:p>
            <a:pPr marL="265113" lvl="2" indent="-265113"/>
            <a:r>
              <a:rPr lang="en-US" sz="2800" dirty="0"/>
              <a:t>Proportion Var (Proportion of Variance Explained)</a:t>
            </a:r>
          </a:p>
          <a:p>
            <a:pPr marL="722313" lvl="3" indent="-265113"/>
            <a:r>
              <a:rPr lang="en-US" sz="2600" dirty="0"/>
              <a:t>Shows the percentage of total variance explained by each factor.</a:t>
            </a:r>
          </a:p>
          <a:p>
            <a:pPr marL="722313" lvl="3" indent="-265113"/>
            <a:r>
              <a:rPr lang="en-US" sz="2600" dirty="0"/>
              <a:t>Example: Factor1 explains 9.89% of the variance, Factor2 explains 10.84%, etc.</a:t>
            </a:r>
          </a:p>
          <a:p>
            <a:pPr marL="265113" lvl="3" indent="-265113"/>
            <a:r>
              <a:rPr lang="fr-FR" sz="2600" dirty="0"/>
              <a:t>Cumulative Var (Cumulative Variance </a:t>
            </a:r>
            <a:r>
              <a:rPr lang="en-MY" sz="2600" noProof="0" dirty="0"/>
              <a:t>Explained)</a:t>
            </a:r>
            <a:endParaRPr lang="fr-FR" sz="2600" dirty="0"/>
          </a:p>
          <a:p>
            <a:pPr marL="722313" lvl="4" indent="-265113"/>
            <a:r>
              <a:rPr lang="en-US" sz="2600" dirty="0"/>
              <a:t>The total variance explained by all extracted factors up to that point.</a:t>
            </a:r>
          </a:p>
          <a:p>
            <a:pPr marL="722313" lvl="4" indent="-265113"/>
            <a:r>
              <a:rPr lang="en-US" sz="2600" dirty="0"/>
              <a:t>Factor1 explains 9.89%.</a:t>
            </a:r>
          </a:p>
          <a:p>
            <a:pPr marL="722313" lvl="4" indent="-265113"/>
            <a:r>
              <a:rPr lang="en-US" sz="2600" dirty="0"/>
              <a:t>Factor1 + Factor2 together explain 20.73%.</a:t>
            </a:r>
          </a:p>
          <a:p>
            <a:pPr marL="722313" lvl="4" indent="-265113"/>
            <a:r>
              <a:rPr lang="en-US" sz="2600" dirty="0"/>
              <a:t>Factor1 + Factor2 + Factor3 together explain 28.89%, and so on.</a:t>
            </a:r>
          </a:p>
          <a:p>
            <a:pPr marL="722313" lvl="4" indent="-265113"/>
            <a:r>
              <a:rPr lang="en-US" sz="2600" dirty="0"/>
              <a:t>By the time we reach Factor5, the total variance explained is 42.36%.</a:t>
            </a:r>
            <a:endParaRPr lang="en-MY" sz="2600" dirty="0"/>
          </a:p>
        </p:txBody>
      </p:sp>
    </p:spTree>
    <p:extLst>
      <p:ext uri="{BB962C8B-B14F-4D97-AF65-F5344CB8AC3E}">
        <p14:creationId xmlns:p14="http://schemas.microsoft.com/office/powerpoint/2010/main" val="3768057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1BE9-8E48-6144-5B22-56D7D350EC1E}"/>
              </a:ext>
            </a:extLst>
          </p:cNvPr>
          <p:cNvSpPr>
            <a:spLocks noGrp="1"/>
          </p:cNvSpPr>
          <p:nvPr>
            <p:ph type="title"/>
          </p:nvPr>
        </p:nvSpPr>
        <p:spPr/>
        <p:txBody>
          <a:bodyPr/>
          <a:lstStyle/>
          <a:p>
            <a:r>
              <a:rPr lang="en-MY" dirty="0"/>
              <a:t>Key Interpretation:</a:t>
            </a:r>
          </a:p>
        </p:txBody>
      </p:sp>
      <p:sp>
        <p:nvSpPr>
          <p:cNvPr id="3" name="Content Placeholder 2">
            <a:extLst>
              <a:ext uri="{FF2B5EF4-FFF2-40B4-BE49-F238E27FC236}">
                <a16:creationId xmlns:a16="http://schemas.microsoft.com/office/drawing/2014/main" id="{7FF71888-038B-3241-B259-5A1248C9FF24}"/>
              </a:ext>
            </a:extLst>
          </p:cNvPr>
          <p:cNvSpPr>
            <a:spLocks noGrp="1"/>
          </p:cNvSpPr>
          <p:nvPr>
            <p:ph idx="1"/>
          </p:nvPr>
        </p:nvSpPr>
        <p:spPr/>
        <p:txBody>
          <a:bodyPr/>
          <a:lstStyle/>
          <a:p>
            <a:r>
              <a:rPr lang="en-US" dirty="0"/>
              <a:t>The five factors together explain 42% of the total variance in the dataset.</a:t>
            </a:r>
          </a:p>
          <a:p>
            <a:r>
              <a:rPr lang="en-US" dirty="0"/>
              <a:t>This means that 42% of the information in the original dataset is retained in these five factors.</a:t>
            </a:r>
          </a:p>
          <a:p>
            <a:r>
              <a:rPr lang="en-US" dirty="0"/>
              <a:t>The remaining 58% of the variance is due to unexplained or unique factors (noise, measurement errors, or other hidden variables).</a:t>
            </a:r>
            <a:endParaRPr lang="en-MY" dirty="0"/>
          </a:p>
        </p:txBody>
      </p:sp>
    </p:spTree>
    <p:extLst>
      <p:ext uri="{BB962C8B-B14F-4D97-AF65-F5344CB8AC3E}">
        <p14:creationId xmlns:p14="http://schemas.microsoft.com/office/powerpoint/2010/main" val="395845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C51535E-5097-303D-5359-98DC664A62A0}"/>
              </a:ext>
            </a:extLst>
          </p:cNvPr>
          <p:cNvSpPr>
            <a:spLocks noGrp="1"/>
          </p:cNvSpPr>
          <p:nvPr>
            <p:ph type="title"/>
          </p:nvPr>
        </p:nvSpPr>
        <p:spPr>
          <a:xfrm>
            <a:off x="731520" y="228600"/>
            <a:ext cx="9558655" cy="990600"/>
          </a:xfrm>
        </p:spPr>
        <p:txBody>
          <a:bodyPr/>
          <a:lstStyle/>
          <a:p>
            <a:pPr eaLnBrk="1" hangingPunct="1"/>
            <a:r>
              <a:rPr lang="en-US" altLang="en-US" dirty="0"/>
              <a:t>Dimensionality of input</a:t>
            </a:r>
          </a:p>
        </p:txBody>
      </p:sp>
      <p:sp>
        <p:nvSpPr>
          <p:cNvPr id="17411" name="Slide Number Placeholder 3">
            <a:extLst>
              <a:ext uri="{FF2B5EF4-FFF2-40B4-BE49-F238E27FC236}">
                <a16:creationId xmlns:a16="http://schemas.microsoft.com/office/drawing/2014/main" id="{88B786C3-B974-66CE-3C11-41A27EA1F197}"/>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BEAEEAB-236E-4474-A4DF-635439EAE33E}" type="slidenum">
              <a:rPr lang="tr-TR" altLang="en-US" sz="1200">
                <a:solidFill>
                  <a:srgbClr val="FFFFFF"/>
                </a:solidFill>
                <a:latin typeface="Palatino Linotype" panose="02040502050505030304" pitchFamily="18" charset="0"/>
              </a:rPr>
              <a:pPr>
                <a:lnSpc>
                  <a:spcPct val="80000"/>
                </a:lnSpc>
                <a:spcBef>
                  <a:spcPct val="0"/>
                </a:spcBef>
                <a:buClrTx/>
                <a:buSzTx/>
                <a:buFontTx/>
                <a:buNone/>
              </a:pPr>
              <a:t>5</a:t>
            </a:fld>
            <a:endParaRPr lang="tr-TR" altLang="en-US" sz="1200">
              <a:solidFill>
                <a:srgbClr val="FFFFFF"/>
              </a:solidFill>
              <a:latin typeface="Palatino Linotype" panose="02040502050505030304" pitchFamily="18" charset="0"/>
            </a:endParaRPr>
          </a:p>
        </p:txBody>
      </p:sp>
      <p:sp>
        <p:nvSpPr>
          <p:cNvPr id="5" name="Content Placeholder 4">
            <a:extLst>
              <a:ext uri="{FF2B5EF4-FFF2-40B4-BE49-F238E27FC236}">
                <a16:creationId xmlns:a16="http://schemas.microsoft.com/office/drawing/2014/main" id="{51ED5D3B-A108-D309-696F-6F7CED7C4AE1}"/>
              </a:ext>
            </a:extLst>
          </p:cNvPr>
          <p:cNvSpPr>
            <a:spLocks noGrp="1"/>
          </p:cNvSpPr>
          <p:nvPr>
            <p:ph sz="quarter" idx="1"/>
          </p:nvPr>
        </p:nvSpPr>
        <p:spPr>
          <a:xfrm>
            <a:off x="731520" y="1600200"/>
            <a:ext cx="10438228" cy="4495800"/>
          </a:xfrm>
        </p:spPr>
        <p:txBody>
          <a:bodyPr>
            <a:normAutofit/>
          </a:bodyPr>
          <a:lstStyle/>
          <a:p>
            <a:pPr>
              <a:defRPr/>
            </a:pPr>
            <a:r>
              <a:rPr lang="en-US" dirty="0"/>
              <a:t>Number of Observables (e.g. age and income) </a:t>
            </a:r>
          </a:p>
          <a:p>
            <a:pPr>
              <a:defRPr/>
            </a:pPr>
            <a:r>
              <a:rPr lang="en-US" dirty="0"/>
              <a:t>If number of observables is increased</a:t>
            </a:r>
          </a:p>
          <a:p>
            <a:pPr marL="708660" lvl="1" indent="-342900">
              <a:defRPr/>
            </a:pPr>
            <a:r>
              <a:rPr lang="en-US" dirty="0"/>
              <a:t>More time to compute </a:t>
            </a:r>
          </a:p>
          <a:p>
            <a:pPr marL="708660" lvl="1" indent="-342900">
              <a:defRPr/>
            </a:pPr>
            <a:r>
              <a:rPr lang="en-US" dirty="0"/>
              <a:t>More  memory to store inputs and intermediate results</a:t>
            </a:r>
          </a:p>
          <a:p>
            <a:pPr marL="708660" lvl="1" indent="-342900">
              <a:defRPr/>
            </a:pPr>
            <a:r>
              <a:rPr lang="en-US" dirty="0"/>
              <a:t>More complicated explanations (knowledge from learning) </a:t>
            </a:r>
          </a:p>
          <a:p>
            <a:pPr lvl="2">
              <a:defRPr/>
            </a:pPr>
            <a:r>
              <a:rPr lang="en-US" dirty="0"/>
              <a:t>Regression from 100 vs. 2 parameters</a:t>
            </a:r>
          </a:p>
          <a:p>
            <a:pPr marL="708660" lvl="1" indent="-342900">
              <a:defRPr/>
            </a:pPr>
            <a:r>
              <a:rPr lang="en-US" dirty="0"/>
              <a:t> No simple visualization</a:t>
            </a:r>
          </a:p>
          <a:p>
            <a:pPr lvl="2">
              <a:defRPr/>
            </a:pPr>
            <a:r>
              <a:rPr lang="en-US" dirty="0"/>
              <a:t>2D vs. 10D graph</a:t>
            </a:r>
          </a:p>
          <a:p>
            <a:pPr marL="708660" lvl="1" indent="-342900">
              <a:defRPr/>
            </a:pPr>
            <a:r>
              <a:rPr lang="en-US" b="1" dirty="0"/>
              <a:t> Need much more data (curse of dimensionality)</a:t>
            </a:r>
          </a:p>
          <a:p>
            <a:pPr lvl="2">
              <a:defRPr/>
            </a:pPr>
            <a:r>
              <a:rPr lang="en-US" dirty="0"/>
              <a:t>1M of 1-d inputs is not equal to 1 input of dimension 1M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0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20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20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20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20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2000"/>
                                        <p:tgtEl>
                                          <p:spTgt spid="5">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20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20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0235-78FE-158B-43EB-5D1153CE688F}"/>
              </a:ext>
            </a:extLst>
          </p:cNvPr>
          <p:cNvSpPr>
            <a:spLocks noGrp="1"/>
          </p:cNvSpPr>
          <p:nvPr>
            <p:ph type="title"/>
          </p:nvPr>
        </p:nvSpPr>
        <p:spPr/>
        <p:txBody>
          <a:bodyPr/>
          <a:lstStyle/>
          <a:p>
            <a:r>
              <a:rPr lang="en-US" dirty="0"/>
              <a:t>What Does This Mean for Your Analysis?</a:t>
            </a:r>
            <a:endParaRPr lang="en-MY" dirty="0"/>
          </a:p>
        </p:txBody>
      </p:sp>
      <p:sp>
        <p:nvSpPr>
          <p:cNvPr id="3" name="Content Placeholder 2">
            <a:extLst>
              <a:ext uri="{FF2B5EF4-FFF2-40B4-BE49-F238E27FC236}">
                <a16:creationId xmlns:a16="http://schemas.microsoft.com/office/drawing/2014/main" id="{25F510EA-EBF1-C12C-587A-E401483C0181}"/>
              </a:ext>
            </a:extLst>
          </p:cNvPr>
          <p:cNvSpPr>
            <a:spLocks noGrp="1"/>
          </p:cNvSpPr>
          <p:nvPr>
            <p:ph idx="1"/>
          </p:nvPr>
        </p:nvSpPr>
        <p:spPr/>
        <p:txBody>
          <a:bodyPr/>
          <a:lstStyle/>
          <a:p>
            <a:r>
              <a:rPr lang="en-US" dirty="0"/>
              <a:t>If 42% variance explained is acceptable, you can proceed with these five factors.</a:t>
            </a:r>
          </a:p>
          <a:p>
            <a:r>
              <a:rPr lang="en-US" dirty="0"/>
              <a:t>If higher variance explanation is needed (e.g., 60-70%), consider extracting more factors or improving your model.</a:t>
            </a:r>
          </a:p>
          <a:p>
            <a:r>
              <a:rPr lang="en-US" dirty="0"/>
              <a:t>Typically, in social sciences, explaining 40-60% variance is considered good.</a:t>
            </a:r>
            <a:endParaRPr lang="en-MY" dirty="0"/>
          </a:p>
        </p:txBody>
      </p:sp>
    </p:spTree>
    <p:extLst>
      <p:ext uri="{BB962C8B-B14F-4D97-AF65-F5344CB8AC3E}">
        <p14:creationId xmlns:p14="http://schemas.microsoft.com/office/powerpoint/2010/main" val="33211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F53FDDA-E6CB-F9F8-BBCF-2668FA906F43}"/>
              </a:ext>
            </a:extLst>
          </p:cNvPr>
          <p:cNvSpPr>
            <a:spLocks noGrp="1"/>
          </p:cNvSpPr>
          <p:nvPr>
            <p:ph type="title"/>
          </p:nvPr>
        </p:nvSpPr>
        <p:spPr>
          <a:xfrm>
            <a:off x="1069145" y="228600"/>
            <a:ext cx="9221030" cy="990600"/>
          </a:xfrm>
        </p:spPr>
        <p:txBody>
          <a:bodyPr/>
          <a:lstStyle/>
          <a:p>
            <a:pPr eaLnBrk="1" hangingPunct="1"/>
            <a:r>
              <a:rPr lang="en-US" altLang="en-US" dirty="0"/>
              <a:t>Dimensionality reduction</a:t>
            </a:r>
          </a:p>
        </p:txBody>
      </p:sp>
      <p:sp>
        <p:nvSpPr>
          <p:cNvPr id="19459" name="Slide Number Placeholder 3">
            <a:extLst>
              <a:ext uri="{FF2B5EF4-FFF2-40B4-BE49-F238E27FC236}">
                <a16:creationId xmlns:a16="http://schemas.microsoft.com/office/drawing/2014/main" id="{BAFF33BC-D2C8-5001-4C24-68471B7F5FAD}"/>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4CA6765-336A-466D-BF0D-A3DDFDEB0467}" type="slidenum">
              <a:rPr lang="tr-TR" altLang="en-US" sz="1200">
                <a:solidFill>
                  <a:srgbClr val="FFFFFF"/>
                </a:solidFill>
                <a:latin typeface="Palatino Linotype" panose="02040502050505030304" pitchFamily="18" charset="0"/>
              </a:rPr>
              <a:pPr>
                <a:lnSpc>
                  <a:spcPct val="80000"/>
                </a:lnSpc>
                <a:spcBef>
                  <a:spcPct val="0"/>
                </a:spcBef>
                <a:buClrTx/>
                <a:buSzTx/>
                <a:buFontTx/>
                <a:buNone/>
              </a:pPr>
              <a:t>6</a:t>
            </a:fld>
            <a:endParaRPr lang="tr-TR" altLang="en-US" sz="1200">
              <a:solidFill>
                <a:srgbClr val="FFFFFF"/>
              </a:solidFill>
              <a:latin typeface="Palatino Linotype" panose="02040502050505030304" pitchFamily="18" charset="0"/>
            </a:endParaRPr>
          </a:p>
        </p:txBody>
      </p:sp>
      <p:sp>
        <p:nvSpPr>
          <p:cNvPr id="5" name="Content Placeholder 4">
            <a:extLst>
              <a:ext uri="{FF2B5EF4-FFF2-40B4-BE49-F238E27FC236}">
                <a16:creationId xmlns:a16="http://schemas.microsoft.com/office/drawing/2014/main" id="{75B62303-D8DC-E92C-156B-CD721EDAFC5F}"/>
              </a:ext>
            </a:extLst>
          </p:cNvPr>
          <p:cNvSpPr>
            <a:spLocks noGrp="1"/>
          </p:cNvSpPr>
          <p:nvPr>
            <p:ph sz="quarter" idx="1"/>
          </p:nvPr>
        </p:nvSpPr>
        <p:spPr>
          <a:xfrm>
            <a:off x="801858" y="1600200"/>
            <a:ext cx="10030265" cy="4495800"/>
          </a:xfrm>
        </p:spPr>
        <p:txBody>
          <a:bodyPr>
            <a:normAutofit/>
          </a:bodyPr>
          <a:lstStyle/>
          <a:p>
            <a:pPr>
              <a:defRPr/>
            </a:pPr>
            <a:r>
              <a:rPr lang="en-US" dirty="0"/>
              <a:t>Some features (dimensions) bear little or nor useful information (e.g. color of hair for a car selection)</a:t>
            </a:r>
          </a:p>
          <a:p>
            <a:pPr marL="708660" lvl="1" indent="-342900">
              <a:defRPr/>
            </a:pPr>
            <a:r>
              <a:rPr lang="en-US" dirty="0"/>
              <a:t>Can drop some features</a:t>
            </a:r>
          </a:p>
          <a:p>
            <a:pPr marL="708660" lvl="1" indent="-342900">
              <a:defRPr/>
            </a:pPr>
            <a:r>
              <a:rPr lang="en-US" dirty="0"/>
              <a:t>Have to estimate which features can be dropped from data</a:t>
            </a:r>
          </a:p>
          <a:p>
            <a:pPr marL="708660" lvl="1" indent="-342900">
              <a:defRPr/>
            </a:pPr>
            <a:endParaRPr lang="en-US" dirty="0"/>
          </a:p>
          <a:p>
            <a:pPr>
              <a:defRPr/>
            </a:pPr>
            <a:r>
              <a:rPr lang="en-US" dirty="0"/>
              <a:t>Several features can be combined together without loss or even with gain of information (e.g. income of all family members for loan application)</a:t>
            </a:r>
          </a:p>
          <a:p>
            <a:pPr marL="708660" lvl="1" indent="-342900">
              <a:defRPr/>
            </a:pPr>
            <a:r>
              <a:rPr lang="en-US" dirty="0"/>
              <a:t>Some features can be combined together</a:t>
            </a:r>
          </a:p>
          <a:p>
            <a:pPr marL="708660" lvl="1" indent="-342900">
              <a:defRPr/>
            </a:pPr>
            <a:r>
              <a:rPr lang="en-US" dirty="0"/>
              <a:t>Have to estimate which features to combine from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20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20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1F55-49C9-EA8F-E325-61132FD668A7}"/>
              </a:ext>
            </a:extLst>
          </p:cNvPr>
          <p:cNvSpPr>
            <a:spLocks noGrp="1"/>
          </p:cNvSpPr>
          <p:nvPr>
            <p:ph type="title"/>
          </p:nvPr>
        </p:nvSpPr>
        <p:spPr/>
        <p:txBody>
          <a:bodyPr/>
          <a:lstStyle/>
          <a:p>
            <a:r>
              <a:rPr lang="en-MY" dirty="0"/>
              <a:t>Dimensionality Reduction: Feature Selection vs Extraction</a:t>
            </a:r>
          </a:p>
        </p:txBody>
      </p:sp>
      <p:sp>
        <p:nvSpPr>
          <p:cNvPr id="3" name="Content Placeholder 2">
            <a:extLst>
              <a:ext uri="{FF2B5EF4-FFF2-40B4-BE49-F238E27FC236}">
                <a16:creationId xmlns:a16="http://schemas.microsoft.com/office/drawing/2014/main" id="{58043D48-512E-A307-8574-0F8D31C02A94}"/>
              </a:ext>
            </a:extLst>
          </p:cNvPr>
          <p:cNvSpPr>
            <a:spLocks noGrp="1"/>
          </p:cNvSpPr>
          <p:nvPr>
            <p:ph idx="1"/>
          </p:nvPr>
        </p:nvSpPr>
        <p:spPr/>
        <p:txBody>
          <a:bodyPr/>
          <a:lstStyle/>
          <a:p>
            <a:r>
              <a:rPr lang="en-US" b="0" i="0" dirty="0">
                <a:solidFill>
                  <a:srgbClr val="374151"/>
                </a:solidFill>
                <a:effectLst/>
                <a:latin typeface="Söhne"/>
              </a:rPr>
              <a:t>Feature selection and feature extraction are two different approaches to achieve dimensionality reduction, which is the process of reducing the number of features (variables) in a dataset while retaining as much relevant information as possible. </a:t>
            </a:r>
          </a:p>
          <a:p>
            <a:r>
              <a:rPr lang="en-US" b="0" i="0" dirty="0">
                <a:solidFill>
                  <a:srgbClr val="374151"/>
                </a:solidFill>
                <a:effectLst/>
                <a:latin typeface="Söhne"/>
              </a:rPr>
              <a:t>Both techniques aim to address the curse of dimensionality, where datasets with a large number of features can lead to increased complexity, computational costs, and potential overfitting.</a:t>
            </a:r>
            <a:endParaRPr lang="en-MY" dirty="0"/>
          </a:p>
        </p:txBody>
      </p:sp>
    </p:spTree>
    <p:extLst>
      <p:ext uri="{BB962C8B-B14F-4D97-AF65-F5344CB8AC3E}">
        <p14:creationId xmlns:p14="http://schemas.microsoft.com/office/powerpoint/2010/main" val="41360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7E25-0BE2-F630-4A61-DB27C856524B}"/>
              </a:ext>
            </a:extLst>
          </p:cNvPr>
          <p:cNvSpPr>
            <a:spLocks noGrp="1"/>
          </p:cNvSpPr>
          <p:nvPr>
            <p:ph type="title"/>
          </p:nvPr>
        </p:nvSpPr>
        <p:spPr/>
        <p:txBody>
          <a:bodyPr/>
          <a:lstStyle/>
          <a:p>
            <a:r>
              <a:rPr lang="en-MY" dirty="0"/>
              <a:t>Feature Selection:</a:t>
            </a:r>
          </a:p>
        </p:txBody>
      </p:sp>
      <p:sp>
        <p:nvSpPr>
          <p:cNvPr id="3" name="Content Placeholder 2">
            <a:extLst>
              <a:ext uri="{FF2B5EF4-FFF2-40B4-BE49-F238E27FC236}">
                <a16:creationId xmlns:a16="http://schemas.microsoft.com/office/drawing/2014/main" id="{B1FB6512-BB33-52EB-CE9F-B2DC3D830C5C}"/>
              </a:ext>
            </a:extLst>
          </p:cNvPr>
          <p:cNvSpPr>
            <a:spLocks noGrp="1"/>
          </p:cNvSpPr>
          <p:nvPr>
            <p:ph idx="1"/>
          </p:nvPr>
        </p:nvSpPr>
        <p:spPr/>
        <p:txBody>
          <a:bodyPr>
            <a:normAutofit fontScale="92500" lnSpcReduction="10000"/>
          </a:bodyPr>
          <a:lstStyle/>
          <a:p>
            <a:r>
              <a:rPr lang="en-US" dirty="0"/>
              <a:t>Involves selecting a subset of the most important features from the original set of features. </a:t>
            </a:r>
          </a:p>
          <a:p>
            <a:r>
              <a:rPr lang="en-US" dirty="0"/>
              <a:t>The goal is to keep the most relevant and informative features from the original features while discarding the less important ones.</a:t>
            </a:r>
          </a:p>
          <a:p>
            <a:r>
              <a:rPr lang="en-US" dirty="0"/>
              <a:t> Feature selection methods assess the importance of individual features or subsets of features based on some criteria, and then eliminate the features that contribute the least to the predictive power of the model. </a:t>
            </a:r>
          </a:p>
          <a:p>
            <a:pPr lvl="1"/>
            <a:r>
              <a:rPr lang="en-US" dirty="0"/>
              <a:t>when model explainability is a key requirement.</a:t>
            </a:r>
          </a:p>
          <a:p>
            <a:r>
              <a:rPr lang="en-US" dirty="0"/>
              <a:t>Feature selection: Choosing k&lt;d important features, ignoring the remaining d – k</a:t>
            </a:r>
          </a:p>
          <a:p>
            <a:pPr lvl="1"/>
            <a:r>
              <a:rPr lang="en-US" dirty="0"/>
              <a:t>Subset selection algorithms</a:t>
            </a:r>
          </a:p>
          <a:p>
            <a:endParaRPr lang="en-MY" dirty="0"/>
          </a:p>
        </p:txBody>
      </p:sp>
    </p:spTree>
    <p:extLst>
      <p:ext uri="{BB962C8B-B14F-4D97-AF65-F5344CB8AC3E}">
        <p14:creationId xmlns:p14="http://schemas.microsoft.com/office/powerpoint/2010/main" val="292569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BA03-46C6-FEF5-17F2-F3A20CC4DC12}"/>
              </a:ext>
            </a:extLst>
          </p:cNvPr>
          <p:cNvSpPr>
            <a:spLocks noGrp="1"/>
          </p:cNvSpPr>
          <p:nvPr>
            <p:ph type="title"/>
          </p:nvPr>
        </p:nvSpPr>
        <p:spPr/>
        <p:txBody>
          <a:bodyPr/>
          <a:lstStyle/>
          <a:p>
            <a:r>
              <a:rPr lang="en-MY" dirty="0"/>
              <a:t>Feature Extraction</a:t>
            </a:r>
          </a:p>
        </p:txBody>
      </p:sp>
      <p:sp>
        <p:nvSpPr>
          <p:cNvPr id="3" name="Content Placeholder 2">
            <a:extLst>
              <a:ext uri="{FF2B5EF4-FFF2-40B4-BE49-F238E27FC236}">
                <a16:creationId xmlns:a16="http://schemas.microsoft.com/office/drawing/2014/main" id="{446D61C0-D01B-9CCC-82D7-0D465F4FA49B}"/>
              </a:ext>
            </a:extLst>
          </p:cNvPr>
          <p:cNvSpPr>
            <a:spLocks noGrp="1"/>
          </p:cNvSpPr>
          <p:nvPr>
            <p:ph idx="1"/>
          </p:nvPr>
        </p:nvSpPr>
        <p:spPr/>
        <p:txBody>
          <a:bodyPr/>
          <a:lstStyle/>
          <a:p>
            <a:r>
              <a:rPr lang="en-US" dirty="0"/>
              <a:t>Feature extraction involves transforming the original features into a new set of features that represent the data in a more compact and informative way. </a:t>
            </a:r>
          </a:p>
          <a:p>
            <a:r>
              <a:rPr lang="en-US" dirty="0"/>
              <a:t>These new features are usually a combination of the original features and are designed to capture the underlying patterns or structure in the data.</a:t>
            </a:r>
          </a:p>
          <a:p>
            <a:r>
              <a:rPr lang="en-US" dirty="0"/>
              <a:t>Feature extraction: Project the  original x</a:t>
            </a:r>
            <a:r>
              <a:rPr lang="en-US" baseline="-25000" dirty="0"/>
              <a:t>i</a:t>
            </a:r>
            <a:r>
              <a:rPr lang="en-US" dirty="0"/>
              <a:t> , </a:t>
            </a:r>
            <a:r>
              <a:rPr lang="en-US" dirty="0" err="1"/>
              <a:t>i</a:t>
            </a:r>
            <a:r>
              <a:rPr lang="en-US" dirty="0"/>
              <a:t> =1,...,d dimensions to  new k&lt;d dimensions, </a:t>
            </a:r>
            <a:r>
              <a:rPr lang="en-US" dirty="0" err="1"/>
              <a:t>z</a:t>
            </a:r>
            <a:r>
              <a:rPr lang="en-US" baseline="-25000" dirty="0" err="1"/>
              <a:t>j</a:t>
            </a:r>
            <a:r>
              <a:rPr lang="en-US" dirty="0"/>
              <a:t> , j =1,...,k</a:t>
            </a:r>
          </a:p>
          <a:p>
            <a:pPr marL="0" indent="0">
              <a:buNone/>
            </a:pPr>
            <a:endParaRPr lang="en-US" dirty="0"/>
          </a:p>
        </p:txBody>
      </p:sp>
    </p:spTree>
    <p:extLst>
      <p:ext uri="{BB962C8B-B14F-4D97-AF65-F5344CB8AC3E}">
        <p14:creationId xmlns:p14="http://schemas.microsoft.com/office/powerpoint/2010/main" val="310272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3794</Words>
  <Application>Microsoft Office PowerPoint</Application>
  <PresentationFormat>Widescreen</PresentationFormat>
  <Paragraphs>330</Paragraphs>
  <Slides>50</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ＭＳ Ｐゴシック</vt:lpstr>
      <vt:lpstr>Arial</vt:lpstr>
      <vt:lpstr>Calibri</vt:lpstr>
      <vt:lpstr>Calibri Light</vt:lpstr>
      <vt:lpstr>Palatino Linotype</vt:lpstr>
      <vt:lpstr>Söhne</vt:lpstr>
      <vt:lpstr>Tahoma</vt:lpstr>
      <vt:lpstr>Times New Roman</vt:lpstr>
      <vt:lpstr>Wingdings</vt:lpstr>
      <vt:lpstr>Office Theme</vt:lpstr>
      <vt:lpstr>Equation</vt:lpstr>
      <vt:lpstr>EC3357:Machine Learning</vt:lpstr>
      <vt:lpstr>Overview</vt:lpstr>
      <vt:lpstr>Introduction</vt:lpstr>
      <vt:lpstr>The Curse of Dimensionality</vt:lpstr>
      <vt:lpstr>Dimensionality of input</vt:lpstr>
      <vt:lpstr>Dimensionality reduction</vt:lpstr>
      <vt:lpstr>Dimensionality Reduction: Feature Selection vs Extraction</vt:lpstr>
      <vt:lpstr>Feature Selection:</vt:lpstr>
      <vt:lpstr>Feature Extraction</vt:lpstr>
      <vt:lpstr>“Goodness” of feature set</vt:lpstr>
      <vt:lpstr>Subset selection</vt:lpstr>
      <vt:lpstr>Heuristic methods in subset selection</vt:lpstr>
      <vt:lpstr>Heuristic methods</vt:lpstr>
      <vt:lpstr>Feature Extraction</vt:lpstr>
      <vt:lpstr>PowerPoint Presentation</vt:lpstr>
      <vt:lpstr>Dimensionality Reduction</vt:lpstr>
      <vt:lpstr>Principal Components Analysis</vt:lpstr>
      <vt:lpstr>Example</vt:lpstr>
      <vt:lpstr>PowerPoint Presentation</vt:lpstr>
      <vt:lpstr>PCA: Motivation</vt:lpstr>
      <vt:lpstr>PowerPoint Presentation</vt:lpstr>
      <vt:lpstr>Principal Component Analysis (PCA)</vt:lpstr>
      <vt:lpstr>PowerPoint Presentation</vt:lpstr>
      <vt:lpstr>Principal Components Analysis</vt:lpstr>
      <vt:lpstr>Normalization</vt:lpstr>
      <vt:lpstr>Some common terms used in PCA algorithm:</vt:lpstr>
      <vt:lpstr>Eigenvector</vt:lpstr>
      <vt:lpstr>Principal Components in PCA</vt:lpstr>
      <vt:lpstr>PowerPoint Presentation</vt:lpstr>
      <vt:lpstr>Steps for PCA algorithm</vt:lpstr>
      <vt:lpstr>PowerPoint Presentation</vt:lpstr>
      <vt:lpstr>Factor Analysis: Overview</vt:lpstr>
      <vt:lpstr>What is Factor Analysis?</vt:lpstr>
      <vt:lpstr>Purposes</vt:lpstr>
      <vt:lpstr>Conceptual Model for a Factor  Analysis with a Simple Model</vt:lpstr>
      <vt:lpstr>Eysenck’s Three Personality Factors</vt:lpstr>
      <vt:lpstr>Conducting Factor Analysis</vt:lpstr>
      <vt:lpstr> Formulate the Problem</vt:lpstr>
      <vt:lpstr> Check suitability</vt:lpstr>
      <vt:lpstr> Determine the Method of Factor Analysis</vt:lpstr>
      <vt:lpstr>Determine the Number of Factors</vt:lpstr>
      <vt:lpstr> Rotation of Factors</vt:lpstr>
      <vt:lpstr>Rotation of Factors</vt:lpstr>
      <vt:lpstr> Interpret Factors</vt:lpstr>
      <vt:lpstr> Calculate Factor Scores</vt:lpstr>
      <vt:lpstr>Determine the Model Fit</vt:lpstr>
      <vt:lpstr>PowerPoint Presentation</vt:lpstr>
      <vt:lpstr>Understanding Each Column:</vt:lpstr>
      <vt:lpstr>Key Interpretation:</vt:lpstr>
      <vt:lpstr>What Does This Mean for Your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Rajesvary</dc:creator>
  <cp:lastModifiedBy>Rajesvary Rajoo</cp:lastModifiedBy>
  <cp:revision>50</cp:revision>
  <dcterms:created xsi:type="dcterms:W3CDTF">2023-08-18T13:40:04Z</dcterms:created>
  <dcterms:modified xsi:type="dcterms:W3CDTF">2025-03-24T08:23:22Z</dcterms:modified>
</cp:coreProperties>
</file>