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300" r:id="rId5"/>
    <p:sldId id="301" r:id="rId6"/>
    <p:sldId id="261" r:id="rId7"/>
    <p:sldId id="272" r:id="rId8"/>
    <p:sldId id="262" r:id="rId9"/>
    <p:sldId id="259" r:id="rId10"/>
    <p:sldId id="260" r:id="rId11"/>
    <p:sldId id="265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3" r:id="rId22"/>
    <p:sldId id="294" r:id="rId23"/>
    <p:sldId id="295" r:id="rId24"/>
    <p:sldId id="268" r:id="rId25"/>
    <p:sldId id="269" r:id="rId26"/>
    <p:sldId id="296" r:id="rId27"/>
    <p:sldId id="297" r:id="rId28"/>
    <p:sldId id="284" r:id="rId29"/>
    <p:sldId id="298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9" r:id="rId39"/>
    <p:sldId id="30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5BA4-26ED-F21D-F2A0-239ACCB4D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BD41B-7C79-B999-9A36-E076E1D79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CA20E-1BFF-8290-1091-2E11E2EF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47D6-4812-4C72-9B99-A8F541ADAA0D}" type="datetimeFigureOut">
              <a:rPr lang="en-MY" smtClean="0"/>
              <a:t>5/4/2025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C959A-7CF9-123D-E68C-95D670C7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2F50A-59E1-76DB-441B-CE6DF78B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5EAA-D008-40F5-A16C-E067B94A330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620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7E3B-F578-5966-EE47-0F399C6D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8C04F-6540-3E10-0437-E5CBBC8F1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3DD96-59F7-3906-7E15-4A0C7E0C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47D6-4812-4C72-9B99-A8F541ADAA0D}" type="datetimeFigureOut">
              <a:rPr lang="en-MY" smtClean="0"/>
              <a:t>5/4/2025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C74C2-54FC-6788-FDF3-9C394981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395A-4B68-3756-2189-BDDDF05B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5EAA-D008-40F5-A16C-E067B94A330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644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A7412-8094-FAAE-5934-413E33B69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28F65-4F3E-FFA6-B148-D9D2523FC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DB6ED-08AE-8ECE-4CEF-A8BA32FE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47D6-4812-4C72-9B99-A8F541ADAA0D}" type="datetimeFigureOut">
              <a:rPr lang="en-MY" smtClean="0"/>
              <a:t>5/4/2025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2E25C-4443-8DD3-B5D9-26E4C284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2C91-0673-8A67-884D-48F6CB5A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5EAA-D008-40F5-A16C-E067B94A330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4396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F8EC-DA5E-D4BE-1CA4-2CC25A17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A0E0-F605-5EE3-365D-65968A3DC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6FD16-CC6B-93E0-05E0-F88474D9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47D6-4812-4C72-9B99-A8F541ADAA0D}" type="datetimeFigureOut">
              <a:rPr lang="en-MY" smtClean="0"/>
              <a:t>5/4/2025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F0D71-8237-7002-F806-E31D1548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49D5B-C064-CB21-F567-A6D56C1E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5EAA-D008-40F5-A16C-E067B94A330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160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35EB-1397-AC3D-D4DA-518807A5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4D215-AD71-AE13-F2B0-07F5134B7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CF73D-142A-2113-4178-429AA8B0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47D6-4812-4C72-9B99-A8F541ADAA0D}" type="datetimeFigureOut">
              <a:rPr lang="en-MY" smtClean="0"/>
              <a:t>5/4/2025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9158F-B6A4-0E34-B7DB-B94D8467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1CFF6-7107-2130-F712-555D262D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5EAA-D008-40F5-A16C-E067B94A330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261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3C5C-A748-3F4D-8078-F85CB3CF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79F52-609B-FF51-29FD-C0182385C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1D881-6BAF-E3F7-DEAB-A56540AC5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9A37A-0BB3-20C8-D236-8B8853EC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47D6-4812-4C72-9B99-A8F541ADAA0D}" type="datetimeFigureOut">
              <a:rPr lang="en-MY" smtClean="0"/>
              <a:t>5/4/2025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4D58B-F979-00D8-C7D5-2A8D60F8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662F6-2DF7-6798-E85F-B9CC9DB6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5EAA-D008-40F5-A16C-E067B94A330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2801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4AA1-ED57-AC08-F0A0-EEDDA2A1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1F804-479B-BA0C-2899-A1E23D369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8DA25-86BE-4779-D748-C1406432A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013F8-B937-DBC0-391B-6FFC19CAB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35148-45D3-DDFE-091B-99AE181F4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FB4F5-50F5-AB53-6E06-B481732F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47D6-4812-4C72-9B99-A8F541ADAA0D}" type="datetimeFigureOut">
              <a:rPr lang="en-MY" smtClean="0"/>
              <a:t>5/4/2025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F0E7C-9520-0071-FF55-428F1AC5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F4457-F2F9-686F-AAED-A6CCDB75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5EAA-D008-40F5-A16C-E067B94A330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569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9BBE7-1211-BFCC-62F7-A60F604A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FE605-3D83-5011-A0DB-D35E506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47D6-4812-4C72-9B99-A8F541ADAA0D}" type="datetimeFigureOut">
              <a:rPr lang="en-MY" smtClean="0"/>
              <a:t>5/4/2025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2F804-41C3-3A5C-7D57-6866E9E7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D130C-C546-5A75-A8BC-E944EE68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5EAA-D008-40F5-A16C-E067B94A330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9055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1C4CF-7DD8-5BB7-2145-0A1942A0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47D6-4812-4C72-9B99-A8F541ADAA0D}" type="datetimeFigureOut">
              <a:rPr lang="en-MY" smtClean="0"/>
              <a:t>5/4/2025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B1B1E-1E1D-C313-F681-285DF24B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F7BB6-C607-9D63-DA56-A1DBADDD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5EAA-D008-40F5-A16C-E067B94A330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8109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7D3D-7BA7-3D0E-54EB-D8A0E310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98281-848E-F650-81FF-3C0CCD6AE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60804-2D37-042A-D6CD-61F1C0380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69388-B22E-AE9C-A265-3658EFE1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47D6-4812-4C72-9B99-A8F541ADAA0D}" type="datetimeFigureOut">
              <a:rPr lang="en-MY" smtClean="0"/>
              <a:t>5/4/2025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20943-BED7-E15C-5CEB-8E8D01E02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FCF95-A5B9-FDD5-4F86-307C3010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5EAA-D008-40F5-A16C-E067B94A330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948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4032-974D-8C10-93BF-EA08E9BE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964401-EFB5-9C8D-1FAE-BFB44EA22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D93F6-8284-1C56-89A2-4EEDD1E01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ED091-4459-C420-F85C-B676B669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47D6-4812-4C72-9B99-A8F541ADAA0D}" type="datetimeFigureOut">
              <a:rPr lang="en-MY" smtClean="0"/>
              <a:t>5/4/2025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E20D1-B4F7-2D65-89DE-3131E8EB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73A17-D6DE-6DCD-60E1-29D04769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5EAA-D008-40F5-A16C-E067B94A330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217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65D22-B8A5-1A30-E146-F43CBD05C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0C59A-748A-EDFA-30E0-E9E4F5AB1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71796-CA48-D76A-B42E-48BAE1795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547D6-4812-4C72-9B99-A8F541ADAA0D}" type="datetimeFigureOut">
              <a:rPr lang="en-MY" smtClean="0"/>
              <a:t>5/4/2025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43FB-8F8F-890A-E949-DDA674A9B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0C033-0FE1-4830-C818-E2DAB7D38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15EAA-D008-40F5-A16C-E067B94A330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7438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dsonline.computer.org/0301/d/w1lind.ht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48DA-C828-0067-0139-5C9A65269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EC3357:Machine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31BA4-9C50-B33D-02D8-34D0BF897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Lecture 9: Recommender System</a:t>
            </a:r>
            <a:endParaRPr lang="en-MY" sz="4000" dirty="0"/>
          </a:p>
        </p:txBody>
      </p:sp>
    </p:spTree>
    <p:extLst>
      <p:ext uri="{BB962C8B-B14F-4D97-AF65-F5344CB8AC3E}">
        <p14:creationId xmlns:p14="http://schemas.microsoft.com/office/powerpoint/2010/main" val="4241502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64754C1-DF78-625E-72EA-90A163610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Ways its used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71666C5-4572-6CAF-2ED4-A06E6318D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Surveys filled out by past users for the use of new users</a:t>
            </a:r>
          </a:p>
          <a:p>
            <a:pPr eaLnBrk="1" hangingPunct="1">
              <a:defRPr/>
            </a:pPr>
            <a:r>
              <a:rPr lang="en-US" altLang="en-US" dirty="0"/>
              <a:t>Search-style Algorithms</a:t>
            </a:r>
          </a:p>
          <a:p>
            <a:pPr eaLnBrk="1" hangingPunct="1">
              <a:defRPr/>
            </a:pPr>
            <a:r>
              <a:rPr lang="en-US" altLang="en-US" dirty="0"/>
              <a:t>Genre matching</a:t>
            </a:r>
          </a:p>
          <a:p>
            <a:pPr eaLnBrk="1" hangingPunct="1">
              <a:defRPr/>
            </a:pPr>
            <a:r>
              <a:rPr lang="en-US" altLang="en-US" dirty="0"/>
              <a:t>Past purchase querying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C576AAD-1730-22F4-9D18-0A66DD816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Recommender System Types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8E0FAE8-4367-DD79-5628-D0865E4D3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>
                <a:solidFill>
                  <a:schemeClr val="hlink"/>
                </a:solidFill>
              </a:rPr>
              <a:t>Collaborative/Social-filtering system</a:t>
            </a:r>
            <a:r>
              <a:rPr lang="en-US" altLang="en-US" sz="2400"/>
              <a:t> – aggregation of consumers’ preferences and recommendations to other users based on similarity in behavioral patterns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120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>
                <a:solidFill>
                  <a:schemeClr val="hlink"/>
                </a:solidFill>
              </a:rPr>
              <a:t>Content-based system</a:t>
            </a:r>
            <a:r>
              <a:rPr lang="en-US" altLang="en-US" sz="2400"/>
              <a:t> – supervised machine learning used to induce a classifier to discriminate between interesting and uninteresting items for the user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120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>
                <a:solidFill>
                  <a:schemeClr val="hlink"/>
                </a:solidFill>
              </a:rPr>
              <a:t>Knowledge-based system</a:t>
            </a:r>
            <a:r>
              <a:rPr lang="en-US" altLang="en-US" sz="2400"/>
              <a:t> – knowledge about users and products used to reason what meets the user’s requirements, using discrimination tree, decision support tools, case-based reasoning (CBR)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AC4C-D57C-8DD2-0C8D-A3411AFD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Types of Recommender Systems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9AD9E0-6E66-4DCD-C8B7-09190B2FD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850" y="1590676"/>
            <a:ext cx="7985461" cy="4674220"/>
          </a:xfrm>
        </p:spPr>
      </p:pic>
    </p:spTree>
    <p:extLst>
      <p:ext uri="{BB962C8B-B14F-4D97-AF65-F5344CB8AC3E}">
        <p14:creationId xmlns:p14="http://schemas.microsoft.com/office/powerpoint/2010/main" val="1279431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DB5F-3B2F-3EC3-1A8F-81D8C88B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Types of Recommender Systems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FC80EF-B0C1-B321-C40D-251FB5836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1" y="2038350"/>
            <a:ext cx="7632252" cy="4477486"/>
          </a:xfrm>
        </p:spPr>
      </p:pic>
    </p:spTree>
    <p:extLst>
      <p:ext uri="{BB962C8B-B14F-4D97-AF65-F5344CB8AC3E}">
        <p14:creationId xmlns:p14="http://schemas.microsoft.com/office/powerpoint/2010/main" val="1616688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BC81-7298-E7C3-30C2-5A0DF50C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Types of Recommender Systems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AA0828-3652-BEE5-32B9-7439A7ACE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175" y="1690688"/>
            <a:ext cx="8228708" cy="4857912"/>
          </a:xfrm>
        </p:spPr>
      </p:pic>
    </p:spTree>
    <p:extLst>
      <p:ext uri="{BB962C8B-B14F-4D97-AF65-F5344CB8AC3E}">
        <p14:creationId xmlns:p14="http://schemas.microsoft.com/office/powerpoint/2010/main" val="3005873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98D0-E8FB-2B28-8971-FAE160EF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Types of Recommender Systems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E4D4F6-FB08-6C62-C488-F3B9EE1E6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775" y="2011023"/>
            <a:ext cx="7496175" cy="4375258"/>
          </a:xfrm>
        </p:spPr>
      </p:pic>
    </p:spTree>
    <p:extLst>
      <p:ext uri="{BB962C8B-B14F-4D97-AF65-F5344CB8AC3E}">
        <p14:creationId xmlns:p14="http://schemas.microsoft.com/office/powerpoint/2010/main" val="1773607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96F6-C92C-D80B-34FE-CFF997CB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Types of Recommender Systems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843C72-3315-89CD-0FEC-E677E3537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25" y="1817716"/>
            <a:ext cx="8248649" cy="4836261"/>
          </a:xfrm>
        </p:spPr>
      </p:pic>
    </p:spTree>
    <p:extLst>
      <p:ext uri="{BB962C8B-B14F-4D97-AF65-F5344CB8AC3E}">
        <p14:creationId xmlns:p14="http://schemas.microsoft.com/office/powerpoint/2010/main" val="2454759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52F9-3386-1628-A37E-7C3ADF45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RecSys</a:t>
            </a:r>
            <a:r>
              <a:rPr lang="en-MY" dirty="0"/>
              <a:t> and Information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016E9-8F70-EED8-40AB-8DFE9526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retrieval is the activity of obtaining information resources relevant to an information need from a collection of information resources. (Wikipedia)</a:t>
            </a:r>
          </a:p>
          <a:p>
            <a:r>
              <a:rPr lang="en-US" dirty="0"/>
              <a:t>The goal of a Recommender System is to generate meaningful recommendations to a collection of users for items or products that might interest them. (Melville, Sindhwani)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33264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6D20-245B-8624-C51A-D7671BFC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Warning: Implementing Personalized Systems is</a:t>
            </a:r>
            <a:br>
              <a:rPr lang="en-US" dirty="0"/>
            </a:br>
            <a:r>
              <a:rPr lang="en-US" dirty="0"/>
              <a:t>Difficult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1638C-AEBD-8732-26EA-B245EB03A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(sometimes) complex algorithms</a:t>
            </a:r>
          </a:p>
          <a:p>
            <a:r>
              <a:rPr lang="en-US" dirty="0"/>
              <a:t>(always) difficult debugging, testing, evaluation</a:t>
            </a:r>
          </a:p>
          <a:p>
            <a:pPr lvl="1"/>
            <a:r>
              <a:rPr lang="en-US" dirty="0"/>
              <a:t>personalization ⇒ different behavior for each user</a:t>
            </a:r>
          </a:p>
          <a:p>
            <a:pPr lvl="1"/>
            <a:r>
              <a:rPr lang="en-US" dirty="0"/>
              <a:t>hard to distinguish bugs and surprising results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87383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2E77-BA26-A182-31A3-E7FBD94F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Usefulness of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47D7-64B5-3902-B0DF-9DDF43890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Implementing recommendations is non-trivial.</a:t>
            </a:r>
          </a:p>
          <a:p>
            <a:r>
              <a:rPr lang="en-US" dirty="0"/>
              <a:t>Is it worthwhile? It depends...</a:t>
            </a:r>
          </a:p>
          <a:p>
            <a:pPr lvl="1"/>
            <a:r>
              <a:rPr lang="en-US" dirty="0"/>
              <a:t>Is there “large” number of items?</a:t>
            </a:r>
          </a:p>
          <a:p>
            <a:pPr lvl="1"/>
            <a:r>
              <a:rPr lang="en-US" dirty="0"/>
              <a:t>Do users know exactly what are they looking for?</a:t>
            </a:r>
            <a:endParaRPr lang="en-MY" dirty="0"/>
          </a:p>
          <a:p>
            <a:pPr marL="457200" lvl="1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3458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D59CA47-17C5-A574-CA1F-B7B137D4C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What is it?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632EB11-1456-784E-6607-37A5008CC1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Recommender systems are a technological proxy for a social process.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Recommender systems are a way of suggesting like or similar items and ideas to  users' specific way of thinking.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Recommender systems try to automate aspects of a completely different information discovery model where people try to find other people with similar tastes and then ask them to suggest new things.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150A-014D-B359-08E0-FA5AF11F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CA84-B736-D98C-63A7-0816D15B7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recommender systems (particularly collaborative filtering) rely on user “ratings”</a:t>
            </a:r>
          </a:p>
          <a:p>
            <a:r>
              <a:rPr lang="en-US" dirty="0"/>
              <a:t>rating of item ∼ how much the user likes the item</a:t>
            </a:r>
          </a:p>
          <a:p>
            <a:r>
              <a:rPr lang="en-US" dirty="0"/>
              <a:t>many different forms of ratings</a:t>
            </a:r>
          </a:p>
          <a:p>
            <a:r>
              <a:rPr lang="en-US" dirty="0"/>
              <a:t>what kinds of ratings do you know (can you imagine)?</a:t>
            </a:r>
          </a:p>
          <a:p>
            <a:r>
              <a:rPr lang="en-US" dirty="0"/>
              <a:t>what are their advantages and disadvantages?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8534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328F-069D-96A0-644A-D530CA09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07F5-7BCF-6ED1-581B-B321BABC4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simplifying assumption: users with similar taste in past will have similar taste in future</a:t>
            </a:r>
          </a:p>
          <a:p>
            <a:r>
              <a:rPr lang="en-US" dirty="0"/>
              <a:t>requires only matrix of ratings</a:t>
            </a:r>
          </a:p>
          <a:p>
            <a:pPr marL="0" indent="0">
              <a:buNone/>
            </a:pPr>
            <a:r>
              <a:rPr lang="en-US" dirty="0"/>
              <a:t>	applicable in many domains</a:t>
            </a:r>
          </a:p>
          <a:p>
            <a:r>
              <a:rPr lang="en-MY" dirty="0"/>
              <a:t>widely used in practice</a:t>
            </a:r>
          </a:p>
        </p:txBody>
      </p:sp>
    </p:spTree>
    <p:extLst>
      <p:ext uri="{BB962C8B-B14F-4D97-AF65-F5344CB8AC3E}">
        <p14:creationId xmlns:p14="http://schemas.microsoft.com/office/powerpoint/2010/main" val="1083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6A6288B-6090-A4FF-2225-F0D8AFFA50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rgbClr val="FF3300"/>
                </a:solidFill>
              </a:rPr>
              <a:t>Collaborative Filtering</a:t>
            </a:r>
            <a:endParaRPr lang="en-US" altLang="en-US">
              <a:solidFill>
                <a:srgbClr val="FF3300"/>
              </a:solidFill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8ED5A3A-DD65-C349-0B3D-78A55D5FF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GB" altLang="en-US"/>
              <a:t>Match people with similar interests as a basis for recommendation. </a:t>
            </a:r>
          </a:p>
          <a:p>
            <a:pPr marL="990600" lvl="1" indent="-533400">
              <a:buFontTx/>
              <a:buAutoNum type="arabicParenR"/>
            </a:pPr>
            <a:r>
              <a:rPr lang="en-GB" altLang="en-US"/>
              <a:t>Many people must participate to make it likely that a person with similar interests will be found.</a:t>
            </a:r>
          </a:p>
          <a:p>
            <a:pPr marL="990600" lvl="1" indent="-533400">
              <a:buFontTx/>
              <a:buAutoNum type="arabicParenR"/>
            </a:pPr>
            <a:r>
              <a:rPr lang="en-GB" altLang="en-US"/>
              <a:t>There must be a simple way for people to express their interests.</a:t>
            </a:r>
          </a:p>
          <a:p>
            <a:pPr marL="990600" lvl="1" indent="-533400">
              <a:buFontTx/>
              <a:buAutoNum type="arabicParenR"/>
            </a:pPr>
            <a:r>
              <a:rPr lang="en-GB" altLang="en-US"/>
              <a:t>There must be an efficient algorithm to match people with similar interests.</a:t>
            </a: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56547AB-A6EC-4CA4-9623-33D6D276B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rgbClr val="FF3300"/>
                </a:solidFill>
              </a:rPr>
              <a:t>How does CF Work?</a:t>
            </a:r>
            <a:endParaRPr lang="en-US" altLang="en-US">
              <a:solidFill>
                <a:srgbClr val="FF3300"/>
              </a:solidFill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39F9664-9DD6-4C84-9B2E-AA0AE74DB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Users rate items – user interests recorded. Ratings may be:</a:t>
            </a:r>
          </a:p>
          <a:p>
            <a:pPr lvl="1">
              <a:lnSpc>
                <a:spcPct val="90000"/>
              </a:lnSpc>
            </a:pPr>
            <a:r>
              <a:rPr lang="en-GB" altLang="en-US" b="1">
                <a:solidFill>
                  <a:srgbClr val="FF3300"/>
                </a:solidFill>
              </a:rPr>
              <a:t>Explicit</a:t>
            </a:r>
            <a:r>
              <a:rPr lang="en-GB" altLang="en-US"/>
              <a:t>, e.g. buying or rating an item</a:t>
            </a:r>
          </a:p>
          <a:p>
            <a:pPr lvl="1">
              <a:lnSpc>
                <a:spcPct val="90000"/>
              </a:lnSpc>
            </a:pPr>
            <a:r>
              <a:rPr lang="en-GB" altLang="en-US" b="1">
                <a:solidFill>
                  <a:srgbClr val="FF3300"/>
                </a:solidFill>
              </a:rPr>
              <a:t>Implicit</a:t>
            </a:r>
            <a:r>
              <a:rPr lang="en-GB" altLang="en-US"/>
              <a:t>, e.g. browsing time, no. of mouse clicks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GB" altLang="en-US"/>
          </a:p>
          <a:p>
            <a:pPr>
              <a:lnSpc>
                <a:spcPct val="90000"/>
              </a:lnSpc>
            </a:pPr>
            <a:r>
              <a:rPr lang="en-GB" altLang="en-US" i="1"/>
              <a:t>Nearest neighbor</a:t>
            </a:r>
            <a:r>
              <a:rPr lang="en-GB" altLang="en-US"/>
              <a:t> matching used to find people with similar interests</a:t>
            </a:r>
          </a:p>
          <a:p>
            <a:pPr>
              <a:lnSpc>
                <a:spcPct val="90000"/>
              </a:lnSpc>
            </a:pPr>
            <a:r>
              <a:rPr lang="en-GB" altLang="en-US"/>
              <a:t>Items that neighbors rate highly but that you have </a:t>
            </a:r>
            <a:r>
              <a:rPr lang="en-GB" altLang="en-US" i="1"/>
              <a:t>not </a:t>
            </a:r>
            <a:r>
              <a:rPr lang="en-GB" altLang="en-US"/>
              <a:t>rated are recommended to you</a:t>
            </a:r>
          </a:p>
          <a:p>
            <a:pPr>
              <a:lnSpc>
                <a:spcPct val="90000"/>
              </a:lnSpc>
            </a:pPr>
            <a:r>
              <a:rPr lang="en-GB" altLang="en-US"/>
              <a:t>User can then rate recommended items</a:t>
            </a: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1" name="Rectangle 33">
            <a:extLst>
              <a:ext uri="{FF2B5EF4-FFF2-40B4-BE49-F238E27FC236}">
                <a16:creationId xmlns:a16="http://schemas.microsoft.com/office/drawing/2014/main" id="{D56EA654-4489-4C5F-5668-B5DB67E66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274638"/>
            <a:ext cx="8291513" cy="1858962"/>
          </a:xfrm>
        </p:spPr>
        <p:txBody>
          <a:bodyPr/>
          <a:lstStyle/>
          <a:p>
            <a:r>
              <a:rPr lang="en-GB" altLang="en-US" sz="4000"/>
              <a:t>Example of CF MxN Matrix</a:t>
            </a:r>
            <a:br>
              <a:rPr lang="en-GB" altLang="en-US" sz="4000"/>
            </a:br>
            <a:r>
              <a:rPr lang="en-GB" altLang="en-US" sz="4000"/>
              <a:t>with M users and N items</a:t>
            </a:r>
            <a:br>
              <a:rPr lang="en-GB" altLang="en-US" sz="4000"/>
            </a:br>
            <a:r>
              <a:rPr lang="en-GB" altLang="en-US" sz="4000"/>
              <a:t>(An empty cell is an unrated item)</a:t>
            </a:r>
          </a:p>
        </p:txBody>
      </p:sp>
      <p:graphicFrame>
        <p:nvGraphicFramePr>
          <p:cNvPr id="17489" name="Group 81">
            <a:extLst>
              <a:ext uri="{FF2B5EF4-FFF2-40B4-BE49-F238E27FC236}">
                <a16:creationId xmlns:a16="http://schemas.microsoft.com/office/drawing/2014/main" id="{008BF069-F752-DDDB-0C22-B330EFE8C3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51089" y="2781300"/>
          <a:ext cx="7488237" cy="3879788"/>
        </p:xfrm>
        <a:graphic>
          <a:graphicData uri="http://schemas.openxmlformats.org/drawingml/2006/table">
            <a:tbl>
              <a:tblPr/>
              <a:tblGrid>
                <a:gridCol w="1498600">
                  <a:extLst>
                    <a:ext uri="{9D8B030D-6E8A-4147-A177-3AD203B41FA5}">
                      <a16:colId xmlns:a16="http://schemas.microsoft.com/office/drawing/2014/main" val="158720446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630123512"/>
                    </a:ext>
                  </a:extLst>
                </a:gridCol>
                <a:gridCol w="1493837">
                  <a:extLst>
                    <a:ext uri="{9D8B030D-6E8A-4147-A177-3AD203B41FA5}">
                      <a16:colId xmlns:a16="http://schemas.microsoft.com/office/drawing/2014/main" val="3107970737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213741355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4222926731"/>
                    </a:ext>
                  </a:extLst>
                </a:gridCol>
              </a:tblGrid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Items 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Mining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 Engines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Bases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080917"/>
                  </a:ext>
                </a:extLst>
              </a:tr>
              <a:tr h="712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491523"/>
                  </a:ext>
                </a:extLst>
              </a:tr>
              <a:tr h="712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George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461116"/>
                  </a:ext>
                </a:extLst>
              </a:tr>
              <a:tr h="712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666178"/>
                  </a:ext>
                </a:extLst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0955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CE34493-E6D7-3766-A0DF-5F91B0F9F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922337"/>
          </a:xfrm>
        </p:spPr>
        <p:txBody>
          <a:bodyPr/>
          <a:lstStyle/>
          <a:p>
            <a:r>
              <a:rPr lang="en-GB" altLang="en-US"/>
              <a:t>Observations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C0067D9-22DC-0CA4-2F8C-C5671ED8AB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268413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/>
              <a:t>Can construct a vector for each user (where 0 implies an item is unrated)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E.g. for Alex: &lt;1,0,5,4&gt;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E.g. for Peter &lt;0,0,4,5&gt;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On average, user vectors are sparse, since users rate (or buy) only a few items.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Vector similarity or correlation can be used to find nearest neighbour.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E.g. Alex closest to Peter, then to George.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dirty="0"/>
          </a:p>
          <a:p>
            <a:pPr>
              <a:lnSpc>
                <a:spcPct val="90000"/>
              </a:lnSpc>
            </a:pPr>
            <a:endParaRPr lang="en-GB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F2B1176-6A1C-E93F-B7CE-E0428DEB0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hlinkClick r:id="rId2"/>
              </a:rPr>
              <a:t>Case Study – Amazon.com</a:t>
            </a: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BF82788-5005-14B6-40E7-FBB10C417F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>
                <a:solidFill>
                  <a:srgbClr val="FF9933"/>
                </a:solidFill>
              </a:rPr>
              <a:t>Customers who bought this item also bought:</a:t>
            </a:r>
          </a:p>
          <a:p>
            <a:pPr>
              <a:lnSpc>
                <a:spcPct val="90000"/>
              </a:lnSpc>
            </a:pPr>
            <a:endParaRPr lang="en-GB" altLang="en-US">
              <a:solidFill>
                <a:srgbClr val="FF9933"/>
              </a:solidFill>
            </a:endParaRPr>
          </a:p>
          <a:p>
            <a:pPr>
              <a:lnSpc>
                <a:spcPct val="90000"/>
              </a:lnSpc>
            </a:pPr>
            <a:r>
              <a:rPr lang="en-GB" altLang="en-US"/>
              <a:t>Item-to-item collaborative filtering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Find similar items rather than similar customers.</a:t>
            </a:r>
          </a:p>
          <a:p>
            <a:pPr>
              <a:lnSpc>
                <a:spcPct val="90000"/>
              </a:lnSpc>
            </a:pPr>
            <a:r>
              <a:rPr lang="en-GB" altLang="en-US"/>
              <a:t>Record pairs of  items bought by the same customer and their similarity.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This computation is done offline for all items.</a:t>
            </a:r>
          </a:p>
          <a:p>
            <a:pPr>
              <a:lnSpc>
                <a:spcPct val="90000"/>
              </a:lnSpc>
            </a:pPr>
            <a:r>
              <a:rPr lang="en-GB" altLang="en-US"/>
              <a:t>Use this information to recommend similar or popular books bought by others.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This computation is fast and done online.</a:t>
            </a:r>
          </a:p>
          <a:p>
            <a:pPr lvl="1">
              <a:lnSpc>
                <a:spcPct val="90000"/>
              </a:lnSpc>
            </a:pPr>
            <a:endParaRPr lang="en-GB" altLang="en-US"/>
          </a:p>
          <a:p>
            <a:pPr lvl="1">
              <a:lnSpc>
                <a:spcPct val="90000"/>
              </a:lnSpc>
            </a:pPr>
            <a:endParaRPr lang="en-GB" altLang="en-US"/>
          </a:p>
          <a:p>
            <a:pPr>
              <a:lnSpc>
                <a:spcPct val="90000"/>
              </a:lnSpc>
            </a:pPr>
            <a:endParaRPr lang="en-GB" altLang="en-US"/>
          </a:p>
          <a:p>
            <a:pPr>
              <a:lnSpc>
                <a:spcPct val="90000"/>
              </a:lnSpc>
            </a:pPr>
            <a:endParaRPr lang="en-US" altLang="en-US">
              <a:solidFill>
                <a:srgbClr val="FF993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CBCB76D-CA66-BBF6-2208-F3C248DE61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777875"/>
          </a:xfrm>
        </p:spPr>
        <p:txBody>
          <a:bodyPr/>
          <a:lstStyle/>
          <a:p>
            <a:r>
              <a:rPr lang="en-GB" altLang="en-US">
                <a:solidFill>
                  <a:srgbClr val="FF3300"/>
                </a:solidFill>
              </a:rPr>
              <a:t>Challenges for CF</a:t>
            </a:r>
            <a:endParaRPr lang="en-US" altLang="en-US">
              <a:solidFill>
                <a:srgbClr val="FF3300"/>
              </a:solidFill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79D3EAB-4A51-52BA-DACA-83FAC4DD2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96975"/>
            <a:ext cx="8229600" cy="532765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GB" altLang="en-US" sz="2400" i="1" dirty="0"/>
              <a:t>Sparsity problem</a:t>
            </a:r>
            <a:r>
              <a:rPr lang="en-GB" altLang="en-US" sz="2400" dirty="0"/>
              <a:t> – when many of the items have not been rated by many people, it may be hard to find ‘like minded’ people.</a:t>
            </a:r>
          </a:p>
          <a:p>
            <a:pPr>
              <a:lnSpc>
                <a:spcPct val="80000"/>
              </a:lnSpc>
            </a:pPr>
            <a:r>
              <a:rPr lang="en-GB" altLang="en-US" sz="2400" i="1" dirty="0"/>
              <a:t>First rater problem</a:t>
            </a:r>
            <a:r>
              <a:rPr lang="en-GB" altLang="en-US" sz="2400" dirty="0"/>
              <a:t> – what happens if an item has not  been rated by anyone.</a:t>
            </a:r>
          </a:p>
          <a:p>
            <a:pPr>
              <a:lnSpc>
                <a:spcPct val="80000"/>
              </a:lnSpc>
            </a:pPr>
            <a:endParaRPr lang="en-GB" altLang="en-US" sz="2400" dirty="0"/>
          </a:p>
          <a:p>
            <a:pPr>
              <a:lnSpc>
                <a:spcPct val="80000"/>
              </a:lnSpc>
            </a:pPr>
            <a:r>
              <a:rPr lang="en-GB" altLang="en-US" sz="2400" dirty="0"/>
              <a:t>Privacy problems.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altLang="en-US" sz="2400" dirty="0"/>
          </a:p>
          <a:p>
            <a:pPr>
              <a:lnSpc>
                <a:spcPct val="80000"/>
              </a:lnSpc>
            </a:pPr>
            <a:r>
              <a:rPr lang="en-GB" altLang="en-US" sz="2400" dirty="0"/>
              <a:t>Can combine CF with CBF recommenders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Use CBF approach to score some unrated items.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Then use CF for recommendations.</a:t>
            </a:r>
          </a:p>
          <a:p>
            <a:pPr>
              <a:lnSpc>
                <a:spcPct val="80000"/>
              </a:lnSpc>
            </a:pPr>
            <a:endParaRPr lang="en-GB" altLang="en-US" sz="2400" dirty="0"/>
          </a:p>
          <a:p>
            <a:pPr>
              <a:lnSpc>
                <a:spcPct val="80000"/>
              </a:lnSpc>
            </a:pPr>
            <a:r>
              <a:rPr lang="en-GB" altLang="en-US" sz="2400" i="1" dirty="0"/>
              <a:t>Serendipity -</a:t>
            </a:r>
            <a:r>
              <a:rPr lang="en-GB" altLang="en-US" sz="2400" dirty="0"/>
              <a:t> recommend to me something I do not know already </a:t>
            </a:r>
          </a:p>
          <a:p>
            <a:pPr lvl="1">
              <a:lnSpc>
                <a:spcPct val="80000"/>
              </a:lnSpc>
            </a:pPr>
            <a:r>
              <a:rPr lang="en-GB" altLang="en-US" dirty="0"/>
              <a:t>Oxford dictionary: </a:t>
            </a:r>
            <a:r>
              <a:rPr lang="en-US" altLang="en-US" dirty="0"/>
              <a:t>the occurrence and development of events by chance in a happy or beneficial way.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015F-BB47-A71C-CCF2-7E83B616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Content-based vs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6490A-0CD0-5B09-D45F-C74BB03A7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825625"/>
            <a:ext cx="11610975" cy="4351338"/>
          </a:xfrm>
        </p:spPr>
        <p:txBody>
          <a:bodyPr/>
          <a:lstStyle/>
          <a:p>
            <a:r>
              <a:rPr lang="en-US" dirty="0"/>
              <a:t>collaborative filtering: </a:t>
            </a:r>
          </a:p>
          <a:p>
            <a:pPr marL="0" indent="0">
              <a:buNone/>
            </a:pPr>
            <a:r>
              <a:rPr lang="en-US" dirty="0"/>
              <a:t>	“recommend items that similar users liked”</a:t>
            </a:r>
          </a:p>
          <a:p>
            <a:r>
              <a:rPr lang="en-US" dirty="0"/>
              <a:t>content based: </a:t>
            </a:r>
          </a:p>
          <a:p>
            <a:pPr marL="0" indent="0">
              <a:buNone/>
            </a:pPr>
            <a:r>
              <a:rPr lang="en-US" dirty="0"/>
              <a:t>	“recommend items that are similar to those the user liked in the past”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70829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CF3999F-CA66-2E28-669A-7592FC560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50900"/>
          </a:xfrm>
        </p:spPr>
        <p:txBody>
          <a:bodyPr/>
          <a:lstStyle/>
          <a:p>
            <a:r>
              <a:rPr lang="en-GB" altLang="en-US">
                <a:solidFill>
                  <a:srgbClr val="FF3300"/>
                </a:solidFill>
              </a:rPr>
              <a:t>Content-Based Recommenders</a:t>
            </a:r>
            <a:endParaRPr lang="en-US" altLang="en-US">
              <a:solidFill>
                <a:srgbClr val="FF3300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B0DCB42-D787-57B7-3D43-9F7D00BC31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9" y="1268413"/>
            <a:ext cx="8353425" cy="52562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dirty="0"/>
              <a:t>Find me things that I liked in the past.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Machine </a:t>
            </a:r>
            <a:r>
              <a:rPr lang="en-GB" altLang="en-US" i="1" dirty="0"/>
              <a:t>learns</a:t>
            </a:r>
            <a:r>
              <a:rPr lang="en-GB" altLang="en-US" dirty="0"/>
              <a:t> preferences through user feedback and builds a user </a:t>
            </a:r>
            <a:r>
              <a:rPr lang="en-GB" altLang="en-US" i="1" dirty="0"/>
              <a:t>profile</a:t>
            </a:r>
            <a:endParaRPr lang="en-US" altLang="en-US" i="1" dirty="0"/>
          </a:p>
          <a:p>
            <a:pPr>
              <a:lnSpc>
                <a:spcPct val="90000"/>
              </a:lnSpc>
              <a:buFontTx/>
              <a:buNone/>
            </a:pPr>
            <a:endParaRPr lang="en-GB" altLang="en-US" i="1" dirty="0"/>
          </a:p>
          <a:p>
            <a:pPr>
              <a:lnSpc>
                <a:spcPct val="90000"/>
              </a:lnSpc>
            </a:pPr>
            <a:r>
              <a:rPr lang="en-GB" altLang="en-US" dirty="0"/>
              <a:t>Explicit feedback – user rates items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Implicit feedback – system records user activity</a:t>
            </a:r>
          </a:p>
          <a:p>
            <a:pPr lvl="1">
              <a:lnSpc>
                <a:spcPct val="90000"/>
              </a:lnSpc>
            </a:pPr>
            <a:r>
              <a:rPr lang="en-GB" altLang="en-US" dirty="0" err="1"/>
              <a:t>Clicksteam</a:t>
            </a:r>
            <a:r>
              <a:rPr lang="en-GB" altLang="en-US" dirty="0"/>
              <a:t> data classified according to page category and activity, e.g. browsing a product page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Time spent on an activity such as browsing a page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Recommendation is viewed as a search process, with the user profile acting as the query and the set of items acting as the documents to match.</a:t>
            </a:r>
          </a:p>
          <a:p>
            <a:pPr>
              <a:lnSpc>
                <a:spcPct val="90000"/>
              </a:lnSpc>
            </a:pPr>
            <a:endParaRPr lang="en-GB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>
            <a:extLst>
              <a:ext uri="{FF2B5EF4-FFF2-40B4-BE49-F238E27FC236}">
                <a16:creationId xmlns:a16="http://schemas.microsoft.com/office/drawing/2014/main" id="{33AB7E35-809B-C289-9ADA-3D2AD1C20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17955737-E901-A1BC-6269-67D6E112B3E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4419601"/>
            <a:ext cx="4038600" cy="2239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Customer A</a:t>
            </a:r>
          </a:p>
          <a:p>
            <a:pPr lvl="1" eaLnBrk="1" hangingPunct="1">
              <a:defRPr/>
            </a:pPr>
            <a:r>
              <a:rPr lang="en-US" altLang="en-US" sz="2000" dirty="0"/>
              <a:t>Buys Product1 Brand A</a:t>
            </a:r>
          </a:p>
          <a:p>
            <a:pPr lvl="1" eaLnBrk="1" hangingPunct="1">
              <a:defRPr/>
            </a:pPr>
            <a:r>
              <a:rPr lang="en-US" altLang="en-US" sz="2000" dirty="0"/>
              <a:t>Buys Product1 Brand B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601F20AE-D862-8723-EB8E-3AAC3D0020D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096000" y="4618038"/>
            <a:ext cx="4038600" cy="2239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Customer B</a:t>
            </a:r>
          </a:p>
          <a:p>
            <a:pPr lvl="1" eaLnBrk="1" hangingPunct="1">
              <a:defRPr/>
            </a:pPr>
            <a:r>
              <a:rPr lang="en-US" altLang="en-US" sz="2000" dirty="0"/>
              <a:t>Does search on Product1</a:t>
            </a:r>
          </a:p>
          <a:p>
            <a:pPr lvl="1" eaLnBrk="1" hangingPunct="1">
              <a:defRPr/>
            </a:pPr>
            <a:r>
              <a:rPr lang="en-US" altLang="en-US" sz="2000" dirty="0"/>
              <a:t>Recommender system suggests Product1 Brand B from data collected from customer A</a:t>
            </a:r>
          </a:p>
        </p:txBody>
      </p:sp>
      <p:pic>
        <p:nvPicPr>
          <p:cNvPr id="18439" name="Picture 7">
            <a:extLst>
              <a:ext uri="{FF2B5EF4-FFF2-40B4-BE49-F238E27FC236}">
                <a16:creationId xmlns:a16="http://schemas.microsoft.com/office/drawing/2014/main" id="{D8EE41BC-D565-A013-9788-0F93FBF598E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1601"/>
            <a:ext cx="22479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8">
            <a:extLst>
              <a:ext uri="{FF2B5EF4-FFF2-40B4-BE49-F238E27FC236}">
                <a16:creationId xmlns:a16="http://schemas.microsoft.com/office/drawing/2014/main" id="{BFC3FC5B-DD0A-E786-387C-8EACC1C5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371600"/>
            <a:ext cx="31892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4820-468F-CC8D-EAE9-66C0624C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Content-based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6FE9-8647-0E50-875A-D28F98331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we need explicit</a:t>
            </a:r>
          </a:p>
          <a:p>
            <a:pPr lvl="1"/>
            <a:r>
              <a:rPr lang="en-US" dirty="0"/>
              <a:t>information about items (e.g., genre, author)</a:t>
            </a:r>
          </a:p>
          <a:p>
            <a:pPr lvl="1"/>
            <a:r>
              <a:rPr lang="en-MY" dirty="0"/>
              <a:t>user profile (preferences)</a:t>
            </a:r>
          </a:p>
          <a:p>
            <a:pPr marL="447675" lvl="1" indent="-447675"/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40E57-BDE3-59BB-F050-39B17E923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300" y="3523303"/>
            <a:ext cx="7832665" cy="239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71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913D-2681-AF2F-8910-109189E7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Typical Example: Recipes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B56F9-8D1C-CC30-82E4-394C750B3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  <a:p>
            <a:r>
              <a:rPr lang="en-US" dirty="0"/>
              <a:t>brief description</a:t>
            </a:r>
          </a:p>
          <a:p>
            <a:r>
              <a:rPr lang="en-US" dirty="0"/>
              <a:t>list of ingredients</a:t>
            </a:r>
          </a:p>
          <a:p>
            <a:r>
              <a:rPr lang="en-US" dirty="0"/>
              <a:t>cooking instructions</a:t>
            </a:r>
          </a:p>
          <a:p>
            <a:r>
              <a:rPr lang="en-US" dirty="0"/>
              <a:t>tags (cousin type, dietary restrictions)</a:t>
            </a:r>
          </a:p>
          <a:p>
            <a:r>
              <a:rPr lang="en-US" dirty="0"/>
              <a:t>numerical attributes (cooking time, estimated price)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30202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6623-46D6-5E23-872A-B3E26219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Knowledge-based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FC8BF-3ED0-EAB9-CEA2-B45FA59B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 about users and products used to reason what meets the user’s requirements, using discrimination tree, decision support tools, case-based reasoning (CBR)</a:t>
            </a:r>
            <a:endParaRPr lang="en-MY" dirty="0"/>
          </a:p>
          <a:p>
            <a:r>
              <a:rPr lang="en-MY" dirty="0"/>
              <a:t>application domains:</a:t>
            </a:r>
          </a:p>
          <a:p>
            <a:pPr lvl="1"/>
            <a:r>
              <a:rPr lang="en-US" dirty="0"/>
              <a:t>expensive items, not frequently purchased, few ratings (car, house)</a:t>
            </a:r>
          </a:p>
          <a:p>
            <a:pPr lvl="1"/>
            <a:r>
              <a:rPr lang="en-US" dirty="0"/>
              <a:t>time span important (technological products)</a:t>
            </a:r>
          </a:p>
          <a:p>
            <a:pPr lvl="1"/>
            <a:r>
              <a:rPr lang="en-US" dirty="0"/>
              <a:t>explicit requirements of user (vacation)</a:t>
            </a:r>
          </a:p>
          <a:p>
            <a:pPr marL="457200" lvl="1" indent="0">
              <a:buNone/>
            </a:pPr>
            <a:endParaRPr lang="en-US" dirty="0"/>
          </a:p>
          <a:p>
            <a:pPr marL="266700" lvl="1" indent="-180975"/>
            <a:r>
              <a:rPr lang="en-US" sz="2800" dirty="0"/>
              <a:t>collaborative filtering unusable – not enough data</a:t>
            </a:r>
          </a:p>
          <a:p>
            <a:pPr marL="266700" lvl="1" indent="-180975"/>
            <a:r>
              <a:rPr lang="en-US" sz="2800" dirty="0"/>
              <a:t>content based – “similarity” not sufficient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3752475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5649-D5BA-E6D3-C99C-7B81E98B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Hybrid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0E6B8-837A-2A1B-2E79-74058E125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collaborative filtering: “what is popular among my peers”</a:t>
            </a:r>
          </a:p>
          <a:p>
            <a:r>
              <a:rPr lang="en-US" dirty="0"/>
              <a:t>content-based: “more of the same”</a:t>
            </a:r>
          </a:p>
          <a:p>
            <a:r>
              <a:rPr lang="en-US" dirty="0"/>
              <a:t>knowledge-based: “what fits my needs”</a:t>
            </a:r>
          </a:p>
          <a:p>
            <a:endParaRPr lang="en-US" dirty="0"/>
          </a:p>
          <a:p>
            <a:r>
              <a:rPr lang="en-US" dirty="0"/>
              <a:t>each has advantages and disadvantages</a:t>
            </a:r>
          </a:p>
          <a:p>
            <a:r>
              <a:rPr lang="en-US" dirty="0"/>
              <a:t>hybridization – combine more techniques, avoid some shortcomings</a:t>
            </a:r>
          </a:p>
          <a:p>
            <a:r>
              <a:rPr lang="en-US" dirty="0"/>
              <a:t>simple example: CF with content-based (or simple “popularity recommendation”) to overcome “cold start problem”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73038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0D037-16F1-9629-F500-C298DB71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Hybridization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C05F-96AA-9D1D-BAD3-E0E37EE53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monolithic design, combining different features</a:t>
            </a:r>
          </a:p>
          <a:p>
            <a:r>
              <a:rPr lang="en-US" dirty="0"/>
              <a:t>parallel use of several systems, weighting/voting</a:t>
            </a:r>
          </a:p>
          <a:p>
            <a:r>
              <a:rPr lang="en-US" dirty="0"/>
              <a:t>pipelined invocation of different systems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39887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8966-5F5C-6272-B7D4-E4A52657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Taxonomy of Knowledge Sources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21B2FC-BE1D-7CF4-A12D-61607C222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826" y="1303745"/>
            <a:ext cx="7400924" cy="5403176"/>
          </a:xfrm>
        </p:spPr>
      </p:pic>
    </p:spTree>
    <p:extLst>
      <p:ext uri="{BB962C8B-B14F-4D97-AF65-F5344CB8AC3E}">
        <p14:creationId xmlns:p14="http://schemas.microsoft.com/office/powerpoint/2010/main" val="2537997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FB6C-AAD3-8603-CD9E-B78A675E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Sources and Recommendation Types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2F7558-F23B-DC02-F6F4-168CD850C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975" y="1545280"/>
            <a:ext cx="6353175" cy="4806553"/>
          </a:xfrm>
        </p:spPr>
      </p:pic>
    </p:spTree>
    <p:extLst>
      <p:ext uri="{BB962C8B-B14F-4D97-AF65-F5344CB8AC3E}">
        <p14:creationId xmlns:p14="http://schemas.microsoft.com/office/powerpoint/2010/main" val="1475743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0DAE-82E7-EBDB-7D8C-A7E01ED8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Sample Domains for Recommendation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69689-A922-21DB-1DF1-79A95DF08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025" y="1722605"/>
            <a:ext cx="9010650" cy="4319920"/>
          </a:xfrm>
        </p:spPr>
      </p:pic>
    </p:spTree>
    <p:extLst>
      <p:ext uri="{BB962C8B-B14F-4D97-AF65-F5344CB8AC3E}">
        <p14:creationId xmlns:p14="http://schemas.microsoft.com/office/powerpoint/2010/main" val="4140095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C6567CD-CF51-D523-CD3C-80D78FEFBD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solidFill>
                  <a:srgbClr val="FF3300"/>
                </a:solidFill>
              </a:rPr>
              <a:t>Recommender Systems</a:t>
            </a:r>
            <a:br>
              <a:rPr lang="en-US" altLang="en-US" sz="4000">
                <a:solidFill>
                  <a:srgbClr val="FF3300"/>
                </a:solidFill>
              </a:rPr>
            </a:br>
            <a:r>
              <a:rPr lang="en-US" altLang="en-US" sz="4000">
                <a:solidFill>
                  <a:srgbClr val="FF3300"/>
                </a:solidFill>
              </a:rPr>
              <a:t>Future?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E0368A5-0140-558A-570F-3769B6692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Personal RS’s</a:t>
            </a:r>
          </a:p>
          <a:p>
            <a:r>
              <a:rPr lang="en-US" altLang="en-US"/>
              <a:t>Fuse explicit and implicit knowledge</a:t>
            </a:r>
          </a:p>
          <a:p>
            <a:pPr lvl="1"/>
            <a:r>
              <a:rPr lang="en-US" altLang="en-US"/>
              <a:t>Buying for your grandmother</a:t>
            </a:r>
          </a:p>
          <a:p>
            <a:r>
              <a:rPr lang="en-US" altLang="en-US"/>
              <a:t>Active search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DFAE-A30C-6040-F0BE-F9ADDAE7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7891E-2626-C636-FA70-D7F902E5F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explain how recommender systems influence your daily life?</a:t>
            </a:r>
          </a:p>
          <a:p>
            <a:endParaRPr lang="en-US" dirty="0"/>
          </a:p>
          <a:p>
            <a:r>
              <a:rPr lang="en-US"/>
              <a:t>What interesting recommendation tasks do you think can be investigated?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82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178B-793C-0699-518B-560408D0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37932-7273-C760-6EE6-B77729156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Recommender systems are software tools and techniques providing suggestions for items to be of use to a user.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5058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C405-8B93-636F-7D7D-632D5DEF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Recommender system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332C3A-567D-1645-E60F-E81727E06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169" y="1976551"/>
            <a:ext cx="7519662" cy="4049486"/>
          </a:xfrm>
        </p:spPr>
      </p:pic>
    </p:spTree>
    <p:extLst>
      <p:ext uri="{BB962C8B-B14F-4D97-AF65-F5344CB8AC3E}">
        <p14:creationId xmlns:p14="http://schemas.microsoft.com/office/powerpoint/2010/main" val="351032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1A8A4C5-B349-9398-490F-907D56288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/>
              <a:t>Motivation for Recommender Systems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288B62D-5F6A-4694-3319-CF22D055D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62075"/>
            <a:ext cx="10515600" cy="5130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en-US" dirty="0"/>
              <a:t>Automates quotes like:</a:t>
            </a:r>
          </a:p>
          <a:p>
            <a:pPr lvl="1" eaLnBrk="1" hangingPunct="1">
              <a:defRPr/>
            </a:pPr>
            <a:r>
              <a:rPr lang="en-US" altLang="en-US" dirty="0"/>
              <a:t>"I like this book; you might be interested in it" </a:t>
            </a:r>
          </a:p>
          <a:p>
            <a:pPr lvl="1" eaLnBrk="1" hangingPunct="1">
              <a:defRPr/>
            </a:pPr>
            <a:r>
              <a:rPr lang="en-US" altLang="en-US" dirty="0"/>
              <a:t>"I saw this movie, you’ll like it“</a:t>
            </a:r>
          </a:p>
          <a:p>
            <a:pPr lvl="1" eaLnBrk="1" hangingPunct="1">
              <a:defRPr/>
            </a:pPr>
            <a:r>
              <a:rPr lang="en-US" altLang="en-US" dirty="0"/>
              <a:t>"Don’t go see that movie!" </a:t>
            </a:r>
          </a:p>
          <a:p>
            <a:pPr marL="266700" lvl="1" indent="-266700" eaLnBrk="1" hangingPunct="1">
              <a:defRPr/>
            </a:pPr>
            <a:r>
              <a:rPr lang="en-MY" sz="2800" dirty="0"/>
              <a:t>information overload</a:t>
            </a:r>
          </a:p>
          <a:p>
            <a:pPr marL="723900" lvl="2" indent="-266700">
              <a:defRPr/>
            </a:pPr>
            <a:r>
              <a:rPr lang="en-US" altLang="en-US" sz="2400" dirty="0"/>
              <a:t>many choices available</a:t>
            </a:r>
          </a:p>
          <a:p>
            <a:pPr marL="723900" lvl="2" indent="-266700">
              <a:defRPr/>
            </a:pPr>
            <a:r>
              <a:rPr lang="en-US" altLang="en-US" sz="2400" dirty="0"/>
              <a:t>“the paradox of choice” (jam experiment, choice overload)</a:t>
            </a:r>
          </a:p>
          <a:p>
            <a:pPr marL="1181100" lvl="3" indent="-266700">
              <a:defRPr/>
            </a:pPr>
            <a:r>
              <a:rPr lang="en-US" altLang="en-US" sz="2200" dirty="0"/>
              <a:t>The paradox of choice is a theory by psychologist Barry Schwartz, which suggests that while having some choice is good, too many choices can lead to anxiety, dissatisfaction, and regret.</a:t>
            </a:r>
          </a:p>
          <a:p>
            <a:pPr marL="1181100" lvl="3" indent="-266700">
              <a:defRPr/>
            </a:pPr>
            <a:r>
              <a:rPr lang="en-US" altLang="en-US" sz="2200" dirty="0"/>
              <a:t>Jam Experiment (Iyengar &amp; Lepper, 2000)</a:t>
            </a:r>
          </a:p>
          <a:p>
            <a:pPr marL="1181100" lvl="3" indent="-266700">
              <a:defRPr/>
            </a:pPr>
            <a:r>
              <a:rPr lang="en-US" altLang="en-US" sz="2200" dirty="0"/>
              <a:t>Researchers set up a jam-tasting booth in a supermarket.</a:t>
            </a:r>
          </a:p>
          <a:p>
            <a:pPr marL="1181100" lvl="3" indent="-266700">
              <a:defRPr/>
            </a:pPr>
            <a:r>
              <a:rPr lang="en-US" altLang="en-US" sz="2200" dirty="0"/>
              <a:t>In one scenario, they offered 24 different jam flavors.</a:t>
            </a:r>
          </a:p>
          <a:p>
            <a:pPr marL="1181100" lvl="3" indent="-266700">
              <a:defRPr/>
            </a:pPr>
            <a:r>
              <a:rPr lang="en-US" altLang="en-US" sz="2200" dirty="0"/>
              <a:t>In another scenario, they offered only 6 flavors.</a:t>
            </a:r>
          </a:p>
          <a:p>
            <a:pPr marL="1181100" lvl="3" indent="-266700">
              <a:defRPr/>
            </a:pPr>
            <a:r>
              <a:rPr lang="en-US" altLang="en-US" sz="2200" dirty="0"/>
              <a:t>More people stopped at the booth with 24 flavors, but fewer actually made a purchase compared to the booth with 6 options.</a:t>
            </a:r>
          </a:p>
          <a:p>
            <a:pPr marL="1181100" lvl="3" indent="-266700">
              <a:defRPr/>
            </a:pPr>
            <a:endParaRPr lang="en-US" altLang="en-US" sz="22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273B-0FA4-5D28-0001-21CD0DFE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Recommender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3363-B893-720A-FA74-868F47B63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aid</a:t>
            </a:r>
          </a:p>
          <a:p>
            <a:r>
              <a:rPr lang="en-US" dirty="0"/>
              <a:t>set of items + user “context” ⇒ selection of items (predicted to be “good” for the user)</a:t>
            </a:r>
          </a:p>
          <a:p>
            <a:pPr marL="0" indent="0">
              <a:buNone/>
            </a:pPr>
            <a:r>
              <a:rPr lang="en-US" dirty="0"/>
              <a:t>1.	What recommender systems do you know?</a:t>
            </a:r>
          </a:p>
          <a:p>
            <a:pPr marL="0" indent="0">
              <a:buNone/>
            </a:pPr>
            <a:r>
              <a:rPr lang="en-US" dirty="0"/>
              <a:t>2.	What recommender systems would you like to have?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9179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3B42425-2DE1-7CDD-92F2-01AA8A555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Further Motivation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9973E4D-EB47-9E7E-8A3A-2A5CD7D3F7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Many of the top commerce sites use recommender systems to improve sales.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Users may find new books, music, or movies that was previously unknown to them.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Also can find the opposite for e.g.: movies or music that will definitely not be enjoyed.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AE6664C-5307-C932-F82A-A32F272CD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Where is it used?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C43DED8-CB1A-95C5-9DD4-BFAD56EE02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Massive E-commerce sites use this tool to suggest other items a consumer may want to purchase</a:t>
            </a:r>
          </a:p>
          <a:p>
            <a:pPr eaLnBrk="1" hangingPunct="1">
              <a:defRPr/>
            </a:pPr>
            <a:r>
              <a:rPr lang="en-US" altLang="en-US"/>
              <a:t>Web personalization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1562</Words>
  <Application>Microsoft Office PowerPoint</Application>
  <PresentationFormat>Widescreen</PresentationFormat>
  <Paragraphs>205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EC3357:Machine Learning</vt:lpstr>
      <vt:lpstr>What is it?</vt:lpstr>
      <vt:lpstr>Example</vt:lpstr>
      <vt:lpstr>Definition</vt:lpstr>
      <vt:lpstr>Recommender system process</vt:lpstr>
      <vt:lpstr>Motivation for Recommender Systems</vt:lpstr>
      <vt:lpstr>Recommender system</vt:lpstr>
      <vt:lpstr>Further Motivation</vt:lpstr>
      <vt:lpstr>Where is it used?</vt:lpstr>
      <vt:lpstr>Ways its used</vt:lpstr>
      <vt:lpstr>Recommender System Types</vt:lpstr>
      <vt:lpstr>Types of Recommender Systems</vt:lpstr>
      <vt:lpstr>Types of Recommender Systems</vt:lpstr>
      <vt:lpstr>Types of Recommender Systems</vt:lpstr>
      <vt:lpstr>Types of Recommender Systems</vt:lpstr>
      <vt:lpstr>Types of Recommender Systems</vt:lpstr>
      <vt:lpstr>RecSys and Information Retrieval</vt:lpstr>
      <vt:lpstr>Warning: Implementing Personalized Systems is Difficult</vt:lpstr>
      <vt:lpstr>Usefulness of Recommendations</vt:lpstr>
      <vt:lpstr>Ratings</vt:lpstr>
      <vt:lpstr>Collaborative Filtering</vt:lpstr>
      <vt:lpstr>Collaborative Filtering</vt:lpstr>
      <vt:lpstr>How does CF Work?</vt:lpstr>
      <vt:lpstr>Example of CF MxN Matrix with M users and N items (An empty cell is an unrated item)</vt:lpstr>
      <vt:lpstr>Observations</vt:lpstr>
      <vt:lpstr>Case Study – Amazon.com</vt:lpstr>
      <vt:lpstr>Challenges for CF</vt:lpstr>
      <vt:lpstr>Content-based vs Collaborative Filtering</vt:lpstr>
      <vt:lpstr>Content-Based Recommenders</vt:lpstr>
      <vt:lpstr>Content-based Recommendations</vt:lpstr>
      <vt:lpstr>Typical Example: Recipes</vt:lpstr>
      <vt:lpstr>Knowledge-based Recommendations</vt:lpstr>
      <vt:lpstr>Hybrid Methods</vt:lpstr>
      <vt:lpstr>Hybridization Designs</vt:lpstr>
      <vt:lpstr>Taxonomy of Knowledge Sources</vt:lpstr>
      <vt:lpstr>Knowledge Sources and Recommendation Types</vt:lpstr>
      <vt:lpstr>Sample Domains for Recommendation</vt:lpstr>
      <vt:lpstr>Recommender Systems Future?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Rajesvary Rajoo</dc:creator>
  <cp:lastModifiedBy>Rajesvary Rajoo</cp:lastModifiedBy>
  <cp:revision>23</cp:revision>
  <dcterms:created xsi:type="dcterms:W3CDTF">2025-04-03T09:09:59Z</dcterms:created>
  <dcterms:modified xsi:type="dcterms:W3CDTF">2025-04-05T12:42:09Z</dcterms:modified>
</cp:coreProperties>
</file>