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6"/>
  </p:notesMasterIdLst>
  <p:sldIdLst>
    <p:sldId id="257" r:id="rId2"/>
    <p:sldId id="258" r:id="rId3"/>
    <p:sldId id="260" r:id="rId4"/>
    <p:sldId id="261" r:id="rId5"/>
    <p:sldId id="262" r:id="rId6"/>
    <p:sldId id="300" r:id="rId7"/>
    <p:sldId id="263" r:id="rId8"/>
    <p:sldId id="264" r:id="rId9"/>
    <p:sldId id="265" r:id="rId10"/>
    <p:sldId id="266" r:id="rId11"/>
    <p:sldId id="267" r:id="rId12"/>
    <p:sldId id="301" r:id="rId13"/>
    <p:sldId id="302" r:id="rId14"/>
    <p:sldId id="268" r:id="rId15"/>
    <p:sldId id="269" r:id="rId16"/>
    <p:sldId id="270" r:id="rId17"/>
    <p:sldId id="271" r:id="rId18"/>
    <p:sldId id="272" r:id="rId19"/>
    <p:sldId id="273" r:id="rId20"/>
    <p:sldId id="274" r:id="rId21"/>
    <p:sldId id="275" r:id="rId22"/>
    <p:sldId id="276" r:id="rId23"/>
    <p:sldId id="335" r:id="rId24"/>
    <p:sldId id="336" r:id="rId25"/>
    <p:sldId id="337" r:id="rId26"/>
    <p:sldId id="347" r:id="rId27"/>
    <p:sldId id="348" r:id="rId28"/>
    <p:sldId id="339" r:id="rId29"/>
    <p:sldId id="350" r:id="rId30"/>
    <p:sldId id="351" r:id="rId31"/>
    <p:sldId id="277" r:id="rId32"/>
    <p:sldId id="307" r:id="rId33"/>
    <p:sldId id="278" r:id="rId34"/>
    <p:sldId id="279" r:id="rId35"/>
    <p:sldId id="280" r:id="rId36"/>
    <p:sldId id="281" r:id="rId37"/>
    <p:sldId id="282" r:id="rId38"/>
    <p:sldId id="283" r:id="rId39"/>
    <p:sldId id="284" r:id="rId40"/>
    <p:sldId id="285" r:id="rId41"/>
    <p:sldId id="286" r:id="rId42"/>
    <p:sldId id="289" r:id="rId43"/>
    <p:sldId id="287" r:id="rId44"/>
    <p:sldId id="308" r:id="rId45"/>
    <p:sldId id="288" r:id="rId46"/>
    <p:sldId id="290" r:id="rId47"/>
    <p:sldId id="291" r:id="rId48"/>
    <p:sldId id="292" r:id="rId49"/>
    <p:sldId id="293" r:id="rId50"/>
    <p:sldId id="294" r:id="rId51"/>
    <p:sldId id="295" r:id="rId52"/>
    <p:sldId id="297" r:id="rId53"/>
    <p:sldId id="298" r:id="rId54"/>
    <p:sldId id="299" r:id="rId5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1pPr>
    <a:lvl2pPr marL="4572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2pPr>
    <a:lvl3pPr marL="9144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3pPr>
    <a:lvl4pPr marL="13716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4pPr>
    <a:lvl5pPr marL="1828800" algn="l" rtl="0" fontAlgn="base">
      <a:spcBef>
        <a:spcPct val="0"/>
      </a:spcBef>
      <a:spcAft>
        <a:spcPct val="0"/>
      </a:spcAft>
      <a:defRPr sz="24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2400" kern="1200">
        <a:solidFill>
          <a:schemeClr val="tx1"/>
        </a:solidFill>
        <a:latin typeface="Times New Roman" pitchFamily="18" charset="0"/>
        <a:ea typeface="+mn-ea"/>
        <a:cs typeface="Times New Roman" pitchFamily="18" charset="0"/>
      </a:defRPr>
    </a:lvl6pPr>
    <a:lvl7pPr marL="2743200" algn="l" defTabSz="914400" rtl="0" eaLnBrk="1" latinLnBrk="0" hangingPunct="1">
      <a:defRPr sz="2400" kern="1200">
        <a:solidFill>
          <a:schemeClr val="tx1"/>
        </a:solidFill>
        <a:latin typeface="Times New Roman" pitchFamily="18" charset="0"/>
        <a:ea typeface="+mn-ea"/>
        <a:cs typeface="Times New Roman" pitchFamily="18" charset="0"/>
      </a:defRPr>
    </a:lvl7pPr>
    <a:lvl8pPr marL="3200400" algn="l" defTabSz="914400" rtl="0" eaLnBrk="1" latinLnBrk="0" hangingPunct="1">
      <a:defRPr sz="2400" kern="1200">
        <a:solidFill>
          <a:schemeClr val="tx1"/>
        </a:solidFill>
        <a:latin typeface="Times New Roman" pitchFamily="18" charset="0"/>
        <a:ea typeface="+mn-ea"/>
        <a:cs typeface="Times New Roman" pitchFamily="18" charset="0"/>
      </a:defRPr>
    </a:lvl8pPr>
    <a:lvl9pPr marL="3657600" algn="l" defTabSz="914400" rtl="0" eaLnBrk="1" latinLnBrk="0" hangingPunct="1">
      <a:defRPr sz="2400" kern="1200">
        <a:solidFill>
          <a:schemeClr val="tx1"/>
        </a:solidFill>
        <a:latin typeface="Times New Roman" pitchFamily="18"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32" autoAdjust="0"/>
    <p:restoredTop sz="90929"/>
  </p:normalViewPr>
  <p:slideViewPr>
    <p:cSldViewPr>
      <p:cViewPr varScale="1">
        <p:scale>
          <a:sx n="62" d="100"/>
          <a:sy n="62" d="100"/>
        </p:scale>
        <p:origin x="168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A6B32EB-5C98-4DB9-BD3D-4032026BB3D2}" type="slidenum">
              <a:rPr lang="en-US"/>
              <a:pPr/>
              <a:t>‹#›</a:t>
            </a:fld>
            <a:endParaRPr lang="en-US"/>
          </a:p>
        </p:txBody>
      </p:sp>
    </p:spTree>
    <p:extLst>
      <p:ext uri="{BB962C8B-B14F-4D97-AF65-F5344CB8AC3E}">
        <p14:creationId xmlns:p14="http://schemas.microsoft.com/office/powerpoint/2010/main" val="3742649657"/>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fontAlgn="base">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01E8D1-F80E-40C7-84BB-6D1D533AF4A3}" type="slidenum">
              <a:rPr lang="en-US"/>
              <a:pPr/>
              <a:t>1</a:t>
            </a:fld>
            <a:endParaRPr lang="en-US"/>
          </a:p>
        </p:txBody>
      </p:sp>
      <p:sp>
        <p:nvSpPr>
          <p:cNvPr id="8194" name="Rectangle 1026"/>
          <p:cNvSpPr>
            <a:spLocks noGrp="1" noRot="1" noChangeAspect="1" noChangeArrowheads="1" noTextEdit="1"/>
          </p:cNvSpPr>
          <p:nvPr>
            <p:ph type="sldImg"/>
          </p:nvPr>
        </p:nvSpPr>
        <p:spPr>
          <a:ln/>
        </p:spPr>
      </p:sp>
      <p:sp>
        <p:nvSpPr>
          <p:cNvPr id="8195" name="Rectangle 1027"/>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239159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ED8207-6C6D-43A8-81D1-63DE7B2A6997}" type="slidenum">
              <a:rPr lang="en-US"/>
              <a:pPr/>
              <a:t>11</a:t>
            </a:fld>
            <a:endParaRPr lang="en-US"/>
          </a:p>
        </p:txBody>
      </p:sp>
      <p:sp>
        <p:nvSpPr>
          <p:cNvPr id="26626"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2662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953718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D3A97-3BAF-4CC5-9A49-7CAD29CCBE30}" type="slidenum">
              <a:rPr lang="en-US"/>
              <a:pPr/>
              <a:t>14</a:t>
            </a:fld>
            <a:endParaRPr lang="en-US"/>
          </a:p>
        </p:txBody>
      </p:sp>
      <p:sp>
        <p:nvSpPr>
          <p:cNvPr id="28674"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2867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54515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302C26-4F6F-4608-BA75-5251895B5F2A}" type="slidenum">
              <a:rPr lang="en-US"/>
              <a:pPr/>
              <a:t>15</a:t>
            </a:fld>
            <a:endParaRPr lang="en-US"/>
          </a:p>
        </p:txBody>
      </p:sp>
      <p:sp>
        <p:nvSpPr>
          <p:cNvPr id="30722"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3072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372162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85EE61-D0D4-4717-BB8B-922E35F08340}" type="slidenum">
              <a:rPr lang="en-US"/>
              <a:pPr/>
              <a:t>16</a:t>
            </a:fld>
            <a:endParaRPr lang="en-US"/>
          </a:p>
        </p:txBody>
      </p:sp>
      <p:sp>
        <p:nvSpPr>
          <p:cNvPr id="32770"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3277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405711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1EEA4E-FBC9-4234-99AA-393F7BCA466F}" type="slidenum">
              <a:rPr lang="en-US"/>
              <a:pPr/>
              <a:t>17</a:t>
            </a:fld>
            <a:endParaRPr lang="en-US"/>
          </a:p>
        </p:txBody>
      </p:sp>
      <p:sp>
        <p:nvSpPr>
          <p:cNvPr id="34818"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3481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795966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2B1F8F-7EBF-4528-8AB7-FC6F13F7D07B}" type="slidenum">
              <a:rPr lang="en-US"/>
              <a:pPr/>
              <a:t>18</a:t>
            </a:fld>
            <a:endParaRPr lang="en-US"/>
          </a:p>
        </p:txBody>
      </p:sp>
      <p:sp>
        <p:nvSpPr>
          <p:cNvPr id="36866"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3686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292854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C57311-B496-48C8-AE2C-D53F975D0B2A}" type="slidenum">
              <a:rPr lang="en-US"/>
              <a:pPr/>
              <a:t>19</a:t>
            </a:fld>
            <a:endParaRPr lang="en-US"/>
          </a:p>
        </p:txBody>
      </p:sp>
      <p:sp>
        <p:nvSpPr>
          <p:cNvPr id="38914"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581527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21EB5D-EBED-452B-91B2-35F35F300A66}" type="slidenum">
              <a:rPr lang="en-US"/>
              <a:pPr/>
              <a:t>20</a:t>
            </a:fld>
            <a:endParaRPr lang="en-US"/>
          </a:p>
        </p:txBody>
      </p:sp>
      <p:sp>
        <p:nvSpPr>
          <p:cNvPr id="40962"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4096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265050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3FA4ED-5814-4D92-B150-A76D56A6B96F}" type="slidenum">
              <a:rPr lang="en-US"/>
              <a:pPr/>
              <a:t>21</a:t>
            </a:fld>
            <a:endParaRPr lang="en-US"/>
          </a:p>
        </p:txBody>
      </p:sp>
      <p:sp>
        <p:nvSpPr>
          <p:cNvPr id="43010"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4301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1317559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1D6C3A-155D-4E87-89E6-24E732EDEB68}" type="slidenum">
              <a:rPr lang="en-US"/>
              <a:pPr/>
              <a:t>22</a:t>
            </a:fld>
            <a:endParaRPr lang="en-US"/>
          </a:p>
        </p:txBody>
      </p:sp>
      <p:sp>
        <p:nvSpPr>
          <p:cNvPr id="45058"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4505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51424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008DD2-0763-48F6-B249-9325C3A74175}" type="slidenum">
              <a:rPr lang="en-US"/>
              <a:pPr/>
              <a:t>2</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28352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4B8DB2-721F-4F7D-B06F-3DA0E9B40FDA}" type="slidenum">
              <a:rPr lang="en-US"/>
              <a:pPr/>
              <a:t>31</a:t>
            </a:fld>
            <a:endParaRPr lang="en-US"/>
          </a:p>
        </p:txBody>
      </p:sp>
      <p:sp>
        <p:nvSpPr>
          <p:cNvPr id="47106"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4710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3048501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A4C2BBF-03B5-4CCE-8250-486264550D40}"/>
              </a:ext>
            </a:extLst>
          </p:cNvPr>
          <p:cNvSpPr>
            <a:spLocks noGrp="1" noChangeArrowheads="1"/>
          </p:cNvSpPr>
          <p:nvPr>
            <p:ph type="sldNum" sz="quarter" idx="5"/>
          </p:nvPr>
        </p:nvSpPr>
        <p:spPr>
          <a:ln/>
        </p:spPr>
        <p:txBody>
          <a:bodyPr/>
          <a:lstStyle/>
          <a:p>
            <a:fld id="{F4192CB3-A966-4C29-B733-87B0BA14AA8F}" type="slidenum">
              <a:rPr lang="en-US" altLang="en-US"/>
              <a:pPr/>
              <a:t>32</a:t>
            </a:fld>
            <a:endParaRPr lang="en-US" altLang="en-US"/>
          </a:p>
        </p:txBody>
      </p:sp>
      <p:sp>
        <p:nvSpPr>
          <p:cNvPr id="22530" name="Rectangle 2">
            <a:extLst>
              <a:ext uri="{FF2B5EF4-FFF2-40B4-BE49-F238E27FC236}">
                <a16:creationId xmlns:a16="http://schemas.microsoft.com/office/drawing/2014/main" id="{28CAD666-E61E-4334-B971-157D5DE3436E}"/>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46BE786B-9CAE-4D3B-BA03-BA5626A2BD6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4AD426-C5D8-4508-B44A-0F0BC4AAEDBD}" type="slidenum">
              <a:rPr lang="en-US"/>
              <a:pPr/>
              <a:t>33</a:t>
            </a:fld>
            <a:endParaRPr lang="en-US"/>
          </a:p>
        </p:txBody>
      </p:sp>
      <p:sp>
        <p:nvSpPr>
          <p:cNvPr id="49154"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4915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326588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6260A4-B700-4B94-9867-C75B929A8FFD}" type="slidenum">
              <a:rPr lang="en-US"/>
              <a:pPr/>
              <a:t>34</a:t>
            </a:fld>
            <a:endParaRPr lang="en-US"/>
          </a:p>
        </p:txBody>
      </p:sp>
      <p:sp>
        <p:nvSpPr>
          <p:cNvPr id="51202"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5120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4668539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9CBE00-90F9-42D2-9ED3-A1569275D62B}" type="slidenum">
              <a:rPr lang="en-US"/>
              <a:pPr/>
              <a:t>35</a:t>
            </a:fld>
            <a:endParaRPr lang="en-US"/>
          </a:p>
        </p:txBody>
      </p:sp>
      <p:sp>
        <p:nvSpPr>
          <p:cNvPr id="53250"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5325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05677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BF6631-C254-4B8F-B77F-631EB99DB881}" type="slidenum">
              <a:rPr lang="en-US"/>
              <a:pPr/>
              <a:t>36</a:t>
            </a:fld>
            <a:endParaRPr lang="en-US"/>
          </a:p>
        </p:txBody>
      </p:sp>
      <p:sp>
        <p:nvSpPr>
          <p:cNvPr id="55298"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5529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075302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D50B4C-9170-4A6E-8DD6-73932D688A22}" type="slidenum">
              <a:rPr lang="en-US"/>
              <a:pPr/>
              <a:t>37</a:t>
            </a:fld>
            <a:endParaRPr lang="en-US"/>
          </a:p>
        </p:txBody>
      </p:sp>
      <p:sp>
        <p:nvSpPr>
          <p:cNvPr id="57346"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5734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1262707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1AFAE7-9371-4F3B-85D9-5EFB18BB7678}" type="slidenum">
              <a:rPr lang="en-US"/>
              <a:pPr/>
              <a:t>38</a:t>
            </a:fld>
            <a:endParaRPr lang="en-US"/>
          </a:p>
        </p:txBody>
      </p:sp>
      <p:sp>
        <p:nvSpPr>
          <p:cNvPr id="59394"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5939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096096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72619C-202D-4ACA-8926-27040C38B976}" type="slidenum">
              <a:rPr lang="en-US"/>
              <a:pPr/>
              <a:t>39</a:t>
            </a:fld>
            <a:endParaRPr lang="en-US"/>
          </a:p>
        </p:txBody>
      </p:sp>
      <p:sp>
        <p:nvSpPr>
          <p:cNvPr id="61442" name="Rectangle 1026"/>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61443" name="Rectangle 1027"/>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9539721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C22B09-65D6-4FFA-B8AE-FBE82414849D}" type="slidenum">
              <a:rPr lang="en-US"/>
              <a:pPr/>
              <a:t>40</a:t>
            </a:fld>
            <a:endParaRPr lang="en-US"/>
          </a:p>
        </p:txBody>
      </p:sp>
      <p:sp>
        <p:nvSpPr>
          <p:cNvPr id="63490"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6349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08124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F30A93-BD86-4305-8FF0-FDC44B2AD1C9}" type="slidenum">
              <a:rPr lang="en-US"/>
              <a:pPr/>
              <a:t>3</a:t>
            </a:fld>
            <a:endParaRPr lang="en-US"/>
          </a:p>
        </p:txBody>
      </p:sp>
      <p:sp>
        <p:nvSpPr>
          <p:cNvPr id="12290"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1229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5332139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5216E1-B563-4702-A0FA-821BDD3A3340}" type="slidenum">
              <a:rPr lang="en-US"/>
              <a:pPr/>
              <a:t>41</a:t>
            </a:fld>
            <a:endParaRPr lang="en-US"/>
          </a:p>
        </p:txBody>
      </p:sp>
      <p:sp>
        <p:nvSpPr>
          <p:cNvPr id="65538"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6553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057956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481ECB-05CF-4F34-9207-133CF62DCD9B}" type="slidenum">
              <a:rPr lang="en-US"/>
              <a:pPr/>
              <a:t>42</a:t>
            </a:fld>
            <a:endParaRPr lang="en-US"/>
          </a:p>
        </p:txBody>
      </p:sp>
      <p:sp>
        <p:nvSpPr>
          <p:cNvPr id="71682" name="Rectangle 1026"/>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71683" name="Rectangle 1027"/>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4317913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151526-DC26-43D6-8EF4-6EE84A07FA42}" type="slidenum">
              <a:rPr lang="en-US"/>
              <a:pPr/>
              <a:t>43</a:t>
            </a:fld>
            <a:endParaRPr lang="en-US"/>
          </a:p>
        </p:txBody>
      </p:sp>
      <p:sp>
        <p:nvSpPr>
          <p:cNvPr id="67586"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6758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448514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C0F009E-80CE-438B-AD31-26B279303DA5}"/>
              </a:ext>
            </a:extLst>
          </p:cNvPr>
          <p:cNvSpPr>
            <a:spLocks noGrp="1" noChangeArrowheads="1"/>
          </p:cNvSpPr>
          <p:nvPr>
            <p:ph type="sldNum" sz="quarter" idx="5"/>
          </p:nvPr>
        </p:nvSpPr>
        <p:spPr>
          <a:ln/>
        </p:spPr>
        <p:txBody>
          <a:bodyPr/>
          <a:lstStyle/>
          <a:p>
            <a:fld id="{79F68E58-C2D2-472A-8069-74337BAF17BA}" type="slidenum">
              <a:rPr lang="en-US" altLang="en-US"/>
              <a:pPr/>
              <a:t>44</a:t>
            </a:fld>
            <a:endParaRPr lang="en-US" altLang="en-US"/>
          </a:p>
        </p:txBody>
      </p:sp>
      <p:sp>
        <p:nvSpPr>
          <p:cNvPr id="26626" name="Rectangle 2">
            <a:extLst>
              <a:ext uri="{FF2B5EF4-FFF2-40B4-BE49-F238E27FC236}">
                <a16:creationId xmlns:a16="http://schemas.microsoft.com/office/drawing/2014/main" id="{CB83BAF4-A9C4-4ACE-8B79-DC81E7FA263B}"/>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1D72BD3A-E933-4308-91E7-58B23BE6B1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74BE94-6945-4F4F-9A07-35B431352063}" type="slidenum">
              <a:rPr lang="en-US"/>
              <a:pPr/>
              <a:t>45</a:t>
            </a:fld>
            <a:endParaRPr lang="en-US"/>
          </a:p>
        </p:txBody>
      </p:sp>
      <p:sp>
        <p:nvSpPr>
          <p:cNvPr id="69634"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6963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683861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922B4C-8445-45CE-BF1C-F5DB126ABBEF}" type="slidenum">
              <a:rPr lang="en-US"/>
              <a:pPr/>
              <a:t>46</a:t>
            </a:fld>
            <a:endParaRPr lang="en-US"/>
          </a:p>
        </p:txBody>
      </p:sp>
      <p:sp>
        <p:nvSpPr>
          <p:cNvPr id="73730"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7373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1746569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689B1E-837C-4A48-9C53-F7300E85DC5F}" type="slidenum">
              <a:rPr lang="en-US"/>
              <a:pPr/>
              <a:t>47</a:t>
            </a:fld>
            <a:endParaRPr lang="en-US"/>
          </a:p>
        </p:txBody>
      </p:sp>
      <p:sp>
        <p:nvSpPr>
          <p:cNvPr id="75778"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7577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939616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EDF63-AA8D-4B2C-A77E-4D2BB58B8D17}" type="slidenum">
              <a:rPr lang="en-US"/>
              <a:pPr/>
              <a:t>48</a:t>
            </a:fld>
            <a:endParaRPr lang="en-US"/>
          </a:p>
        </p:txBody>
      </p:sp>
      <p:sp>
        <p:nvSpPr>
          <p:cNvPr id="77826"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7782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2103057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A092A1-3D8D-48CE-9B92-990758A5EA8D}" type="slidenum">
              <a:rPr lang="en-US"/>
              <a:pPr/>
              <a:t>49</a:t>
            </a:fld>
            <a:endParaRPr lang="en-US"/>
          </a:p>
        </p:txBody>
      </p:sp>
      <p:sp>
        <p:nvSpPr>
          <p:cNvPr id="79874"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7987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720142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E8D108-1805-4180-8C02-80CDDC6A01EB}" type="slidenum">
              <a:rPr lang="en-US"/>
              <a:pPr/>
              <a:t>4</a:t>
            </a:fld>
            <a:endParaRPr lang="en-US"/>
          </a:p>
        </p:txBody>
      </p:sp>
      <p:sp>
        <p:nvSpPr>
          <p:cNvPr id="14338"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1433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400705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24B684-587D-4BFA-B98C-7CB7F9D299DE}" type="slidenum">
              <a:rPr lang="en-US"/>
              <a:pPr/>
              <a:t>5</a:t>
            </a:fld>
            <a:endParaRPr lang="en-US"/>
          </a:p>
        </p:txBody>
      </p:sp>
      <p:sp>
        <p:nvSpPr>
          <p:cNvPr id="16386"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16387"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519356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9D60FD-27BF-4163-8470-4F202E999F7B}" type="slidenum">
              <a:rPr lang="en-US"/>
              <a:pPr/>
              <a:t>7</a:t>
            </a:fld>
            <a:endParaRPr lang="en-US"/>
          </a:p>
        </p:txBody>
      </p:sp>
      <p:sp>
        <p:nvSpPr>
          <p:cNvPr id="18434"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18435"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0854511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0A22C6-71D5-4156-AAB4-13A671218AFB}" type="slidenum">
              <a:rPr lang="en-US"/>
              <a:pPr/>
              <a:t>8</a:t>
            </a:fld>
            <a:endParaRPr lang="en-US"/>
          </a:p>
        </p:txBody>
      </p:sp>
      <p:sp>
        <p:nvSpPr>
          <p:cNvPr id="20482"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20483"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973567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C693FD-F5F5-4A3D-ADFF-D0F217EBFC2C}" type="slidenum">
              <a:rPr lang="en-US"/>
              <a:pPr/>
              <a:t>9</a:t>
            </a:fld>
            <a:endParaRPr lang="en-US"/>
          </a:p>
        </p:txBody>
      </p:sp>
      <p:sp>
        <p:nvSpPr>
          <p:cNvPr id="22530"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22531"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404013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02A541-982C-4E58-BDA4-6459555D641A}" type="slidenum">
              <a:rPr lang="en-US"/>
              <a:pPr/>
              <a:t>10</a:t>
            </a:fld>
            <a:endParaRPr lang="en-US"/>
          </a:p>
        </p:txBody>
      </p:sp>
      <p:sp>
        <p:nvSpPr>
          <p:cNvPr id="24578" name="Rectangle 2"/>
          <p:cNvSpPr>
            <a:spLocks noGrp="1" noRot="1" noChangeAspect="1" noChangeArrowheads="1" noTextEdit="1"/>
          </p:cNvSpPr>
          <p:nvPr>
            <p:ph type="sldImg"/>
          </p:nvPr>
        </p:nvSpPr>
        <p:spPr bwMode="auto">
          <a:xfrm>
            <a:off x="1296988" y="798513"/>
            <a:ext cx="4264025" cy="3197225"/>
          </a:xfrm>
          <a:prstGeom prst="rect">
            <a:avLst/>
          </a:prstGeom>
          <a:solidFill>
            <a:srgbClr val="FFFFFF"/>
          </a:solidFill>
          <a:ln>
            <a:solidFill>
              <a:srgbClr val="000000"/>
            </a:solidFill>
            <a:miter lim="800000"/>
            <a:headEnd/>
            <a:tailEnd/>
          </a:ln>
        </p:spPr>
      </p:sp>
      <p:sp>
        <p:nvSpPr>
          <p:cNvPr id="24579" name="Rectangle 3"/>
          <p:cNvSpPr>
            <a:spLocks noGrp="1" noChangeArrowheads="1"/>
          </p:cNvSpPr>
          <p:nvPr>
            <p:ph type="body" idx="1"/>
          </p:nvPr>
        </p:nvSpPr>
        <p:spPr bwMode="auto">
          <a:xfrm>
            <a:off x="914400" y="4357688"/>
            <a:ext cx="5029200" cy="4133850"/>
          </a:xfrm>
          <a:prstGeom prst="rect">
            <a:avLst/>
          </a:prstGeo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863821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a:lstStyle>
            <a:lvl1pPr>
              <a:defRPr/>
            </a:lvl1pPr>
          </a:lstStyle>
          <a:p>
            <a:fld id="{EE2C95D6-FE9D-412C-B326-F91514EBBAC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eiffel.com/doc/manuals/technology/contract"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133600"/>
            <a:ext cx="7315200" cy="2133600"/>
          </a:xfrm>
        </p:spPr>
        <p:txBody>
          <a:bodyPr/>
          <a:lstStyle/>
          <a:p>
            <a:r>
              <a:rPr lang="en-US" dirty="0"/>
              <a:t>Lecture 2: Specification and Design By Contract</a:t>
            </a:r>
          </a:p>
        </p:txBody>
      </p:sp>
      <p:sp>
        <p:nvSpPr>
          <p:cNvPr id="3075" name="Rectangle 3"/>
          <p:cNvSpPr>
            <a:spLocks noGrp="1" noChangeArrowheads="1"/>
          </p:cNvSpPr>
          <p:nvPr>
            <p:ph type="subTitle" idx="1"/>
          </p:nvPr>
        </p:nvSpPr>
        <p:spPr>
          <a:xfrm>
            <a:off x="1371600" y="4648200"/>
            <a:ext cx="6400800" cy="990600"/>
          </a:xfrm>
        </p:spPr>
        <p:txBody>
          <a:bodyPr/>
          <a:lstStyle/>
          <a:p>
            <a:r>
              <a:rPr lang="en-US" dirty="0"/>
              <a:t>EC3307:Object &amp; Component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noFill/>
          <a:ln/>
        </p:spPr>
        <p:txBody>
          <a:bodyPr lIns="90488" tIns="44450" rIns="90488" bIns="44450"/>
          <a:lstStyle/>
          <a:p>
            <a:r>
              <a:rPr lang="en-GB"/>
              <a:t>Post-condition</a:t>
            </a:r>
          </a:p>
        </p:txBody>
      </p:sp>
      <p:sp>
        <p:nvSpPr>
          <p:cNvPr id="23555" name="Rectangle 3"/>
          <p:cNvSpPr>
            <a:spLocks noGrp="1" noChangeArrowheads="1"/>
          </p:cNvSpPr>
          <p:nvPr>
            <p:ph idx="1"/>
          </p:nvPr>
        </p:nvSpPr>
        <p:spPr>
          <a:noFill/>
          <a:ln/>
        </p:spPr>
        <p:txBody>
          <a:bodyPr lIns="90488" tIns="44450" rIns="90488" bIns="44450"/>
          <a:lstStyle/>
          <a:p>
            <a:pPr>
              <a:buFontTx/>
              <a:buNone/>
            </a:pPr>
            <a:r>
              <a:rPr lang="en-GB" sz="2400" dirty="0"/>
              <a:t>	</a:t>
            </a:r>
            <a:r>
              <a:rPr lang="en-GB" dirty="0"/>
              <a:t>A </a:t>
            </a:r>
            <a:r>
              <a:rPr lang="en-GB" i="1" dirty="0"/>
              <a:t>post-condition</a:t>
            </a:r>
            <a:r>
              <a:rPr lang="en-GB" dirty="0"/>
              <a:t> gives a state that should be true when the program has finished.	</a:t>
            </a:r>
          </a:p>
          <a:p>
            <a:pPr>
              <a:buFontTx/>
              <a:buNone/>
            </a:pPr>
            <a:r>
              <a:rPr lang="en-GB" dirty="0"/>
              <a:t>	</a:t>
            </a:r>
            <a:r>
              <a:rPr lang="en-GB" i="1" dirty="0"/>
              <a:t>Example</a:t>
            </a:r>
            <a:r>
              <a:rPr lang="en-GB" dirty="0"/>
              <a:t>:</a:t>
            </a:r>
          </a:p>
          <a:p>
            <a:pPr>
              <a:buFontTx/>
              <a:buNone/>
            </a:pPr>
            <a:r>
              <a:rPr lang="en-GB" dirty="0"/>
              <a:t>		</a:t>
            </a:r>
            <a:r>
              <a:rPr lang="en-GB" dirty="0" err="1"/>
              <a:t>sqrtx</a:t>
            </a:r>
            <a:r>
              <a:rPr lang="en-GB" dirty="0"/>
              <a:t> * </a:t>
            </a:r>
            <a:r>
              <a:rPr lang="en-GB" dirty="0" err="1"/>
              <a:t>sqrtx</a:t>
            </a:r>
            <a:r>
              <a:rPr lang="en-GB" dirty="0"/>
              <a:t> </a:t>
            </a:r>
            <a:r>
              <a:rPr lang="en-GB" dirty="0">
                <a:sym typeface="Symbol" pitchFamily="18" charset="2"/>
              </a:rPr>
              <a:t></a:t>
            </a:r>
            <a:r>
              <a:rPr lang="en-GB" dirty="0"/>
              <a:t> x</a:t>
            </a:r>
          </a:p>
          <a:p>
            <a:pPr>
              <a:buFontTx/>
              <a:buNone/>
            </a:pPr>
            <a:r>
              <a:rPr lang="en-GB" dirty="0"/>
              <a:t>	The result of the square-root operation </a:t>
            </a:r>
            <a:r>
              <a:rPr lang="en-GB" i="1" dirty="0" err="1"/>
              <a:t>sqrtx</a:t>
            </a:r>
            <a:r>
              <a:rPr lang="en-GB" dirty="0"/>
              <a:t>, multiplied by itself should be (approximately) equal to </a:t>
            </a:r>
            <a:r>
              <a:rPr lang="en-GB" i="1" dirty="0"/>
              <a:t>x</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8" tIns="44450" rIns="90488" bIns="44450"/>
          <a:lstStyle/>
          <a:p>
            <a:r>
              <a:rPr lang="en-GB"/>
              <a:t>Specifying with pre-+ and post</a:t>
            </a:r>
          </a:p>
        </p:txBody>
      </p:sp>
      <p:sp>
        <p:nvSpPr>
          <p:cNvPr id="25603" name="Rectangle 3"/>
          <p:cNvSpPr>
            <a:spLocks noGrp="1" noChangeArrowheads="1"/>
          </p:cNvSpPr>
          <p:nvPr>
            <p:ph idx="1"/>
          </p:nvPr>
        </p:nvSpPr>
        <p:spPr>
          <a:noFill/>
          <a:ln/>
        </p:spPr>
        <p:txBody>
          <a:bodyPr lIns="90488" tIns="44450" rIns="90488" bIns="44450"/>
          <a:lstStyle/>
          <a:p>
            <a:pPr marL="0" indent="0">
              <a:lnSpc>
                <a:spcPct val="90000"/>
              </a:lnSpc>
              <a:buFontTx/>
              <a:buNone/>
            </a:pPr>
            <a:r>
              <a:rPr lang="en-GB" sz="2800"/>
              <a:t>We abbreviate pre-condition to </a:t>
            </a:r>
            <a:r>
              <a:rPr lang="en-GB" sz="2800" i="1"/>
              <a:t>pre</a:t>
            </a:r>
          </a:p>
          <a:p>
            <a:pPr marL="0" indent="0">
              <a:lnSpc>
                <a:spcPct val="90000"/>
              </a:lnSpc>
              <a:buFontTx/>
              <a:buNone/>
            </a:pPr>
            <a:r>
              <a:rPr lang="en-GB" sz="2800"/>
              <a:t>We abbreviate post-condition to </a:t>
            </a:r>
            <a:r>
              <a:rPr lang="en-GB" sz="2800" i="1"/>
              <a:t>post</a:t>
            </a:r>
          </a:p>
          <a:p>
            <a:pPr marL="0" indent="0">
              <a:lnSpc>
                <a:spcPct val="90000"/>
              </a:lnSpc>
              <a:buFontTx/>
              <a:buNone/>
            </a:pPr>
            <a:r>
              <a:rPr lang="en-GB" sz="2800"/>
              <a:t>And specify a program as follows:</a:t>
            </a:r>
          </a:p>
          <a:p>
            <a:pPr marL="0" indent="0">
              <a:lnSpc>
                <a:spcPct val="90000"/>
              </a:lnSpc>
              <a:buFontTx/>
              <a:buNone/>
            </a:pPr>
            <a:r>
              <a:rPr lang="en-GB" sz="2800" i="1"/>
              <a:t>	(* pre *)</a:t>
            </a:r>
          </a:p>
          <a:p>
            <a:pPr marL="0" indent="0">
              <a:lnSpc>
                <a:spcPct val="90000"/>
              </a:lnSpc>
              <a:buFontTx/>
              <a:buNone/>
            </a:pPr>
            <a:r>
              <a:rPr lang="en-GB" sz="2800"/>
              <a:t>	</a:t>
            </a:r>
            <a:r>
              <a:rPr lang="en-GB" sz="2800" i="1"/>
              <a:t>program</a:t>
            </a:r>
          </a:p>
          <a:p>
            <a:pPr marL="0" indent="0">
              <a:lnSpc>
                <a:spcPct val="90000"/>
              </a:lnSpc>
              <a:buFontTx/>
              <a:buNone/>
            </a:pPr>
            <a:r>
              <a:rPr lang="en-GB" sz="2800" i="1"/>
              <a:t>	(* post *)</a:t>
            </a:r>
            <a:endParaRPr lang="en-GB" sz="2800"/>
          </a:p>
          <a:p>
            <a:pPr marL="0" indent="0">
              <a:lnSpc>
                <a:spcPct val="90000"/>
              </a:lnSpc>
              <a:buFontTx/>
              <a:buNone/>
            </a:pPr>
            <a:r>
              <a:rPr lang="en-GB" sz="2800"/>
              <a:t>	</a:t>
            </a:r>
          </a:p>
          <a:p>
            <a:pPr marL="0" indent="0">
              <a:lnSpc>
                <a:spcPct val="90000"/>
              </a:lnSpc>
              <a:buFontTx/>
              <a:buNone/>
            </a:pPr>
            <a:r>
              <a:rPr lang="en-GB" sz="2800" i="1"/>
              <a:t>Meaning</a:t>
            </a:r>
            <a:r>
              <a:rPr lang="en-GB" sz="2800"/>
              <a:t>: Executing </a:t>
            </a:r>
            <a:r>
              <a:rPr lang="en-GB" sz="2800" i="1"/>
              <a:t>program</a:t>
            </a:r>
            <a:r>
              <a:rPr lang="en-GB" sz="2800"/>
              <a:t> when </a:t>
            </a:r>
            <a:r>
              <a:rPr lang="en-GB" sz="2800" i="1"/>
              <a:t>pre</a:t>
            </a:r>
            <a:r>
              <a:rPr lang="en-GB" sz="2800"/>
              <a:t> is true leaves </a:t>
            </a:r>
            <a:r>
              <a:rPr lang="en-GB" sz="2800" i="1"/>
              <a:t>post</a:t>
            </a:r>
            <a:r>
              <a:rPr lang="en-GB" sz="2800"/>
              <a:t> true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F2BEB-CB67-4759-BC3C-318DD0D9944A}"/>
              </a:ext>
            </a:extLst>
          </p:cNvPr>
          <p:cNvSpPr>
            <a:spLocks noGrp="1"/>
          </p:cNvSpPr>
          <p:nvPr>
            <p:ph type="title"/>
          </p:nvPr>
        </p:nvSpPr>
        <p:spPr/>
        <p:txBody>
          <a:bodyPr/>
          <a:lstStyle/>
          <a:p>
            <a:r>
              <a:rPr lang="en-US" dirty="0"/>
              <a:t>Example</a:t>
            </a:r>
            <a:endParaRPr lang="en-MY" dirty="0"/>
          </a:p>
        </p:txBody>
      </p:sp>
      <p:pic>
        <p:nvPicPr>
          <p:cNvPr id="5" name="Content Placeholder 4">
            <a:extLst>
              <a:ext uri="{FF2B5EF4-FFF2-40B4-BE49-F238E27FC236}">
                <a16:creationId xmlns:a16="http://schemas.microsoft.com/office/drawing/2014/main" id="{84E90AE9-6B20-414B-AD57-28F9118C3181}"/>
              </a:ext>
            </a:extLst>
          </p:cNvPr>
          <p:cNvPicPr>
            <a:picLocks noGrp="1" noChangeAspect="1"/>
          </p:cNvPicPr>
          <p:nvPr>
            <p:ph idx="1"/>
          </p:nvPr>
        </p:nvPicPr>
        <p:blipFill>
          <a:blip r:embed="rId2"/>
          <a:stretch>
            <a:fillRect/>
          </a:stretch>
        </p:blipFill>
        <p:spPr>
          <a:xfrm>
            <a:off x="762000" y="1219200"/>
            <a:ext cx="7620000" cy="4791901"/>
          </a:xfrm>
        </p:spPr>
      </p:pic>
    </p:spTree>
    <p:extLst>
      <p:ext uri="{BB962C8B-B14F-4D97-AF65-F5344CB8AC3E}">
        <p14:creationId xmlns:p14="http://schemas.microsoft.com/office/powerpoint/2010/main" val="363586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FE2E9-5DCB-41DC-A4AB-920C623574BC}"/>
              </a:ext>
            </a:extLst>
          </p:cNvPr>
          <p:cNvSpPr>
            <a:spLocks noGrp="1"/>
          </p:cNvSpPr>
          <p:nvPr>
            <p:ph type="title"/>
          </p:nvPr>
        </p:nvSpPr>
        <p:spPr/>
        <p:txBody>
          <a:bodyPr/>
          <a:lstStyle/>
          <a:p>
            <a:r>
              <a:rPr lang="en-GB" dirty="0"/>
              <a:t>Pre-condition not satisfied?</a:t>
            </a:r>
            <a:endParaRPr lang="en-MY" dirty="0"/>
          </a:p>
        </p:txBody>
      </p:sp>
      <p:sp>
        <p:nvSpPr>
          <p:cNvPr id="3" name="Content Placeholder 2">
            <a:extLst>
              <a:ext uri="{FF2B5EF4-FFF2-40B4-BE49-F238E27FC236}">
                <a16:creationId xmlns:a16="http://schemas.microsoft.com/office/drawing/2014/main" id="{B0EDBFE1-BD43-4DD7-86C5-4742F6DFCE7D}"/>
              </a:ext>
            </a:extLst>
          </p:cNvPr>
          <p:cNvSpPr>
            <a:spLocks noGrp="1"/>
          </p:cNvSpPr>
          <p:nvPr>
            <p:ph idx="1"/>
          </p:nvPr>
        </p:nvSpPr>
        <p:spPr/>
        <p:txBody>
          <a:bodyPr/>
          <a:lstStyle/>
          <a:p>
            <a:pPr algn="l"/>
            <a:r>
              <a:rPr lang="en-US" b="0" u="none" strike="noStrike" baseline="0" dirty="0">
                <a:latin typeface="Times New Roman" panose="02020603050405020304" pitchFamily="18" charset="0"/>
              </a:rPr>
              <a:t>Which of these function calls </a:t>
            </a:r>
            <a:r>
              <a:rPr lang="en-MY" b="0" u="none" strike="noStrike" baseline="0" dirty="0">
                <a:latin typeface="Times New Roman" panose="02020603050405020304" pitchFamily="18" charset="0"/>
              </a:rPr>
              <a:t>meet the precondition ?</a:t>
            </a:r>
          </a:p>
          <a:p>
            <a:pPr algn="l"/>
            <a:endParaRPr lang="en-MY" dirty="0">
              <a:latin typeface="Times New Roman" panose="02020603050405020304" pitchFamily="18" charset="0"/>
            </a:endParaRPr>
          </a:p>
          <a:p>
            <a:pPr algn="l"/>
            <a:r>
              <a:rPr lang="en-US" dirty="0" err="1"/>
              <a:t>write_sqrt</a:t>
            </a:r>
            <a:r>
              <a:rPr lang="en-US" dirty="0"/>
              <a:t>( -10 );</a:t>
            </a:r>
          </a:p>
          <a:p>
            <a:pPr algn="l"/>
            <a:r>
              <a:rPr lang="en-US" dirty="0" err="1"/>
              <a:t>write_sqrt</a:t>
            </a:r>
            <a:r>
              <a:rPr lang="en-US" dirty="0"/>
              <a:t>( 0 );</a:t>
            </a:r>
          </a:p>
          <a:p>
            <a:pPr algn="l"/>
            <a:r>
              <a:rPr lang="en-US" dirty="0" err="1"/>
              <a:t>write_sqrt</a:t>
            </a:r>
            <a:r>
              <a:rPr lang="en-US" dirty="0"/>
              <a:t>( 5.6 );</a:t>
            </a:r>
            <a:endParaRPr lang="en-MY" dirty="0"/>
          </a:p>
        </p:txBody>
      </p:sp>
    </p:spTree>
    <p:extLst>
      <p:ext uri="{BB962C8B-B14F-4D97-AF65-F5344CB8AC3E}">
        <p14:creationId xmlns:p14="http://schemas.microsoft.com/office/powerpoint/2010/main" val="2491971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dirty="0"/>
              <a:t>Pre-condition not satisfied?</a:t>
            </a:r>
          </a:p>
        </p:txBody>
      </p:sp>
      <p:sp>
        <p:nvSpPr>
          <p:cNvPr id="27651" name="Rectangle 3"/>
          <p:cNvSpPr>
            <a:spLocks noGrp="1" noChangeArrowheads="1"/>
          </p:cNvSpPr>
          <p:nvPr>
            <p:ph idx="1"/>
          </p:nvPr>
        </p:nvSpPr>
        <p:spPr/>
        <p:txBody>
          <a:bodyPr/>
          <a:lstStyle/>
          <a:p>
            <a:r>
              <a:rPr lang="en-GB" dirty="0"/>
              <a:t>The </a:t>
            </a:r>
            <a:r>
              <a:rPr lang="en-GB" i="1" dirty="0"/>
              <a:t>Hoare</a:t>
            </a:r>
            <a:r>
              <a:rPr lang="en-GB" dirty="0"/>
              <a:t> style of specification intentionally says </a:t>
            </a:r>
            <a:r>
              <a:rPr lang="en-GB" i="1" dirty="0"/>
              <a:t>nothing</a:t>
            </a:r>
            <a:r>
              <a:rPr lang="en-GB" dirty="0"/>
              <a:t> about what will happen if the pre-condition is </a:t>
            </a:r>
            <a:r>
              <a:rPr lang="en-GB" i="1" dirty="0"/>
              <a:t>not true</a:t>
            </a:r>
            <a:r>
              <a:rPr lang="en-GB" dirty="0"/>
              <a:t> – not </a:t>
            </a:r>
            <a:r>
              <a:rPr lang="en-GB" i="1" dirty="0"/>
              <a:t>satisfied</a:t>
            </a:r>
            <a:r>
              <a:rPr lang="en-GB" dirty="0"/>
              <a:t> – when the operation is used.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ln/>
        </p:spPr>
        <p:txBody>
          <a:bodyPr lIns="90488" tIns="44450" rIns="90488" bIns="44450"/>
          <a:lstStyle/>
          <a:p>
            <a:r>
              <a:rPr lang="en-GB">
                <a:solidFill>
                  <a:schemeClr val="tx1"/>
                </a:solidFill>
              </a:rPr>
              <a:t>Everyday example</a:t>
            </a:r>
          </a:p>
        </p:txBody>
      </p:sp>
      <p:sp>
        <p:nvSpPr>
          <p:cNvPr id="29699" name="Rectangle 3"/>
          <p:cNvSpPr>
            <a:spLocks noGrp="1" noChangeArrowheads="1"/>
          </p:cNvSpPr>
          <p:nvPr>
            <p:ph idx="1"/>
          </p:nvPr>
        </p:nvSpPr>
        <p:spPr>
          <a:noFill/>
          <a:ln/>
        </p:spPr>
        <p:txBody>
          <a:bodyPr lIns="90488" tIns="44450" rIns="90488" bIns="44450"/>
          <a:lstStyle/>
          <a:p>
            <a:r>
              <a:rPr lang="en-GB" dirty="0"/>
              <a:t>The owner’s manual for my car says that it should operate correctly when the air temperature is –10</a:t>
            </a:r>
            <a:r>
              <a:rPr lang="en-GB" dirty="0">
                <a:cs typeface="Arial" charset="0"/>
              </a:rPr>
              <a:t>°</a:t>
            </a:r>
            <a:r>
              <a:rPr lang="en-GB" dirty="0"/>
              <a:t>C or more. </a:t>
            </a:r>
          </a:p>
          <a:p>
            <a:r>
              <a:rPr lang="en-GB" dirty="0"/>
              <a:t>This is a pre-condition of the car’s successful use.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lIns="90488" tIns="44450" rIns="90488" bIns="44450"/>
          <a:lstStyle/>
          <a:p>
            <a:r>
              <a:rPr lang="en-GB">
                <a:solidFill>
                  <a:schemeClr val="tx1"/>
                </a:solidFill>
              </a:rPr>
              <a:t>Everyday example</a:t>
            </a:r>
          </a:p>
        </p:txBody>
      </p:sp>
      <p:sp>
        <p:nvSpPr>
          <p:cNvPr id="31747" name="Rectangle 3"/>
          <p:cNvSpPr>
            <a:spLocks noGrp="1" noChangeArrowheads="1"/>
          </p:cNvSpPr>
          <p:nvPr>
            <p:ph idx="1"/>
          </p:nvPr>
        </p:nvSpPr>
        <p:spPr>
          <a:noFill/>
          <a:ln/>
        </p:spPr>
        <p:txBody>
          <a:bodyPr lIns="90488" tIns="44450" rIns="90488" bIns="44450"/>
          <a:lstStyle/>
          <a:p>
            <a:r>
              <a:rPr lang="en-GB"/>
              <a:t>If the temperature falls below  –10</a:t>
            </a:r>
            <a:r>
              <a:rPr lang="en-GB">
                <a:cs typeface="Arial" charset="0"/>
              </a:rPr>
              <a:t>°C</a:t>
            </a:r>
            <a:r>
              <a:rPr lang="en-GB"/>
              <a:t>, there is no guarantee what will happen:</a:t>
            </a:r>
          </a:p>
          <a:p>
            <a:pPr lvl="1"/>
            <a:r>
              <a:rPr lang="en-GB"/>
              <a:t>the car might fail to work</a:t>
            </a:r>
          </a:p>
          <a:p>
            <a:pPr lvl="1"/>
            <a:r>
              <a:rPr lang="en-GB"/>
              <a:t> it might be damaged</a:t>
            </a:r>
          </a:p>
          <a:p>
            <a:pPr lvl="1"/>
            <a:r>
              <a:rPr lang="en-GB"/>
              <a:t> it might even work normally. </a:t>
            </a:r>
          </a:p>
          <a:p>
            <a:r>
              <a:rPr lang="en-GB"/>
              <a:t>In all cases, the car’s behaviour will be deemed to have satisfied its specification.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8" tIns="44450" rIns="90488" bIns="44450"/>
          <a:lstStyle/>
          <a:p>
            <a:r>
              <a:rPr lang="en-GB"/>
              <a:t>My first, American-model, Macintosh</a:t>
            </a:r>
          </a:p>
        </p:txBody>
      </p:sp>
      <p:sp>
        <p:nvSpPr>
          <p:cNvPr id="33795" name="Rectangle 3"/>
          <p:cNvSpPr>
            <a:spLocks noGrp="1" noChangeArrowheads="1"/>
          </p:cNvSpPr>
          <p:nvPr>
            <p:ph idx="1"/>
          </p:nvPr>
        </p:nvSpPr>
        <p:spPr>
          <a:noFill/>
          <a:ln/>
        </p:spPr>
        <p:txBody>
          <a:bodyPr lIns="90488" tIns="44450" rIns="90488" bIns="44450"/>
          <a:lstStyle/>
          <a:p>
            <a:r>
              <a:rPr lang="en-GB" sz="2800"/>
              <a:t>On the back, above the power socket:</a:t>
            </a:r>
          </a:p>
          <a:p>
            <a:pPr lvl="1"/>
            <a:r>
              <a:rPr lang="en-GB" sz="2400"/>
              <a:t>‘110’</a:t>
            </a:r>
          </a:p>
          <a:p>
            <a:pPr lvl="1"/>
            <a:endParaRPr lang="en-GB" sz="2400"/>
          </a:p>
          <a:p>
            <a:r>
              <a:rPr lang="en-GB" sz="2800"/>
              <a:t>It expects 110 volts (US).</a:t>
            </a:r>
          </a:p>
          <a:p>
            <a:r>
              <a:rPr lang="en-GB" sz="2800"/>
              <a:t>I give it 240 volts (UK).</a:t>
            </a:r>
          </a:p>
          <a:p>
            <a:r>
              <a:rPr lang="en-GB" sz="2800"/>
              <a:t>What happens?</a:t>
            </a:r>
          </a:p>
          <a:p>
            <a:r>
              <a:rPr lang="en-GB" sz="2800"/>
              <a:t>What is the pre-condition?</a:t>
            </a:r>
          </a:p>
          <a:p>
            <a:r>
              <a:rPr lang="en-GB" sz="2800"/>
              <a:t>Who is responsible?</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8" tIns="44450" rIns="90488" bIns="44450"/>
          <a:lstStyle/>
          <a:p>
            <a:r>
              <a:rPr lang="en-GB"/>
              <a:t>Specifying with pre- and post</a:t>
            </a:r>
          </a:p>
        </p:txBody>
      </p:sp>
      <p:sp>
        <p:nvSpPr>
          <p:cNvPr id="35843" name="Rectangle 3"/>
          <p:cNvSpPr>
            <a:spLocks noGrp="1" noChangeArrowheads="1"/>
          </p:cNvSpPr>
          <p:nvPr>
            <p:ph idx="1"/>
          </p:nvPr>
        </p:nvSpPr>
        <p:spPr>
          <a:noFill/>
          <a:ln/>
        </p:spPr>
        <p:txBody>
          <a:bodyPr lIns="90488" tIns="44450" rIns="90488" bIns="44450"/>
          <a:lstStyle/>
          <a:p>
            <a:pPr>
              <a:buFontTx/>
              <a:buNone/>
            </a:pPr>
            <a:r>
              <a:rPr lang="en-GB"/>
              <a:t>Example:</a:t>
            </a:r>
          </a:p>
          <a:p>
            <a:pPr>
              <a:buFontTx/>
              <a:buNone/>
            </a:pPr>
            <a:r>
              <a:rPr lang="en-GB" i="1"/>
              <a:t>	(* TRUE *)</a:t>
            </a:r>
          </a:p>
          <a:p>
            <a:pPr>
              <a:buFontTx/>
              <a:buNone/>
            </a:pPr>
            <a:r>
              <a:rPr lang="en-GB"/>
              <a:t>	Add</a:t>
            </a:r>
          </a:p>
          <a:p>
            <a:pPr>
              <a:buFontTx/>
              <a:buNone/>
            </a:pPr>
            <a:r>
              <a:rPr lang="en-GB"/>
              <a:t>	</a:t>
            </a:r>
            <a:r>
              <a:rPr lang="en-GB" i="1"/>
              <a:t>(* z = x + y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8" tIns="44450" rIns="90488" bIns="44450"/>
          <a:lstStyle/>
          <a:p>
            <a:r>
              <a:rPr lang="en-GB"/>
              <a:t>Specifying with pre- and post</a:t>
            </a:r>
          </a:p>
        </p:txBody>
      </p:sp>
      <p:sp>
        <p:nvSpPr>
          <p:cNvPr id="37891" name="Rectangle 3"/>
          <p:cNvSpPr>
            <a:spLocks noGrp="1" noChangeArrowheads="1"/>
          </p:cNvSpPr>
          <p:nvPr>
            <p:ph idx="1"/>
          </p:nvPr>
        </p:nvSpPr>
        <p:spPr>
          <a:noFill/>
          <a:ln/>
        </p:spPr>
        <p:txBody>
          <a:bodyPr lIns="90488" tIns="44450" rIns="90488" bIns="44450"/>
          <a:lstStyle/>
          <a:p>
            <a:pPr>
              <a:lnSpc>
                <a:spcPct val="90000"/>
              </a:lnSpc>
              <a:buFontTx/>
              <a:buNone/>
            </a:pPr>
            <a:r>
              <a:rPr lang="en-GB" i="1"/>
              <a:t>Pascal</a:t>
            </a:r>
            <a:r>
              <a:rPr lang="en-GB"/>
              <a:t>:</a:t>
            </a:r>
          </a:p>
          <a:p>
            <a:pPr>
              <a:lnSpc>
                <a:spcPct val="90000"/>
              </a:lnSpc>
              <a:buFontTx/>
              <a:buNone/>
            </a:pPr>
            <a:r>
              <a:rPr lang="en-GB"/>
              <a:t>PROCEDURE </a:t>
            </a:r>
            <a:r>
              <a:rPr lang="en-GB" b="1"/>
              <a:t>Heading</a:t>
            </a:r>
            <a:r>
              <a:rPr lang="en-GB"/>
              <a:t>(parameters);</a:t>
            </a:r>
          </a:p>
          <a:p>
            <a:pPr>
              <a:lnSpc>
                <a:spcPct val="90000"/>
              </a:lnSpc>
              <a:buFontTx/>
              <a:buNone/>
            </a:pPr>
            <a:r>
              <a:rPr lang="en-GB" i="1"/>
              <a:t>(* pre: what is required</a:t>
            </a:r>
          </a:p>
          <a:p>
            <a:pPr>
              <a:lnSpc>
                <a:spcPct val="90000"/>
              </a:lnSpc>
              <a:buFontTx/>
              <a:buNone/>
            </a:pPr>
            <a:r>
              <a:rPr lang="en-GB" i="1"/>
              <a:t>   post: what will be true afterwards *)</a:t>
            </a:r>
          </a:p>
          <a:p>
            <a:pPr>
              <a:lnSpc>
                <a:spcPct val="90000"/>
              </a:lnSpc>
              <a:buFontTx/>
              <a:buNone/>
            </a:pPr>
            <a:endParaRPr lang="en-GB" i="1"/>
          </a:p>
          <a:p>
            <a:pPr>
              <a:lnSpc>
                <a:spcPct val="90000"/>
              </a:lnSpc>
              <a:buFontTx/>
              <a:buNone/>
            </a:pPr>
            <a:r>
              <a:rPr lang="en-GB" i="1"/>
              <a:t>Note</a:t>
            </a:r>
            <a:r>
              <a:rPr lang="en-GB"/>
              <a:t>: I prefer to put the procedure’s heading </a:t>
            </a:r>
            <a:r>
              <a:rPr lang="en-GB" i="1"/>
              <a:t>before</a:t>
            </a:r>
            <a:r>
              <a:rPr lang="en-GB"/>
              <a:t> the specification. Some people put the specification first.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Overview</a:t>
            </a:r>
          </a:p>
        </p:txBody>
      </p:sp>
      <p:sp>
        <p:nvSpPr>
          <p:cNvPr id="4099" name="Rectangle 3"/>
          <p:cNvSpPr>
            <a:spLocks noGrp="1" noChangeArrowheads="1"/>
          </p:cNvSpPr>
          <p:nvPr>
            <p:ph idx="1"/>
          </p:nvPr>
        </p:nvSpPr>
        <p:spPr/>
        <p:txBody>
          <a:bodyPr/>
          <a:lstStyle/>
          <a:p>
            <a:r>
              <a:rPr lang="en-US"/>
              <a:t>Specification Vs Code</a:t>
            </a:r>
          </a:p>
          <a:p>
            <a:r>
              <a:rPr lang="en-US"/>
              <a:t>Precondition</a:t>
            </a:r>
          </a:p>
          <a:p>
            <a:r>
              <a:rPr lang="en-US"/>
              <a:t>Postcondition</a:t>
            </a:r>
          </a:p>
          <a:p>
            <a:r>
              <a:rPr lang="en-US"/>
              <a:t>Invariant</a:t>
            </a:r>
          </a:p>
          <a:p>
            <a:r>
              <a:rPr lang="en-US"/>
              <a:t>Design By Contract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Example: specification of</a:t>
            </a:r>
            <a:r>
              <a:rPr lang="en-GB" i="1"/>
              <a:t> Sqrt</a:t>
            </a:r>
          </a:p>
        </p:txBody>
      </p:sp>
      <p:sp>
        <p:nvSpPr>
          <p:cNvPr id="39939" name="Rectangle 3"/>
          <p:cNvSpPr>
            <a:spLocks noGrp="1" noChangeArrowheads="1"/>
          </p:cNvSpPr>
          <p:nvPr>
            <p:ph idx="1"/>
          </p:nvPr>
        </p:nvSpPr>
        <p:spPr/>
        <p:txBody>
          <a:bodyPr/>
          <a:lstStyle/>
          <a:p>
            <a:pPr>
              <a:buFontTx/>
              <a:buNone/>
            </a:pPr>
            <a:r>
              <a:rPr lang="en-GB" b="1" dirty="0"/>
              <a:t>function</a:t>
            </a:r>
            <a:r>
              <a:rPr lang="en-GB" dirty="0"/>
              <a:t> </a:t>
            </a:r>
            <a:r>
              <a:rPr lang="en-GB" dirty="0" err="1"/>
              <a:t>Sqrt</a:t>
            </a:r>
            <a:r>
              <a:rPr lang="en-GB" dirty="0"/>
              <a:t> (x : real): real;</a:t>
            </a:r>
          </a:p>
          <a:p>
            <a:pPr>
              <a:buFontTx/>
              <a:buNone/>
            </a:pPr>
            <a:r>
              <a:rPr lang="en-GB" i="1" dirty="0"/>
              <a:t>(* pre: x &gt;= 0</a:t>
            </a:r>
          </a:p>
          <a:p>
            <a:pPr>
              <a:buFontTx/>
              <a:buNone/>
            </a:pPr>
            <a:r>
              <a:rPr lang="en-GB" i="1" dirty="0"/>
              <a:t>   post: abs(result * result – x) &lt; eps *)</a:t>
            </a:r>
          </a:p>
          <a:p>
            <a:pPr>
              <a:buFontTx/>
              <a:buNone/>
            </a:pPr>
            <a:endParaRPr lang="en-GB" i="1" dirty="0"/>
          </a:p>
          <a:p>
            <a:r>
              <a:rPr lang="en-GB" i="1" dirty="0"/>
              <a:t>eps</a:t>
            </a:r>
            <a:r>
              <a:rPr lang="en-GB" dirty="0"/>
              <a:t>, ‘epsilon’, </a:t>
            </a:r>
            <a:r>
              <a:rPr lang="en-GB" dirty="0">
                <a:sym typeface="Symbol" pitchFamily="18" charset="2"/>
              </a:rPr>
              <a:t>, a small, tolerance, value. </a:t>
            </a:r>
          </a:p>
          <a:p>
            <a:r>
              <a:rPr lang="en-GB" dirty="0">
                <a:sym typeface="Symbol" pitchFamily="18" charset="2"/>
              </a:rPr>
              <a:t>Example</a:t>
            </a:r>
          </a:p>
          <a:p>
            <a:pPr>
              <a:buFontTx/>
              <a:buNone/>
            </a:pPr>
            <a:r>
              <a:rPr lang="en-GB" b="1" dirty="0">
                <a:sym typeface="Symbol" pitchFamily="18" charset="2"/>
              </a:rPr>
              <a:t>		</a:t>
            </a:r>
            <a:r>
              <a:rPr lang="en-GB" b="1" dirty="0" err="1">
                <a:sym typeface="Symbol" pitchFamily="18" charset="2"/>
              </a:rPr>
              <a:t>const</a:t>
            </a:r>
            <a:r>
              <a:rPr lang="en-GB" dirty="0">
                <a:sym typeface="Symbol" pitchFamily="18" charset="2"/>
              </a:rPr>
              <a:t> eps = 0.001;</a:t>
            </a:r>
            <a:endParaRPr lang="en-GB" dirty="0"/>
          </a:p>
          <a:p>
            <a:pPr>
              <a:buFontTx/>
              <a:buNone/>
            </a:pPr>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noFill/>
          <a:ln/>
        </p:spPr>
        <p:txBody>
          <a:bodyPr lIns="90488" tIns="44450" rIns="90488" bIns="44450"/>
          <a:lstStyle/>
          <a:p>
            <a:r>
              <a:rPr lang="en-GB"/>
              <a:t>Examples</a:t>
            </a:r>
          </a:p>
        </p:txBody>
      </p:sp>
      <p:sp>
        <p:nvSpPr>
          <p:cNvPr id="41987" name="Rectangle 3"/>
          <p:cNvSpPr>
            <a:spLocks noGrp="1" noChangeArrowheads="1"/>
          </p:cNvSpPr>
          <p:nvPr>
            <p:ph idx="1"/>
          </p:nvPr>
        </p:nvSpPr>
        <p:spPr>
          <a:noFill/>
          <a:ln/>
        </p:spPr>
        <p:txBody>
          <a:bodyPr lIns="90488" tIns="44450" rIns="90488" bIns="44450"/>
          <a:lstStyle/>
          <a:p>
            <a:pPr>
              <a:buFontTx/>
              <a:buNone/>
            </a:pPr>
            <a:r>
              <a:rPr lang="en-GB" sz="2800" b="1"/>
              <a:t>procedure</a:t>
            </a:r>
            <a:r>
              <a:rPr lang="en-GB" sz="2800"/>
              <a:t> Push</a:t>
            </a:r>
            <a:r>
              <a:rPr lang="en-GB" sz="2800" b="1"/>
              <a:t> </a:t>
            </a:r>
            <a:r>
              <a:rPr lang="en-GB" sz="2800"/>
              <a:t>(</a:t>
            </a:r>
            <a:r>
              <a:rPr lang="en-GB" sz="2800" b="1"/>
              <a:t>var</a:t>
            </a:r>
            <a:r>
              <a:rPr lang="en-GB" sz="2800"/>
              <a:t> s: Stack; x: T);</a:t>
            </a:r>
          </a:p>
          <a:p>
            <a:pPr>
              <a:buFontTx/>
              <a:buNone/>
            </a:pPr>
            <a:r>
              <a:rPr lang="en-GB" sz="2800" i="1"/>
              <a:t>(* pre: stack </a:t>
            </a:r>
            <a:r>
              <a:rPr lang="en-GB" sz="2800"/>
              <a:t>s</a:t>
            </a:r>
            <a:r>
              <a:rPr lang="en-GB" sz="2800" i="1"/>
              <a:t> is not full</a:t>
            </a:r>
          </a:p>
          <a:p>
            <a:pPr>
              <a:buFontTx/>
              <a:buNone/>
            </a:pPr>
            <a:r>
              <a:rPr lang="en-GB" sz="2800" i="1"/>
              <a:t>   post: item </a:t>
            </a:r>
            <a:r>
              <a:rPr lang="en-GB" sz="2800"/>
              <a:t>x</a:t>
            </a:r>
            <a:r>
              <a:rPr lang="en-GB" sz="2800" i="1"/>
              <a:t> has been pushed on to top of </a:t>
            </a:r>
            <a:r>
              <a:rPr lang="en-GB" sz="2800"/>
              <a:t>s</a:t>
            </a:r>
            <a:r>
              <a:rPr lang="en-GB" sz="2800" i="1"/>
              <a:t> *)</a:t>
            </a:r>
          </a:p>
          <a:p>
            <a:pPr>
              <a:buFontTx/>
              <a:buNone/>
            </a:pPr>
            <a:r>
              <a:rPr lang="en-GB" sz="2800" i="1"/>
              <a:t> </a:t>
            </a:r>
            <a:endParaRPr lang="en-GB" sz="2800"/>
          </a:p>
          <a:p>
            <a:pPr>
              <a:buFontTx/>
              <a:buNone/>
            </a:pPr>
            <a:r>
              <a:rPr lang="en-GB" sz="2800" b="1"/>
              <a:t>function</a:t>
            </a:r>
            <a:r>
              <a:rPr lang="en-GB" sz="2800"/>
              <a:t> Top</a:t>
            </a:r>
            <a:r>
              <a:rPr lang="en-GB" sz="2800" b="1"/>
              <a:t> </a:t>
            </a:r>
            <a:r>
              <a:rPr lang="en-GB" sz="2800"/>
              <a:t>(s: Stack): T;</a:t>
            </a:r>
          </a:p>
          <a:p>
            <a:pPr>
              <a:buFontTx/>
              <a:buNone/>
            </a:pPr>
            <a:r>
              <a:rPr lang="en-GB" sz="2800" i="1"/>
              <a:t>(* pre: stack </a:t>
            </a:r>
            <a:r>
              <a:rPr lang="en-GB" sz="2800"/>
              <a:t>s</a:t>
            </a:r>
            <a:r>
              <a:rPr lang="en-GB" sz="2800" i="1"/>
              <a:t> is not empty</a:t>
            </a:r>
          </a:p>
          <a:p>
            <a:pPr>
              <a:buFontTx/>
              <a:buNone/>
            </a:pPr>
            <a:r>
              <a:rPr lang="en-GB" sz="2800" i="1"/>
              <a:t>   post: top item of </a:t>
            </a:r>
            <a:r>
              <a:rPr lang="en-GB" sz="2800"/>
              <a:t>s</a:t>
            </a:r>
            <a:r>
              <a:rPr lang="en-GB" sz="2800" i="1"/>
              <a:t> delivered *)</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Invariant</a:t>
            </a:r>
          </a:p>
        </p:txBody>
      </p:sp>
      <p:sp>
        <p:nvSpPr>
          <p:cNvPr id="44035" name="Rectangle 3"/>
          <p:cNvSpPr>
            <a:spLocks noGrp="1" noChangeArrowheads="1"/>
          </p:cNvSpPr>
          <p:nvPr>
            <p:ph idx="1"/>
          </p:nvPr>
        </p:nvSpPr>
        <p:spPr/>
        <p:txBody>
          <a:bodyPr/>
          <a:lstStyle/>
          <a:p>
            <a:r>
              <a:rPr lang="en-GB"/>
              <a:t>A property of the states of the variables that holds at all times (after initialisation).</a:t>
            </a:r>
          </a:p>
          <a:p>
            <a:r>
              <a:rPr lang="en-GB"/>
              <a:t>Maintained by operations:</a:t>
            </a:r>
          </a:p>
          <a:p>
            <a:pPr lvl="1"/>
            <a:r>
              <a:rPr lang="en-GB"/>
              <a:t>Must be true </a:t>
            </a:r>
            <a:r>
              <a:rPr lang="en-GB" i="1"/>
              <a:t>before</a:t>
            </a:r>
          </a:p>
          <a:p>
            <a:pPr lvl="1"/>
            <a:r>
              <a:rPr lang="en-GB"/>
              <a:t>Must be true </a:t>
            </a:r>
            <a:r>
              <a:rPr lang="en-GB" i="1"/>
              <a:t>after</a:t>
            </a:r>
          </a:p>
          <a:p>
            <a:r>
              <a:rPr lang="en-GB"/>
              <a:t>Example:</a:t>
            </a:r>
          </a:p>
          <a:p>
            <a:pPr lvl="1"/>
            <a:r>
              <a:rPr lang="en-GB"/>
              <a:t>Only enrolled students may register for classes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93F25B41-1167-4BD6-042A-BF749257F12A}"/>
              </a:ext>
            </a:extLst>
          </p:cNvPr>
          <p:cNvSpPr>
            <a:spLocks noGrp="1"/>
          </p:cNvSpPr>
          <p:nvPr>
            <p:ph type="sldNum" sz="quarter" idx="10"/>
          </p:nvPr>
        </p:nvSpPr>
        <p:spPr bwMode="auto">
          <a:xfrm>
            <a:off x="77724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a:lstStyle>
          <a:p>
            <a:fld id="{A50F4DE9-61D1-4263-956E-56D7E28002B6}" type="slidenum">
              <a:rPr lang="en-US" altLang="en-US" smtClean="0"/>
              <a:pPr/>
              <a:t>23</a:t>
            </a:fld>
            <a:endParaRPr lang="en-US" altLang="en-US"/>
          </a:p>
        </p:txBody>
      </p:sp>
      <p:sp>
        <p:nvSpPr>
          <p:cNvPr id="1398786" name="Rectangle 2">
            <a:extLst>
              <a:ext uri="{FF2B5EF4-FFF2-40B4-BE49-F238E27FC236}">
                <a16:creationId xmlns:a16="http://schemas.microsoft.com/office/drawing/2014/main" id="{27D8F4CE-76E0-965E-CBC7-4A99E80C7ED2}"/>
              </a:ext>
            </a:extLst>
          </p:cNvPr>
          <p:cNvSpPr>
            <a:spLocks noGrp="1" noChangeArrowheads="1"/>
          </p:cNvSpPr>
          <p:nvPr>
            <p:ph type="title"/>
          </p:nvPr>
        </p:nvSpPr>
        <p:spPr/>
        <p:txBody>
          <a:bodyPr/>
          <a:lstStyle/>
          <a:p>
            <a:r>
              <a:rPr lang="en-US" altLang="en-US"/>
              <a:t>Design by contract</a:t>
            </a:r>
          </a:p>
        </p:txBody>
      </p:sp>
      <p:sp>
        <p:nvSpPr>
          <p:cNvPr id="1398787" name="Rectangle 3">
            <a:extLst>
              <a:ext uri="{FF2B5EF4-FFF2-40B4-BE49-F238E27FC236}">
                <a16:creationId xmlns:a16="http://schemas.microsoft.com/office/drawing/2014/main" id="{00E43A96-D92E-3D1B-E7A9-0B9AF1F53190}"/>
              </a:ext>
            </a:extLst>
          </p:cNvPr>
          <p:cNvSpPr>
            <a:spLocks noGrp="1" noChangeArrowheads="1"/>
          </p:cNvSpPr>
          <p:nvPr>
            <p:ph type="body" idx="1"/>
          </p:nvPr>
        </p:nvSpPr>
        <p:spPr>
          <a:xfrm>
            <a:off x="424912" y="1048450"/>
            <a:ext cx="8229600" cy="4525963"/>
          </a:xfrm>
        </p:spPr>
        <p:txBody>
          <a:bodyPr/>
          <a:lstStyle/>
          <a:p>
            <a:r>
              <a:rPr lang="en-US" altLang="en-US" dirty="0"/>
              <a:t>What is meant by "design by contract" or "programming by contract"?</a:t>
            </a:r>
          </a:p>
          <a:p>
            <a:endParaRPr lang="en-US" altLang="en-US" dirty="0"/>
          </a:p>
          <a:p>
            <a:endParaRPr lang="en-US" altLang="en-US" dirty="0"/>
          </a:p>
          <a:p>
            <a:endParaRPr lang="en-US" altLang="en-US" dirty="0"/>
          </a:p>
        </p:txBody>
      </p:sp>
      <p:sp>
        <p:nvSpPr>
          <p:cNvPr id="1398788" name="Text Box 4">
            <a:extLst>
              <a:ext uri="{FF2B5EF4-FFF2-40B4-BE49-F238E27FC236}">
                <a16:creationId xmlns:a16="http://schemas.microsoft.com/office/drawing/2014/main" id="{023BB9DF-CEE7-FC5F-700E-F123C25D1137}"/>
              </a:ext>
            </a:extLst>
          </p:cNvPr>
          <p:cNvSpPr txBox="1">
            <a:spLocks noChangeArrowheads="1"/>
          </p:cNvSpPr>
          <p:nvPr/>
        </p:nvSpPr>
        <p:spPr bwMode="auto">
          <a:xfrm>
            <a:off x="0" y="2400300"/>
            <a:ext cx="9144000" cy="341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eaLnBrk="0" hangingPunct="0">
              <a:defRPr kumimoji="1" sz="2400">
                <a:solidFill>
                  <a:schemeClr val="tx1"/>
                </a:solidFill>
                <a:latin typeface="Times New Roman" panose="02020603050405020304" pitchFamily="18" charset="0"/>
              </a:defRPr>
            </a:lvl1pPr>
            <a:lvl2pPr marL="800100" indent="-280988" eaLnBrk="0" hangingPunct="0">
              <a:defRPr kumimoji="1" sz="2400">
                <a:solidFill>
                  <a:schemeClr val="tx1"/>
                </a:solidFill>
                <a:latin typeface="Times New Roman" panose="02020603050405020304" pitchFamily="18" charset="0"/>
              </a:defRPr>
            </a:lvl2pPr>
            <a:lvl3pPr eaLnBrk="0" hangingPunct="0">
              <a:defRPr kumimoji="1" sz="2400">
                <a:solidFill>
                  <a:schemeClr val="tx1"/>
                </a:solidFill>
                <a:latin typeface="Times New Roman" panose="02020603050405020304" pitchFamily="18" charset="0"/>
              </a:defRPr>
            </a:lvl3pPr>
            <a:lvl4pPr eaLnBrk="0" hangingPunct="0">
              <a:defRPr kumimoji="1" sz="2400">
                <a:solidFill>
                  <a:schemeClr val="tx1"/>
                </a:solidFill>
                <a:latin typeface="Times New Roman" panose="02020603050405020304" pitchFamily="18" charset="0"/>
              </a:defRPr>
            </a:lvl4pPr>
            <a:lvl5pPr eaLnBrk="0" hangingPunct="0">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spcBef>
                <a:spcPct val="20000"/>
              </a:spcBef>
              <a:buClr>
                <a:schemeClr val="folHlink"/>
              </a:buClr>
              <a:buSzPct val="60000"/>
              <a:buFont typeface="Wingdings" panose="05000000000000000000" pitchFamily="2" charset="2"/>
              <a:buChar char="n"/>
            </a:pPr>
            <a:r>
              <a:rPr kumimoji="0" lang="en-US" altLang="en-US" b="1" dirty="0">
                <a:latin typeface="Verdana" panose="020B0604030504040204" pitchFamily="34" charset="0"/>
              </a:rPr>
              <a:t>contract</a:t>
            </a:r>
            <a:r>
              <a:rPr kumimoji="0" lang="en-US" altLang="en-US" dirty="0">
                <a:latin typeface="Verdana" panose="020B0604030504040204" pitchFamily="34" charset="0"/>
              </a:rPr>
              <a:t>: An agreement between classes/objects and their clients about how they will be used.</a:t>
            </a:r>
          </a:p>
          <a:p>
            <a:pPr lvl="1" eaLnBrk="1" hangingPunct="1">
              <a:spcBef>
                <a:spcPct val="20000"/>
              </a:spcBef>
              <a:buClr>
                <a:schemeClr val="folHlink"/>
              </a:buClr>
              <a:buSzPct val="60000"/>
              <a:buFont typeface="Wingdings" panose="05000000000000000000" pitchFamily="2" charset="2"/>
              <a:buChar char="n"/>
            </a:pPr>
            <a:r>
              <a:rPr kumimoji="0" lang="en-US" altLang="en-US" sz="2000" dirty="0">
                <a:latin typeface="Verdana" panose="020B0604030504040204" pitchFamily="34" charset="0"/>
              </a:rPr>
              <a:t>used to assure that objects always have valid state</a:t>
            </a: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non-software contracts: bank terms, product warning labels</a:t>
            </a:r>
          </a:p>
          <a:p>
            <a:pPr lvl="1" eaLnBrk="1" hangingPunct="1">
              <a:spcBef>
                <a:spcPct val="20000"/>
              </a:spcBef>
              <a:buClr>
                <a:schemeClr val="folHlink"/>
              </a:buClr>
              <a:buSzPct val="60000"/>
              <a:buFont typeface="Wingdings" panose="05000000000000000000" pitchFamily="2" charset="2"/>
              <a:buNone/>
            </a:pPr>
            <a:endParaRPr kumimoji="0" lang="en-US" altLang="en-US" sz="700" dirty="0">
              <a:latin typeface="Verdana" panose="020B0604030504040204" pitchFamily="34" charset="0"/>
            </a:endParaRPr>
          </a:p>
          <a:p>
            <a:pPr eaLnBrk="1" hangingPunct="1">
              <a:spcBef>
                <a:spcPct val="20000"/>
              </a:spcBef>
              <a:buClr>
                <a:schemeClr val="folHlink"/>
              </a:buClr>
              <a:buSzPct val="60000"/>
              <a:buFont typeface="Wingdings" panose="05000000000000000000" pitchFamily="2" charset="2"/>
              <a:buChar char="n"/>
            </a:pPr>
            <a:r>
              <a:rPr kumimoji="0" lang="en-US" altLang="en-US" dirty="0">
                <a:latin typeface="Verdana" panose="020B0604030504040204" pitchFamily="34" charset="0"/>
              </a:rPr>
              <a:t>To ensure every object is valid, show that:</a:t>
            </a: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constructors create only valid objects</a:t>
            </a: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all mutators preserve validity of the object</a:t>
            </a:r>
          </a:p>
          <a:p>
            <a:pPr eaLnBrk="1" hangingPunct="1">
              <a:spcBef>
                <a:spcPct val="20000"/>
              </a:spcBef>
              <a:buClr>
                <a:schemeClr val="folHlink"/>
              </a:buClr>
              <a:buSzPct val="60000"/>
              <a:buFont typeface="Wingdings" panose="05000000000000000000" pitchFamily="2" charset="2"/>
              <a:buChar char="n"/>
            </a:pPr>
            <a:endParaRPr kumimoji="0" lang="en-US" altLang="en-US" sz="700" dirty="0">
              <a:latin typeface="Verdana" panose="020B0604030504040204" pitchFamily="34" charset="0"/>
            </a:endParaRPr>
          </a:p>
          <a:p>
            <a:pPr eaLnBrk="1" hangingPunct="1">
              <a:spcBef>
                <a:spcPct val="20000"/>
              </a:spcBef>
              <a:buClr>
                <a:schemeClr val="folHlink"/>
              </a:buClr>
              <a:buSzPct val="60000"/>
              <a:buFont typeface="Wingdings" panose="05000000000000000000" pitchFamily="2" charset="2"/>
              <a:buChar char="n"/>
            </a:pPr>
            <a:r>
              <a:rPr kumimoji="0" lang="en-US" altLang="en-US" dirty="0">
                <a:latin typeface="Verdana" panose="020B0604030504040204" pitchFamily="34" charset="0"/>
              </a:rPr>
              <a:t>What is the cost of enforcing a contract?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98788"/>
                                        </p:tgtEl>
                                        <p:attrNameLst>
                                          <p:attrName>style.visibility</p:attrName>
                                        </p:attrNameLst>
                                      </p:cBhvr>
                                      <p:to>
                                        <p:strVal val="visible"/>
                                      </p:to>
                                    </p:set>
                                    <p:anim calcmode="lin" valueType="num">
                                      <p:cBhvr additive="base">
                                        <p:cTn id="7" dur="500" fill="hold"/>
                                        <p:tgtEl>
                                          <p:spTgt spid="1398788"/>
                                        </p:tgtEl>
                                        <p:attrNameLst>
                                          <p:attrName>ppt_x</p:attrName>
                                        </p:attrNameLst>
                                      </p:cBhvr>
                                      <p:tavLst>
                                        <p:tav tm="0">
                                          <p:val>
                                            <p:strVal val="#ppt_x"/>
                                          </p:val>
                                        </p:tav>
                                        <p:tav tm="100000">
                                          <p:val>
                                            <p:strVal val="#ppt_x"/>
                                          </p:val>
                                        </p:tav>
                                      </p:tavLst>
                                    </p:anim>
                                    <p:anim calcmode="lin" valueType="num">
                                      <p:cBhvr additive="base">
                                        <p:cTn id="8" dur="500" fill="hold"/>
                                        <p:tgtEl>
                                          <p:spTgt spid="13987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8788"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26220F3-5C92-F314-747D-1C2591D411F5}"/>
              </a:ext>
            </a:extLst>
          </p:cNvPr>
          <p:cNvSpPr>
            <a:spLocks noGrp="1"/>
          </p:cNvSpPr>
          <p:nvPr>
            <p:ph type="sldNum" sz="quarter" idx="10"/>
          </p:nvPr>
        </p:nvSpPr>
        <p:spPr bwMode="auto">
          <a:xfrm>
            <a:off x="7772400" y="64008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a:lstStyle>
          <a:p>
            <a:fld id="{A50F4DE9-61D1-4263-956E-56D7E28002B6}" type="slidenum">
              <a:rPr lang="en-US" altLang="en-US" smtClean="0"/>
              <a:pPr/>
              <a:t>24</a:t>
            </a:fld>
            <a:endParaRPr lang="en-US" altLang="en-US"/>
          </a:p>
        </p:txBody>
      </p:sp>
      <p:sp>
        <p:nvSpPr>
          <p:cNvPr id="1399810" name="Rectangle 2">
            <a:extLst>
              <a:ext uri="{FF2B5EF4-FFF2-40B4-BE49-F238E27FC236}">
                <a16:creationId xmlns:a16="http://schemas.microsoft.com/office/drawing/2014/main" id="{E17EE37C-DC1D-C04C-A41E-9C6E7030E995}"/>
              </a:ext>
            </a:extLst>
          </p:cNvPr>
          <p:cNvSpPr>
            <a:spLocks noGrp="1" noChangeArrowheads="1"/>
          </p:cNvSpPr>
          <p:nvPr>
            <p:ph type="title"/>
          </p:nvPr>
        </p:nvSpPr>
        <p:spPr/>
        <p:txBody>
          <a:bodyPr/>
          <a:lstStyle/>
          <a:p>
            <a:r>
              <a:rPr lang="en-US" altLang="en-US"/>
              <a:t>Example contract issue</a:t>
            </a:r>
          </a:p>
        </p:txBody>
      </p:sp>
      <p:sp>
        <p:nvSpPr>
          <p:cNvPr id="1399811" name="Rectangle 3">
            <a:extLst>
              <a:ext uri="{FF2B5EF4-FFF2-40B4-BE49-F238E27FC236}">
                <a16:creationId xmlns:a16="http://schemas.microsoft.com/office/drawing/2014/main" id="{6DED0232-25C3-98D0-D1E3-FED09780F9B8}"/>
              </a:ext>
            </a:extLst>
          </p:cNvPr>
          <p:cNvSpPr>
            <a:spLocks noGrp="1" noChangeArrowheads="1"/>
          </p:cNvSpPr>
          <p:nvPr>
            <p:ph type="body" idx="1"/>
          </p:nvPr>
        </p:nvSpPr>
        <p:spPr>
          <a:xfrm>
            <a:off x="431369" y="1019968"/>
            <a:ext cx="8229600" cy="4525963"/>
          </a:xfrm>
        </p:spPr>
        <p:txBody>
          <a:bodyPr/>
          <a:lstStyle/>
          <a:p>
            <a:pPr>
              <a:lnSpc>
                <a:spcPct val="90000"/>
              </a:lnSpc>
            </a:pPr>
            <a:r>
              <a:rPr lang="en-US" altLang="en-US" dirty="0"/>
              <a:t>A potential problem situation: queue class with </a:t>
            </a:r>
            <a:r>
              <a:rPr lang="en-US" altLang="en-US" dirty="0">
                <a:latin typeface="Courier New" panose="02070309020205020404" pitchFamily="49" charset="0"/>
              </a:rPr>
              <a:t>remove</a:t>
            </a:r>
            <a:r>
              <a:rPr lang="en-US" altLang="en-US" dirty="0"/>
              <a:t> or </a:t>
            </a:r>
            <a:r>
              <a:rPr lang="en-US" altLang="en-US" dirty="0">
                <a:latin typeface="Courier New" panose="02070309020205020404" pitchFamily="49" charset="0"/>
              </a:rPr>
              <a:t>dequeue</a:t>
            </a:r>
            <a:r>
              <a:rPr lang="en-US" altLang="en-US" dirty="0"/>
              <a:t> method</a:t>
            </a:r>
          </a:p>
          <a:p>
            <a:pPr lvl="1">
              <a:lnSpc>
                <a:spcPct val="90000"/>
              </a:lnSpc>
            </a:pPr>
            <a:r>
              <a:rPr lang="en-US" altLang="en-US" dirty="0"/>
              <a:t>client may try to remove from an empty queue</a:t>
            </a:r>
          </a:p>
          <a:p>
            <a:pPr>
              <a:lnSpc>
                <a:spcPct val="90000"/>
              </a:lnSpc>
            </a:pPr>
            <a:r>
              <a:rPr lang="en-US" altLang="en-US" dirty="0"/>
              <a:t>What are some options for how to handle this?</a:t>
            </a:r>
          </a:p>
        </p:txBody>
      </p:sp>
      <p:sp>
        <p:nvSpPr>
          <p:cNvPr id="1399812" name="Text Box 4">
            <a:extLst>
              <a:ext uri="{FF2B5EF4-FFF2-40B4-BE49-F238E27FC236}">
                <a16:creationId xmlns:a16="http://schemas.microsoft.com/office/drawing/2014/main" id="{D5C7F0B5-4F97-8766-B03C-D22F6B317C7E}"/>
              </a:ext>
            </a:extLst>
          </p:cNvPr>
          <p:cNvSpPr txBox="1">
            <a:spLocks noChangeArrowheads="1"/>
          </p:cNvSpPr>
          <p:nvPr/>
        </p:nvSpPr>
        <p:spPr bwMode="auto">
          <a:xfrm>
            <a:off x="33580" y="3071416"/>
            <a:ext cx="9144000" cy="290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eaLnBrk="0" hangingPunct="0">
              <a:defRPr kumimoji="1" sz="2400">
                <a:solidFill>
                  <a:schemeClr val="tx1"/>
                </a:solidFill>
                <a:latin typeface="Times New Roman" panose="02020603050405020304" pitchFamily="18" charset="0"/>
              </a:defRPr>
            </a:lvl1pPr>
            <a:lvl2pPr marL="800100" indent="-280988" eaLnBrk="0" hangingPunct="0">
              <a:defRPr kumimoji="1" sz="2400">
                <a:solidFill>
                  <a:schemeClr val="tx1"/>
                </a:solidFill>
                <a:latin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defRPr>
            </a:lvl3pPr>
            <a:lvl4pPr eaLnBrk="0" hangingPunct="0">
              <a:defRPr kumimoji="1" sz="2400">
                <a:solidFill>
                  <a:schemeClr val="tx1"/>
                </a:solidFill>
                <a:latin typeface="Times New Roman" panose="02020603050405020304" pitchFamily="18" charset="0"/>
              </a:defRPr>
            </a:lvl4pPr>
            <a:lvl5pPr eaLnBrk="0" hangingPunct="0">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lvl="1" eaLnBrk="1" hangingPunct="1">
              <a:lnSpc>
                <a:spcPct val="90000"/>
              </a:lnSpc>
              <a:spcBef>
                <a:spcPct val="20000"/>
              </a:spcBef>
              <a:buClr>
                <a:schemeClr val="hlink"/>
              </a:buClr>
              <a:buSzPct val="55000"/>
              <a:buFont typeface="Wingdings" panose="05000000000000000000" pitchFamily="2" charset="2"/>
              <a:buChar char="n"/>
            </a:pPr>
            <a:r>
              <a:rPr kumimoji="0" lang="en-US" altLang="en-US" dirty="0">
                <a:latin typeface="Verdana" panose="020B0604030504040204" pitchFamily="34" charset="0"/>
              </a:rPr>
              <a:t>declare it as an error (an exception)</a:t>
            </a:r>
          </a:p>
          <a:p>
            <a:pPr lvl="1" eaLnBrk="1" hangingPunct="1">
              <a:lnSpc>
                <a:spcPct val="90000"/>
              </a:lnSpc>
              <a:spcBef>
                <a:spcPct val="20000"/>
              </a:spcBef>
              <a:buClr>
                <a:schemeClr val="hlink"/>
              </a:buClr>
              <a:buSzPct val="55000"/>
              <a:buFont typeface="Wingdings" panose="05000000000000000000" pitchFamily="2" charset="2"/>
              <a:buChar char="n"/>
            </a:pPr>
            <a:r>
              <a:rPr kumimoji="0" lang="en-US" altLang="en-US" dirty="0">
                <a:latin typeface="Verdana" panose="020B0604030504040204" pitchFamily="34" charset="0"/>
              </a:rPr>
              <a:t>tolerate the error (return null)</a:t>
            </a:r>
          </a:p>
          <a:p>
            <a:pPr lvl="1" eaLnBrk="1" hangingPunct="1">
              <a:lnSpc>
                <a:spcPct val="90000"/>
              </a:lnSpc>
              <a:spcBef>
                <a:spcPct val="20000"/>
              </a:spcBef>
              <a:buClr>
                <a:schemeClr val="hlink"/>
              </a:buClr>
              <a:buSzPct val="55000"/>
              <a:buFont typeface="Wingdings" panose="05000000000000000000" pitchFamily="2" charset="2"/>
              <a:buChar char="n"/>
            </a:pPr>
            <a:r>
              <a:rPr kumimoji="0" lang="en-US" altLang="en-US" dirty="0">
                <a:latin typeface="Verdana" panose="020B0604030504040204" pitchFamily="34" charset="0"/>
              </a:rPr>
              <a:t>print an error message inside the method</a:t>
            </a:r>
          </a:p>
          <a:p>
            <a:pPr lvl="2" eaLnBrk="1" hangingPunct="1">
              <a:lnSpc>
                <a:spcPct val="90000"/>
              </a:lnSpc>
              <a:spcBef>
                <a:spcPct val="20000"/>
              </a:spcBef>
              <a:buClr>
                <a:schemeClr val="folHlink"/>
              </a:buClr>
              <a:buSzPct val="50000"/>
              <a:buFont typeface="Wingdings" panose="05000000000000000000" pitchFamily="2" charset="2"/>
              <a:buChar char="n"/>
            </a:pPr>
            <a:r>
              <a:rPr kumimoji="0" lang="en-US" altLang="en-US" sz="2000" dirty="0">
                <a:latin typeface="Verdana" panose="020B0604030504040204" pitchFamily="34" charset="0"/>
              </a:rPr>
              <a:t>bad because it should leave this up to the caller</a:t>
            </a:r>
            <a:endParaRPr kumimoji="0" lang="en-US" altLang="en-US" sz="2800" dirty="0">
              <a:latin typeface="Verdana" panose="020B0604030504040204" pitchFamily="34" charset="0"/>
            </a:endParaRPr>
          </a:p>
          <a:p>
            <a:pPr lvl="1" eaLnBrk="1" hangingPunct="1">
              <a:lnSpc>
                <a:spcPct val="90000"/>
              </a:lnSpc>
              <a:spcBef>
                <a:spcPct val="20000"/>
              </a:spcBef>
              <a:buClr>
                <a:schemeClr val="hlink"/>
              </a:buClr>
              <a:buSzPct val="55000"/>
              <a:buFont typeface="Wingdings" panose="05000000000000000000" pitchFamily="2" charset="2"/>
              <a:buChar char="n"/>
            </a:pPr>
            <a:r>
              <a:rPr kumimoji="0" lang="en-US" altLang="en-US" dirty="0">
                <a:latin typeface="Verdana" panose="020B0604030504040204" pitchFamily="34" charset="0"/>
              </a:rPr>
              <a:t>repair the error in some way (retry, etc.)</a:t>
            </a:r>
          </a:p>
          <a:p>
            <a:pPr lvl="2" eaLnBrk="1" hangingPunct="1">
              <a:lnSpc>
                <a:spcPct val="90000"/>
              </a:lnSpc>
              <a:spcBef>
                <a:spcPct val="20000"/>
              </a:spcBef>
              <a:buClr>
                <a:schemeClr val="folHlink"/>
              </a:buClr>
              <a:buSzPct val="50000"/>
              <a:buFont typeface="Wingdings" panose="05000000000000000000" pitchFamily="2" charset="2"/>
              <a:buChar char="n"/>
            </a:pPr>
            <a:r>
              <a:rPr kumimoji="0" lang="en-US" altLang="en-US" sz="2000" dirty="0">
                <a:latin typeface="Verdana" panose="020B0604030504040204" pitchFamily="34" charset="0"/>
              </a:rPr>
              <a:t>bad because it should leave this up to the caller</a:t>
            </a:r>
          </a:p>
          <a:p>
            <a:pPr eaLnBrk="1" hangingPunct="1">
              <a:lnSpc>
                <a:spcPct val="90000"/>
              </a:lnSpc>
              <a:spcBef>
                <a:spcPct val="20000"/>
              </a:spcBef>
              <a:buClr>
                <a:schemeClr val="hlink"/>
              </a:buClr>
              <a:buSzPct val="55000"/>
              <a:buFont typeface="Wingdings" panose="05000000000000000000" pitchFamily="2" charset="2"/>
              <a:buNone/>
            </a:pPr>
            <a:endParaRPr kumimoji="0" lang="en-US" altLang="en-US" sz="1800" dirty="0">
              <a:latin typeface="Verdana" panose="020B0604030504040204" pitchFamily="34" charset="0"/>
            </a:endParaRPr>
          </a:p>
          <a:p>
            <a:pPr eaLnBrk="1" hangingPunct="1">
              <a:lnSpc>
                <a:spcPct val="90000"/>
              </a:lnSpc>
              <a:spcBef>
                <a:spcPct val="20000"/>
              </a:spcBef>
              <a:buClr>
                <a:schemeClr val="hlink"/>
              </a:buClr>
              <a:buSzPct val="55000"/>
              <a:buFont typeface="Wingdings" panose="05000000000000000000" pitchFamily="2" charset="2"/>
              <a:buNone/>
            </a:pPr>
            <a:r>
              <a:rPr kumimoji="0" lang="en-US" altLang="en-US" sz="1800" dirty="0">
                <a:latin typeface="Verdana" panose="020B0604030504040204" pitchFamily="34" charset="0"/>
              </a:rPr>
              <a:t>The decision we make here becomes part of the contract of the queue class!</a:t>
            </a:r>
            <a:endParaRPr kumimoji="0" lang="en-US" altLang="en-US" sz="1600" dirty="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99812"/>
                                        </p:tgtEl>
                                        <p:attrNameLst>
                                          <p:attrName>style.visibility</p:attrName>
                                        </p:attrNameLst>
                                      </p:cBhvr>
                                      <p:to>
                                        <p:strVal val="visible"/>
                                      </p:to>
                                    </p:set>
                                    <p:anim calcmode="lin" valueType="num">
                                      <p:cBhvr additive="base">
                                        <p:cTn id="7" dur="500" fill="hold"/>
                                        <p:tgtEl>
                                          <p:spTgt spid="1399812"/>
                                        </p:tgtEl>
                                        <p:attrNameLst>
                                          <p:attrName>ppt_x</p:attrName>
                                        </p:attrNameLst>
                                      </p:cBhvr>
                                      <p:tavLst>
                                        <p:tav tm="0">
                                          <p:val>
                                            <p:strVal val="#ppt_x"/>
                                          </p:val>
                                        </p:tav>
                                        <p:tav tm="100000">
                                          <p:val>
                                            <p:strVal val="#ppt_x"/>
                                          </p:val>
                                        </p:tav>
                                      </p:tavLst>
                                    </p:anim>
                                    <p:anim calcmode="lin" valueType="num">
                                      <p:cBhvr additive="base">
                                        <p:cTn id="8" dur="500" fill="hold"/>
                                        <p:tgtEl>
                                          <p:spTgt spid="13998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9812"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a:extLst>
              <a:ext uri="{FF2B5EF4-FFF2-40B4-BE49-F238E27FC236}">
                <a16:creationId xmlns:a16="http://schemas.microsoft.com/office/drawing/2014/main" id="{E6122604-49B2-B263-0C52-B5D996F3A527}"/>
              </a:ext>
            </a:extLst>
          </p:cNvPr>
          <p:cNvSpPr>
            <a:spLocks noGrp="1" noChangeArrowheads="1"/>
          </p:cNvSpPr>
          <p:nvPr>
            <p:ph type="title"/>
          </p:nvPr>
        </p:nvSpPr>
        <p:spPr/>
        <p:txBody>
          <a:bodyPr/>
          <a:lstStyle/>
          <a:p>
            <a:r>
              <a:rPr lang="en-US" altLang="en-US"/>
              <a:t>Programming by contract</a:t>
            </a:r>
          </a:p>
        </p:txBody>
      </p:sp>
      <p:sp>
        <p:nvSpPr>
          <p:cNvPr id="1400835" name="Rectangle 3">
            <a:extLst>
              <a:ext uri="{FF2B5EF4-FFF2-40B4-BE49-F238E27FC236}">
                <a16:creationId xmlns:a16="http://schemas.microsoft.com/office/drawing/2014/main" id="{C26F465F-5620-2B76-5E81-8238B36F5171}"/>
              </a:ext>
            </a:extLst>
          </p:cNvPr>
          <p:cNvSpPr>
            <a:spLocks noGrp="1" noChangeArrowheads="1"/>
          </p:cNvSpPr>
          <p:nvPr>
            <p:ph type="body" idx="1"/>
          </p:nvPr>
        </p:nvSpPr>
        <p:spPr>
          <a:xfrm>
            <a:off x="457200" y="1166018"/>
            <a:ext cx="8229600" cy="4525963"/>
          </a:xfrm>
        </p:spPr>
        <p:txBody>
          <a:bodyPr/>
          <a:lstStyle/>
          <a:p>
            <a:pPr>
              <a:lnSpc>
                <a:spcPct val="90000"/>
              </a:lnSpc>
            </a:pPr>
            <a:r>
              <a:rPr lang="en-US" altLang="en-US" dirty="0"/>
              <a:t>What is a precondition?  What happens when a precondition is not met?</a:t>
            </a:r>
          </a:p>
          <a:p>
            <a:pPr>
              <a:lnSpc>
                <a:spcPct val="90000"/>
              </a:lnSpc>
            </a:pPr>
            <a:endParaRPr lang="en-US" altLang="en-US" dirty="0"/>
          </a:p>
        </p:txBody>
      </p:sp>
      <p:sp>
        <p:nvSpPr>
          <p:cNvPr id="1400836" name="Text Box 4">
            <a:extLst>
              <a:ext uri="{FF2B5EF4-FFF2-40B4-BE49-F238E27FC236}">
                <a16:creationId xmlns:a16="http://schemas.microsoft.com/office/drawing/2014/main" id="{CF9320BD-8D4C-638B-8FC1-96B17266C926}"/>
              </a:ext>
            </a:extLst>
          </p:cNvPr>
          <p:cNvSpPr txBox="1">
            <a:spLocks noChangeArrowheads="1"/>
          </p:cNvSpPr>
          <p:nvPr/>
        </p:nvSpPr>
        <p:spPr bwMode="auto">
          <a:xfrm>
            <a:off x="0" y="2359025"/>
            <a:ext cx="9144000" cy="343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eaLnBrk="0" hangingPunct="0">
              <a:defRPr kumimoji="1" sz="2400">
                <a:solidFill>
                  <a:schemeClr val="tx1"/>
                </a:solidFill>
                <a:latin typeface="Times New Roman" panose="02020603050405020304" pitchFamily="18" charset="0"/>
              </a:defRPr>
            </a:lvl1pPr>
            <a:lvl2pPr marL="800100" indent="-280988" eaLnBrk="0" hangingPunct="0">
              <a:defRPr kumimoji="1" sz="2400">
                <a:solidFill>
                  <a:schemeClr val="tx1"/>
                </a:solidFill>
                <a:latin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defRPr>
            </a:lvl3pPr>
            <a:lvl4pPr eaLnBrk="0" hangingPunct="0">
              <a:defRPr kumimoji="1" sz="2400">
                <a:solidFill>
                  <a:schemeClr val="tx1"/>
                </a:solidFill>
                <a:latin typeface="Times New Roman" panose="02020603050405020304" pitchFamily="18" charset="0"/>
              </a:defRPr>
            </a:lvl4pPr>
            <a:lvl5pPr eaLnBrk="0" hangingPunct="0">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spcBef>
                <a:spcPct val="20000"/>
              </a:spcBef>
              <a:buClr>
                <a:schemeClr val="folHlink"/>
              </a:buClr>
              <a:buSzPct val="60000"/>
              <a:buFont typeface="Wingdings" panose="05000000000000000000" pitchFamily="2" charset="2"/>
              <a:buChar char="n"/>
            </a:pPr>
            <a:r>
              <a:rPr kumimoji="0" lang="en-US" altLang="en-US" b="1" dirty="0">
                <a:latin typeface="Verdana" panose="020B0604030504040204" pitchFamily="34" charset="0"/>
              </a:rPr>
              <a:t>precondition</a:t>
            </a:r>
            <a:r>
              <a:rPr kumimoji="0" lang="en-US" altLang="en-US" dirty="0">
                <a:latin typeface="Verdana" panose="020B0604030504040204" pitchFamily="34" charset="0"/>
              </a:rPr>
              <a:t>: Something that must be true before object promises to do its work.</a:t>
            </a: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Example: A hash map class has a put(</a:t>
            </a:r>
            <a:r>
              <a:rPr kumimoji="0" lang="en-US" altLang="en-US" sz="2000" i="1" dirty="0">
                <a:latin typeface="Verdana" panose="020B0604030504040204" pitchFamily="34" charset="0"/>
              </a:rPr>
              <a:t>key</a:t>
            </a:r>
            <a:r>
              <a:rPr kumimoji="0" lang="en-US" altLang="en-US" sz="2000" dirty="0">
                <a:latin typeface="Verdana" panose="020B0604030504040204" pitchFamily="34" charset="0"/>
              </a:rPr>
              <a:t>, </a:t>
            </a:r>
            <a:r>
              <a:rPr kumimoji="0" lang="en-US" altLang="en-US" sz="2000" i="1" dirty="0">
                <a:latin typeface="Verdana" panose="020B0604030504040204" pitchFamily="34" charset="0"/>
              </a:rPr>
              <a:t>value</a:t>
            </a:r>
            <a:r>
              <a:rPr kumimoji="0" lang="en-US" altLang="en-US" sz="2000" dirty="0">
                <a:latin typeface="Verdana" panose="020B0604030504040204" pitchFamily="34" charset="0"/>
              </a:rPr>
              <a:t>) and a get(</a:t>
            </a:r>
            <a:r>
              <a:rPr kumimoji="0" lang="en-US" altLang="en-US" sz="2000" i="1" dirty="0">
                <a:latin typeface="Verdana" panose="020B0604030504040204" pitchFamily="34" charset="0"/>
              </a:rPr>
              <a:t>key</a:t>
            </a:r>
            <a:r>
              <a:rPr kumimoji="0" lang="en-US" altLang="en-US" sz="2000" dirty="0">
                <a:latin typeface="Verdana" panose="020B0604030504040204" pitchFamily="34" charset="0"/>
              </a:rPr>
              <a:t>) method.</a:t>
            </a:r>
          </a:p>
          <a:p>
            <a:pPr lvl="2" eaLnBrk="1" hangingPunct="1">
              <a:spcBef>
                <a:spcPct val="20000"/>
              </a:spcBef>
              <a:buClr>
                <a:schemeClr val="hlink"/>
              </a:buClr>
              <a:buSzPct val="55000"/>
              <a:buFont typeface="Wingdings" panose="05000000000000000000" pitchFamily="2" charset="2"/>
              <a:buChar char="n"/>
            </a:pPr>
            <a:r>
              <a:rPr kumimoji="0" lang="en-US" altLang="en-US" sz="1800" dirty="0">
                <a:latin typeface="Verdana" panose="020B0604030504040204" pitchFamily="34" charset="0"/>
              </a:rPr>
              <a:t>A precondition of the get method is that the key was not modified since the time you put it into the hash map.</a:t>
            </a: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If precondition is violated, object may choose any action it likes</a:t>
            </a:r>
          </a:p>
          <a:p>
            <a:pPr lvl="2" eaLnBrk="1" hangingPunct="1">
              <a:spcBef>
                <a:spcPct val="20000"/>
              </a:spcBef>
              <a:buClr>
                <a:schemeClr val="tx2"/>
              </a:buClr>
              <a:buSzPct val="55000"/>
              <a:buFont typeface="Wingdings" panose="05000000000000000000" pitchFamily="2" charset="2"/>
              <a:buChar char="n"/>
            </a:pPr>
            <a:r>
              <a:rPr kumimoji="0" lang="en-US" altLang="en-US" sz="1800" dirty="0">
                <a:latin typeface="Verdana" panose="020B0604030504040204" pitchFamily="34" charset="0"/>
              </a:rPr>
              <a:t>If key was modified, the hash map may state that the key/value is not found, even though it is in the map.</a:t>
            </a: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Document preconditions in Javadoc with </a:t>
            </a:r>
            <a:r>
              <a:rPr kumimoji="0" lang="en-US" altLang="en-US" sz="2000" dirty="0">
                <a:latin typeface="Courier New" panose="02070309020205020404" pitchFamily="49" charset="0"/>
              </a:rPr>
              <a:t>@pre.condition</a:t>
            </a:r>
            <a:r>
              <a:rPr kumimoji="0" lang="en-US" altLang="en-US" sz="2000" dirty="0">
                <a:latin typeface="Verdana" panose="020B0604030504040204" pitchFamily="34" charset="0"/>
              </a:rPr>
              <a:t> tag.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00836"/>
                                        </p:tgtEl>
                                        <p:attrNameLst>
                                          <p:attrName>style.visibility</p:attrName>
                                        </p:attrNameLst>
                                      </p:cBhvr>
                                      <p:to>
                                        <p:strVal val="visible"/>
                                      </p:to>
                                    </p:set>
                                    <p:anim calcmode="lin" valueType="num">
                                      <p:cBhvr additive="base">
                                        <p:cTn id="7" dur="500" fill="hold"/>
                                        <p:tgtEl>
                                          <p:spTgt spid="1400836"/>
                                        </p:tgtEl>
                                        <p:attrNameLst>
                                          <p:attrName>ppt_x</p:attrName>
                                        </p:attrNameLst>
                                      </p:cBhvr>
                                      <p:tavLst>
                                        <p:tav tm="0">
                                          <p:val>
                                            <p:strVal val="#ppt_x"/>
                                          </p:val>
                                        </p:tav>
                                        <p:tav tm="100000">
                                          <p:val>
                                            <p:strVal val="#ppt_x"/>
                                          </p:val>
                                        </p:tav>
                                      </p:tavLst>
                                    </p:anim>
                                    <p:anim calcmode="lin" valueType="num">
                                      <p:cBhvr additive="base">
                                        <p:cTn id="8" dur="500" fill="hold"/>
                                        <p:tgtEl>
                                          <p:spTgt spid="14008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083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1074" name="Rectangle 2">
            <a:extLst>
              <a:ext uri="{FF2B5EF4-FFF2-40B4-BE49-F238E27FC236}">
                <a16:creationId xmlns:a16="http://schemas.microsoft.com/office/drawing/2014/main" id="{F2EC1843-8883-404B-3853-D80DB3132E0F}"/>
              </a:ext>
            </a:extLst>
          </p:cNvPr>
          <p:cNvSpPr>
            <a:spLocks noGrp="1" noChangeArrowheads="1"/>
          </p:cNvSpPr>
          <p:nvPr>
            <p:ph type="title"/>
          </p:nvPr>
        </p:nvSpPr>
        <p:spPr/>
        <p:txBody>
          <a:bodyPr/>
          <a:lstStyle/>
          <a:p>
            <a:r>
              <a:rPr lang="en-US" altLang="en-US"/>
              <a:t>Postconditions</a:t>
            </a:r>
          </a:p>
        </p:txBody>
      </p:sp>
      <p:sp>
        <p:nvSpPr>
          <p:cNvPr id="1411075" name="Rectangle 3">
            <a:extLst>
              <a:ext uri="{FF2B5EF4-FFF2-40B4-BE49-F238E27FC236}">
                <a16:creationId xmlns:a16="http://schemas.microsoft.com/office/drawing/2014/main" id="{661F5E1F-ED34-467E-05F8-ECFC4ADBD0EF}"/>
              </a:ext>
            </a:extLst>
          </p:cNvPr>
          <p:cNvSpPr>
            <a:spLocks noGrp="1" noChangeArrowheads="1"/>
          </p:cNvSpPr>
          <p:nvPr>
            <p:ph type="body" idx="1"/>
          </p:nvPr>
        </p:nvSpPr>
        <p:spPr>
          <a:xfrm>
            <a:off x="457200" y="1166018"/>
            <a:ext cx="8229600" cy="4525963"/>
          </a:xfrm>
        </p:spPr>
        <p:txBody>
          <a:bodyPr/>
          <a:lstStyle/>
          <a:p>
            <a:pPr>
              <a:lnSpc>
                <a:spcPct val="90000"/>
              </a:lnSpc>
            </a:pPr>
            <a:r>
              <a:rPr lang="en-US" altLang="en-US" dirty="0"/>
              <a:t>What is a postcondition?  Whose fault is it when a postcondition is not met, and what should be done?</a:t>
            </a:r>
          </a:p>
        </p:txBody>
      </p:sp>
      <p:sp>
        <p:nvSpPr>
          <p:cNvPr id="1411076" name="Text Box 4">
            <a:extLst>
              <a:ext uri="{FF2B5EF4-FFF2-40B4-BE49-F238E27FC236}">
                <a16:creationId xmlns:a16="http://schemas.microsoft.com/office/drawing/2014/main" id="{694DB736-2533-D2C4-9F02-736F65E5E91B}"/>
              </a:ext>
            </a:extLst>
          </p:cNvPr>
          <p:cNvSpPr txBox="1">
            <a:spLocks noChangeArrowheads="1"/>
          </p:cNvSpPr>
          <p:nvPr/>
        </p:nvSpPr>
        <p:spPr bwMode="auto">
          <a:xfrm>
            <a:off x="0" y="2743200"/>
            <a:ext cx="91440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eaLnBrk="0" hangingPunct="0">
              <a:defRPr kumimoji="1" sz="2400">
                <a:solidFill>
                  <a:schemeClr val="tx1"/>
                </a:solidFill>
                <a:latin typeface="Times New Roman" panose="02020603050405020304" pitchFamily="18" charset="0"/>
              </a:defRPr>
            </a:lvl1pPr>
            <a:lvl2pPr marL="800100" indent="-280988" eaLnBrk="0" hangingPunct="0">
              <a:defRPr kumimoji="1" sz="2400">
                <a:solidFill>
                  <a:schemeClr val="tx1"/>
                </a:solidFill>
                <a:latin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defRPr>
            </a:lvl3pPr>
            <a:lvl4pPr eaLnBrk="0" hangingPunct="0">
              <a:defRPr kumimoji="1" sz="2400">
                <a:solidFill>
                  <a:schemeClr val="tx1"/>
                </a:solidFill>
                <a:latin typeface="Times New Roman" panose="02020603050405020304" pitchFamily="18" charset="0"/>
              </a:defRPr>
            </a:lvl4pPr>
            <a:lvl5pPr eaLnBrk="0" hangingPunct="0">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spcBef>
                <a:spcPct val="20000"/>
              </a:spcBef>
              <a:buClr>
                <a:schemeClr val="folHlink"/>
              </a:buClr>
              <a:buSzPct val="60000"/>
              <a:buFont typeface="Wingdings" panose="05000000000000000000" pitchFamily="2" charset="2"/>
              <a:buChar char="n"/>
            </a:pPr>
            <a:r>
              <a:rPr kumimoji="0" lang="en-US" altLang="en-US" b="1" dirty="0">
                <a:latin typeface="Verdana" panose="020B0604030504040204" pitchFamily="34" charset="0"/>
              </a:rPr>
              <a:t>postcondition</a:t>
            </a:r>
            <a:r>
              <a:rPr kumimoji="0" lang="en-US" altLang="en-US" dirty="0">
                <a:latin typeface="Verdana" panose="020B0604030504040204" pitchFamily="34" charset="0"/>
              </a:rPr>
              <a:t>: Something that must be true upon completion of the object's work.</a:t>
            </a: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Example: At end of </a:t>
            </a:r>
            <a:r>
              <a:rPr kumimoji="0" lang="en-US" altLang="en-US" sz="2000" dirty="0">
                <a:latin typeface="Courier New" panose="02070309020205020404" pitchFamily="49" charset="0"/>
              </a:rPr>
              <a:t>sort(int[])</a:t>
            </a:r>
            <a:r>
              <a:rPr kumimoji="0" lang="en-US" altLang="en-US" sz="2000" dirty="0">
                <a:latin typeface="Verdana" panose="020B0604030504040204" pitchFamily="34" charset="0"/>
              </a:rPr>
              <a:t>, the array is in sorted order.</a:t>
            </a: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Check them with statements at end of methods, if needed.</a:t>
            </a: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A postcondition being violated is object's (your) own fault.</a:t>
            </a: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Assert the postcondition, so it crashes if not met.</a:t>
            </a:r>
          </a:p>
          <a:p>
            <a:pPr lvl="2" eaLnBrk="1" hangingPunct="1">
              <a:spcBef>
                <a:spcPct val="20000"/>
              </a:spcBef>
              <a:buClr>
                <a:schemeClr val="tx2"/>
              </a:buClr>
              <a:buSzPct val="55000"/>
              <a:buFont typeface="Wingdings" panose="05000000000000000000" pitchFamily="2" charset="2"/>
              <a:buChar char="n"/>
            </a:pPr>
            <a:r>
              <a:rPr kumimoji="0" lang="en-US" altLang="en-US" sz="2000" dirty="0">
                <a:latin typeface="Verdana" panose="020B0604030504040204" pitchFamily="34" charset="0"/>
              </a:rPr>
              <a:t>Don't throw an exception -- it's not the client's fault!</a:t>
            </a:r>
          </a:p>
          <a:p>
            <a:pPr lvl="1" eaLnBrk="1" hangingPunct="1">
              <a:spcBef>
                <a:spcPct val="20000"/>
              </a:spcBef>
              <a:buClr>
                <a:schemeClr val="hlink"/>
              </a:buClr>
              <a:buSzPct val="55000"/>
              <a:buFont typeface="Wingdings" panose="05000000000000000000" pitchFamily="2" charset="2"/>
              <a:buChar char="n"/>
            </a:pPr>
            <a:endParaRPr kumimoji="0" lang="en-US" altLang="en-US" sz="2000" dirty="0">
              <a:latin typeface="Verdana" panose="020B0604030504040204" pitchFamily="34" charset="0"/>
            </a:endParaRP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Document postconditions in Javadoc with </a:t>
            </a:r>
            <a:r>
              <a:rPr kumimoji="0" lang="en-US" altLang="en-US" sz="2000" dirty="0">
                <a:latin typeface="Courier New" panose="02070309020205020404" pitchFamily="49" charset="0"/>
              </a:rPr>
              <a:t>@post.condition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11076"/>
                                        </p:tgtEl>
                                        <p:attrNameLst>
                                          <p:attrName>style.visibility</p:attrName>
                                        </p:attrNameLst>
                                      </p:cBhvr>
                                      <p:to>
                                        <p:strVal val="visible"/>
                                      </p:to>
                                    </p:set>
                                    <p:anim calcmode="lin" valueType="num">
                                      <p:cBhvr additive="base">
                                        <p:cTn id="7" dur="500" fill="hold"/>
                                        <p:tgtEl>
                                          <p:spTgt spid="1411076"/>
                                        </p:tgtEl>
                                        <p:attrNameLst>
                                          <p:attrName>ppt_x</p:attrName>
                                        </p:attrNameLst>
                                      </p:cBhvr>
                                      <p:tavLst>
                                        <p:tav tm="0">
                                          <p:val>
                                            <p:strVal val="#ppt_x"/>
                                          </p:val>
                                        </p:tav>
                                        <p:tav tm="100000">
                                          <p:val>
                                            <p:strVal val="#ppt_x"/>
                                          </p:val>
                                        </p:tav>
                                      </p:tavLst>
                                    </p:anim>
                                    <p:anim calcmode="lin" valueType="num">
                                      <p:cBhvr additive="base">
                                        <p:cTn id="8" dur="500" fill="hold"/>
                                        <p:tgtEl>
                                          <p:spTgt spid="1411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1076"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a:extLst>
              <a:ext uri="{FF2B5EF4-FFF2-40B4-BE49-F238E27FC236}">
                <a16:creationId xmlns:a16="http://schemas.microsoft.com/office/drawing/2014/main" id="{B7EAA7F9-07D4-ECE5-1507-8072253B8947}"/>
              </a:ext>
            </a:extLst>
          </p:cNvPr>
          <p:cNvSpPr>
            <a:spLocks noGrp="1" noChangeArrowheads="1"/>
          </p:cNvSpPr>
          <p:nvPr>
            <p:ph type="title"/>
          </p:nvPr>
        </p:nvSpPr>
        <p:spPr/>
        <p:txBody>
          <a:bodyPr/>
          <a:lstStyle/>
          <a:p>
            <a:r>
              <a:rPr lang="en-US" altLang="en-US"/>
              <a:t>Class invariants</a:t>
            </a:r>
          </a:p>
        </p:txBody>
      </p:sp>
      <p:sp>
        <p:nvSpPr>
          <p:cNvPr id="1412099" name="Rectangle 3">
            <a:extLst>
              <a:ext uri="{FF2B5EF4-FFF2-40B4-BE49-F238E27FC236}">
                <a16:creationId xmlns:a16="http://schemas.microsoft.com/office/drawing/2014/main" id="{8C8C6260-4CD0-86CA-1C6E-61B27FB952E7}"/>
              </a:ext>
            </a:extLst>
          </p:cNvPr>
          <p:cNvSpPr>
            <a:spLocks noGrp="1" noChangeArrowheads="1"/>
          </p:cNvSpPr>
          <p:nvPr>
            <p:ph type="body" idx="1"/>
          </p:nvPr>
        </p:nvSpPr>
        <p:spPr>
          <a:xfrm>
            <a:off x="457200" y="1166018"/>
            <a:ext cx="8229600" cy="4525963"/>
          </a:xfrm>
        </p:spPr>
        <p:txBody>
          <a:bodyPr/>
          <a:lstStyle/>
          <a:p>
            <a:pPr>
              <a:lnSpc>
                <a:spcPct val="90000"/>
              </a:lnSpc>
            </a:pPr>
            <a:r>
              <a:rPr lang="en-US" altLang="en-US" dirty="0"/>
              <a:t>What is a class invariant?  How is it enforced?</a:t>
            </a:r>
          </a:p>
        </p:txBody>
      </p:sp>
      <p:sp>
        <p:nvSpPr>
          <p:cNvPr id="1412100" name="Text Box 4">
            <a:extLst>
              <a:ext uri="{FF2B5EF4-FFF2-40B4-BE49-F238E27FC236}">
                <a16:creationId xmlns:a16="http://schemas.microsoft.com/office/drawing/2014/main" id="{12486A99-126A-6813-5475-DFCDF5FEFF0A}"/>
              </a:ext>
            </a:extLst>
          </p:cNvPr>
          <p:cNvSpPr txBox="1">
            <a:spLocks noChangeArrowheads="1"/>
          </p:cNvSpPr>
          <p:nvPr/>
        </p:nvSpPr>
        <p:spPr bwMode="auto">
          <a:xfrm>
            <a:off x="0" y="1905000"/>
            <a:ext cx="9144000" cy="398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eaLnBrk="0" hangingPunct="0">
              <a:defRPr kumimoji="1" sz="2400">
                <a:solidFill>
                  <a:schemeClr val="tx1"/>
                </a:solidFill>
                <a:latin typeface="Times New Roman" panose="02020603050405020304" pitchFamily="18" charset="0"/>
              </a:defRPr>
            </a:lvl1pPr>
            <a:lvl2pPr marL="800100" indent="-280988" eaLnBrk="0" hangingPunct="0">
              <a:defRPr kumimoji="1" sz="2400">
                <a:solidFill>
                  <a:schemeClr val="tx1"/>
                </a:solidFill>
                <a:latin typeface="Times New Roman" panose="02020603050405020304" pitchFamily="18" charset="0"/>
              </a:defRPr>
            </a:lvl2pPr>
            <a:lvl3pPr marL="1143000" indent="-228600" eaLnBrk="0" hangingPunct="0">
              <a:defRPr kumimoji="1" sz="2400">
                <a:solidFill>
                  <a:schemeClr val="tx1"/>
                </a:solidFill>
                <a:latin typeface="Times New Roman" panose="02020603050405020304" pitchFamily="18" charset="0"/>
              </a:defRPr>
            </a:lvl3pPr>
            <a:lvl4pPr eaLnBrk="0" hangingPunct="0">
              <a:defRPr kumimoji="1" sz="2400">
                <a:solidFill>
                  <a:schemeClr val="tx1"/>
                </a:solidFill>
                <a:latin typeface="Times New Roman" panose="02020603050405020304" pitchFamily="18" charset="0"/>
              </a:defRPr>
            </a:lvl4pPr>
            <a:lvl5pPr eaLnBrk="0" hangingPunct="0">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spcBef>
                <a:spcPct val="20000"/>
              </a:spcBef>
              <a:buClr>
                <a:schemeClr val="folHlink"/>
              </a:buClr>
              <a:buSzPct val="60000"/>
              <a:buFont typeface="Wingdings" panose="05000000000000000000" pitchFamily="2" charset="2"/>
              <a:buChar char="n"/>
            </a:pPr>
            <a:r>
              <a:rPr kumimoji="0" lang="en-US" altLang="en-US" b="1" dirty="0">
                <a:latin typeface="Verdana" panose="020B0604030504040204" pitchFamily="34" charset="0"/>
              </a:rPr>
              <a:t>class invariant</a:t>
            </a:r>
            <a:r>
              <a:rPr kumimoji="0" lang="en-US" altLang="en-US" dirty="0">
                <a:latin typeface="Verdana" panose="020B0604030504040204" pitchFamily="34" charset="0"/>
              </a:rPr>
              <a:t>: A logical condition that always holds for any object of a class.</a:t>
            </a: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Example: Our account's balance should never be negative.</a:t>
            </a: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Similar to loop invariants, which are statements that must be true on every iteration of a loop.</a:t>
            </a: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Can be tested at start or end of every method.</a:t>
            </a: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Assert your invariants, so it crashes if they are not met</a:t>
            </a:r>
          </a:p>
          <a:p>
            <a:pPr lvl="2" eaLnBrk="1" hangingPunct="1">
              <a:spcBef>
                <a:spcPct val="20000"/>
              </a:spcBef>
              <a:buClr>
                <a:schemeClr val="tx2"/>
              </a:buClr>
              <a:buSzPct val="55000"/>
              <a:buFont typeface="Wingdings" panose="05000000000000000000" pitchFamily="2" charset="2"/>
              <a:buChar char="n"/>
            </a:pPr>
            <a:r>
              <a:rPr kumimoji="0" lang="en-US" altLang="en-US" sz="2000" dirty="0">
                <a:latin typeface="Verdana" panose="020B0604030504040204" pitchFamily="34" charset="0"/>
              </a:rPr>
              <a:t>don't throw an exception -- it's not the client's fault!</a:t>
            </a:r>
          </a:p>
          <a:p>
            <a:pPr lvl="1" eaLnBrk="1" hangingPunct="1">
              <a:spcBef>
                <a:spcPct val="20000"/>
              </a:spcBef>
              <a:buClr>
                <a:schemeClr val="hlink"/>
              </a:buClr>
              <a:buSzPct val="55000"/>
              <a:buFont typeface="Wingdings" panose="05000000000000000000" pitchFamily="2" charset="2"/>
              <a:buChar char="n"/>
            </a:pPr>
            <a:endParaRPr kumimoji="0" lang="en-US" altLang="en-US" sz="2000" dirty="0">
              <a:latin typeface="Verdana" panose="020B0604030504040204" pitchFamily="34" charset="0"/>
            </a:endParaRPr>
          </a:p>
          <a:p>
            <a:pPr lvl="1" eaLnBrk="1" hangingPunct="1">
              <a:spcBef>
                <a:spcPct val="20000"/>
              </a:spcBef>
              <a:buClr>
                <a:schemeClr val="hlink"/>
              </a:buClr>
              <a:buSzPct val="55000"/>
              <a:buFont typeface="Wingdings" panose="05000000000000000000" pitchFamily="2" charset="2"/>
              <a:buChar char="n"/>
            </a:pPr>
            <a:r>
              <a:rPr kumimoji="0" lang="en-US" altLang="en-US" sz="2000" dirty="0">
                <a:latin typeface="Verdana" panose="020B0604030504040204" pitchFamily="34" charset="0"/>
              </a:rPr>
              <a:t>Document class invariants in the Javadoc comment header at the top of the class.  (no special tag)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12100"/>
                                        </p:tgtEl>
                                        <p:attrNameLst>
                                          <p:attrName>style.visibility</p:attrName>
                                        </p:attrNameLst>
                                      </p:cBhvr>
                                      <p:to>
                                        <p:strVal val="visible"/>
                                      </p:to>
                                    </p:set>
                                    <p:anim calcmode="lin" valueType="num">
                                      <p:cBhvr additive="base">
                                        <p:cTn id="7" dur="500" fill="hold"/>
                                        <p:tgtEl>
                                          <p:spTgt spid="1412100"/>
                                        </p:tgtEl>
                                        <p:attrNameLst>
                                          <p:attrName>ppt_x</p:attrName>
                                        </p:attrNameLst>
                                      </p:cBhvr>
                                      <p:tavLst>
                                        <p:tav tm="0">
                                          <p:val>
                                            <p:strVal val="#ppt_x"/>
                                          </p:val>
                                        </p:tav>
                                        <p:tav tm="100000">
                                          <p:val>
                                            <p:strVal val="#ppt_x"/>
                                          </p:val>
                                        </p:tav>
                                      </p:tavLst>
                                    </p:anim>
                                    <p:anim calcmode="lin" valueType="num">
                                      <p:cBhvr additive="base">
                                        <p:cTn id="8" dur="500" fill="hold"/>
                                        <p:tgtEl>
                                          <p:spTgt spid="1412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100"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a:extLst>
              <a:ext uri="{FF2B5EF4-FFF2-40B4-BE49-F238E27FC236}">
                <a16:creationId xmlns:a16="http://schemas.microsoft.com/office/drawing/2014/main" id="{C4A8ED43-84D1-4EE8-A222-0A6780A05E7F}"/>
              </a:ext>
            </a:extLst>
          </p:cNvPr>
          <p:cNvSpPr>
            <a:spLocks noGrp="1" noChangeArrowheads="1"/>
          </p:cNvSpPr>
          <p:nvPr>
            <p:ph type="title"/>
          </p:nvPr>
        </p:nvSpPr>
        <p:spPr/>
        <p:txBody>
          <a:bodyPr/>
          <a:lstStyle/>
          <a:p>
            <a:r>
              <a:rPr lang="en-US" altLang="en-US"/>
              <a:t>Exceptions in the contract</a:t>
            </a:r>
          </a:p>
        </p:txBody>
      </p:sp>
      <p:sp>
        <p:nvSpPr>
          <p:cNvPr id="1402883" name="Rectangle 3">
            <a:extLst>
              <a:ext uri="{FF2B5EF4-FFF2-40B4-BE49-F238E27FC236}">
                <a16:creationId xmlns:a16="http://schemas.microsoft.com/office/drawing/2014/main" id="{9EA52EB6-427F-88ED-61AD-01C3D9C672AC}"/>
              </a:ext>
            </a:extLst>
          </p:cNvPr>
          <p:cNvSpPr>
            <a:spLocks noGrp="1" noChangeArrowheads="1"/>
          </p:cNvSpPr>
          <p:nvPr>
            <p:ph type="body" idx="1"/>
          </p:nvPr>
        </p:nvSpPr>
        <p:spPr>
          <a:xfrm>
            <a:off x="457200" y="1219200"/>
            <a:ext cx="8229600" cy="5638800"/>
          </a:xfrm>
        </p:spPr>
        <p:txBody>
          <a:bodyPr/>
          <a:lstStyle/>
          <a:p>
            <a:r>
              <a:rPr lang="en-US" altLang="en-US" sz="2400" dirty="0"/>
              <a:t>A precondition is something assumed to be true</a:t>
            </a:r>
            <a:br>
              <a:rPr lang="en-US" altLang="en-US" sz="2400" dirty="0"/>
            </a:br>
            <a:r>
              <a:rPr lang="en-US" altLang="en-US" sz="2400" dirty="0"/>
              <a:t>(and, as far as the client knows, not checked for by the callee)</a:t>
            </a:r>
          </a:p>
          <a:p>
            <a:pPr lvl="1"/>
            <a:r>
              <a:rPr lang="en-US" altLang="en-US" sz="2400" dirty="0"/>
              <a:t>NOT the same thing as throwing an exception on precondition violation</a:t>
            </a:r>
          </a:p>
          <a:p>
            <a:r>
              <a:rPr lang="en-US" altLang="en-US" sz="2400" dirty="0"/>
              <a:t>Example: A </a:t>
            </a:r>
            <a:r>
              <a:rPr lang="en-US" altLang="en-US" sz="2400" dirty="0">
                <a:latin typeface="Courier New" panose="02070309020205020404" pitchFamily="49" charset="0"/>
              </a:rPr>
              <a:t>Stack</a:t>
            </a:r>
            <a:r>
              <a:rPr lang="en-US" altLang="en-US" sz="2400" dirty="0"/>
              <a:t> class has a </a:t>
            </a:r>
            <a:r>
              <a:rPr lang="en-US" altLang="en-US" sz="2400" dirty="0">
                <a:latin typeface="Courier New" panose="02070309020205020404" pitchFamily="49" charset="0"/>
              </a:rPr>
              <a:t>pop</a:t>
            </a:r>
            <a:r>
              <a:rPr lang="en-US" altLang="en-US" sz="2400" dirty="0"/>
              <a:t> method to remove and return the top element.  Making the stack throw an exception when the client calls </a:t>
            </a:r>
            <a:r>
              <a:rPr lang="en-US" altLang="en-US" sz="2400" dirty="0">
                <a:latin typeface="Courier New" panose="02070309020205020404" pitchFamily="49" charset="0"/>
              </a:rPr>
              <a:t>pop</a:t>
            </a:r>
            <a:r>
              <a:rPr lang="en-US" altLang="en-US" sz="2400" dirty="0"/>
              <a:t> on an empty stack is </a:t>
            </a:r>
            <a:r>
              <a:rPr lang="en-US" altLang="en-US" sz="2400" b="1" dirty="0"/>
              <a:t>not</a:t>
            </a:r>
            <a:r>
              <a:rPr lang="en-US" altLang="en-US" sz="2400" dirty="0"/>
              <a:t> a precondition.</a:t>
            </a:r>
          </a:p>
          <a:p>
            <a:pPr lvl="1"/>
            <a:r>
              <a:rPr lang="en-US" altLang="en-US" sz="2400" dirty="0"/>
              <a:t>The caller can see that the callee checks for this and has a predictable action when it fails.</a:t>
            </a:r>
          </a:p>
          <a:p>
            <a:pPr lvl="1"/>
            <a:r>
              <a:rPr lang="en-US" altLang="en-US" sz="2400" dirty="0"/>
              <a:t>We say instead that the </a:t>
            </a:r>
            <a:r>
              <a:rPr lang="en-US" altLang="en-US" sz="2400" dirty="0" err="1">
                <a:latin typeface="Courier New" panose="02070309020205020404" pitchFamily="49" charset="0"/>
              </a:rPr>
              <a:t>EmptyStackException</a:t>
            </a:r>
            <a:r>
              <a:rPr lang="en-US" altLang="en-US" sz="2400" dirty="0"/>
              <a:t> is part of the contract.</a:t>
            </a:r>
          </a:p>
          <a:p>
            <a:pPr lvl="1"/>
            <a:r>
              <a:rPr lang="en-US" altLang="en-US" sz="2400" dirty="0"/>
              <a:t>Document exceptions in Javadoc with </a:t>
            </a:r>
            <a:r>
              <a:rPr lang="en-US" altLang="en-US" sz="2400" dirty="0">
                <a:latin typeface="Courier New" panose="02070309020205020404" pitchFamily="49" charset="0"/>
              </a:rPr>
              <a:t>@throws</a:t>
            </a:r>
            <a:r>
              <a:rPr lang="en-US" altLang="en-US" sz="2400" dirty="0"/>
              <a:t> tag.</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146" name="Rectangle 2">
            <a:extLst>
              <a:ext uri="{FF2B5EF4-FFF2-40B4-BE49-F238E27FC236}">
                <a16:creationId xmlns:a16="http://schemas.microsoft.com/office/drawing/2014/main" id="{9E770DC6-E383-63C1-1789-D076DBB54F37}"/>
              </a:ext>
            </a:extLst>
          </p:cNvPr>
          <p:cNvSpPr>
            <a:spLocks noGrp="1" noChangeArrowheads="1"/>
          </p:cNvSpPr>
          <p:nvPr>
            <p:ph type="title"/>
          </p:nvPr>
        </p:nvSpPr>
        <p:spPr>
          <a:xfrm>
            <a:off x="437827" y="-38746"/>
            <a:ext cx="8229600" cy="876946"/>
          </a:xfrm>
        </p:spPr>
        <p:txBody>
          <a:bodyPr/>
          <a:lstStyle/>
          <a:p>
            <a:r>
              <a:rPr lang="en-US" altLang="en-US" dirty="0"/>
              <a:t>Which one is it? (1)</a:t>
            </a:r>
          </a:p>
        </p:txBody>
      </p:sp>
      <p:sp>
        <p:nvSpPr>
          <p:cNvPr id="1414147" name="Rectangle 3">
            <a:extLst>
              <a:ext uri="{FF2B5EF4-FFF2-40B4-BE49-F238E27FC236}">
                <a16:creationId xmlns:a16="http://schemas.microsoft.com/office/drawing/2014/main" id="{B2B097A1-2DC8-1EFB-5D77-5534D88CC2AE}"/>
              </a:ext>
            </a:extLst>
          </p:cNvPr>
          <p:cNvSpPr>
            <a:spLocks noGrp="1" noChangeArrowheads="1"/>
          </p:cNvSpPr>
          <p:nvPr>
            <p:ph type="body" idx="1"/>
          </p:nvPr>
        </p:nvSpPr>
        <p:spPr>
          <a:xfrm>
            <a:off x="472698" y="805912"/>
            <a:ext cx="8229600" cy="5516562"/>
          </a:xfrm>
        </p:spPr>
        <p:txBody>
          <a:bodyPr/>
          <a:lstStyle/>
          <a:p>
            <a:pPr>
              <a:lnSpc>
                <a:spcPct val="90000"/>
              </a:lnSpc>
            </a:pPr>
            <a:r>
              <a:rPr lang="en-US" altLang="en-US" sz="2000" dirty="0"/>
              <a:t>Is each of the following best done as a precondition, postcondition, invariant, an exception in the contract, or none?</a:t>
            </a:r>
          </a:p>
          <a:p>
            <a:pPr lvl="1"/>
            <a:r>
              <a:rPr lang="en-US" altLang="en-US" sz="2000" dirty="0"/>
              <a:t>Our </a:t>
            </a:r>
            <a:r>
              <a:rPr lang="en-US" altLang="en-US" sz="2000" dirty="0">
                <a:latin typeface="Courier New" panose="02070309020205020404" pitchFamily="49" charset="0"/>
              </a:rPr>
              <a:t>Queue</a:t>
            </a:r>
            <a:r>
              <a:rPr lang="en-US" altLang="en-US" sz="2000" dirty="0"/>
              <a:t> class's underlying linked list must never be </a:t>
            </a:r>
            <a:r>
              <a:rPr lang="en-US" altLang="en-US" sz="2000" dirty="0">
                <a:latin typeface="Courier New" panose="02070309020205020404" pitchFamily="49" charset="0"/>
              </a:rPr>
              <a:t>null</a:t>
            </a:r>
            <a:r>
              <a:rPr lang="en-US" altLang="en-US" sz="2000" dirty="0"/>
              <a:t>.</a:t>
            </a:r>
          </a:p>
          <a:p>
            <a:pPr lvl="1"/>
            <a:r>
              <a:rPr lang="en-US" altLang="en-US" sz="2000" dirty="0"/>
              <a:t>Once we add an element to our </a:t>
            </a:r>
            <a:r>
              <a:rPr lang="en-US" altLang="en-US" sz="2000" dirty="0" err="1">
                <a:latin typeface="Courier New" panose="02070309020205020404" pitchFamily="49" charset="0"/>
              </a:rPr>
              <a:t>SortedLinkedList</a:t>
            </a:r>
            <a:r>
              <a:rPr lang="en-US" altLang="en-US" sz="2000" dirty="0"/>
              <a:t>, the list should be in sorted order.</a:t>
            </a:r>
          </a:p>
          <a:p>
            <a:pPr lvl="1"/>
            <a:r>
              <a:rPr lang="en-US" altLang="en-US" sz="2000" dirty="0"/>
              <a:t>No one should try to add a </a:t>
            </a:r>
            <a:r>
              <a:rPr lang="en-US" altLang="en-US" sz="2000" dirty="0">
                <a:latin typeface="Courier New" panose="02070309020205020404" pitchFamily="49" charset="0"/>
              </a:rPr>
              <a:t>null</a:t>
            </a:r>
            <a:r>
              <a:rPr lang="en-US" altLang="en-US" sz="2000" dirty="0"/>
              <a:t> element to our </a:t>
            </a:r>
            <a:r>
              <a:rPr lang="en-US" altLang="en-US" sz="2000" dirty="0" err="1">
                <a:latin typeface="Courier New" panose="02070309020205020404" pitchFamily="49" charset="0"/>
              </a:rPr>
              <a:t>PlayerList</a:t>
            </a:r>
            <a:r>
              <a:rPr lang="en-US" altLang="en-US" sz="2000" dirty="0"/>
              <a:t>.</a:t>
            </a:r>
          </a:p>
          <a:p>
            <a:pPr lvl="1"/>
            <a:r>
              <a:rPr lang="en-US" altLang="en-US" sz="2000" dirty="0"/>
              <a:t>Our </a:t>
            </a:r>
            <a:r>
              <a:rPr lang="en-US" altLang="en-US" sz="2000" dirty="0" err="1">
                <a:latin typeface="Courier New" panose="02070309020205020404" pitchFamily="49" charset="0"/>
              </a:rPr>
              <a:t>ArrayList</a:t>
            </a:r>
            <a:r>
              <a:rPr lang="en-US" altLang="en-US" sz="2000" dirty="0"/>
              <a:t> class's capacity should always be larger than its size.</a:t>
            </a:r>
          </a:p>
          <a:p>
            <a:pPr lvl="1"/>
            <a:r>
              <a:rPr lang="en-US" altLang="en-US" sz="2000" dirty="0"/>
              <a:t>We don't allow computer-only games, so when constructing a new Game object, the array of players they pass should not be composed entirely of computer players.</a:t>
            </a:r>
          </a:p>
          <a:p>
            <a:pPr lvl="1"/>
            <a:r>
              <a:rPr lang="en-US" altLang="en-US" sz="2000" dirty="0"/>
              <a:t>In our </a:t>
            </a:r>
            <a:r>
              <a:rPr lang="en-US" altLang="en-US" sz="2000" dirty="0">
                <a:latin typeface="Courier New" panose="02070309020205020404" pitchFamily="49" charset="0"/>
              </a:rPr>
              <a:t>Dictionary</a:t>
            </a:r>
            <a:r>
              <a:rPr lang="en-US" altLang="en-US" sz="2000" dirty="0"/>
              <a:t> class, they construct the dictionary object by passing in the filename full of words to read.  Each line of that file should contain a valid English word.</a:t>
            </a:r>
          </a:p>
          <a:p>
            <a:pPr lvl="1"/>
            <a:r>
              <a:rPr lang="en-US" altLang="en-US" sz="2000" dirty="0"/>
              <a:t>Our </a:t>
            </a:r>
            <a:r>
              <a:rPr lang="en-US" altLang="en-US" sz="2000" dirty="0">
                <a:latin typeface="Courier New" panose="02070309020205020404" pitchFamily="49" charset="0"/>
              </a:rPr>
              <a:t>LinkedList</a:t>
            </a:r>
            <a:r>
              <a:rPr lang="en-US" altLang="en-US" sz="2000" dirty="0"/>
              <a:t> class has a </a:t>
            </a:r>
            <a:r>
              <a:rPr lang="en-US" altLang="en-US" sz="2000" dirty="0">
                <a:latin typeface="Courier New" panose="02070309020205020404" pitchFamily="49" charset="0"/>
              </a:rPr>
              <a:t>sort</a:t>
            </a:r>
            <a:r>
              <a:rPr lang="en-US" altLang="en-US" sz="2000" dirty="0"/>
              <a:t> method that arranges the elements according to their </a:t>
            </a:r>
            <a:r>
              <a:rPr lang="en-US" altLang="en-US" sz="2000" dirty="0" err="1">
                <a:latin typeface="Courier New" panose="02070309020205020404" pitchFamily="49" charset="0"/>
              </a:rPr>
              <a:t>compareTo</a:t>
            </a:r>
            <a:r>
              <a:rPr lang="en-US" altLang="en-US" sz="2000" dirty="0"/>
              <a:t> method.  To do the sort, every element in the list must be </a:t>
            </a:r>
            <a:r>
              <a:rPr lang="en-US" altLang="en-US" sz="2000" dirty="0">
                <a:latin typeface="Courier New" panose="02070309020205020404" pitchFamily="49" charset="0"/>
              </a:rPr>
              <a:t>Comparable</a:t>
            </a:r>
            <a:r>
              <a:rPr lang="en-US" altLang="en-US" sz="2000" dirty="0"/>
              <a:t> and of the same type.  (The </a:t>
            </a:r>
            <a:r>
              <a:rPr lang="en-US" altLang="en-US" sz="2000" dirty="0">
                <a:latin typeface="Courier New" panose="02070309020205020404" pitchFamily="49" charset="0"/>
              </a:rPr>
              <a:t>LinkedList</a:t>
            </a:r>
            <a:r>
              <a:rPr lang="en-US" altLang="en-US" sz="2000" dirty="0"/>
              <a:t> is able to hold non-</a:t>
            </a:r>
            <a:r>
              <a:rPr lang="en-US" altLang="en-US" sz="2000" dirty="0">
                <a:latin typeface="Courier New" panose="02070309020205020404" pitchFamily="49" charset="0"/>
              </a:rPr>
              <a:t>Comparable</a:t>
            </a:r>
            <a:r>
              <a:rPr lang="en-US" altLang="en-US" sz="2000" dirty="0"/>
              <a:t> elements if so desired, just not sort them.)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a:t>Specification versus ‘code’</a:t>
            </a:r>
          </a:p>
        </p:txBody>
      </p:sp>
      <p:sp>
        <p:nvSpPr>
          <p:cNvPr id="11267" name="Rectangle 3"/>
          <p:cNvSpPr>
            <a:spLocks noGrp="1" noChangeArrowheads="1"/>
          </p:cNvSpPr>
          <p:nvPr>
            <p:ph idx="1"/>
          </p:nvPr>
        </p:nvSpPr>
        <p:spPr/>
        <p:txBody>
          <a:bodyPr/>
          <a:lstStyle/>
          <a:p>
            <a:pPr>
              <a:lnSpc>
                <a:spcPct val="90000"/>
              </a:lnSpc>
            </a:pPr>
            <a:r>
              <a:rPr lang="en-GB"/>
              <a:t>Reading ‘code’ is tedious and time-consuming*</a:t>
            </a:r>
          </a:p>
          <a:p>
            <a:pPr>
              <a:lnSpc>
                <a:spcPct val="90000"/>
              </a:lnSpc>
            </a:pPr>
            <a:r>
              <a:rPr lang="en-GB"/>
              <a:t>We should decide what we are going to do before we do it: </a:t>
            </a:r>
          </a:p>
          <a:p>
            <a:pPr lvl="1">
              <a:lnSpc>
                <a:spcPct val="90000"/>
              </a:lnSpc>
            </a:pPr>
            <a:r>
              <a:rPr lang="en-GB"/>
              <a:t>We should specify </a:t>
            </a:r>
            <a:r>
              <a:rPr lang="en-GB" i="1"/>
              <a:t>before</a:t>
            </a:r>
            <a:r>
              <a:rPr lang="en-GB"/>
              <a:t> we program</a:t>
            </a:r>
          </a:p>
          <a:p>
            <a:pPr lvl="1">
              <a:lnSpc>
                <a:spcPct val="90000"/>
              </a:lnSpc>
            </a:pPr>
            <a:endParaRPr lang="en-GB"/>
          </a:p>
          <a:p>
            <a:pPr>
              <a:lnSpc>
                <a:spcPct val="90000"/>
              </a:lnSpc>
            </a:pPr>
            <a:r>
              <a:rPr lang="en-GB"/>
              <a:t>* Microsoft Word</a:t>
            </a:r>
            <a:r>
              <a:rPr lang="en-GB">
                <a:cs typeface="Arial" charset="0"/>
              </a:rPr>
              <a:t>™</a:t>
            </a:r>
            <a:r>
              <a:rPr lang="en-GB"/>
              <a:t> is 2</a:t>
            </a:r>
            <a:r>
              <a:rPr lang="en-GB">
                <a:cs typeface="Arial" charset="0"/>
              </a:rPr>
              <a:t>½</a:t>
            </a:r>
            <a:r>
              <a:rPr lang="en-GB"/>
              <a:t> million lines of 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5170" name="Rectangle 2">
            <a:extLst>
              <a:ext uri="{FF2B5EF4-FFF2-40B4-BE49-F238E27FC236}">
                <a16:creationId xmlns:a16="http://schemas.microsoft.com/office/drawing/2014/main" id="{9B2F6EE3-3337-88FE-1942-D98716C8F1F4}"/>
              </a:ext>
            </a:extLst>
          </p:cNvPr>
          <p:cNvSpPr>
            <a:spLocks noGrp="1" noChangeArrowheads="1"/>
          </p:cNvSpPr>
          <p:nvPr>
            <p:ph type="title"/>
          </p:nvPr>
        </p:nvSpPr>
        <p:spPr>
          <a:xfrm>
            <a:off x="685800" y="50140"/>
            <a:ext cx="8229600" cy="864260"/>
          </a:xfrm>
        </p:spPr>
        <p:txBody>
          <a:bodyPr/>
          <a:lstStyle/>
          <a:p>
            <a:r>
              <a:rPr lang="en-US" altLang="en-US" dirty="0"/>
              <a:t>Which one is it? (2)</a:t>
            </a:r>
          </a:p>
        </p:txBody>
      </p:sp>
      <p:sp>
        <p:nvSpPr>
          <p:cNvPr id="1415171" name="Rectangle 3">
            <a:extLst>
              <a:ext uri="{FF2B5EF4-FFF2-40B4-BE49-F238E27FC236}">
                <a16:creationId xmlns:a16="http://schemas.microsoft.com/office/drawing/2014/main" id="{3A490AD3-B925-CF7E-188B-139BF0807B5A}"/>
              </a:ext>
            </a:extLst>
          </p:cNvPr>
          <p:cNvSpPr>
            <a:spLocks noGrp="1" noChangeArrowheads="1"/>
          </p:cNvSpPr>
          <p:nvPr>
            <p:ph type="body" idx="1"/>
          </p:nvPr>
        </p:nvSpPr>
        <p:spPr>
          <a:xfrm>
            <a:off x="457200" y="910525"/>
            <a:ext cx="8229600" cy="5234782"/>
          </a:xfrm>
        </p:spPr>
        <p:txBody>
          <a:bodyPr/>
          <a:lstStyle/>
          <a:p>
            <a:pPr>
              <a:lnSpc>
                <a:spcPct val="90000"/>
              </a:lnSpc>
            </a:pPr>
            <a:r>
              <a:rPr lang="en-US" altLang="en-US" sz="2000" dirty="0"/>
              <a:t>Is each of the following best done as a precondition, postcondition, invariant, an exception in the contract, or none?</a:t>
            </a:r>
          </a:p>
          <a:p>
            <a:pPr lvl="1">
              <a:lnSpc>
                <a:spcPct val="110000"/>
              </a:lnSpc>
            </a:pPr>
            <a:r>
              <a:rPr lang="en-US" altLang="en-US" sz="2000" dirty="0"/>
              <a:t>Our </a:t>
            </a:r>
            <a:r>
              <a:rPr lang="en-US" altLang="en-US" sz="2000" dirty="0" err="1">
                <a:latin typeface="Courier New" panose="02070309020205020404" pitchFamily="49" charset="0"/>
              </a:rPr>
              <a:t>PlayerList</a:t>
            </a:r>
            <a:r>
              <a:rPr lang="en-US" altLang="en-US" sz="2000" dirty="0"/>
              <a:t> has a current player index.  This index should always be between 0 and the number of players.</a:t>
            </a:r>
          </a:p>
          <a:p>
            <a:pPr lvl="1">
              <a:lnSpc>
                <a:spcPct val="110000"/>
              </a:lnSpc>
            </a:pPr>
            <a:r>
              <a:rPr lang="en-US" altLang="en-US" sz="2000" dirty="0"/>
              <a:t>Our </a:t>
            </a:r>
            <a:r>
              <a:rPr lang="en-US" altLang="en-US" sz="2000" dirty="0">
                <a:latin typeface="Courier New" panose="02070309020205020404" pitchFamily="49" charset="0"/>
              </a:rPr>
              <a:t>Game</a:t>
            </a:r>
            <a:r>
              <a:rPr lang="en-US" altLang="en-US" sz="2000" dirty="0"/>
              <a:t> has a public </a:t>
            </a:r>
            <a:r>
              <a:rPr lang="en-US" altLang="en-US" sz="2000" dirty="0">
                <a:latin typeface="Courier New" panose="02070309020205020404" pitchFamily="49" charset="0"/>
              </a:rPr>
              <a:t>play</a:t>
            </a:r>
            <a:r>
              <a:rPr lang="en-US" altLang="en-US" sz="2000" dirty="0"/>
              <a:t> method, but some plays are not valid at any given time.  We also have a </a:t>
            </a:r>
            <a:r>
              <a:rPr lang="en-US" altLang="en-US" sz="2000" dirty="0" err="1">
                <a:latin typeface="Courier New" panose="02070309020205020404" pitchFamily="49" charset="0"/>
              </a:rPr>
              <a:t>canPlay</a:t>
            </a:r>
            <a:r>
              <a:rPr lang="en-US" altLang="en-US" sz="2000" dirty="0"/>
              <a:t> method that tells whether the move would be valid.  How should play respond when an attempt is made to make an invalid play?</a:t>
            </a:r>
          </a:p>
          <a:p>
            <a:pPr lvl="1">
              <a:lnSpc>
                <a:spcPct val="110000"/>
              </a:lnSpc>
            </a:pPr>
            <a:r>
              <a:rPr lang="en-US" altLang="en-US" sz="2000" dirty="0"/>
              <a:t>Every square on the board should be occupied by a </a:t>
            </a:r>
            <a:r>
              <a:rPr lang="en-US" altLang="en-US" sz="2000" dirty="0">
                <a:latin typeface="Courier New" panose="02070309020205020404" pitchFamily="49" charset="0"/>
              </a:rPr>
              <a:t>Player</a:t>
            </a:r>
            <a:r>
              <a:rPr lang="en-US" altLang="en-US" sz="2000" dirty="0"/>
              <a:t> who is in the game.</a:t>
            </a:r>
          </a:p>
          <a:p>
            <a:pPr lvl="1">
              <a:lnSpc>
                <a:spcPct val="110000"/>
              </a:lnSpc>
            </a:pPr>
            <a:r>
              <a:rPr lang="en-US" altLang="en-US" sz="2000" dirty="0"/>
              <a:t>Our </a:t>
            </a:r>
            <a:r>
              <a:rPr lang="en-US" altLang="en-US" sz="2000" dirty="0" err="1">
                <a:latin typeface="Courier New" panose="02070309020205020404" pitchFamily="49" charset="0"/>
              </a:rPr>
              <a:t>PlayerList</a:t>
            </a:r>
            <a:r>
              <a:rPr lang="en-US" altLang="en-US" sz="2000" dirty="0"/>
              <a:t> has a </a:t>
            </a:r>
            <a:r>
              <a:rPr lang="en-US" altLang="en-US" sz="2000" dirty="0" err="1">
                <a:latin typeface="Courier New" panose="02070309020205020404" pitchFamily="49" charset="0"/>
              </a:rPr>
              <a:t>getHighScoringPlayer</a:t>
            </a:r>
            <a:r>
              <a:rPr lang="en-US" altLang="en-US" sz="2000" dirty="0"/>
              <a:t> method that examines the list of players and returns the player with the highest score.  The </a:t>
            </a:r>
            <a:r>
              <a:rPr lang="en-US" altLang="en-US" sz="2000" dirty="0">
                <a:latin typeface="Courier New" panose="02070309020205020404" pitchFamily="49" charset="0"/>
              </a:rPr>
              <a:t>Player</a:t>
            </a:r>
            <a:r>
              <a:rPr lang="en-US" altLang="en-US" sz="2000" dirty="0"/>
              <a:t> object that we return should never be </a:t>
            </a:r>
            <a:r>
              <a:rPr lang="en-US" altLang="en-US" sz="2000" dirty="0">
                <a:latin typeface="Courier New" panose="02070309020205020404" pitchFamily="49" charset="0"/>
              </a:rPr>
              <a:t>null</a:t>
            </a:r>
            <a:r>
              <a:rPr lang="en-US" altLang="en-US" sz="2000" dirty="0"/>
              <a:t>.  Also, no one should call </a:t>
            </a:r>
            <a:r>
              <a:rPr lang="en-US" altLang="en-US" sz="2000" dirty="0" err="1">
                <a:latin typeface="Courier New" panose="02070309020205020404" pitchFamily="49" charset="0"/>
              </a:rPr>
              <a:t>getHighScoringPlayer</a:t>
            </a:r>
            <a:r>
              <a:rPr lang="en-US" altLang="en-US" sz="2000" dirty="0"/>
              <a:t> if the </a:t>
            </a:r>
            <a:r>
              <a:rPr lang="en-US" altLang="en-US" sz="2000" dirty="0" err="1">
                <a:latin typeface="Courier New" panose="02070309020205020404" pitchFamily="49" charset="0"/>
              </a:rPr>
              <a:t>PlayerList</a:t>
            </a:r>
            <a:r>
              <a:rPr lang="en-US" altLang="en-US" sz="2000" dirty="0"/>
              <a:t> is empty.</a:t>
            </a:r>
          </a:p>
          <a:p>
            <a:pPr lvl="1">
              <a:lnSpc>
                <a:spcPct val="110000"/>
              </a:lnSpc>
            </a:pPr>
            <a:r>
              <a:rPr lang="en-US" altLang="en-US" sz="2000" dirty="0"/>
              <a:t>When a </a:t>
            </a:r>
            <a:r>
              <a:rPr lang="en-US" altLang="en-US" sz="2000" dirty="0">
                <a:latin typeface="Courier New" panose="02070309020205020404" pitchFamily="49" charset="0"/>
              </a:rPr>
              <a:t>Player</a:t>
            </a:r>
            <a:r>
              <a:rPr lang="en-US" altLang="en-US" sz="2000" dirty="0"/>
              <a:t> is constructed, their board letter should not be the same as the </a:t>
            </a:r>
            <a:r>
              <a:rPr lang="en-US" altLang="en-US" sz="2000" dirty="0">
                <a:latin typeface="Courier New" panose="02070309020205020404" pitchFamily="49" charset="0"/>
              </a:rPr>
              <a:t>EMPTY</a:t>
            </a:r>
            <a:r>
              <a:rPr lang="en-US" altLang="en-US" sz="2000" dirty="0"/>
              <a:t> board square letter constant.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t>Design by Contract</a:t>
            </a:r>
          </a:p>
        </p:txBody>
      </p:sp>
      <p:sp>
        <p:nvSpPr>
          <p:cNvPr id="46083" name="Rectangle 3"/>
          <p:cNvSpPr>
            <a:spLocks noGrp="1" noChangeArrowheads="1"/>
          </p:cNvSpPr>
          <p:nvPr>
            <p:ph idx="1"/>
          </p:nvPr>
        </p:nvSpPr>
        <p:spPr/>
        <p:txBody>
          <a:bodyPr/>
          <a:lstStyle/>
          <a:p>
            <a:r>
              <a:rPr lang="en-GB" sz="2800"/>
              <a:t>Practical context for the ‘formal’, Hoare approach</a:t>
            </a:r>
          </a:p>
          <a:p>
            <a:r>
              <a:rPr lang="en-GB" sz="2800"/>
              <a:t>Pre- and post-conditions are used to specify a (business) contract between the supplier of a software component and the component’s clients.</a:t>
            </a:r>
          </a:p>
          <a:p>
            <a:r>
              <a:rPr lang="en-GB" sz="2800"/>
              <a:t>Design by Contract by Example, Richard Mitchell and Jim McKim, Addison Wesley, 2002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476EE36-6AE8-4ED7-8017-90457104902C}"/>
              </a:ext>
            </a:extLst>
          </p:cNvPr>
          <p:cNvSpPr>
            <a:spLocks noGrp="1" noChangeArrowheads="1"/>
          </p:cNvSpPr>
          <p:nvPr>
            <p:ph type="title"/>
          </p:nvPr>
        </p:nvSpPr>
        <p:spPr/>
        <p:txBody>
          <a:bodyPr/>
          <a:lstStyle/>
          <a:p>
            <a:r>
              <a:rPr lang="en-US" altLang="en-US"/>
              <a:t>Motivation</a:t>
            </a:r>
          </a:p>
        </p:txBody>
      </p:sp>
      <p:sp>
        <p:nvSpPr>
          <p:cNvPr id="6147" name="Rectangle 3">
            <a:extLst>
              <a:ext uri="{FF2B5EF4-FFF2-40B4-BE49-F238E27FC236}">
                <a16:creationId xmlns:a16="http://schemas.microsoft.com/office/drawing/2014/main" id="{6D29D4E2-91FE-4AEB-9F66-F2817B01DB43}"/>
              </a:ext>
            </a:extLst>
          </p:cNvPr>
          <p:cNvSpPr>
            <a:spLocks noGrp="1" noChangeArrowheads="1"/>
          </p:cNvSpPr>
          <p:nvPr>
            <p:ph type="body" idx="1"/>
          </p:nvPr>
        </p:nvSpPr>
        <p:spPr>
          <a:xfrm>
            <a:off x="457200" y="1143000"/>
            <a:ext cx="8534400" cy="4987925"/>
          </a:xfrm>
        </p:spPr>
        <p:txBody>
          <a:bodyPr/>
          <a:lstStyle/>
          <a:p>
            <a:r>
              <a:rPr lang="en-US" altLang="en-US" sz="2000" dirty="0"/>
              <a:t>“Reliability … is particularly important in the object-oriented method because of the special role given by the method to reusability:”</a:t>
            </a:r>
          </a:p>
          <a:p>
            <a:pPr lvl="1"/>
            <a:r>
              <a:rPr lang="en-US" altLang="en-US" sz="2000" dirty="0"/>
              <a:t>“Unless we can obtain reusable software components whose correctness we can trust … reusability is a losing proposition.”</a:t>
            </a:r>
            <a:br>
              <a:rPr lang="en-US" altLang="en-US" sz="2000" dirty="0"/>
            </a:br>
            <a:endParaRPr lang="en-US" altLang="en-US" sz="2000" dirty="0"/>
          </a:p>
          <a:p>
            <a:r>
              <a:rPr lang="en-US" altLang="en-US" sz="2000" dirty="0"/>
              <a:t>“To be sure that our object-oriented software will perform properly, we need a systematic approach to specifying and implementing … software elements and their relations …”</a:t>
            </a:r>
            <a:br>
              <a:rPr lang="en-US" altLang="en-US" sz="2000" dirty="0"/>
            </a:br>
            <a:endParaRPr lang="en-US" altLang="en-US" sz="2000" dirty="0"/>
          </a:p>
          <a:p>
            <a:r>
              <a:rPr lang="en-US" altLang="en-US" sz="2000" dirty="0"/>
              <a:t>“Under the Design by Contract theory, a software system is viewed as a set of communicating components whose interaction is based on precisely defined specifications of the mutual obligations – contracts.”</a:t>
            </a:r>
            <a:br>
              <a:rPr lang="en-US" altLang="en-US" sz="2000" dirty="0"/>
            </a:br>
            <a:br>
              <a:rPr lang="en-US" altLang="en-US" sz="2000" dirty="0"/>
            </a:br>
            <a:r>
              <a:rPr lang="en-US" altLang="en-US" sz="2000" dirty="0"/>
              <a:t> All quotes here and in the following pages from Bertrand Meyer:  </a:t>
            </a:r>
            <a:br>
              <a:rPr lang="en-US" altLang="en-US" sz="2000" dirty="0"/>
            </a:br>
            <a:r>
              <a:rPr lang="en-US" altLang="en-US" sz="2000" dirty="0"/>
              <a:t> 	</a:t>
            </a:r>
            <a:r>
              <a:rPr lang="en-US" altLang="en-US" sz="2000" dirty="0">
                <a:hlinkClick r:id="rId3"/>
              </a:rPr>
              <a:t>www.eiffel.com/doc/manuals/technology/contract</a:t>
            </a:r>
            <a:br>
              <a:rPr lang="en-US" altLang="en-US" sz="2000" dirty="0"/>
            </a:br>
            <a:endParaRPr lang="en-US" alt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304800"/>
            <a:ext cx="7772400" cy="1143000"/>
          </a:xfrm>
        </p:spPr>
        <p:txBody>
          <a:bodyPr/>
          <a:lstStyle/>
          <a:p>
            <a:r>
              <a:rPr lang="en-US" dirty="0"/>
              <a:t>What is Design By Contract?</a:t>
            </a:r>
          </a:p>
        </p:txBody>
      </p:sp>
      <p:sp>
        <p:nvSpPr>
          <p:cNvPr id="48131" name="Rectangle 3"/>
          <p:cNvSpPr>
            <a:spLocks noGrp="1" noChangeArrowheads="1"/>
          </p:cNvSpPr>
          <p:nvPr>
            <p:ph idx="1"/>
          </p:nvPr>
        </p:nvSpPr>
        <p:spPr>
          <a:xfrm>
            <a:off x="609600" y="1371600"/>
            <a:ext cx="8001000" cy="5029200"/>
          </a:xfrm>
        </p:spPr>
        <p:txBody>
          <a:bodyPr/>
          <a:lstStyle/>
          <a:p>
            <a:pPr>
              <a:lnSpc>
                <a:spcPct val="90000"/>
              </a:lnSpc>
            </a:pPr>
            <a:r>
              <a:rPr lang="en-US"/>
              <a:t>“View the relationship between two classes as a formal agreement, expressing each party’s rights and obligations.” ([Meye97a], Introduction to Chapter 11)</a:t>
            </a:r>
          </a:p>
          <a:p>
            <a:pPr>
              <a:lnSpc>
                <a:spcPct val="90000"/>
              </a:lnSpc>
            </a:pPr>
            <a:r>
              <a:rPr lang="en-US" sz="2800"/>
              <a:t>Each party expects benefits(rights) and accepts obligations </a:t>
            </a:r>
          </a:p>
          <a:p>
            <a:pPr>
              <a:lnSpc>
                <a:spcPct val="90000"/>
              </a:lnSpc>
            </a:pPr>
            <a:r>
              <a:rPr lang="en-US" sz="2800"/>
              <a:t>Usually, one party’s benefits are the other party’s obligations</a:t>
            </a:r>
          </a:p>
          <a:p>
            <a:pPr>
              <a:lnSpc>
                <a:spcPct val="90000"/>
              </a:lnSpc>
            </a:pPr>
            <a:r>
              <a:rPr lang="en-US" sz="2800"/>
              <a:t>Contract is declarative: it is described so that both parties can understand what service will be guaranteed without saying how</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GB"/>
              <a:t>Bertrand Meyer</a:t>
            </a:r>
          </a:p>
        </p:txBody>
      </p:sp>
      <p:sp>
        <p:nvSpPr>
          <p:cNvPr id="50179" name="Rectangle 3"/>
          <p:cNvSpPr>
            <a:spLocks noGrp="1" noChangeArrowheads="1"/>
          </p:cNvSpPr>
          <p:nvPr>
            <p:ph type="body" sz="half" idx="1"/>
          </p:nvPr>
        </p:nvSpPr>
        <p:spPr/>
        <p:txBody>
          <a:bodyPr/>
          <a:lstStyle/>
          <a:p>
            <a:r>
              <a:rPr lang="en-GB" sz="2800"/>
              <a:t>Bertrand Meyer, ISE California, ETH Z</a:t>
            </a:r>
            <a:r>
              <a:rPr lang="en-GB" sz="2800">
                <a:cs typeface="Arial" charset="0"/>
              </a:rPr>
              <a:t>ü</a:t>
            </a:r>
            <a:r>
              <a:rPr lang="en-GB" sz="2800"/>
              <a:t>rich, Monash University Australia.</a:t>
            </a:r>
          </a:p>
          <a:p>
            <a:r>
              <a:rPr lang="en-GB" sz="2800"/>
              <a:t>Designer of Eiffel programming language</a:t>
            </a:r>
          </a:p>
          <a:p>
            <a:endParaRPr lang="en-GB" sz="2800"/>
          </a:p>
        </p:txBody>
      </p:sp>
      <p:pic>
        <p:nvPicPr>
          <p:cNvPr id="50180" name="Picture 4" descr="27"/>
          <p:cNvPicPr>
            <a:picLocks noGrp="1" noChangeAspect="1" noChangeArrowheads="1"/>
          </p:cNvPicPr>
          <p:nvPr>
            <p:ph sz="half" idx="2"/>
          </p:nvPr>
        </p:nvPicPr>
        <p:blipFill>
          <a:blip r:embed="rId3" cstate="print"/>
          <a:stretch>
            <a:fillRect/>
          </a:stretch>
        </p:blipFill>
        <p:spPr>
          <a:xfrm>
            <a:off x="5577840" y="2572512"/>
            <a:ext cx="1950720" cy="2932176"/>
          </a:xfrm>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noFill/>
          <a:ln/>
        </p:spPr>
        <p:txBody>
          <a:bodyPr lIns="90488" tIns="44450" rIns="90488" bIns="44450"/>
          <a:lstStyle/>
          <a:p>
            <a:r>
              <a:rPr lang="en-GB"/>
              <a:t>Eiffel: </a:t>
            </a:r>
            <a:r>
              <a:rPr lang="en-GB" i="1"/>
              <a:t>requires</a:t>
            </a:r>
            <a:r>
              <a:rPr lang="en-GB"/>
              <a:t> and </a:t>
            </a:r>
            <a:r>
              <a:rPr lang="en-GB" i="1"/>
              <a:t>results</a:t>
            </a:r>
          </a:p>
        </p:txBody>
      </p:sp>
      <p:sp>
        <p:nvSpPr>
          <p:cNvPr id="52227" name="Rectangle 3"/>
          <p:cNvSpPr>
            <a:spLocks noGrp="1" noChangeArrowheads="1"/>
          </p:cNvSpPr>
          <p:nvPr>
            <p:ph type="body" sz="half" idx="1"/>
          </p:nvPr>
        </p:nvSpPr>
        <p:spPr>
          <a:noFill/>
          <a:ln/>
        </p:spPr>
        <p:txBody>
          <a:bodyPr lIns="90488" tIns="44450" rIns="90488" bIns="44450"/>
          <a:lstStyle/>
          <a:p>
            <a:pPr>
              <a:buFontTx/>
              <a:buNone/>
            </a:pPr>
            <a:r>
              <a:rPr lang="en-GB" sz="2800" b="1"/>
              <a:t>	requires</a:t>
            </a:r>
            <a:r>
              <a:rPr lang="en-GB" sz="2800"/>
              <a:t> for pre</a:t>
            </a:r>
          </a:p>
          <a:p>
            <a:pPr>
              <a:buFontTx/>
              <a:buNone/>
            </a:pPr>
            <a:r>
              <a:rPr lang="en-GB" sz="2800" b="1"/>
              <a:t>	results</a:t>
            </a:r>
            <a:r>
              <a:rPr lang="en-GB" sz="2800"/>
              <a:t> for post</a:t>
            </a:r>
          </a:p>
          <a:p>
            <a:r>
              <a:rPr lang="en-GB" sz="2800"/>
              <a:t>Idea is exactly the same</a:t>
            </a:r>
          </a:p>
        </p:txBody>
      </p:sp>
      <p:pic>
        <p:nvPicPr>
          <p:cNvPr id="52228" name="Picture 4" descr="Eiffel Tower"/>
          <p:cNvPicPr>
            <a:picLocks noGrp="1" noChangeAspect="1" noChangeArrowheads="1"/>
          </p:cNvPicPr>
          <p:nvPr>
            <p:ph sz="half" idx="2"/>
          </p:nvPr>
        </p:nvPicPr>
        <p:blipFill>
          <a:blip r:embed="rId3"/>
          <a:srcRect/>
          <a:stretch>
            <a:fillRect/>
          </a:stretch>
        </p:blipFill>
        <p:spPr>
          <a:xfrm>
            <a:off x="5580063" y="1700213"/>
            <a:ext cx="3141662" cy="3921125"/>
          </a:xfrm>
          <a:noFill/>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Example: Airlines Reservation</a:t>
            </a:r>
          </a:p>
        </p:txBody>
      </p:sp>
      <p:sp>
        <p:nvSpPr>
          <p:cNvPr id="54275" name="Rectangle 3"/>
          <p:cNvSpPr>
            <a:spLocks noGrp="1" noChangeArrowheads="1"/>
          </p:cNvSpPr>
          <p:nvPr>
            <p:ph idx="1"/>
          </p:nvPr>
        </p:nvSpPr>
        <p:spPr>
          <a:noFill/>
        </p:spPr>
        <p:txBody>
          <a:bodyPr/>
          <a:lstStyle/>
          <a:p>
            <a:pPr>
              <a:lnSpc>
                <a:spcPct val="90000"/>
              </a:lnSpc>
            </a:pPr>
            <a:r>
              <a:rPr lang="en-US"/>
              <a:t>Customer (Client Class)</a:t>
            </a:r>
          </a:p>
          <a:p>
            <a:pPr>
              <a:lnSpc>
                <a:spcPct val="90000"/>
              </a:lnSpc>
            </a:pPr>
            <a:r>
              <a:rPr lang="en-US"/>
              <a:t>Obligations:</a:t>
            </a:r>
          </a:p>
          <a:p>
            <a:pPr lvl="1">
              <a:lnSpc>
                <a:spcPct val="90000"/>
              </a:lnSpc>
            </a:pPr>
            <a:r>
              <a:rPr lang="en-US"/>
              <a:t>Be at KLIA airport at least 1 hour before scheduled time</a:t>
            </a:r>
          </a:p>
          <a:p>
            <a:pPr lvl="1">
              <a:lnSpc>
                <a:spcPct val="90000"/>
              </a:lnSpc>
            </a:pPr>
            <a:r>
              <a:rPr lang="en-US"/>
              <a:t>Bring acceptable baggage</a:t>
            </a:r>
          </a:p>
          <a:p>
            <a:pPr lvl="1">
              <a:lnSpc>
                <a:spcPct val="90000"/>
              </a:lnSpc>
            </a:pPr>
            <a:r>
              <a:rPr lang="en-US"/>
              <a:t>Pay ticket price</a:t>
            </a:r>
          </a:p>
          <a:p>
            <a:pPr>
              <a:lnSpc>
                <a:spcPct val="90000"/>
              </a:lnSpc>
            </a:pPr>
            <a:r>
              <a:rPr lang="en-US"/>
              <a:t>Rights:</a:t>
            </a:r>
          </a:p>
          <a:p>
            <a:pPr lvl="1">
              <a:lnSpc>
                <a:spcPct val="90000"/>
              </a:lnSpc>
            </a:pPr>
            <a:r>
              <a:rPr lang="en-US"/>
              <a:t>Reach Jakarta</a:t>
            </a:r>
          </a:p>
          <a:p>
            <a:pPr lvl="1">
              <a:lnSpc>
                <a:spcPct val="90000"/>
              </a:lnSpc>
              <a:buFontTx/>
              <a:buNone/>
            </a:pPr>
            <a:endParaRPr lang="en-US"/>
          </a:p>
          <a:p>
            <a:pPr lvl="1">
              <a:lnSpc>
                <a:spcPct val="90000"/>
              </a:lnSpc>
              <a:buFontTx/>
              <a:buNone/>
            </a:pPr>
            <a:endParaRPr lang="en-US"/>
          </a:p>
          <a:p>
            <a:pPr lvl="1">
              <a:lnSpc>
                <a:spcPct val="90000"/>
              </a:lnSpc>
            </a:pPr>
            <a:endParaRPr lang="en-US" sz="3200"/>
          </a:p>
          <a:p>
            <a:pPr lvl="1">
              <a:lnSpc>
                <a:spcPct val="90000"/>
              </a:lnSpc>
              <a:buFontTx/>
              <a:buNone/>
            </a:pPr>
            <a:endParaRPr lang="en-US"/>
          </a:p>
          <a:p>
            <a:pPr lvl="1">
              <a:lnSpc>
                <a:spcPct val="90000"/>
              </a:lnSpc>
            </a:pPr>
            <a:endParaRPr lang="en-US" sz="32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Example: Airlines Reservation(cont.)</a:t>
            </a:r>
          </a:p>
        </p:txBody>
      </p:sp>
      <p:sp>
        <p:nvSpPr>
          <p:cNvPr id="56323" name="Rectangle 3"/>
          <p:cNvSpPr>
            <a:spLocks noGrp="1" noChangeArrowheads="1"/>
          </p:cNvSpPr>
          <p:nvPr>
            <p:ph idx="1"/>
          </p:nvPr>
        </p:nvSpPr>
        <p:spPr/>
        <p:txBody>
          <a:bodyPr/>
          <a:lstStyle/>
          <a:p>
            <a:r>
              <a:rPr lang="en-US"/>
              <a:t>Airline (Supplier Class)</a:t>
            </a:r>
          </a:p>
          <a:p>
            <a:r>
              <a:rPr lang="en-US"/>
              <a:t>Obligations</a:t>
            </a:r>
          </a:p>
          <a:p>
            <a:pPr lvl="1"/>
            <a:r>
              <a:rPr lang="en-US"/>
              <a:t>Bring customer to Jakarta</a:t>
            </a:r>
          </a:p>
          <a:p>
            <a:pPr>
              <a:spcBef>
                <a:spcPct val="50000"/>
              </a:spcBef>
              <a:buClr>
                <a:schemeClr val="tx1"/>
              </a:buClr>
            </a:pPr>
            <a:r>
              <a:rPr lang="en-US"/>
              <a:t>Rights</a:t>
            </a:r>
          </a:p>
          <a:p>
            <a:pPr lvl="1">
              <a:spcBef>
                <a:spcPct val="50000"/>
              </a:spcBef>
              <a:buClr>
                <a:srgbClr val="FF9900"/>
              </a:buClr>
              <a:buSzPct val="70000"/>
              <a:buFont typeface="Wingdings" pitchFamily="2" charset="2"/>
              <a:buNone/>
            </a:pPr>
            <a:r>
              <a:rPr lang="en-US" sz="2400">
                <a:latin typeface="Arial" charset="0"/>
              </a:rPr>
              <a:t>-   No need to carry passenger who is late, has unacceptable baggage or has not paid ticket</a:t>
            </a:r>
            <a:endParaRPr lang="en-US"/>
          </a:p>
          <a:p>
            <a:pPr lvl="1"/>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Pre and Post conditions + Invariants</a:t>
            </a:r>
          </a:p>
        </p:txBody>
      </p:sp>
      <p:sp>
        <p:nvSpPr>
          <p:cNvPr id="58371" name="Rectangle 3"/>
          <p:cNvSpPr>
            <a:spLocks noGrp="1" noChangeArrowheads="1"/>
          </p:cNvSpPr>
          <p:nvPr>
            <p:ph idx="1"/>
          </p:nvPr>
        </p:nvSpPr>
        <p:spPr>
          <a:xfrm>
            <a:off x="457200" y="1828800"/>
            <a:ext cx="8229600" cy="4525963"/>
          </a:xfrm>
        </p:spPr>
        <p:txBody>
          <a:bodyPr/>
          <a:lstStyle/>
          <a:p>
            <a:r>
              <a:rPr lang="en-US" sz="2800" dirty="0"/>
              <a:t>Obligations are expressed via pre and post conditions</a:t>
            </a:r>
          </a:p>
          <a:p>
            <a:endParaRPr lang="en-US" sz="2800" dirty="0"/>
          </a:p>
          <a:p>
            <a:pPr lvl="1">
              <a:buFontTx/>
              <a:buNone/>
            </a:pPr>
            <a:r>
              <a:rPr lang="en-US" sz="2400" i="1" dirty="0"/>
              <a:t>“If you promise to call me with the preconditions satisfied, then I, in return promise to deliver a final state in which the </a:t>
            </a:r>
            <a:r>
              <a:rPr lang="en-US" sz="2400" i="1" dirty="0" err="1"/>
              <a:t>postcondition</a:t>
            </a:r>
            <a:r>
              <a:rPr lang="en-US" sz="2400" i="1" dirty="0"/>
              <a:t> is satisfied”</a:t>
            </a:r>
          </a:p>
          <a:p>
            <a:pPr lvl="1">
              <a:buFontTx/>
              <a:buNone/>
            </a:pPr>
            <a:endParaRPr lang="en-US" sz="2400" dirty="0"/>
          </a:p>
          <a:p>
            <a:pPr lvl="1">
              <a:buFontTx/>
              <a:buNone/>
            </a:pPr>
            <a:r>
              <a:rPr lang="en-US" sz="2400" dirty="0"/>
              <a:t>Precondition: {x&gt;=9}    </a:t>
            </a:r>
            <a:r>
              <a:rPr lang="en-US" sz="2400" dirty="0" err="1"/>
              <a:t>Postcondition</a:t>
            </a:r>
            <a:r>
              <a:rPr lang="en-US" sz="2400" dirty="0"/>
              <a:t>: {x&gt;=13} </a:t>
            </a:r>
          </a:p>
          <a:p>
            <a:pPr lvl="1">
              <a:buFontTx/>
              <a:buNone/>
            </a:pPr>
            <a:endParaRPr lang="en-US" sz="2400" dirty="0"/>
          </a:p>
          <a:p>
            <a:pPr lvl="1">
              <a:buFontTx/>
              <a:buNone/>
            </a:pPr>
            <a:r>
              <a:rPr lang="en-US" sz="2400" dirty="0"/>
              <a:t>			</a:t>
            </a:r>
            <a:r>
              <a:rPr lang="en-US" sz="2400" dirty="0">
                <a:solidFill>
                  <a:schemeClr val="accent2"/>
                </a:solidFill>
              </a:rPr>
              <a:t>component: {x:=x+5}</a:t>
            </a:r>
          </a:p>
          <a:p>
            <a:pPr lvl="1">
              <a:buFontTx/>
              <a:buNone/>
            </a:pPr>
            <a:endParaRPr lang="en-US" sz="2400" dirty="0">
              <a:solidFill>
                <a:schemeClr val="accen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t>Pre and Post conditions + Invariants</a:t>
            </a:r>
          </a:p>
        </p:txBody>
      </p:sp>
      <p:sp>
        <p:nvSpPr>
          <p:cNvPr id="60419" name="Rectangle 3"/>
          <p:cNvSpPr>
            <a:spLocks noGrp="1" noChangeArrowheads="1"/>
          </p:cNvSpPr>
          <p:nvPr>
            <p:ph idx="1"/>
          </p:nvPr>
        </p:nvSpPr>
        <p:spPr/>
        <p:txBody>
          <a:bodyPr/>
          <a:lstStyle/>
          <a:p>
            <a:pPr>
              <a:lnSpc>
                <a:spcPct val="90000"/>
              </a:lnSpc>
            </a:pPr>
            <a:r>
              <a:rPr lang="en-US"/>
              <a:t>Invariants</a:t>
            </a:r>
          </a:p>
          <a:p>
            <a:pPr>
              <a:lnSpc>
                <a:spcPct val="90000"/>
              </a:lnSpc>
              <a:buFontTx/>
              <a:buNone/>
            </a:pPr>
            <a:endParaRPr lang="en-US"/>
          </a:p>
          <a:p>
            <a:pPr lvl="1">
              <a:lnSpc>
                <a:spcPct val="90000"/>
              </a:lnSpc>
              <a:buFontTx/>
              <a:buNone/>
            </a:pPr>
            <a:r>
              <a:rPr lang="en-US" i="1"/>
              <a:t>“For all calls you make to me, I will make sure the invariant remains satisfied.”</a:t>
            </a:r>
          </a:p>
          <a:p>
            <a:pPr lvl="1">
              <a:lnSpc>
                <a:spcPct val="90000"/>
              </a:lnSpc>
              <a:buFontTx/>
              <a:buNone/>
            </a:pPr>
            <a:endParaRPr lang="en-US"/>
          </a:p>
          <a:p>
            <a:pPr lvl="1">
              <a:lnSpc>
                <a:spcPct val="90000"/>
              </a:lnSpc>
            </a:pPr>
            <a:r>
              <a:rPr lang="en-US"/>
              <a:t> Invariant: {x&gt;=y}</a:t>
            </a:r>
          </a:p>
          <a:p>
            <a:pPr lvl="1">
              <a:lnSpc>
                <a:spcPct val="90000"/>
              </a:lnSpc>
            </a:pPr>
            <a:r>
              <a:rPr lang="en-US"/>
              <a:t> Precondition {x&gt;0, y&gt;0}</a:t>
            </a:r>
          </a:p>
          <a:p>
            <a:pPr lvl="1">
              <a:lnSpc>
                <a:spcPct val="90000"/>
              </a:lnSpc>
            </a:pPr>
            <a:r>
              <a:rPr lang="en-US"/>
              <a:t>Component: {x:=x+y}</a:t>
            </a:r>
            <a:endParaRPr lang="en-US" i="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Professor Sir C. A. R. (Tony) Hoare</a:t>
            </a:r>
          </a:p>
        </p:txBody>
      </p:sp>
      <p:sp>
        <p:nvSpPr>
          <p:cNvPr id="13315" name="Rectangle 3"/>
          <p:cNvSpPr>
            <a:spLocks noGrp="1" noChangeArrowheads="1"/>
          </p:cNvSpPr>
          <p:nvPr>
            <p:ph type="body" sz="half" idx="1"/>
          </p:nvPr>
        </p:nvSpPr>
        <p:spPr>
          <a:xfrm>
            <a:off x="685800" y="1981200"/>
            <a:ext cx="5105400" cy="4114800"/>
          </a:xfrm>
        </p:spPr>
        <p:txBody>
          <a:bodyPr/>
          <a:lstStyle/>
          <a:p>
            <a:r>
              <a:rPr lang="en-GB" sz="2000"/>
              <a:t>Formerly Head of Programming Research Group (PRG), Oxford University, England</a:t>
            </a:r>
          </a:p>
          <a:p>
            <a:r>
              <a:rPr lang="en-GB" sz="2000"/>
              <a:t>Microsoft Research, Cambridge, England</a:t>
            </a:r>
          </a:p>
          <a:p>
            <a:r>
              <a:rPr lang="en-GB" sz="2000"/>
              <a:t>Hoare, C.A.R.: An axiomatic basis for computer programming. Communications of the ACM 12 (1969) 576-580</a:t>
            </a:r>
          </a:p>
          <a:p>
            <a:r>
              <a:rPr lang="en-GB" sz="2000"/>
              <a:t>[WH66] N. Wirth and C. A. R. Hoare. A contribution to the development of Algol. Comm. ACM, 9(6):413-432, June 1966</a:t>
            </a:r>
          </a:p>
          <a:p>
            <a:endParaRPr lang="en-GB" sz="2400"/>
          </a:p>
          <a:p>
            <a:endParaRPr lang="en-GB" sz="2400"/>
          </a:p>
        </p:txBody>
      </p:sp>
      <p:pic>
        <p:nvPicPr>
          <p:cNvPr id="13316" name="Picture 4" descr="15"/>
          <p:cNvPicPr>
            <a:picLocks noGrp="1" noChangeAspect="1" noChangeArrowheads="1"/>
          </p:cNvPicPr>
          <p:nvPr>
            <p:ph sz="half" idx="2"/>
          </p:nvPr>
        </p:nvPicPr>
        <p:blipFill>
          <a:blip r:embed="rId3" cstate="print"/>
          <a:srcRect/>
          <a:stretch>
            <a:fillRect/>
          </a:stretch>
        </p:blipFill>
        <p:spPr>
          <a:xfrm>
            <a:off x="6372225" y="2020888"/>
            <a:ext cx="1951038" cy="2513012"/>
          </a:xfrm>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685800" y="228600"/>
            <a:ext cx="7772400" cy="1143000"/>
          </a:xfrm>
        </p:spPr>
        <p:txBody>
          <a:bodyPr/>
          <a:lstStyle/>
          <a:p>
            <a:r>
              <a:rPr lang="en-GB" dirty="0"/>
              <a:t>Contract: cleaning windows</a:t>
            </a:r>
            <a:endParaRPr lang="en-US" dirty="0"/>
          </a:p>
        </p:txBody>
      </p:sp>
      <p:sp>
        <p:nvSpPr>
          <p:cNvPr id="62467" name="Rectangle 3"/>
          <p:cNvSpPr>
            <a:spLocks noGrp="1" noChangeArrowheads="1"/>
          </p:cNvSpPr>
          <p:nvPr>
            <p:ph idx="1"/>
          </p:nvPr>
        </p:nvSpPr>
        <p:spPr>
          <a:xfrm>
            <a:off x="609600" y="1295400"/>
            <a:ext cx="8229600" cy="5105400"/>
          </a:xfrm>
        </p:spPr>
        <p:txBody>
          <a:bodyPr/>
          <a:lstStyle/>
          <a:p>
            <a:pPr>
              <a:lnSpc>
                <a:spcPct val="90000"/>
              </a:lnSpc>
              <a:buFontTx/>
              <a:buNone/>
            </a:pPr>
            <a:r>
              <a:rPr lang="en-GB" sz="2800" b="1" dirty="0"/>
              <a:t>‘Downstairs windows cleaned for £7’</a:t>
            </a:r>
          </a:p>
          <a:p>
            <a:pPr>
              <a:lnSpc>
                <a:spcPct val="90000"/>
              </a:lnSpc>
              <a:buFontTx/>
              <a:buNone/>
            </a:pPr>
            <a:r>
              <a:rPr lang="en-GB" sz="2400" b="1" dirty="0"/>
              <a:t>Window cleaner</a:t>
            </a:r>
            <a:r>
              <a:rPr lang="en-GB" sz="2400" dirty="0"/>
              <a:t> (</a:t>
            </a:r>
            <a:r>
              <a:rPr lang="en-GB" sz="2400" i="1" dirty="0"/>
              <a:t>supplier</a:t>
            </a:r>
            <a:r>
              <a:rPr lang="en-GB" sz="2400" dirty="0"/>
              <a:t> of window-cleaning service)</a:t>
            </a:r>
          </a:p>
          <a:p>
            <a:pPr>
              <a:lnSpc>
                <a:spcPct val="90000"/>
              </a:lnSpc>
              <a:buFontTx/>
              <a:buNone/>
            </a:pPr>
            <a:r>
              <a:rPr lang="en-GB" sz="2400" i="1" dirty="0"/>
              <a:t>Expectation</a:t>
            </a:r>
            <a:r>
              <a:rPr lang="en-GB" sz="2400" dirty="0"/>
              <a:t>:</a:t>
            </a:r>
          </a:p>
          <a:p>
            <a:pPr>
              <a:lnSpc>
                <a:spcPct val="90000"/>
              </a:lnSpc>
              <a:buFontTx/>
              <a:buNone/>
            </a:pPr>
            <a:r>
              <a:rPr lang="en-GB" sz="2400" dirty="0"/>
              <a:t>	Gets £7</a:t>
            </a:r>
          </a:p>
          <a:p>
            <a:pPr>
              <a:lnSpc>
                <a:spcPct val="90000"/>
              </a:lnSpc>
              <a:buFontTx/>
              <a:buNone/>
            </a:pPr>
            <a:r>
              <a:rPr lang="en-GB" sz="2400" i="1" dirty="0"/>
              <a:t>Obligation</a:t>
            </a:r>
            <a:r>
              <a:rPr lang="en-GB" sz="2400" dirty="0"/>
              <a:t>:</a:t>
            </a:r>
          </a:p>
          <a:p>
            <a:pPr>
              <a:lnSpc>
                <a:spcPct val="90000"/>
              </a:lnSpc>
              <a:buFontTx/>
              <a:buNone/>
            </a:pPr>
            <a:r>
              <a:rPr lang="en-GB" sz="2400" dirty="0"/>
              <a:t>	Must clean downstairs windows</a:t>
            </a:r>
          </a:p>
          <a:p>
            <a:pPr>
              <a:lnSpc>
                <a:spcPct val="90000"/>
              </a:lnSpc>
              <a:buFontTx/>
              <a:buNone/>
            </a:pPr>
            <a:endParaRPr lang="en-GB" sz="2400" dirty="0"/>
          </a:p>
          <a:p>
            <a:pPr>
              <a:lnSpc>
                <a:spcPct val="90000"/>
              </a:lnSpc>
              <a:buFontTx/>
              <a:buNone/>
            </a:pPr>
            <a:r>
              <a:rPr lang="en-GB" sz="2400" b="1" dirty="0"/>
              <a:t>House-holder</a:t>
            </a:r>
            <a:r>
              <a:rPr lang="en-GB" sz="2400" dirty="0"/>
              <a:t> (</a:t>
            </a:r>
            <a:r>
              <a:rPr lang="en-GB" sz="2400" i="1" dirty="0"/>
              <a:t>client</a:t>
            </a:r>
            <a:r>
              <a:rPr lang="en-GB" sz="2400" dirty="0"/>
              <a:t> of window-cleaning service)</a:t>
            </a:r>
          </a:p>
          <a:p>
            <a:pPr>
              <a:lnSpc>
                <a:spcPct val="90000"/>
              </a:lnSpc>
              <a:buFontTx/>
              <a:buNone/>
            </a:pPr>
            <a:r>
              <a:rPr lang="en-GB" sz="2400" i="1" dirty="0"/>
              <a:t>Expectation</a:t>
            </a:r>
            <a:r>
              <a:rPr lang="en-GB" sz="2400" dirty="0"/>
              <a:t>:</a:t>
            </a:r>
          </a:p>
          <a:p>
            <a:pPr>
              <a:lnSpc>
                <a:spcPct val="90000"/>
              </a:lnSpc>
              <a:buFontTx/>
              <a:buNone/>
            </a:pPr>
            <a:r>
              <a:rPr lang="en-GB" sz="2400" dirty="0"/>
              <a:t>	Gets clean downstairs windows</a:t>
            </a:r>
          </a:p>
          <a:p>
            <a:pPr>
              <a:lnSpc>
                <a:spcPct val="90000"/>
              </a:lnSpc>
              <a:buFontTx/>
              <a:buNone/>
            </a:pPr>
            <a:r>
              <a:rPr lang="en-GB" sz="2400" i="1" dirty="0"/>
              <a:t>Obligation</a:t>
            </a:r>
            <a:r>
              <a:rPr lang="en-GB" sz="2400" dirty="0"/>
              <a:t>:</a:t>
            </a:r>
          </a:p>
          <a:p>
            <a:pPr>
              <a:lnSpc>
                <a:spcPct val="90000"/>
              </a:lnSpc>
              <a:buFontTx/>
              <a:buNone/>
            </a:pPr>
            <a:r>
              <a:rPr lang="en-GB" sz="2400" dirty="0"/>
              <a:t>	Must pay £7</a:t>
            </a:r>
          </a:p>
          <a:p>
            <a:pPr>
              <a:lnSpc>
                <a:spcPct val="90000"/>
              </a:lnSpc>
            </a:pPr>
            <a:endParaRPr lang="en-US"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685800" y="228600"/>
            <a:ext cx="7772400" cy="1143000"/>
          </a:xfrm>
        </p:spPr>
        <p:txBody>
          <a:bodyPr/>
          <a:lstStyle/>
          <a:p>
            <a:r>
              <a:rPr lang="en-GB" sz="3600" dirty="0"/>
              <a:t>Contract broken: home-delivery service</a:t>
            </a:r>
          </a:p>
        </p:txBody>
      </p:sp>
      <p:sp>
        <p:nvSpPr>
          <p:cNvPr id="64515" name="Rectangle 3"/>
          <p:cNvSpPr>
            <a:spLocks noGrp="1" noChangeArrowheads="1"/>
          </p:cNvSpPr>
          <p:nvPr>
            <p:ph idx="1"/>
          </p:nvPr>
        </p:nvSpPr>
        <p:spPr>
          <a:xfrm>
            <a:off x="609600" y="1143000"/>
            <a:ext cx="8229600" cy="5715000"/>
          </a:xfrm>
        </p:spPr>
        <p:txBody>
          <a:bodyPr/>
          <a:lstStyle/>
          <a:p>
            <a:pPr>
              <a:buFontTx/>
              <a:buNone/>
            </a:pPr>
            <a:r>
              <a:rPr lang="en-GB" sz="2400" dirty="0"/>
              <a:t>‘If you leave your garage door unlocked we will deliver your package’</a:t>
            </a:r>
          </a:p>
          <a:p>
            <a:pPr>
              <a:buFontTx/>
              <a:buNone/>
            </a:pPr>
            <a:r>
              <a:rPr lang="en-GB" sz="2000" i="1" dirty="0"/>
              <a:t>Supplier</a:t>
            </a:r>
            <a:r>
              <a:rPr lang="en-GB" sz="2000" dirty="0"/>
              <a:t>: (delivery person) </a:t>
            </a:r>
          </a:p>
          <a:p>
            <a:pPr>
              <a:buFontTx/>
              <a:buNone/>
            </a:pPr>
            <a:r>
              <a:rPr lang="en-GB" sz="2000" i="1" dirty="0"/>
              <a:t>Expectation</a:t>
            </a:r>
            <a:r>
              <a:rPr lang="en-GB" sz="2000" dirty="0"/>
              <a:t>:</a:t>
            </a:r>
          </a:p>
          <a:p>
            <a:pPr>
              <a:buFontTx/>
              <a:buNone/>
            </a:pPr>
            <a:r>
              <a:rPr lang="en-GB" sz="2000" dirty="0"/>
              <a:t>	finds garage door unlocked </a:t>
            </a:r>
          </a:p>
          <a:p>
            <a:pPr>
              <a:buFontTx/>
              <a:buNone/>
            </a:pPr>
            <a:r>
              <a:rPr lang="en-GB" sz="2000" i="1" dirty="0"/>
              <a:t>Obligation</a:t>
            </a:r>
            <a:r>
              <a:rPr lang="en-GB" sz="2000" dirty="0"/>
              <a:t>:</a:t>
            </a:r>
          </a:p>
          <a:p>
            <a:pPr>
              <a:buFontTx/>
              <a:buNone/>
            </a:pPr>
            <a:r>
              <a:rPr lang="en-GB" sz="2000" dirty="0"/>
              <a:t>	Must leave package in (unlocked) garage</a:t>
            </a:r>
          </a:p>
          <a:p>
            <a:pPr>
              <a:buFontTx/>
              <a:buNone/>
            </a:pPr>
            <a:endParaRPr lang="en-GB" sz="2000" dirty="0"/>
          </a:p>
          <a:p>
            <a:pPr>
              <a:buFontTx/>
              <a:buNone/>
            </a:pPr>
            <a:r>
              <a:rPr lang="en-GB" sz="2000" dirty="0"/>
              <a:t>On </a:t>
            </a:r>
            <a:r>
              <a:rPr lang="en-GB" sz="2000" i="1" dirty="0"/>
              <a:t>client</a:t>
            </a:r>
            <a:r>
              <a:rPr lang="en-GB" sz="2000" dirty="0"/>
              <a:t>: (house-holder)</a:t>
            </a:r>
          </a:p>
          <a:p>
            <a:pPr>
              <a:buFontTx/>
              <a:buNone/>
            </a:pPr>
            <a:r>
              <a:rPr lang="en-GB" sz="2000" i="1" dirty="0"/>
              <a:t>Expectation</a:t>
            </a:r>
            <a:r>
              <a:rPr lang="en-GB" sz="2000" dirty="0"/>
              <a:t>:</a:t>
            </a:r>
          </a:p>
          <a:p>
            <a:pPr>
              <a:buFontTx/>
              <a:buNone/>
            </a:pPr>
            <a:r>
              <a:rPr lang="en-GB" sz="2000" dirty="0"/>
              <a:t>	finds package in garage</a:t>
            </a:r>
          </a:p>
          <a:p>
            <a:pPr>
              <a:buFontTx/>
              <a:buNone/>
            </a:pPr>
            <a:r>
              <a:rPr lang="en-GB" sz="2000" i="1" dirty="0"/>
              <a:t>Obligation</a:t>
            </a:r>
            <a:r>
              <a:rPr lang="en-GB" sz="2000" dirty="0"/>
              <a:t>:</a:t>
            </a:r>
          </a:p>
          <a:p>
            <a:pPr>
              <a:buFontTx/>
              <a:buNone/>
            </a:pPr>
            <a:r>
              <a:rPr lang="en-GB" sz="2000" dirty="0"/>
              <a:t>	Must leave garage door unlocked</a:t>
            </a:r>
          </a:p>
          <a:p>
            <a:pPr>
              <a:buFontTx/>
              <a:buNone/>
            </a:pPr>
            <a:r>
              <a:rPr lang="en-GB" sz="2000" dirty="0"/>
              <a:t>			</a:t>
            </a:r>
            <a:r>
              <a:rPr lang="en-GB" sz="2000" b="1" dirty="0"/>
              <a:t>No package? Whose fault?</a:t>
            </a:r>
          </a:p>
          <a:p>
            <a:endParaRPr lang="en-GB" sz="2000" dirty="0"/>
          </a:p>
          <a:p>
            <a:pPr>
              <a:buFontTx/>
              <a:buNone/>
            </a:pPr>
            <a:endParaRPr lang="en-GB"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26"/>
          <p:cNvSpPr>
            <a:spLocks noGrp="1" noChangeArrowheads="1"/>
          </p:cNvSpPr>
          <p:nvPr>
            <p:ph type="title"/>
          </p:nvPr>
        </p:nvSpPr>
        <p:spPr/>
        <p:txBody>
          <a:bodyPr/>
          <a:lstStyle/>
          <a:p>
            <a:r>
              <a:rPr lang="en-US" dirty="0"/>
              <a:t>Redundant Checks</a:t>
            </a:r>
          </a:p>
        </p:txBody>
      </p:sp>
      <p:sp>
        <p:nvSpPr>
          <p:cNvPr id="70659" name="Rectangle 1027"/>
          <p:cNvSpPr>
            <a:spLocks noGrp="1" noChangeArrowheads="1"/>
          </p:cNvSpPr>
          <p:nvPr>
            <p:ph idx="1"/>
          </p:nvPr>
        </p:nvSpPr>
        <p:spPr/>
        <p:txBody>
          <a:bodyPr/>
          <a:lstStyle/>
          <a:p>
            <a:r>
              <a:rPr lang="en-US" dirty="0"/>
              <a:t>Redundant checks: naïve way for including in the source code</a:t>
            </a:r>
          </a:p>
          <a:p>
            <a:endParaRPr lang="en-US" dirty="0"/>
          </a:p>
          <a:p>
            <a:pPr>
              <a:buFontTx/>
              <a:buNone/>
            </a:pPr>
            <a:r>
              <a:rPr lang="en-US" sz="2400" dirty="0"/>
              <a:t>	public char pop() {                </a:t>
            </a:r>
          </a:p>
          <a:p>
            <a:pPr>
              <a:buFontTx/>
              <a:buNone/>
            </a:pPr>
            <a:r>
              <a:rPr lang="en-US" sz="2400" dirty="0"/>
              <a:t>		if (</a:t>
            </a:r>
            <a:r>
              <a:rPr lang="en-US" sz="2400" dirty="0" err="1"/>
              <a:t>isEmpty</a:t>
            </a:r>
            <a:r>
              <a:rPr lang="en-US" sz="2400" dirty="0"/>
              <a:t> (this))  {</a:t>
            </a:r>
          </a:p>
          <a:p>
            <a:pPr>
              <a:buFontTx/>
              <a:buNone/>
            </a:pPr>
            <a:r>
              <a:rPr lang="en-US" sz="2400" dirty="0"/>
              <a:t>             … // Error-handling</a:t>
            </a:r>
          </a:p>
          <a:p>
            <a:pPr>
              <a:buFontTx/>
              <a:buNone/>
            </a:pPr>
            <a:r>
              <a:rPr lang="en-US" sz="2400" dirty="0"/>
              <a:t>		} else  {</a:t>
            </a:r>
          </a:p>
          <a:p>
            <a:pPr>
              <a:buFontTx/>
              <a:buNone/>
            </a:pPr>
            <a:r>
              <a:rPr lang="en-US" sz="2400" dirty="0"/>
              <a:t>                     …..}</a:t>
            </a:r>
          </a:p>
          <a:p>
            <a:pPr>
              <a:buFontTx/>
              <a:buNone/>
            </a:pPr>
            <a:endParaRPr lang="en-US" sz="2400" dirty="0"/>
          </a:p>
        </p:txBody>
      </p:sp>
      <p:sp>
        <p:nvSpPr>
          <p:cNvPr id="70660" name="Text Box 1028"/>
          <p:cNvSpPr txBox="1">
            <a:spLocks noChangeArrowheads="1"/>
          </p:cNvSpPr>
          <p:nvPr/>
        </p:nvSpPr>
        <p:spPr bwMode="auto">
          <a:xfrm>
            <a:off x="5181600" y="3124200"/>
            <a:ext cx="2743200" cy="1917700"/>
          </a:xfrm>
          <a:prstGeom prst="rect">
            <a:avLst/>
          </a:prstGeom>
          <a:noFill/>
          <a:ln w="9525">
            <a:noFill/>
            <a:miter lim="800000"/>
            <a:headEnd/>
            <a:tailEnd/>
          </a:ln>
          <a:effectLst/>
        </p:spPr>
        <p:txBody>
          <a:bodyPr>
            <a:spAutoFit/>
          </a:bodyPr>
          <a:lstStyle/>
          <a:p>
            <a:r>
              <a:rPr lang="en-US" dirty="0"/>
              <a:t>This is redundant code: It is the responsibility of the client to ensure the precondition</a:t>
            </a:r>
          </a:p>
        </p:txBody>
      </p:sp>
      <p:sp>
        <p:nvSpPr>
          <p:cNvPr id="70661" name="Line 1029"/>
          <p:cNvSpPr>
            <a:spLocks noChangeShapeType="1"/>
          </p:cNvSpPr>
          <p:nvPr/>
        </p:nvSpPr>
        <p:spPr bwMode="auto">
          <a:xfrm flipH="1">
            <a:off x="4267200" y="3581400"/>
            <a:ext cx="685800" cy="0"/>
          </a:xfrm>
          <a:prstGeom prst="line">
            <a:avLst/>
          </a:prstGeom>
          <a:noFill/>
          <a:ln w="9525">
            <a:solidFill>
              <a:schemeClr val="tx1"/>
            </a:solidFill>
            <a:miter lim="800000"/>
            <a:headEnd/>
            <a:tailEnd type="triangle" w="med" len="med"/>
          </a:ln>
          <a:effectLst/>
        </p:spPr>
        <p:txBody>
          <a:bodyPr wrap="none"/>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457200" y="381000"/>
            <a:ext cx="8229600" cy="914400"/>
          </a:xfrm>
        </p:spPr>
        <p:txBody>
          <a:bodyPr/>
          <a:lstStyle/>
          <a:p>
            <a:r>
              <a:rPr lang="en-GB" sz="3600" dirty="0"/>
              <a:t>New style (cleaner) style of programming</a:t>
            </a:r>
          </a:p>
        </p:txBody>
      </p:sp>
      <p:sp>
        <p:nvSpPr>
          <p:cNvPr id="66563" name="Rectangle 3"/>
          <p:cNvSpPr>
            <a:spLocks noGrp="1" noChangeArrowheads="1"/>
          </p:cNvSpPr>
          <p:nvPr>
            <p:ph idx="1"/>
          </p:nvPr>
        </p:nvSpPr>
        <p:spPr/>
        <p:txBody>
          <a:bodyPr/>
          <a:lstStyle/>
          <a:p>
            <a:r>
              <a:rPr lang="en-GB" sz="2800"/>
              <a:t>You have probably been taught to ‘test pre-conditions’, ‘check user input’, or similar, when writing a procedure.</a:t>
            </a:r>
          </a:p>
          <a:p>
            <a:r>
              <a:rPr lang="en-GB" sz="2800"/>
              <a:t>With Design by Contract you never </a:t>
            </a:r>
            <a:r>
              <a:rPr lang="en-GB" sz="2800" i="1"/>
              <a:t>check</a:t>
            </a:r>
            <a:r>
              <a:rPr lang="en-GB" sz="2800"/>
              <a:t> the pre-condition, you </a:t>
            </a:r>
            <a:r>
              <a:rPr lang="en-GB" sz="2800" i="1"/>
              <a:t>assume</a:t>
            </a:r>
            <a:r>
              <a:rPr lang="en-GB" sz="2800"/>
              <a:t> it! It is the user’s (caller’s) obligation to </a:t>
            </a:r>
            <a:r>
              <a:rPr lang="en-GB" sz="2800" i="1"/>
              <a:t>ensure</a:t>
            </a:r>
            <a:r>
              <a:rPr lang="en-GB" sz="2800"/>
              <a:t> that the pre-condition is true.</a:t>
            </a:r>
          </a:p>
          <a:p>
            <a:r>
              <a:rPr lang="en-GB" sz="2800"/>
              <a:t>Only exception: cannot assume end-user will type correct values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92106C7-A908-44C1-8B82-3457A4FE2C47}"/>
              </a:ext>
            </a:extLst>
          </p:cNvPr>
          <p:cNvSpPr>
            <a:spLocks noGrp="1" noChangeArrowheads="1"/>
          </p:cNvSpPr>
          <p:nvPr>
            <p:ph type="title"/>
          </p:nvPr>
        </p:nvSpPr>
        <p:spPr/>
        <p:txBody>
          <a:bodyPr/>
          <a:lstStyle/>
          <a:p>
            <a:r>
              <a:rPr lang="en-US" altLang="en-US"/>
              <a:t>Contract Documentation</a:t>
            </a:r>
          </a:p>
        </p:txBody>
      </p:sp>
      <p:sp>
        <p:nvSpPr>
          <p:cNvPr id="9219" name="Rectangle 3">
            <a:extLst>
              <a:ext uri="{FF2B5EF4-FFF2-40B4-BE49-F238E27FC236}">
                <a16:creationId xmlns:a16="http://schemas.microsoft.com/office/drawing/2014/main" id="{4A78BB63-16BE-42F3-82E6-40772CDDFACC}"/>
              </a:ext>
            </a:extLst>
          </p:cNvPr>
          <p:cNvSpPr>
            <a:spLocks noGrp="1" noChangeArrowheads="1"/>
          </p:cNvSpPr>
          <p:nvPr>
            <p:ph type="body" idx="1"/>
          </p:nvPr>
        </p:nvSpPr>
        <p:spPr>
          <a:xfrm>
            <a:off x="381000" y="1219200"/>
            <a:ext cx="8382000" cy="5181600"/>
          </a:xfrm>
        </p:spPr>
        <p:txBody>
          <a:bodyPr/>
          <a:lstStyle/>
          <a:p>
            <a:pPr>
              <a:lnSpc>
                <a:spcPct val="80000"/>
              </a:lnSpc>
              <a:buFont typeface="Wingdings" panose="05000000000000000000" pitchFamily="2" charset="2"/>
              <a:buNone/>
            </a:pPr>
            <a:r>
              <a:rPr lang="en-US" altLang="en-US" sz="1500" b="1"/>
              <a:t>	“</a:t>
            </a:r>
            <a:r>
              <a:rPr lang="en-US" altLang="en-US" sz="1800" b="1"/>
              <a:t>A short form, which is stripped of all implementation information but retains the essential usage information: the contract … .”</a:t>
            </a:r>
            <a:r>
              <a:rPr lang="en-US" altLang="en-US" sz="1800"/>
              <a:t> </a:t>
            </a:r>
            <a:br>
              <a:rPr lang="en-US" altLang="en-US" sz="1800"/>
            </a:br>
            <a:br>
              <a:rPr lang="en-US" altLang="en-US" sz="1500"/>
            </a:br>
            <a:r>
              <a:rPr lang="en-US" altLang="en-US" sz="1800" b="1">
                <a:latin typeface="Courier New" panose="02070309020205020404" pitchFamily="49" charset="0"/>
              </a:rPr>
              <a:t>class interface </a:t>
            </a:r>
            <a:r>
              <a:rPr lang="en-US" altLang="en-US" sz="1800" i="1">
                <a:latin typeface="Courier New" panose="02070309020205020404" pitchFamily="49" charset="0"/>
              </a:rPr>
              <a:t>DICTIONARY </a:t>
            </a:r>
            <a:r>
              <a:rPr lang="en-US" altLang="en-US" sz="1800">
                <a:latin typeface="Courier New" panose="02070309020205020404" pitchFamily="49" charset="0"/>
              </a:rPr>
              <a:t>[</a:t>
            </a:r>
            <a:r>
              <a:rPr lang="en-US" altLang="en-US" sz="1800" i="1">
                <a:latin typeface="Courier New" panose="02070309020205020404" pitchFamily="49" charset="0"/>
              </a:rPr>
              <a:t>ELEMENT</a:t>
            </a:r>
            <a:r>
              <a:rPr lang="en-US" altLang="en-US" sz="1800">
                <a:latin typeface="Courier New" panose="02070309020205020404" pitchFamily="49" charset="0"/>
              </a:rPr>
              <a:t>]</a:t>
            </a:r>
            <a:r>
              <a:rPr lang="en-US" altLang="en-US" sz="1800" i="1">
                <a:latin typeface="Courier New" panose="02070309020205020404" pitchFamily="49" charset="0"/>
              </a:rPr>
              <a:t> </a:t>
            </a:r>
            <a:r>
              <a:rPr lang="en-US" altLang="en-US" sz="1800" b="1">
                <a:latin typeface="Courier New" panose="02070309020205020404" pitchFamily="49" charset="0"/>
              </a:rPr>
              <a:t>feature </a:t>
            </a:r>
            <a:br>
              <a:rPr lang="en-US" altLang="en-US" sz="1800" b="1">
                <a:latin typeface="Courier New" panose="02070309020205020404" pitchFamily="49" charset="0"/>
              </a:rPr>
            </a:br>
            <a:r>
              <a:rPr lang="en-US" altLang="en-US" sz="1800" b="1">
                <a:latin typeface="Courier New" panose="02070309020205020404" pitchFamily="49" charset="0"/>
              </a:rPr>
              <a:t>    </a:t>
            </a:r>
            <a:r>
              <a:rPr lang="en-US" altLang="en-US" sz="1800" i="1">
                <a:latin typeface="Courier New" panose="02070309020205020404" pitchFamily="49" charset="0"/>
              </a:rPr>
              <a:t>put </a:t>
            </a:r>
            <a:r>
              <a:rPr lang="en-US" altLang="en-US" sz="1800">
                <a:latin typeface="Courier New" panose="02070309020205020404" pitchFamily="49" charset="0"/>
              </a:rPr>
              <a:t>(</a:t>
            </a:r>
            <a:r>
              <a:rPr lang="en-US" altLang="en-US" sz="1800" i="1">
                <a:latin typeface="Courier New" panose="02070309020205020404" pitchFamily="49" charset="0"/>
              </a:rPr>
              <a:t>x</a:t>
            </a:r>
            <a:r>
              <a:rPr lang="en-US" altLang="en-US" sz="1800">
                <a:latin typeface="Courier New" panose="02070309020205020404" pitchFamily="49" charset="0"/>
              </a:rPr>
              <a:t>:</a:t>
            </a:r>
            <a:r>
              <a:rPr lang="en-US" altLang="en-US" sz="1800" i="1">
                <a:latin typeface="Courier New" panose="02070309020205020404" pitchFamily="49" charset="0"/>
              </a:rPr>
              <a:t> ELEMENT</a:t>
            </a:r>
            <a:r>
              <a:rPr lang="en-US" altLang="en-US" sz="1800">
                <a:latin typeface="Courier New" panose="02070309020205020404" pitchFamily="49" charset="0"/>
              </a:rPr>
              <a:t>;</a:t>
            </a:r>
            <a:r>
              <a:rPr lang="en-US" altLang="en-US" sz="1800" i="1">
                <a:latin typeface="Courier New" panose="02070309020205020404" pitchFamily="49" charset="0"/>
              </a:rPr>
              <a:t> key</a:t>
            </a:r>
            <a:r>
              <a:rPr lang="en-US" altLang="en-US" sz="1800">
                <a:latin typeface="Courier New" panose="02070309020205020404" pitchFamily="49" charset="0"/>
              </a:rPr>
              <a:t>:</a:t>
            </a:r>
            <a:r>
              <a:rPr lang="en-US" altLang="en-US" sz="1800" i="1">
                <a:latin typeface="Courier New" panose="02070309020205020404" pitchFamily="49" charset="0"/>
              </a:rPr>
              <a:t> STRING</a:t>
            </a:r>
            <a:r>
              <a:rPr lang="en-US" altLang="en-US" sz="1800">
                <a:latin typeface="Courier New" panose="02070309020205020404" pitchFamily="49" charset="0"/>
              </a:rPr>
              <a:t>)</a:t>
            </a:r>
            <a:r>
              <a:rPr lang="en-US" altLang="en-US" sz="1800" i="1">
                <a:latin typeface="Courier New" panose="02070309020205020404" pitchFamily="49" charset="0"/>
              </a:rPr>
              <a:t> </a:t>
            </a:r>
            <a:r>
              <a:rPr lang="en-US" altLang="en-US" sz="1800" b="1">
                <a:latin typeface="Courier New" panose="02070309020205020404" pitchFamily="49" charset="0"/>
              </a:rPr>
              <a:t>is</a:t>
            </a:r>
            <a:br>
              <a:rPr lang="en-US" altLang="en-US" sz="1800" b="1">
                <a:latin typeface="Courier New" panose="02070309020205020404" pitchFamily="49" charset="0"/>
              </a:rPr>
            </a:br>
            <a:r>
              <a:rPr lang="en-US" altLang="en-US" sz="1800" b="1">
                <a:latin typeface="Courier New" panose="02070309020205020404" pitchFamily="49" charset="0"/>
              </a:rPr>
              <a:t>        </a:t>
            </a:r>
            <a:r>
              <a:rPr lang="en-US" altLang="en-US" sz="1800">
                <a:latin typeface="Courier New" panose="02070309020205020404" pitchFamily="49" charset="0"/>
              </a:rPr>
              <a:t>-- Insert </a:t>
            </a:r>
            <a:r>
              <a:rPr lang="en-US" altLang="en-US" sz="1800" i="1">
                <a:latin typeface="Courier New" panose="02070309020205020404" pitchFamily="49" charset="0"/>
              </a:rPr>
              <a:t>x</a:t>
            </a:r>
            <a:r>
              <a:rPr lang="en-US" altLang="en-US" sz="1800">
                <a:latin typeface="Courier New" panose="02070309020205020404" pitchFamily="49" charset="0"/>
              </a:rPr>
              <a:t> so that it will be retrievable</a:t>
            </a:r>
            <a:br>
              <a:rPr lang="en-US" altLang="en-US" sz="1800">
                <a:latin typeface="Courier New" panose="02070309020205020404" pitchFamily="49" charset="0"/>
              </a:rPr>
            </a:br>
            <a:r>
              <a:rPr lang="en-US" altLang="en-US" sz="1800">
                <a:latin typeface="Courier New" panose="02070309020205020404" pitchFamily="49" charset="0"/>
              </a:rPr>
              <a:t>        -- through </a:t>
            </a:r>
            <a:r>
              <a:rPr lang="en-US" altLang="en-US" sz="1800" i="1">
                <a:latin typeface="Courier New" panose="02070309020205020404" pitchFamily="49" charset="0"/>
              </a:rPr>
              <a:t>key</a:t>
            </a:r>
            <a:r>
              <a:rPr lang="en-US" altLang="en-US" sz="1800">
                <a:latin typeface="Courier New" panose="02070309020205020404" pitchFamily="49" charset="0"/>
              </a:rPr>
              <a:t>.</a:t>
            </a:r>
            <a:br>
              <a:rPr lang="en-US" altLang="en-US" sz="1800">
                <a:latin typeface="Courier New" panose="02070309020205020404" pitchFamily="49" charset="0"/>
              </a:rPr>
            </a:br>
            <a:r>
              <a:rPr lang="en-US" altLang="en-US" sz="1800">
                <a:latin typeface="Courier New" panose="02070309020205020404" pitchFamily="49" charset="0"/>
              </a:rPr>
              <a:t>    </a:t>
            </a:r>
            <a:r>
              <a:rPr lang="en-US" altLang="en-US" sz="1800" b="1">
                <a:latin typeface="Courier New" panose="02070309020205020404" pitchFamily="49" charset="0"/>
              </a:rPr>
              <a:t>require</a:t>
            </a:r>
            <a:br>
              <a:rPr lang="en-US" altLang="en-US" sz="1800" b="1">
                <a:latin typeface="Courier New" panose="02070309020205020404" pitchFamily="49" charset="0"/>
              </a:rPr>
            </a:br>
            <a:r>
              <a:rPr lang="en-US" altLang="en-US" sz="1800" b="1">
                <a:latin typeface="Courier New" panose="02070309020205020404" pitchFamily="49" charset="0"/>
              </a:rPr>
              <a:t>        </a:t>
            </a:r>
            <a:r>
              <a:rPr lang="en-US" altLang="en-US" sz="1800" i="1">
                <a:latin typeface="Courier New" panose="02070309020205020404" pitchFamily="49" charset="0"/>
              </a:rPr>
              <a:t>count &lt;= capacity</a:t>
            </a:r>
            <a:br>
              <a:rPr lang="en-US" altLang="en-US" sz="1800">
                <a:latin typeface="Courier New" panose="02070309020205020404" pitchFamily="49" charset="0"/>
              </a:rPr>
            </a:br>
            <a:r>
              <a:rPr lang="en-US" altLang="en-US" sz="1800">
                <a:latin typeface="Courier New" panose="02070309020205020404" pitchFamily="49" charset="0"/>
              </a:rPr>
              <a:t>        </a:t>
            </a:r>
            <a:r>
              <a:rPr lang="en-US" altLang="en-US" sz="1800" b="1">
                <a:latin typeface="Courier New" panose="02070309020205020404" pitchFamily="49" charset="0"/>
              </a:rPr>
              <a:t>not</a:t>
            </a:r>
            <a:r>
              <a:rPr lang="en-US" altLang="en-US" sz="1800" i="1">
                <a:latin typeface="Courier New" panose="02070309020205020404" pitchFamily="49" charset="0"/>
              </a:rPr>
              <a:t> key.empty</a:t>
            </a:r>
            <a:br>
              <a:rPr lang="en-US" altLang="en-US" sz="1800" i="1">
                <a:latin typeface="Courier New" panose="02070309020205020404" pitchFamily="49" charset="0"/>
              </a:rPr>
            </a:br>
            <a:r>
              <a:rPr lang="en-US" altLang="en-US" sz="1800" i="1">
                <a:latin typeface="Courier New" panose="02070309020205020404" pitchFamily="49" charset="0"/>
              </a:rPr>
              <a:t>    </a:t>
            </a:r>
            <a:r>
              <a:rPr lang="en-US" altLang="en-US" sz="1800" b="1">
                <a:latin typeface="Courier New" panose="02070309020205020404" pitchFamily="49" charset="0"/>
              </a:rPr>
              <a:t>ensure</a:t>
            </a:r>
            <a:br>
              <a:rPr lang="en-US" altLang="en-US" sz="1800" b="1">
                <a:latin typeface="Courier New" panose="02070309020205020404" pitchFamily="49" charset="0"/>
              </a:rPr>
            </a:br>
            <a:r>
              <a:rPr lang="en-US" altLang="en-US" sz="1800" b="1">
                <a:latin typeface="Courier New" panose="02070309020205020404" pitchFamily="49" charset="0"/>
              </a:rPr>
              <a:t>        </a:t>
            </a:r>
            <a:r>
              <a:rPr lang="en-US" altLang="en-US" sz="1800" i="1">
                <a:latin typeface="Courier New" panose="02070309020205020404" pitchFamily="49" charset="0"/>
              </a:rPr>
              <a:t>has </a:t>
            </a:r>
            <a:r>
              <a:rPr lang="en-US" altLang="en-US" sz="1800">
                <a:latin typeface="Courier New" panose="02070309020205020404" pitchFamily="49" charset="0"/>
              </a:rPr>
              <a:t>(</a:t>
            </a:r>
            <a:r>
              <a:rPr lang="en-US" altLang="en-US" sz="1800" i="1">
                <a:latin typeface="Courier New" panose="02070309020205020404" pitchFamily="49" charset="0"/>
              </a:rPr>
              <a:t>x</a:t>
            </a:r>
            <a:r>
              <a:rPr lang="en-US" altLang="en-US" sz="1800">
                <a:latin typeface="Courier New" panose="02070309020205020404" pitchFamily="49" charset="0"/>
              </a:rPr>
              <a:t>)</a:t>
            </a:r>
            <a:br>
              <a:rPr lang="en-US" altLang="en-US" sz="1800">
                <a:latin typeface="Courier New" panose="02070309020205020404" pitchFamily="49" charset="0"/>
              </a:rPr>
            </a:br>
            <a:r>
              <a:rPr lang="en-US" altLang="en-US" sz="1800">
                <a:latin typeface="Courier New" panose="02070309020205020404" pitchFamily="49" charset="0"/>
              </a:rPr>
              <a:t>        </a:t>
            </a:r>
            <a:r>
              <a:rPr lang="en-US" altLang="en-US" sz="1800" i="1">
                <a:latin typeface="Courier New" panose="02070309020205020404" pitchFamily="49" charset="0"/>
              </a:rPr>
              <a:t>item </a:t>
            </a:r>
            <a:r>
              <a:rPr lang="en-US" altLang="en-US" sz="1800">
                <a:latin typeface="Courier New" panose="02070309020205020404" pitchFamily="49" charset="0"/>
              </a:rPr>
              <a:t>(</a:t>
            </a:r>
            <a:r>
              <a:rPr lang="en-US" altLang="en-US" sz="1800" i="1">
                <a:latin typeface="Courier New" panose="02070309020205020404" pitchFamily="49" charset="0"/>
              </a:rPr>
              <a:t>key</a:t>
            </a:r>
            <a:r>
              <a:rPr lang="en-US" altLang="en-US" sz="1800">
                <a:latin typeface="Courier New" panose="02070309020205020404" pitchFamily="49" charset="0"/>
              </a:rPr>
              <a:t>)</a:t>
            </a:r>
            <a:r>
              <a:rPr lang="en-US" altLang="en-US" sz="1800" i="1">
                <a:latin typeface="Courier New" panose="02070309020205020404" pitchFamily="49" charset="0"/>
              </a:rPr>
              <a:t> = x</a:t>
            </a:r>
            <a:br>
              <a:rPr lang="en-US" altLang="en-US" sz="1800">
                <a:latin typeface="Courier New" panose="02070309020205020404" pitchFamily="49" charset="0"/>
              </a:rPr>
            </a:br>
            <a:r>
              <a:rPr lang="en-US" altLang="en-US" sz="1800">
                <a:latin typeface="Courier New" panose="02070309020205020404" pitchFamily="49" charset="0"/>
              </a:rPr>
              <a:t>        </a:t>
            </a:r>
            <a:r>
              <a:rPr lang="en-US" altLang="en-US" sz="1800" i="1">
                <a:latin typeface="Courier New" panose="02070309020205020404" pitchFamily="49" charset="0"/>
              </a:rPr>
              <a:t>count = </a:t>
            </a:r>
            <a:r>
              <a:rPr lang="en-US" altLang="en-US" sz="1800" b="1">
                <a:latin typeface="Courier New" panose="02070309020205020404" pitchFamily="49" charset="0"/>
              </a:rPr>
              <a:t>old </a:t>
            </a:r>
            <a:r>
              <a:rPr lang="en-US" altLang="en-US" sz="1800" i="1">
                <a:latin typeface="Courier New" panose="02070309020205020404" pitchFamily="49" charset="0"/>
              </a:rPr>
              <a:t>count + 1</a:t>
            </a:r>
            <a:br>
              <a:rPr lang="en-US" altLang="en-US" sz="1800" i="1">
                <a:latin typeface="Courier New" panose="02070309020205020404" pitchFamily="49" charset="0"/>
              </a:rPr>
            </a:br>
            <a:br>
              <a:rPr lang="en-US" altLang="en-US" sz="1800" i="1">
                <a:latin typeface="Courier New" panose="02070309020205020404" pitchFamily="49" charset="0"/>
              </a:rPr>
            </a:br>
            <a:r>
              <a:rPr lang="en-US" altLang="en-US" sz="1800" i="1">
                <a:latin typeface="Courier New" panose="02070309020205020404" pitchFamily="49" charset="0"/>
              </a:rPr>
              <a:t>     </a:t>
            </a:r>
            <a:r>
              <a:rPr lang="en-US" altLang="en-US" sz="1800">
                <a:latin typeface="Courier New" panose="02070309020205020404" pitchFamily="49" charset="0"/>
              </a:rPr>
              <a:t>... Interface specifications of other features </a:t>
            </a:r>
            <a:br>
              <a:rPr lang="en-US" altLang="en-US" sz="1800">
                <a:latin typeface="Courier New" panose="02070309020205020404" pitchFamily="49" charset="0"/>
              </a:rPr>
            </a:br>
            <a:br>
              <a:rPr lang="en-US" altLang="en-US" sz="1800">
                <a:latin typeface="Courier New" panose="02070309020205020404" pitchFamily="49" charset="0"/>
              </a:rPr>
            </a:br>
            <a:r>
              <a:rPr lang="en-US" altLang="en-US" sz="1800">
                <a:latin typeface="Courier New" panose="02070309020205020404" pitchFamily="49" charset="0"/>
              </a:rPr>
              <a:t>    </a:t>
            </a:r>
            <a:r>
              <a:rPr lang="en-US" altLang="en-US" sz="1800" b="1">
                <a:latin typeface="Courier New" panose="02070309020205020404" pitchFamily="49" charset="0"/>
              </a:rPr>
              <a:t>Invariant</a:t>
            </a:r>
            <a:br>
              <a:rPr lang="en-US" altLang="en-US" sz="1800" b="1">
                <a:latin typeface="Courier New" panose="02070309020205020404" pitchFamily="49" charset="0"/>
              </a:rPr>
            </a:br>
            <a:r>
              <a:rPr lang="en-US" altLang="en-US" sz="1800" b="1">
                <a:latin typeface="Courier New" panose="02070309020205020404" pitchFamily="49" charset="0"/>
              </a:rPr>
              <a:t>        </a:t>
            </a:r>
            <a:r>
              <a:rPr lang="en-US" altLang="en-US" sz="1800" i="1">
                <a:latin typeface="Courier New" panose="02070309020205020404" pitchFamily="49" charset="0"/>
              </a:rPr>
              <a:t>0 &lt;= count count &lt;= capacity</a:t>
            </a:r>
            <a:br>
              <a:rPr lang="en-US" altLang="en-US" sz="1800" i="1">
                <a:latin typeface="Courier New" panose="02070309020205020404" pitchFamily="49" charset="0"/>
              </a:rPr>
            </a:br>
            <a:r>
              <a:rPr lang="en-US" altLang="en-US" sz="1800" b="1">
                <a:latin typeface="Courier New" panose="02070309020205020404" pitchFamily="49" charset="0"/>
              </a:rPr>
              <a:t>end -- </a:t>
            </a:r>
            <a:r>
              <a:rPr lang="en-US" altLang="en-US" sz="1800">
                <a:latin typeface="Courier New" panose="02070309020205020404" pitchFamily="49" charset="0"/>
              </a:rPr>
              <a:t>class interface </a:t>
            </a:r>
            <a:r>
              <a:rPr lang="en-US" altLang="en-US" sz="1800" i="1">
                <a:latin typeface="Courier New" panose="02070309020205020404" pitchFamily="49" charset="0"/>
              </a:rPr>
              <a:t>DICTIONARY</a:t>
            </a:r>
            <a:r>
              <a:rPr lang="en-US" altLang="en-US" sz="1800">
                <a:latin typeface="Courier New" panose="02070309020205020404" pitchFamily="49"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a:t>Example: automatic teller machine</a:t>
            </a:r>
          </a:p>
        </p:txBody>
      </p:sp>
      <p:sp>
        <p:nvSpPr>
          <p:cNvPr id="68611" name="Rectangle 3"/>
          <p:cNvSpPr>
            <a:spLocks noGrp="1" noChangeArrowheads="1"/>
          </p:cNvSpPr>
          <p:nvPr>
            <p:ph idx="1"/>
          </p:nvPr>
        </p:nvSpPr>
        <p:spPr/>
        <p:txBody>
          <a:bodyPr/>
          <a:lstStyle/>
          <a:p>
            <a:r>
              <a:rPr lang="en-GB"/>
              <a:t>Automatic teller machine (UK ‘cashpoint’)</a:t>
            </a:r>
          </a:p>
          <a:p>
            <a:r>
              <a:rPr lang="en-GB"/>
              <a:t>Customer types-in PIN and amount wanted.</a:t>
            </a:r>
          </a:p>
          <a:p>
            <a:r>
              <a:rPr lang="en-GB"/>
              <a:t>Software requires digits (0 .. 9) only.</a:t>
            </a:r>
          </a:p>
          <a:p>
            <a:r>
              <a:rPr lang="en-GB"/>
              <a:t>How is this (pre-condition) ensured?</a:t>
            </a:r>
          </a:p>
          <a:p>
            <a:endParaRPr lang="en-GB"/>
          </a:p>
          <a:p>
            <a:r>
              <a:rPr lang="en-GB"/>
              <a:t>Only digits on keypad! (no letters)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Rationale</a:t>
            </a:r>
          </a:p>
        </p:txBody>
      </p:sp>
      <p:sp>
        <p:nvSpPr>
          <p:cNvPr id="72707" name="Rectangle 3"/>
          <p:cNvSpPr>
            <a:spLocks noGrp="1" noChangeArrowheads="1"/>
          </p:cNvSpPr>
          <p:nvPr>
            <p:ph idx="1"/>
          </p:nvPr>
        </p:nvSpPr>
        <p:spPr/>
        <p:txBody>
          <a:bodyPr/>
          <a:lstStyle/>
          <a:p>
            <a:pPr>
              <a:lnSpc>
                <a:spcPct val="90000"/>
              </a:lnSpc>
              <a:tabLst>
                <a:tab pos="5654675" algn="l"/>
              </a:tabLst>
            </a:pPr>
            <a:r>
              <a:rPr lang="en-GB" sz="2800" dirty="0"/>
              <a:t>Not supplier’s problem!</a:t>
            </a:r>
          </a:p>
          <a:p>
            <a:pPr>
              <a:lnSpc>
                <a:spcPct val="90000"/>
              </a:lnSpc>
              <a:tabLst>
                <a:tab pos="5654675" algn="l"/>
              </a:tabLst>
            </a:pPr>
            <a:r>
              <a:rPr lang="en-GB" sz="2800" dirty="0"/>
              <a:t>Supplier cannot know what to do about it.</a:t>
            </a:r>
          </a:p>
          <a:p>
            <a:pPr>
              <a:lnSpc>
                <a:spcPct val="90000"/>
              </a:lnSpc>
              <a:tabLst>
                <a:tab pos="5654675" algn="l"/>
              </a:tabLst>
            </a:pPr>
            <a:r>
              <a:rPr lang="en-GB" sz="2800" dirty="0"/>
              <a:t>What value should be delivered if we write, for example:</a:t>
            </a:r>
          </a:p>
          <a:p>
            <a:pPr>
              <a:lnSpc>
                <a:spcPct val="90000"/>
              </a:lnSpc>
              <a:buFontTx/>
              <a:buNone/>
              <a:tabLst>
                <a:tab pos="5654675" algn="l"/>
              </a:tabLst>
            </a:pPr>
            <a:r>
              <a:rPr lang="en-GB" sz="2800" dirty="0"/>
              <a:t>	             </a:t>
            </a:r>
            <a:r>
              <a:rPr lang="en-GB" sz="2800" dirty="0" err="1"/>
              <a:t>sqrt</a:t>
            </a:r>
            <a:r>
              <a:rPr lang="en-GB" sz="2800" dirty="0"/>
              <a:t>(–4)?</a:t>
            </a:r>
          </a:p>
          <a:p>
            <a:pPr>
              <a:lnSpc>
                <a:spcPct val="90000"/>
              </a:lnSpc>
              <a:tabLst>
                <a:tab pos="5654675" algn="l"/>
              </a:tabLst>
            </a:pPr>
            <a:r>
              <a:rPr lang="en-GB" sz="2800" dirty="0"/>
              <a:t>Sometimes it takes longer to test the pre-condition than to do the task: </a:t>
            </a:r>
          </a:p>
          <a:p>
            <a:pPr>
              <a:lnSpc>
                <a:spcPct val="90000"/>
              </a:lnSpc>
              <a:buFontTx/>
              <a:buNone/>
              <a:tabLst>
                <a:tab pos="5654675" algn="l"/>
              </a:tabLst>
            </a:pPr>
            <a:r>
              <a:rPr lang="en-GB" sz="2800" dirty="0"/>
              <a:t>	example, Binary Search test: O(</a:t>
            </a:r>
            <a:r>
              <a:rPr lang="en-GB" sz="2800" i="1" dirty="0"/>
              <a:t>n</a:t>
            </a:r>
            <a:r>
              <a:rPr lang="en-GB" sz="2800" dirty="0"/>
              <a:t>), search: O(log</a:t>
            </a:r>
            <a:r>
              <a:rPr lang="en-GB" sz="2800" baseline="-25000" dirty="0"/>
              <a:t>2</a:t>
            </a:r>
            <a:r>
              <a:rPr lang="en-GB" sz="2800" i="1" dirty="0"/>
              <a:t>n</a:t>
            </a:r>
            <a:r>
              <a:rPr lang="en-GB" sz="2800" dirty="0"/>
              <a:t>)</a:t>
            </a:r>
          </a:p>
          <a:p>
            <a:pPr>
              <a:lnSpc>
                <a:spcPct val="90000"/>
              </a:lnSpc>
              <a:buFontTx/>
              <a:buNone/>
              <a:tabLst>
                <a:tab pos="5654675" algn="l"/>
              </a:tabLst>
            </a:pPr>
            <a:endParaRPr lang="en-GB" sz="2800" dirty="0"/>
          </a:p>
          <a:p>
            <a:pPr>
              <a:lnSpc>
                <a:spcPct val="90000"/>
              </a:lnSpc>
              <a:buFontTx/>
              <a:buNone/>
              <a:tabLst>
                <a:tab pos="5654675" algn="l"/>
              </a:tabLst>
            </a:pPr>
            <a:endParaRPr lang="en-GB" sz="2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62000" y="304800"/>
            <a:ext cx="7772400" cy="1143000"/>
          </a:xfrm>
        </p:spPr>
        <p:txBody>
          <a:bodyPr/>
          <a:lstStyle/>
          <a:p>
            <a:r>
              <a:rPr lang="en-GB" dirty="0"/>
              <a:t>Liberation!</a:t>
            </a:r>
          </a:p>
        </p:txBody>
      </p:sp>
      <p:sp>
        <p:nvSpPr>
          <p:cNvPr id="74755" name="Rectangle 3"/>
          <p:cNvSpPr>
            <a:spLocks noGrp="1" noChangeArrowheads="1"/>
          </p:cNvSpPr>
          <p:nvPr>
            <p:ph idx="1"/>
          </p:nvPr>
        </p:nvSpPr>
        <p:spPr>
          <a:xfrm>
            <a:off x="685800" y="1295400"/>
            <a:ext cx="7772400" cy="4572000"/>
          </a:xfrm>
        </p:spPr>
        <p:txBody>
          <a:bodyPr/>
          <a:lstStyle/>
          <a:p>
            <a:r>
              <a:rPr lang="en-GB" sz="2800" dirty="0"/>
              <a:t>Supplier does not have to decide (guess!) what to do when pre-condition not satisfied.</a:t>
            </a:r>
          </a:p>
          <a:p>
            <a:r>
              <a:rPr lang="en-GB" sz="2800" dirty="0"/>
              <a:t>What do you think of this?</a:t>
            </a:r>
          </a:p>
          <a:p>
            <a:pPr>
              <a:buFontTx/>
              <a:buNone/>
            </a:pPr>
            <a:r>
              <a:rPr lang="en-GB" b="1" dirty="0"/>
              <a:t>		</a:t>
            </a:r>
            <a:r>
              <a:rPr lang="en-GB" sz="2400" b="1" dirty="0"/>
              <a:t>function</a:t>
            </a:r>
            <a:r>
              <a:rPr lang="en-GB" sz="2400" dirty="0"/>
              <a:t> </a:t>
            </a:r>
            <a:r>
              <a:rPr lang="en-GB" sz="2400" dirty="0" err="1"/>
              <a:t>Sqrt</a:t>
            </a:r>
            <a:r>
              <a:rPr lang="en-GB" sz="2400" dirty="0"/>
              <a:t> (x : real): real;</a:t>
            </a:r>
          </a:p>
          <a:p>
            <a:pPr>
              <a:buFontTx/>
              <a:buNone/>
            </a:pPr>
            <a:r>
              <a:rPr lang="en-GB" sz="2400" i="1" dirty="0"/>
              <a:t>		  (* pre: x &gt;= 0</a:t>
            </a:r>
          </a:p>
          <a:p>
            <a:pPr>
              <a:buFontTx/>
              <a:buNone/>
            </a:pPr>
            <a:r>
              <a:rPr lang="en-GB" sz="2400" i="1" dirty="0"/>
              <a:t>	 	  post: abs(result * result – x) &lt; </a:t>
            </a:r>
            <a:r>
              <a:rPr lang="en-GB" sz="2400" i="1" dirty="0" err="1"/>
              <a:t>eps</a:t>
            </a:r>
            <a:r>
              <a:rPr lang="en-GB" sz="2400" i="1" dirty="0"/>
              <a:t> *)</a:t>
            </a:r>
          </a:p>
          <a:p>
            <a:pPr>
              <a:buFontTx/>
              <a:buNone/>
            </a:pPr>
            <a:r>
              <a:rPr lang="en-GB" sz="2400" b="1" dirty="0"/>
              <a:t>		begin</a:t>
            </a:r>
          </a:p>
          <a:p>
            <a:pPr>
              <a:buFontTx/>
              <a:buNone/>
            </a:pPr>
            <a:r>
              <a:rPr lang="en-GB" sz="2400" dirty="0"/>
              <a:t> 			 </a:t>
            </a:r>
            <a:r>
              <a:rPr lang="en-GB" sz="2400" b="1" dirty="0"/>
              <a:t>if</a:t>
            </a:r>
            <a:r>
              <a:rPr lang="en-GB" sz="2400" dirty="0"/>
              <a:t> x &lt; 0 </a:t>
            </a:r>
            <a:r>
              <a:rPr lang="en-GB" sz="2400" b="1" dirty="0"/>
              <a:t>then</a:t>
            </a:r>
            <a:r>
              <a:rPr lang="en-GB" sz="2400" dirty="0"/>
              <a:t> x := –x;</a:t>
            </a:r>
          </a:p>
          <a:p>
            <a:pPr>
              <a:buFontTx/>
              <a:buNone/>
            </a:pPr>
            <a:r>
              <a:rPr lang="en-GB" sz="2400" i="1" dirty="0"/>
              <a:t>		 (* calculate square-root of x *)</a:t>
            </a:r>
          </a:p>
          <a:p>
            <a:pPr>
              <a:buFontTx/>
              <a:buNone/>
            </a:pPr>
            <a:endParaRPr lang="en-GB" sz="2800" i="1" dirty="0"/>
          </a:p>
          <a:p>
            <a:endParaRPr lang="en-GB" sz="3600" dirty="0"/>
          </a:p>
          <a:p>
            <a:endParaRPr lang="en-GB" sz="36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No more arbitrary, ‘code’ values</a:t>
            </a:r>
          </a:p>
        </p:txBody>
      </p:sp>
      <p:sp>
        <p:nvSpPr>
          <p:cNvPr id="76803" name="Rectangle 3"/>
          <p:cNvSpPr>
            <a:spLocks noGrp="1" noChangeArrowheads="1"/>
          </p:cNvSpPr>
          <p:nvPr>
            <p:ph idx="1"/>
          </p:nvPr>
        </p:nvSpPr>
        <p:spPr/>
        <p:txBody>
          <a:bodyPr/>
          <a:lstStyle/>
          <a:p>
            <a:r>
              <a:rPr lang="en-GB"/>
              <a:t>What should be delivered by the top-of-stack function, when the stack is empty? By sqrt when the parameter is negative.</a:t>
            </a:r>
          </a:p>
          <a:p>
            <a:r>
              <a:rPr lang="en-GB"/>
              <a:t>–1?</a:t>
            </a:r>
          </a:p>
          <a:p>
            <a:r>
              <a:rPr lang="en-GB"/>
              <a:t>0?</a:t>
            </a:r>
          </a:p>
          <a:p>
            <a:r>
              <a:rPr lang="en-GB"/>
              <a:t>Why?</a:t>
            </a:r>
          </a:p>
          <a:p>
            <a:pPr>
              <a:buFontTx/>
              <a:buNone/>
            </a:pPr>
            <a:endParaRPr lang="en-GB"/>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533400"/>
            <a:ext cx="8229600" cy="1143000"/>
          </a:xfrm>
          <a:noFill/>
          <a:ln/>
        </p:spPr>
        <p:txBody>
          <a:bodyPr lIns="90488" tIns="44450" rIns="90488" bIns="44450"/>
          <a:lstStyle/>
          <a:p>
            <a:r>
              <a:rPr lang="en-GB" dirty="0"/>
              <a:t>Summary</a:t>
            </a:r>
          </a:p>
        </p:txBody>
      </p:sp>
      <p:sp>
        <p:nvSpPr>
          <p:cNvPr id="78851" name="Rectangle 3"/>
          <p:cNvSpPr>
            <a:spLocks noGrp="1" noChangeArrowheads="1"/>
          </p:cNvSpPr>
          <p:nvPr>
            <p:ph idx="1"/>
          </p:nvPr>
        </p:nvSpPr>
        <p:spPr>
          <a:xfrm>
            <a:off x="685800" y="2046288"/>
            <a:ext cx="7772400" cy="3919537"/>
          </a:xfrm>
          <a:noFill/>
          <a:ln/>
        </p:spPr>
        <p:txBody>
          <a:bodyPr lIns="90488" tIns="44450" rIns="90488" bIns="44450"/>
          <a:lstStyle/>
          <a:p>
            <a:r>
              <a:rPr lang="en-GB" sz="2800" dirty="0"/>
              <a:t>Specifying with pre- and post-conditions concentrates on </a:t>
            </a:r>
            <a:r>
              <a:rPr lang="en-GB" sz="2800" b="1" dirty="0"/>
              <a:t>what</a:t>
            </a:r>
            <a:r>
              <a:rPr lang="en-GB" sz="2800" dirty="0"/>
              <a:t> is done, not </a:t>
            </a:r>
            <a:r>
              <a:rPr lang="en-GB" sz="2800" b="1" dirty="0"/>
              <a:t>how</a:t>
            </a:r>
            <a:r>
              <a:rPr lang="en-GB" sz="2800" dirty="0"/>
              <a:t> it is done.</a:t>
            </a:r>
          </a:p>
          <a:p>
            <a:r>
              <a:rPr lang="en-GB" sz="2800" dirty="0"/>
              <a:t>Simple ‘formal’ method.</a:t>
            </a:r>
          </a:p>
          <a:p>
            <a:r>
              <a:rPr lang="en-GB" sz="2800" dirty="0"/>
              <a:t>Design by contract makes clear the expectations and obligations on supplier and client of a service.</a:t>
            </a:r>
          </a:p>
          <a:p>
            <a:r>
              <a:rPr lang="en-GB" sz="2800" dirty="0"/>
              <a:t>Liberates supplier of service from need to ‘guess’ what to do.</a:t>
            </a:r>
          </a:p>
          <a:p>
            <a:endParaRPr lang="en-GB" sz="28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5800" y="228600"/>
            <a:ext cx="7772400" cy="1143000"/>
          </a:xfrm>
          <a:noFill/>
          <a:ln/>
        </p:spPr>
        <p:txBody>
          <a:bodyPr lIns="90488" tIns="44450" rIns="90488" bIns="44450"/>
          <a:lstStyle/>
          <a:p>
            <a:r>
              <a:rPr lang="en-GB" dirty="0"/>
              <a:t>Specification</a:t>
            </a:r>
          </a:p>
        </p:txBody>
      </p:sp>
      <p:sp>
        <p:nvSpPr>
          <p:cNvPr id="15363" name="Rectangle 3"/>
          <p:cNvSpPr>
            <a:spLocks noGrp="1" noChangeArrowheads="1"/>
          </p:cNvSpPr>
          <p:nvPr>
            <p:ph idx="1"/>
          </p:nvPr>
        </p:nvSpPr>
        <p:spPr>
          <a:xfrm>
            <a:off x="685800" y="1219200"/>
            <a:ext cx="7772400" cy="4572000"/>
          </a:xfrm>
          <a:noFill/>
          <a:ln/>
        </p:spPr>
        <p:txBody>
          <a:bodyPr lIns="90488" tIns="44450" rIns="90488" bIns="44450"/>
          <a:lstStyle/>
          <a:p>
            <a:r>
              <a:rPr lang="en-GB"/>
              <a:t>Say </a:t>
            </a:r>
            <a:r>
              <a:rPr lang="en-GB" b="1"/>
              <a:t>what</a:t>
            </a:r>
            <a:r>
              <a:rPr lang="en-GB"/>
              <a:t> we want to do – not </a:t>
            </a:r>
            <a:r>
              <a:rPr lang="en-GB" b="1"/>
              <a:t>how</a:t>
            </a:r>
            <a:r>
              <a:rPr lang="en-GB"/>
              <a:t> we do it</a:t>
            </a:r>
          </a:p>
          <a:p>
            <a:r>
              <a:rPr lang="en-GB"/>
              <a:t>Hoare’s approach:</a:t>
            </a:r>
          </a:p>
          <a:p>
            <a:pPr lvl="1"/>
            <a:r>
              <a:rPr lang="en-GB"/>
              <a:t>Determine necessary properties of the state </a:t>
            </a:r>
            <a:r>
              <a:rPr lang="en-GB" b="1"/>
              <a:t>before </a:t>
            </a:r>
            <a:r>
              <a:rPr lang="en-GB"/>
              <a:t>some operation: the operation’s </a:t>
            </a:r>
            <a:r>
              <a:rPr lang="en-GB" i="1"/>
              <a:t>pre-condition</a:t>
            </a:r>
          </a:p>
          <a:p>
            <a:pPr lvl="1"/>
            <a:r>
              <a:rPr lang="en-GB"/>
              <a:t>Determine necessary properties of the state </a:t>
            </a:r>
            <a:r>
              <a:rPr lang="en-GB" b="1"/>
              <a:t>after </a:t>
            </a:r>
            <a:r>
              <a:rPr lang="en-GB"/>
              <a:t>the</a:t>
            </a:r>
            <a:r>
              <a:rPr lang="en-GB" b="1"/>
              <a:t> </a:t>
            </a:r>
            <a:r>
              <a:rPr lang="en-GB"/>
              <a:t>operation: its </a:t>
            </a:r>
            <a:r>
              <a:rPr lang="en-GB" i="1"/>
              <a:t>post-condition</a:t>
            </a:r>
          </a:p>
          <a:p>
            <a:r>
              <a:rPr lang="en-GB" i="1"/>
              <a:t>State</a:t>
            </a:r>
            <a:r>
              <a:rPr lang="en-GB"/>
              <a:t>: the values of all the relevant variables, files … </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pPr algn="ctr"/>
            <a:r>
              <a:rPr lang="en-US"/>
              <a:t>What is DBC?</a:t>
            </a:r>
          </a:p>
        </p:txBody>
      </p:sp>
      <p:sp>
        <p:nvSpPr>
          <p:cNvPr id="3077" name="Rectangle 5"/>
          <p:cNvSpPr>
            <a:spLocks noGrp="1" noChangeArrowheads="1"/>
          </p:cNvSpPr>
          <p:nvPr>
            <p:ph type="body" idx="1"/>
          </p:nvPr>
        </p:nvSpPr>
        <p:spPr/>
        <p:txBody>
          <a:bodyPr/>
          <a:lstStyle/>
          <a:p>
            <a:pPr>
              <a:buNone/>
            </a:pPr>
            <a:endParaRPr lang="en-US" dirty="0"/>
          </a:p>
          <a:p>
            <a:pPr>
              <a:buNone/>
            </a:pPr>
            <a:r>
              <a:rPr lang="en-US" dirty="0"/>
              <a:t>	Classes of a system communicate with one another on the basis of precisely defined benefits and obligations.</a:t>
            </a:r>
          </a:p>
          <a:p>
            <a:pPr>
              <a:buFont typeface="Wingdings" pitchFamily="2" charset="2"/>
              <a:buNone/>
            </a:pPr>
            <a:endParaRPr lang="en-US" dirty="0"/>
          </a:p>
          <a:p>
            <a:pPr>
              <a:buFont typeface="Wingdings" pitchFamily="2" charset="2"/>
              <a:buNone/>
            </a:pPr>
            <a:r>
              <a:rPr lang="en-US" sz="2500" dirty="0"/>
              <a:t>	[Bertrand Meyer, CACM, Vol. 36, No 9, 1992]</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ctr"/>
            <a:r>
              <a:rPr lang="en-US"/>
              <a:t>What is DBC? (cont.)</a:t>
            </a:r>
          </a:p>
        </p:txBody>
      </p:sp>
      <p:sp>
        <p:nvSpPr>
          <p:cNvPr id="16387" name="Rectangle 3"/>
          <p:cNvSpPr>
            <a:spLocks noGrp="1" noChangeArrowheads="1"/>
          </p:cNvSpPr>
          <p:nvPr>
            <p:ph type="body" idx="1"/>
          </p:nvPr>
        </p:nvSpPr>
        <p:spPr/>
        <p:txBody>
          <a:bodyPr/>
          <a:lstStyle/>
          <a:p>
            <a:r>
              <a:rPr lang="en-US" dirty="0"/>
              <a:t>Preconditions of methods</a:t>
            </a:r>
          </a:p>
          <a:p>
            <a:pPr>
              <a:buFont typeface="Wingdings" pitchFamily="2" charset="2"/>
              <a:buNone/>
            </a:pPr>
            <a:r>
              <a:rPr lang="en-US" sz="2400" dirty="0"/>
              <a:t>     A </a:t>
            </a:r>
            <a:r>
              <a:rPr lang="en-US" sz="2400" dirty="0" err="1"/>
              <a:t>boolean</a:t>
            </a:r>
            <a:r>
              <a:rPr lang="en-US" sz="2400" dirty="0"/>
              <a:t> expression which is assumed true when the method gets called </a:t>
            </a:r>
          </a:p>
          <a:p>
            <a:r>
              <a:rPr lang="en-US" dirty="0" err="1"/>
              <a:t>Postconditions</a:t>
            </a:r>
            <a:r>
              <a:rPr lang="en-US" dirty="0"/>
              <a:t> of methods</a:t>
            </a:r>
          </a:p>
          <a:p>
            <a:pPr>
              <a:buFont typeface="Wingdings" pitchFamily="2" charset="2"/>
              <a:buNone/>
            </a:pPr>
            <a:r>
              <a:rPr lang="en-US" sz="2400" dirty="0"/>
              <a:t>     A </a:t>
            </a:r>
            <a:r>
              <a:rPr lang="en-US" sz="2400" dirty="0" err="1"/>
              <a:t>boolean</a:t>
            </a:r>
            <a:r>
              <a:rPr lang="en-US" sz="2400" dirty="0"/>
              <a:t> expression which the caller can assume to be true when the method returns</a:t>
            </a:r>
          </a:p>
          <a:p>
            <a:r>
              <a:rPr lang="en-US" dirty="0"/>
              <a:t>Class invariants</a:t>
            </a:r>
          </a:p>
          <a:p>
            <a:pPr>
              <a:buFont typeface="Wingdings" pitchFamily="2" charset="2"/>
              <a:buNone/>
            </a:pPr>
            <a:r>
              <a:rPr lang="en-US" sz="1900" dirty="0"/>
              <a:t>  	</a:t>
            </a:r>
            <a:r>
              <a:rPr lang="en-US" sz="2400" dirty="0"/>
              <a:t>consistency conditions of objects must hold for all instances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r>
              <a:rPr lang="en-US"/>
              <a:t>Benefits of Design by Contract</a:t>
            </a:r>
          </a:p>
        </p:txBody>
      </p:sp>
      <p:sp>
        <p:nvSpPr>
          <p:cNvPr id="17411" name="Rectangle 3"/>
          <p:cNvSpPr>
            <a:spLocks noGrp="1" noChangeArrowheads="1"/>
          </p:cNvSpPr>
          <p:nvPr>
            <p:ph type="body" idx="1"/>
          </p:nvPr>
        </p:nvSpPr>
        <p:spPr/>
        <p:txBody>
          <a:bodyPr/>
          <a:lstStyle/>
          <a:p>
            <a:r>
              <a:rPr lang="en-US" sz="2400" dirty="0"/>
              <a:t>Better understanding of software construction</a:t>
            </a:r>
          </a:p>
          <a:p>
            <a:r>
              <a:rPr lang="en-US" sz="2400" dirty="0"/>
              <a:t>Systematic approach to building bug-free </a:t>
            </a:r>
            <a:r>
              <a:rPr lang="en-US" sz="2400" dirty="0" err="1"/>
              <a:t>oo</a:t>
            </a:r>
            <a:r>
              <a:rPr lang="en-US" sz="2400" dirty="0"/>
              <a:t> systems</a:t>
            </a:r>
          </a:p>
          <a:p>
            <a:r>
              <a:rPr lang="en-US" sz="2400" dirty="0"/>
              <a:t>Effective framework for debugging, testing and quality assurance</a:t>
            </a:r>
          </a:p>
          <a:p>
            <a:r>
              <a:rPr lang="en-US" sz="2400" dirty="0"/>
              <a:t>Method for documenting software components</a:t>
            </a:r>
          </a:p>
          <a:p>
            <a:r>
              <a:rPr lang="en-US" sz="2400" dirty="0"/>
              <a:t>Better control of the inheritance mechanism</a:t>
            </a:r>
          </a:p>
          <a:p>
            <a:r>
              <a:rPr lang="en-US" sz="2400" dirty="0"/>
              <a:t>Technique for dealing with abnormal cases, effective exception handling</a:t>
            </a:r>
          </a:p>
          <a:p>
            <a:endParaRPr lang="en-US" sz="21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Rationale</a:t>
            </a:r>
          </a:p>
        </p:txBody>
      </p:sp>
      <p:sp>
        <p:nvSpPr>
          <p:cNvPr id="9219" name="Rectangle 3"/>
          <p:cNvSpPr>
            <a:spLocks noGrp="1" noChangeArrowheads="1"/>
          </p:cNvSpPr>
          <p:nvPr>
            <p:ph type="body" idx="1"/>
          </p:nvPr>
        </p:nvSpPr>
        <p:spPr/>
        <p:txBody>
          <a:bodyPr/>
          <a:lstStyle/>
          <a:p>
            <a:r>
              <a:rPr lang="en-US" dirty="0"/>
              <a:t>A contract document protects both the client, by specifying how much should be done, and the supplier, by stating that the supplier is not liable for failing to carry out tasks outside of the specified scope </a:t>
            </a:r>
          </a:p>
          <a:p>
            <a:r>
              <a:rPr lang="en-US" dirty="0"/>
              <a:t>The obligations of the supplier become the benefits to the client</a:t>
            </a:r>
          </a:p>
        </p:txBody>
      </p:sp>
    </p:spTree>
    <p:extLst>
      <p:ext uri="{BB962C8B-B14F-4D97-AF65-F5344CB8AC3E}">
        <p14:creationId xmlns:p14="http://schemas.microsoft.com/office/powerpoint/2010/main" val="29673196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Rationale restated</a:t>
            </a:r>
          </a:p>
        </p:txBody>
      </p:sp>
      <p:sp>
        <p:nvSpPr>
          <p:cNvPr id="10243" name="Rectangle 3"/>
          <p:cNvSpPr>
            <a:spLocks noGrp="1" noChangeArrowheads="1"/>
          </p:cNvSpPr>
          <p:nvPr>
            <p:ph type="body" idx="1"/>
          </p:nvPr>
        </p:nvSpPr>
        <p:spPr/>
        <p:txBody>
          <a:bodyPr/>
          <a:lstStyle/>
          <a:p>
            <a:pPr>
              <a:buFontTx/>
              <a:buNone/>
            </a:pPr>
            <a:r>
              <a:rPr lang="en-US" dirty="0"/>
              <a:t>a contract protects both sides:</a:t>
            </a:r>
          </a:p>
          <a:p>
            <a:r>
              <a:rPr lang="en-US" dirty="0"/>
              <a:t>Protects the client by specifying </a:t>
            </a:r>
            <a:r>
              <a:rPr lang="en-US" b="1" dirty="0"/>
              <a:t>how much</a:t>
            </a:r>
            <a:r>
              <a:rPr lang="en-US" dirty="0"/>
              <a:t> should be done; the client is entitled to receive a certain result</a:t>
            </a:r>
          </a:p>
          <a:p>
            <a:r>
              <a:rPr lang="en-US" dirty="0"/>
              <a:t>Protects the contractor by specifying </a:t>
            </a:r>
            <a:r>
              <a:rPr lang="en-US" b="1" dirty="0"/>
              <a:t>how little</a:t>
            </a:r>
            <a:r>
              <a:rPr lang="en-US" dirty="0"/>
              <a:t> is acceptable; the contractor must not be liable for failing to carry out tasks outside of the specified scope</a:t>
            </a:r>
          </a:p>
        </p:txBody>
      </p:sp>
    </p:spTree>
    <p:extLst>
      <p:ext uri="{BB962C8B-B14F-4D97-AF65-F5344CB8AC3E}">
        <p14:creationId xmlns:p14="http://schemas.microsoft.com/office/powerpoint/2010/main" val="225206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0DA73-06D7-4E9D-8E8B-41D6F418C60E}"/>
              </a:ext>
            </a:extLst>
          </p:cNvPr>
          <p:cNvSpPr>
            <a:spLocks noGrp="1"/>
          </p:cNvSpPr>
          <p:nvPr>
            <p:ph type="title"/>
          </p:nvPr>
        </p:nvSpPr>
        <p:spPr/>
        <p:txBody>
          <a:bodyPr/>
          <a:lstStyle/>
          <a:p>
            <a:r>
              <a:rPr lang="en-MY" dirty="0">
                <a:effectLst/>
                <a:latin typeface="Times New Roman" panose="02020603050405020304" pitchFamily="18" charset="0"/>
              </a:rPr>
              <a:t>What are Preconditions and Postconditions?</a:t>
            </a:r>
            <a:endParaRPr lang="en-MY" dirty="0"/>
          </a:p>
        </p:txBody>
      </p:sp>
      <p:sp>
        <p:nvSpPr>
          <p:cNvPr id="3" name="Content Placeholder 2">
            <a:extLst>
              <a:ext uri="{FF2B5EF4-FFF2-40B4-BE49-F238E27FC236}">
                <a16:creationId xmlns:a16="http://schemas.microsoft.com/office/drawing/2014/main" id="{75B47737-9587-4600-8A0E-A6FCF7766A90}"/>
              </a:ext>
            </a:extLst>
          </p:cNvPr>
          <p:cNvSpPr>
            <a:spLocks noGrp="1"/>
          </p:cNvSpPr>
          <p:nvPr>
            <p:ph idx="1"/>
          </p:nvPr>
        </p:nvSpPr>
        <p:spPr/>
        <p:txBody>
          <a:bodyPr/>
          <a:lstStyle/>
          <a:p>
            <a:r>
              <a:rPr lang="en-US" dirty="0">
                <a:effectLst/>
                <a:latin typeface="Times New Roman" panose="02020603050405020304" pitchFamily="18" charset="0"/>
              </a:rPr>
              <a:t>One way to specify function requirements is with a pair of statements about the function. </a:t>
            </a:r>
            <a:endParaRPr lang="en-US" dirty="0">
              <a:latin typeface="Arial" panose="020B0604020202020204" pitchFamily="34" charset="0"/>
            </a:endParaRPr>
          </a:p>
          <a:p>
            <a:r>
              <a:rPr lang="en-US" dirty="0">
                <a:effectLst/>
                <a:latin typeface="Times New Roman" panose="02020603050405020304" pitchFamily="18" charset="0"/>
              </a:rPr>
              <a:t>The precondition statement indicates what must be true before the function is called.</a:t>
            </a:r>
            <a:endParaRPr lang="en-US" dirty="0">
              <a:latin typeface="Arial" panose="020B0604020202020204" pitchFamily="34" charset="0"/>
            </a:endParaRPr>
          </a:p>
          <a:p>
            <a:r>
              <a:rPr lang="en-US" dirty="0">
                <a:effectLst/>
                <a:latin typeface="Times New Roman" panose="02020603050405020304" pitchFamily="18" charset="0"/>
              </a:rPr>
              <a:t>The postcondition statement indicates what will be true when the function finishes its work.</a:t>
            </a:r>
            <a:endParaRPr lang="en-MY" dirty="0"/>
          </a:p>
        </p:txBody>
      </p:sp>
    </p:spTree>
    <p:extLst>
      <p:ext uri="{BB962C8B-B14F-4D97-AF65-F5344CB8AC3E}">
        <p14:creationId xmlns:p14="http://schemas.microsoft.com/office/powerpoint/2010/main" val="94503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lIns="90488" tIns="44450" rIns="90488" bIns="44450"/>
          <a:lstStyle/>
          <a:p>
            <a:r>
              <a:rPr lang="en-GB"/>
              <a:t>Pre-condition</a:t>
            </a:r>
          </a:p>
        </p:txBody>
      </p:sp>
      <p:sp>
        <p:nvSpPr>
          <p:cNvPr id="17411" name="Rectangle 3"/>
          <p:cNvSpPr>
            <a:spLocks noGrp="1" noChangeArrowheads="1"/>
          </p:cNvSpPr>
          <p:nvPr>
            <p:ph idx="1"/>
          </p:nvPr>
        </p:nvSpPr>
        <p:spPr>
          <a:noFill/>
          <a:ln/>
        </p:spPr>
        <p:txBody>
          <a:bodyPr lIns="90488" tIns="44450" rIns="90488" bIns="44450"/>
          <a:lstStyle/>
          <a:p>
            <a:pPr algn="just">
              <a:lnSpc>
                <a:spcPct val="90000"/>
              </a:lnSpc>
              <a:buFontTx/>
              <a:buNone/>
            </a:pPr>
            <a:r>
              <a:rPr lang="en-GB" sz="2800" dirty="0"/>
              <a:t>	A </a:t>
            </a:r>
            <a:r>
              <a:rPr lang="en-GB" sz="2800" i="1" dirty="0"/>
              <a:t>pre-condition</a:t>
            </a:r>
            <a:r>
              <a:rPr lang="en-GB" sz="2800" dirty="0"/>
              <a:t> is a </a:t>
            </a:r>
            <a:r>
              <a:rPr lang="en-GB" sz="2800" i="1" dirty="0"/>
              <a:t>Boolean</a:t>
            </a:r>
            <a:r>
              <a:rPr lang="en-GB" sz="2800" dirty="0"/>
              <a:t> expression that describes the state that the variables of the program (or program fragment) must be in for the program to be able to work correctly.</a:t>
            </a:r>
          </a:p>
          <a:p>
            <a:pPr>
              <a:lnSpc>
                <a:spcPct val="90000"/>
              </a:lnSpc>
              <a:buFontTx/>
              <a:buNone/>
            </a:pPr>
            <a:r>
              <a:rPr lang="en-GB" sz="2800" dirty="0"/>
              <a:t>	</a:t>
            </a:r>
            <a:r>
              <a:rPr lang="en-GB" sz="2800" i="1" dirty="0"/>
              <a:t>Example</a:t>
            </a:r>
            <a:r>
              <a:rPr lang="en-GB" sz="2800" dirty="0"/>
              <a:t>: the pre-condition of a program to find the square-root of </a:t>
            </a:r>
            <a:r>
              <a:rPr lang="en-GB" sz="2800" i="1" dirty="0"/>
              <a:t>x</a:t>
            </a:r>
            <a:r>
              <a:rPr lang="en-GB" sz="2800" dirty="0"/>
              <a:t> is:</a:t>
            </a:r>
          </a:p>
          <a:p>
            <a:pPr>
              <a:lnSpc>
                <a:spcPct val="90000"/>
              </a:lnSpc>
              <a:buFontTx/>
              <a:buNone/>
            </a:pPr>
            <a:r>
              <a:rPr lang="en-GB" sz="2800" dirty="0"/>
              <a:t>		x &gt;= 0</a:t>
            </a:r>
          </a:p>
          <a:p>
            <a:pPr>
              <a:lnSpc>
                <a:spcPct val="90000"/>
              </a:lnSpc>
              <a:buFontTx/>
              <a:buNone/>
            </a:pPr>
            <a:r>
              <a:rPr lang="en-GB" sz="2800" dirty="0"/>
              <a:t>	since negative numbers do not have (</a:t>
            </a:r>
            <a:r>
              <a:rPr lang="en-GB" sz="2800" i="1" dirty="0"/>
              <a:t>real</a:t>
            </a:r>
            <a:r>
              <a:rPr lang="en-GB" sz="2800" dirty="0"/>
              <a:t>) square-roots.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8" tIns="44450" rIns="90488" bIns="44450"/>
          <a:lstStyle/>
          <a:p>
            <a:r>
              <a:rPr lang="en-GB"/>
              <a:t>Pre-condition: </a:t>
            </a:r>
            <a:r>
              <a:rPr lang="en-GB" i="1"/>
              <a:t>TRUE</a:t>
            </a:r>
          </a:p>
        </p:txBody>
      </p:sp>
      <p:sp>
        <p:nvSpPr>
          <p:cNvPr id="19459" name="Rectangle 3"/>
          <p:cNvSpPr>
            <a:spLocks noGrp="1" noChangeArrowheads="1"/>
          </p:cNvSpPr>
          <p:nvPr>
            <p:ph idx="1"/>
          </p:nvPr>
        </p:nvSpPr>
        <p:spPr>
          <a:xfrm>
            <a:off x="457200" y="1905000"/>
            <a:ext cx="8229600" cy="4525963"/>
          </a:xfrm>
          <a:noFill/>
          <a:ln/>
        </p:spPr>
        <p:txBody>
          <a:bodyPr lIns="90488" tIns="44450" rIns="90488" bIns="44450"/>
          <a:lstStyle/>
          <a:p>
            <a:r>
              <a:rPr lang="en-GB" dirty="0"/>
              <a:t>A pre-condition of </a:t>
            </a:r>
            <a:r>
              <a:rPr lang="en-GB" i="1" dirty="0"/>
              <a:t>TRUE</a:t>
            </a:r>
            <a:r>
              <a:rPr lang="en-GB" dirty="0"/>
              <a:t> means there is no pre-condition.</a:t>
            </a:r>
          </a:p>
          <a:p>
            <a:r>
              <a:rPr lang="en-GB" dirty="0"/>
              <a:t>(It works whenever </a:t>
            </a:r>
            <a:r>
              <a:rPr lang="en-GB" i="1" dirty="0"/>
              <a:t>TRUE</a:t>
            </a:r>
            <a:r>
              <a:rPr lang="en-GB" dirty="0"/>
              <a:t> is true)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noFill/>
          <a:ln/>
        </p:spPr>
        <p:txBody>
          <a:bodyPr lIns="90488" tIns="44450" rIns="90488" bIns="44450"/>
          <a:lstStyle/>
          <a:p>
            <a:r>
              <a:rPr lang="en-GB"/>
              <a:t>Pre-condition: </a:t>
            </a:r>
            <a:r>
              <a:rPr lang="en-GB" i="1"/>
              <a:t>FALSE</a:t>
            </a:r>
          </a:p>
        </p:txBody>
      </p:sp>
      <p:sp>
        <p:nvSpPr>
          <p:cNvPr id="21507" name="Rectangle 3"/>
          <p:cNvSpPr>
            <a:spLocks noGrp="1" noChangeArrowheads="1"/>
          </p:cNvSpPr>
          <p:nvPr>
            <p:ph idx="1"/>
          </p:nvPr>
        </p:nvSpPr>
        <p:spPr>
          <a:noFill/>
          <a:ln/>
        </p:spPr>
        <p:txBody>
          <a:bodyPr lIns="90488" tIns="44450" rIns="90488" bIns="44450"/>
          <a:lstStyle/>
          <a:p>
            <a:r>
              <a:rPr lang="en-GB"/>
              <a:t>A pre-condition of </a:t>
            </a:r>
            <a:r>
              <a:rPr lang="en-GB" i="1"/>
              <a:t>FALSE</a:t>
            </a:r>
            <a:r>
              <a:rPr lang="en-GB"/>
              <a:t> would specify a program that never works.</a:t>
            </a:r>
          </a:p>
          <a:p>
            <a:r>
              <a:rPr lang="en-GB"/>
              <a:t>(It only works when </a:t>
            </a:r>
            <a:r>
              <a:rPr lang="en-GB" i="1"/>
              <a:t>FALSE</a:t>
            </a:r>
            <a:r>
              <a:rPr lang="en-GB"/>
              <a:t> is true)</a:t>
            </a:r>
          </a:p>
          <a:p>
            <a:r>
              <a:rPr lang="en-GB"/>
              <a:t>We try to avoid writing programs that have </a:t>
            </a:r>
            <a:r>
              <a:rPr lang="en-GB" i="1"/>
              <a:t>FALSE</a:t>
            </a:r>
            <a:r>
              <a:rPr lang="en-GB"/>
              <a:t> as pre-condition!</a:t>
            </a:r>
          </a:p>
        </p:txBody>
      </p:sp>
    </p:spTree>
  </p:cSld>
  <p:clrMapOvr>
    <a:masterClrMapping/>
  </p:clrMapOvr>
  <p:transition/>
</p:sld>
</file>

<file path=ppt/theme/theme1.xml><?xml version="1.0" encoding="utf-8"?>
<a:theme xmlns:a="http://schemas.openxmlformats.org/drawingml/2006/main" name="Nilai UC PowerPoint Presentation (Lecturer)">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Title of presentation</Template>
  <TotalTime>608</TotalTime>
  <Words>3405</Words>
  <Application>Microsoft Office PowerPoint</Application>
  <PresentationFormat>On-screen Show (4:3)</PresentationFormat>
  <Paragraphs>388</Paragraphs>
  <Slides>54</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Courier New</vt:lpstr>
      <vt:lpstr>Tahoma</vt:lpstr>
      <vt:lpstr>Times New Roman</vt:lpstr>
      <vt:lpstr>Verdana</vt:lpstr>
      <vt:lpstr>Wingdings</vt:lpstr>
      <vt:lpstr>Nilai UC PowerPoint Presentation (Lecturer)</vt:lpstr>
      <vt:lpstr>Lecture 2: Specification and Design By Contract</vt:lpstr>
      <vt:lpstr>Overview</vt:lpstr>
      <vt:lpstr>Specification versus ‘code’</vt:lpstr>
      <vt:lpstr>Professor Sir C. A. R. (Tony) Hoare</vt:lpstr>
      <vt:lpstr>Specification</vt:lpstr>
      <vt:lpstr>What are Preconditions and Postconditions?</vt:lpstr>
      <vt:lpstr>Pre-condition</vt:lpstr>
      <vt:lpstr>Pre-condition: TRUE</vt:lpstr>
      <vt:lpstr>Pre-condition: FALSE</vt:lpstr>
      <vt:lpstr>Post-condition</vt:lpstr>
      <vt:lpstr>Specifying with pre-+ and post</vt:lpstr>
      <vt:lpstr>Example</vt:lpstr>
      <vt:lpstr>Pre-condition not satisfied?</vt:lpstr>
      <vt:lpstr>Pre-condition not satisfied?</vt:lpstr>
      <vt:lpstr>Everyday example</vt:lpstr>
      <vt:lpstr>Everyday example</vt:lpstr>
      <vt:lpstr>My first, American-model, Macintosh</vt:lpstr>
      <vt:lpstr>Specifying with pre- and post</vt:lpstr>
      <vt:lpstr>Specifying with pre- and post</vt:lpstr>
      <vt:lpstr>Example: specification of Sqrt</vt:lpstr>
      <vt:lpstr>Examples</vt:lpstr>
      <vt:lpstr>Invariant</vt:lpstr>
      <vt:lpstr>Design by contract</vt:lpstr>
      <vt:lpstr>Example contract issue</vt:lpstr>
      <vt:lpstr>Programming by contract</vt:lpstr>
      <vt:lpstr>Postconditions</vt:lpstr>
      <vt:lpstr>Class invariants</vt:lpstr>
      <vt:lpstr>Exceptions in the contract</vt:lpstr>
      <vt:lpstr>Which one is it? (1)</vt:lpstr>
      <vt:lpstr>Which one is it? (2)</vt:lpstr>
      <vt:lpstr>Design by Contract</vt:lpstr>
      <vt:lpstr>Motivation</vt:lpstr>
      <vt:lpstr>What is Design By Contract?</vt:lpstr>
      <vt:lpstr>Bertrand Meyer</vt:lpstr>
      <vt:lpstr>Eiffel: requires and results</vt:lpstr>
      <vt:lpstr>Example: Airlines Reservation</vt:lpstr>
      <vt:lpstr>Example: Airlines Reservation(cont.)</vt:lpstr>
      <vt:lpstr>Pre and Post conditions + Invariants</vt:lpstr>
      <vt:lpstr>Pre and Post conditions + Invariants</vt:lpstr>
      <vt:lpstr>Contract: cleaning windows</vt:lpstr>
      <vt:lpstr>Contract broken: home-delivery service</vt:lpstr>
      <vt:lpstr>Redundant Checks</vt:lpstr>
      <vt:lpstr>New style (cleaner) style of programming</vt:lpstr>
      <vt:lpstr>Contract Documentation</vt:lpstr>
      <vt:lpstr>Example: automatic teller machine</vt:lpstr>
      <vt:lpstr>Rationale</vt:lpstr>
      <vt:lpstr>Liberation!</vt:lpstr>
      <vt:lpstr>No more arbitrary, ‘code’ values</vt:lpstr>
      <vt:lpstr>Summary</vt:lpstr>
      <vt:lpstr>What is DBC?</vt:lpstr>
      <vt:lpstr>What is DBC? (cont.)</vt:lpstr>
      <vt:lpstr>Benefits of Design by Contract</vt:lpstr>
      <vt:lpstr>Rationale</vt:lpstr>
      <vt:lpstr>Rationale restated</vt:lpstr>
    </vt:vector>
  </TitlesOfParts>
  <Company>PK Education Sdn Bhd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lmyeoh</dc:creator>
  <cp:lastModifiedBy>Rajesvary</cp:lastModifiedBy>
  <cp:revision>29</cp:revision>
  <dcterms:created xsi:type="dcterms:W3CDTF">2009-05-07T03:07:15Z</dcterms:created>
  <dcterms:modified xsi:type="dcterms:W3CDTF">2023-01-25T01:47:39Z</dcterms:modified>
</cp:coreProperties>
</file>