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7"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321" r:id="rId24"/>
    <p:sldId id="322" r:id="rId25"/>
    <p:sldId id="283" r:id="rId26"/>
    <p:sldId id="323"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9" r:id="rId61"/>
    <p:sldId id="320" r:id="rId6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0929"/>
  </p:normalViewPr>
  <p:slideViewPr>
    <p:cSldViewPr>
      <p:cViewPr varScale="1">
        <p:scale>
          <a:sx n="64" d="100"/>
          <a:sy n="64" d="100"/>
        </p:scale>
        <p:origin x="139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F9BF52C-CA13-4262-9982-15F0A48311B3}" type="slidenum">
              <a:rPr lang="en-US"/>
              <a:pPr>
                <a:defRPr/>
              </a:pPr>
              <a:t>‹#›</a:t>
            </a:fld>
            <a:endParaRPr lang="en-US"/>
          </a:p>
        </p:txBody>
      </p:sp>
    </p:spTree>
    <p:extLst>
      <p:ext uri="{BB962C8B-B14F-4D97-AF65-F5344CB8AC3E}">
        <p14:creationId xmlns:p14="http://schemas.microsoft.com/office/powerpoint/2010/main" val="2451312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49D85E5-B443-4748-B142-14146F9E39E5}" type="slidenum">
              <a:rPr lang="en-US"/>
              <a:pPr/>
              <a:t>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A8D771F-BA59-4FC3-B491-837E61A557DB}" type="slidenum">
              <a:rPr lang="en-US"/>
              <a:pPr/>
              <a:t>10</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C707EC0-C36F-4F8D-A520-69CBE88BC33D}" type="slidenum">
              <a:rPr lang="en-US"/>
              <a:pPr/>
              <a:t>11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167BB19-EA06-4B61-B8EC-43DC9BD99908}" type="slidenum">
              <a:rPr lang="en-US"/>
              <a:pPr/>
              <a:t>12</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3D8B4AF-D699-4FDB-9D23-604229A4E2EC}" type="slidenum">
              <a:rPr lang="en-US"/>
              <a:pPr/>
              <a:t>13</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6A20F40-DF54-484C-B607-26C6E29942EB}" type="slidenum">
              <a:rPr lang="en-US"/>
              <a:pPr/>
              <a:t>14</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8E1A6A0-6BF6-41C5-8B2B-B50D467879D3}" type="slidenum">
              <a:rPr lang="en-US"/>
              <a:pPr/>
              <a:t>15</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50F33FA2-A360-4E44-A292-4B96ACB83342}" type="slidenum">
              <a:rPr lang="en-US"/>
              <a:pPr/>
              <a:t>16</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B26AAAE9-7AA9-41D0-A31B-9DC926A960BC}" type="slidenum">
              <a:rPr lang="en-US"/>
              <a:pPr/>
              <a:t>17</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C180B3D-2186-4ACC-9E35-70206371201F}" type="slidenum">
              <a:rPr lang="en-US"/>
              <a:pPr/>
              <a:t>18</a:t>
            </a:fld>
            <a:endParaRPr lang="en-US"/>
          </a:p>
        </p:txBody>
      </p:sp>
      <p:sp>
        <p:nvSpPr>
          <p:cNvPr id="86019" name="Rectangle 2"/>
          <p:cNvSpPr>
            <a:spLocks noGrp="1" noRot="1" noChangeAspect="1" noChangeArrowheads="1" noTextEdit="1"/>
          </p:cNvSpPr>
          <p:nvPr>
            <p:ph type="sldImg"/>
          </p:nvPr>
        </p:nvSpPr>
        <p:spPr>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GB"/>
              <a:t>Animate?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7A05AEC-94A8-404B-BABB-A4B09FE49862}" type="slidenum">
              <a:rPr lang="en-US"/>
              <a:pPr/>
              <a:t>19</a:t>
            </a:fld>
            <a:endParaRPr lang="en-US"/>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GB"/>
              <a:t>Do some drawings on flipchart/whiteboard to illustrate these principles rather tan flipping between slides.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4F24371-1EDE-4AF9-9025-F1E7BCF6B287}" type="slidenum">
              <a:rPr lang="en-US"/>
              <a:pPr/>
              <a:t>2</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3111F64-ECAB-42CD-9831-7A36D3B6D157}" type="slidenum">
              <a:rPr lang="en-US"/>
              <a:pPr/>
              <a:t>20</a:t>
            </a:fld>
            <a:endParaRPr lang="en-US"/>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GB"/>
              <a:t>Original gang of four consisted of Mao's widow Jiang Qing and three of her close associates, Zhang Chunqiao, Yao Wenyuan, and Wang Hongwen. Arrested after Mao’s death in 1976, tried and sentenced to life imprisonment.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B843B40-EBCE-445A-8789-14B16D416152}" type="slidenum">
              <a:rPr lang="en-US"/>
              <a:pPr/>
              <a:t>21</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F9CF375-C672-46F5-B26F-2847C9A7EF22}" type="slidenum">
              <a:rPr lang="en-US"/>
              <a:pPr/>
              <a:t>22</a:t>
            </a:fld>
            <a:endParaRPr 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FCF88FF-CCB8-4323-948E-39FEB0AF43B7}" type="slidenum">
              <a:rPr lang="en-US"/>
              <a:pPr/>
              <a:t>25</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7BEDDAF-5914-48E1-BF46-16BF0F1D3C3C}" type="slidenum">
              <a:rPr lang="en-US"/>
              <a:pPr/>
              <a:t>27</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ABCBAA4-C928-4773-8C10-18EE34E9390C}" type="slidenum">
              <a:rPr lang="en-US"/>
              <a:pPr/>
              <a:t>28</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F4CCBCF-8041-44A6-8985-F9BF3F8AFEC1}" type="slidenum">
              <a:rPr lang="en-US"/>
              <a:pPr/>
              <a:t>29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235B067E-38EE-42A0-A692-8C7BBD66CAEE}" type="slidenum">
              <a:rPr lang="en-US"/>
              <a:pPr/>
              <a:t>30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3EAB463-1C99-4699-A54B-9B6D13347A14}" type="slidenum">
              <a:rPr lang="en-US"/>
              <a:pPr/>
              <a:t>31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65B3480-8C57-4A86-99A7-505D4A762305}" type="slidenum">
              <a:rPr lang="en-US"/>
              <a:pPr/>
              <a:t>32</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ACFC6EC-515A-4AED-9536-085E35EFD47A}" type="slidenum">
              <a:rPr lang="en-US"/>
              <a:pPr/>
              <a:t>3</a:t>
            </a:fld>
            <a:endParaRPr lang="en-US"/>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GB"/>
              <a:t>Leporello is manservant to Don Giovanni in Mozart’s opera of the same name.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4777EFBC-B267-4649-ABF6-CCF6DB5DA95A}" type="slidenum">
              <a:rPr lang="en-US"/>
              <a:pPr/>
              <a:t>33</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4CCD5E4-0048-4E50-AF61-363399A67E0C}" type="slidenum">
              <a:rPr lang="en-US"/>
              <a:pPr/>
              <a:t>34</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0245EFA-8D61-4F59-9E94-30A513B4723F}" type="slidenum">
              <a:rPr lang="en-US"/>
              <a:pPr/>
              <a:t>35</a:t>
            </a:fld>
            <a:endParaRPr lang="en-US"/>
          </a:p>
        </p:txBody>
      </p:sp>
      <p:sp>
        <p:nvSpPr>
          <p:cNvPr id="102403" name="Rectangle 2"/>
          <p:cNvSpPr>
            <a:spLocks noGrp="1" noRot="1" noChangeAspect="1" noChangeArrowheads="1" noTextEdit="1"/>
          </p:cNvSpPr>
          <p:nvPr>
            <p:ph type="sldImg"/>
          </p:nvPr>
        </p:nvSpPr>
        <p:spPr>
          <a:solidFill>
            <a:srgbClr val="FFFFFF"/>
          </a:solidFill>
          <a:ln/>
        </p:spPr>
      </p:sp>
      <p:sp>
        <p:nvSpPr>
          <p:cNvPr id="1024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GB"/>
              <a:t>Practice run: about 50mins to here. Good place to break?Perhaps better to break after a few more slides.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D6EDD32-0D25-4D8A-BCB4-0CE662177456}" type="slidenum">
              <a:rPr lang="en-US"/>
              <a:pPr/>
              <a:t>36</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ACD96147-2858-452D-8ACB-F16C4B8594A4}" type="slidenum">
              <a:rPr lang="en-US"/>
              <a:pPr/>
              <a:t>37</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96AA86B-D613-47CA-AD12-20F878BD1F3F}" type="slidenum">
              <a:rPr lang="en-US"/>
              <a:pPr/>
              <a:t>38</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728A877-D101-4C7A-BF44-0057147903C0}" type="slidenum">
              <a:rPr lang="en-US"/>
              <a:pPr/>
              <a:t>39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3FFDDA91-18B9-413A-B5A4-61E88F86F555}" type="slidenum">
              <a:rPr lang="en-US"/>
              <a:pPr/>
              <a:t>40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3407521-0B10-460B-BBE6-7257DD359E88}" type="slidenum">
              <a:rPr lang="en-US"/>
              <a:pPr/>
              <a:t>41</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872EBAD-B488-4C7F-A2A7-8A664879E562}" type="slidenum">
              <a:rPr lang="en-US"/>
              <a:pPr/>
              <a:t>42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34B7348-C3B3-4245-B5A6-54E09454F9C0}" type="slidenum">
              <a:rPr lang="en-US"/>
              <a:pPr/>
              <a:t>4</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A6E666F-6303-4AE3-8AB5-5249DBA6A1AD}" type="slidenum">
              <a:rPr lang="en-US"/>
              <a:pPr/>
              <a:t>43</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B74A739-D5B7-4D02-BEE6-9DDAD6A029D4}" type="slidenum">
              <a:rPr lang="en-US"/>
              <a:pPr/>
              <a:t>44</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2F5A5D45-3BDF-4C5C-84AF-4B0CC13B8C7C}" type="slidenum">
              <a:rPr lang="en-US"/>
              <a:pPr/>
              <a:t>45</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A4186B25-39AD-45D5-BA2C-3159DEDCAEB9}" type="slidenum">
              <a:rPr lang="en-US"/>
              <a:pPr/>
              <a:t>46</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2F0AD531-E342-4B07-95A3-7F75DC2C5F62}" type="slidenum">
              <a:rPr lang="en-US"/>
              <a:pPr/>
              <a:t>47</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199F220-AD27-4A8B-9B60-D572EC1A7F0B}" type="slidenum">
              <a:rPr lang="en-US"/>
              <a:pPr/>
              <a:t>48</a:t>
            </a:fld>
            <a:endParaRPr lang="en-US"/>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GB"/>
              <a:t>Make sure you describe the methods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48E630B-EFC8-41C6-AB6E-A69F7921DEC9}" type="slidenum">
              <a:rPr lang="en-US"/>
              <a:pPr/>
              <a:t>49</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F71B0DDB-6989-4AEA-8A5B-9E580CBE003A}" type="slidenum">
              <a:rPr lang="en-US"/>
              <a:pPr/>
              <a:t>50</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51ADA67F-571F-465B-A16C-B0EB795DE8FD}" type="slidenum">
              <a:rPr lang="en-US"/>
              <a:pPr/>
              <a:t>51</a:t>
            </a:fld>
            <a:endParaRPr 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ADC4090-B077-4DF7-A5C7-2A96CDDAB725}" type="slidenum">
              <a:rPr lang="en-US"/>
              <a:pPr/>
              <a:t>52</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8DEBE622-9C66-4051-9CF5-980FA8D04C28}" type="slidenum">
              <a:rPr lang="en-US"/>
              <a:pPr/>
              <a:t>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4CC1F77-8D0F-473E-8566-7B907488B307}" type="slidenum">
              <a:rPr lang="en-US"/>
              <a:pPr/>
              <a:t>53</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4DF400C2-1B3F-4191-9481-6F03E95DA8FC}" type="slidenum">
              <a:rPr lang="en-US"/>
              <a:pPr/>
              <a:t>54</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BB97638-329C-469E-B326-12721289B223}" type="slidenum">
              <a:rPr lang="en-US"/>
              <a:pPr/>
              <a:t>55</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8122C6C9-18BA-4913-AF44-67FDE980DB37}" type="slidenum">
              <a:rPr lang="en-US"/>
              <a:pPr/>
              <a:t>56</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02773A38-10E3-4A0D-A2E4-1A149BA6FE43}" type="slidenum">
              <a:rPr lang="en-US"/>
              <a:pPr/>
              <a:t>57</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C6D2A320-6944-4D25-AC78-0DE4B11AFE74}" type="slidenum">
              <a:rPr lang="en-US"/>
              <a:pPr/>
              <a:t>58</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38A975FF-D5AB-4A3D-903A-6549FD89FE4D}" type="slidenum">
              <a:rPr lang="en-US"/>
              <a:pPr/>
              <a:t>59</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D6B15A8-3685-4E26-9B2C-5C3959138435}" type="slidenum">
              <a:rPr lang="en-US"/>
              <a:pPr/>
              <a:t>60</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2053895-26A6-4DF4-B0BA-7E73B3E32F73}" type="slidenum">
              <a:rPr lang="en-US"/>
              <a:pPr/>
              <a:t>61</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489AD25-E9AB-4A11-B1DC-8B3DABC5981E}" type="slidenum">
              <a:rPr lang="en-US"/>
              <a:pPr/>
              <a:t>6</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B7C3A47-36ED-44CF-A830-DAACA9762094}" type="slidenum">
              <a:rPr lang="en-US"/>
              <a:pPr/>
              <a:t>7</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828F61AB-B09C-4416-BAD0-CB2367953812}" type="slidenum">
              <a:rPr lang="en-US"/>
              <a:pPr/>
              <a:t>8</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378681B-94BB-49F5-ADF9-147B0A5A1083}" type="slidenum">
              <a:rPr lang="en-US"/>
              <a:pPr/>
              <a:t>9</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6"/>
          <p:cNvSpPr>
            <a:spLocks noGrp="1"/>
          </p:cNvSpPr>
          <p:nvPr>
            <p:ph type="sldNum" sz="quarter" idx="4"/>
          </p:nvPr>
        </p:nvSpPr>
        <p:spPr>
          <a:xfrm>
            <a:off x="0" y="6553200"/>
            <a:ext cx="609600" cy="381000"/>
          </a:xfrm>
          <a:prstGeom prst="rect">
            <a:avLst/>
          </a:prstGeom>
        </p:spPr>
        <p:txBody>
          <a:bodyPr/>
          <a:lstStyle>
            <a:lvl1pPr>
              <a:defRPr sz="1200" b="1">
                <a:solidFill>
                  <a:srgbClr val="FFFF00"/>
                </a:solidFill>
                <a:latin typeface="Arial" pitchFamily="34" charset="0"/>
                <a:cs typeface="Arial" pitchFamily="34" charset="0"/>
              </a:defRPr>
            </a:lvl1pPr>
          </a:lstStyle>
          <a:p>
            <a:fld id="{784105BE-3D98-4AA2-BDF9-1D845C509D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b="1">
                <a:solidFill>
                  <a:srgbClr val="C00000"/>
                </a:solidFill>
                <a:latin typeface="Myriad Pro" pitchFamily="34" charset="0"/>
              </a:defRPr>
            </a:lvl1p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784105BE-3D98-4AA2-BDF9-1D845C509DE0}" type="slidenum">
              <a:rPr lang="en-US" smtClean="0"/>
              <a:t>‹#›</a:t>
            </a:fld>
            <a:endParaRPr lang="en-US"/>
          </a:p>
        </p:txBody>
      </p:sp>
      <p:sp>
        <p:nvSpPr>
          <p:cNvPr id="5" name="TextBox 4"/>
          <p:cNvSpPr txBox="1"/>
          <p:nvPr/>
        </p:nvSpPr>
        <p:spPr>
          <a:xfrm>
            <a:off x="457200" y="1600200"/>
            <a:ext cx="8229600" cy="461665"/>
          </a:xfrm>
          <a:prstGeom prst="rect">
            <a:avLst/>
          </a:prstGeom>
          <a:noFill/>
        </p:spPr>
        <p:txBody>
          <a:bodyPr wrap="square" rtlCol="0">
            <a:spAutoFit/>
          </a:bodyPr>
          <a:lstStyle/>
          <a:p>
            <a:pPr marL="355600" indent="-355600">
              <a:buFont typeface="Arial" pitchFamily="34" charset="0"/>
              <a:buChar char="•"/>
            </a:pPr>
            <a:r>
              <a:rPr lang="en-US" dirty="0">
                <a:latin typeface="Myriad Pro" pitchFamily="34" charset="0"/>
              </a:rPr>
              <a:t>Click to edit</a:t>
            </a:r>
            <a:endParaRPr lang="en-GB" dirty="0">
              <a:latin typeface="Myriad Pro"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FDAD174-1253-426A-A03B-9CB049026491}" type="datetimeFigureOut">
              <a:rPr lang="en-US" smtClean="0"/>
              <a:t>2/9/2025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4105BE-3D98-4AA2-BDF9-1D845C509DE0}" type="slidenum">
              <a:rPr lang="en-US" smtClean="0"/>
              <a:t>‹#›</a:t>
            </a:fld>
            <a:endParaRPr lang="en-US"/>
          </a:p>
        </p:txBody>
      </p:sp>
    </p:spTree>
    <p:extLst>
      <p:ext uri="{BB962C8B-B14F-4D97-AF65-F5344CB8AC3E}">
        <p14:creationId xmlns:p14="http://schemas.microsoft.com/office/powerpoint/2010/main" val="244478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FDAD174-1253-426A-A03B-9CB049026491}" type="datetimeFigureOut">
              <a:rPr lang="en-US" smtClean="0"/>
              <a:t>2/9/2025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84105BE-3D98-4AA2-BDF9-1D845C509DE0}" type="slidenum">
              <a:rPr lang="en-US" smtClean="0"/>
              <a:t>‹#›</a:t>
            </a:fld>
            <a:endParaRPr lang="en-US"/>
          </a:p>
        </p:txBody>
      </p:sp>
    </p:spTree>
    <p:extLst>
      <p:ext uri="{BB962C8B-B14F-4D97-AF65-F5344CB8AC3E}">
        <p14:creationId xmlns:p14="http://schemas.microsoft.com/office/powerpoint/2010/main" val="181791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FDAD174-1253-426A-A03B-9CB049026491}" type="datetimeFigureOut">
              <a:rPr lang="en-US" smtClean="0"/>
              <a:t>2/9/2025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84105BE-3D98-4AA2-BDF9-1D845C509DE0}" type="slidenum">
              <a:rPr lang="en-US" smtClean="0"/>
              <a:t>‹#›</a:t>
            </a:fld>
            <a:endParaRPr lang="en-US"/>
          </a:p>
        </p:txBody>
      </p:sp>
    </p:spTree>
    <p:extLst>
      <p:ext uri="{BB962C8B-B14F-4D97-AF65-F5344CB8AC3E}">
        <p14:creationId xmlns:p14="http://schemas.microsoft.com/office/powerpoint/2010/main" val="62568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6"/>
          <p:cNvSpPr>
            <a:spLocks noGrp="1"/>
          </p:cNvSpPr>
          <p:nvPr>
            <p:ph type="sldNum" sz="quarter" idx="4"/>
          </p:nvPr>
        </p:nvSpPr>
        <p:spPr>
          <a:xfrm>
            <a:off x="0" y="6553200"/>
            <a:ext cx="609600" cy="381000"/>
          </a:xfrm>
          <a:prstGeom prst="rect">
            <a:avLst/>
          </a:prstGeom>
        </p:spPr>
        <p:txBody>
          <a:bodyPr/>
          <a:lstStyle>
            <a:lvl1pPr>
              <a:defRPr sz="1200" b="1">
                <a:solidFill>
                  <a:srgbClr val="FFFF00"/>
                </a:solidFill>
                <a:latin typeface="Arial" pitchFamily="34" charset="0"/>
                <a:cs typeface="Arial" pitchFamily="34" charset="0"/>
              </a:defRPr>
            </a:lvl1pPr>
          </a:lstStyle>
          <a:p>
            <a:fld id="{784105BE-3D98-4AA2-BDF9-1D845C509D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4.xml"/><Relationship Id="rId1" Type="http://schemas.openxmlformats.org/officeDocument/2006/relationships/video" Target="file:///C:\Documents%20and%20Settings\David\Application%20Data\Microsoft\Media%20Catalog\Downloaded%20Clips\cl0\na02211i.jpg" TargetMode="External"/><Relationship Id="rId5" Type="http://schemas.openxmlformats.org/officeDocument/2006/relationships/image" Target="../media/image4.wmf"/><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5.xml"/><Relationship Id="rId1" Type="http://schemas.openxmlformats.org/officeDocument/2006/relationships/video" Target="file:///C:\Documents%20and%20Settings\David\Application%20Data\Microsoft\Media%20Catalog\Downloaded%20Clips\cl0\na02211i.jp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914400" y="2133600"/>
            <a:ext cx="7315200" cy="2133600"/>
          </a:xfrm>
        </p:spPr>
        <p:txBody>
          <a:bodyPr/>
          <a:lstStyle/>
          <a:p>
            <a:pPr eaLnBrk="1" hangingPunct="1"/>
            <a:r>
              <a:rPr lang="en-US"/>
              <a:t>Lecture 4: </a:t>
            </a:r>
            <a:r>
              <a:rPr lang="en-US" dirty="0"/>
              <a:t>Design Patterns</a:t>
            </a:r>
          </a:p>
        </p:txBody>
      </p:sp>
      <p:sp>
        <p:nvSpPr>
          <p:cNvPr id="2052" name="Rectangle 3"/>
          <p:cNvSpPr>
            <a:spLocks noGrp="1" noChangeArrowheads="1"/>
          </p:cNvSpPr>
          <p:nvPr>
            <p:ph type="subTitle" idx="1"/>
          </p:nvPr>
        </p:nvSpPr>
        <p:spPr>
          <a:xfrm>
            <a:off x="1371600" y="4648200"/>
            <a:ext cx="6400800" cy="990600"/>
          </a:xfrm>
        </p:spPr>
        <p:txBody>
          <a:bodyPr>
            <a:normAutofit lnSpcReduction="10000"/>
          </a:bodyPr>
          <a:lstStyle/>
          <a:p>
            <a:pPr eaLnBrk="1" hangingPunct="1"/>
            <a:r>
              <a:rPr lang="en-US"/>
              <a:t>EC3375: Software Design Pattern and Technology</a:t>
            </a:r>
          </a:p>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228600"/>
            <a:ext cx="7772400" cy="1143000"/>
          </a:xfrm>
        </p:spPr>
        <p:txBody>
          <a:bodyPr>
            <a:normAutofit fontScale="90000"/>
          </a:bodyPr>
          <a:lstStyle/>
          <a:p>
            <a:pPr eaLnBrk="1" hangingPunct="1"/>
            <a:r>
              <a:rPr lang="en-GB" sz="4000"/>
              <a:t>Implementing Poisonous Bites:</a:t>
            </a:r>
            <a:br>
              <a:rPr lang="en-GB" sz="4000"/>
            </a:br>
            <a:r>
              <a:rPr lang="en-GB" sz="4000"/>
              <a:t>First attempt</a:t>
            </a:r>
          </a:p>
        </p:txBody>
      </p:sp>
      <p:grpSp>
        <p:nvGrpSpPr>
          <p:cNvPr id="12291" name="Group 3"/>
          <p:cNvGrpSpPr>
            <a:grpSpLocks/>
          </p:cNvGrpSpPr>
          <p:nvPr/>
        </p:nvGrpSpPr>
        <p:grpSpPr bwMode="auto">
          <a:xfrm>
            <a:off x="3886200" y="3155950"/>
            <a:ext cx="3124200" cy="990600"/>
            <a:chOff x="432" y="3408"/>
            <a:chExt cx="1584" cy="528"/>
          </a:xfrm>
        </p:grpSpPr>
        <p:sp>
          <p:nvSpPr>
            <p:cNvPr id="12324" name="Rectangle 4"/>
            <p:cNvSpPr>
              <a:spLocks noChangeArrowheads="1"/>
            </p:cNvSpPr>
            <p:nvPr/>
          </p:nvSpPr>
          <p:spPr bwMode="auto">
            <a:xfrm>
              <a:off x="432" y="3408"/>
              <a:ext cx="1584" cy="215"/>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PoisonousBiter</a:t>
              </a:r>
            </a:p>
          </p:txBody>
        </p:sp>
        <p:sp>
          <p:nvSpPr>
            <p:cNvPr id="12325" name="Rectangle 5"/>
            <p:cNvSpPr>
              <a:spLocks noChangeArrowheads="1"/>
            </p:cNvSpPr>
            <p:nvPr/>
          </p:nvSpPr>
          <p:spPr bwMode="auto">
            <a:xfrm>
              <a:off x="432" y="3598"/>
              <a:ext cx="1584" cy="338"/>
            </a:xfrm>
            <a:prstGeom prst="rect">
              <a:avLst/>
            </a:prstGeom>
            <a:solidFill>
              <a:schemeClr val="accent1"/>
            </a:solidFill>
            <a:ln w="9525">
              <a:solidFill>
                <a:schemeClr val="tx1"/>
              </a:solidFill>
              <a:miter lim="800000"/>
              <a:headEnd/>
              <a:tailEnd/>
            </a:ln>
          </p:spPr>
          <p:txBody>
            <a:bodyPr wrap="none" anchor="ctr"/>
            <a:lstStyle/>
            <a:p>
              <a:r>
                <a:rPr lang="en-GB" sz="1800" i="1">
                  <a:latin typeface="Tahoma" pitchFamily="34" charset="0"/>
                </a:rPr>
                <a:t>move()</a:t>
              </a:r>
            </a:p>
            <a:p>
              <a:r>
                <a:rPr lang="en-GB" sz="1800">
                  <a:latin typeface="Tahoma" pitchFamily="34" charset="0"/>
                </a:rPr>
                <a:t>attack() {// poisonous bite}</a:t>
              </a:r>
            </a:p>
          </p:txBody>
        </p:sp>
      </p:grpSp>
      <p:sp>
        <p:nvSpPr>
          <p:cNvPr id="12292" name="Rectangle 6"/>
          <p:cNvSpPr>
            <a:spLocks noChangeArrowheads="1"/>
          </p:cNvSpPr>
          <p:nvPr/>
        </p:nvSpPr>
        <p:spPr bwMode="auto">
          <a:xfrm>
            <a:off x="2667000" y="4648200"/>
            <a:ext cx="2819400" cy="304800"/>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Spider</a:t>
            </a:r>
          </a:p>
        </p:txBody>
      </p:sp>
      <p:sp>
        <p:nvSpPr>
          <p:cNvPr id="12293" name="Rectangle 7"/>
          <p:cNvSpPr>
            <a:spLocks noChangeArrowheads="1"/>
          </p:cNvSpPr>
          <p:nvPr/>
        </p:nvSpPr>
        <p:spPr bwMode="auto">
          <a:xfrm>
            <a:off x="2667000" y="4940300"/>
            <a:ext cx="2819400" cy="404813"/>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crawl}</a:t>
            </a:r>
          </a:p>
        </p:txBody>
      </p:sp>
      <p:sp>
        <p:nvSpPr>
          <p:cNvPr id="12294" name="Rectangle 8"/>
          <p:cNvSpPr>
            <a:spLocks noChangeArrowheads="1"/>
          </p:cNvSpPr>
          <p:nvPr/>
        </p:nvSpPr>
        <p:spPr bwMode="auto">
          <a:xfrm>
            <a:off x="5867400" y="4635500"/>
            <a:ext cx="2895600" cy="403225"/>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Snake</a:t>
            </a:r>
          </a:p>
        </p:txBody>
      </p:sp>
      <p:sp>
        <p:nvSpPr>
          <p:cNvPr id="12295" name="Rectangle 9"/>
          <p:cNvSpPr>
            <a:spLocks noChangeArrowheads="1"/>
          </p:cNvSpPr>
          <p:nvPr/>
        </p:nvSpPr>
        <p:spPr bwMode="auto">
          <a:xfrm>
            <a:off x="5867400" y="4992688"/>
            <a:ext cx="2895600" cy="404812"/>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slither}</a:t>
            </a:r>
          </a:p>
        </p:txBody>
      </p:sp>
      <p:sp>
        <p:nvSpPr>
          <p:cNvPr id="12296" name="AutoShape 10"/>
          <p:cNvSpPr>
            <a:spLocks noChangeArrowheads="1"/>
          </p:cNvSpPr>
          <p:nvPr/>
        </p:nvSpPr>
        <p:spPr bwMode="auto">
          <a:xfrm>
            <a:off x="5410200" y="415925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12297" name="AutoShape 11"/>
          <p:cNvCxnSpPr>
            <a:cxnSpLocks noChangeShapeType="1"/>
            <a:stCxn id="12313" idx="3"/>
            <a:endCxn id="12294" idx="0"/>
          </p:cNvCxnSpPr>
          <p:nvPr/>
        </p:nvCxnSpPr>
        <p:spPr bwMode="auto">
          <a:xfrm rot="16200000" flipH="1">
            <a:off x="6369050" y="3689350"/>
            <a:ext cx="244475" cy="1647825"/>
          </a:xfrm>
          <a:prstGeom prst="bentConnector3">
            <a:avLst>
              <a:gd name="adj1" fmla="val 50000"/>
            </a:avLst>
          </a:prstGeom>
          <a:noFill/>
          <a:ln w="9525">
            <a:solidFill>
              <a:schemeClr val="tx1"/>
            </a:solidFill>
            <a:miter lim="800000"/>
            <a:headEnd/>
            <a:tailEnd/>
          </a:ln>
        </p:spPr>
      </p:cxnSp>
      <p:cxnSp>
        <p:nvCxnSpPr>
          <p:cNvPr id="12298" name="AutoShape 12"/>
          <p:cNvCxnSpPr>
            <a:cxnSpLocks noChangeShapeType="1"/>
            <a:stCxn id="12296" idx="3"/>
            <a:endCxn id="12292" idx="0"/>
          </p:cNvCxnSpPr>
          <p:nvPr/>
        </p:nvCxnSpPr>
        <p:spPr bwMode="auto">
          <a:xfrm rot="5400000">
            <a:off x="4651375" y="3813175"/>
            <a:ext cx="260350" cy="1409700"/>
          </a:xfrm>
          <a:prstGeom prst="bentConnector3">
            <a:avLst>
              <a:gd name="adj1" fmla="val 50000"/>
            </a:avLst>
          </a:prstGeom>
          <a:noFill/>
          <a:ln w="9525">
            <a:solidFill>
              <a:schemeClr val="tx1"/>
            </a:solidFill>
            <a:miter lim="800000"/>
            <a:headEnd/>
            <a:tailEnd/>
          </a:ln>
        </p:spPr>
      </p:cxnSp>
      <p:sp>
        <p:nvSpPr>
          <p:cNvPr id="12299" name="Text Box 13"/>
          <p:cNvSpPr txBox="1">
            <a:spLocks noChangeArrowheads="1"/>
          </p:cNvSpPr>
          <p:nvPr/>
        </p:nvSpPr>
        <p:spPr bwMode="auto">
          <a:xfrm>
            <a:off x="3505200" y="1676400"/>
            <a:ext cx="2057400" cy="1314450"/>
          </a:xfrm>
          <a:prstGeom prst="rect">
            <a:avLst/>
          </a:prstGeom>
          <a:noFill/>
          <a:ln w="9525">
            <a:noFill/>
            <a:miter lim="800000"/>
            <a:headEnd/>
            <a:tailEnd/>
          </a:ln>
        </p:spPr>
        <p:txBody>
          <a:bodyPr>
            <a:spAutoFit/>
          </a:bodyPr>
          <a:lstStyle/>
          <a:p>
            <a:pPr>
              <a:spcBef>
                <a:spcPct val="50000"/>
              </a:spcBef>
            </a:pPr>
            <a:r>
              <a:rPr lang="en-GB" sz="1600" b="1" i="1">
                <a:solidFill>
                  <a:schemeClr val="tx2"/>
                </a:solidFill>
                <a:latin typeface="Tahoma" pitchFamily="34" charset="0"/>
              </a:rPr>
              <a:t>Poisonous biter can’t extend either of these classes without causing problems!</a:t>
            </a:r>
          </a:p>
        </p:txBody>
      </p:sp>
      <p:grpSp>
        <p:nvGrpSpPr>
          <p:cNvPr id="12300" name="Group 14"/>
          <p:cNvGrpSpPr>
            <a:grpSpLocks/>
          </p:cNvGrpSpPr>
          <p:nvPr/>
        </p:nvGrpSpPr>
        <p:grpSpPr bwMode="auto">
          <a:xfrm>
            <a:off x="5788025" y="5740400"/>
            <a:ext cx="2895600" cy="762000"/>
            <a:chOff x="3696" y="3648"/>
            <a:chExt cx="1824" cy="480"/>
          </a:xfrm>
        </p:grpSpPr>
        <p:sp>
          <p:nvSpPr>
            <p:cNvPr id="12322" name="Rectangle 15"/>
            <p:cNvSpPr>
              <a:spLocks noChangeArrowheads="1"/>
            </p:cNvSpPr>
            <p:nvPr/>
          </p:nvSpPr>
          <p:spPr bwMode="auto">
            <a:xfrm>
              <a:off x="3696" y="3648"/>
              <a:ext cx="1824" cy="254"/>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Spitting Cobra</a:t>
              </a:r>
            </a:p>
          </p:txBody>
        </p:sp>
        <p:sp>
          <p:nvSpPr>
            <p:cNvPr id="12323" name="Rectangle 16"/>
            <p:cNvSpPr>
              <a:spLocks noChangeArrowheads="1"/>
            </p:cNvSpPr>
            <p:nvPr/>
          </p:nvSpPr>
          <p:spPr bwMode="auto">
            <a:xfrm>
              <a:off x="3696" y="3873"/>
              <a:ext cx="1824" cy="255"/>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spit venom}</a:t>
              </a:r>
            </a:p>
          </p:txBody>
        </p:sp>
      </p:grpSp>
      <p:grpSp>
        <p:nvGrpSpPr>
          <p:cNvPr id="12301" name="Group 17"/>
          <p:cNvGrpSpPr>
            <a:grpSpLocks/>
          </p:cNvGrpSpPr>
          <p:nvPr/>
        </p:nvGrpSpPr>
        <p:grpSpPr bwMode="auto">
          <a:xfrm>
            <a:off x="2527300" y="5715000"/>
            <a:ext cx="2895600" cy="762000"/>
            <a:chOff x="1248" y="3648"/>
            <a:chExt cx="1824" cy="480"/>
          </a:xfrm>
        </p:grpSpPr>
        <p:sp>
          <p:nvSpPr>
            <p:cNvPr id="12320" name="Rectangle 18"/>
            <p:cNvSpPr>
              <a:spLocks noChangeArrowheads="1"/>
            </p:cNvSpPr>
            <p:nvPr/>
          </p:nvSpPr>
          <p:spPr bwMode="auto">
            <a:xfrm>
              <a:off x="1248" y="3648"/>
              <a:ext cx="1824" cy="254"/>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Spitting Spider</a:t>
              </a:r>
            </a:p>
          </p:txBody>
        </p:sp>
        <p:sp>
          <p:nvSpPr>
            <p:cNvPr id="12321" name="Rectangle 19"/>
            <p:cNvSpPr>
              <a:spLocks noChangeArrowheads="1"/>
            </p:cNvSpPr>
            <p:nvPr/>
          </p:nvSpPr>
          <p:spPr bwMode="auto">
            <a:xfrm>
              <a:off x="1248" y="3873"/>
              <a:ext cx="1824" cy="255"/>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spit venom}</a:t>
              </a:r>
            </a:p>
          </p:txBody>
        </p:sp>
      </p:grpSp>
      <p:grpSp>
        <p:nvGrpSpPr>
          <p:cNvPr id="12302" name="Group 20"/>
          <p:cNvGrpSpPr>
            <a:grpSpLocks/>
          </p:cNvGrpSpPr>
          <p:nvPr/>
        </p:nvGrpSpPr>
        <p:grpSpPr bwMode="auto">
          <a:xfrm>
            <a:off x="1143000" y="1600200"/>
            <a:ext cx="1981200" cy="1371600"/>
            <a:chOff x="2256" y="1296"/>
            <a:chExt cx="1104" cy="1200"/>
          </a:xfrm>
        </p:grpSpPr>
        <p:sp>
          <p:nvSpPr>
            <p:cNvPr id="12317" name="Rectangle 21"/>
            <p:cNvSpPr>
              <a:spLocks noChangeArrowheads="1"/>
            </p:cNvSpPr>
            <p:nvPr/>
          </p:nvSpPr>
          <p:spPr bwMode="auto">
            <a:xfrm>
              <a:off x="2256" y="1296"/>
              <a:ext cx="1104" cy="336"/>
            </a:xfrm>
            <a:prstGeom prst="rect">
              <a:avLst/>
            </a:prstGeom>
            <a:solidFill>
              <a:schemeClr val="accent1"/>
            </a:solidFill>
            <a:ln w="9525">
              <a:solidFill>
                <a:schemeClr val="tx1"/>
              </a:solidFill>
              <a:miter lim="800000"/>
              <a:headEnd/>
              <a:tailEnd/>
            </a:ln>
          </p:spPr>
          <p:txBody>
            <a:bodyPr wrap="none" anchor="ctr"/>
            <a:lstStyle/>
            <a:p>
              <a:pPr algn="ctr"/>
              <a:r>
                <a:rPr lang="en-GB" sz="1800" i="1">
                  <a:latin typeface="Tahoma" pitchFamily="34" charset="0"/>
                </a:rPr>
                <a:t>Reptile</a:t>
              </a:r>
            </a:p>
          </p:txBody>
        </p:sp>
        <p:sp>
          <p:nvSpPr>
            <p:cNvPr id="12318" name="Rectangle 22"/>
            <p:cNvSpPr>
              <a:spLocks noChangeArrowheads="1"/>
            </p:cNvSpPr>
            <p:nvPr/>
          </p:nvSpPr>
          <p:spPr bwMode="auto">
            <a:xfrm>
              <a:off x="2256" y="1632"/>
              <a:ext cx="1104" cy="336"/>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covering = scales</a:t>
              </a:r>
            </a:p>
          </p:txBody>
        </p:sp>
        <p:sp>
          <p:nvSpPr>
            <p:cNvPr id="12319" name="Rectangle 23"/>
            <p:cNvSpPr>
              <a:spLocks noChangeArrowheads="1"/>
            </p:cNvSpPr>
            <p:nvPr/>
          </p:nvSpPr>
          <p:spPr bwMode="auto">
            <a:xfrm>
              <a:off x="2256" y="1968"/>
              <a:ext cx="1104" cy="528"/>
            </a:xfrm>
            <a:prstGeom prst="rect">
              <a:avLst/>
            </a:prstGeom>
            <a:solidFill>
              <a:schemeClr val="accent1"/>
            </a:solidFill>
            <a:ln w="9525">
              <a:solidFill>
                <a:schemeClr val="tx1"/>
              </a:solidFill>
              <a:miter lim="800000"/>
              <a:headEnd/>
              <a:tailEnd/>
            </a:ln>
          </p:spPr>
          <p:txBody>
            <a:bodyPr wrap="none" anchor="ctr"/>
            <a:lstStyle/>
            <a:p>
              <a:r>
                <a:rPr lang="en-GB" sz="1800" i="1">
                  <a:latin typeface="Tahoma" pitchFamily="34" charset="0"/>
                </a:rPr>
                <a:t>move</a:t>
              </a:r>
              <a:r>
                <a:rPr lang="en-GB" sz="1800">
                  <a:latin typeface="Tahoma" pitchFamily="34" charset="0"/>
                </a:rPr>
                <a:t>()</a:t>
              </a:r>
            </a:p>
            <a:p>
              <a:r>
                <a:rPr lang="en-GB" sz="1800">
                  <a:latin typeface="Tahoma" pitchFamily="34" charset="0"/>
                </a:rPr>
                <a:t>attack()</a:t>
              </a:r>
            </a:p>
          </p:txBody>
        </p:sp>
      </p:grpSp>
      <p:grpSp>
        <p:nvGrpSpPr>
          <p:cNvPr id="12303" name="Group 24"/>
          <p:cNvGrpSpPr>
            <a:grpSpLocks/>
          </p:cNvGrpSpPr>
          <p:nvPr/>
        </p:nvGrpSpPr>
        <p:grpSpPr bwMode="auto">
          <a:xfrm>
            <a:off x="5867400" y="1524000"/>
            <a:ext cx="2514600" cy="1371600"/>
            <a:chOff x="2256" y="1296"/>
            <a:chExt cx="1104" cy="1200"/>
          </a:xfrm>
        </p:grpSpPr>
        <p:sp>
          <p:nvSpPr>
            <p:cNvPr id="12314" name="Rectangle 25"/>
            <p:cNvSpPr>
              <a:spLocks noChangeArrowheads="1"/>
            </p:cNvSpPr>
            <p:nvPr/>
          </p:nvSpPr>
          <p:spPr bwMode="auto">
            <a:xfrm>
              <a:off x="2256" y="1296"/>
              <a:ext cx="1104" cy="336"/>
            </a:xfrm>
            <a:prstGeom prst="rect">
              <a:avLst/>
            </a:prstGeom>
            <a:solidFill>
              <a:schemeClr val="accent1"/>
            </a:solidFill>
            <a:ln w="9525">
              <a:solidFill>
                <a:schemeClr val="tx1"/>
              </a:solidFill>
              <a:miter lim="800000"/>
              <a:headEnd/>
              <a:tailEnd/>
            </a:ln>
          </p:spPr>
          <p:txBody>
            <a:bodyPr wrap="none" anchor="ctr"/>
            <a:lstStyle/>
            <a:p>
              <a:pPr algn="ctr"/>
              <a:r>
                <a:rPr lang="en-GB" sz="1800" i="1">
                  <a:latin typeface="Tahoma" pitchFamily="34" charset="0"/>
                </a:rPr>
                <a:t>Arthropod</a:t>
              </a:r>
            </a:p>
          </p:txBody>
        </p:sp>
        <p:sp>
          <p:nvSpPr>
            <p:cNvPr id="12315" name="Rectangle 26"/>
            <p:cNvSpPr>
              <a:spLocks noChangeArrowheads="1"/>
            </p:cNvSpPr>
            <p:nvPr/>
          </p:nvSpPr>
          <p:spPr bwMode="auto">
            <a:xfrm>
              <a:off x="2256" y="1632"/>
              <a:ext cx="1104" cy="336"/>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covering = exoskeleton</a:t>
              </a:r>
            </a:p>
          </p:txBody>
        </p:sp>
        <p:sp>
          <p:nvSpPr>
            <p:cNvPr id="12316" name="Rectangle 27"/>
            <p:cNvSpPr>
              <a:spLocks noChangeArrowheads="1"/>
            </p:cNvSpPr>
            <p:nvPr/>
          </p:nvSpPr>
          <p:spPr bwMode="auto">
            <a:xfrm>
              <a:off x="2256" y="1968"/>
              <a:ext cx="1104" cy="528"/>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a:t>
              </a:r>
            </a:p>
            <a:p>
              <a:r>
                <a:rPr lang="en-GB" sz="1800">
                  <a:latin typeface="Tahoma" pitchFamily="34" charset="0"/>
                </a:rPr>
                <a:t>attack()</a:t>
              </a:r>
            </a:p>
          </p:txBody>
        </p:sp>
      </p:grpSp>
      <p:sp>
        <p:nvSpPr>
          <p:cNvPr id="12304" name="Freeform 28"/>
          <p:cNvSpPr>
            <a:spLocks/>
          </p:cNvSpPr>
          <p:nvPr/>
        </p:nvSpPr>
        <p:spPr bwMode="auto">
          <a:xfrm>
            <a:off x="3192463" y="2216150"/>
            <a:ext cx="400050" cy="38100"/>
          </a:xfrm>
          <a:custGeom>
            <a:avLst/>
            <a:gdLst>
              <a:gd name="T0" fmla="*/ 205 w 252"/>
              <a:gd name="T1" fmla="*/ 0 h 24"/>
              <a:gd name="T2" fmla="*/ 29 w 252"/>
              <a:gd name="T3" fmla="*/ 0 h 24"/>
              <a:gd name="T4" fmla="*/ 0 w 252"/>
              <a:gd name="T5" fmla="*/ 10 h 24"/>
              <a:gd name="T6" fmla="*/ 0 60000 65536"/>
              <a:gd name="T7" fmla="*/ 0 60000 65536"/>
              <a:gd name="T8" fmla="*/ 0 60000 65536"/>
              <a:gd name="T9" fmla="*/ 0 w 252"/>
              <a:gd name="T10" fmla="*/ 0 h 24"/>
              <a:gd name="T11" fmla="*/ 252 w 252"/>
              <a:gd name="T12" fmla="*/ 24 h 24"/>
            </a:gdLst>
            <a:ahLst/>
            <a:cxnLst>
              <a:cxn ang="T6">
                <a:pos x="T0" y="T1"/>
              </a:cxn>
              <a:cxn ang="T7">
                <a:pos x="T2" y="T3"/>
              </a:cxn>
              <a:cxn ang="T8">
                <a:pos x="T4" y="T5"/>
              </a:cxn>
            </a:cxnLst>
            <a:rect l="T9" t="T10" r="T11" b="T12"/>
            <a:pathLst>
              <a:path w="252" h="24">
                <a:moveTo>
                  <a:pt x="205" y="0"/>
                </a:moveTo>
                <a:cubicBezTo>
                  <a:pt x="16" y="24"/>
                  <a:pt x="252" y="0"/>
                  <a:pt x="29" y="0"/>
                </a:cubicBezTo>
                <a:cubicBezTo>
                  <a:pt x="19" y="0"/>
                  <a:pt x="0" y="10"/>
                  <a:pt x="0" y="10"/>
                </a:cubicBezTo>
              </a:path>
            </a:pathLst>
          </a:custGeom>
          <a:noFill/>
          <a:ln w="9525">
            <a:solidFill>
              <a:schemeClr val="tx1"/>
            </a:solidFill>
            <a:round/>
            <a:headEnd/>
            <a:tailEnd type="arrow" w="lg" len="med"/>
          </a:ln>
        </p:spPr>
        <p:txBody>
          <a:bodyPr wrap="none"/>
          <a:lstStyle/>
          <a:p>
            <a:endParaRPr lang="en-US"/>
          </a:p>
        </p:txBody>
      </p:sp>
      <p:sp>
        <p:nvSpPr>
          <p:cNvPr id="12305" name="Freeform 29"/>
          <p:cNvSpPr>
            <a:spLocks/>
          </p:cNvSpPr>
          <p:nvPr/>
        </p:nvSpPr>
        <p:spPr bwMode="auto">
          <a:xfrm>
            <a:off x="5316538" y="2293938"/>
            <a:ext cx="463550" cy="80962"/>
          </a:xfrm>
          <a:custGeom>
            <a:avLst/>
            <a:gdLst>
              <a:gd name="T0" fmla="*/ 0 w 292"/>
              <a:gd name="T1" fmla="*/ 19 h 51"/>
              <a:gd name="T2" fmla="*/ 136 w 292"/>
              <a:gd name="T3" fmla="*/ 10 h 51"/>
              <a:gd name="T4" fmla="*/ 224 w 292"/>
              <a:gd name="T5" fmla="*/ 49 h 51"/>
              <a:gd name="T6" fmla="*/ 292 w 292"/>
              <a:gd name="T7" fmla="*/ 49 h 51"/>
              <a:gd name="T8" fmla="*/ 0 60000 65536"/>
              <a:gd name="T9" fmla="*/ 0 60000 65536"/>
              <a:gd name="T10" fmla="*/ 0 60000 65536"/>
              <a:gd name="T11" fmla="*/ 0 60000 65536"/>
              <a:gd name="T12" fmla="*/ 0 w 292"/>
              <a:gd name="T13" fmla="*/ 0 h 51"/>
              <a:gd name="T14" fmla="*/ 292 w 292"/>
              <a:gd name="T15" fmla="*/ 51 h 51"/>
            </a:gdLst>
            <a:ahLst/>
            <a:cxnLst>
              <a:cxn ang="T8">
                <a:pos x="T0" y="T1"/>
              </a:cxn>
              <a:cxn ang="T9">
                <a:pos x="T2" y="T3"/>
              </a:cxn>
              <a:cxn ang="T10">
                <a:pos x="T4" y="T5"/>
              </a:cxn>
              <a:cxn ang="T11">
                <a:pos x="T6" y="T7"/>
              </a:cxn>
            </a:cxnLst>
            <a:rect l="T12" t="T13" r="T14" b="T15"/>
            <a:pathLst>
              <a:path w="292" h="51">
                <a:moveTo>
                  <a:pt x="0" y="19"/>
                </a:moveTo>
                <a:cubicBezTo>
                  <a:pt x="60" y="5"/>
                  <a:pt x="69" y="0"/>
                  <a:pt x="136" y="10"/>
                </a:cubicBezTo>
                <a:cubicBezTo>
                  <a:pt x="167" y="19"/>
                  <a:pt x="192" y="46"/>
                  <a:pt x="224" y="49"/>
                </a:cubicBezTo>
                <a:cubicBezTo>
                  <a:pt x="247" y="51"/>
                  <a:pt x="269" y="49"/>
                  <a:pt x="292" y="49"/>
                </a:cubicBezTo>
              </a:path>
            </a:pathLst>
          </a:custGeom>
          <a:noFill/>
          <a:ln w="9525">
            <a:solidFill>
              <a:schemeClr val="tx1"/>
            </a:solidFill>
            <a:round/>
            <a:headEnd/>
            <a:tailEnd type="arrow" w="lg" len="med"/>
          </a:ln>
        </p:spPr>
        <p:txBody>
          <a:bodyPr wrap="none"/>
          <a:lstStyle/>
          <a:p>
            <a:endParaRPr lang="en-US"/>
          </a:p>
        </p:txBody>
      </p:sp>
      <p:sp>
        <p:nvSpPr>
          <p:cNvPr id="12306" name="AutoShape 30"/>
          <p:cNvSpPr>
            <a:spLocks noChangeArrowheads="1"/>
          </p:cNvSpPr>
          <p:nvPr/>
        </p:nvSpPr>
        <p:spPr bwMode="auto">
          <a:xfrm>
            <a:off x="3886200" y="53340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2307" name="AutoShape 31"/>
          <p:cNvSpPr>
            <a:spLocks noChangeArrowheads="1"/>
          </p:cNvSpPr>
          <p:nvPr/>
        </p:nvSpPr>
        <p:spPr bwMode="auto">
          <a:xfrm>
            <a:off x="7162800" y="5381625"/>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12308" name="AutoShape 32"/>
          <p:cNvCxnSpPr>
            <a:cxnSpLocks noChangeShapeType="1"/>
            <a:stCxn id="12306" idx="3"/>
            <a:endCxn id="12320" idx="0"/>
          </p:cNvCxnSpPr>
          <p:nvPr/>
        </p:nvCxnSpPr>
        <p:spPr bwMode="auto">
          <a:xfrm>
            <a:off x="3962400" y="5562600"/>
            <a:ext cx="12700" cy="152400"/>
          </a:xfrm>
          <a:prstGeom prst="straightConnector1">
            <a:avLst/>
          </a:prstGeom>
          <a:noFill/>
          <a:ln w="9525">
            <a:solidFill>
              <a:schemeClr val="tx1"/>
            </a:solidFill>
            <a:round/>
            <a:headEnd/>
            <a:tailEnd/>
          </a:ln>
        </p:spPr>
      </p:cxnSp>
      <p:cxnSp>
        <p:nvCxnSpPr>
          <p:cNvPr id="12309" name="AutoShape 33"/>
          <p:cNvCxnSpPr>
            <a:cxnSpLocks noChangeShapeType="1"/>
            <a:stCxn id="12307" idx="3"/>
            <a:endCxn id="12322" idx="0"/>
          </p:cNvCxnSpPr>
          <p:nvPr/>
        </p:nvCxnSpPr>
        <p:spPr bwMode="auto">
          <a:xfrm flipH="1">
            <a:off x="7235825" y="5610225"/>
            <a:ext cx="3175" cy="130175"/>
          </a:xfrm>
          <a:prstGeom prst="straightConnector1">
            <a:avLst/>
          </a:prstGeom>
          <a:noFill/>
          <a:ln w="9525">
            <a:solidFill>
              <a:schemeClr val="tx1"/>
            </a:solidFill>
            <a:round/>
            <a:headEnd/>
            <a:tailEnd/>
          </a:ln>
        </p:spPr>
      </p:cxnSp>
      <p:sp>
        <p:nvSpPr>
          <p:cNvPr id="12310" name="Text Box 34"/>
          <p:cNvSpPr txBox="1">
            <a:spLocks noChangeArrowheads="1"/>
          </p:cNvSpPr>
          <p:nvPr/>
        </p:nvSpPr>
        <p:spPr bwMode="auto">
          <a:xfrm>
            <a:off x="114300" y="4554537"/>
            <a:ext cx="2057400" cy="1558925"/>
          </a:xfrm>
          <a:prstGeom prst="rect">
            <a:avLst/>
          </a:prstGeom>
          <a:noFill/>
          <a:ln w="9525">
            <a:noFill/>
            <a:miter lim="800000"/>
            <a:headEnd/>
            <a:tailEnd/>
          </a:ln>
        </p:spPr>
        <p:txBody>
          <a:bodyPr>
            <a:spAutoFit/>
          </a:bodyPr>
          <a:lstStyle/>
          <a:p>
            <a:pPr>
              <a:spcBef>
                <a:spcPct val="50000"/>
              </a:spcBef>
            </a:pPr>
            <a:r>
              <a:rPr lang="en-GB" sz="1600" b="1" i="1" dirty="0">
                <a:solidFill>
                  <a:schemeClr val="tx2"/>
                </a:solidFill>
                <a:latin typeface="Tahoma" pitchFamily="34" charset="0"/>
              </a:rPr>
              <a:t>We may still find ourselves duplicating behaviour further down the hierarchy!</a:t>
            </a:r>
          </a:p>
        </p:txBody>
      </p:sp>
      <p:sp>
        <p:nvSpPr>
          <p:cNvPr id="12311" name="Freeform 35"/>
          <p:cNvSpPr>
            <a:spLocks/>
          </p:cNvSpPr>
          <p:nvPr/>
        </p:nvSpPr>
        <p:spPr bwMode="auto">
          <a:xfrm>
            <a:off x="1457325" y="6077108"/>
            <a:ext cx="1023938" cy="141288"/>
          </a:xfrm>
          <a:custGeom>
            <a:avLst/>
            <a:gdLst>
              <a:gd name="T0" fmla="*/ 0 w 645"/>
              <a:gd name="T1" fmla="*/ 39 h 89"/>
              <a:gd name="T2" fmla="*/ 147 w 645"/>
              <a:gd name="T3" fmla="*/ 0 h 89"/>
              <a:gd name="T4" fmla="*/ 527 w 645"/>
              <a:gd name="T5" fmla="*/ 39 h 89"/>
              <a:gd name="T6" fmla="*/ 645 w 645"/>
              <a:gd name="T7" fmla="*/ 78 h 89"/>
              <a:gd name="T8" fmla="*/ 0 60000 65536"/>
              <a:gd name="T9" fmla="*/ 0 60000 65536"/>
              <a:gd name="T10" fmla="*/ 0 60000 65536"/>
              <a:gd name="T11" fmla="*/ 0 60000 65536"/>
              <a:gd name="T12" fmla="*/ 0 w 645"/>
              <a:gd name="T13" fmla="*/ 0 h 89"/>
              <a:gd name="T14" fmla="*/ 645 w 645"/>
              <a:gd name="T15" fmla="*/ 89 h 89"/>
            </a:gdLst>
            <a:ahLst/>
            <a:cxnLst>
              <a:cxn ang="T8">
                <a:pos x="T0" y="T1"/>
              </a:cxn>
              <a:cxn ang="T9">
                <a:pos x="T2" y="T3"/>
              </a:cxn>
              <a:cxn ang="T10">
                <a:pos x="T4" y="T5"/>
              </a:cxn>
              <a:cxn ang="T11">
                <a:pos x="T6" y="T7"/>
              </a:cxn>
            </a:cxnLst>
            <a:rect l="T12" t="T13" r="T14" b="T15"/>
            <a:pathLst>
              <a:path w="645" h="89">
                <a:moveTo>
                  <a:pt x="0" y="39"/>
                </a:moveTo>
                <a:cubicBezTo>
                  <a:pt x="49" y="26"/>
                  <a:pt x="98" y="13"/>
                  <a:pt x="147" y="0"/>
                </a:cubicBezTo>
                <a:cubicBezTo>
                  <a:pt x="279" y="8"/>
                  <a:pt x="396" y="29"/>
                  <a:pt x="527" y="39"/>
                </a:cubicBezTo>
                <a:cubicBezTo>
                  <a:pt x="561" y="89"/>
                  <a:pt x="588" y="78"/>
                  <a:pt x="645" y="78"/>
                </a:cubicBezTo>
              </a:path>
            </a:pathLst>
          </a:custGeom>
          <a:noFill/>
          <a:ln w="9525">
            <a:solidFill>
              <a:schemeClr val="tx1"/>
            </a:solidFill>
            <a:round/>
            <a:headEnd/>
            <a:tailEnd type="arrow" w="lg" len="med"/>
          </a:ln>
        </p:spPr>
        <p:txBody>
          <a:bodyPr wrap="none"/>
          <a:lstStyle/>
          <a:p>
            <a:endParaRPr lang="en-US"/>
          </a:p>
        </p:txBody>
      </p:sp>
      <p:sp>
        <p:nvSpPr>
          <p:cNvPr id="12312" name="Freeform 36"/>
          <p:cNvSpPr>
            <a:spLocks/>
          </p:cNvSpPr>
          <p:nvPr/>
        </p:nvSpPr>
        <p:spPr bwMode="auto">
          <a:xfrm>
            <a:off x="1426845" y="6211252"/>
            <a:ext cx="4586288" cy="350837"/>
          </a:xfrm>
          <a:custGeom>
            <a:avLst/>
            <a:gdLst>
              <a:gd name="T0" fmla="*/ 0 w 2889"/>
              <a:gd name="T1" fmla="*/ 0 h 221"/>
              <a:gd name="T2" fmla="*/ 175 w 2889"/>
              <a:gd name="T3" fmla="*/ 30 h 221"/>
              <a:gd name="T4" fmla="*/ 410 w 2889"/>
              <a:gd name="T5" fmla="*/ 98 h 221"/>
              <a:gd name="T6" fmla="*/ 556 w 2889"/>
              <a:gd name="T7" fmla="*/ 147 h 221"/>
              <a:gd name="T8" fmla="*/ 1591 w 2889"/>
              <a:gd name="T9" fmla="*/ 186 h 221"/>
              <a:gd name="T10" fmla="*/ 2831 w 2889"/>
              <a:gd name="T11" fmla="*/ 196 h 221"/>
              <a:gd name="T12" fmla="*/ 2889 w 2889"/>
              <a:gd name="T13" fmla="*/ 98 h 221"/>
              <a:gd name="T14" fmla="*/ 0 60000 65536"/>
              <a:gd name="T15" fmla="*/ 0 60000 65536"/>
              <a:gd name="T16" fmla="*/ 0 60000 65536"/>
              <a:gd name="T17" fmla="*/ 0 60000 65536"/>
              <a:gd name="T18" fmla="*/ 0 60000 65536"/>
              <a:gd name="T19" fmla="*/ 0 60000 65536"/>
              <a:gd name="T20" fmla="*/ 0 60000 65536"/>
              <a:gd name="T21" fmla="*/ 0 w 2889"/>
              <a:gd name="T22" fmla="*/ 0 h 221"/>
              <a:gd name="T23" fmla="*/ 2889 w 2889"/>
              <a:gd name="T24" fmla="*/ 221 h 2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89" h="221">
                <a:moveTo>
                  <a:pt x="0" y="0"/>
                </a:moveTo>
                <a:cubicBezTo>
                  <a:pt x="57" y="20"/>
                  <a:pt x="117" y="14"/>
                  <a:pt x="175" y="30"/>
                </a:cubicBezTo>
                <a:cubicBezTo>
                  <a:pt x="254" y="52"/>
                  <a:pt x="332" y="75"/>
                  <a:pt x="410" y="98"/>
                </a:cubicBezTo>
                <a:cubicBezTo>
                  <a:pt x="461" y="113"/>
                  <a:pt x="502" y="139"/>
                  <a:pt x="556" y="147"/>
                </a:cubicBezTo>
                <a:cubicBezTo>
                  <a:pt x="897" y="194"/>
                  <a:pt x="1247" y="176"/>
                  <a:pt x="1591" y="186"/>
                </a:cubicBezTo>
                <a:cubicBezTo>
                  <a:pt x="2039" y="221"/>
                  <a:pt x="2186" y="202"/>
                  <a:pt x="2831" y="196"/>
                </a:cubicBezTo>
                <a:cubicBezTo>
                  <a:pt x="2859" y="152"/>
                  <a:pt x="2889" y="156"/>
                  <a:pt x="2889" y="98"/>
                </a:cubicBezTo>
              </a:path>
            </a:pathLst>
          </a:custGeom>
          <a:noFill/>
          <a:ln w="9525">
            <a:solidFill>
              <a:schemeClr val="tx1"/>
            </a:solidFill>
            <a:round/>
            <a:headEnd/>
            <a:tailEnd type="arrow" w="lg" len="med"/>
          </a:ln>
        </p:spPr>
        <p:txBody>
          <a:bodyPr wrap="none"/>
          <a:lstStyle/>
          <a:p>
            <a:endParaRPr lang="en-US"/>
          </a:p>
        </p:txBody>
      </p:sp>
      <p:sp>
        <p:nvSpPr>
          <p:cNvPr id="12313" name="AutoShape 37"/>
          <p:cNvSpPr>
            <a:spLocks noChangeArrowheads="1"/>
          </p:cNvSpPr>
          <p:nvPr/>
        </p:nvSpPr>
        <p:spPr bwMode="auto">
          <a:xfrm>
            <a:off x="5591175" y="4162425"/>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a:t>How can we improve on this?</a:t>
            </a:r>
          </a:p>
        </p:txBody>
      </p:sp>
      <p:sp>
        <p:nvSpPr>
          <p:cNvPr id="13315" name="Rectangle 3"/>
          <p:cNvSpPr>
            <a:spLocks noGrp="1" noChangeArrowheads="1"/>
          </p:cNvSpPr>
          <p:nvPr>
            <p:ph idx="1"/>
          </p:nvPr>
        </p:nvSpPr>
        <p:spPr/>
        <p:txBody>
          <a:bodyPr/>
          <a:lstStyle/>
          <a:p>
            <a:pPr eaLnBrk="1" hangingPunct="1"/>
            <a:r>
              <a:rPr lang="en-GB"/>
              <a:t>The example illustrates a problem that often crops up in OO design.</a:t>
            </a:r>
          </a:p>
          <a:p>
            <a:pPr lvl="1" eaLnBrk="1" hangingPunct="1"/>
            <a:r>
              <a:rPr lang="en-GB"/>
              <a:t>We want classes to behave in different ways, but…</a:t>
            </a:r>
          </a:p>
          <a:p>
            <a:pPr lvl="1" eaLnBrk="1" hangingPunct="1"/>
            <a:r>
              <a:rPr lang="en-GB"/>
              <a:t>We can’t easily implement this using inheritance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GB"/>
              <a:t>A Better Solution</a:t>
            </a:r>
            <a:br>
              <a:rPr lang="en-GB"/>
            </a:br>
            <a:r>
              <a:rPr lang="en-GB"/>
              <a:t>Encapsulate the behaviour.</a:t>
            </a:r>
          </a:p>
        </p:txBody>
      </p:sp>
      <p:sp>
        <p:nvSpPr>
          <p:cNvPr id="14339" name="Rectangle 3"/>
          <p:cNvSpPr>
            <a:spLocks noGrp="1" noChangeArrowheads="1"/>
          </p:cNvSpPr>
          <p:nvPr>
            <p:ph idx="1"/>
          </p:nvPr>
        </p:nvSpPr>
        <p:spPr>
          <a:xfrm>
            <a:off x="685800" y="1981200"/>
            <a:ext cx="7772400" cy="990600"/>
          </a:xfrm>
        </p:spPr>
        <p:txBody>
          <a:bodyPr/>
          <a:lstStyle/>
          <a:p>
            <a:pPr eaLnBrk="1" hangingPunct="1"/>
            <a:r>
              <a:rPr lang="en-GB" sz="1800" b="1"/>
              <a:t>If behaviour varies between classes then it may make sense to encapsulate that behaviour into a separate class.</a:t>
            </a:r>
          </a:p>
        </p:txBody>
      </p:sp>
      <p:grpSp>
        <p:nvGrpSpPr>
          <p:cNvPr id="14340" name="Group 4"/>
          <p:cNvGrpSpPr>
            <a:grpSpLocks/>
          </p:cNvGrpSpPr>
          <p:nvPr/>
        </p:nvGrpSpPr>
        <p:grpSpPr bwMode="auto">
          <a:xfrm>
            <a:off x="79375" y="5715000"/>
            <a:ext cx="3048000" cy="762000"/>
            <a:chOff x="576" y="2832"/>
            <a:chExt cx="2112" cy="480"/>
          </a:xfrm>
        </p:grpSpPr>
        <p:sp>
          <p:nvSpPr>
            <p:cNvPr id="14371" name="Rectangle 5"/>
            <p:cNvSpPr>
              <a:spLocks noChangeArrowheads="1"/>
            </p:cNvSpPr>
            <p:nvPr/>
          </p:nvSpPr>
          <p:spPr bwMode="auto">
            <a:xfrm>
              <a:off x="576" y="2832"/>
              <a:ext cx="2112"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PoisonousBiteAttack</a:t>
              </a:r>
            </a:p>
          </p:txBody>
        </p:sp>
        <p:sp>
          <p:nvSpPr>
            <p:cNvPr id="14372" name="Rectangle 6"/>
            <p:cNvSpPr>
              <a:spLocks noChangeArrowheads="1"/>
            </p:cNvSpPr>
            <p:nvPr/>
          </p:nvSpPr>
          <p:spPr bwMode="auto">
            <a:xfrm>
              <a:off x="576" y="3072"/>
              <a:ext cx="2112"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attack() {// poisonous bite}</a:t>
              </a:r>
            </a:p>
          </p:txBody>
        </p:sp>
      </p:grpSp>
      <p:grpSp>
        <p:nvGrpSpPr>
          <p:cNvPr id="14341" name="Group 7"/>
          <p:cNvGrpSpPr>
            <a:grpSpLocks/>
          </p:cNvGrpSpPr>
          <p:nvPr/>
        </p:nvGrpSpPr>
        <p:grpSpPr bwMode="auto">
          <a:xfrm>
            <a:off x="3298825" y="5715000"/>
            <a:ext cx="3048000" cy="762000"/>
            <a:chOff x="576" y="2832"/>
            <a:chExt cx="2112" cy="480"/>
          </a:xfrm>
        </p:grpSpPr>
        <p:sp>
          <p:nvSpPr>
            <p:cNvPr id="14369" name="Rectangle 8"/>
            <p:cNvSpPr>
              <a:spLocks noChangeArrowheads="1"/>
            </p:cNvSpPr>
            <p:nvPr/>
          </p:nvSpPr>
          <p:spPr bwMode="auto">
            <a:xfrm>
              <a:off x="576" y="2832"/>
              <a:ext cx="2112"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SpitAttack</a:t>
              </a:r>
            </a:p>
          </p:txBody>
        </p:sp>
        <p:sp>
          <p:nvSpPr>
            <p:cNvPr id="14370" name="Rectangle 9"/>
            <p:cNvSpPr>
              <a:spLocks noChangeArrowheads="1"/>
            </p:cNvSpPr>
            <p:nvPr/>
          </p:nvSpPr>
          <p:spPr bwMode="auto">
            <a:xfrm>
              <a:off x="576" y="3072"/>
              <a:ext cx="2112"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attack() {// spit venom}</a:t>
              </a:r>
            </a:p>
          </p:txBody>
        </p:sp>
      </p:grpSp>
      <p:grpSp>
        <p:nvGrpSpPr>
          <p:cNvPr id="14342" name="Group 10"/>
          <p:cNvGrpSpPr>
            <a:grpSpLocks/>
          </p:cNvGrpSpPr>
          <p:nvPr/>
        </p:nvGrpSpPr>
        <p:grpSpPr bwMode="auto">
          <a:xfrm>
            <a:off x="6553200" y="5743575"/>
            <a:ext cx="2286000" cy="762000"/>
            <a:chOff x="576" y="2832"/>
            <a:chExt cx="2112" cy="480"/>
          </a:xfrm>
        </p:grpSpPr>
        <p:sp>
          <p:nvSpPr>
            <p:cNvPr id="14367" name="Rectangle 11"/>
            <p:cNvSpPr>
              <a:spLocks noChangeArrowheads="1"/>
            </p:cNvSpPr>
            <p:nvPr/>
          </p:nvSpPr>
          <p:spPr bwMode="auto">
            <a:xfrm>
              <a:off x="576" y="2832"/>
              <a:ext cx="2112"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SwoopAttack</a:t>
              </a:r>
            </a:p>
          </p:txBody>
        </p:sp>
        <p:sp>
          <p:nvSpPr>
            <p:cNvPr id="14368" name="Rectangle 12"/>
            <p:cNvSpPr>
              <a:spLocks noChangeArrowheads="1"/>
            </p:cNvSpPr>
            <p:nvPr/>
          </p:nvSpPr>
          <p:spPr bwMode="auto">
            <a:xfrm>
              <a:off x="576" y="3072"/>
              <a:ext cx="2112"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attack() {// swoop}</a:t>
              </a:r>
            </a:p>
          </p:txBody>
        </p:sp>
      </p:grpSp>
      <p:cxnSp>
        <p:nvCxnSpPr>
          <p:cNvPr id="14343" name="AutoShape 13"/>
          <p:cNvCxnSpPr>
            <a:cxnSpLocks noChangeShapeType="1"/>
            <a:stCxn id="14365" idx="3"/>
            <a:endCxn id="14371" idx="0"/>
          </p:cNvCxnSpPr>
          <p:nvPr/>
        </p:nvCxnSpPr>
        <p:spPr bwMode="auto">
          <a:xfrm rot="5400000">
            <a:off x="915988" y="4573587"/>
            <a:ext cx="1828800" cy="454025"/>
          </a:xfrm>
          <a:prstGeom prst="bentConnector3">
            <a:avLst>
              <a:gd name="adj1" fmla="val 82463"/>
            </a:avLst>
          </a:prstGeom>
          <a:noFill/>
          <a:ln w="9525">
            <a:solidFill>
              <a:schemeClr val="tx1"/>
            </a:solidFill>
            <a:prstDash val="dash"/>
            <a:miter lim="800000"/>
            <a:headEnd/>
            <a:tailEnd/>
          </a:ln>
        </p:spPr>
      </p:cxnSp>
      <p:cxnSp>
        <p:nvCxnSpPr>
          <p:cNvPr id="14344" name="AutoShape 14"/>
          <p:cNvCxnSpPr>
            <a:cxnSpLocks noChangeShapeType="1"/>
            <a:stCxn id="14367" idx="0"/>
            <a:endCxn id="14366" idx="3"/>
          </p:cNvCxnSpPr>
          <p:nvPr/>
        </p:nvCxnSpPr>
        <p:spPr bwMode="auto">
          <a:xfrm rot="5400000" flipH="1">
            <a:off x="4138612" y="2185988"/>
            <a:ext cx="1857375" cy="5257800"/>
          </a:xfrm>
          <a:prstGeom prst="bentConnector3">
            <a:avLst>
              <a:gd name="adj1" fmla="val 25894"/>
            </a:avLst>
          </a:prstGeom>
          <a:noFill/>
          <a:ln w="9525">
            <a:solidFill>
              <a:schemeClr val="tx1"/>
            </a:solidFill>
            <a:prstDash val="dash"/>
            <a:miter lim="800000"/>
            <a:headEnd/>
            <a:tailEnd/>
          </a:ln>
        </p:spPr>
      </p:cxnSp>
      <p:sp>
        <p:nvSpPr>
          <p:cNvPr id="14345" name="Rectangle 15"/>
          <p:cNvSpPr>
            <a:spLocks noChangeArrowheads="1"/>
          </p:cNvSpPr>
          <p:nvPr/>
        </p:nvSpPr>
        <p:spPr bwMode="auto">
          <a:xfrm>
            <a:off x="1066800" y="2667000"/>
            <a:ext cx="2514600" cy="68580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&lt;&lt;interface&gt;&gt;</a:t>
            </a:r>
          </a:p>
          <a:p>
            <a:pPr algn="ctr"/>
            <a:r>
              <a:rPr lang="en-GB" sz="1600" b="1">
                <a:latin typeface="Tahoma" pitchFamily="34" charset="0"/>
              </a:rPr>
              <a:t>AttackBehaviour</a:t>
            </a:r>
          </a:p>
        </p:txBody>
      </p:sp>
      <p:sp>
        <p:nvSpPr>
          <p:cNvPr id="14346" name="Rectangle 16"/>
          <p:cNvSpPr>
            <a:spLocks noChangeArrowheads="1"/>
          </p:cNvSpPr>
          <p:nvPr/>
        </p:nvSpPr>
        <p:spPr bwMode="auto">
          <a:xfrm>
            <a:off x="1066800" y="3352800"/>
            <a:ext cx="2514600" cy="3048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attack()</a:t>
            </a:r>
          </a:p>
        </p:txBody>
      </p:sp>
      <p:sp>
        <p:nvSpPr>
          <p:cNvPr id="14347" name="AutoShape 17"/>
          <p:cNvSpPr>
            <a:spLocks noChangeArrowheads="1"/>
          </p:cNvSpPr>
          <p:nvPr/>
        </p:nvSpPr>
        <p:spPr bwMode="auto">
          <a:xfrm>
            <a:off x="2133600" y="36576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4348" name="Rectangle 18"/>
          <p:cNvSpPr>
            <a:spLocks noChangeArrowheads="1"/>
          </p:cNvSpPr>
          <p:nvPr/>
        </p:nvSpPr>
        <p:spPr bwMode="auto">
          <a:xfrm>
            <a:off x="5257800" y="2667000"/>
            <a:ext cx="3271838" cy="38100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Animal</a:t>
            </a:r>
          </a:p>
        </p:txBody>
      </p:sp>
      <p:sp>
        <p:nvSpPr>
          <p:cNvPr id="14349" name="Rectangle 19"/>
          <p:cNvSpPr>
            <a:spLocks noChangeArrowheads="1"/>
          </p:cNvSpPr>
          <p:nvPr/>
        </p:nvSpPr>
        <p:spPr bwMode="auto">
          <a:xfrm>
            <a:off x="5257800" y="3352800"/>
            <a:ext cx="3271838" cy="3048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attack() { myAttack.attack() }</a:t>
            </a:r>
          </a:p>
        </p:txBody>
      </p:sp>
      <p:sp>
        <p:nvSpPr>
          <p:cNvPr id="14350" name="AutoShape 20"/>
          <p:cNvSpPr>
            <a:spLocks noChangeArrowheads="1"/>
          </p:cNvSpPr>
          <p:nvPr/>
        </p:nvSpPr>
        <p:spPr bwMode="auto">
          <a:xfrm>
            <a:off x="6745288" y="3686175"/>
            <a:ext cx="198437"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4351" name="Rectangle 21"/>
          <p:cNvSpPr>
            <a:spLocks noChangeArrowheads="1"/>
          </p:cNvSpPr>
          <p:nvPr/>
        </p:nvSpPr>
        <p:spPr bwMode="auto">
          <a:xfrm>
            <a:off x="5257800" y="3048000"/>
            <a:ext cx="3276600" cy="3048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AttackBehaviour: myAttack</a:t>
            </a:r>
          </a:p>
        </p:txBody>
      </p:sp>
      <p:cxnSp>
        <p:nvCxnSpPr>
          <p:cNvPr id="14352" name="AutoShape 22"/>
          <p:cNvCxnSpPr>
            <a:cxnSpLocks noChangeShapeType="1"/>
            <a:stCxn id="14369" idx="0"/>
            <a:endCxn id="14347" idx="3"/>
          </p:cNvCxnSpPr>
          <p:nvPr/>
        </p:nvCxnSpPr>
        <p:spPr bwMode="auto">
          <a:xfrm rot="5400000" flipH="1">
            <a:off x="2601913" y="3494087"/>
            <a:ext cx="1828800" cy="2613025"/>
          </a:xfrm>
          <a:prstGeom prst="bentConnector3">
            <a:avLst>
              <a:gd name="adj1" fmla="val 11977"/>
            </a:avLst>
          </a:prstGeom>
          <a:noFill/>
          <a:ln w="9525">
            <a:solidFill>
              <a:schemeClr val="tx1"/>
            </a:solidFill>
            <a:prstDash val="dash"/>
            <a:miter lim="800000"/>
            <a:headEnd/>
            <a:tailEnd/>
          </a:ln>
        </p:spPr>
      </p:cxnSp>
      <p:cxnSp>
        <p:nvCxnSpPr>
          <p:cNvPr id="14353" name="AutoShape 23"/>
          <p:cNvCxnSpPr>
            <a:cxnSpLocks noChangeShapeType="1"/>
            <a:stCxn id="14349" idx="1"/>
            <a:endCxn id="14346" idx="3"/>
          </p:cNvCxnSpPr>
          <p:nvPr/>
        </p:nvCxnSpPr>
        <p:spPr bwMode="auto">
          <a:xfrm flipH="1">
            <a:off x="3581400" y="3505200"/>
            <a:ext cx="1676400" cy="0"/>
          </a:xfrm>
          <a:prstGeom prst="straightConnector1">
            <a:avLst/>
          </a:prstGeom>
          <a:noFill/>
          <a:ln w="9525">
            <a:solidFill>
              <a:schemeClr val="tx1"/>
            </a:solidFill>
            <a:round/>
            <a:headEnd/>
            <a:tailEnd/>
          </a:ln>
        </p:spPr>
      </p:cxnSp>
      <p:sp>
        <p:nvSpPr>
          <p:cNvPr id="14354" name="Rectangle 24"/>
          <p:cNvSpPr>
            <a:spLocks noChangeArrowheads="1"/>
          </p:cNvSpPr>
          <p:nvPr/>
        </p:nvSpPr>
        <p:spPr bwMode="auto">
          <a:xfrm>
            <a:off x="5486400" y="4038600"/>
            <a:ext cx="1219200" cy="38100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Reptile</a:t>
            </a:r>
          </a:p>
        </p:txBody>
      </p:sp>
      <p:sp>
        <p:nvSpPr>
          <p:cNvPr id="14355" name="Rectangle 25"/>
          <p:cNvSpPr>
            <a:spLocks noChangeArrowheads="1"/>
          </p:cNvSpPr>
          <p:nvPr/>
        </p:nvSpPr>
        <p:spPr bwMode="auto">
          <a:xfrm>
            <a:off x="7239000" y="4038600"/>
            <a:ext cx="1219200" cy="38100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Arthropod</a:t>
            </a:r>
          </a:p>
        </p:txBody>
      </p:sp>
      <p:sp>
        <p:nvSpPr>
          <p:cNvPr id="14356" name="Rectangle 26"/>
          <p:cNvSpPr>
            <a:spLocks noChangeArrowheads="1"/>
          </p:cNvSpPr>
          <p:nvPr/>
        </p:nvSpPr>
        <p:spPr bwMode="auto">
          <a:xfrm>
            <a:off x="5486400" y="4708525"/>
            <a:ext cx="1219200" cy="38100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Snake</a:t>
            </a:r>
          </a:p>
        </p:txBody>
      </p:sp>
      <p:sp>
        <p:nvSpPr>
          <p:cNvPr id="14357" name="Rectangle 27"/>
          <p:cNvSpPr>
            <a:spLocks noChangeArrowheads="1"/>
          </p:cNvSpPr>
          <p:nvPr/>
        </p:nvSpPr>
        <p:spPr bwMode="auto">
          <a:xfrm>
            <a:off x="7239000" y="4705350"/>
            <a:ext cx="1219200" cy="38100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Spider</a:t>
            </a:r>
          </a:p>
        </p:txBody>
      </p:sp>
      <p:cxnSp>
        <p:nvCxnSpPr>
          <p:cNvPr id="14358" name="AutoShape 28"/>
          <p:cNvCxnSpPr>
            <a:cxnSpLocks noChangeShapeType="1"/>
            <a:stCxn id="14350" idx="3"/>
            <a:endCxn id="14354" idx="0"/>
          </p:cNvCxnSpPr>
          <p:nvPr/>
        </p:nvCxnSpPr>
        <p:spPr bwMode="auto">
          <a:xfrm rot="5400000">
            <a:off x="6408737" y="3602038"/>
            <a:ext cx="123825" cy="749300"/>
          </a:xfrm>
          <a:prstGeom prst="bentConnector3">
            <a:avLst>
              <a:gd name="adj1" fmla="val 50000"/>
            </a:avLst>
          </a:prstGeom>
          <a:noFill/>
          <a:ln w="9525">
            <a:solidFill>
              <a:schemeClr val="tx1"/>
            </a:solidFill>
            <a:miter lim="800000"/>
            <a:headEnd/>
            <a:tailEnd/>
          </a:ln>
        </p:spPr>
      </p:cxnSp>
      <p:cxnSp>
        <p:nvCxnSpPr>
          <p:cNvPr id="14359" name="AutoShape 29"/>
          <p:cNvCxnSpPr>
            <a:cxnSpLocks noChangeShapeType="1"/>
            <a:stCxn id="14364" idx="3"/>
            <a:endCxn id="14355" idx="0"/>
          </p:cNvCxnSpPr>
          <p:nvPr/>
        </p:nvCxnSpPr>
        <p:spPr bwMode="auto">
          <a:xfrm rot="16200000" flipH="1">
            <a:off x="7389813" y="3579812"/>
            <a:ext cx="133350" cy="784225"/>
          </a:xfrm>
          <a:prstGeom prst="bentConnector3">
            <a:avLst>
              <a:gd name="adj1" fmla="val 50000"/>
            </a:avLst>
          </a:prstGeom>
          <a:noFill/>
          <a:ln w="9525">
            <a:solidFill>
              <a:schemeClr val="tx1"/>
            </a:solidFill>
            <a:miter lim="800000"/>
            <a:headEnd/>
            <a:tailEnd/>
          </a:ln>
        </p:spPr>
      </p:cxnSp>
      <p:sp>
        <p:nvSpPr>
          <p:cNvPr id="14360" name="AutoShape 30"/>
          <p:cNvSpPr>
            <a:spLocks noChangeArrowheads="1"/>
          </p:cNvSpPr>
          <p:nvPr/>
        </p:nvSpPr>
        <p:spPr bwMode="auto">
          <a:xfrm>
            <a:off x="6019800" y="44196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4361" name="AutoShape 31"/>
          <p:cNvSpPr>
            <a:spLocks noChangeArrowheads="1"/>
          </p:cNvSpPr>
          <p:nvPr/>
        </p:nvSpPr>
        <p:spPr bwMode="auto">
          <a:xfrm>
            <a:off x="7759700" y="44196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14362" name="AutoShape 32"/>
          <p:cNvCxnSpPr>
            <a:cxnSpLocks noChangeShapeType="1"/>
            <a:stCxn id="14360" idx="3"/>
            <a:endCxn id="14356" idx="0"/>
          </p:cNvCxnSpPr>
          <p:nvPr/>
        </p:nvCxnSpPr>
        <p:spPr bwMode="auto">
          <a:xfrm>
            <a:off x="6096000" y="4572000"/>
            <a:ext cx="0" cy="136525"/>
          </a:xfrm>
          <a:prstGeom prst="straightConnector1">
            <a:avLst/>
          </a:prstGeom>
          <a:noFill/>
          <a:ln w="9525">
            <a:solidFill>
              <a:schemeClr val="tx1"/>
            </a:solidFill>
            <a:round/>
            <a:headEnd/>
            <a:tailEnd/>
          </a:ln>
        </p:spPr>
      </p:cxnSp>
      <p:cxnSp>
        <p:nvCxnSpPr>
          <p:cNvPr id="14363" name="AutoShape 33"/>
          <p:cNvCxnSpPr>
            <a:cxnSpLocks noChangeShapeType="1"/>
            <a:stCxn id="14361" idx="3"/>
            <a:endCxn id="14357" idx="0"/>
          </p:cNvCxnSpPr>
          <p:nvPr/>
        </p:nvCxnSpPr>
        <p:spPr bwMode="auto">
          <a:xfrm>
            <a:off x="7835900" y="4572000"/>
            <a:ext cx="12700" cy="133350"/>
          </a:xfrm>
          <a:prstGeom prst="straightConnector1">
            <a:avLst/>
          </a:prstGeom>
          <a:noFill/>
          <a:ln w="9525">
            <a:solidFill>
              <a:schemeClr val="tx1"/>
            </a:solidFill>
            <a:round/>
            <a:headEnd/>
            <a:tailEnd/>
          </a:ln>
        </p:spPr>
      </p:cxnSp>
      <p:sp>
        <p:nvSpPr>
          <p:cNvPr id="14364" name="AutoShape 34"/>
          <p:cNvSpPr>
            <a:spLocks noChangeArrowheads="1"/>
          </p:cNvSpPr>
          <p:nvPr/>
        </p:nvSpPr>
        <p:spPr bwMode="auto">
          <a:xfrm>
            <a:off x="6964363" y="3676650"/>
            <a:ext cx="198437"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4365" name="AutoShape 35"/>
          <p:cNvSpPr>
            <a:spLocks noChangeArrowheads="1"/>
          </p:cNvSpPr>
          <p:nvPr/>
        </p:nvSpPr>
        <p:spPr bwMode="auto">
          <a:xfrm>
            <a:off x="1981200" y="36576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4366" name="AutoShape 36"/>
          <p:cNvSpPr>
            <a:spLocks noChangeArrowheads="1"/>
          </p:cNvSpPr>
          <p:nvPr/>
        </p:nvSpPr>
        <p:spPr bwMode="auto">
          <a:xfrm>
            <a:off x="2362200" y="36576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a:t>Animal Classes</a:t>
            </a:r>
          </a:p>
        </p:txBody>
      </p:sp>
      <p:sp>
        <p:nvSpPr>
          <p:cNvPr id="15363" name="Text Box 3"/>
          <p:cNvSpPr txBox="1">
            <a:spLocks noChangeArrowheads="1"/>
          </p:cNvSpPr>
          <p:nvPr/>
        </p:nvSpPr>
        <p:spPr bwMode="auto">
          <a:xfrm>
            <a:off x="611188" y="1557338"/>
            <a:ext cx="4953000" cy="2654300"/>
          </a:xfrm>
          <a:prstGeom prst="rect">
            <a:avLst/>
          </a:prstGeom>
          <a:solidFill>
            <a:schemeClr val="bg1"/>
          </a:solidFill>
          <a:ln w="9525">
            <a:solidFill>
              <a:schemeClr val="tx1"/>
            </a:solidFill>
            <a:miter lim="800000"/>
            <a:headEnd/>
            <a:tailEnd/>
          </a:ln>
        </p:spPr>
        <p:txBody>
          <a:bodyPr>
            <a:spAutoFit/>
          </a:bodyPr>
          <a:lstStyle/>
          <a:p>
            <a:r>
              <a:rPr lang="en-GB" sz="1400" b="1" dirty="0">
                <a:latin typeface="Tahoma" pitchFamily="34" charset="0"/>
              </a:rPr>
              <a:t>public abstract class Animal {</a:t>
            </a:r>
          </a:p>
          <a:p>
            <a:r>
              <a:rPr lang="en-GB" sz="1400" b="1" dirty="0">
                <a:latin typeface="Tahoma" pitchFamily="34" charset="0"/>
              </a:rPr>
              <a:t>    String name;</a:t>
            </a:r>
          </a:p>
          <a:p>
            <a:r>
              <a:rPr lang="en-GB" sz="1400" b="1" dirty="0">
                <a:latin typeface="Tahoma" pitchFamily="34" charset="0"/>
              </a:rPr>
              <a:t>    String description;</a:t>
            </a:r>
          </a:p>
          <a:p>
            <a:r>
              <a:rPr lang="en-GB" sz="1400" b="1" dirty="0">
                <a:latin typeface="Tahoma" pitchFamily="34" charset="0"/>
              </a:rPr>
              <a:t>    String covering;</a:t>
            </a:r>
          </a:p>
          <a:p>
            <a:r>
              <a:rPr lang="en-GB" sz="1400" b="1" dirty="0">
                <a:latin typeface="Tahoma" pitchFamily="34" charset="0"/>
              </a:rPr>
              <a:t>    </a:t>
            </a:r>
            <a:r>
              <a:rPr lang="en-GB" sz="1400" b="1" dirty="0" err="1">
                <a:latin typeface="Tahoma" pitchFamily="34" charset="0"/>
              </a:rPr>
              <a:t>AttackBehaviour</a:t>
            </a:r>
            <a:r>
              <a:rPr lang="en-GB" sz="1400" b="1" dirty="0">
                <a:latin typeface="Tahoma" pitchFamily="34" charset="0"/>
              </a:rPr>
              <a:t> </a:t>
            </a:r>
            <a:r>
              <a:rPr lang="en-GB" sz="1400" b="1" dirty="0" err="1">
                <a:latin typeface="Tahoma" pitchFamily="34" charset="0"/>
              </a:rPr>
              <a:t>myAttack</a:t>
            </a:r>
            <a:r>
              <a:rPr lang="en-GB" sz="1400" b="1" dirty="0">
                <a:latin typeface="Tahoma" pitchFamily="34" charset="0"/>
              </a:rPr>
              <a:t>;</a:t>
            </a:r>
          </a:p>
          <a:p>
            <a:endParaRPr lang="en-GB" sz="1400" b="1" dirty="0">
              <a:latin typeface="Tahoma" pitchFamily="34" charset="0"/>
            </a:endParaRPr>
          </a:p>
          <a:p>
            <a:r>
              <a:rPr lang="en-GB" sz="1400" b="1" dirty="0">
                <a:latin typeface="Tahoma" pitchFamily="34" charset="0"/>
              </a:rPr>
              <a:t>    public Animal (String name) {</a:t>
            </a:r>
          </a:p>
          <a:p>
            <a:r>
              <a:rPr lang="en-GB" sz="1400" b="1" dirty="0">
                <a:latin typeface="Tahoma" pitchFamily="34" charset="0"/>
              </a:rPr>
              <a:t>       </a:t>
            </a:r>
            <a:r>
              <a:rPr lang="en-GB" sz="1400" b="1" dirty="0" err="1">
                <a:latin typeface="Tahoma" pitchFamily="34" charset="0"/>
              </a:rPr>
              <a:t>this.name</a:t>
            </a:r>
            <a:r>
              <a:rPr lang="en-GB" sz="1400" b="1" dirty="0">
                <a:latin typeface="Tahoma" pitchFamily="34" charset="0"/>
              </a:rPr>
              <a:t> = name;</a:t>
            </a:r>
          </a:p>
          <a:p>
            <a:r>
              <a:rPr lang="en-GB" sz="1400" b="1" dirty="0">
                <a:latin typeface="Tahoma" pitchFamily="34" charset="0"/>
              </a:rPr>
              <a:t>    }</a:t>
            </a:r>
          </a:p>
          <a:p>
            <a:r>
              <a:rPr lang="en-GB" sz="1400" b="1" dirty="0">
                <a:latin typeface="Tahoma" pitchFamily="34" charset="0"/>
              </a:rPr>
              <a:t>    abstract void move();</a:t>
            </a:r>
          </a:p>
          <a:p>
            <a:r>
              <a:rPr lang="en-GB" sz="1400" b="1" dirty="0">
                <a:latin typeface="Tahoma" pitchFamily="34" charset="0"/>
              </a:rPr>
              <a:t>    void </a:t>
            </a:r>
            <a:r>
              <a:rPr lang="en-GB" sz="1400" b="1" dirty="0" err="1">
                <a:latin typeface="Tahoma" pitchFamily="34" charset="0"/>
              </a:rPr>
              <a:t>performAttack</a:t>
            </a:r>
            <a:r>
              <a:rPr lang="en-GB" sz="1400" b="1" dirty="0">
                <a:latin typeface="Tahoma" pitchFamily="34" charset="0"/>
              </a:rPr>
              <a:t>() {</a:t>
            </a:r>
            <a:r>
              <a:rPr lang="en-GB" sz="1400" b="1" dirty="0" err="1">
                <a:latin typeface="Tahoma" pitchFamily="34" charset="0"/>
              </a:rPr>
              <a:t>myAttack.attack</a:t>
            </a:r>
            <a:r>
              <a:rPr lang="en-GB" sz="1400" b="1" dirty="0">
                <a:latin typeface="Tahoma" pitchFamily="34" charset="0"/>
              </a:rPr>
              <a:t>();}</a:t>
            </a:r>
          </a:p>
          <a:p>
            <a:r>
              <a:rPr lang="en-GB" sz="1400" b="1" dirty="0">
                <a:latin typeface="Tahoma" pitchFamily="34" charset="0"/>
              </a:rPr>
              <a:t>}</a:t>
            </a:r>
          </a:p>
        </p:txBody>
      </p:sp>
      <p:sp>
        <p:nvSpPr>
          <p:cNvPr id="15364" name="Text Box 4"/>
          <p:cNvSpPr txBox="1">
            <a:spLocks noChangeArrowheads="1"/>
          </p:cNvSpPr>
          <p:nvPr/>
        </p:nvSpPr>
        <p:spPr bwMode="auto">
          <a:xfrm>
            <a:off x="6172200" y="2286000"/>
            <a:ext cx="2590800" cy="825500"/>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Reference to separate object that performs the attack</a:t>
            </a:r>
          </a:p>
        </p:txBody>
      </p:sp>
      <p:sp>
        <p:nvSpPr>
          <p:cNvPr id="15365" name="Text Box 5"/>
          <p:cNvSpPr txBox="1">
            <a:spLocks noChangeArrowheads="1"/>
          </p:cNvSpPr>
          <p:nvPr/>
        </p:nvSpPr>
        <p:spPr bwMode="auto">
          <a:xfrm>
            <a:off x="611188" y="4292600"/>
            <a:ext cx="6408737" cy="2320925"/>
          </a:xfrm>
          <a:prstGeom prst="rect">
            <a:avLst/>
          </a:prstGeom>
          <a:solidFill>
            <a:schemeClr val="bg1"/>
          </a:solidFill>
          <a:ln w="9525">
            <a:solidFill>
              <a:schemeClr val="tx1"/>
            </a:solidFill>
            <a:miter lim="800000"/>
            <a:headEnd/>
            <a:tailEnd/>
          </a:ln>
        </p:spPr>
        <p:txBody>
          <a:bodyPr>
            <a:spAutoFit/>
          </a:bodyPr>
          <a:lstStyle/>
          <a:p>
            <a:r>
              <a:rPr lang="en-GB" sz="1400" b="1">
                <a:latin typeface="Tahoma" pitchFamily="34" charset="0"/>
              </a:rPr>
              <a:t>public class Eagle extends Animal {</a:t>
            </a:r>
          </a:p>
          <a:p>
            <a:r>
              <a:rPr lang="en-GB" sz="1400" b="1">
                <a:latin typeface="Tahoma" pitchFamily="34" charset="0"/>
              </a:rPr>
              <a:t>    public Eagle(String name) {</a:t>
            </a:r>
          </a:p>
          <a:p>
            <a:r>
              <a:rPr lang="en-GB" sz="1400" b="1">
                <a:latin typeface="Tahoma" pitchFamily="34" charset="0"/>
              </a:rPr>
              <a:t>        super(name);</a:t>
            </a:r>
          </a:p>
          <a:p>
            <a:r>
              <a:rPr lang="en-GB" sz="1400" b="1">
                <a:latin typeface="Tahoma" pitchFamily="34" charset="0"/>
              </a:rPr>
              <a:t>        covering = "feathers";</a:t>
            </a:r>
          </a:p>
          <a:p>
            <a:r>
              <a:rPr lang="en-GB" sz="1400" b="1">
                <a:latin typeface="Tahoma" pitchFamily="34" charset="0"/>
              </a:rPr>
              <a:t>        description = "a raptor";</a:t>
            </a:r>
          </a:p>
          <a:p>
            <a:r>
              <a:rPr lang="en-GB" sz="1400" b="1">
                <a:latin typeface="Tahoma" pitchFamily="34" charset="0"/>
              </a:rPr>
              <a:t>        myAttack= new SwoopAttack();</a:t>
            </a:r>
          </a:p>
          <a:p>
            <a:r>
              <a:rPr lang="en-GB" sz="1400" b="1">
                <a:latin typeface="Tahoma" pitchFamily="34" charset="0"/>
              </a:rPr>
              <a:t>    }</a:t>
            </a:r>
          </a:p>
          <a:p>
            <a:r>
              <a:rPr lang="en-GB" sz="1400" b="1">
                <a:latin typeface="Tahoma" pitchFamily="34" charset="0"/>
              </a:rPr>
              <a:t>    void move() {</a:t>
            </a:r>
          </a:p>
          <a:p>
            <a:r>
              <a:rPr lang="en-GB" sz="1400" b="1">
                <a:latin typeface="Tahoma" pitchFamily="34" charset="0"/>
              </a:rPr>
              <a:t>        System.out.println("fly");</a:t>
            </a:r>
          </a:p>
          <a:p>
            <a:r>
              <a:rPr lang="en-GB" sz="1000" b="1">
                <a:latin typeface="Tahoma" pitchFamily="34" charset="0"/>
              </a:rPr>
              <a:t>    } </a:t>
            </a:r>
          </a:p>
          <a:p>
            <a:r>
              <a:rPr lang="en-GB" sz="1000" b="1">
                <a:latin typeface="Tahoma" pitchFamily="34" charset="0"/>
              </a:rPr>
              <a:t>}</a:t>
            </a:r>
          </a:p>
        </p:txBody>
      </p:sp>
      <p:sp>
        <p:nvSpPr>
          <p:cNvPr id="15366" name="Freeform 6"/>
          <p:cNvSpPr>
            <a:spLocks/>
          </p:cNvSpPr>
          <p:nvPr/>
        </p:nvSpPr>
        <p:spPr bwMode="auto">
          <a:xfrm>
            <a:off x="3400425" y="2428875"/>
            <a:ext cx="2800350" cy="150813"/>
          </a:xfrm>
          <a:custGeom>
            <a:avLst/>
            <a:gdLst>
              <a:gd name="T0" fmla="*/ 1764 w 1764"/>
              <a:gd name="T1" fmla="*/ 6 h 95"/>
              <a:gd name="T2" fmla="*/ 1476 w 1764"/>
              <a:gd name="T3" fmla="*/ 21 h 95"/>
              <a:gd name="T4" fmla="*/ 1292 w 1764"/>
              <a:gd name="T5" fmla="*/ 43 h 95"/>
              <a:gd name="T6" fmla="*/ 1233 w 1764"/>
              <a:gd name="T7" fmla="*/ 50 h 95"/>
              <a:gd name="T8" fmla="*/ 1100 w 1764"/>
              <a:gd name="T9" fmla="*/ 80 h 95"/>
              <a:gd name="T10" fmla="*/ 1033 w 1764"/>
              <a:gd name="T11" fmla="*/ 95 h 95"/>
              <a:gd name="T12" fmla="*/ 0 w 1764"/>
              <a:gd name="T13" fmla="*/ 95 h 95"/>
              <a:gd name="T14" fmla="*/ 0 60000 65536"/>
              <a:gd name="T15" fmla="*/ 0 60000 65536"/>
              <a:gd name="T16" fmla="*/ 0 60000 65536"/>
              <a:gd name="T17" fmla="*/ 0 60000 65536"/>
              <a:gd name="T18" fmla="*/ 0 60000 65536"/>
              <a:gd name="T19" fmla="*/ 0 60000 65536"/>
              <a:gd name="T20" fmla="*/ 0 60000 65536"/>
              <a:gd name="T21" fmla="*/ 0 w 1764"/>
              <a:gd name="T22" fmla="*/ 0 h 95"/>
              <a:gd name="T23" fmla="*/ 1764 w 1764"/>
              <a:gd name="T24" fmla="*/ 95 h 9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64" h="95">
                <a:moveTo>
                  <a:pt x="1764" y="6"/>
                </a:moveTo>
                <a:cubicBezTo>
                  <a:pt x="1372" y="18"/>
                  <a:pt x="1637" y="0"/>
                  <a:pt x="1476" y="21"/>
                </a:cubicBezTo>
                <a:cubicBezTo>
                  <a:pt x="1459" y="23"/>
                  <a:pt x="1333" y="38"/>
                  <a:pt x="1292" y="43"/>
                </a:cubicBezTo>
                <a:cubicBezTo>
                  <a:pt x="1272" y="45"/>
                  <a:pt x="1233" y="50"/>
                  <a:pt x="1233" y="50"/>
                </a:cubicBezTo>
                <a:cubicBezTo>
                  <a:pt x="1188" y="61"/>
                  <a:pt x="1144" y="69"/>
                  <a:pt x="1100" y="80"/>
                </a:cubicBezTo>
                <a:cubicBezTo>
                  <a:pt x="1078" y="86"/>
                  <a:pt x="1033" y="95"/>
                  <a:pt x="1033" y="95"/>
                </a:cubicBezTo>
                <a:cubicBezTo>
                  <a:pt x="688" y="90"/>
                  <a:pt x="345" y="95"/>
                  <a:pt x="0" y="95"/>
                </a:cubicBezTo>
              </a:path>
            </a:pathLst>
          </a:custGeom>
          <a:noFill/>
          <a:ln w="9525">
            <a:solidFill>
              <a:srgbClr val="FF0000"/>
            </a:solidFill>
            <a:round/>
            <a:headEnd/>
            <a:tailEnd type="arrow" w="lg" len="lg"/>
          </a:ln>
        </p:spPr>
        <p:txBody>
          <a:bodyPr wrap="none" anchor="ctr"/>
          <a:lstStyle/>
          <a:p>
            <a:endParaRPr lang="en-US"/>
          </a:p>
        </p:txBody>
      </p:sp>
      <p:sp>
        <p:nvSpPr>
          <p:cNvPr id="15367" name="Freeform 7"/>
          <p:cNvSpPr>
            <a:spLocks/>
          </p:cNvSpPr>
          <p:nvPr/>
        </p:nvSpPr>
        <p:spPr bwMode="auto">
          <a:xfrm>
            <a:off x="3984625" y="3051175"/>
            <a:ext cx="2379663" cy="2513013"/>
          </a:xfrm>
          <a:custGeom>
            <a:avLst/>
            <a:gdLst>
              <a:gd name="T0" fmla="*/ 1499 w 1499"/>
              <a:gd name="T1" fmla="*/ 0 h 1583"/>
              <a:gd name="T2" fmla="*/ 1314 w 1499"/>
              <a:gd name="T3" fmla="*/ 820 h 1583"/>
              <a:gd name="T4" fmla="*/ 1211 w 1499"/>
              <a:gd name="T5" fmla="*/ 1093 h 1583"/>
              <a:gd name="T6" fmla="*/ 1137 w 1499"/>
              <a:gd name="T7" fmla="*/ 1211 h 1583"/>
              <a:gd name="T8" fmla="*/ 1012 w 1499"/>
              <a:gd name="T9" fmla="*/ 1277 h 1583"/>
              <a:gd name="T10" fmla="*/ 901 w 1499"/>
              <a:gd name="T11" fmla="*/ 1344 h 1583"/>
              <a:gd name="T12" fmla="*/ 524 w 1499"/>
              <a:gd name="T13" fmla="*/ 1396 h 1583"/>
              <a:gd name="T14" fmla="*/ 436 w 1499"/>
              <a:gd name="T15" fmla="*/ 1425 h 1583"/>
              <a:gd name="T16" fmla="*/ 332 w 1499"/>
              <a:gd name="T17" fmla="*/ 1462 h 1583"/>
              <a:gd name="T18" fmla="*/ 266 w 1499"/>
              <a:gd name="T19" fmla="*/ 1499 h 1583"/>
              <a:gd name="T20" fmla="*/ 74 w 1499"/>
              <a:gd name="T21" fmla="*/ 1558 h 1583"/>
              <a:gd name="T22" fmla="*/ 0 w 1499"/>
              <a:gd name="T23" fmla="*/ 1573 h 15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99"/>
              <a:gd name="T37" fmla="*/ 0 h 1583"/>
              <a:gd name="T38" fmla="*/ 1499 w 1499"/>
              <a:gd name="T39" fmla="*/ 1583 h 15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99" h="1583">
                <a:moveTo>
                  <a:pt x="1499" y="0"/>
                </a:moveTo>
                <a:cubicBezTo>
                  <a:pt x="1493" y="290"/>
                  <a:pt x="1499" y="579"/>
                  <a:pt x="1314" y="820"/>
                </a:cubicBezTo>
                <a:cubicBezTo>
                  <a:pt x="1291" y="917"/>
                  <a:pt x="1260" y="1007"/>
                  <a:pt x="1211" y="1093"/>
                </a:cubicBezTo>
                <a:cubicBezTo>
                  <a:pt x="1184" y="1141"/>
                  <a:pt x="1174" y="1174"/>
                  <a:pt x="1137" y="1211"/>
                </a:cubicBezTo>
                <a:cubicBezTo>
                  <a:pt x="1104" y="1244"/>
                  <a:pt x="1053" y="1257"/>
                  <a:pt x="1012" y="1277"/>
                </a:cubicBezTo>
                <a:cubicBezTo>
                  <a:pt x="975" y="1295"/>
                  <a:pt x="940" y="1331"/>
                  <a:pt x="901" y="1344"/>
                </a:cubicBezTo>
                <a:cubicBezTo>
                  <a:pt x="784" y="1383"/>
                  <a:pt x="645" y="1389"/>
                  <a:pt x="524" y="1396"/>
                </a:cubicBezTo>
                <a:cubicBezTo>
                  <a:pt x="493" y="1403"/>
                  <a:pt x="467" y="1418"/>
                  <a:pt x="436" y="1425"/>
                </a:cubicBezTo>
                <a:cubicBezTo>
                  <a:pt x="405" y="1446"/>
                  <a:pt x="368" y="1454"/>
                  <a:pt x="332" y="1462"/>
                </a:cubicBezTo>
                <a:cubicBezTo>
                  <a:pt x="282" y="1496"/>
                  <a:pt x="305" y="1487"/>
                  <a:pt x="266" y="1499"/>
                </a:cubicBezTo>
                <a:cubicBezTo>
                  <a:pt x="208" y="1542"/>
                  <a:pt x="142" y="1542"/>
                  <a:pt x="74" y="1558"/>
                </a:cubicBezTo>
                <a:cubicBezTo>
                  <a:pt x="38" y="1583"/>
                  <a:pt x="61" y="1573"/>
                  <a:pt x="0" y="1573"/>
                </a:cubicBezTo>
              </a:path>
            </a:pathLst>
          </a:custGeom>
          <a:noFill/>
          <a:ln w="9525">
            <a:solidFill>
              <a:srgbClr val="FF0000"/>
            </a:solidFill>
            <a:round/>
            <a:headEnd/>
            <a:tailEnd type="arrow" w="lg" len="lg"/>
          </a:ln>
        </p:spPr>
        <p:txBody>
          <a:bodyPr wrap="none" anchor="ct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a:t>Snakes and Other Reptiles</a:t>
            </a:r>
          </a:p>
        </p:txBody>
      </p:sp>
      <p:sp>
        <p:nvSpPr>
          <p:cNvPr id="16387" name="Text Box 3"/>
          <p:cNvSpPr txBox="1">
            <a:spLocks noChangeArrowheads="1"/>
          </p:cNvSpPr>
          <p:nvPr/>
        </p:nvSpPr>
        <p:spPr bwMode="auto">
          <a:xfrm>
            <a:off x="1524000" y="2971800"/>
            <a:ext cx="5545137" cy="3279775"/>
          </a:xfrm>
          <a:prstGeom prst="rect">
            <a:avLst/>
          </a:prstGeom>
          <a:solidFill>
            <a:schemeClr val="bg1"/>
          </a:solidFill>
          <a:ln w="9525">
            <a:solidFill>
              <a:schemeClr val="tx1"/>
            </a:solidFill>
            <a:miter lim="800000"/>
            <a:headEnd/>
            <a:tailEnd/>
          </a:ln>
        </p:spPr>
        <p:txBody>
          <a:bodyPr>
            <a:spAutoFit/>
          </a:bodyPr>
          <a:lstStyle/>
          <a:p>
            <a:r>
              <a:rPr lang="en-GB" sz="1600" b="1">
                <a:latin typeface="Tahoma" pitchFamily="34" charset="0"/>
              </a:rPr>
              <a:t>public class Snake extends Reptile{</a:t>
            </a:r>
          </a:p>
          <a:p>
            <a:r>
              <a:rPr lang="en-GB" sz="1600" b="1">
                <a:latin typeface="Tahoma" pitchFamily="34" charset="0"/>
              </a:rPr>
              <a:t>    </a:t>
            </a:r>
          </a:p>
          <a:p>
            <a:r>
              <a:rPr lang="en-GB" sz="1600" b="1">
                <a:latin typeface="Tahoma" pitchFamily="34" charset="0"/>
              </a:rPr>
              <a:t>      public Snake(String name) {</a:t>
            </a:r>
          </a:p>
          <a:p>
            <a:r>
              <a:rPr lang="en-GB" sz="1600" b="1">
                <a:latin typeface="Tahoma" pitchFamily="34" charset="0"/>
              </a:rPr>
              <a:t>           super(name);</a:t>
            </a:r>
          </a:p>
          <a:p>
            <a:r>
              <a:rPr lang="en-GB" sz="1600" b="1">
                <a:latin typeface="Tahoma" pitchFamily="34" charset="0"/>
              </a:rPr>
              <a:t>           myAttack = new PoisonBiteAttack();</a:t>
            </a:r>
          </a:p>
          <a:p>
            <a:r>
              <a:rPr lang="en-GB" sz="1600" b="1">
                <a:latin typeface="Tahoma" pitchFamily="34" charset="0"/>
              </a:rPr>
              <a:t>           description = "a slithering reptile";</a:t>
            </a:r>
          </a:p>
          <a:p>
            <a:r>
              <a:rPr lang="en-GB" sz="1600" b="1">
                <a:latin typeface="Tahoma" pitchFamily="34" charset="0"/>
              </a:rPr>
              <a:t>    }</a:t>
            </a:r>
          </a:p>
          <a:p>
            <a:r>
              <a:rPr lang="en-GB" sz="1600" b="1">
                <a:latin typeface="Tahoma" pitchFamily="34" charset="0"/>
              </a:rPr>
              <a:t>    </a:t>
            </a:r>
          </a:p>
          <a:p>
            <a:r>
              <a:rPr lang="en-GB" sz="1600" b="1">
                <a:latin typeface="Tahoma" pitchFamily="34" charset="0"/>
              </a:rPr>
              <a:t>    public void move() {</a:t>
            </a:r>
          </a:p>
          <a:p>
            <a:r>
              <a:rPr lang="en-GB" sz="1600" b="1">
                <a:latin typeface="Tahoma" pitchFamily="34" charset="0"/>
              </a:rPr>
              <a:t>         System.out.println("slither");</a:t>
            </a:r>
          </a:p>
          <a:p>
            <a:r>
              <a:rPr lang="en-GB" sz="1600" b="1">
                <a:latin typeface="Tahoma" pitchFamily="34" charset="0"/>
              </a:rPr>
              <a:t>    }</a:t>
            </a:r>
          </a:p>
          <a:p>
            <a:r>
              <a:rPr lang="en-GB" sz="1600" b="1">
                <a:latin typeface="Tahoma" pitchFamily="34" charset="0"/>
              </a:rPr>
              <a:t>}</a:t>
            </a:r>
          </a:p>
          <a:p>
            <a:endParaRPr lang="en-GB" sz="1600" b="1">
              <a:latin typeface="Tahoma" pitchFamily="34" charset="0"/>
            </a:endParaRPr>
          </a:p>
        </p:txBody>
      </p:sp>
      <p:sp>
        <p:nvSpPr>
          <p:cNvPr id="16388" name="Text Box 4"/>
          <p:cNvSpPr txBox="1">
            <a:spLocks noChangeArrowheads="1"/>
          </p:cNvSpPr>
          <p:nvPr/>
        </p:nvSpPr>
        <p:spPr bwMode="auto">
          <a:xfrm>
            <a:off x="1524000" y="1143000"/>
            <a:ext cx="5562600" cy="1812925"/>
          </a:xfrm>
          <a:prstGeom prst="rect">
            <a:avLst/>
          </a:prstGeom>
          <a:solidFill>
            <a:schemeClr val="bg1"/>
          </a:solidFill>
          <a:ln w="9525">
            <a:solidFill>
              <a:schemeClr val="tx1"/>
            </a:solidFill>
            <a:miter lim="800000"/>
            <a:headEnd/>
            <a:tailEnd/>
          </a:ln>
        </p:spPr>
        <p:txBody>
          <a:bodyPr>
            <a:spAutoFit/>
          </a:bodyPr>
          <a:lstStyle/>
          <a:p>
            <a:r>
              <a:rPr lang="en-GB" sz="1600" b="1" dirty="0">
                <a:latin typeface="Tahoma" pitchFamily="34" charset="0"/>
              </a:rPr>
              <a:t>public abstract class Reptile extends Animal {</a:t>
            </a:r>
          </a:p>
          <a:p>
            <a:r>
              <a:rPr lang="en-GB" sz="1600" b="1" dirty="0">
                <a:latin typeface="Tahoma" pitchFamily="34" charset="0"/>
              </a:rPr>
              <a:t>    </a:t>
            </a:r>
          </a:p>
          <a:p>
            <a:r>
              <a:rPr lang="en-GB" sz="1600" b="1" dirty="0">
                <a:latin typeface="Tahoma" pitchFamily="34" charset="0"/>
              </a:rPr>
              <a:t>     public Reptile(String name) {</a:t>
            </a:r>
          </a:p>
          <a:p>
            <a:r>
              <a:rPr lang="en-GB" sz="1600" b="1" dirty="0">
                <a:latin typeface="Tahoma" pitchFamily="34" charset="0"/>
              </a:rPr>
              <a:t>          super(name);</a:t>
            </a:r>
          </a:p>
          <a:p>
            <a:r>
              <a:rPr lang="en-GB" sz="1600" b="1" dirty="0">
                <a:latin typeface="Tahoma" pitchFamily="34" charset="0"/>
              </a:rPr>
              <a:t>          covering = "scales";</a:t>
            </a:r>
          </a:p>
          <a:p>
            <a:r>
              <a:rPr lang="en-GB" sz="1600" b="1" dirty="0">
                <a:latin typeface="Tahoma" pitchFamily="34" charset="0"/>
              </a:rPr>
              <a:t>     }</a:t>
            </a:r>
          </a:p>
          <a:p>
            <a:r>
              <a:rPr lang="en-GB" sz="1600" b="1" dirty="0">
                <a:latin typeface="Tahoma"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t>AttackBehaviour</a:t>
            </a:r>
          </a:p>
        </p:txBody>
      </p:sp>
      <p:sp>
        <p:nvSpPr>
          <p:cNvPr id="17411" name="Rectangle 3"/>
          <p:cNvSpPr>
            <a:spLocks noGrp="1" noChangeArrowheads="1"/>
          </p:cNvSpPr>
          <p:nvPr>
            <p:ph idx="1"/>
          </p:nvPr>
        </p:nvSpPr>
        <p:spPr>
          <a:xfrm>
            <a:off x="838200" y="1600200"/>
            <a:ext cx="4419600" cy="1066800"/>
          </a:xfrm>
          <a:solidFill>
            <a:schemeClr val="bg1"/>
          </a:solidFill>
          <a:ln>
            <a:solidFill>
              <a:schemeClr val="tx1"/>
            </a:solidFill>
          </a:ln>
        </p:spPr>
        <p:txBody>
          <a:bodyPr/>
          <a:lstStyle/>
          <a:p>
            <a:pPr eaLnBrk="1" hangingPunct="1">
              <a:lnSpc>
                <a:spcPct val="90000"/>
              </a:lnSpc>
              <a:buFontTx/>
              <a:buNone/>
            </a:pPr>
            <a:r>
              <a:rPr lang="en-GB" sz="2000" b="1"/>
              <a:t>public interface AttackBehaviour {</a:t>
            </a:r>
          </a:p>
          <a:p>
            <a:pPr eaLnBrk="1" hangingPunct="1">
              <a:lnSpc>
                <a:spcPct val="90000"/>
              </a:lnSpc>
              <a:buFontTx/>
              <a:buNone/>
            </a:pPr>
            <a:r>
              <a:rPr lang="en-GB" sz="2000" b="1"/>
              <a:t>   void attack();</a:t>
            </a:r>
          </a:p>
          <a:p>
            <a:pPr eaLnBrk="1" hangingPunct="1">
              <a:lnSpc>
                <a:spcPct val="90000"/>
              </a:lnSpc>
              <a:buFontTx/>
              <a:buNone/>
            </a:pPr>
            <a:r>
              <a:rPr lang="en-GB" sz="2000" b="1"/>
              <a:t>}</a:t>
            </a:r>
          </a:p>
        </p:txBody>
      </p:sp>
      <p:sp>
        <p:nvSpPr>
          <p:cNvPr id="17412" name="Text Box 4"/>
          <p:cNvSpPr txBox="1">
            <a:spLocks noChangeArrowheads="1"/>
          </p:cNvSpPr>
          <p:nvPr/>
        </p:nvSpPr>
        <p:spPr bwMode="auto">
          <a:xfrm>
            <a:off x="838200" y="2743200"/>
            <a:ext cx="8077200" cy="2024063"/>
          </a:xfrm>
          <a:prstGeom prst="rect">
            <a:avLst/>
          </a:prstGeom>
          <a:solidFill>
            <a:schemeClr val="bg1"/>
          </a:solidFill>
          <a:ln w="9525">
            <a:solidFill>
              <a:schemeClr val="tx1"/>
            </a:solidFill>
            <a:miter lim="800000"/>
            <a:headEnd/>
            <a:tailEnd/>
          </a:ln>
        </p:spPr>
        <p:txBody>
          <a:bodyPr>
            <a:spAutoFit/>
          </a:bodyPr>
          <a:lstStyle/>
          <a:p>
            <a:r>
              <a:rPr lang="en-GB" sz="1800" b="1">
                <a:latin typeface="Tahoma" pitchFamily="34" charset="0"/>
              </a:rPr>
              <a:t>public class PoisonBiteAttack implements AttackBehaviour {</a:t>
            </a:r>
          </a:p>
          <a:p>
            <a:r>
              <a:rPr lang="en-GB" sz="1800" b="1">
                <a:latin typeface="Tahoma" pitchFamily="34" charset="0"/>
              </a:rPr>
              <a:t>           </a:t>
            </a:r>
          </a:p>
          <a:p>
            <a:r>
              <a:rPr lang="en-GB" sz="1800" b="1">
                <a:latin typeface="Tahoma" pitchFamily="34" charset="0"/>
              </a:rPr>
              <a:t>     public void attack() {</a:t>
            </a:r>
          </a:p>
          <a:p>
            <a:r>
              <a:rPr lang="en-GB" sz="1800" b="1">
                <a:latin typeface="Tahoma" pitchFamily="34" charset="0"/>
              </a:rPr>
              <a:t>          </a:t>
            </a:r>
            <a:r>
              <a:rPr lang="en-GB" sz="1800" b="1">
                <a:solidFill>
                  <a:srgbClr val="009900"/>
                </a:solidFill>
                <a:latin typeface="Tahoma" pitchFamily="34" charset="0"/>
              </a:rPr>
              <a:t>//in reality we would put something more complicated here!</a:t>
            </a:r>
          </a:p>
          <a:p>
            <a:r>
              <a:rPr lang="en-GB" sz="1800" b="1">
                <a:latin typeface="Tahoma" pitchFamily="34" charset="0"/>
              </a:rPr>
              <a:t>           System.out.println("I just bit you - you're poisoned!");</a:t>
            </a:r>
          </a:p>
          <a:p>
            <a:r>
              <a:rPr lang="en-GB" sz="1800" b="1">
                <a:latin typeface="Tahoma" pitchFamily="34" charset="0"/>
              </a:rPr>
              <a:t>     }</a:t>
            </a:r>
          </a:p>
          <a:p>
            <a:r>
              <a:rPr lang="en-GB" sz="1800" b="1">
                <a:latin typeface="Tahoma" pitchFamily="34" charset="0"/>
              </a:rPr>
              <a:t>}</a:t>
            </a:r>
          </a:p>
        </p:txBody>
      </p:sp>
      <p:sp>
        <p:nvSpPr>
          <p:cNvPr id="17413" name="Text Box 5"/>
          <p:cNvSpPr txBox="1">
            <a:spLocks noChangeArrowheads="1"/>
          </p:cNvSpPr>
          <p:nvPr/>
        </p:nvSpPr>
        <p:spPr bwMode="auto">
          <a:xfrm>
            <a:off x="838200" y="4876800"/>
            <a:ext cx="8077200" cy="1749425"/>
          </a:xfrm>
          <a:prstGeom prst="rect">
            <a:avLst/>
          </a:prstGeom>
          <a:solidFill>
            <a:schemeClr val="bg1"/>
          </a:solidFill>
          <a:ln w="9525">
            <a:solidFill>
              <a:schemeClr val="tx1"/>
            </a:solidFill>
            <a:miter lim="800000"/>
            <a:headEnd/>
            <a:tailEnd/>
          </a:ln>
        </p:spPr>
        <p:txBody>
          <a:bodyPr>
            <a:spAutoFit/>
          </a:bodyPr>
          <a:lstStyle/>
          <a:p>
            <a:r>
              <a:rPr lang="en-GB" sz="1800" b="1">
                <a:latin typeface="Tahoma" pitchFamily="34" charset="0"/>
              </a:rPr>
              <a:t>public class SwoopAttack implements AttackBehaviour {</a:t>
            </a:r>
          </a:p>
          <a:p>
            <a:endParaRPr lang="en-GB" sz="1800" b="1">
              <a:latin typeface="Tahoma" pitchFamily="34" charset="0"/>
            </a:endParaRPr>
          </a:p>
          <a:p>
            <a:r>
              <a:rPr lang="en-GB" sz="1800" b="1">
                <a:latin typeface="Tahoma" pitchFamily="34" charset="0"/>
              </a:rPr>
              <a:t>    public void attack() {</a:t>
            </a:r>
            <a:endParaRPr lang="en-GB" sz="1800" b="1">
              <a:solidFill>
                <a:srgbClr val="009900"/>
              </a:solidFill>
              <a:latin typeface="Tahoma" pitchFamily="34" charset="0"/>
            </a:endParaRPr>
          </a:p>
          <a:p>
            <a:r>
              <a:rPr lang="en-GB" sz="1800" b="1">
                <a:latin typeface="Tahoma" pitchFamily="34" charset="0"/>
              </a:rPr>
              <a:t>        System.out.println("I swooped down and grabbed you!");</a:t>
            </a:r>
          </a:p>
          <a:p>
            <a:r>
              <a:rPr lang="en-GB" sz="1800" b="1">
                <a:latin typeface="Tahoma" pitchFamily="34" charset="0"/>
              </a:rPr>
              <a:t>    }</a:t>
            </a:r>
          </a:p>
          <a:p>
            <a:r>
              <a:rPr lang="en-GB" sz="1800" b="1">
                <a:latin typeface="Tahoma"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304800"/>
            <a:ext cx="7772400" cy="1143000"/>
          </a:xfrm>
        </p:spPr>
        <p:txBody>
          <a:bodyPr/>
          <a:lstStyle/>
          <a:p>
            <a:pPr eaLnBrk="1" hangingPunct="1"/>
            <a:r>
              <a:rPr lang="en-GB"/>
              <a:t>Testing the Classes</a:t>
            </a:r>
          </a:p>
        </p:txBody>
      </p:sp>
      <p:sp>
        <p:nvSpPr>
          <p:cNvPr id="18435" name="Text Box 3"/>
          <p:cNvSpPr txBox="1">
            <a:spLocks noChangeArrowheads="1"/>
          </p:cNvSpPr>
          <p:nvPr/>
        </p:nvSpPr>
        <p:spPr bwMode="auto">
          <a:xfrm>
            <a:off x="990600" y="5562600"/>
            <a:ext cx="7239000" cy="1079500"/>
          </a:xfrm>
          <a:prstGeom prst="rect">
            <a:avLst/>
          </a:prstGeom>
          <a:solidFill>
            <a:schemeClr val="bg1"/>
          </a:solidFill>
          <a:ln w="9525">
            <a:solidFill>
              <a:schemeClr val="tx1"/>
            </a:solidFill>
            <a:miter lim="800000"/>
            <a:headEnd/>
            <a:tailEnd/>
          </a:ln>
        </p:spPr>
        <p:txBody>
          <a:bodyPr>
            <a:spAutoFit/>
          </a:bodyPr>
          <a:lstStyle/>
          <a:p>
            <a:r>
              <a:rPr lang="en-GB" sz="1600" b="1">
                <a:latin typeface="Tahoma" pitchFamily="34" charset="0"/>
              </a:rPr>
              <a:t>Hello I'm Sidney I'm a slithering reptile I'm covered in scales and...</a:t>
            </a:r>
          </a:p>
          <a:p>
            <a:r>
              <a:rPr lang="en-GB" sz="1600" b="1">
                <a:latin typeface="Tahoma" pitchFamily="34" charset="0"/>
              </a:rPr>
              <a:t>I just bit you - you're poisoned!</a:t>
            </a:r>
          </a:p>
          <a:p>
            <a:r>
              <a:rPr lang="en-GB" sz="1600" b="1">
                <a:latin typeface="Tahoma" pitchFamily="34" charset="0"/>
              </a:rPr>
              <a:t>Hello I'm Eddie I'm a raptor I'm covered in feathers and...</a:t>
            </a:r>
          </a:p>
          <a:p>
            <a:r>
              <a:rPr lang="en-GB" sz="1600" b="1">
                <a:latin typeface="Tahoma" pitchFamily="34" charset="0"/>
              </a:rPr>
              <a:t>I swooped down and grabbed you!</a:t>
            </a:r>
          </a:p>
        </p:txBody>
      </p:sp>
      <p:sp>
        <p:nvSpPr>
          <p:cNvPr id="18436" name="Text Box 4"/>
          <p:cNvSpPr txBox="1">
            <a:spLocks noChangeArrowheads="1"/>
          </p:cNvSpPr>
          <p:nvPr/>
        </p:nvSpPr>
        <p:spPr bwMode="auto">
          <a:xfrm>
            <a:off x="914400" y="1447800"/>
            <a:ext cx="7696200" cy="4013200"/>
          </a:xfrm>
          <a:prstGeom prst="rect">
            <a:avLst/>
          </a:prstGeom>
          <a:solidFill>
            <a:schemeClr val="bg1"/>
          </a:solidFill>
          <a:ln w="9525">
            <a:solidFill>
              <a:schemeClr val="tx1"/>
            </a:solidFill>
            <a:miter lim="800000"/>
            <a:headEnd/>
            <a:tailEnd/>
          </a:ln>
        </p:spPr>
        <p:txBody>
          <a:bodyPr>
            <a:spAutoFit/>
          </a:bodyPr>
          <a:lstStyle/>
          <a:p>
            <a:r>
              <a:rPr lang="en-GB" sz="1600" b="1">
                <a:latin typeface="Tahoma" pitchFamily="34" charset="0"/>
              </a:rPr>
              <a:t>public class AttackDemo {</a:t>
            </a:r>
          </a:p>
          <a:p>
            <a:endParaRPr lang="en-GB" sz="1600" b="1">
              <a:latin typeface="Tahoma" pitchFamily="34" charset="0"/>
            </a:endParaRPr>
          </a:p>
          <a:p>
            <a:r>
              <a:rPr lang="en-GB" sz="1600" b="1">
                <a:latin typeface="Tahoma" pitchFamily="34" charset="0"/>
              </a:rPr>
              <a:t>    public static void main(String[] args) {</a:t>
            </a:r>
          </a:p>
          <a:p>
            <a:r>
              <a:rPr lang="en-GB" sz="1600" b="1">
                <a:latin typeface="Tahoma" pitchFamily="34" charset="0"/>
              </a:rPr>
              <a:t>        Animal sidney = new Snake("Sidney");</a:t>
            </a:r>
          </a:p>
          <a:p>
            <a:r>
              <a:rPr lang="en-GB" sz="1600" b="1">
                <a:latin typeface="Tahoma" pitchFamily="34" charset="0"/>
              </a:rPr>
              <a:t>        Animal eddie = new Eagle("Eddie");</a:t>
            </a:r>
          </a:p>
          <a:p>
            <a:r>
              <a:rPr lang="en-GB" sz="1600" b="1">
                <a:latin typeface="Tahoma" pitchFamily="34" charset="0"/>
              </a:rPr>
              <a:t>        doAttack(sidney);</a:t>
            </a:r>
          </a:p>
          <a:p>
            <a:r>
              <a:rPr lang="en-GB" sz="1600" b="1">
                <a:latin typeface="Tahoma" pitchFamily="34" charset="0"/>
              </a:rPr>
              <a:t>        doAttack(eddie);</a:t>
            </a:r>
          </a:p>
          <a:p>
            <a:r>
              <a:rPr lang="en-GB" sz="1600" b="1">
                <a:latin typeface="Tahoma" pitchFamily="34" charset="0"/>
              </a:rPr>
              <a:t>    }</a:t>
            </a:r>
          </a:p>
          <a:p>
            <a:endParaRPr lang="en-GB" sz="1600" b="1">
              <a:latin typeface="Tahoma" pitchFamily="34" charset="0"/>
            </a:endParaRPr>
          </a:p>
          <a:p>
            <a:r>
              <a:rPr lang="en-GB" sz="1600" b="1">
                <a:latin typeface="Tahoma" pitchFamily="34" charset="0"/>
              </a:rPr>
              <a:t>    public static void doAttack(Animal animal) {</a:t>
            </a:r>
          </a:p>
          <a:p>
            <a:r>
              <a:rPr lang="en-GB" sz="1600" b="1">
                <a:latin typeface="Tahoma" pitchFamily="34" charset="0"/>
              </a:rPr>
              <a:t>        System.out.print("Hello I'm " + animal.name);</a:t>
            </a:r>
          </a:p>
          <a:p>
            <a:r>
              <a:rPr lang="en-GB" sz="1600" b="1">
                <a:latin typeface="Tahoma" pitchFamily="34" charset="0"/>
              </a:rPr>
              <a:t>        System.out.print(" I'm " + animal.description);</a:t>
            </a:r>
          </a:p>
          <a:p>
            <a:r>
              <a:rPr lang="en-GB" sz="1600" b="1">
                <a:latin typeface="Tahoma" pitchFamily="34" charset="0"/>
              </a:rPr>
              <a:t>        System.out.println(" I'm covered in " + animal.covering + " and...");</a:t>
            </a:r>
          </a:p>
          <a:p>
            <a:r>
              <a:rPr lang="en-GB" sz="1600" b="1">
                <a:latin typeface="Tahoma" pitchFamily="34" charset="0"/>
              </a:rPr>
              <a:t>        animal.performAttack();</a:t>
            </a:r>
          </a:p>
          <a:p>
            <a:r>
              <a:rPr lang="en-GB" sz="1600" b="1">
                <a:latin typeface="Tahoma" pitchFamily="34" charset="0"/>
              </a:rPr>
              <a:t>    }</a:t>
            </a:r>
          </a:p>
          <a:p>
            <a:r>
              <a:rPr lang="en-GB" sz="1600" b="1">
                <a:latin typeface="Tahoma" pitchFamily="34" charset="0"/>
              </a:rPr>
              <a:t>}</a:t>
            </a:r>
          </a:p>
        </p:txBody>
      </p:sp>
      <p:sp>
        <p:nvSpPr>
          <p:cNvPr id="18437" name="AutoShape 5"/>
          <p:cNvSpPr>
            <a:spLocks noChangeArrowheads="1"/>
          </p:cNvSpPr>
          <p:nvPr/>
        </p:nvSpPr>
        <p:spPr bwMode="auto">
          <a:xfrm>
            <a:off x="228600" y="5029200"/>
            <a:ext cx="457200" cy="1219200"/>
          </a:xfrm>
          <a:prstGeom prst="curvedRightArrow">
            <a:avLst>
              <a:gd name="adj1" fmla="val 53333"/>
              <a:gd name="adj2" fmla="val 106667"/>
              <a:gd name="adj3" fmla="val 33333"/>
            </a:avLst>
          </a:prstGeom>
          <a:solidFill>
            <a:schemeClr val="accent1"/>
          </a:solidFill>
          <a:ln w="9525">
            <a:solidFill>
              <a:schemeClr val="tx1"/>
            </a:solidFill>
            <a:miter lim="800000"/>
            <a:headEnd/>
            <a:tailEnd/>
          </a:ln>
        </p:spPr>
        <p:txBody>
          <a:bodyPr wrap="none" anchor="ctr"/>
          <a:lstStyle/>
          <a:p>
            <a:endParaRPr lang="en-US"/>
          </a:p>
        </p:txBody>
      </p:sp>
      <p:sp>
        <p:nvSpPr>
          <p:cNvPr id="18438" name="Text Box 6"/>
          <p:cNvSpPr txBox="1">
            <a:spLocks noChangeArrowheads="1"/>
          </p:cNvSpPr>
          <p:nvPr/>
        </p:nvSpPr>
        <p:spPr bwMode="auto">
          <a:xfrm>
            <a:off x="6019800" y="1905000"/>
            <a:ext cx="2667000" cy="835025"/>
          </a:xfrm>
          <a:prstGeom prst="rect">
            <a:avLst/>
          </a:prstGeom>
          <a:solidFill>
            <a:schemeClr val="bg1"/>
          </a:solidFill>
          <a:ln w="9525">
            <a:solidFill>
              <a:srgbClr val="FF0000"/>
            </a:solidFill>
            <a:miter lim="800000"/>
            <a:headEnd/>
            <a:tailEnd/>
          </a:ln>
        </p:spPr>
        <p:txBody>
          <a:bodyPr>
            <a:spAutoFit/>
          </a:bodyPr>
          <a:lstStyle/>
          <a:p>
            <a:pPr>
              <a:spcBef>
                <a:spcPct val="50000"/>
              </a:spcBef>
            </a:pPr>
            <a:r>
              <a:rPr lang="en-GB" sz="1600" b="1" i="1">
                <a:solidFill>
                  <a:srgbClr val="FF0000"/>
                </a:solidFill>
                <a:latin typeface="Tahoma" pitchFamily="34" charset="0"/>
              </a:rPr>
              <a:t>In a real application we would use getters and setters here!</a:t>
            </a:r>
          </a:p>
        </p:txBody>
      </p:sp>
      <p:sp>
        <p:nvSpPr>
          <p:cNvPr id="18439" name="Freeform 7"/>
          <p:cNvSpPr>
            <a:spLocks/>
          </p:cNvSpPr>
          <p:nvPr/>
        </p:nvSpPr>
        <p:spPr bwMode="auto">
          <a:xfrm>
            <a:off x="5905500" y="2974975"/>
            <a:ext cx="650875" cy="962025"/>
          </a:xfrm>
          <a:custGeom>
            <a:avLst/>
            <a:gdLst>
              <a:gd name="T0" fmla="*/ 410 w 410"/>
              <a:gd name="T1" fmla="*/ 0 h 606"/>
              <a:gd name="T2" fmla="*/ 283 w 410"/>
              <a:gd name="T3" fmla="*/ 98 h 606"/>
              <a:gd name="T4" fmla="*/ 253 w 410"/>
              <a:gd name="T5" fmla="*/ 118 h 606"/>
              <a:gd name="T6" fmla="*/ 156 w 410"/>
              <a:gd name="T7" fmla="*/ 127 h 606"/>
              <a:gd name="T8" fmla="*/ 107 w 410"/>
              <a:gd name="T9" fmla="*/ 323 h 606"/>
              <a:gd name="T10" fmla="*/ 0 w 410"/>
              <a:gd name="T11" fmla="*/ 606 h 606"/>
              <a:gd name="T12" fmla="*/ 0 60000 65536"/>
              <a:gd name="T13" fmla="*/ 0 60000 65536"/>
              <a:gd name="T14" fmla="*/ 0 60000 65536"/>
              <a:gd name="T15" fmla="*/ 0 60000 65536"/>
              <a:gd name="T16" fmla="*/ 0 60000 65536"/>
              <a:gd name="T17" fmla="*/ 0 60000 65536"/>
              <a:gd name="T18" fmla="*/ 0 w 410"/>
              <a:gd name="T19" fmla="*/ 0 h 606"/>
              <a:gd name="T20" fmla="*/ 410 w 410"/>
              <a:gd name="T21" fmla="*/ 606 h 606"/>
            </a:gdLst>
            <a:ahLst/>
            <a:cxnLst>
              <a:cxn ang="T12">
                <a:pos x="T0" y="T1"/>
              </a:cxn>
              <a:cxn ang="T13">
                <a:pos x="T2" y="T3"/>
              </a:cxn>
              <a:cxn ang="T14">
                <a:pos x="T4" y="T5"/>
              </a:cxn>
              <a:cxn ang="T15">
                <a:pos x="T6" y="T7"/>
              </a:cxn>
              <a:cxn ang="T16">
                <a:pos x="T8" y="T9"/>
              </a:cxn>
              <a:cxn ang="T17">
                <a:pos x="T10" y="T11"/>
              </a:cxn>
            </a:cxnLst>
            <a:rect l="T18" t="T19" r="T20" b="T21"/>
            <a:pathLst>
              <a:path w="410" h="606">
                <a:moveTo>
                  <a:pt x="410" y="0"/>
                </a:moveTo>
                <a:cubicBezTo>
                  <a:pt x="389" y="63"/>
                  <a:pt x="337" y="71"/>
                  <a:pt x="283" y="98"/>
                </a:cubicBezTo>
                <a:cubicBezTo>
                  <a:pt x="272" y="103"/>
                  <a:pt x="265" y="115"/>
                  <a:pt x="253" y="118"/>
                </a:cubicBezTo>
                <a:cubicBezTo>
                  <a:pt x="221" y="125"/>
                  <a:pt x="188" y="124"/>
                  <a:pt x="156" y="127"/>
                </a:cubicBezTo>
                <a:cubicBezTo>
                  <a:pt x="115" y="188"/>
                  <a:pt x="127" y="254"/>
                  <a:pt x="107" y="323"/>
                </a:cubicBezTo>
                <a:cubicBezTo>
                  <a:pt x="79" y="420"/>
                  <a:pt x="0" y="502"/>
                  <a:pt x="0" y="606"/>
                </a:cubicBezTo>
              </a:path>
            </a:pathLst>
          </a:custGeom>
          <a:noFill/>
          <a:ln w="9525">
            <a:solidFill>
              <a:srgbClr val="FF0000"/>
            </a:solidFill>
            <a:round/>
            <a:headEnd/>
            <a:tailEnd type="arrow" w="lg" len="med"/>
          </a:ln>
        </p:spPr>
        <p:txBody>
          <a:bodyPr wrap="none"/>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t>A pattern emerges…</a:t>
            </a:r>
          </a:p>
        </p:txBody>
      </p:sp>
      <p:sp>
        <p:nvSpPr>
          <p:cNvPr id="19459" name="Rectangle 3"/>
          <p:cNvSpPr>
            <a:spLocks noGrp="1" noChangeArrowheads="1"/>
          </p:cNvSpPr>
          <p:nvPr>
            <p:ph idx="1"/>
          </p:nvPr>
        </p:nvSpPr>
        <p:spPr/>
        <p:txBody>
          <a:bodyPr/>
          <a:lstStyle/>
          <a:p>
            <a:pPr eaLnBrk="1" hangingPunct="1">
              <a:lnSpc>
                <a:spcPct val="90000"/>
              </a:lnSpc>
            </a:pPr>
            <a:r>
              <a:rPr lang="en-GB" sz="2800"/>
              <a:t>The example illustrates a </a:t>
            </a:r>
            <a:r>
              <a:rPr lang="en-GB" sz="2800" i="1"/>
              <a:t>design pattern.</a:t>
            </a:r>
          </a:p>
          <a:p>
            <a:pPr eaLnBrk="1" hangingPunct="1">
              <a:lnSpc>
                <a:spcPct val="90000"/>
              </a:lnSpc>
            </a:pPr>
            <a:r>
              <a:rPr lang="en-GB" sz="2800"/>
              <a:t>This pattern has a name (names are very important!). It’s called the </a:t>
            </a:r>
            <a:r>
              <a:rPr lang="en-GB" sz="2800" i="1"/>
              <a:t>strategy pattern</a:t>
            </a:r>
            <a:r>
              <a:rPr lang="en-GB" sz="2800"/>
              <a:t>.</a:t>
            </a:r>
          </a:p>
          <a:p>
            <a:pPr eaLnBrk="1" hangingPunct="1">
              <a:lnSpc>
                <a:spcPct val="90000"/>
              </a:lnSpc>
            </a:pPr>
            <a:r>
              <a:rPr lang="en-GB" sz="2800"/>
              <a:t>Note that</a:t>
            </a:r>
          </a:p>
          <a:p>
            <a:pPr lvl="1" eaLnBrk="1" hangingPunct="1">
              <a:lnSpc>
                <a:spcPct val="90000"/>
              </a:lnSpc>
            </a:pPr>
            <a:r>
              <a:rPr lang="en-GB" sz="2400"/>
              <a:t>The pattern addresses a problem that crops up reasonably frequently, and</a:t>
            </a:r>
          </a:p>
          <a:p>
            <a:pPr lvl="1" eaLnBrk="1" hangingPunct="1">
              <a:lnSpc>
                <a:spcPct val="90000"/>
              </a:lnSpc>
            </a:pPr>
            <a:r>
              <a:rPr lang="en-GB" sz="2400"/>
              <a:t>The pattern has been used more than once in the past, and</a:t>
            </a:r>
          </a:p>
          <a:p>
            <a:pPr lvl="1" eaLnBrk="1" hangingPunct="1">
              <a:lnSpc>
                <a:spcPct val="90000"/>
              </a:lnSpc>
            </a:pPr>
            <a:r>
              <a:rPr lang="en-GB" sz="2400"/>
              <a:t>It sometimes solves the problem (if it didn’t we’d call it an </a:t>
            </a:r>
            <a:r>
              <a:rPr lang="en-GB" sz="2400" i="1"/>
              <a:t>anti-pattern</a:t>
            </a:r>
            <a:r>
              <a:rPr lang="en-GB" sz="24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352800" y="3429000"/>
            <a:ext cx="152400" cy="228600"/>
          </a:xfrm>
          <a:prstGeom prst="rect">
            <a:avLst/>
          </a:prstGeom>
          <a:solidFill>
            <a:schemeClr val="accent1"/>
          </a:solidFill>
          <a:ln w="9525">
            <a:noFill/>
            <a:miter lim="800000"/>
            <a:headEnd/>
            <a:tailEnd/>
          </a:ln>
        </p:spPr>
        <p:txBody>
          <a:bodyPr wrap="none" anchor="ctr"/>
          <a:lstStyle/>
          <a:p>
            <a:endParaRPr lang="en-US"/>
          </a:p>
        </p:txBody>
      </p:sp>
      <p:sp>
        <p:nvSpPr>
          <p:cNvPr id="20483" name="Rectangle 3"/>
          <p:cNvSpPr>
            <a:spLocks noGrp="1" noChangeArrowheads="1"/>
          </p:cNvSpPr>
          <p:nvPr>
            <p:ph type="title"/>
          </p:nvPr>
        </p:nvSpPr>
        <p:spPr/>
        <p:txBody>
          <a:bodyPr/>
          <a:lstStyle/>
          <a:p>
            <a:pPr eaLnBrk="1" hangingPunct="1"/>
            <a:r>
              <a:rPr lang="en-GB" sz="4000"/>
              <a:t>Structure of the Strategy Pattern.</a:t>
            </a:r>
          </a:p>
        </p:txBody>
      </p:sp>
      <p:grpSp>
        <p:nvGrpSpPr>
          <p:cNvPr id="20484" name="Group 4"/>
          <p:cNvGrpSpPr>
            <a:grpSpLocks/>
          </p:cNvGrpSpPr>
          <p:nvPr/>
        </p:nvGrpSpPr>
        <p:grpSpPr bwMode="auto">
          <a:xfrm>
            <a:off x="228600" y="4800600"/>
            <a:ext cx="3048000" cy="762000"/>
            <a:chOff x="576" y="2832"/>
            <a:chExt cx="2112" cy="480"/>
          </a:xfrm>
        </p:grpSpPr>
        <p:sp>
          <p:nvSpPr>
            <p:cNvPr id="20513" name="Rectangle 5"/>
            <p:cNvSpPr>
              <a:spLocks noChangeArrowheads="1"/>
            </p:cNvSpPr>
            <p:nvPr/>
          </p:nvSpPr>
          <p:spPr bwMode="auto">
            <a:xfrm>
              <a:off x="576" y="2832"/>
              <a:ext cx="2112"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ConcreteStrategyA</a:t>
              </a:r>
            </a:p>
          </p:txBody>
        </p:sp>
        <p:sp>
          <p:nvSpPr>
            <p:cNvPr id="20514" name="Rectangle 6"/>
            <p:cNvSpPr>
              <a:spLocks noChangeArrowheads="1"/>
            </p:cNvSpPr>
            <p:nvPr/>
          </p:nvSpPr>
          <p:spPr bwMode="auto">
            <a:xfrm>
              <a:off x="576" y="3072"/>
              <a:ext cx="2112"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algorithmInterface()</a:t>
              </a:r>
            </a:p>
          </p:txBody>
        </p:sp>
      </p:grpSp>
      <p:grpSp>
        <p:nvGrpSpPr>
          <p:cNvPr id="20485" name="Group 7"/>
          <p:cNvGrpSpPr>
            <a:grpSpLocks/>
          </p:cNvGrpSpPr>
          <p:nvPr/>
        </p:nvGrpSpPr>
        <p:grpSpPr bwMode="auto">
          <a:xfrm>
            <a:off x="3429000" y="4800600"/>
            <a:ext cx="3048000" cy="762000"/>
            <a:chOff x="576" y="2832"/>
            <a:chExt cx="2112" cy="480"/>
          </a:xfrm>
        </p:grpSpPr>
        <p:sp>
          <p:nvSpPr>
            <p:cNvPr id="20511" name="Rectangle 8"/>
            <p:cNvSpPr>
              <a:spLocks noChangeArrowheads="1"/>
            </p:cNvSpPr>
            <p:nvPr/>
          </p:nvSpPr>
          <p:spPr bwMode="auto">
            <a:xfrm>
              <a:off x="576" y="2832"/>
              <a:ext cx="2112"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ConcreteStrategyB</a:t>
              </a:r>
            </a:p>
          </p:txBody>
        </p:sp>
        <p:sp>
          <p:nvSpPr>
            <p:cNvPr id="20512" name="Rectangle 9"/>
            <p:cNvSpPr>
              <a:spLocks noChangeArrowheads="1"/>
            </p:cNvSpPr>
            <p:nvPr/>
          </p:nvSpPr>
          <p:spPr bwMode="auto">
            <a:xfrm>
              <a:off x="576" y="3072"/>
              <a:ext cx="2112"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algorithmInterface()</a:t>
              </a:r>
            </a:p>
          </p:txBody>
        </p:sp>
      </p:grpSp>
      <p:grpSp>
        <p:nvGrpSpPr>
          <p:cNvPr id="20486" name="Group 10"/>
          <p:cNvGrpSpPr>
            <a:grpSpLocks/>
          </p:cNvGrpSpPr>
          <p:nvPr/>
        </p:nvGrpSpPr>
        <p:grpSpPr bwMode="auto">
          <a:xfrm>
            <a:off x="6705600" y="4800600"/>
            <a:ext cx="2286000" cy="762000"/>
            <a:chOff x="576" y="2832"/>
            <a:chExt cx="2112" cy="480"/>
          </a:xfrm>
        </p:grpSpPr>
        <p:sp>
          <p:nvSpPr>
            <p:cNvPr id="20509" name="Rectangle 11"/>
            <p:cNvSpPr>
              <a:spLocks noChangeArrowheads="1"/>
            </p:cNvSpPr>
            <p:nvPr/>
          </p:nvSpPr>
          <p:spPr bwMode="auto">
            <a:xfrm>
              <a:off x="576" y="2832"/>
              <a:ext cx="2112"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ConcreteStrategyC</a:t>
              </a:r>
            </a:p>
          </p:txBody>
        </p:sp>
        <p:sp>
          <p:nvSpPr>
            <p:cNvPr id="20510" name="Rectangle 12"/>
            <p:cNvSpPr>
              <a:spLocks noChangeArrowheads="1"/>
            </p:cNvSpPr>
            <p:nvPr/>
          </p:nvSpPr>
          <p:spPr bwMode="auto">
            <a:xfrm>
              <a:off x="576" y="3072"/>
              <a:ext cx="2112"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algorithmInterface()</a:t>
              </a:r>
            </a:p>
          </p:txBody>
        </p:sp>
      </p:grpSp>
      <p:cxnSp>
        <p:nvCxnSpPr>
          <p:cNvPr id="20487" name="AutoShape 13"/>
          <p:cNvCxnSpPr>
            <a:cxnSpLocks noChangeShapeType="1"/>
            <a:stCxn id="20508" idx="3"/>
            <a:endCxn id="20513" idx="0"/>
          </p:cNvCxnSpPr>
          <p:nvPr/>
        </p:nvCxnSpPr>
        <p:spPr bwMode="auto">
          <a:xfrm rot="5400000">
            <a:off x="1981200" y="3657600"/>
            <a:ext cx="914400" cy="1371600"/>
          </a:xfrm>
          <a:prstGeom prst="bentConnector3">
            <a:avLst>
              <a:gd name="adj1" fmla="val 50000"/>
            </a:avLst>
          </a:prstGeom>
          <a:noFill/>
          <a:ln w="9525">
            <a:solidFill>
              <a:schemeClr val="tx1"/>
            </a:solidFill>
            <a:miter lim="800000"/>
            <a:headEnd/>
            <a:tailEnd/>
          </a:ln>
        </p:spPr>
      </p:cxnSp>
      <p:cxnSp>
        <p:nvCxnSpPr>
          <p:cNvPr id="20488" name="AutoShape 14"/>
          <p:cNvCxnSpPr>
            <a:cxnSpLocks noChangeShapeType="1"/>
            <a:stCxn id="20509" idx="0"/>
            <a:endCxn id="20507" idx="3"/>
          </p:cNvCxnSpPr>
          <p:nvPr/>
        </p:nvCxnSpPr>
        <p:spPr bwMode="auto">
          <a:xfrm rot="5400000" flipH="1">
            <a:off x="5295900" y="2247900"/>
            <a:ext cx="914400" cy="4191000"/>
          </a:xfrm>
          <a:prstGeom prst="bentConnector3">
            <a:avLst>
              <a:gd name="adj1" fmla="val 50000"/>
            </a:avLst>
          </a:prstGeom>
          <a:noFill/>
          <a:ln w="9525">
            <a:solidFill>
              <a:schemeClr val="tx1"/>
            </a:solidFill>
            <a:miter lim="800000"/>
            <a:headEnd/>
            <a:tailEnd/>
          </a:ln>
        </p:spPr>
      </p:cxnSp>
      <p:sp>
        <p:nvSpPr>
          <p:cNvPr id="20489" name="Rectangle 15"/>
          <p:cNvSpPr>
            <a:spLocks noChangeArrowheads="1"/>
          </p:cNvSpPr>
          <p:nvPr/>
        </p:nvSpPr>
        <p:spPr bwMode="auto">
          <a:xfrm>
            <a:off x="2209800" y="3352800"/>
            <a:ext cx="2514600" cy="304800"/>
          </a:xfrm>
          <a:prstGeom prst="rect">
            <a:avLst/>
          </a:prstGeom>
          <a:solidFill>
            <a:schemeClr val="accent1"/>
          </a:solidFill>
          <a:ln w="9525">
            <a:solidFill>
              <a:schemeClr val="tx1"/>
            </a:solidFill>
            <a:miter lim="800000"/>
            <a:headEnd/>
            <a:tailEnd/>
          </a:ln>
        </p:spPr>
        <p:txBody>
          <a:bodyPr wrap="none" anchor="ctr"/>
          <a:lstStyle/>
          <a:p>
            <a:r>
              <a:rPr lang="en-GB" sz="1600" b="1" i="1">
                <a:latin typeface="Tahoma" pitchFamily="34" charset="0"/>
              </a:rPr>
              <a:t>algorithmInterface()</a:t>
            </a:r>
          </a:p>
        </p:txBody>
      </p:sp>
      <p:sp>
        <p:nvSpPr>
          <p:cNvPr id="20490" name="Rectangle 16"/>
          <p:cNvSpPr>
            <a:spLocks noChangeArrowheads="1"/>
          </p:cNvSpPr>
          <p:nvPr/>
        </p:nvSpPr>
        <p:spPr bwMode="auto">
          <a:xfrm>
            <a:off x="2209800" y="2895600"/>
            <a:ext cx="2514600" cy="4572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Strategy </a:t>
            </a:r>
          </a:p>
        </p:txBody>
      </p:sp>
      <p:sp>
        <p:nvSpPr>
          <p:cNvPr id="20491" name="AutoShape 17"/>
          <p:cNvSpPr>
            <a:spLocks noChangeArrowheads="1"/>
          </p:cNvSpPr>
          <p:nvPr/>
        </p:nvSpPr>
        <p:spPr bwMode="auto">
          <a:xfrm>
            <a:off x="3352800" y="3686175"/>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0492" name="Rectangle 18"/>
          <p:cNvSpPr>
            <a:spLocks noChangeArrowheads="1"/>
          </p:cNvSpPr>
          <p:nvPr/>
        </p:nvSpPr>
        <p:spPr bwMode="auto">
          <a:xfrm>
            <a:off x="5257800" y="2971800"/>
            <a:ext cx="3271838" cy="38100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Context</a:t>
            </a:r>
          </a:p>
        </p:txBody>
      </p:sp>
      <p:sp>
        <p:nvSpPr>
          <p:cNvPr id="20493" name="Rectangle 19"/>
          <p:cNvSpPr>
            <a:spLocks noChangeArrowheads="1"/>
          </p:cNvSpPr>
          <p:nvPr/>
        </p:nvSpPr>
        <p:spPr bwMode="auto">
          <a:xfrm>
            <a:off x="5257800" y="3352800"/>
            <a:ext cx="3271838" cy="3048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contextInterface()</a:t>
            </a:r>
          </a:p>
        </p:txBody>
      </p:sp>
      <p:cxnSp>
        <p:nvCxnSpPr>
          <p:cNvPr id="20494" name="AutoShape 20"/>
          <p:cNvCxnSpPr>
            <a:cxnSpLocks noChangeShapeType="1"/>
            <a:stCxn id="20511" idx="0"/>
            <a:endCxn id="20491" idx="3"/>
          </p:cNvCxnSpPr>
          <p:nvPr/>
        </p:nvCxnSpPr>
        <p:spPr bwMode="auto">
          <a:xfrm rot="5400000" flipH="1">
            <a:off x="3748087" y="3595688"/>
            <a:ext cx="885825" cy="1524000"/>
          </a:xfrm>
          <a:prstGeom prst="bentConnector3">
            <a:avLst>
              <a:gd name="adj1" fmla="val 33870"/>
            </a:avLst>
          </a:prstGeom>
          <a:noFill/>
          <a:ln w="9525">
            <a:solidFill>
              <a:schemeClr val="tx1"/>
            </a:solidFill>
            <a:miter lim="800000"/>
            <a:headEnd/>
            <a:tailEnd/>
          </a:ln>
        </p:spPr>
      </p:cxnSp>
      <p:cxnSp>
        <p:nvCxnSpPr>
          <p:cNvPr id="20495" name="AutoShape 21"/>
          <p:cNvCxnSpPr>
            <a:cxnSpLocks noChangeShapeType="1"/>
            <a:stCxn id="20493" idx="1"/>
            <a:endCxn id="20489" idx="3"/>
          </p:cNvCxnSpPr>
          <p:nvPr/>
        </p:nvCxnSpPr>
        <p:spPr bwMode="auto">
          <a:xfrm flipH="1">
            <a:off x="4724400" y="3505200"/>
            <a:ext cx="533400" cy="0"/>
          </a:xfrm>
          <a:prstGeom prst="straightConnector1">
            <a:avLst/>
          </a:prstGeom>
          <a:noFill/>
          <a:ln w="9525">
            <a:solidFill>
              <a:schemeClr val="tx1"/>
            </a:solidFill>
            <a:round/>
            <a:headEnd/>
            <a:tailEnd/>
          </a:ln>
        </p:spPr>
      </p:cxnSp>
      <p:sp>
        <p:nvSpPr>
          <p:cNvPr id="20496" name="AutoShape 22"/>
          <p:cNvSpPr>
            <a:spLocks noChangeArrowheads="1"/>
          </p:cNvSpPr>
          <p:nvPr/>
        </p:nvSpPr>
        <p:spPr bwMode="auto">
          <a:xfrm>
            <a:off x="1371600" y="1828800"/>
            <a:ext cx="2743200" cy="381000"/>
          </a:xfrm>
          <a:prstGeom prst="foldedCorner">
            <a:avLst>
              <a:gd name="adj" fmla="val 12500"/>
            </a:avLst>
          </a:prstGeom>
          <a:solidFill>
            <a:schemeClr val="bg2"/>
          </a:solidFill>
          <a:ln w="9525">
            <a:solidFill>
              <a:schemeClr val="tx1"/>
            </a:solidFill>
            <a:round/>
            <a:headEnd/>
            <a:tailEnd/>
          </a:ln>
        </p:spPr>
        <p:txBody>
          <a:bodyPr wrap="none" anchor="ctr"/>
          <a:lstStyle/>
          <a:p>
            <a:r>
              <a:rPr lang="en-GB" sz="1400" b="1">
                <a:solidFill>
                  <a:schemeClr val="tx2"/>
                </a:solidFill>
                <a:latin typeface="Tahoma" pitchFamily="34" charset="0"/>
              </a:rPr>
              <a:t>Example:  AttackBehaviour</a:t>
            </a:r>
          </a:p>
        </p:txBody>
      </p:sp>
      <p:cxnSp>
        <p:nvCxnSpPr>
          <p:cNvPr id="20497" name="AutoShape 23"/>
          <p:cNvCxnSpPr>
            <a:cxnSpLocks noChangeShapeType="1"/>
            <a:stCxn id="20490" idx="0"/>
            <a:endCxn id="20496" idx="2"/>
          </p:cNvCxnSpPr>
          <p:nvPr/>
        </p:nvCxnSpPr>
        <p:spPr bwMode="auto">
          <a:xfrm flipH="1" flipV="1">
            <a:off x="2743200" y="2209800"/>
            <a:ext cx="723900" cy="685800"/>
          </a:xfrm>
          <a:prstGeom prst="straightConnector1">
            <a:avLst/>
          </a:prstGeom>
          <a:noFill/>
          <a:ln w="9525">
            <a:solidFill>
              <a:schemeClr val="tx1"/>
            </a:solidFill>
            <a:round/>
            <a:headEnd type="oval" w="lg" len="lg"/>
            <a:tailEnd/>
          </a:ln>
        </p:spPr>
      </p:cxnSp>
      <p:sp>
        <p:nvSpPr>
          <p:cNvPr id="20498" name="AutoShape 24"/>
          <p:cNvSpPr>
            <a:spLocks noChangeArrowheads="1"/>
          </p:cNvSpPr>
          <p:nvPr/>
        </p:nvSpPr>
        <p:spPr bwMode="auto">
          <a:xfrm>
            <a:off x="5638800" y="1828800"/>
            <a:ext cx="1828800" cy="381000"/>
          </a:xfrm>
          <a:prstGeom prst="foldedCorner">
            <a:avLst>
              <a:gd name="adj" fmla="val 12500"/>
            </a:avLst>
          </a:prstGeom>
          <a:solidFill>
            <a:schemeClr val="bg2"/>
          </a:solidFill>
          <a:ln w="9525">
            <a:solidFill>
              <a:schemeClr val="tx1"/>
            </a:solidFill>
            <a:round/>
            <a:headEnd/>
            <a:tailEnd/>
          </a:ln>
        </p:spPr>
        <p:txBody>
          <a:bodyPr wrap="none" anchor="ctr"/>
          <a:lstStyle/>
          <a:p>
            <a:r>
              <a:rPr lang="en-GB" sz="1400" b="1">
                <a:solidFill>
                  <a:schemeClr val="tx2"/>
                </a:solidFill>
                <a:latin typeface="Tahoma" pitchFamily="34" charset="0"/>
              </a:rPr>
              <a:t>Example:  Animal</a:t>
            </a:r>
          </a:p>
        </p:txBody>
      </p:sp>
      <p:cxnSp>
        <p:nvCxnSpPr>
          <p:cNvPr id="20499" name="AutoShape 25"/>
          <p:cNvCxnSpPr>
            <a:cxnSpLocks noChangeShapeType="1"/>
            <a:stCxn id="20492" idx="0"/>
            <a:endCxn id="20498" idx="2"/>
          </p:cNvCxnSpPr>
          <p:nvPr/>
        </p:nvCxnSpPr>
        <p:spPr bwMode="auto">
          <a:xfrm flipH="1" flipV="1">
            <a:off x="6553200" y="2209800"/>
            <a:ext cx="341313" cy="762000"/>
          </a:xfrm>
          <a:prstGeom prst="straightConnector1">
            <a:avLst/>
          </a:prstGeom>
          <a:noFill/>
          <a:ln w="9525">
            <a:solidFill>
              <a:schemeClr val="tx1"/>
            </a:solidFill>
            <a:round/>
            <a:headEnd type="oval" w="lg" len="lg"/>
            <a:tailEnd/>
          </a:ln>
        </p:spPr>
      </p:cxnSp>
      <p:sp>
        <p:nvSpPr>
          <p:cNvPr id="20500" name="AutoShape 26"/>
          <p:cNvSpPr>
            <a:spLocks noChangeArrowheads="1"/>
          </p:cNvSpPr>
          <p:nvPr/>
        </p:nvSpPr>
        <p:spPr bwMode="auto">
          <a:xfrm>
            <a:off x="304800" y="3733800"/>
            <a:ext cx="2514600" cy="381000"/>
          </a:xfrm>
          <a:prstGeom prst="foldedCorner">
            <a:avLst>
              <a:gd name="adj" fmla="val 12500"/>
            </a:avLst>
          </a:prstGeom>
          <a:solidFill>
            <a:schemeClr val="bg2"/>
          </a:solidFill>
          <a:ln w="9525">
            <a:solidFill>
              <a:schemeClr val="tx1"/>
            </a:solidFill>
            <a:round/>
            <a:headEnd/>
            <a:tailEnd/>
          </a:ln>
        </p:spPr>
        <p:txBody>
          <a:bodyPr wrap="none" anchor="ctr"/>
          <a:lstStyle/>
          <a:p>
            <a:r>
              <a:rPr lang="en-GB" sz="1400" b="1">
                <a:solidFill>
                  <a:schemeClr val="tx2"/>
                </a:solidFill>
                <a:latin typeface="Tahoma" pitchFamily="34" charset="0"/>
              </a:rPr>
              <a:t>Example:  </a:t>
            </a:r>
            <a:r>
              <a:rPr lang="en-GB" sz="1400" b="1" i="1">
                <a:solidFill>
                  <a:schemeClr val="tx2"/>
                </a:solidFill>
                <a:latin typeface="Tahoma" pitchFamily="34" charset="0"/>
              </a:rPr>
              <a:t>attack()</a:t>
            </a:r>
          </a:p>
        </p:txBody>
      </p:sp>
      <p:cxnSp>
        <p:nvCxnSpPr>
          <p:cNvPr id="20501" name="AutoShape 27"/>
          <p:cNvCxnSpPr>
            <a:cxnSpLocks noChangeShapeType="1"/>
            <a:stCxn id="20489" idx="1"/>
            <a:endCxn id="20500" idx="0"/>
          </p:cNvCxnSpPr>
          <p:nvPr/>
        </p:nvCxnSpPr>
        <p:spPr bwMode="auto">
          <a:xfrm flipH="1">
            <a:off x="1562100" y="3505200"/>
            <a:ext cx="647700" cy="228600"/>
          </a:xfrm>
          <a:prstGeom prst="straightConnector1">
            <a:avLst/>
          </a:prstGeom>
          <a:noFill/>
          <a:ln w="9525">
            <a:solidFill>
              <a:schemeClr val="tx1"/>
            </a:solidFill>
            <a:round/>
            <a:headEnd type="oval" w="lg" len="lg"/>
            <a:tailEnd/>
          </a:ln>
        </p:spPr>
      </p:cxnSp>
      <p:sp>
        <p:nvSpPr>
          <p:cNvPr id="20502" name="AutoShape 28"/>
          <p:cNvSpPr>
            <a:spLocks noChangeArrowheads="1"/>
          </p:cNvSpPr>
          <p:nvPr/>
        </p:nvSpPr>
        <p:spPr bwMode="auto">
          <a:xfrm>
            <a:off x="5334000" y="6019800"/>
            <a:ext cx="2438400" cy="457200"/>
          </a:xfrm>
          <a:prstGeom prst="foldedCorner">
            <a:avLst>
              <a:gd name="adj" fmla="val 12500"/>
            </a:avLst>
          </a:prstGeom>
          <a:solidFill>
            <a:schemeClr val="bg2"/>
          </a:solidFill>
          <a:ln w="9525">
            <a:solidFill>
              <a:schemeClr val="tx1"/>
            </a:solidFill>
            <a:round/>
            <a:headEnd/>
            <a:tailEnd/>
          </a:ln>
        </p:spPr>
        <p:txBody>
          <a:bodyPr wrap="none" anchor="ctr"/>
          <a:lstStyle/>
          <a:p>
            <a:r>
              <a:rPr lang="en-GB" sz="1400" b="1">
                <a:solidFill>
                  <a:schemeClr val="tx2"/>
                </a:solidFill>
                <a:latin typeface="Tahoma" pitchFamily="34" charset="0"/>
              </a:rPr>
              <a:t>Example:  SwoopAttack</a:t>
            </a:r>
          </a:p>
        </p:txBody>
      </p:sp>
      <p:cxnSp>
        <p:nvCxnSpPr>
          <p:cNvPr id="20503" name="AutoShape 29"/>
          <p:cNvCxnSpPr>
            <a:cxnSpLocks noChangeShapeType="1"/>
            <a:stCxn id="20509" idx="1"/>
            <a:endCxn id="20502" idx="0"/>
          </p:cNvCxnSpPr>
          <p:nvPr/>
        </p:nvCxnSpPr>
        <p:spPr bwMode="auto">
          <a:xfrm flipH="1">
            <a:off x="6553200" y="4991100"/>
            <a:ext cx="152400" cy="1028700"/>
          </a:xfrm>
          <a:prstGeom prst="straightConnector1">
            <a:avLst/>
          </a:prstGeom>
          <a:noFill/>
          <a:ln w="9525">
            <a:solidFill>
              <a:schemeClr val="tx1"/>
            </a:solidFill>
            <a:round/>
            <a:headEnd type="oval" w="lg" len="lg"/>
            <a:tailEnd/>
          </a:ln>
        </p:spPr>
      </p:cxnSp>
      <p:sp>
        <p:nvSpPr>
          <p:cNvPr id="20504" name="AutoShape 30"/>
          <p:cNvSpPr>
            <a:spLocks noChangeArrowheads="1"/>
          </p:cNvSpPr>
          <p:nvPr/>
        </p:nvSpPr>
        <p:spPr bwMode="auto">
          <a:xfrm>
            <a:off x="5791200" y="3810000"/>
            <a:ext cx="2667000" cy="381000"/>
          </a:xfrm>
          <a:prstGeom prst="foldedCorner">
            <a:avLst>
              <a:gd name="adj" fmla="val 12500"/>
            </a:avLst>
          </a:prstGeom>
          <a:solidFill>
            <a:schemeClr val="bg2"/>
          </a:solidFill>
          <a:ln w="9525">
            <a:solidFill>
              <a:schemeClr val="tx1"/>
            </a:solidFill>
            <a:round/>
            <a:headEnd/>
            <a:tailEnd/>
          </a:ln>
        </p:spPr>
        <p:txBody>
          <a:bodyPr wrap="none" anchor="ctr"/>
          <a:lstStyle/>
          <a:p>
            <a:r>
              <a:rPr lang="en-GB" sz="1400" b="1">
                <a:solidFill>
                  <a:schemeClr val="tx2"/>
                </a:solidFill>
                <a:latin typeface="Tahoma" pitchFamily="34" charset="0"/>
              </a:rPr>
              <a:t>Example:  performAttack()</a:t>
            </a:r>
          </a:p>
        </p:txBody>
      </p:sp>
      <p:sp>
        <p:nvSpPr>
          <p:cNvPr id="20505" name="Rectangle 31"/>
          <p:cNvSpPr>
            <a:spLocks noChangeArrowheads="1"/>
          </p:cNvSpPr>
          <p:nvPr/>
        </p:nvSpPr>
        <p:spPr bwMode="auto">
          <a:xfrm>
            <a:off x="7391400" y="3429000"/>
            <a:ext cx="152400" cy="152400"/>
          </a:xfrm>
          <a:prstGeom prst="rect">
            <a:avLst/>
          </a:prstGeom>
          <a:solidFill>
            <a:schemeClr val="accent1"/>
          </a:solidFill>
          <a:ln w="9525">
            <a:noFill/>
            <a:miter lim="800000"/>
            <a:headEnd/>
            <a:tailEnd/>
          </a:ln>
        </p:spPr>
        <p:txBody>
          <a:bodyPr wrap="none" anchor="ctr"/>
          <a:lstStyle/>
          <a:p>
            <a:endParaRPr lang="en-US"/>
          </a:p>
        </p:txBody>
      </p:sp>
      <p:cxnSp>
        <p:nvCxnSpPr>
          <p:cNvPr id="20506" name="AutoShape 32"/>
          <p:cNvCxnSpPr>
            <a:cxnSpLocks noChangeShapeType="1"/>
            <a:stCxn id="20505" idx="2"/>
            <a:endCxn id="20504" idx="0"/>
          </p:cNvCxnSpPr>
          <p:nvPr/>
        </p:nvCxnSpPr>
        <p:spPr bwMode="auto">
          <a:xfrm flipH="1">
            <a:off x="7124700" y="3581400"/>
            <a:ext cx="342900" cy="228600"/>
          </a:xfrm>
          <a:prstGeom prst="straightConnector1">
            <a:avLst/>
          </a:prstGeom>
          <a:noFill/>
          <a:ln w="9525">
            <a:solidFill>
              <a:schemeClr val="tx1"/>
            </a:solidFill>
            <a:round/>
            <a:headEnd type="oval" w="lg" len="lg"/>
            <a:tailEnd/>
          </a:ln>
        </p:spPr>
      </p:cxnSp>
      <p:sp>
        <p:nvSpPr>
          <p:cNvPr id="20507" name="AutoShape 33"/>
          <p:cNvSpPr>
            <a:spLocks noChangeArrowheads="1"/>
          </p:cNvSpPr>
          <p:nvPr/>
        </p:nvSpPr>
        <p:spPr bwMode="auto">
          <a:xfrm>
            <a:off x="3581400" y="36576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0508" name="AutoShape 34"/>
          <p:cNvSpPr>
            <a:spLocks noChangeArrowheads="1"/>
          </p:cNvSpPr>
          <p:nvPr/>
        </p:nvSpPr>
        <p:spPr bwMode="auto">
          <a:xfrm>
            <a:off x="3048000" y="36576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pPr eaLnBrk="1" hangingPunct="1"/>
            <a:r>
              <a:rPr lang="en-GB"/>
              <a:t>Design Principles</a:t>
            </a:r>
          </a:p>
        </p:txBody>
      </p:sp>
      <p:sp>
        <p:nvSpPr>
          <p:cNvPr id="21507" name="Rectangle 3"/>
          <p:cNvSpPr>
            <a:spLocks noGrp="1" noChangeArrowheads="1"/>
          </p:cNvSpPr>
          <p:nvPr>
            <p:ph idx="1"/>
          </p:nvPr>
        </p:nvSpPr>
        <p:spPr>
          <a:xfrm>
            <a:off x="685800" y="1600200"/>
            <a:ext cx="7772400" cy="2667000"/>
          </a:xfrm>
        </p:spPr>
        <p:txBody>
          <a:bodyPr>
            <a:normAutofit/>
          </a:bodyPr>
          <a:lstStyle/>
          <a:p>
            <a:pPr eaLnBrk="1" hangingPunct="1"/>
            <a:r>
              <a:rPr lang="en-GB"/>
              <a:t>The examples we have seen also illustrate a number of design </a:t>
            </a:r>
            <a:r>
              <a:rPr lang="en-GB" i="1"/>
              <a:t>principles</a:t>
            </a:r>
            <a:r>
              <a:rPr lang="en-GB"/>
              <a:t>:</a:t>
            </a:r>
          </a:p>
          <a:p>
            <a:pPr lvl="1" eaLnBrk="1" hangingPunct="1"/>
            <a:r>
              <a:rPr lang="en-GB"/>
              <a:t>Favour composition over inheritance.</a:t>
            </a:r>
          </a:p>
          <a:p>
            <a:pPr lvl="1" eaLnBrk="1" hangingPunct="1"/>
            <a:r>
              <a:rPr lang="en-GB"/>
              <a:t>Encapsulate what varies.</a:t>
            </a:r>
          </a:p>
          <a:p>
            <a:pPr lvl="1" eaLnBrk="1" hangingPunct="1"/>
            <a:r>
              <a:rPr lang="en-GB"/>
              <a:t>Program to an interface not an implementation.</a:t>
            </a:r>
          </a:p>
          <a:p>
            <a:pPr lvl="1" eaLnBrk="1" hangingPunct="1"/>
            <a:endParaRPr lang="en-GB"/>
          </a:p>
        </p:txBody>
      </p:sp>
      <p:sp>
        <p:nvSpPr>
          <p:cNvPr id="21508" name="Text Box 4"/>
          <p:cNvSpPr txBox="1">
            <a:spLocks noChangeArrowheads="1"/>
          </p:cNvSpPr>
          <p:nvPr/>
        </p:nvSpPr>
        <p:spPr bwMode="auto">
          <a:xfrm>
            <a:off x="533400" y="4419600"/>
            <a:ext cx="8305800" cy="1697038"/>
          </a:xfrm>
          <a:prstGeom prst="rect">
            <a:avLst/>
          </a:prstGeom>
          <a:noFill/>
          <a:ln w="9525">
            <a:solidFill>
              <a:schemeClr val="tx1"/>
            </a:solidFill>
            <a:miter lim="800000"/>
            <a:headEnd/>
            <a:tailEnd/>
          </a:ln>
        </p:spPr>
        <p:txBody>
          <a:bodyPr>
            <a:spAutoFit/>
          </a:bodyPr>
          <a:lstStyle/>
          <a:p>
            <a:pPr>
              <a:spcBef>
                <a:spcPct val="50000"/>
              </a:spcBef>
            </a:pPr>
            <a:r>
              <a:rPr lang="en-GB" sz="1400" b="1">
                <a:latin typeface="Tahoma" pitchFamily="34" charset="0"/>
              </a:rPr>
              <a:t>Small print: these are the way these particular principles are normally expressed, however some of the terms are used in slightly unfamiliar senses. “Composition” is used to mean what UML describes as “aggregation”, and the term “interface” is not limited to java interfaces – for instance  the methods of a superclass can be treated as an “interface” of its subclasses.</a:t>
            </a:r>
          </a:p>
          <a:p>
            <a:pPr>
              <a:spcBef>
                <a:spcPct val="50000"/>
              </a:spcBef>
            </a:pPr>
            <a:r>
              <a:rPr lang="en-GB" sz="1400" b="1">
                <a:latin typeface="Tahoma" pitchFamily="34" charset="0"/>
              </a:rPr>
              <a:t>Also the “principles” are not hard and fast rules – they are best treated as guidelines or suggestions.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t>Overview</a:t>
            </a:r>
          </a:p>
        </p:txBody>
      </p:sp>
      <p:sp>
        <p:nvSpPr>
          <p:cNvPr id="3076" name="Rectangle 3"/>
          <p:cNvSpPr>
            <a:spLocks noGrp="1" noChangeArrowheads="1"/>
          </p:cNvSpPr>
          <p:nvPr>
            <p:ph idx="1"/>
          </p:nvPr>
        </p:nvSpPr>
        <p:spPr/>
        <p:txBody>
          <a:bodyPr/>
          <a:lstStyle/>
          <a:p>
            <a:pPr eaLnBrk="1" hangingPunct="1"/>
            <a:r>
              <a:rPr lang="en-US" dirty="0"/>
              <a:t>Fundamentals of OO</a:t>
            </a:r>
          </a:p>
          <a:p>
            <a:pPr eaLnBrk="1" hangingPunct="1"/>
            <a:r>
              <a:rPr lang="en-US" dirty="0"/>
              <a:t>Design Patterns and Design Principles</a:t>
            </a:r>
          </a:p>
          <a:p>
            <a:pPr eaLnBrk="1" hangingPunct="1"/>
            <a:r>
              <a:rPr lang="en-US" dirty="0"/>
              <a:t>Strategy Pattern</a:t>
            </a:r>
          </a:p>
          <a:p>
            <a:pPr eaLnBrk="1" hangingPunct="1"/>
            <a:r>
              <a:rPr lang="en-US" dirty="0"/>
              <a:t>Factory Method</a:t>
            </a:r>
          </a:p>
          <a:p>
            <a:pPr eaLnBrk="1" hangingPunct="1"/>
            <a:r>
              <a:rPr lang="en-US" dirty="0"/>
              <a:t>Abstract Factory</a:t>
            </a:r>
          </a:p>
          <a:p>
            <a:pPr eaLnBrk="1" hangingPunct="1"/>
            <a:r>
              <a:rPr lang="en-US" dirty="0"/>
              <a:t>Decorator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z="4000"/>
              <a:t>How do we describe a pattern?</a:t>
            </a:r>
          </a:p>
        </p:txBody>
      </p:sp>
      <p:sp>
        <p:nvSpPr>
          <p:cNvPr id="22531" name="Rectangle 3"/>
          <p:cNvSpPr>
            <a:spLocks noGrp="1" noChangeArrowheads="1"/>
          </p:cNvSpPr>
          <p:nvPr>
            <p:ph idx="1"/>
          </p:nvPr>
        </p:nvSpPr>
        <p:spPr/>
        <p:txBody>
          <a:bodyPr/>
          <a:lstStyle/>
          <a:p>
            <a:pPr eaLnBrk="1" hangingPunct="1">
              <a:lnSpc>
                <a:spcPct val="90000"/>
              </a:lnSpc>
            </a:pPr>
            <a:r>
              <a:rPr lang="en-GB" sz="2800"/>
              <a:t>To describe a pattern you must (at least):</a:t>
            </a:r>
          </a:p>
          <a:p>
            <a:pPr lvl="1" eaLnBrk="1" hangingPunct="1">
              <a:lnSpc>
                <a:spcPct val="90000"/>
              </a:lnSpc>
            </a:pPr>
            <a:r>
              <a:rPr lang="en-GB" sz="2400"/>
              <a:t>Give it a name.</a:t>
            </a:r>
          </a:p>
          <a:p>
            <a:pPr lvl="1" eaLnBrk="1" hangingPunct="1">
              <a:lnSpc>
                <a:spcPct val="90000"/>
              </a:lnSpc>
            </a:pPr>
            <a:r>
              <a:rPr lang="en-GB" sz="2400"/>
              <a:t>Describe the problem it solves.</a:t>
            </a:r>
          </a:p>
          <a:p>
            <a:pPr lvl="1" eaLnBrk="1" hangingPunct="1">
              <a:lnSpc>
                <a:spcPct val="90000"/>
              </a:lnSpc>
            </a:pPr>
            <a:r>
              <a:rPr lang="en-GB" sz="2400"/>
              <a:t>Explain how it solves that problem.</a:t>
            </a:r>
          </a:p>
          <a:p>
            <a:pPr lvl="1" eaLnBrk="1" hangingPunct="1">
              <a:lnSpc>
                <a:spcPct val="90000"/>
              </a:lnSpc>
            </a:pPr>
            <a:r>
              <a:rPr lang="en-GB" sz="2400"/>
              <a:t>Describe the advantages and disadvantages of the solution.</a:t>
            </a:r>
          </a:p>
          <a:p>
            <a:pPr eaLnBrk="1" hangingPunct="1">
              <a:lnSpc>
                <a:spcPct val="90000"/>
              </a:lnSpc>
            </a:pPr>
            <a:r>
              <a:rPr lang="en-GB" sz="2800"/>
              <a:t>Various pattern catalogues exist, the most well known is that created by the “gang of four” (Gamma, Helm, Johnson, Vlissides, “Design Patterns”, Addison Wesley 1995).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t>Gang of Four Patterns</a:t>
            </a:r>
          </a:p>
        </p:txBody>
      </p:sp>
      <p:sp>
        <p:nvSpPr>
          <p:cNvPr id="23555" name="Rectangle 3"/>
          <p:cNvSpPr>
            <a:spLocks noGrp="1" noChangeArrowheads="1"/>
          </p:cNvSpPr>
          <p:nvPr>
            <p:ph idx="1"/>
          </p:nvPr>
        </p:nvSpPr>
        <p:spPr>
          <a:xfrm>
            <a:off x="838200" y="1143000"/>
            <a:ext cx="7772400" cy="5181600"/>
          </a:xfrm>
        </p:spPr>
        <p:txBody>
          <a:bodyPr/>
          <a:lstStyle/>
          <a:p>
            <a:pPr eaLnBrk="1" hangingPunct="1"/>
            <a:r>
              <a:rPr lang="en-GB" sz="1800" b="1" dirty="0" err="1"/>
              <a:t>GoF</a:t>
            </a:r>
            <a:r>
              <a:rPr lang="en-GB" sz="1800" b="1" dirty="0"/>
              <a:t> pattern descriptions have the following template:</a:t>
            </a:r>
          </a:p>
          <a:p>
            <a:pPr lvl="1" eaLnBrk="1" hangingPunct="1"/>
            <a:r>
              <a:rPr lang="en-GB" sz="1600" b="1" dirty="0"/>
              <a:t>Name:</a:t>
            </a:r>
            <a:r>
              <a:rPr lang="en-GB" sz="1600" i="1" dirty="0"/>
              <a:t> allows pattern to become part of design vocabulary.</a:t>
            </a:r>
          </a:p>
          <a:p>
            <a:pPr lvl="1" eaLnBrk="1" hangingPunct="1"/>
            <a:r>
              <a:rPr lang="en-GB" sz="1600" b="1" dirty="0"/>
              <a:t>Classification:</a:t>
            </a:r>
            <a:r>
              <a:rPr lang="en-GB" sz="1600" dirty="0"/>
              <a:t> </a:t>
            </a:r>
            <a:r>
              <a:rPr lang="en-GB" sz="1600" i="1" dirty="0"/>
              <a:t>what kind of pattern it is. See next slide.</a:t>
            </a:r>
          </a:p>
          <a:p>
            <a:pPr lvl="1" eaLnBrk="1" hangingPunct="1"/>
            <a:r>
              <a:rPr lang="en-GB" sz="1600" b="1" dirty="0"/>
              <a:t>Intent:</a:t>
            </a:r>
            <a:r>
              <a:rPr lang="en-GB" sz="1600" dirty="0"/>
              <a:t> </a:t>
            </a:r>
            <a:r>
              <a:rPr lang="en-GB" sz="1600" i="1" dirty="0"/>
              <a:t>short description outlining what the pattern does and what problem it addresses.</a:t>
            </a:r>
          </a:p>
          <a:p>
            <a:pPr lvl="1" eaLnBrk="1" hangingPunct="1"/>
            <a:r>
              <a:rPr lang="en-GB" sz="1600" b="1" dirty="0"/>
              <a:t>Motivation:</a:t>
            </a:r>
            <a:r>
              <a:rPr lang="en-GB" sz="1600" dirty="0"/>
              <a:t> </a:t>
            </a:r>
            <a:r>
              <a:rPr lang="en-GB" sz="1600" i="1" dirty="0"/>
              <a:t>concrete example of the use of the pattern</a:t>
            </a:r>
            <a:r>
              <a:rPr lang="en-GB" sz="1600" dirty="0"/>
              <a:t>.</a:t>
            </a:r>
          </a:p>
          <a:p>
            <a:pPr lvl="1" eaLnBrk="1" hangingPunct="1"/>
            <a:r>
              <a:rPr lang="en-GB" sz="1600" b="1" dirty="0"/>
              <a:t>Applicability:</a:t>
            </a:r>
            <a:r>
              <a:rPr lang="en-GB" sz="1600" dirty="0"/>
              <a:t> </a:t>
            </a:r>
            <a:r>
              <a:rPr lang="en-GB" sz="1600" i="1" dirty="0"/>
              <a:t>when should you use the pattern</a:t>
            </a:r>
            <a:r>
              <a:rPr lang="en-GB" sz="1600" dirty="0"/>
              <a:t>.</a:t>
            </a:r>
          </a:p>
          <a:p>
            <a:pPr lvl="1" eaLnBrk="1" hangingPunct="1"/>
            <a:r>
              <a:rPr lang="en-GB" sz="1600" b="1" dirty="0"/>
              <a:t>Structure:</a:t>
            </a:r>
            <a:r>
              <a:rPr lang="en-GB" sz="1600" dirty="0"/>
              <a:t> </a:t>
            </a:r>
            <a:r>
              <a:rPr lang="en-GB" sz="1600" i="1" dirty="0"/>
              <a:t>diagram introducing the classes that participate in the pattern and illustrating the relationships between them.</a:t>
            </a:r>
          </a:p>
          <a:p>
            <a:pPr lvl="1" eaLnBrk="1" hangingPunct="1"/>
            <a:r>
              <a:rPr lang="en-GB" sz="1600" b="1" dirty="0"/>
              <a:t>Participants:</a:t>
            </a:r>
            <a:r>
              <a:rPr lang="en-GB" sz="1600" dirty="0"/>
              <a:t> </a:t>
            </a:r>
            <a:r>
              <a:rPr lang="en-GB" sz="1600" i="1" dirty="0"/>
              <a:t>describes the classes that participate in above structure</a:t>
            </a:r>
            <a:r>
              <a:rPr lang="en-GB" sz="1600" dirty="0"/>
              <a:t>.</a:t>
            </a:r>
          </a:p>
          <a:p>
            <a:pPr lvl="1" eaLnBrk="1" hangingPunct="1"/>
            <a:r>
              <a:rPr lang="en-GB" sz="1600" b="1" dirty="0"/>
              <a:t>Collaborations:</a:t>
            </a:r>
            <a:r>
              <a:rPr lang="en-GB" sz="1600" dirty="0"/>
              <a:t> </a:t>
            </a:r>
            <a:r>
              <a:rPr lang="en-GB" sz="1600" i="1" dirty="0"/>
              <a:t>describes how the patterns work together.</a:t>
            </a:r>
          </a:p>
          <a:p>
            <a:pPr lvl="1" eaLnBrk="1" hangingPunct="1"/>
            <a:r>
              <a:rPr lang="en-GB" sz="1600" b="1" dirty="0"/>
              <a:t>Consequences:</a:t>
            </a:r>
            <a:r>
              <a:rPr lang="en-GB" sz="1600" dirty="0"/>
              <a:t> </a:t>
            </a:r>
            <a:r>
              <a:rPr lang="en-GB" sz="1600" i="1" dirty="0"/>
              <a:t>good and bad effects of the pattern</a:t>
            </a:r>
            <a:r>
              <a:rPr lang="en-GB" sz="1600" dirty="0"/>
              <a:t>.</a:t>
            </a:r>
          </a:p>
          <a:p>
            <a:pPr lvl="1" eaLnBrk="1" hangingPunct="1"/>
            <a:r>
              <a:rPr lang="en-GB" sz="1600" b="1" dirty="0"/>
              <a:t>Implementation:</a:t>
            </a:r>
            <a:r>
              <a:rPr lang="en-GB" sz="1600" dirty="0"/>
              <a:t> </a:t>
            </a:r>
            <a:r>
              <a:rPr lang="en-GB" sz="1600" i="1" dirty="0"/>
              <a:t>techniques and issues you should be aware of when implementing the pattern.</a:t>
            </a:r>
          </a:p>
          <a:p>
            <a:pPr lvl="1" eaLnBrk="1" hangingPunct="1"/>
            <a:r>
              <a:rPr lang="en-GB" sz="1600" b="1" dirty="0"/>
              <a:t>Sample code:</a:t>
            </a:r>
            <a:r>
              <a:rPr lang="en-GB" sz="1600" dirty="0"/>
              <a:t> </a:t>
            </a:r>
            <a:r>
              <a:rPr lang="en-GB" sz="1600" i="1" dirty="0"/>
              <a:t>code fragments to illustrate how you might implement that pattern</a:t>
            </a:r>
            <a:r>
              <a:rPr lang="en-GB" sz="1600" dirty="0"/>
              <a:t>.</a:t>
            </a:r>
          </a:p>
          <a:p>
            <a:pPr lvl="1" eaLnBrk="1" hangingPunct="1"/>
            <a:r>
              <a:rPr lang="en-GB" sz="1600" b="1" dirty="0"/>
              <a:t>Known uses:</a:t>
            </a:r>
            <a:r>
              <a:rPr lang="en-GB" sz="1600" i="1" dirty="0"/>
              <a:t> a pattern should have at least two or three of these.</a:t>
            </a:r>
          </a:p>
          <a:p>
            <a:pPr lvl="1" eaLnBrk="1" hangingPunct="1"/>
            <a:r>
              <a:rPr lang="en-GB" sz="1600" b="1" dirty="0"/>
              <a:t>Related patterns.</a:t>
            </a:r>
            <a:endParaRPr lang="en-GB" sz="1600" b="1"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t>Classifying Patterns</a:t>
            </a:r>
          </a:p>
        </p:txBody>
      </p:sp>
      <p:sp>
        <p:nvSpPr>
          <p:cNvPr id="24579" name="Rectangle 3"/>
          <p:cNvSpPr>
            <a:spLocks noGrp="1" noChangeArrowheads="1"/>
          </p:cNvSpPr>
          <p:nvPr>
            <p:ph idx="1"/>
          </p:nvPr>
        </p:nvSpPr>
        <p:spPr>
          <a:xfrm>
            <a:off x="685800" y="1981200"/>
            <a:ext cx="7772400" cy="3733800"/>
          </a:xfrm>
        </p:spPr>
        <p:txBody>
          <a:bodyPr/>
          <a:lstStyle/>
          <a:p>
            <a:pPr eaLnBrk="1" hangingPunct="1"/>
            <a:r>
              <a:rPr lang="en-GB"/>
              <a:t>Patterns can be classified as</a:t>
            </a:r>
          </a:p>
          <a:p>
            <a:pPr lvl="1" eaLnBrk="1" hangingPunct="1"/>
            <a:r>
              <a:rPr lang="en-GB" b="1"/>
              <a:t>Behavioural:</a:t>
            </a:r>
            <a:r>
              <a:rPr lang="en-GB"/>
              <a:t> </a:t>
            </a:r>
            <a:r>
              <a:rPr lang="en-GB" i="1"/>
              <a:t>deal with the way in which objects interact and distribute responsibilities.</a:t>
            </a:r>
            <a:endParaRPr lang="en-GB" b="1"/>
          </a:p>
          <a:p>
            <a:pPr lvl="1" eaLnBrk="1" hangingPunct="1"/>
            <a:r>
              <a:rPr lang="en-GB" b="1"/>
              <a:t>Creational:</a:t>
            </a:r>
            <a:r>
              <a:rPr lang="en-GB"/>
              <a:t> </a:t>
            </a:r>
            <a:r>
              <a:rPr lang="en-GB" i="1"/>
              <a:t>concern the process of creating objects</a:t>
            </a:r>
            <a:r>
              <a:rPr lang="en-GB"/>
              <a:t>.</a:t>
            </a:r>
          </a:p>
          <a:p>
            <a:pPr lvl="1" eaLnBrk="1" hangingPunct="1"/>
            <a:r>
              <a:rPr lang="en-GB" b="1"/>
              <a:t>Structural:</a:t>
            </a:r>
            <a:r>
              <a:rPr lang="en-GB"/>
              <a:t> </a:t>
            </a:r>
            <a:r>
              <a:rPr lang="en-GB" i="1"/>
              <a:t>deal with composition of objects into larger systems.</a:t>
            </a:r>
            <a:endParaRPr lang="en-GB"/>
          </a:p>
          <a:p>
            <a:pPr lvl="1" eaLnBrk="1" hangingPunct="1"/>
            <a:endParaRPr lang="en-GB"/>
          </a:p>
          <a:p>
            <a:pPr lvl="1" eaLnBrk="1" hangingPunct="1">
              <a:buFontTx/>
              <a:buNone/>
            </a:pPr>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t>Gang of Four Patterns</a:t>
            </a:r>
          </a:p>
        </p:txBody>
      </p:sp>
      <p:graphicFrame>
        <p:nvGraphicFramePr>
          <p:cNvPr id="62489" name="Group 25"/>
          <p:cNvGraphicFramePr>
            <a:graphicFrameLocks noGrp="1"/>
          </p:cNvGraphicFramePr>
          <p:nvPr/>
        </p:nvGraphicFramePr>
        <p:xfrm>
          <a:off x="1066800" y="1295400"/>
          <a:ext cx="7315200" cy="4297680"/>
        </p:xfrm>
        <a:graphic>
          <a:graphicData uri="http://schemas.openxmlformats.org/drawingml/2006/table">
            <a:tbl>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dirty="0">
                          <a:ln>
                            <a:noFill/>
                          </a:ln>
                          <a:solidFill>
                            <a:schemeClr val="tx1"/>
                          </a:solidFill>
                          <a:effectLst/>
                          <a:latin typeface="Tahoma" pitchFamily="34" charset="0"/>
                        </a:rPr>
                        <a:t>Behavioural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a:ln>
                            <a:noFill/>
                          </a:ln>
                          <a:solidFill>
                            <a:schemeClr val="tx1"/>
                          </a:solidFill>
                          <a:effectLst/>
                          <a:latin typeface="Tahoma" pitchFamily="34" charset="0"/>
                        </a:rPr>
                        <a:t>Creational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a:ln>
                            <a:noFill/>
                          </a:ln>
                          <a:solidFill>
                            <a:schemeClr val="tx1"/>
                          </a:solidFill>
                          <a:effectLst/>
                          <a:latin typeface="Tahoma" pitchFamily="34" charset="0"/>
                        </a:rPr>
                        <a:t>Structural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Interpreter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Template Method</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Chain of Responsibility</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Command</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Iterator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Mediator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Memento</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Observer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State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a:ln>
                            <a:noFill/>
                          </a:ln>
                          <a:solidFill>
                            <a:srgbClr val="FF0000"/>
                          </a:solidFill>
                          <a:effectLst/>
                          <a:latin typeface="Tahoma" pitchFamily="34" charset="0"/>
                        </a:rPr>
                        <a:t>Strategy</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a:ln>
                            <a:noFill/>
                          </a:ln>
                          <a:solidFill>
                            <a:schemeClr val="tx1"/>
                          </a:solidFill>
                          <a:effectLst/>
                          <a:latin typeface="Tahoma" pitchFamily="34" charset="0"/>
                        </a:rPr>
                        <a:t>Visitor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dirty="0">
                          <a:ln>
                            <a:noFill/>
                          </a:ln>
                          <a:solidFill>
                            <a:srgbClr val="FF0000"/>
                          </a:solidFill>
                          <a:effectLst/>
                          <a:latin typeface="Tahoma" pitchFamily="34" charset="0"/>
                        </a:rPr>
                        <a:t>Factory Method</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dirty="0">
                          <a:ln>
                            <a:noFill/>
                          </a:ln>
                          <a:solidFill>
                            <a:srgbClr val="FF0000"/>
                          </a:solidFill>
                          <a:effectLst/>
                          <a:latin typeface="Tahoma" pitchFamily="34" charset="0"/>
                        </a:rPr>
                        <a:t>Abstract Factory</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Builder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Prototype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Singleton</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18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Adapter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Bridge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Composite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1" i="0" u="none" strike="noStrike" cap="none" normalizeH="0" baseline="0" dirty="0">
                          <a:ln>
                            <a:noFill/>
                          </a:ln>
                          <a:solidFill>
                            <a:srgbClr val="FF0000"/>
                          </a:solidFill>
                          <a:effectLst/>
                          <a:latin typeface="Tahoma" pitchFamily="34" charset="0"/>
                        </a:rPr>
                        <a:t>Decorator</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Facade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Flyweight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GB" sz="1800" b="0" i="0" u="none" strike="noStrike" cap="none" normalizeH="0" baseline="0" dirty="0">
                          <a:ln>
                            <a:noFill/>
                          </a:ln>
                          <a:solidFill>
                            <a:schemeClr val="tx1"/>
                          </a:solidFill>
                          <a:effectLst/>
                          <a:latin typeface="Tahoma" pitchFamily="34" charset="0"/>
                        </a:rPr>
                        <a:t>Proxy</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GB" sz="18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617" name="Text Box 26"/>
          <p:cNvSpPr txBox="1">
            <a:spLocks noChangeArrowheads="1"/>
          </p:cNvSpPr>
          <p:nvPr/>
        </p:nvSpPr>
        <p:spPr bwMode="auto">
          <a:xfrm>
            <a:off x="1066800" y="6172200"/>
            <a:ext cx="7086600" cy="457200"/>
          </a:xfrm>
          <a:prstGeom prst="rect">
            <a:avLst/>
          </a:prstGeom>
          <a:noFill/>
          <a:ln w="9525">
            <a:noFill/>
            <a:miter lim="800000"/>
            <a:headEnd/>
            <a:tailEnd/>
          </a:ln>
        </p:spPr>
        <p:txBody>
          <a:bodyPr>
            <a:spAutoFit/>
          </a:bodyPr>
          <a:lstStyle/>
          <a:p>
            <a:pPr>
              <a:spcBef>
                <a:spcPct val="50000"/>
              </a:spcBef>
            </a:pPr>
            <a:endParaRPr lang="en-US"/>
          </a:p>
        </p:txBody>
      </p:sp>
      <p:sp>
        <p:nvSpPr>
          <p:cNvPr id="25618" name="Text Box 27"/>
          <p:cNvSpPr txBox="1">
            <a:spLocks noChangeArrowheads="1"/>
          </p:cNvSpPr>
          <p:nvPr/>
        </p:nvSpPr>
        <p:spPr bwMode="auto">
          <a:xfrm>
            <a:off x="1066800" y="5715000"/>
            <a:ext cx="6934200" cy="457200"/>
          </a:xfrm>
          <a:prstGeom prst="rect">
            <a:avLst/>
          </a:prstGeom>
          <a:noFill/>
          <a:ln w="9525">
            <a:noFill/>
            <a:miter lim="800000"/>
            <a:headEnd/>
            <a:tailEnd/>
          </a:ln>
        </p:spPr>
        <p:txBody>
          <a:bodyPr>
            <a:spAutoFit/>
          </a:bodyPr>
          <a:lstStyle/>
          <a:p>
            <a:pPr>
              <a:spcBef>
                <a:spcPct val="50000"/>
              </a:spcBef>
            </a:pPr>
            <a:r>
              <a:rPr lang="en-GB" dirty="0"/>
              <a:t>Patterns in </a:t>
            </a:r>
            <a:r>
              <a:rPr lang="en-GB" dirty="0">
                <a:solidFill>
                  <a:srgbClr val="FF0000"/>
                </a:solidFill>
              </a:rPr>
              <a:t>red</a:t>
            </a:r>
            <a:r>
              <a:rPr lang="en-GB" dirty="0"/>
              <a:t> are covered in this lecture.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GB"/>
              <a:t>A Creational Pattern</a:t>
            </a:r>
            <a:br>
              <a:rPr lang="en-GB"/>
            </a:br>
            <a:r>
              <a:rPr lang="en-GB" i="1"/>
              <a:t>Factory method</a:t>
            </a:r>
            <a:endParaRPr lang="en-GB"/>
          </a:p>
        </p:txBody>
      </p:sp>
      <p:sp>
        <p:nvSpPr>
          <p:cNvPr id="64515" name="Rectangle 3" descr="Rectangle: Click to edit Master text styles&#10;Second level&#10;Third level&#10;Fourth level&#10;Fifth level"/>
          <p:cNvSpPr>
            <a:spLocks noGrp="1" noChangeArrowheads="1"/>
          </p:cNvSpPr>
          <p:nvPr>
            <p:ph idx="1"/>
          </p:nvPr>
        </p:nvSpPr>
        <p:spPr>
          <a:xfrm>
            <a:off x="533400" y="1600200"/>
            <a:ext cx="7772400" cy="1828800"/>
          </a:xfrm>
        </p:spPr>
        <p:txBody>
          <a:bodyPr/>
          <a:lstStyle/>
          <a:p>
            <a:r>
              <a:rPr lang="en-GB" sz="2000" dirty="0"/>
              <a:t>Imagine that we have created a first version of the “survival” game in which animals inhabit an environment consisting of patches of jungle divided by rivers.</a:t>
            </a:r>
          </a:p>
          <a:p>
            <a:r>
              <a:rPr lang="en-GB" sz="2000" dirty="0"/>
              <a:t>Now we want to create a “polar” version where the animals inhabit patches of snow divided by crevasses.</a:t>
            </a:r>
          </a:p>
        </p:txBody>
      </p:sp>
      <p:pic>
        <p:nvPicPr>
          <p:cNvPr id="64518" name="na02211i.jpg">
            <a:hlinkClick r:id="" action="ppaction://media"/>
          </p:cNvPr>
          <p:cNvPicPr>
            <a:picLocks noRot="1" noChangeAspect="1" noChangeArrowheads="1"/>
          </p:cNvPicPr>
          <p:nvPr>
            <a:videoFile r:link="rId1"/>
          </p:nvPr>
        </p:nvPicPr>
        <p:blipFill>
          <a:blip r:embed="rId3" cstate="print"/>
          <a:srcRect/>
          <a:stretch>
            <a:fillRect/>
          </a:stretch>
        </p:blipFill>
        <p:spPr bwMode="auto">
          <a:xfrm>
            <a:off x="381000" y="4038600"/>
            <a:ext cx="1543050" cy="2057400"/>
          </a:xfrm>
          <a:prstGeom prst="rect">
            <a:avLst/>
          </a:prstGeom>
          <a:noFill/>
        </p:spPr>
      </p:pic>
      <p:pic>
        <p:nvPicPr>
          <p:cNvPr id="64519" name="na02211i.jpg">
            <a:hlinkClick r:id="" action="ppaction://media"/>
          </p:cNvPr>
          <p:cNvPicPr>
            <a:picLocks noRot="1" noChangeAspect="1" noChangeArrowheads="1"/>
          </p:cNvPicPr>
          <p:nvPr>
            <a:videoFile r:link="rId1"/>
          </p:nvPr>
        </p:nvPicPr>
        <p:blipFill>
          <a:blip r:embed="rId4" cstate="print"/>
          <a:srcRect/>
          <a:stretch>
            <a:fillRect/>
          </a:stretch>
        </p:blipFill>
        <p:spPr bwMode="auto">
          <a:xfrm>
            <a:off x="2667000" y="4038600"/>
            <a:ext cx="1543050" cy="2209800"/>
          </a:xfrm>
          <a:prstGeom prst="rect">
            <a:avLst/>
          </a:prstGeom>
          <a:noFill/>
        </p:spPr>
      </p:pic>
      <p:sp>
        <p:nvSpPr>
          <p:cNvPr id="64532" name="Rectangle 20" descr="Wide upward diagonal"/>
          <p:cNvSpPr>
            <a:spLocks noChangeArrowheads="1"/>
          </p:cNvSpPr>
          <p:nvPr/>
        </p:nvSpPr>
        <p:spPr bwMode="auto">
          <a:xfrm>
            <a:off x="1981200" y="4038600"/>
            <a:ext cx="552450" cy="2057400"/>
          </a:xfrm>
          <a:prstGeom prst="rect">
            <a:avLst/>
          </a:prstGeom>
          <a:pattFill prst="wdUpDiag">
            <a:fgClr>
              <a:srgbClr val="66CCFF"/>
            </a:fgClr>
            <a:bgClr>
              <a:srgbClr val="FFFFFF"/>
            </a:bgClr>
          </a:pattFill>
          <a:ln w="9525">
            <a:noFill/>
            <a:miter lim="800000"/>
            <a:headEnd/>
            <a:tailEnd/>
          </a:ln>
          <a:effectLst/>
        </p:spPr>
        <p:txBody>
          <a:bodyPr wrap="none" anchor="ctr"/>
          <a:lstStyle/>
          <a:p>
            <a:endParaRPr lang="en-US"/>
          </a:p>
        </p:txBody>
      </p:sp>
      <p:sp>
        <p:nvSpPr>
          <p:cNvPr id="64536" name="Text Box 24"/>
          <p:cNvSpPr txBox="1">
            <a:spLocks noChangeArrowheads="1"/>
          </p:cNvSpPr>
          <p:nvPr/>
        </p:nvSpPr>
        <p:spPr bwMode="auto">
          <a:xfrm>
            <a:off x="457200" y="6172200"/>
            <a:ext cx="1600200" cy="457200"/>
          </a:xfrm>
          <a:prstGeom prst="rect">
            <a:avLst/>
          </a:prstGeom>
          <a:noFill/>
          <a:ln w="9525">
            <a:noFill/>
            <a:miter lim="800000"/>
            <a:headEnd/>
            <a:tailEnd/>
          </a:ln>
          <a:effectLst/>
        </p:spPr>
        <p:txBody>
          <a:bodyPr>
            <a:spAutoFit/>
          </a:bodyPr>
          <a:lstStyle/>
          <a:p>
            <a:pPr>
              <a:spcBef>
                <a:spcPct val="50000"/>
              </a:spcBef>
            </a:pPr>
            <a:r>
              <a:rPr lang="en-GB" sz="2400" b="0" i="0" dirty="0"/>
              <a:t>Jungle</a:t>
            </a:r>
          </a:p>
        </p:txBody>
      </p:sp>
      <p:sp>
        <p:nvSpPr>
          <p:cNvPr id="64538" name="Text Box 26"/>
          <p:cNvSpPr txBox="1">
            <a:spLocks noChangeArrowheads="1"/>
          </p:cNvSpPr>
          <p:nvPr/>
        </p:nvSpPr>
        <p:spPr bwMode="auto">
          <a:xfrm>
            <a:off x="2667000" y="6172200"/>
            <a:ext cx="1600200" cy="457200"/>
          </a:xfrm>
          <a:prstGeom prst="rect">
            <a:avLst/>
          </a:prstGeom>
          <a:noFill/>
          <a:ln w="9525">
            <a:noFill/>
            <a:miter lim="800000"/>
            <a:headEnd/>
            <a:tailEnd/>
          </a:ln>
          <a:effectLst/>
        </p:spPr>
        <p:txBody>
          <a:bodyPr>
            <a:spAutoFit/>
          </a:bodyPr>
          <a:lstStyle/>
          <a:p>
            <a:pPr>
              <a:spcBef>
                <a:spcPct val="50000"/>
              </a:spcBef>
            </a:pPr>
            <a:r>
              <a:rPr lang="en-GB" sz="2400" b="0" i="0" dirty="0"/>
              <a:t>Jungle</a:t>
            </a:r>
          </a:p>
        </p:txBody>
      </p:sp>
      <p:sp>
        <p:nvSpPr>
          <p:cNvPr id="64539" name="Text Box 27"/>
          <p:cNvSpPr txBox="1">
            <a:spLocks noChangeArrowheads="1"/>
          </p:cNvSpPr>
          <p:nvPr/>
        </p:nvSpPr>
        <p:spPr bwMode="auto">
          <a:xfrm>
            <a:off x="1828800" y="6172200"/>
            <a:ext cx="1600200" cy="457200"/>
          </a:xfrm>
          <a:prstGeom prst="rect">
            <a:avLst/>
          </a:prstGeom>
          <a:noFill/>
          <a:ln w="9525">
            <a:noFill/>
            <a:miter lim="800000"/>
            <a:headEnd/>
            <a:tailEnd/>
          </a:ln>
          <a:effectLst/>
        </p:spPr>
        <p:txBody>
          <a:bodyPr>
            <a:spAutoFit/>
          </a:bodyPr>
          <a:lstStyle/>
          <a:p>
            <a:pPr>
              <a:spcBef>
                <a:spcPct val="50000"/>
              </a:spcBef>
            </a:pPr>
            <a:r>
              <a:rPr lang="en-GB" sz="2400" b="0" i="0" dirty="0"/>
              <a:t>River</a:t>
            </a:r>
          </a:p>
        </p:txBody>
      </p:sp>
      <p:pic>
        <p:nvPicPr>
          <p:cNvPr id="64540" name="Picture 28" descr="so01015_"/>
          <p:cNvPicPr>
            <a:picLocks noChangeAspect="1" noChangeArrowheads="1"/>
          </p:cNvPicPr>
          <p:nvPr/>
        </p:nvPicPr>
        <p:blipFill>
          <a:blip r:embed="rId5"/>
          <a:srcRect/>
          <a:stretch>
            <a:fillRect/>
          </a:stretch>
        </p:blipFill>
        <p:spPr bwMode="auto">
          <a:xfrm>
            <a:off x="4419600" y="4191000"/>
            <a:ext cx="1981200" cy="1773238"/>
          </a:xfrm>
          <a:prstGeom prst="rect">
            <a:avLst/>
          </a:prstGeom>
          <a:noFill/>
        </p:spPr>
      </p:pic>
      <p:sp>
        <p:nvSpPr>
          <p:cNvPr id="64541" name="Rectangle 29" descr="Trellis"/>
          <p:cNvSpPr>
            <a:spLocks noChangeArrowheads="1"/>
          </p:cNvSpPr>
          <p:nvPr/>
        </p:nvSpPr>
        <p:spPr bwMode="auto">
          <a:xfrm>
            <a:off x="6400800" y="4267200"/>
            <a:ext cx="457200" cy="1752600"/>
          </a:xfrm>
          <a:prstGeom prst="rect">
            <a:avLst/>
          </a:prstGeom>
          <a:pattFill prst="trellis">
            <a:fgClr>
              <a:srgbClr val="030305"/>
            </a:fgClr>
            <a:bgClr>
              <a:srgbClr val="FFFFFF"/>
            </a:bgClr>
          </a:pattFill>
          <a:ln w="9525">
            <a:noFill/>
            <a:miter lim="800000"/>
            <a:headEnd/>
            <a:tailEnd/>
          </a:ln>
          <a:effectLst/>
        </p:spPr>
        <p:txBody>
          <a:bodyPr wrap="none" anchor="ctr"/>
          <a:lstStyle/>
          <a:p>
            <a:endParaRPr lang="en-US"/>
          </a:p>
        </p:txBody>
      </p:sp>
      <p:pic>
        <p:nvPicPr>
          <p:cNvPr id="64542" name="Picture 30" descr="so01015_"/>
          <p:cNvPicPr>
            <a:picLocks noChangeAspect="1" noChangeArrowheads="1"/>
          </p:cNvPicPr>
          <p:nvPr/>
        </p:nvPicPr>
        <p:blipFill>
          <a:blip r:embed="rId5"/>
          <a:srcRect/>
          <a:stretch>
            <a:fillRect/>
          </a:stretch>
        </p:blipFill>
        <p:spPr bwMode="auto">
          <a:xfrm>
            <a:off x="6858000" y="4267200"/>
            <a:ext cx="1981200" cy="1773238"/>
          </a:xfrm>
          <a:prstGeom prst="rect">
            <a:avLst/>
          </a:prstGeom>
          <a:noFill/>
        </p:spPr>
      </p:pic>
      <p:sp>
        <p:nvSpPr>
          <p:cNvPr id="64544" name="Text Box 32"/>
          <p:cNvSpPr txBox="1">
            <a:spLocks noChangeArrowheads="1"/>
          </p:cNvSpPr>
          <p:nvPr/>
        </p:nvSpPr>
        <p:spPr bwMode="auto">
          <a:xfrm>
            <a:off x="4648200" y="6019800"/>
            <a:ext cx="1600200" cy="457200"/>
          </a:xfrm>
          <a:prstGeom prst="rect">
            <a:avLst/>
          </a:prstGeom>
          <a:noFill/>
          <a:ln w="9525">
            <a:noFill/>
            <a:miter lim="800000"/>
            <a:headEnd/>
            <a:tailEnd/>
          </a:ln>
          <a:effectLst/>
        </p:spPr>
        <p:txBody>
          <a:bodyPr>
            <a:spAutoFit/>
          </a:bodyPr>
          <a:lstStyle/>
          <a:p>
            <a:pPr>
              <a:spcBef>
                <a:spcPct val="50000"/>
              </a:spcBef>
            </a:pPr>
            <a:r>
              <a:rPr lang="en-GB" sz="2400" b="0" i="0" dirty="0"/>
              <a:t>Snow</a:t>
            </a:r>
          </a:p>
        </p:txBody>
      </p:sp>
      <p:sp>
        <p:nvSpPr>
          <p:cNvPr id="64546" name="Text Box 34"/>
          <p:cNvSpPr txBox="1">
            <a:spLocks noChangeArrowheads="1"/>
          </p:cNvSpPr>
          <p:nvPr/>
        </p:nvSpPr>
        <p:spPr bwMode="auto">
          <a:xfrm>
            <a:off x="7543800" y="6172200"/>
            <a:ext cx="1066800" cy="457200"/>
          </a:xfrm>
          <a:prstGeom prst="rect">
            <a:avLst/>
          </a:prstGeom>
          <a:noFill/>
          <a:ln w="9525">
            <a:noFill/>
            <a:miter lim="800000"/>
            <a:headEnd/>
            <a:tailEnd/>
          </a:ln>
          <a:effectLst/>
        </p:spPr>
        <p:txBody>
          <a:bodyPr>
            <a:spAutoFit/>
          </a:bodyPr>
          <a:lstStyle/>
          <a:p>
            <a:pPr>
              <a:spcBef>
                <a:spcPct val="50000"/>
              </a:spcBef>
            </a:pPr>
            <a:r>
              <a:rPr lang="en-GB" sz="2400" b="0" i="0" dirty="0"/>
              <a:t>Snow</a:t>
            </a:r>
          </a:p>
        </p:txBody>
      </p:sp>
      <p:sp>
        <p:nvSpPr>
          <p:cNvPr id="64547" name="Text Box 35"/>
          <p:cNvSpPr txBox="1">
            <a:spLocks noChangeArrowheads="1"/>
          </p:cNvSpPr>
          <p:nvPr/>
        </p:nvSpPr>
        <p:spPr bwMode="auto">
          <a:xfrm>
            <a:off x="6096000" y="6096000"/>
            <a:ext cx="1600200" cy="457200"/>
          </a:xfrm>
          <a:prstGeom prst="rect">
            <a:avLst/>
          </a:prstGeom>
          <a:noFill/>
          <a:ln w="9525">
            <a:noFill/>
            <a:miter lim="800000"/>
            <a:headEnd/>
            <a:tailEnd/>
          </a:ln>
          <a:effectLst/>
        </p:spPr>
        <p:txBody>
          <a:bodyPr>
            <a:spAutoFit/>
          </a:bodyPr>
          <a:lstStyle/>
          <a:p>
            <a:pPr>
              <a:spcBef>
                <a:spcPct val="50000"/>
              </a:spcBef>
            </a:pPr>
            <a:r>
              <a:rPr lang="en-GB" sz="2400" b="0" i="0" dirty="0"/>
              <a:t>Crevasse</a:t>
            </a:r>
          </a:p>
        </p:txBody>
      </p:sp>
      <p:sp>
        <p:nvSpPr>
          <p:cNvPr id="64548" name="Text Box 36"/>
          <p:cNvSpPr txBox="1">
            <a:spLocks noChangeArrowheads="1"/>
          </p:cNvSpPr>
          <p:nvPr/>
        </p:nvSpPr>
        <p:spPr bwMode="auto">
          <a:xfrm>
            <a:off x="914400" y="3429000"/>
            <a:ext cx="2667000" cy="457200"/>
          </a:xfrm>
          <a:prstGeom prst="rect">
            <a:avLst/>
          </a:prstGeom>
          <a:noFill/>
          <a:ln w="9525">
            <a:noFill/>
            <a:miter lim="800000"/>
            <a:headEnd/>
            <a:tailEnd/>
          </a:ln>
          <a:effectLst/>
        </p:spPr>
        <p:txBody>
          <a:bodyPr>
            <a:spAutoFit/>
          </a:bodyPr>
          <a:lstStyle/>
          <a:p>
            <a:pPr>
              <a:spcBef>
                <a:spcPct val="50000"/>
              </a:spcBef>
            </a:pPr>
            <a:r>
              <a:rPr lang="en-GB" sz="2400" b="0" i="0" dirty="0"/>
              <a:t>Jungle Survival</a:t>
            </a:r>
          </a:p>
        </p:txBody>
      </p:sp>
      <p:sp>
        <p:nvSpPr>
          <p:cNvPr id="64549" name="Text Box 37"/>
          <p:cNvSpPr txBox="1">
            <a:spLocks noChangeArrowheads="1"/>
          </p:cNvSpPr>
          <p:nvPr/>
        </p:nvSpPr>
        <p:spPr bwMode="auto">
          <a:xfrm>
            <a:off x="4876800" y="3505200"/>
            <a:ext cx="2667000" cy="457200"/>
          </a:xfrm>
          <a:prstGeom prst="rect">
            <a:avLst/>
          </a:prstGeom>
          <a:noFill/>
          <a:ln w="9525">
            <a:noFill/>
            <a:miter lim="800000"/>
            <a:headEnd/>
            <a:tailEnd/>
          </a:ln>
          <a:effectLst/>
        </p:spPr>
        <p:txBody>
          <a:bodyPr>
            <a:spAutoFit/>
          </a:bodyPr>
          <a:lstStyle/>
          <a:p>
            <a:pPr>
              <a:spcBef>
                <a:spcPct val="50000"/>
              </a:spcBef>
            </a:pPr>
            <a:r>
              <a:rPr lang="en-GB" sz="2400" b="0" i="0" dirty="0"/>
              <a:t>Polar Survival</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451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4518"/>
                                        </p:tgtEl>
                                      </p:cBhvr>
                                    </p:cmd>
                                  </p:childTnLst>
                                </p:cTn>
                              </p:par>
                            </p:childTnLst>
                          </p:cTn>
                        </p:par>
                      </p:childTnLst>
                    </p:cTn>
                  </p:par>
                </p:childTnLst>
              </p:cTn>
              <p:nextCondLst>
                <p:cond evt="onClick" delay="0">
                  <p:tgtEl>
                    <p:spTgt spid="64518"/>
                  </p:tgtEl>
                </p:cond>
              </p:nextCondLst>
            </p:seq>
            <p:video>
              <p:cMediaNode>
                <p:cTn id="7" fill="hold" display="0">
                  <p:stCondLst>
                    <p:cond delay="indefinite"/>
                  </p:stCondLst>
                  <p:endCondLst>
                    <p:cond evt="onNext" delay="0">
                      <p:tgtEl>
                        <p:sldTgt/>
                      </p:tgtEl>
                    </p:cond>
                    <p:cond evt="onPrev" delay="0">
                      <p:tgtEl>
                        <p:sldTgt/>
                      </p:tgtEl>
                    </p:cond>
                  </p:endCondLst>
                </p:cTn>
                <p:tgtEl>
                  <p:spTgt spid="64518"/>
                </p:tgtEl>
              </p:cMediaNode>
            </p:video>
            <p:seq concurrent="1" nextAc="seek">
              <p:cTn id="8" restart="whenNotActive" fill="hold" evtFilter="cancelBubble" nodeType="interactiveSeq">
                <p:stCondLst>
                  <p:cond evt="onClick" delay="0">
                    <p:tgtEl>
                      <p:spTgt spid="645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4519"/>
                                        </p:tgtEl>
                                      </p:cBhvr>
                                    </p:cmd>
                                  </p:childTnLst>
                                </p:cTn>
                              </p:par>
                            </p:childTnLst>
                          </p:cTn>
                        </p:par>
                      </p:childTnLst>
                    </p:cTn>
                  </p:par>
                </p:childTnLst>
              </p:cTn>
              <p:nextCondLst>
                <p:cond evt="onClick" delay="0">
                  <p:tgtEl>
                    <p:spTgt spid="64519"/>
                  </p:tgtEl>
                </p:cond>
              </p:nextCondLst>
            </p:seq>
            <p:video>
              <p:cMediaNode>
                <p:cTn id="13" fill="hold" display="0">
                  <p:stCondLst>
                    <p:cond delay="indefinite"/>
                  </p:stCondLst>
                  <p:endCondLst>
                    <p:cond evt="onNext" delay="0">
                      <p:tgtEl>
                        <p:sldTgt/>
                      </p:tgtEl>
                    </p:cond>
                    <p:cond evt="onPrev" delay="0">
                      <p:tgtEl>
                        <p:sldTgt/>
                      </p:tgtEl>
                    </p:cond>
                  </p:endCondLst>
                </p:cTn>
                <p:tgtEl>
                  <p:spTgt spid="64519"/>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GB" sz="4000"/>
              <a:t>Classes for Survival Environments</a:t>
            </a:r>
          </a:p>
        </p:txBody>
      </p:sp>
      <p:sp>
        <p:nvSpPr>
          <p:cNvPr id="27651" name="Rectangle 3"/>
          <p:cNvSpPr>
            <a:spLocks noChangeArrowheads="1"/>
          </p:cNvSpPr>
          <p:nvPr/>
        </p:nvSpPr>
        <p:spPr bwMode="auto">
          <a:xfrm>
            <a:off x="990600" y="1600200"/>
            <a:ext cx="3271838" cy="3810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Segment</a:t>
            </a:r>
          </a:p>
        </p:txBody>
      </p:sp>
      <p:sp>
        <p:nvSpPr>
          <p:cNvPr id="27652" name="Rectangle 4"/>
          <p:cNvSpPr>
            <a:spLocks noChangeArrowheads="1"/>
          </p:cNvSpPr>
          <p:nvPr/>
        </p:nvSpPr>
        <p:spPr bwMode="auto">
          <a:xfrm>
            <a:off x="990600" y="1981200"/>
            <a:ext cx="3276600" cy="9906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Segment west</a:t>
            </a:r>
          </a:p>
          <a:p>
            <a:r>
              <a:rPr lang="en-GB" sz="1600" b="1">
                <a:latin typeface="Tahoma" pitchFamily="34" charset="0"/>
              </a:rPr>
              <a:t>Segment east</a:t>
            </a:r>
          </a:p>
          <a:p>
            <a:r>
              <a:rPr lang="en-GB" sz="1600" b="1">
                <a:latin typeface="Tahoma" pitchFamily="34" charset="0"/>
              </a:rPr>
              <a:t>Segment north</a:t>
            </a:r>
          </a:p>
          <a:p>
            <a:r>
              <a:rPr lang="en-GB" sz="1600" b="1">
                <a:latin typeface="Tahoma" pitchFamily="34" charset="0"/>
              </a:rPr>
              <a:t>Segment south</a:t>
            </a:r>
          </a:p>
        </p:txBody>
      </p:sp>
      <p:sp>
        <p:nvSpPr>
          <p:cNvPr id="27653" name="AutoShape 5"/>
          <p:cNvSpPr>
            <a:spLocks noChangeArrowheads="1"/>
          </p:cNvSpPr>
          <p:nvPr/>
        </p:nvSpPr>
        <p:spPr bwMode="auto">
          <a:xfrm>
            <a:off x="2514600" y="3289300"/>
            <a:ext cx="198438"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54" name="Rectangle 6"/>
          <p:cNvSpPr>
            <a:spLocks noChangeArrowheads="1"/>
          </p:cNvSpPr>
          <p:nvPr/>
        </p:nvSpPr>
        <p:spPr bwMode="auto">
          <a:xfrm>
            <a:off x="990600" y="2971800"/>
            <a:ext cx="3276600" cy="304800"/>
          </a:xfrm>
          <a:prstGeom prst="rect">
            <a:avLst/>
          </a:prstGeom>
          <a:solidFill>
            <a:schemeClr val="accent1"/>
          </a:solidFill>
          <a:ln w="9525">
            <a:solidFill>
              <a:schemeClr val="tx1"/>
            </a:solidFill>
            <a:miter lim="800000"/>
            <a:headEnd/>
            <a:tailEnd/>
          </a:ln>
        </p:spPr>
        <p:txBody>
          <a:bodyPr wrap="none" anchor="ctr"/>
          <a:lstStyle/>
          <a:p>
            <a:r>
              <a:rPr lang="en-GB" sz="1600" b="1" i="1">
                <a:latin typeface="Tahoma" pitchFamily="34" charset="0"/>
              </a:rPr>
              <a:t>void display()</a:t>
            </a:r>
            <a:endParaRPr lang="en-GB" sz="1600" b="1">
              <a:latin typeface="Tahoma" pitchFamily="34" charset="0"/>
            </a:endParaRPr>
          </a:p>
        </p:txBody>
      </p:sp>
      <p:grpSp>
        <p:nvGrpSpPr>
          <p:cNvPr id="27655" name="Group 7"/>
          <p:cNvGrpSpPr>
            <a:grpSpLocks/>
          </p:cNvGrpSpPr>
          <p:nvPr/>
        </p:nvGrpSpPr>
        <p:grpSpPr bwMode="auto">
          <a:xfrm>
            <a:off x="539750" y="5373688"/>
            <a:ext cx="1524000" cy="762000"/>
            <a:chOff x="384" y="2448"/>
            <a:chExt cx="1296" cy="480"/>
          </a:xfrm>
        </p:grpSpPr>
        <p:sp>
          <p:nvSpPr>
            <p:cNvPr id="27694" name="Rectangle 8"/>
            <p:cNvSpPr>
              <a:spLocks noChangeArrowheads="1"/>
            </p:cNvSpPr>
            <p:nvPr/>
          </p:nvSpPr>
          <p:spPr bwMode="auto">
            <a:xfrm>
              <a:off x="384" y="2448"/>
              <a:ext cx="1296"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Jungle</a:t>
              </a:r>
            </a:p>
          </p:txBody>
        </p:sp>
        <p:sp>
          <p:nvSpPr>
            <p:cNvPr id="27695" name="Rectangle 9"/>
            <p:cNvSpPr>
              <a:spLocks noChangeArrowheads="1"/>
            </p:cNvSpPr>
            <p:nvPr/>
          </p:nvSpPr>
          <p:spPr bwMode="auto">
            <a:xfrm>
              <a:off x="384" y="2688"/>
              <a:ext cx="1296"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void display()</a:t>
              </a:r>
            </a:p>
          </p:txBody>
        </p:sp>
      </p:grpSp>
      <p:grpSp>
        <p:nvGrpSpPr>
          <p:cNvPr id="27656" name="Group 10"/>
          <p:cNvGrpSpPr>
            <a:grpSpLocks/>
          </p:cNvGrpSpPr>
          <p:nvPr/>
        </p:nvGrpSpPr>
        <p:grpSpPr bwMode="auto">
          <a:xfrm>
            <a:off x="4500563" y="5373688"/>
            <a:ext cx="1498600" cy="762000"/>
            <a:chOff x="384" y="2448"/>
            <a:chExt cx="1296" cy="480"/>
          </a:xfrm>
        </p:grpSpPr>
        <p:sp>
          <p:nvSpPr>
            <p:cNvPr id="27692" name="Rectangle 11"/>
            <p:cNvSpPr>
              <a:spLocks noChangeArrowheads="1"/>
            </p:cNvSpPr>
            <p:nvPr/>
          </p:nvSpPr>
          <p:spPr bwMode="auto">
            <a:xfrm>
              <a:off x="384" y="2448"/>
              <a:ext cx="1296"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River</a:t>
              </a:r>
            </a:p>
          </p:txBody>
        </p:sp>
        <p:sp>
          <p:nvSpPr>
            <p:cNvPr id="27693" name="Rectangle 12"/>
            <p:cNvSpPr>
              <a:spLocks noChangeArrowheads="1"/>
            </p:cNvSpPr>
            <p:nvPr/>
          </p:nvSpPr>
          <p:spPr bwMode="auto">
            <a:xfrm>
              <a:off x="384" y="2688"/>
              <a:ext cx="1296"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void display()</a:t>
              </a:r>
            </a:p>
          </p:txBody>
        </p:sp>
      </p:grpSp>
      <p:grpSp>
        <p:nvGrpSpPr>
          <p:cNvPr id="27657" name="Group 13"/>
          <p:cNvGrpSpPr>
            <a:grpSpLocks/>
          </p:cNvGrpSpPr>
          <p:nvPr/>
        </p:nvGrpSpPr>
        <p:grpSpPr bwMode="auto">
          <a:xfrm>
            <a:off x="2339975" y="5373688"/>
            <a:ext cx="1549400" cy="762000"/>
            <a:chOff x="384" y="2448"/>
            <a:chExt cx="1296" cy="480"/>
          </a:xfrm>
        </p:grpSpPr>
        <p:sp>
          <p:nvSpPr>
            <p:cNvPr id="27690" name="Rectangle 14"/>
            <p:cNvSpPr>
              <a:spLocks noChangeArrowheads="1"/>
            </p:cNvSpPr>
            <p:nvPr/>
          </p:nvSpPr>
          <p:spPr bwMode="auto">
            <a:xfrm>
              <a:off x="384" y="2448"/>
              <a:ext cx="1296"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Snow</a:t>
              </a:r>
            </a:p>
          </p:txBody>
        </p:sp>
        <p:sp>
          <p:nvSpPr>
            <p:cNvPr id="27691" name="Rectangle 15"/>
            <p:cNvSpPr>
              <a:spLocks noChangeArrowheads="1"/>
            </p:cNvSpPr>
            <p:nvPr/>
          </p:nvSpPr>
          <p:spPr bwMode="auto">
            <a:xfrm>
              <a:off x="384" y="2688"/>
              <a:ext cx="1296"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void display()</a:t>
              </a:r>
            </a:p>
          </p:txBody>
        </p:sp>
      </p:grpSp>
      <p:grpSp>
        <p:nvGrpSpPr>
          <p:cNvPr id="27658" name="Group 16"/>
          <p:cNvGrpSpPr>
            <a:grpSpLocks/>
          </p:cNvGrpSpPr>
          <p:nvPr/>
        </p:nvGrpSpPr>
        <p:grpSpPr bwMode="auto">
          <a:xfrm>
            <a:off x="6588125" y="5373688"/>
            <a:ext cx="1524000" cy="762000"/>
            <a:chOff x="384" y="2448"/>
            <a:chExt cx="1296" cy="480"/>
          </a:xfrm>
        </p:grpSpPr>
        <p:sp>
          <p:nvSpPr>
            <p:cNvPr id="27688" name="Rectangle 17"/>
            <p:cNvSpPr>
              <a:spLocks noChangeArrowheads="1"/>
            </p:cNvSpPr>
            <p:nvPr/>
          </p:nvSpPr>
          <p:spPr bwMode="auto">
            <a:xfrm>
              <a:off x="384" y="2448"/>
              <a:ext cx="1296"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Crevasse</a:t>
              </a:r>
            </a:p>
          </p:txBody>
        </p:sp>
        <p:sp>
          <p:nvSpPr>
            <p:cNvPr id="27689" name="Rectangle 18"/>
            <p:cNvSpPr>
              <a:spLocks noChangeArrowheads="1"/>
            </p:cNvSpPr>
            <p:nvPr/>
          </p:nvSpPr>
          <p:spPr bwMode="auto">
            <a:xfrm>
              <a:off x="384" y="2688"/>
              <a:ext cx="1296"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void display()</a:t>
              </a:r>
            </a:p>
          </p:txBody>
        </p:sp>
      </p:grpSp>
      <p:sp>
        <p:nvSpPr>
          <p:cNvPr id="27659" name="Text Box 19"/>
          <p:cNvSpPr txBox="1">
            <a:spLocks noChangeArrowheads="1"/>
          </p:cNvSpPr>
          <p:nvPr/>
        </p:nvSpPr>
        <p:spPr bwMode="auto">
          <a:xfrm>
            <a:off x="4724400" y="1371600"/>
            <a:ext cx="4191000" cy="581025"/>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Abstract class describing a rectangular segment of the environment</a:t>
            </a:r>
          </a:p>
        </p:txBody>
      </p:sp>
      <p:sp>
        <p:nvSpPr>
          <p:cNvPr id="27660" name="Freeform 20"/>
          <p:cNvSpPr>
            <a:spLocks/>
          </p:cNvSpPr>
          <p:nvPr/>
        </p:nvSpPr>
        <p:spPr bwMode="auto">
          <a:xfrm>
            <a:off x="4267200" y="1600200"/>
            <a:ext cx="441325" cy="200025"/>
          </a:xfrm>
          <a:custGeom>
            <a:avLst/>
            <a:gdLst>
              <a:gd name="T0" fmla="*/ 278 w 278"/>
              <a:gd name="T1" fmla="*/ 30 h 126"/>
              <a:gd name="T2" fmla="*/ 105 w 278"/>
              <a:gd name="T3" fmla="*/ 49 h 126"/>
              <a:gd name="T4" fmla="*/ 29 w 278"/>
              <a:gd name="T5" fmla="*/ 116 h 126"/>
              <a:gd name="T6" fmla="*/ 0 w 278"/>
              <a:gd name="T7" fmla="*/ 126 h 126"/>
              <a:gd name="T8" fmla="*/ 0 60000 65536"/>
              <a:gd name="T9" fmla="*/ 0 60000 65536"/>
              <a:gd name="T10" fmla="*/ 0 60000 65536"/>
              <a:gd name="T11" fmla="*/ 0 60000 65536"/>
              <a:gd name="T12" fmla="*/ 0 w 278"/>
              <a:gd name="T13" fmla="*/ 0 h 126"/>
              <a:gd name="T14" fmla="*/ 278 w 278"/>
              <a:gd name="T15" fmla="*/ 126 h 126"/>
            </a:gdLst>
            <a:ahLst/>
            <a:cxnLst>
              <a:cxn ang="T8">
                <a:pos x="T0" y="T1"/>
              </a:cxn>
              <a:cxn ang="T9">
                <a:pos x="T2" y="T3"/>
              </a:cxn>
              <a:cxn ang="T10">
                <a:pos x="T4" y="T5"/>
              </a:cxn>
              <a:cxn ang="T11">
                <a:pos x="T6" y="T7"/>
              </a:cxn>
            </a:cxnLst>
            <a:rect l="T12" t="T13" r="T14" b="T15"/>
            <a:pathLst>
              <a:path w="278" h="126">
                <a:moveTo>
                  <a:pt x="278" y="30"/>
                </a:moveTo>
                <a:cubicBezTo>
                  <a:pt x="220" y="36"/>
                  <a:pt x="137" y="0"/>
                  <a:pt x="105" y="49"/>
                </a:cubicBezTo>
                <a:cubicBezTo>
                  <a:pt x="83" y="83"/>
                  <a:pt x="77" y="99"/>
                  <a:pt x="29" y="116"/>
                </a:cubicBezTo>
                <a:cubicBezTo>
                  <a:pt x="19" y="119"/>
                  <a:pt x="0" y="126"/>
                  <a:pt x="0" y="126"/>
                </a:cubicBezTo>
              </a:path>
            </a:pathLst>
          </a:custGeom>
          <a:noFill/>
          <a:ln w="9525">
            <a:solidFill>
              <a:srgbClr val="FF0000"/>
            </a:solidFill>
            <a:round/>
            <a:headEnd/>
            <a:tailEnd type="arrow" w="lg" len="med"/>
          </a:ln>
        </p:spPr>
        <p:txBody>
          <a:bodyPr wrap="none"/>
          <a:lstStyle/>
          <a:p>
            <a:endParaRPr lang="en-US"/>
          </a:p>
        </p:txBody>
      </p:sp>
      <p:sp>
        <p:nvSpPr>
          <p:cNvPr id="27661" name="Text Box 21"/>
          <p:cNvSpPr txBox="1">
            <a:spLocks noChangeArrowheads="1"/>
          </p:cNvSpPr>
          <p:nvPr/>
        </p:nvSpPr>
        <p:spPr bwMode="auto">
          <a:xfrm>
            <a:off x="4953000" y="2133600"/>
            <a:ext cx="3200400" cy="825500"/>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Neighbouring segments, we’ll assume getters and setters for these attributes.</a:t>
            </a:r>
          </a:p>
        </p:txBody>
      </p:sp>
      <p:sp>
        <p:nvSpPr>
          <p:cNvPr id="27662" name="Text Box 22"/>
          <p:cNvSpPr txBox="1">
            <a:spLocks noChangeArrowheads="1"/>
          </p:cNvSpPr>
          <p:nvPr/>
        </p:nvSpPr>
        <p:spPr bwMode="auto">
          <a:xfrm>
            <a:off x="4648200" y="3200400"/>
            <a:ext cx="2590800" cy="336550"/>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Abstract method</a:t>
            </a:r>
          </a:p>
        </p:txBody>
      </p:sp>
      <p:sp>
        <p:nvSpPr>
          <p:cNvPr id="27663" name="Freeform 23"/>
          <p:cNvSpPr>
            <a:spLocks/>
          </p:cNvSpPr>
          <p:nvPr/>
        </p:nvSpPr>
        <p:spPr bwMode="auto">
          <a:xfrm>
            <a:off x="4327525" y="2439988"/>
            <a:ext cx="641350" cy="138112"/>
          </a:xfrm>
          <a:custGeom>
            <a:avLst/>
            <a:gdLst>
              <a:gd name="T0" fmla="*/ 404 w 404"/>
              <a:gd name="T1" fmla="*/ 18 h 87"/>
              <a:gd name="T2" fmla="*/ 260 w 404"/>
              <a:gd name="T3" fmla="*/ 9 h 87"/>
              <a:gd name="T4" fmla="*/ 144 w 404"/>
              <a:gd name="T5" fmla="*/ 85 h 87"/>
              <a:gd name="T6" fmla="*/ 0 w 404"/>
              <a:gd name="T7" fmla="*/ 85 h 87"/>
              <a:gd name="T8" fmla="*/ 0 60000 65536"/>
              <a:gd name="T9" fmla="*/ 0 60000 65536"/>
              <a:gd name="T10" fmla="*/ 0 60000 65536"/>
              <a:gd name="T11" fmla="*/ 0 60000 65536"/>
              <a:gd name="T12" fmla="*/ 0 w 404"/>
              <a:gd name="T13" fmla="*/ 0 h 87"/>
              <a:gd name="T14" fmla="*/ 404 w 404"/>
              <a:gd name="T15" fmla="*/ 87 h 87"/>
            </a:gdLst>
            <a:ahLst/>
            <a:cxnLst>
              <a:cxn ang="T8">
                <a:pos x="T0" y="T1"/>
              </a:cxn>
              <a:cxn ang="T9">
                <a:pos x="T2" y="T3"/>
              </a:cxn>
              <a:cxn ang="T10">
                <a:pos x="T4" y="T5"/>
              </a:cxn>
              <a:cxn ang="T11">
                <a:pos x="T6" y="T7"/>
              </a:cxn>
            </a:cxnLst>
            <a:rect l="T12" t="T13" r="T14" b="T15"/>
            <a:pathLst>
              <a:path w="404" h="87">
                <a:moveTo>
                  <a:pt x="404" y="18"/>
                </a:moveTo>
                <a:cubicBezTo>
                  <a:pt x="346" y="0"/>
                  <a:pt x="326" y="0"/>
                  <a:pt x="260" y="9"/>
                </a:cubicBezTo>
                <a:cubicBezTo>
                  <a:pt x="212" y="24"/>
                  <a:pt x="196" y="82"/>
                  <a:pt x="144" y="85"/>
                </a:cubicBezTo>
                <a:cubicBezTo>
                  <a:pt x="96" y="87"/>
                  <a:pt x="48" y="85"/>
                  <a:pt x="0" y="85"/>
                </a:cubicBezTo>
              </a:path>
            </a:pathLst>
          </a:custGeom>
          <a:noFill/>
          <a:ln w="9525">
            <a:solidFill>
              <a:srgbClr val="FF0000"/>
            </a:solidFill>
            <a:round/>
            <a:headEnd/>
            <a:tailEnd type="arrow" w="lg" len="med"/>
          </a:ln>
        </p:spPr>
        <p:txBody>
          <a:bodyPr wrap="none"/>
          <a:lstStyle/>
          <a:p>
            <a:endParaRPr lang="en-US"/>
          </a:p>
        </p:txBody>
      </p:sp>
      <p:sp>
        <p:nvSpPr>
          <p:cNvPr id="27664" name="Text Box 24"/>
          <p:cNvSpPr txBox="1">
            <a:spLocks noChangeArrowheads="1"/>
          </p:cNvSpPr>
          <p:nvPr/>
        </p:nvSpPr>
        <p:spPr bwMode="auto">
          <a:xfrm>
            <a:off x="2484438" y="4437063"/>
            <a:ext cx="2590800" cy="581025"/>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Concrete classes for jungle version</a:t>
            </a:r>
          </a:p>
        </p:txBody>
      </p:sp>
      <p:sp>
        <p:nvSpPr>
          <p:cNvPr id="27665" name="Text Box 25"/>
          <p:cNvSpPr txBox="1">
            <a:spLocks noChangeArrowheads="1"/>
          </p:cNvSpPr>
          <p:nvPr/>
        </p:nvSpPr>
        <p:spPr bwMode="auto">
          <a:xfrm>
            <a:off x="2916238" y="6276975"/>
            <a:ext cx="2590800" cy="581025"/>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Concrete classes for polar version</a:t>
            </a:r>
          </a:p>
        </p:txBody>
      </p:sp>
      <p:sp>
        <p:nvSpPr>
          <p:cNvPr id="27666" name="Freeform 26"/>
          <p:cNvSpPr>
            <a:spLocks/>
          </p:cNvSpPr>
          <p:nvPr/>
        </p:nvSpPr>
        <p:spPr bwMode="auto">
          <a:xfrm>
            <a:off x="4313238" y="3144838"/>
            <a:ext cx="427037" cy="177800"/>
          </a:xfrm>
          <a:custGeom>
            <a:avLst/>
            <a:gdLst>
              <a:gd name="T0" fmla="*/ 269 w 269"/>
              <a:gd name="T1" fmla="*/ 112 h 112"/>
              <a:gd name="T2" fmla="*/ 0 w 269"/>
              <a:gd name="T3" fmla="*/ 25 h 112"/>
              <a:gd name="T4" fmla="*/ 0 60000 65536"/>
              <a:gd name="T5" fmla="*/ 0 60000 65536"/>
              <a:gd name="T6" fmla="*/ 0 w 269"/>
              <a:gd name="T7" fmla="*/ 0 h 112"/>
              <a:gd name="T8" fmla="*/ 269 w 269"/>
              <a:gd name="T9" fmla="*/ 112 h 112"/>
            </a:gdLst>
            <a:ahLst/>
            <a:cxnLst>
              <a:cxn ang="T4">
                <a:pos x="T0" y="T1"/>
              </a:cxn>
              <a:cxn ang="T5">
                <a:pos x="T2" y="T3"/>
              </a:cxn>
            </a:cxnLst>
            <a:rect l="T6" t="T7" r="T8" b="T9"/>
            <a:pathLst>
              <a:path w="269" h="112">
                <a:moveTo>
                  <a:pt x="269" y="112"/>
                </a:moveTo>
                <a:cubicBezTo>
                  <a:pt x="192" y="0"/>
                  <a:pt x="152" y="25"/>
                  <a:pt x="0" y="25"/>
                </a:cubicBezTo>
              </a:path>
            </a:pathLst>
          </a:custGeom>
          <a:noFill/>
          <a:ln w="9525">
            <a:solidFill>
              <a:srgbClr val="FF0000"/>
            </a:solidFill>
            <a:round/>
            <a:headEnd/>
            <a:tailEnd type="arrow" w="lg" len="med"/>
          </a:ln>
        </p:spPr>
        <p:txBody>
          <a:bodyPr wrap="none"/>
          <a:lstStyle/>
          <a:p>
            <a:endParaRPr lang="en-US"/>
          </a:p>
        </p:txBody>
      </p:sp>
      <p:cxnSp>
        <p:nvCxnSpPr>
          <p:cNvPr id="27667" name="AutoShape 27"/>
          <p:cNvCxnSpPr>
            <a:cxnSpLocks noChangeShapeType="1"/>
            <a:stCxn id="27653" idx="3"/>
            <a:endCxn id="27686" idx="0"/>
          </p:cNvCxnSpPr>
          <p:nvPr/>
        </p:nvCxnSpPr>
        <p:spPr bwMode="auto">
          <a:xfrm rot="5400000">
            <a:off x="1894681" y="3285332"/>
            <a:ext cx="487363" cy="952500"/>
          </a:xfrm>
          <a:prstGeom prst="bentConnector3">
            <a:avLst>
              <a:gd name="adj1" fmla="val 49838"/>
            </a:avLst>
          </a:prstGeom>
          <a:noFill/>
          <a:ln w="9525">
            <a:solidFill>
              <a:schemeClr val="tx1"/>
            </a:solidFill>
            <a:miter lim="800000"/>
            <a:headEnd/>
            <a:tailEnd/>
          </a:ln>
        </p:spPr>
      </p:cxnSp>
      <p:cxnSp>
        <p:nvCxnSpPr>
          <p:cNvPr id="27668" name="AutoShape 28"/>
          <p:cNvCxnSpPr>
            <a:cxnSpLocks noChangeShapeType="1"/>
            <a:stCxn id="27680" idx="3"/>
            <a:endCxn id="27692" idx="0"/>
          </p:cNvCxnSpPr>
          <p:nvPr/>
        </p:nvCxnSpPr>
        <p:spPr bwMode="auto">
          <a:xfrm rot="5400000">
            <a:off x="5210969" y="4958557"/>
            <a:ext cx="454025" cy="376237"/>
          </a:xfrm>
          <a:prstGeom prst="bentConnector3">
            <a:avLst>
              <a:gd name="adj1" fmla="val 50000"/>
            </a:avLst>
          </a:prstGeom>
          <a:noFill/>
          <a:ln w="9525">
            <a:solidFill>
              <a:schemeClr val="tx1"/>
            </a:solidFill>
            <a:miter lim="800000"/>
            <a:headEnd/>
            <a:tailEnd/>
          </a:ln>
        </p:spPr>
      </p:cxnSp>
      <p:cxnSp>
        <p:nvCxnSpPr>
          <p:cNvPr id="27669" name="AutoShape 29"/>
          <p:cNvCxnSpPr>
            <a:cxnSpLocks noChangeShapeType="1"/>
            <a:stCxn id="27682" idx="3"/>
            <a:endCxn id="27690" idx="0"/>
          </p:cNvCxnSpPr>
          <p:nvPr/>
        </p:nvCxnSpPr>
        <p:spPr bwMode="auto">
          <a:xfrm rot="16200000" flipH="1">
            <a:off x="2262188" y="4521200"/>
            <a:ext cx="463550" cy="1241425"/>
          </a:xfrm>
          <a:prstGeom prst="bentConnector3">
            <a:avLst>
              <a:gd name="adj1" fmla="val 50000"/>
            </a:avLst>
          </a:prstGeom>
          <a:noFill/>
          <a:ln w="9525">
            <a:solidFill>
              <a:schemeClr val="tx1"/>
            </a:solidFill>
            <a:miter lim="800000"/>
            <a:headEnd/>
            <a:tailEnd/>
          </a:ln>
        </p:spPr>
      </p:cxnSp>
      <p:cxnSp>
        <p:nvCxnSpPr>
          <p:cNvPr id="27670" name="AutoShape 30"/>
          <p:cNvCxnSpPr>
            <a:cxnSpLocks noChangeShapeType="1"/>
            <a:stCxn id="27681" idx="3"/>
            <a:endCxn id="27684" idx="0"/>
          </p:cNvCxnSpPr>
          <p:nvPr/>
        </p:nvCxnSpPr>
        <p:spPr bwMode="auto">
          <a:xfrm rot="16200000" flipH="1">
            <a:off x="4056856" y="2367757"/>
            <a:ext cx="500063" cy="2774950"/>
          </a:xfrm>
          <a:prstGeom prst="bentConnector3">
            <a:avLst>
              <a:gd name="adj1" fmla="val 49843"/>
            </a:avLst>
          </a:prstGeom>
          <a:noFill/>
          <a:ln w="9525">
            <a:solidFill>
              <a:schemeClr val="tx1"/>
            </a:solidFill>
            <a:miter lim="800000"/>
            <a:headEnd/>
            <a:tailEnd/>
          </a:ln>
        </p:spPr>
      </p:cxnSp>
      <p:cxnSp>
        <p:nvCxnSpPr>
          <p:cNvPr id="27671" name="AutoShape 31"/>
          <p:cNvCxnSpPr>
            <a:cxnSpLocks noChangeShapeType="1"/>
            <a:stCxn id="27683" idx="3"/>
            <a:endCxn id="27688" idx="0"/>
          </p:cNvCxnSpPr>
          <p:nvPr/>
        </p:nvCxnSpPr>
        <p:spPr bwMode="auto">
          <a:xfrm rot="16200000" flipH="1">
            <a:off x="6340475" y="4364038"/>
            <a:ext cx="461963" cy="1557337"/>
          </a:xfrm>
          <a:prstGeom prst="bentConnector3">
            <a:avLst>
              <a:gd name="adj1" fmla="val 49829"/>
            </a:avLst>
          </a:prstGeom>
          <a:noFill/>
          <a:ln w="9525">
            <a:solidFill>
              <a:schemeClr val="tx1"/>
            </a:solidFill>
            <a:miter lim="800000"/>
            <a:headEnd/>
            <a:tailEnd/>
          </a:ln>
        </p:spPr>
      </p:cxnSp>
      <p:cxnSp>
        <p:nvCxnSpPr>
          <p:cNvPr id="27672" name="AutoShape 32"/>
          <p:cNvCxnSpPr>
            <a:cxnSpLocks noChangeShapeType="1"/>
            <a:stCxn id="27678" idx="3"/>
            <a:endCxn id="27694" idx="0"/>
          </p:cNvCxnSpPr>
          <p:nvPr/>
        </p:nvCxnSpPr>
        <p:spPr bwMode="auto">
          <a:xfrm rot="5400000">
            <a:off x="1264444" y="4945856"/>
            <a:ext cx="465138" cy="390525"/>
          </a:xfrm>
          <a:prstGeom prst="bentConnector3">
            <a:avLst>
              <a:gd name="adj1" fmla="val 49829"/>
            </a:avLst>
          </a:prstGeom>
          <a:noFill/>
          <a:ln w="9525">
            <a:solidFill>
              <a:schemeClr val="tx1"/>
            </a:solidFill>
            <a:miter lim="800000"/>
            <a:headEnd/>
            <a:tailEnd/>
          </a:ln>
        </p:spPr>
      </p:cxnSp>
      <p:sp>
        <p:nvSpPr>
          <p:cNvPr id="27673" name="Freeform 33"/>
          <p:cNvSpPr>
            <a:spLocks/>
          </p:cNvSpPr>
          <p:nvPr/>
        </p:nvSpPr>
        <p:spPr bwMode="auto">
          <a:xfrm>
            <a:off x="1665288" y="4781550"/>
            <a:ext cx="925512" cy="517525"/>
          </a:xfrm>
          <a:custGeom>
            <a:avLst/>
            <a:gdLst>
              <a:gd name="T0" fmla="*/ 583 w 583"/>
              <a:gd name="T1" fmla="*/ 16 h 326"/>
              <a:gd name="T2" fmla="*/ 317 w 583"/>
              <a:gd name="T3" fmla="*/ 53 h 326"/>
              <a:gd name="T4" fmla="*/ 214 w 583"/>
              <a:gd name="T5" fmla="*/ 126 h 326"/>
              <a:gd name="T6" fmla="*/ 192 w 583"/>
              <a:gd name="T7" fmla="*/ 141 h 326"/>
              <a:gd name="T8" fmla="*/ 162 w 583"/>
              <a:gd name="T9" fmla="*/ 156 h 326"/>
              <a:gd name="T10" fmla="*/ 110 w 583"/>
              <a:gd name="T11" fmla="*/ 222 h 326"/>
              <a:gd name="T12" fmla="*/ 22 w 583"/>
              <a:gd name="T13" fmla="*/ 274 h 326"/>
              <a:gd name="T14" fmla="*/ 0 w 583"/>
              <a:gd name="T15" fmla="*/ 326 h 326"/>
              <a:gd name="T16" fmla="*/ 0 60000 65536"/>
              <a:gd name="T17" fmla="*/ 0 60000 65536"/>
              <a:gd name="T18" fmla="*/ 0 60000 65536"/>
              <a:gd name="T19" fmla="*/ 0 60000 65536"/>
              <a:gd name="T20" fmla="*/ 0 60000 65536"/>
              <a:gd name="T21" fmla="*/ 0 60000 65536"/>
              <a:gd name="T22" fmla="*/ 0 60000 65536"/>
              <a:gd name="T23" fmla="*/ 0 60000 65536"/>
              <a:gd name="T24" fmla="*/ 0 w 583"/>
              <a:gd name="T25" fmla="*/ 0 h 326"/>
              <a:gd name="T26" fmla="*/ 583 w 583"/>
              <a:gd name="T27" fmla="*/ 326 h 3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83" h="326">
                <a:moveTo>
                  <a:pt x="583" y="16"/>
                </a:moveTo>
                <a:cubicBezTo>
                  <a:pt x="538" y="0"/>
                  <a:pt x="376" y="23"/>
                  <a:pt x="317" y="53"/>
                </a:cubicBezTo>
                <a:cubicBezTo>
                  <a:pt x="281" y="71"/>
                  <a:pt x="247" y="102"/>
                  <a:pt x="214" y="126"/>
                </a:cubicBezTo>
                <a:cubicBezTo>
                  <a:pt x="207" y="131"/>
                  <a:pt x="200" y="137"/>
                  <a:pt x="192" y="141"/>
                </a:cubicBezTo>
                <a:cubicBezTo>
                  <a:pt x="182" y="147"/>
                  <a:pt x="171" y="150"/>
                  <a:pt x="162" y="156"/>
                </a:cubicBezTo>
                <a:cubicBezTo>
                  <a:pt x="139" y="172"/>
                  <a:pt x="133" y="206"/>
                  <a:pt x="110" y="222"/>
                </a:cubicBezTo>
                <a:cubicBezTo>
                  <a:pt x="80" y="243"/>
                  <a:pt x="56" y="263"/>
                  <a:pt x="22" y="274"/>
                </a:cubicBezTo>
                <a:cubicBezTo>
                  <a:pt x="16" y="292"/>
                  <a:pt x="12" y="312"/>
                  <a:pt x="0" y="326"/>
                </a:cubicBezTo>
              </a:path>
            </a:pathLst>
          </a:custGeom>
          <a:noFill/>
          <a:ln w="9525">
            <a:solidFill>
              <a:srgbClr val="FF0000"/>
            </a:solidFill>
            <a:round/>
            <a:headEnd/>
            <a:tailEnd type="arrow" w="lg" len="med"/>
          </a:ln>
        </p:spPr>
        <p:txBody>
          <a:bodyPr wrap="none"/>
          <a:lstStyle/>
          <a:p>
            <a:endParaRPr lang="en-US"/>
          </a:p>
        </p:txBody>
      </p:sp>
      <p:sp>
        <p:nvSpPr>
          <p:cNvPr id="27674" name="Freeform 34"/>
          <p:cNvSpPr>
            <a:spLocks/>
          </p:cNvSpPr>
          <p:nvPr/>
        </p:nvSpPr>
        <p:spPr bwMode="auto">
          <a:xfrm>
            <a:off x="4267200" y="4852988"/>
            <a:ext cx="669925" cy="469900"/>
          </a:xfrm>
          <a:custGeom>
            <a:avLst/>
            <a:gdLst>
              <a:gd name="T0" fmla="*/ 0 w 422"/>
              <a:gd name="T1" fmla="*/ 0 h 296"/>
              <a:gd name="T2" fmla="*/ 59 w 422"/>
              <a:gd name="T3" fmla="*/ 22 h 296"/>
              <a:gd name="T4" fmla="*/ 133 w 422"/>
              <a:gd name="T5" fmla="*/ 81 h 296"/>
              <a:gd name="T6" fmla="*/ 340 w 422"/>
              <a:gd name="T7" fmla="*/ 185 h 296"/>
              <a:gd name="T8" fmla="*/ 362 w 422"/>
              <a:gd name="T9" fmla="*/ 214 h 296"/>
              <a:gd name="T10" fmla="*/ 414 w 422"/>
              <a:gd name="T11" fmla="*/ 266 h 296"/>
              <a:gd name="T12" fmla="*/ 421 w 422"/>
              <a:gd name="T13" fmla="*/ 296 h 296"/>
              <a:gd name="T14" fmla="*/ 0 60000 65536"/>
              <a:gd name="T15" fmla="*/ 0 60000 65536"/>
              <a:gd name="T16" fmla="*/ 0 60000 65536"/>
              <a:gd name="T17" fmla="*/ 0 60000 65536"/>
              <a:gd name="T18" fmla="*/ 0 60000 65536"/>
              <a:gd name="T19" fmla="*/ 0 60000 65536"/>
              <a:gd name="T20" fmla="*/ 0 60000 65536"/>
              <a:gd name="T21" fmla="*/ 0 w 422"/>
              <a:gd name="T22" fmla="*/ 0 h 296"/>
              <a:gd name="T23" fmla="*/ 422 w 422"/>
              <a:gd name="T24" fmla="*/ 296 h 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2" h="296">
                <a:moveTo>
                  <a:pt x="0" y="0"/>
                </a:moveTo>
                <a:cubicBezTo>
                  <a:pt x="19" y="8"/>
                  <a:pt x="42" y="10"/>
                  <a:pt x="59" y="22"/>
                </a:cubicBezTo>
                <a:cubicBezTo>
                  <a:pt x="142" y="81"/>
                  <a:pt x="26" y="23"/>
                  <a:pt x="133" y="81"/>
                </a:cubicBezTo>
                <a:cubicBezTo>
                  <a:pt x="200" y="117"/>
                  <a:pt x="268" y="159"/>
                  <a:pt x="340" y="185"/>
                </a:cubicBezTo>
                <a:cubicBezTo>
                  <a:pt x="347" y="195"/>
                  <a:pt x="354" y="205"/>
                  <a:pt x="362" y="214"/>
                </a:cubicBezTo>
                <a:cubicBezTo>
                  <a:pt x="379" y="232"/>
                  <a:pt x="414" y="266"/>
                  <a:pt x="414" y="266"/>
                </a:cubicBezTo>
                <a:cubicBezTo>
                  <a:pt x="422" y="291"/>
                  <a:pt x="421" y="280"/>
                  <a:pt x="421" y="296"/>
                </a:cubicBezTo>
              </a:path>
            </a:pathLst>
          </a:custGeom>
          <a:noFill/>
          <a:ln w="9525">
            <a:solidFill>
              <a:srgbClr val="FF0000"/>
            </a:solidFill>
            <a:round/>
            <a:headEnd/>
            <a:tailEnd type="arrow" w="lg" len="med"/>
          </a:ln>
        </p:spPr>
        <p:txBody>
          <a:bodyPr wrap="none"/>
          <a:lstStyle/>
          <a:p>
            <a:endParaRPr lang="en-US"/>
          </a:p>
        </p:txBody>
      </p:sp>
      <p:sp>
        <p:nvSpPr>
          <p:cNvPr id="27675" name="Freeform 35"/>
          <p:cNvSpPr>
            <a:spLocks/>
          </p:cNvSpPr>
          <p:nvPr/>
        </p:nvSpPr>
        <p:spPr bwMode="auto">
          <a:xfrm>
            <a:off x="5157788" y="6237288"/>
            <a:ext cx="1536700" cy="428625"/>
          </a:xfrm>
          <a:custGeom>
            <a:avLst/>
            <a:gdLst>
              <a:gd name="T0" fmla="*/ 0 w 968"/>
              <a:gd name="T1" fmla="*/ 214 h 270"/>
              <a:gd name="T2" fmla="*/ 251 w 968"/>
              <a:gd name="T3" fmla="*/ 243 h 270"/>
              <a:gd name="T4" fmla="*/ 783 w 968"/>
              <a:gd name="T5" fmla="*/ 251 h 270"/>
              <a:gd name="T6" fmla="*/ 827 w 968"/>
              <a:gd name="T7" fmla="*/ 184 h 270"/>
              <a:gd name="T8" fmla="*/ 916 w 968"/>
              <a:gd name="T9" fmla="*/ 125 h 270"/>
              <a:gd name="T10" fmla="*/ 968 w 968"/>
              <a:gd name="T11" fmla="*/ 0 h 270"/>
              <a:gd name="T12" fmla="*/ 0 60000 65536"/>
              <a:gd name="T13" fmla="*/ 0 60000 65536"/>
              <a:gd name="T14" fmla="*/ 0 60000 65536"/>
              <a:gd name="T15" fmla="*/ 0 60000 65536"/>
              <a:gd name="T16" fmla="*/ 0 60000 65536"/>
              <a:gd name="T17" fmla="*/ 0 60000 65536"/>
              <a:gd name="T18" fmla="*/ 0 w 968"/>
              <a:gd name="T19" fmla="*/ 0 h 270"/>
              <a:gd name="T20" fmla="*/ 968 w 968"/>
              <a:gd name="T21" fmla="*/ 270 h 270"/>
            </a:gdLst>
            <a:ahLst/>
            <a:cxnLst>
              <a:cxn ang="T12">
                <a:pos x="T0" y="T1"/>
              </a:cxn>
              <a:cxn ang="T13">
                <a:pos x="T2" y="T3"/>
              </a:cxn>
              <a:cxn ang="T14">
                <a:pos x="T4" y="T5"/>
              </a:cxn>
              <a:cxn ang="T15">
                <a:pos x="T6" y="T7"/>
              </a:cxn>
              <a:cxn ang="T16">
                <a:pos x="T8" y="T9"/>
              </a:cxn>
              <a:cxn ang="T17">
                <a:pos x="T10" y="T11"/>
              </a:cxn>
            </a:cxnLst>
            <a:rect l="T18" t="T19" r="T20" b="T21"/>
            <a:pathLst>
              <a:path w="968" h="270">
                <a:moveTo>
                  <a:pt x="0" y="214"/>
                </a:moveTo>
                <a:cubicBezTo>
                  <a:pt x="90" y="225"/>
                  <a:pt x="155" y="238"/>
                  <a:pt x="251" y="243"/>
                </a:cubicBezTo>
                <a:cubicBezTo>
                  <a:pt x="426" y="270"/>
                  <a:pt x="608" y="255"/>
                  <a:pt x="783" y="251"/>
                </a:cubicBezTo>
                <a:cubicBezTo>
                  <a:pt x="808" y="226"/>
                  <a:pt x="806" y="206"/>
                  <a:pt x="827" y="184"/>
                </a:cubicBezTo>
                <a:cubicBezTo>
                  <a:pt x="844" y="166"/>
                  <a:pt x="894" y="133"/>
                  <a:pt x="916" y="125"/>
                </a:cubicBezTo>
                <a:cubicBezTo>
                  <a:pt x="927" y="92"/>
                  <a:pt x="968" y="30"/>
                  <a:pt x="968" y="0"/>
                </a:cubicBezTo>
              </a:path>
            </a:pathLst>
          </a:custGeom>
          <a:noFill/>
          <a:ln w="9525">
            <a:solidFill>
              <a:srgbClr val="FF0000"/>
            </a:solidFill>
            <a:round/>
            <a:headEnd/>
            <a:tailEnd type="arrow" w="lg" len="med"/>
          </a:ln>
        </p:spPr>
        <p:txBody>
          <a:bodyPr wrap="none"/>
          <a:lstStyle/>
          <a:p>
            <a:endParaRPr lang="en-US"/>
          </a:p>
        </p:txBody>
      </p:sp>
      <p:sp>
        <p:nvSpPr>
          <p:cNvPr id="27676" name="Freeform 36"/>
          <p:cNvSpPr>
            <a:spLocks/>
          </p:cNvSpPr>
          <p:nvPr/>
        </p:nvSpPr>
        <p:spPr bwMode="auto">
          <a:xfrm>
            <a:off x="1593850" y="6248400"/>
            <a:ext cx="1336675" cy="446088"/>
          </a:xfrm>
          <a:custGeom>
            <a:avLst/>
            <a:gdLst>
              <a:gd name="T0" fmla="*/ 842 w 842"/>
              <a:gd name="T1" fmla="*/ 281 h 281"/>
              <a:gd name="T2" fmla="*/ 436 w 842"/>
              <a:gd name="T3" fmla="*/ 258 h 281"/>
              <a:gd name="T4" fmla="*/ 325 w 842"/>
              <a:gd name="T5" fmla="*/ 222 h 281"/>
              <a:gd name="T6" fmla="*/ 192 w 842"/>
              <a:gd name="T7" fmla="*/ 177 h 281"/>
              <a:gd name="T8" fmla="*/ 133 w 842"/>
              <a:gd name="T9" fmla="*/ 155 h 281"/>
              <a:gd name="T10" fmla="*/ 67 w 842"/>
              <a:gd name="T11" fmla="*/ 118 h 281"/>
              <a:gd name="T12" fmla="*/ 22 w 842"/>
              <a:gd name="T13" fmla="*/ 74 h 281"/>
              <a:gd name="T14" fmla="*/ 0 w 842"/>
              <a:gd name="T15" fmla="*/ 0 h 281"/>
              <a:gd name="T16" fmla="*/ 0 60000 65536"/>
              <a:gd name="T17" fmla="*/ 0 60000 65536"/>
              <a:gd name="T18" fmla="*/ 0 60000 65536"/>
              <a:gd name="T19" fmla="*/ 0 60000 65536"/>
              <a:gd name="T20" fmla="*/ 0 60000 65536"/>
              <a:gd name="T21" fmla="*/ 0 60000 65536"/>
              <a:gd name="T22" fmla="*/ 0 60000 65536"/>
              <a:gd name="T23" fmla="*/ 0 60000 65536"/>
              <a:gd name="T24" fmla="*/ 0 w 842"/>
              <a:gd name="T25" fmla="*/ 0 h 281"/>
              <a:gd name="T26" fmla="*/ 842 w 842"/>
              <a:gd name="T27" fmla="*/ 281 h 2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2" h="281">
                <a:moveTo>
                  <a:pt x="842" y="281"/>
                </a:moveTo>
                <a:cubicBezTo>
                  <a:pt x="691" y="277"/>
                  <a:pt x="575" y="281"/>
                  <a:pt x="436" y="258"/>
                </a:cubicBezTo>
                <a:cubicBezTo>
                  <a:pt x="396" y="251"/>
                  <a:pt x="364" y="231"/>
                  <a:pt x="325" y="222"/>
                </a:cubicBezTo>
                <a:cubicBezTo>
                  <a:pt x="284" y="194"/>
                  <a:pt x="237" y="195"/>
                  <a:pt x="192" y="177"/>
                </a:cubicBezTo>
                <a:cubicBezTo>
                  <a:pt x="123" y="150"/>
                  <a:pt x="203" y="171"/>
                  <a:pt x="133" y="155"/>
                </a:cubicBezTo>
                <a:cubicBezTo>
                  <a:pt x="111" y="140"/>
                  <a:pt x="87" y="135"/>
                  <a:pt x="67" y="118"/>
                </a:cubicBezTo>
                <a:cubicBezTo>
                  <a:pt x="51" y="104"/>
                  <a:pt x="22" y="74"/>
                  <a:pt x="22" y="74"/>
                </a:cubicBezTo>
                <a:cubicBezTo>
                  <a:pt x="16" y="55"/>
                  <a:pt x="0" y="23"/>
                  <a:pt x="0" y="0"/>
                </a:cubicBezTo>
              </a:path>
            </a:pathLst>
          </a:custGeom>
          <a:noFill/>
          <a:ln w="9525">
            <a:solidFill>
              <a:srgbClr val="FF0000"/>
            </a:solidFill>
            <a:round/>
            <a:headEnd/>
            <a:tailEnd type="arrow" w="lg" len="med"/>
          </a:ln>
        </p:spPr>
        <p:txBody>
          <a:bodyPr wrap="none"/>
          <a:lstStyle/>
          <a:p>
            <a:endParaRPr lang="en-US"/>
          </a:p>
        </p:txBody>
      </p:sp>
      <p:grpSp>
        <p:nvGrpSpPr>
          <p:cNvPr id="27677" name="Group 37"/>
          <p:cNvGrpSpPr>
            <a:grpSpLocks/>
          </p:cNvGrpSpPr>
          <p:nvPr/>
        </p:nvGrpSpPr>
        <p:grpSpPr bwMode="auto">
          <a:xfrm>
            <a:off x="900113" y="4005263"/>
            <a:ext cx="1524000" cy="762000"/>
            <a:chOff x="384" y="2448"/>
            <a:chExt cx="1296" cy="480"/>
          </a:xfrm>
        </p:grpSpPr>
        <p:sp>
          <p:nvSpPr>
            <p:cNvPr id="27686" name="Rectangle 38"/>
            <p:cNvSpPr>
              <a:spLocks noChangeArrowheads="1"/>
            </p:cNvSpPr>
            <p:nvPr/>
          </p:nvSpPr>
          <p:spPr bwMode="auto">
            <a:xfrm>
              <a:off x="384" y="2448"/>
              <a:ext cx="1296" cy="24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Patch</a:t>
              </a:r>
            </a:p>
          </p:txBody>
        </p:sp>
        <p:sp>
          <p:nvSpPr>
            <p:cNvPr id="27687" name="Rectangle 39"/>
            <p:cNvSpPr>
              <a:spLocks noChangeArrowheads="1"/>
            </p:cNvSpPr>
            <p:nvPr/>
          </p:nvSpPr>
          <p:spPr bwMode="auto">
            <a:xfrm>
              <a:off x="384" y="2688"/>
              <a:ext cx="1296"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//TODO</a:t>
              </a:r>
            </a:p>
          </p:txBody>
        </p:sp>
      </p:grpSp>
      <p:sp>
        <p:nvSpPr>
          <p:cNvPr id="27678" name="AutoShape 40"/>
          <p:cNvSpPr>
            <a:spLocks noChangeArrowheads="1"/>
          </p:cNvSpPr>
          <p:nvPr/>
        </p:nvSpPr>
        <p:spPr bwMode="auto">
          <a:xfrm>
            <a:off x="1619250" y="4764088"/>
            <a:ext cx="144463"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nvGrpSpPr>
          <p:cNvPr id="27679" name="Group 41"/>
          <p:cNvGrpSpPr>
            <a:grpSpLocks/>
          </p:cNvGrpSpPr>
          <p:nvPr/>
        </p:nvGrpSpPr>
        <p:grpSpPr bwMode="auto">
          <a:xfrm>
            <a:off x="4932363" y="4005263"/>
            <a:ext cx="1524000" cy="762000"/>
            <a:chOff x="384" y="2448"/>
            <a:chExt cx="1296" cy="480"/>
          </a:xfrm>
        </p:grpSpPr>
        <p:sp>
          <p:nvSpPr>
            <p:cNvPr id="27684" name="Rectangle 42"/>
            <p:cNvSpPr>
              <a:spLocks noChangeArrowheads="1"/>
            </p:cNvSpPr>
            <p:nvPr/>
          </p:nvSpPr>
          <p:spPr bwMode="auto">
            <a:xfrm>
              <a:off x="384" y="2448"/>
              <a:ext cx="1296" cy="24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Barrier</a:t>
              </a:r>
            </a:p>
          </p:txBody>
        </p:sp>
        <p:sp>
          <p:nvSpPr>
            <p:cNvPr id="27685" name="Rectangle 43"/>
            <p:cNvSpPr>
              <a:spLocks noChangeArrowheads="1"/>
            </p:cNvSpPr>
            <p:nvPr/>
          </p:nvSpPr>
          <p:spPr bwMode="auto">
            <a:xfrm>
              <a:off x="384" y="2688"/>
              <a:ext cx="1296" cy="24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//TODO</a:t>
              </a:r>
            </a:p>
          </p:txBody>
        </p:sp>
      </p:grpSp>
      <p:sp>
        <p:nvSpPr>
          <p:cNvPr id="27680" name="AutoShape 44"/>
          <p:cNvSpPr>
            <a:spLocks noChangeArrowheads="1"/>
          </p:cNvSpPr>
          <p:nvPr/>
        </p:nvSpPr>
        <p:spPr bwMode="auto">
          <a:xfrm>
            <a:off x="5553075" y="4775200"/>
            <a:ext cx="144463"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1" name="AutoShape 45"/>
          <p:cNvSpPr>
            <a:spLocks noChangeArrowheads="1"/>
          </p:cNvSpPr>
          <p:nvPr/>
        </p:nvSpPr>
        <p:spPr bwMode="auto">
          <a:xfrm>
            <a:off x="2819400" y="3276600"/>
            <a:ext cx="198438"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2" name="AutoShape 46"/>
          <p:cNvSpPr>
            <a:spLocks noChangeArrowheads="1"/>
          </p:cNvSpPr>
          <p:nvPr/>
        </p:nvSpPr>
        <p:spPr bwMode="auto">
          <a:xfrm>
            <a:off x="1800225" y="4765675"/>
            <a:ext cx="144463"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27683" name="AutoShape 47"/>
          <p:cNvSpPr>
            <a:spLocks noChangeArrowheads="1"/>
          </p:cNvSpPr>
          <p:nvPr/>
        </p:nvSpPr>
        <p:spPr bwMode="auto">
          <a:xfrm>
            <a:off x="5719763" y="4767263"/>
            <a:ext cx="144462"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t>Setting up the Jungle Game</a:t>
            </a:r>
          </a:p>
        </p:txBody>
      </p:sp>
      <p:sp>
        <p:nvSpPr>
          <p:cNvPr id="67587" name="Text Box 3"/>
          <p:cNvSpPr txBox="1">
            <a:spLocks noChangeArrowheads="1"/>
          </p:cNvSpPr>
          <p:nvPr/>
        </p:nvSpPr>
        <p:spPr bwMode="auto">
          <a:xfrm>
            <a:off x="609600" y="1143000"/>
            <a:ext cx="4572000" cy="4278094"/>
          </a:xfrm>
          <a:prstGeom prst="rect">
            <a:avLst/>
          </a:prstGeom>
          <a:solidFill>
            <a:schemeClr val="bg1"/>
          </a:solidFill>
          <a:ln w="9525">
            <a:solidFill>
              <a:schemeClr val="tx1"/>
            </a:solidFill>
            <a:miter lim="800000"/>
            <a:headEnd/>
            <a:tailEnd/>
          </a:ln>
          <a:effectLst/>
        </p:spPr>
        <p:txBody>
          <a:bodyPr wrap="square">
            <a:spAutoFit/>
          </a:bodyPr>
          <a:lstStyle/>
          <a:p>
            <a:r>
              <a:rPr lang="en-GB" sz="1600" i="0" dirty="0"/>
              <a:t>class </a:t>
            </a:r>
            <a:r>
              <a:rPr lang="en-GB" sz="1600" i="0" dirty="0" err="1"/>
              <a:t>JungleSurvival</a:t>
            </a:r>
            <a:r>
              <a:rPr lang="en-GB" sz="1600" i="0" dirty="0"/>
              <a:t> {</a:t>
            </a:r>
          </a:p>
          <a:p>
            <a:r>
              <a:rPr lang="en-GB" sz="1600" i="0" dirty="0"/>
              <a:t>    Segment </a:t>
            </a:r>
            <a:r>
              <a:rPr lang="en-GB" sz="1600" i="0" dirty="0" err="1"/>
              <a:t>currentPosition</a:t>
            </a:r>
            <a:r>
              <a:rPr lang="en-GB" sz="1600" i="0" dirty="0"/>
              <a:t>;</a:t>
            </a:r>
          </a:p>
          <a:p>
            <a:endParaRPr lang="en-GB" sz="1600" i="0" dirty="0"/>
          </a:p>
          <a:p>
            <a:r>
              <a:rPr lang="en-GB" sz="1600" i="0" dirty="0"/>
              <a:t>     void </a:t>
            </a:r>
            <a:r>
              <a:rPr lang="en-GB" sz="1600" i="0" dirty="0" err="1"/>
              <a:t>setUpEnvironment</a:t>
            </a:r>
            <a:r>
              <a:rPr lang="en-GB" sz="1600" i="0" dirty="0"/>
              <a:t>() {</a:t>
            </a:r>
          </a:p>
          <a:p>
            <a:r>
              <a:rPr lang="en-GB" sz="1600" i="0" dirty="0"/>
              <a:t>          Patch </a:t>
            </a:r>
            <a:r>
              <a:rPr lang="en-GB" sz="1600" i="0" dirty="0" err="1"/>
              <a:t>wjungle</a:t>
            </a:r>
            <a:r>
              <a:rPr lang="en-GB" sz="1600" i="0" dirty="0"/>
              <a:t> = new Jungle();</a:t>
            </a:r>
          </a:p>
          <a:p>
            <a:r>
              <a:rPr lang="en-GB" sz="1600" i="0" dirty="0"/>
              <a:t>          Barrier river = new River();</a:t>
            </a:r>
          </a:p>
          <a:p>
            <a:r>
              <a:rPr lang="en-GB" sz="1600" i="0" dirty="0"/>
              <a:t>          Patch </a:t>
            </a:r>
            <a:r>
              <a:rPr lang="en-GB" sz="1600" i="0" dirty="0" err="1"/>
              <a:t>ejungle</a:t>
            </a:r>
            <a:r>
              <a:rPr lang="en-GB" sz="1600" i="0" dirty="0"/>
              <a:t> = new Jungle();</a:t>
            </a:r>
          </a:p>
          <a:p>
            <a:r>
              <a:rPr lang="en-GB" sz="1600" i="0" dirty="0"/>
              <a:t>        </a:t>
            </a:r>
          </a:p>
          <a:p>
            <a:r>
              <a:rPr lang="en-GB" sz="1600" i="0" dirty="0"/>
              <a:t>          </a:t>
            </a:r>
            <a:r>
              <a:rPr lang="en-GB" sz="1600" i="0" dirty="0" err="1"/>
              <a:t>wjungle.setEast</a:t>
            </a:r>
            <a:r>
              <a:rPr lang="en-GB" sz="1600" i="0" dirty="0"/>
              <a:t>(river);</a:t>
            </a:r>
          </a:p>
          <a:p>
            <a:r>
              <a:rPr lang="en-GB" sz="1600" i="0" dirty="0"/>
              <a:t>          </a:t>
            </a:r>
            <a:r>
              <a:rPr lang="en-GB" sz="1600" i="0" dirty="0" err="1"/>
              <a:t>river.setWest</a:t>
            </a:r>
            <a:r>
              <a:rPr lang="en-GB" sz="1600" i="0" dirty="0"/>
              <a:t>(</a:t>
            </a:r>
            <a:r>
              <a:rPr lang="en-GB" sz="1600" i="0" dirty="0" err="1"/>
              <a:t>wjungle</a:t>
            </a:r>
            <a:r>
              <a:rPr lang="en-GB" sz="1600" i="0" dirty="0"/>
              <a:t>);</a:t>
            </a:r>
          </a:p>
          <a:p>
            <a:r>
              <a:rPr lang="en-GB" sz="1600" i="0" dirty="0"/>
              <a:t>          </a:t>
            </a:r>
            <a:r>
              <a:rPr lang="en-GB" sz="1600" i="0" dirty="0" err="1"/>
              <a:t>river.setEast</a:t>
            </a:r>
            <a:r>
              <a:rPr lang="en-GB" sz="1600" i="0" dirty="0"/>
              <a:t>(</a:t>
            </a:r>
            <a:r>
              <a:rPr lang="en-GB" sz="1600" i="0" dirty="0" err="1"/>
              <a:t>ejungle</a:t>
            </a:r>
            <a:r>
              <a:rPr lang="en-GB" sz="1600" i="0" dirty="0"/>
              <a:t>);</a:t>
            </a:r>
          </a:p>
          <a:p>
            <a:r>
              <a:rPr lang="en-GB" sz="1600" i="0" dirty="0"/>
              <a:t>          </a:t>
            </a:r>
            <a:r>
              <a:rPr lang="en-GB" sz="1600" i="0" dirty="0" err="1"/>
              <a:t>ejungle.setWest</a:t>
            </a:r>
            <a:r>
              <a:rPr lang="en-GB" sz="1600" i="0" dirty="0"/>
              <a:t>(river);</a:t>
            </a:r>
          </a:p>
          <a:p>
            <a:r>
              <a:rPr lang="en-GB" sz="1600" i="0" dirty="0"/>
              <a:t>          </a:t>
            </a:r>
            <a:r>
              <a:rPr lang="en-GB" sz="1600" i="0" dirty="0" err="1"/>
              <a:t>currentPosition</a:t>
            </a:r>
            <a:r>
              <a:rPr lang="en-GB" sz="1600" i="0" dirty="0"/>
              <a:t> = </a:t>
            </a:r>
            <a:r>
              <a:rPr lang="en-GB" sz="1600" i="0" dirty="0" err="1"/>
              <a:t>wjungle</a:t>
            </a:r>
            <a:r>
              <a:rPr lang="en-GB" sz="1600" i="0" dirty="0"/>
              <a:t>;</a:t>
            </a:r>
          </a:p>
          <a:p>
            <a:r>
              <a:rPr lang="en-GB" sz="1600" i="0" dirty="0"/>
              <a:t>     }</a:t>
            </a:r>
          </a:p>
          <a:p>
            <a:r>
              <a:rPr lang="en-GB" sz="1600" i="0" dirty="0"/>
              <a:t>     </a:t>
            </a:r>
            <a:r>
              <a:rPr lang="en-GB" sz="1600" i="0" dirty="0" err="1"/>
              <a:t>JungleSurvival</a:t>
            </a:r>
            <a:r>
              <a:rPr lang="en-GB" sz="1600" i="0" dirty="0"/>
              <a:t>() {</a:t>
            </a:r>
          </a:p>
          <a:p>
            <a:r>
              <a:rPr lang="en-GB" sz="1600" i="0" dirty="0"/>
              <a:t>	</a:t>
            </a:r>
            <a:r>
              <a:rPr lang="en-GB" sz="1600" i="0" dirty="0" err="1"/>
              <a:t>setUpEnvironment</a:t>
            </a:r>
            <a:r>
              <a:rPr lang="en-GB" sz="1600" i="0" dirty="0"/>
              <a:t>();</a:t>
            </a:r>
          </a:p>
          <a:p>
            <a:r>
              <a:rPr lang="en-GB" sz="1600" i="0" dirty="0"/>
              <a:t>      }</a:t>
            </a:r>
          </a:p>
        </p:txBody>
      </p:sp>
      <p:pic>
        <p:nvPicPr>
          <p:cNvPr id="67588" name="na02211i.jpg">
            <a:hlinkClick r:id="" action="ppaction://media"/>
          </p:cNvPr>
          <p:cNvPicPr>
            <a:picLocks noRot="1" noChangeAspect="1" noChangeArrowheads="1"/>
          </p:cNvPicPr>
          <p:nvPr>
            <a:videoFile r:link="rId1"/>
          </p:nvPr>
        </p:nvPicPr>
        <p:blipFill>
          <a:blip r:embed="rId3" cstate="print"/>
          <a:srcRect/>
          <a:stretch>
            <a:fillRect/>
          </a:stretch>
        </p:blipFill>
        <p:spPr bwMode="auto">
          <a:xfrm>
            <a:off x="5448300" y="2667000"/>
            <a:ext cx="1543050" cy="2057400"/>
          </a:xfrm>
          <a:prstGeom prst="rect">
            <a:avLst/>
          </a:prstGeom>
          <a:noFill/>
        </p:spPr>
      </p:pic>
      <p:pic>
        <p:nvPicPr>
          <p:cNvPr id="67589" name="na02211i.jpg">
            <a:hlinkClick r:id="" action="ppaction://media"/>
          </p:cNvPr>
          <p:cNvPicPr>
            <a:picLocks noRot="1" noChangeAspect="1" noChangeArrowheads="1"/>
          </p:cNvPicPr>
          <p:nvPr>
            <a:videoFile r:link="rId1"/>
          </p:nvPr>
        </p:nvPicPr>
        <p:blipFill>
          <a:blip r:embed="rId3" cstate="print"/>
          <a:srcRect/>
          <a:stretch>
            <a:fillRect/>
          </a:stretch>
        </p:blipFill>
        <p:spPr bwMode="auto">
          <a:xfrm>
            <a:off x="7524750" y="2667000"/>
            <a:ext cx="1543050" cy="2057400"/>
          </a:xfrm>
          <a:prstGeom prst="rect">
            <a:avLst/>
          </a:prstGeom>
          <a:noFill/>
        </p:spPr>
      </p:pic>
      <p:sp>
        <p:nvSpPr>
          <p:cNvPr id="67590" name="Rectangle 6" descr="Wide upward diagonal"/>
          <p:cNvSpPr>
            <a:spLocks noChangeArrowheads="1"/>
          </p:cNvSpPr>
          <p:nvPr/>
        </p:nvSpPr>
        <p:spPr bwMode="auto">
          <a:xfrm>
            <a:off x="6972300" y="2667000"/>
            <a:ext cx="552450" cy="2057400"/>
          </a:xfrm>
          <a:prstGeom prst="rect">
            <a:avLst/>
          </a:prstGeom>
          <a:pattFill prst="wdUpDiag">
            <a:fgClr>
              <a:srgbClr val="66CCFF"/>
            </a:fgClr>
            <a:bgClr>
              <a:srgbClr val="FFFFFF"/>
            </a:bgClr>
          </a:pattFill>
          <a:ln w="9525">
            <a:noFill/>
            <a:miter lim="800000"/>
            <a:headEnd/>
            <a:tailEnd/>
          </a:ln>
          <a:effectLst/>
        </p:spPr>
        <p:txBody>
          <a:bodyPr wrap="none" anchor="ctr"/>
          <a:lstStyle/>
          <a:p>
            <a:endParaRPr lang="en-US"/>
          </a:p>
        </p:txBody>
      </p:sp>
      <p:sp>
        <p:nvSpPr>
          <p:cNvPr id="67591" name="Text Box 7"/>
          <p:cNvSpPr txBox="1">
            <a:spLocks noChangeArrowheads="1"/>
          </p:cNvSpPr>
          <p:nvPr/>
        </p:nvSpPr>
        <p:spPr bwMode="auto">
          <a:xfrm>
            <a:off x="5562600" y="4892675"/>
            <a:ext cx="1371600" cy="336550"/>
          </a:xfrm>
          <a:prstGeom prst="rect">
            <a:avLst/>
          </a:prstGeom>
          <a:noFill/>
          <a:ln w="9525">
            <a:noFill/>
            <a:miter lim="800000"/>
            <a:headEnd/>
            <a:tailEnd/>
          </a:ln>
          <a:effectLst/>
        </p:spPr>
        <p:txBody>
          <a:bodyPr>
            <a:spAutoFit/>
          </a:bodyPr>
          <a:lstStyle/>
          <a:p>
            <a:pPr>
              <a:spcBef>
                <a:spcPct val="50000"/>
              </a:spcBef>
            </a:pPr>
            <a:r>
              <a:rPr lang="en-GB" i="0">
                <a:solidFill>
                  <a:srgbClr val="FF0000"/>
                </a:solidFill>
              </a:rPr>
              <a:t>wjungle</a:t>
            </a:r>
          </a:p>
        </p:txBody>
      </p:sp>
      <p:sp>
        <p:nvSpPr>
          <p:cNvPr id="67592" name="Freeform 8"/>
          <p:cNvSpPr>
            <a:spLocks/>
          </p:cNvSpPr>
          <p:nvPr/>
        </p:nvSpPr>
        <p:spPr bwMode="auto">
          <a:xfrm>
            <a:off x="5927725" y="4724400"/>
            <a:ext cx="47625" cy="244475"/>
          </a:xfrm>
          <a:custGeom>
            <a:avLst/>
            <a:gdLst/>
            <a:ahLst/>
            <a:cxnLst>
              <a:cxn ang="0">
                <a:pos x="0" y="154"/>
              </a:cxn>
              <a:cxn ang="0">
                <a:pos x="20" y="0"/>
              </a:cxn>
            </a:cxnLst>
            <a:rect l="0" t="0" r="r" b="b"/>
            <a:pathLst>
              <a:path w="30" h="154">
                <a:moveTo>
                  <a:pt x="0" y="154"/>
                </a:moveTo>
                <a:cubicBezTo>
                  <a:pt x="30" y="66"/>
                  <a:pt x="20" y="116"/>
                  <a:pt x="20" y="0"/>
                </a:cubicBezTo>
              </a:path>
            </a:pathLst>
          </a:custGeom>
          <a:noFill/>
          <a:ln w="9525">
            <a:solidFill>
              <a:srgbClr val="FF0000"/>
            </a:solidFill>
            <a:round/>
            <a:headEnd/>
            <a:tailEnd type="arrow" w="lg" len="med"/>
          </a:ln>
          <a:effectLst/>
        </p:spPr>
        <p:txBody>
          <a:bodyPr wrap="none"/>
          <a:lstStyle/>
          <a:p>
            <a:endParaRPr lang="en-US"/>
          </a:p>
        </p:txBody>
      </p:sp>
      <p:sp>
        <p:nvSpPr>
          <p:cNvPr id="67593" name="Text Box 9"/>
          <p:cNvSpPr txBox="1">
            <a:spLocks noChangeArrowheads="1"/>
          </p:cNvSpPr>
          <p:nvPr/>
        </p:nvSpPr>
        <p:spPr bwMode="auto">
          <a:xfrm>
            <a:off x="6781800" y="4892675"/>
            <a:ext cx="1371600" cy="336550"/>
          </a:xfrm>
          <a:prstGeom prst="rect">
            <a:avLst/>
          </a:prstGeom>
          <a:noFill/>
          <a:ln w="9525">
            <a:noFill/>
            <a:miter lim="800000"/>
            <a:headEnd/>
            <a:tailEnd/>
          </a:ln>
          <a:effectLst/>
        </p:spPr>
        <p:txBody>
          <a:bodyPr>
            <a:spAutoFit/>
          </a:bodyPr>
          <a:lstStyle/>
          <a:p>
            <a:pPr>
              <a:spcBef>
                <a:spcPct val="50000"/>
              </a:spcBef>
            </a:pPr>
            <a:r>
              <a:rPr lang="en-GB" i="0">
                <a:solidFill>
                  <a:srgbClr val="FF0000"/>
                </a:solidFill>
              </a:rPr>
              <a:t>river</a:t>
            </a:r>
          </a:p>
        </p:txBody>
      </p:sp>
      <p:sp>
        <p:nvSpPr>
          <p:cNvPr id="67594" name="Freeform 10"/>
          <p:cNvSpPr>
            <a:spLocks/>
          </p:cNvSpPr>
          <p:nvPr/>
        </p:nvSpPr>
        <p:spPr bwMode="auto">
          <a:xfrm>
            <a:off x="7146925" y="4724400"/>
            <a:ext cx="47625" cy="244475"/>
          </a:xfrm>
          <a:custGeom>
            <a:avLst/>
            <a:gdLst/>
            <a:ahLst/>
            <a:cxnLst>
              <a:cxn ang="0">
                <a:pos x="0" y="154"/>
              </a:cxn>
              <a:cxn ang="0">
                <a:pos x="20" y="0"/>
              </a:cxn>
            </a:cxnLst>
            <a:rect l="0" t="0" r="r" b="b"/>
            <a:pathLst>
              <a:path w="30" h="154">
                <a:moveTo>
                  <a:pt x="0" y="154"/>
                </a:moveTo>
                <a:cubicBezTo>
                  <a:pt x="30" y="66"/>
                  <a:pt x="20" y="116"/>
                  <a:pt x="20" y="0"/>
                </a:cubicBezTo>
              </a:path>
            </a:pathLst>
          </a:custGeom>
          <a:noFill/>
          <a:ln w="9525">
            <a:solidFill>
              <a:srgbClr val="FF0000"/>
            </a:solidFill>
            <a:round/>
            <a:headEnd/>
            <a:tailEnd type="arrow" w="lg" len="med"/>
          </a:ln>
          <a:effectLst/>
        </p:spPr>
        <p:txBody>
          <a:bodyPr wrap="none"/>
          <a:lstStyle/>
          <a:p>
            <a:endParaRPr lang="en-US"/>
          </a:p>
        </p:txBody>
      </p:sp>
      <p:sp>
        <p:nvSpPr>
          <p:cNvPr id="67595" name="Text Box 11"/>
          <p:cNvSpPr txBox="1">
            <a:spLocks noChangeArrowheads="1"/>
          </p:cNvSpPr>
          <p:nvPr/>
        </p:nvSpPr>
        <p:spPr bwMode="auto">
          <a:xfrm>
            <a:off x="7772400" y="4892675"/>
            <a:ext cx="1371600" cy="336550"/>
          </a:xfrm>
          <a:prstGeom prst="rect">
            <a:avLst/>
          </a:prstGeom>
          <a:noFill/>
          <a:ln w="9525">
            <a:noFill/>
            <a:miter lim="800000"/>
            <a:headEnd/>
            <a:tailEnd/>
          </a:ln>
          <a:effectLst/>
        </p:spPr>
        <p:txBody>
          <a:bodyPr>
            <a:spAutoFit/>
          </a:bodyPr>
          <a:lstStyle/>
          <a:p>
            <a:pPr>
              <a:spcBef>
                <a:spcPct val="50000"/>
              </a:spcBef>
            </a:pPr>
            <a:r>
              <a:rPr lang="en-GB" i="0">
                <a:solidFill>
                  <a:srgbClr val="FF0000"/>
                </a:solidFill>
              </a:rPr>
              <a:t>ejungle</a:t>
            </a:r>
          </a:p>
        </p:txBody>
      </p:sp>
      <p:sp>
        <p:nvSpPr>
          <p:cNvPr id="67596" name="Freeform 12"/>
          <p:cNvSpPr>
            <a:spLocks/>
          </p:cNvSpPr>
          <p:nvPr/>
        </p:nvSpPr>
        <p:spPr bwMode="auto">
          <a:xfrm>
            <a:off x="8137525" y="4724400"/>
            <a:ext cx="47625" cy="244475"/>
          </a:xfrm>
          <a:custGeom>
            <a:avLst/>
            <a:gdLst/>
            <a:ahLst/>
            <a:cxnLst>
              <a:cxn ang="0">
                <a:pos x="0" y="154"/>
              </a:cxn>
              <a:cxn ang="0">
                <a:pos x="20" y="0"/>
              </a:cxn>
            </a:cxnLst>
            <a:rect l="0" t="0" r="r" b="b"/>
            <a:pathLst>
              <a:path w="30" h="154">
                <a:moveTo>
                  <a:pt x="0" y="154"/>
                </a:moveTo>
                <a:cubicBezTo>
                  <a:pt x="30" y="66"/>
                  <a:pt x="20" y="116"/>
                  <a:pt x="20" y="0"/>
                </a:cubicBezTo>
              </a:path>
            </a:pathLst>
          </a:custGeom>
          <a:noFill/>
          <a:ln w="9525">
            <a:solidFill>
              <a:srgbClr val="FF0000"/>
            </a:solidFill>
            <a:round/>
            <a:headEnd/>
            <a:tailEnd type="arrow" w="lg" len="med"/>
          </a:ln>
          <a:effectLst/>
        </p:spPr>
        <p:txBody>
          <a:bodyPr wrap="none"/>
          <a:lstStyle/>
          <a:p>
            <a:endParaRPr lang="en-US"/>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758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7588"/>
                                        </p:tgtEl>
                                      </p:cBhvr>
                                    </p:cmd>
                                  </p:childTnLst>
                                </p:cTn>
                              </p:par>
                            </p:childTnLst>
                          </p:cTn>
                        </p:par>
                      </p:childTnLst>
                    </p:cTn>
                  </p:par>
                </p:childTnLst>
              </p:cTn>
              <p:nextCondLst>
                <p:cond evt="onClick" delay="0">
                  <p:tgtEl>
                    <p:spTgt spid="67588"/>
                  </p:tgtEl>
                </p:cond>
              </p:nextCondLst>
            </p:seq>
            <p:video>
              <p:cMediaNode>
                <p:cTn id="7" fill="hold" display="0">
                  <p:stCondLst>
                    <p:cond delay="indefinite"/>
                  </p:stCondLst>
                  <p:endCondLst>
                    <p:cond evt="onNext" delay="0">
                      <p:tgtEl>
                        <p:sldTgt/>
                      </p:tgtEl>
                    </p:cond>
                    <p:cond evt="onPrev" delay="0">
                      <p:tgtEl>
                        <p:sldTgt/>
                      </p:tgtEl>
                    </p:cond>
                  </p:endCondLst>
                </p:cTn>
                <p:tgtEl>
                  <p:spTgt spid="67588"/>
                </p:tgtEl>
              </p:cMediaNode>
            </p:video>
            <p:seq concurrent="1" nextAc="seek">
              <p:cTn id="8" restart="whenNotActive" fill="hold" evtFilter="cancelBubble" nodeType="interactiveSeq">
                <p:stCondLst>
                  <p:cond evt="onClick" delay="0">
                    <p:tgtEl>
                      <p:spTgt spid="6758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7589"/>
                                        </p:tgtEl>
                                      </p:cBhvr>
                                    </p:cmd>
                                  </p:childTnLst>
                                </p:cTn>
                              </p:par>
                            </p:childTnLst>
                          </p:cTn>
                        </p:par>
                      </p:childTnLst>
                    </p:cTn>
                  </p:par>
                </p:childTnLst>
              </p:cTn>
              <p:nextCondLst>
                <p:cond evt="onClick" delay="0">
                  <p:tgtEl>
                    <p:spTgt spid="67589"/>
                  </p:tgtEl>
                </p:cond>
              </p:nextCondLst>
            </p:seq>
            <p:video>
              <p:cMediaNode>
                <p:cTn id="13" fill="hold" display="0">
                  <p:stCondLst>
                    <p:cond delay="indefinite"/>
                  </p:stCondLst>
                  <p:endCondLst>
                    <p:cond evt="onNext" delay="0">
                      <p:tgtEl>
                        <p:sldTgt/>
                      </p:tgtEl>
                    </p:cond>
                    <p:cond evt="onPrev" delay="0">
                      <p:tgtEl>
                        <p:sldTgt/>
                      </p:tgtEl>
                    </p:cond>
                  </p:endCondLst>
                </p:cTn>
                <p:tgtEl>
                  <p:spTgt spid="67589"/>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en-GB"/>
              <a:t>Setting up the Polar Version</a:t>
            </a:r>
            <a:br>
              <a:rPr lang="en-GB"/>
            </a:br>
            <a:r>
              <a:rPr lang="en-GB"/>
              <a:t>Bad idea number 1</a:t>
            </a:r>
          </a:p>
        </p:txBody>
      </p:sp>
      <p:sp>
        <p:nvSpPr>
          <p:cNvPr id="29699" name="Rectangle 3"/>
          <p:cNvSpPr>
            <a:spLocks noGrp="1" noChangeArrowheads="1"/>
          </p:cNvSpPr>
          <p:nvPr>
            <p:ph idx="1"/>
          </p:nvPr>
        </p:nvSpPr>
        <p:spPr>
          <a:xfrm>
            <a:off x="685800" y="1981200"/>
            <a:ext cx="3200400" cy="4114800"/>
          </a:xfrm>
        </p:spPr>
        <p:txBody>
          <a:bodyPr/>
          <a:lstStyle/>
          <a:p>
            <a:pPr eaLnBrk="1" hangingPunct="1"/>
            <a:r>
              <a:rPr lang="en-GB" sz="2000"/>
              <a:t>Copy the jungle version and change code as appropriate</a:t>
            </a:r>
          </a:p>
          <a:p>
            <a:pPr eaLnBrk="1" hangingPunct="1"/>
            <a:r>
              <a:rPr lang="en-GB" sz="2000"/>
              <a:t>Gives us two separate games to maintain!</a:t>
            </a:r>
          </a:p>
        </p:txBody>
      </p:sp>
      <p:sp>
        <p:nvSpPr>
          <p:cNvPr id="29700" name="Text Box 4"/>
          <p:cNvSpPr txBox="1">
            <a:spLocks noChangeArrowheads="1"/>
          </p:cNvSpPr>
          <p:nvPr/>
        </p:nvSpPr>
        <p:spPr bwMode="auto">
          <a:xfrm>
            <a:off x="3962400" y="1905000"/>
            <a:ext cx="4876800" cy="3768725"/>
          </a:xfrm>
          <a:prstGeom prst="rect">
            <a:avLst/>
          </a:prstGeom>
          <a:solidFill>
            <a:schemeClr val="bg1"/>
          </a:solidFill>
          <a:ln w="9525">
            <a:solidFill>
              <a:schemeClr val="tx1"/>
            </a:solidFill>
            <a:miter lim="800000"/>
            <a:headEnd/>
            <a:tailEnd/>
          </a:ln>
        </p:spPr>
        <p:txBody>
          <a:bodyPr>
            <a:spAutoFit/>
          </a:bodyPr>
          <a:lstStyle/>
          <a:p>
            <a:r>
              <a:rPr lang="en-GB" sz="1600" b="1" dirty="0">
                <a:solidFill>
                  <a:srgbClr val="009900"/>
                </a:solidFill>
                <a:latin typeface="Tahoma" pitchFamily="34" charset="0"/>
              </a:rPr>
              <a:t>//class </a:t>
            </a:r>
            <a:r>
              <a:rPr lang="en-GB" sz="1600" b="1" dirty="0" err="1">
                <a:solidFill>
                  <a:srgbClr val="009900"/>
                </a:solidFill>
                <a:latin typeface="Tahoma" pitchFamily="34" charset="0"/>
              </a:rPr>
              <a:t>JungleSurvival</a:t>
            </a:r>
            <a:r>
              <a:rPr lang="en-GB" sz="1600" b="1" dirty="0">
                <a:solidFill>
                  <a:srgbClr val="009900"/>
                </a:solidFill>
                <a:latin typeface="Tahoma" pitchFamily="34" charset="0"/>
              </a:rPr>
              <a:t> {</a:t>
            </a:r>
          </a:p>
          <a:p>
            <a:r>
              <a:rPr lang="en-GB" sz="1600" b="1" dirty="0">
                <a:latin typeface="Tahoma" pitchFamily="34" charset="0"/>
              </a:rPr>
              <a:t>class </a:t>
            </a:r>
            <a:r>
              <a:rPr lang="en-GB" sz="1600" b="1" dirty="0" err="1">
                <a:latin typeface="Tahoma" pitchFamily="34" charset="0"/>
              </a:rPr>
              <a:t>PolarSurvival</a:t>
            </a:r>
            <a:r>
              <a:rPr lang="en-GB" sz="1600" b="1" dirty="0">
                <a:latin typeface="Tahoma" pitchFamily="34" charset="0"/>
              </a:rPr>
              <a:t> {</a:t>
            </a:r>
          </a:p>
          <a:p>
            <a:endParaRPr lang="en-GB" sz="1600" b="1" dirty="0">
              <a:solidFill>
                <a:srgbClr val="009900"/>
              </a:solidFill>
              <a:latin typeface="Tahoma" pitchFamily="34" charset="0"/>
            </a:endParaRPr>
          </a:p>
          <a:p>
            <a:r>
              <a:rPr lang="en-GB" sz="1600" b="1" dirty="0">
                <a:solidFill>
                  <a:srgbClr val="009900"/>
                </a:solidFill>
                <a:latin typeface="Tahoma" pitchFamily="34" charset="0"/>
              </a:rPr>
              <a:t>     </a:t>
            </a:r>
            <a:r>
              <a:rPr lang="en-GB" sz="1600" b="1" dirty="0" err="1">
                <a:latin typeface="Tahoma" pitchFamily="34" charset="0"/>
              </a:rPr>
              <a:t>setUpEnvironment</a:t>
            </a:r>
            <a:r>
              <a:rPr lang="en-GB" sz="1600" b="1" dirty="0">
                <a:latin typeface="Tahoma" pitchFamily="34" charset="0"/>
              </a:rPr>
              <a:t>() {</a:t>
            </a:r>
            <a:endParaRPr lang="en-GB" sz="1600" b="1" dirty="0">
              <a:solidFill>
                <a:srgbClr val="009900"/>
              </a:solidFill>
              <a:latin typeface="Tahoma" pitchFamily="34" charset="0"/>
            </a:endParaRPr>
          </a:p>
          <a:p>
            <a:r>
              <a:rPr lang="en-GB" sz="1600" b="1" dirty="0">
                <a:solidFill>
                  <a:srgbClr val="009900"/>
                </a:solidFill>
                <a:latin typeface="Tahoma" pitchFamily="34" charset="0"/>
              </a:rPr>
              <a:t>           //Patch </a:t>
            </a:r>
            <a:r>
              <a:rPr lang="en-GB" sz="1600" b="1" dirty="0" err="1">
                <a:solidFill>
                  <a:srgbClr val="009900"/>
                </a:solidFill>
                <a:latin typeface="Tahoma" pitchFamily="34" charset="0"/>
              </a:rPr>
              <a:t>wjungle</a:t>
            </a:r>
            <a:r>
              <a:rPr lang="en-GB" sz="1600" b="1" dirty="0">
                <a:solidFill>
                  <a:srgbClr val="009900"/>
                </a:solidFill>
                <a:latin typeface="Tahoma" pitchFamily="34" charset="0"/>
              </a:rPr>
              <a:t> = new Jungle();</a:t>
            </a:r>
          </a:p>
          <a:p>
            <a:r>
              <a:rPr lang="en-GB" sz="1600" b="1" dirty="0">
                <a:solidFill>
                  <a:srgbClr val="009900"/>
                </a:solidFill>
                <a:latin typeface="Tahoma" pitchFamily="34" charset="0"/>
              </a:rPr>
              <a:t>           </a:t>
            </a:r>
            <a:r>
              <a:rPr lang="en-GB" sz="1600" b="1" dirty="0">
                <a:latin typeface="Tahoma" pitchFamily="34" charset="0"/>
              </a:rPr>
              <a:t>Patch </a:t>
            </a:r>
            <a:r>
              <a:rPr lang="en-GB" sz="1600" b="1" dirty="0" err="1">
                <a:latin typeface="Tahoma" pitchFamily="34" charset="0"/>
              </a:rPr>
              <a:t>wsnow</a:t>
            </a:r>
            <a:r>
              <a:rPr lang="en-GB" sz="1600" b="1" dirty="0">
                <a:latin typeface="Tahoma" pitchFamily="34" charset="0"/>
              </a:rPr>
              <a:t> = new Snow();</a:t>
            </a:r>
          </a:p>
          <a:p>
            <a:r>
              <a:rPr lang="en-GB" sz="1600" b="1" dirty="0">
                <a:solidFill>
                  <a:srgbClr val="009900"/>
                </a:solidFill>
                <a:latin typeface="Tahoma" pitchFamily="34" charset="0"/>
              </a:rPr>
              <a:t>           //Barrier river = new River();</a:t>
            </a:r>
          </a:p>
          <a:p>
            <a:r>
              <a:rPr lang="en-GB" sz="1600" b="1" dirty="0">
                <a:solidFill>
                  <a:srgbClr val="009900"/>
                </a:solidFill>
                <a:latin typeface="Tahoma" pitchFamily="34" charset="0"/>
              </a:rPr>
              <a:t>       </a:t>
            </a:r>
            <a:r>
              <a:rPr lang="en-GB" sz="1600" b="1" dirty="0">
                <a:latin typeface="Tahoma" pitchFamily="34" charset="0"/>
              </a:rPr>
              <a:t>    Barrier crevasse = new </a:t>
            </a:r>
            <a:r>
              <a:rPr lang="en-GB" sz="1600" b="1" dirty="0" err="1">
                <a:latin typeface="Tahoma" pitchFamily="34" charset="0"/>
              </a:rPr>
              <a:t>Crevass</a:t>
            </a:r>
            <a:r>
              <a:rPr lang="en-GB" sz="1600" b="1" dirty="0">
                <a:latin typeface="Tahoma" pitchFamily="34" charset="0"/>
              </a:rPr>
              <a:t>();</a:t>
            </a:r>
            <a:endParaRPr lang="en-GB" sz="1600" b="1" dirty="0">
              <a:solidFill>
                <a:srgbClr val="009900"/>
              </a:solidFill>
              <a:latin typeface="Tahoma" pitchFamily="34" charset="0"/>
            </a:endParaRPr>
          </a:p>
          <a:p>
            <a:r>
              <a:rPr lang="en-GB" sz="1600" b="1" dirty="0">
                <a:solidFill>
                  <a:srgbClr val="009900"/>
                </a:solidFill>
                <a:latin typeface="Tahoma" pitchFamily="34" charset="0"/>
              </a:rPr>
              <a:t>           //Patch </a:t>
            </a:r>
            <a:r>
              <a:rPr lang="en-GB" sz="1600" b="1" dirty="0" err="1">
                <a:solidFill>
                  <a:srgbClr val="009900"/>
                </a:solidFill>
                <a:latin typeface="Tahoma" pitchFamily="34" charset="0"/>
              </a:rPr>
              <a:t>ejungle</a:t>
            </a:r>
            <a:r>
              <a:rPr lang="en-GB" sz="1600" b="1" dirty="0">
                <a:solidFill>
                  <a:srgbClr val="009900"/>
                </a:solidFill>
                <a:latin typeface="Tahoma" pitchFamily="34" charset="0"/>
              </a:rPr>
              <a:t> = new Jungle();</a:t>
            </a:r>
          </a:p>
          <a:p>
            <a:r>
              <a:rPr lang="en-GB" sz="1600" b="1" dirty="0">
                <a:latin typeface="Tahoma" pitchFamily="34" charset="0"/>
              </a:rPr>
              <a:t>           Patch </a:t>
            </a:r>
            <a:r>
              <a:rPr lang="en-GB" sz="1600" b="1" dirty="0" err="1">
                <a:latin typeface="Tahoma" pitchFamily="34" charset="0"/>
              </a:rPr>
              <a:t>esnow</a:t>
            </a:r>
            <a:r>
              <a:rPr lang="en-GB" sz="1600" b="1" dirty="0">
                <a:latin typeface="Tahoma" pitchFamily="34" charset="0"/>
              </a:rPr>
              <a:t> = new Snow()</a:t>
            </a:r>
          </a:p>
          <a:p>
            <a:r>
              <a:rPr lang="en-GB" sz="1600" b="1" dirty="0">
                <a:solidFill>
                  <a:srgbClr val="009900"/>
                </a:solidFill>
                <a:latin typeface="Tahoma" pitchFamily="34" charset="0"/>
              </a:rPr>
              <a:t>        </a:t>
            </a:r>
          </a:p>
          <a:p>
            <a:r>
              <a:rPr lang="en-GB" sz="1600" b="1" dirty="0">
                <a:solidFill>
                  <a:srgbClr val="009900"/>
                </a:solidFill>
                <a:latin typeface="Tahoma" pitchFamily="34" charset="0"/>
              </a:rPr>
              <a:t>           //</a:t>
            </a:r>
            <a:r>
              <a:rPr lang="en-GB" sz="1600" b="1" dirty="0" err="1">
                <a:solidFill>
                  <a:srgbClr val="009900"/>
                </a:solidFill>
                <a:latin typeface="Tahoma" pitchFamily="34" charset="0"/>
              </a:rPr>
              <a:t>wjungle.setEast</a:t>
            </a:r>
            <a:r>
              <a:rPr lang="en-GB" sz="1600" b="1" dirty="0">
                <a:solidFill>
                  <a:srgbClr val="009900"/>
                </a:solidFill>
                <a:latin typeface="Tahoma" pitchFamily="34" charset="0"/>
              </a:rPr>
              <a:t>(river);</a:t>
            </a:r>
          </a:p>
          <a:p>
            <a:r>
              <a:rPr lang="en-GB" sz="1600" b="1" dirty="0">
                <a:solidFill>
                  <a:srgbClr val="009900"/>
                </a:solidFill>
                <a:latin typeface="Tahoma" pitchFamily="34" charset="0"/>
              </a:rPr>
              <a:t>           </a:t>
            </a:r>
            <a:r>
              <a:rPr lang="en-GB" sz="1600" b="1" dirty="0" err="1">
                <a:latin typeface="Tahoma" pitchFamily="34" charset="0"/>
              </a:rPr>
              <a:t>wsnow.setEast</a:t>
            </a:r>
            <a:r>
              <a:rPr lang="en-GB" sz="1600" b="1" dirty="0">
                <a:latin typeface="Tahoma" pitchFamily="34" charset="0"/>
              </a:rPr>
              <a:t>(crevasse);</a:t>
            </a:r>
          </a:p>
          <a:p>
            <a:r>
              <a:rPr lang="en-GB" sz="1600" b="1" dirty="0">
                <a:latin typeface="Tahoma" pitchFamily="34" charset="0"/>
              </a:rPr>
              <a:t>          </a:t>
            </a:r>
            <a:r>
              <a:rPr lang="en-GB" sz="1600" b="1" i="1" dirty="0">
                <a:latin typeface="Tahoma" pitchFamily="34" charset="0"/>
              </a:rPr>
              <a:t>etc.</a:t>
            </a:r>
            <a:endParaRPr lang="en-GB" sz="1600" b="1" dirty="0">
              <a:latin typeface="Tahoma" pitchFamily="34" charset="0"/>
            </a:endParaRPr>
          </a:p>
          <a:p>
            <a:r>
              <a:rPr lang="en-GB" sz="1600" b="1" dirty="0">
                <a:latin typeface="Tahoma" pitchFamily="34" charset="0"/>
              </a:rPr>
              <a:t>}</a:t>
            </a:r>
          </a:p>
        </p:txBody>
      </p:sp>
      <p:grpSp>
        <p:nvGrpSpPr>
          <p:cNvPr id="29701" name="Group 5"/>
          <p:cNvGrpSpPr>
            <a:grpSpLocks/>
          </p:cNvGrpSpPr>
          <p:nvPr/>
        </p:nvGrpSpPr>
        <p:grpSpPr bwMode="auto">
          <a:xfrm>
            <a:off x="584200" y="4343400"/>
            <a:ext cx="3124200" cy="1462088"/>
            <a:chOff x="96" y="2736"/>
            <a:chExt cx="2784" cy="1165"/>
          </a:xfrm>
        </p:grpSpPr>
        <p:pic>
          <p:nvPicPr>
            <p:cNvPr id="29702" name="Picture 6" descr="so01015_"/>
            <p:cNvPicPr>
              <a:picLocks noChangeAspect="1" noChangeArrowheads="1"/>
            </p:cNvPicPr>
            <p:nvPr/>
          </p:nvPicPr>
          <p:blipFill>
            <a:blip r:embed="rId3"/>
            <a:srcRect/>
            <a:stretch>
              <a:fillRect/>
            </a:stretch>
          </p:blipFill>
          <p:spPr bwMode="auto">
            <a:xfrm>
              <a:off x="96" y="2784"/>
              <a:ext cx="1248" cy="1117"/>
            </a:xfrm>
            <a:prstGeom prst="rect">
              <a:avLst/>
            </a:prstGeom>
            <a:noFill/>
            <a:ln w="9525">
              <a:noFill/>
              <a:miter lim="800000"/>
              <a:headEnd/>
              <a:tailEnd/>
            </a:ln>
          </p:spPr>
        </p:pic>
        <p:sp>
          <p:nvSpPr>
            <p:cNvPr id="29703" name="Rectangle 7" descr="Trellis"/>
            <p:cNvSpPr>
              <a:spLocks noChangeArrowheads="1"/>
            </p:cNvSpPr>
            <p:nvPr/>
          </p:nvSpPr>
          <p:spPr bwMode="auto">
            <a:xfrm>
              <a:off x="1344" y="2784"/>
              <a:ext cx="288" cy="1104"/>
            </a:xfrm>
            <a:prstGeom prst="rect">
              <a:avLst/>
            </a:prstGeom>
            <a:pattFill prst="trellis">
              <a:fgClr>
                <a:srgbClr val="030305"/>
              </a:fgClr>
              <a:bgClr>
                <a:srgbClr val="FFFFFF"/>
              </a:bgClr>
            </a:pattFill>
            <a:ln w="9525">
              <a:noFill/>
              <a:miter lim="800000"/>
              <a:headEnd/>
              <a:tailEnd/>
            </a:ln>
          </p:spPr>
          <p:txBody>
            <a:bodyPr wrap="none" anchor="ctr"/>
            <a:lstStyle/>
            <a:p>
              <a:endParaRPr lang="en-US"/>
            </a:p>
          </p:txBody>
        </p:sp>
        <p:pic>
          <p:nvPicPr>
            <p:cNvPr id="29704" name="Picture 8" descr="so01015_"/>
            <p:cNvPicPr>
              <a:picLocks noChangeAspect="1" noChangeArrowheads="1"/>
            </p:cNvPicPr>
            <p:nvPr/>
          </p:nvPicPr>
          <p:blipFill>
            <a:blip r:embed="rId3"/>
            <a:srcRect/>
            <a:stretch>
              <a:fillRect/>
            </a:stretch>
          </p:blipFill>
          <p:spPr bwMode="auto">
            <a:xfrm>
              <a:off x="1632" y="2736"/>
              <a:ext cx="1248" cy="1117"/>
            </a:xfrm>
            <a:prstGeom prst="rect">
              <a:avLst/>
            </a:prstGeom>
            <a:noFill/>
            <a:ln w="9525">
              <a:noFill/>
              <a:miter lim="800000"/>
              <a:headEnd/>
              <a:tailEnd/>
            </a:ln>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GB"/>
              <a:t>Setting up the Polar Version</a:t>
            </a:r>
            <a:br>
              <a:rPr lang="en-GB"/>
            </a:br>
            <a:r>
              <a:rPr lang="en-GB"/>
              <a:t>Bad idea number 2</a:t>
            </a:r>
          </a:p>
        </p:txBody>
      </p:sp>
      <p:sp>
        <p:nvSpPr>
          <p:cNvPr id="30723" name="Rectangle 3"/>
          <p:cNvSpPr>
            <a:spLocks noGrp="1" noChangeArrowheads="1"/>
          </p:cNvSpPr>
          <p:nvPr>
            <p:ph idx="1"/>
          </p:nvPr>
        </p:nvSpPr>
        <p:spPr>
          <a:xfrm>
            <a:off x="685800" y="2057400"/>
            <a:ext cx="3124200" cy="4114800"/>
          </a:xfrm>
        </p:spPr>
        <p:txBody>
          <a:bodyPr/>
          <a:lstStyle/>
          <a:p>
            <a:pPr eaLnBrk="1" hangingPunct="1">
              <a:lnSpc>
                <a:spcPct val="90000"/>
              </a:lnSpc>
            </a:pPr>
            <a:r>
              <a:rPr lang="en-GB" sz="2400"/>
              <a:t>Introduce if statements that allow us to switch between the two versions.</a:t>
            </a:r>
          </a:p>
          <a:p>
            <a:pPr eaLnBrk="1" hangingPunct="1">
              <a:lnSpc>
                <a:spcPct val="90000"/>
              </a:lnSpc>
            </a:pPr>
            <a:r>
              <a:rPr lang="en-GB" sz="2400"/>
              <a:t>This class is complicated and we will have to </a:t>
            </a:r>
            <a:r>
              <a:rPr lang="en-GB" sz="2400" i="1"/>
              <a:t>modify</a:t>
            </a:r>
            <a:r>
              <a:rPr lang="en-GB" sz="2400"/>
              <a:t> it if we want to add another type of game (e.g. “savannah survival”)</a:t>
            </a:r>
          </a:p>
        </p:txBody>
      </p:sp>
      <p:sp>
        <p:nvSpPr>
          <p:cNvPr id="30724" name="Text Box 4"/>
          <p:cNvSpPr txBox="1">
            <a:spLocks noChangeArrowheads="1"/>
          </p:cNvSpPr>
          <p:nvPr/>
        </p:nvSpPr>
        <p:spPr bwMode="auto">
          <a:xfrm>
            <a:off x="3962400" y="1866900"/>
            <a:ext cx="4876800" cy="4991100"/>
          </a:xfrm>
          <a:prstGeom prst="rect">
            <a:avLst/>
          </a:prstGeom>
          <a:solidFill>
            <a:schemeClr val="bg1"/>
          </a:solidFill>
          <a:ln w="9525">
            <a:solidFill>
              <a:schemeClr val="tx1"/>
            </a:solidFill>
            <a:miter lim="800000"/>
            <a:headEnd/>
            <a:tailEnd/>
          </a:ln>
        </p:spPr>
        <p:txBody>
          <a:bodyPr>
            <a:spAutoFit/>
          </a:bodyPr>
          <a:lstStyle/>
          <a:p>
            <a:r>
              <a:rPr lang="en-GB" sz="1600" b="1">
                <a:latin typeface="Tahoma" pitchFamily="34" charset="0"/>
              </a:rPr>
              <a:t>class JungleOrPolarSurvival {</a:t>
            </a:r>
          </a:p>
          <a:p>
            <a:endParaRPr lang="en-GB" sz="1600" b="1">
              <a:latin typeface="Tahoma" pitchFamily="34" charset="0"/>
            </a:endParaRPr>
          </a:p>
          <a:p>
            <a:r>
              <a:rPr lang="en-GB" sz="1600" b="1">
                <a:latin typeface="Tahoma" pitchFamily="34" charset="0"/>
              </a:rPr>
              <a:t>     String type;</a:t>
            </a:r>
          </a:p>
          <a:p>
            <a:r>
              <a:rPr lang="en-GB" sz="1600" b="1">
                <a:latin typeface="Tahoma" pitchFamily="34" charset="0"/>
              </a:rPr>
              <a:t>    </a:t>
            </a:r>
          </a:p>
          <a:p>
            <a:r>
              <a:rPr lang="en-GB" sz="1600" b="1">
                <a:latin typeface="Tahoma" pitchFamily="34" charset="0"/>
              </a:rPr>
              <a:t>     setUpEnvironment {</a:t>
            </a:r>
          </a:p>
          <a:p>
            <a:r>
              <a:rPr lang="en-GB" sz="1600" b="1">
                <a:latin typeface="Tahoma" pitchFamily="34" charset="0"/>
              </a:rPr>
              <a:t>        </a:t>
            </a:r>
          </a:p>
          <a:p>
            <a:r>
              <a:rPr lang="en-GB" sz="1600" b="1">
                <a:latin typeface="Tahoma" pitchFamily="34" charset="0"/>
              </a:rPr>
              <a:t>        Patch westPatch;</a:t>
            </a:r>
            <a:endParaRPr lang="en-GB" sz="1600" b="1">
              <a:solidFill>
                <a:srgbClr val="009900"/>
              </a:solidFill>
              <a:latin typeface="Tahoma" pitchFamily="34" charset="0"/>
            </a:endParaRPr>
          </a:p>
          <a:p>
            <a:r>
              <a:rPr lang="en-GB" sz="1600" b="1">
                <a:latin typeface="Tahoma" pitchFamily="34" charset="0"/>
              </a:rPr>
              <a:t>        if (type == “jungle”)</a:t>
            </a:r>
          </a:p>
          <a:p>
            <a:r>
              <a:rPr lang="en-GB" sz="1600" b="1">
                <a:latin typeface="Tahoma" pitchFamily="34" charset="0"/>
              </a:rPr>
              <a:t>             westPatch = new Jungle();</a:t>
            </a:r>
          </a:p>
          <a:p>
            <a:r>
              <a:rPr lang="en-GB" sz="1600" b="1">
                <a:latin typeface="Tahoma" pitchFamily="34" charset="0"/>
              </a:rPr>
              <a:t>        else if (type == “polar”)</a:t>
            </a:r>
          </a:p>
          <a:p>
            <a:r>
              <a:rPr lang="en-GB" sz="1600" b="1">
                <a:latin typeface="Tahoma" pitchFamily="34" charset="0"/>
              </a:rPr>
              <a:t>              westPatch = new Snow();</a:t>
            </a:r>
          </a:p>
          <a:p>
            <a:endParaRPr lang="en-GB" sz="1600" b="1">
              <a:latin typeface="Tahoma" pitchFamily="34" charset="0"/>
            </a:endParaRPr>
          </a:p>
          <a:p>
            <a:r>
              <a:rPr lang="en-GB" sz="1600" b="1">
                <a:latin typeface="Tahoma" pitchFamily="34" charset="0"/>
              </a:rPr>
              <a:t>        Barrier barrier;</a:t>
            </a:r>
            <a:endParaRPr lang="en-GB" sz="1600" b="1">
              <a:solidFill>
                <a:srgbClr val="009900"/>
              </a:solidFill>
              <a:latin typeface="Tahoma" pitchFamily="34" charset="0"/>
            </a:endParaRPr>
          </a:p>
          <a:p>
            <a:r>
              <a:rPr lang="en-GB" sz="1600" b="1">
                <a:latin typeface="Tahoma" pitchFamily="34" charset="0"/>
              </a:rPr>
              <a:t>        if (type == “jungle”)</a:t>
            </a:r>
          </a:p>
          <a:p>
            <a:r>
              <a:rPr lang="en-GB" sz="1600" b="1">
                <a:latin typeface="Tahoma" pitchFamily="34" charset="0"/>
              </a:rPr>
              <a:t>             barrier = new River();</a:t>
            </a:r>
          </a:p>
          <a:p>
            <a:r>
              <a:rPr lang="en-GB" sz="1600" b="1">
                <a:latin typeface="Tahoma" pitchFamily="34" charset="0"/>
              </a:rPr>
              <a:t>        else if (type == “polar”)</a:t>
            </a:r>
          </a:p>
          <a:p>
            <a:r>
              <a:rPr lang="en-GB" sz="1600" b="1">
                <a:latin typeface="Tahoma" pitchFamily="34" charset="0"/>
              </a:rPr>
              <a:t>             barrier = new Crevasse();</a:t>
            </a:r>
          </a:p>
          <a:p>
            <a:r>
              <a:rPr lang="en-GB" sz="1600" b="1">
                <a:latin typeface="Tahoma" pitchFamily="34" charset="0"/>
              </a:rPr>
              <a:t>               </a:t>
            </a:r>
          </a:p>
          <a:p>
            <a:r>
              <a:rPr lang="en-GB" sz="1600" b="1">
                <a:latin typeface="Tahoma" pitchFamily="34" charset="0"/>
              </a:rPr>
              <a:t>       </a:t>
            </a:r>
            <a:r>
              <a:rPr lang="en-GB" sz="1600" b="1" i="1">
                <a:latin typeface="Tahoma" pitchFamily="34" charset="0"/>
              </a:rPr>
              <a:t>etc.</a:t>
            </a:r>
            <a:endParaRPr lang="en-GB" sz="1600" b="1">
              <a:latin typeface="Tahoma" pitchFamily="34" charset="0"/>
            </a:endParaRPr>
          </a:p>
          <a:p>
            <a:r>
              <a:rPr lang="en-GB" sz="1600" b="1">
                <a:latin typeface="Tahoma" pitchFamily="34"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t>A better idea</a:t>
            </a:r>
          </a:p>
        </p:txBody>
      </p:sp>
      <p:grpSp>
        <p:nvGrpSpPr>
          <p:cNvPr id="31747" name="Group 3"/>
          <p:cNvGrpSpPr>
            <a:grpSpLocks/>
          </p:cNvGrpSpPr>
          <p:nvPr/>
        </p:nvGrpSpPr>
        <p:grpSpPr bwMode="auto">
          <a:xfrm>
            <a:off x="914400" y="4800600"/>
            <a:ext cx="3276600" cy="1371600"/>
            <a:chOff x="1536" y="2640"/>
            <a:chExt cx="2064" cy="864"/>
          </a:xfrm>
        </p:grpSpPr>
        <p:sp>
          <p:nvSpPr>
            <p:cNvPr id="31788" name="Rectangle 4"/>
            <p:cNvSpPr>
              <a:spLocks noChangeArrowheads="1"/>
            </p:cNvSpPr>
            <p:nvPr/>
          </p:nvSpPr>
          <p:spPr bwMode="auto">
            <a:xfrm>
              <a:off x="1536" y="2640"/>
              <a:ext cx="2061"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JungleSurvival</a:t>
              </a:r>
            </a:p>
          </p:txBody>
        </p:sp>
        <p:sp>
          <p:nvSpPr>
            <p:cNvPr id="31789" name="Rectangle 5"/>
            <p:cNvSpPr>
              <a:spLocks noChangeArrowheads="1"/>
            </p:cNvSpPr>
            <p:nvPr/>
          </p:nvSpPr>
          <p:spPr bwMode="auto">
            <a:xfrm>
              <a:off x="1536" y="2880"/>
              <a:ext cx="2064" cy="192"/>
            </a:xfrm>
            <a:prstGeom prst="rect">
              <a:avLst/>
            </a:prstGeom>
            <a:solidFill>
              <a:schemeClr val="accent1"/>
            </a:solidFill>
            <a:ln w="9525">
              <a:solidFill>
                <a:schemeClr val="tx1"/>
              </a:solidFill>
              <a:miter lim="800000"/>
              <a:headEnd/>
              <a:tailEnd/>
            </a:ln>
          </p:spPr>
          <p:txBody>
            <a:bodyPr wrap="none" anchor="ctr"/>
            <a:lstStyle/>
            <a:p>
              <a:endParaRPr lang="en-US" sz="1600" b="1">
                <a:latin typeface="Tahoma" pitchFamily="34" charset="0"/>
              </a:endParaRPr>
            </a:p>
          </p:txBody>
        </p:sp>
        <p:sp>
          <p:nvSpPr>
            <p:cNvPr id="31790" name="Rectangle 6"/>
            <p:cNvSpPr>
              <a:spLocks noChangeArrowheads="1"/>
            </p:cNvSpPr>
            <p:nvPr/>
          </p:nvSpPr>
          <p:spPr bwMode="auto">
            <a:xfrm>
              <a:off x="1536" y="3072"/>
              <a:ext cx="2064" cy="432"/>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Patch createPatch()</a:t>
              </a:r>
            </a:p>
            <a:p>
              <a:r>
                <a:rPr lang="en-GB" sz="1600" b="1">
                  <a:latin typeface="Tahoma" pitchFamily="34" charset="0"/>
                </a:rPr>
                <a:t>Barrier createBarrier()</a:t>
              </a:r>
            </a:p>
          </p:txBody>
        </p:sp>
      </p:grpSp>
      <p:grpSp>
        <p:nvGrpSpPr>
          <p:cNvPr id="31748" name="Group 7"/>
          <p:cNvGrpSpPr>
            <a:grpSpLocks/>
          </p:cNvGrpSpPr>
          <p:nvPr/>
        </p:nvGrpSpPr>
        <p:grpSpPr bwMode="auto">
          <a:xfrm>
            <a:off x="5791200" y="4800600"/>
            <a:ext cx="3276600" cy="1371600"/>
            <a:chOff x="1536" y="2640"/>
            <a:chExt cx="2064" cy="864"/>
          </a:xfrm>
        </p:grpSpPr>
        <p:sp>
          <p:nvSpPr>
            <p:cNvPr id="31785" name="Rectangle 8"/>
            <p:cNvSpPr>
              <a:spLocks noChangeArrowheads="1"/>
            </p:cNvSpPr>
            <p:nvPr/>
          </p:nvSpPr>
          <p:spPr bwMode="auto">
            <a:xfrm>
              <a:off x="1536" y="2640"/>
              <a:ext cx="2061"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PolarSurvival</a:t>
              </a:r>
            </a:p>
          </p:txBody>
        </p:sp>
        <p:sp>
          <p:nvSpPr>
            <p:cNvPr id="31786" name="Rectangle 9"/>
            <p:cNvSpPr>
              <a:spLocks noChangeArrowheads="1"/>
            </p:cNvSpPr>
            <p:nvPr/>
          </p:nvSpPr>
          <p:spPr bwMode="auto">
            <a:xfrm>
              <a:off x="1536" y="2880"/>
              <a:ext cx="2064" cy="192"/>
            </a:xfrm>
            <a:prstGeom prst="rect">
              <a:avLst/>
            </a:prstGeom>
            <a:solidFill>
              <a:schemeClr val="accent1"/>
            </a:solidFill>
            <a:ln w="9525">
              <a:solidFill>
                <a:schemeClr val="tx1"/>
              </a:solidFill>
              <a:miter lim="800000"/>
              <a:headEnd/>
              <a:tailEnd/>
            </a:ln>
          </p:spPr>
          <p:txBody>
            <a:bodyPr wrap="none" anchor="ctr"/>
            <a:lstStyle/>
            <a:p>
              <a:endParaRPr lang="en-US" sz="1600" b="1">
                <a:latin typeface="Tahoma" pitchFamily="34" charset="0"/>
              </a:endParaRPr>
            </a:p>
          </p:txBody>
        </p:sp>
        <p:sp>
          <p:nvSpPr>
            <p:cNvPr id="31787" name="Rectangle 10"/>
            <p:cNvSpPr>
              <a:spLocks noChangeArrowheads="1"/>
            </p:cNvSpPr>
            <p:nvPr/>
          </p:nvSpPr>
          <p:spPr bwMode="auto">
            <a:xfrm>
              <a:off x="1536" y="3072"/>
              <a:ext cx="2064" cy="432"/>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Patch createPatch()</a:t>
              </a:r>
            </a:p>
            <a:p>
              <a:r>
                <a:rPr lang="en-GB" sz="1600" b="1">
                  <a:latin typeface="Tahoma" pitchFamily="34" charset="0"/>
                </a:rPr>
                <a:t>Barrier createBarrier()</a:t>
              </a:r>
            </a:p>
          </p:txBody>
        </p:sp>
      </p:grpSp>
      <p:sp>
        <p:nvSpPr>
          <p:cNvPr id="31749" name="Rectangle 11"/>
          <p:cNvSpPr>
            <a:spLocks noChangeArrowheads="1"/>
          </p:cNvSpPr>
          <p:nvPr/>
        </p:nvSpPr>
        <p:spPr bwMode="auto">
          <a:xfrm>
            <a:off x="1692275" y="1628775"/>
            <a:ext cx="1752600" cy="4572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Segment</a:t>
            </a:r>
          </a:p>
        </p:txBody>
      </p:sp>
      <p:sp>
        <p:nvSpPr>
          <p:cNvPr id="31750" name="Rectangle 12"/>
          <p:cNvSpPr>
            <a:spLocks noChangeArrowheads="1"/>
          </p:cNvSpPr>
          <p:nvPr/>
        </p:nvSpPr>
        <p:spPr bwMode="auto">
          <a:xfrm>
            <a:off x="755650" y="2924175"/>
            <a:ext cx="762000" cy="3143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Jungle</a:t>
            </a:r>
          </a:p>
        </p:txBody>
      </p:sp>
      <p:sp>
        <p:nvSpPr>
          <p:cNvPr id="31751" name="Rectangle 13"/>
          <p:cNvSpPr>
            <a:spLocks noChangeArrowheads="1"/>
          </p:cNvSpPr>
          <p:nvPr/>
        </p:nvSpPr>
        <p:spPr bwMode="auto">
          <a:xfrm>
            <a:off x="2771775" y="2924175"/>
            <a:ext cx="762000" cy="3143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River</a:t>
            </a:r>
          </a:p>
        </p:txBody>
      </p:sp>
      <p:sp>
        <p:nvSpPr>
          <p:cNvPr id="31752" name="Rectangle 14"/>
          <p:cNvSpPr>
            <a:spLocks noChangeArrowheads="1"/>
          </p:cNvSpPr>
          <p:nvPr/>
        </p:nvSpPr>
        <p:spPr bwMode="auto">
          <a:xfrm>
            <a:off x="1763713" y="2924175"/>
            <a:ext cx="762000" cy="3143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Snow</a:t>
            </a:r>
          </a:p>
        </p:txBody>
      </p:sp>
      <p:sp>
        <p:nvSpPr>
          <p:cNvPr id="31753" name="Rectangle 15"/>
          <p:cNvSpPr>
            <a:spLocks noChangeArrowheads="1"/>
          </p:cNvSpPr>
          <p:nvPr/>
        </p:nvSpPr>
        <p:spPr bwMode="auto">
          <a:xfrm>
            <a:off x="3635375" y="2924175"/>
            <a:ext cx="990600" cy="3143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Crevasse</a:t>
            </a:r>
          </a:p>
        </p:txBody>
      </p:sp>
      <p:sp>
        <p:nvSpPr>
          <p:cNvPr id="31754" name="AutoShape 16"/>
          <p:cNvSpPr>
            <a:spLocks noChangeArrowheads="1"/>
          </p:cNvSpPr>
          <p:nvPr/>
        </p:nvSpPr>
        <p:spPr bwMode="auto">
          <a:xfrm>
            <a:off x="2395538" y="2087563"/>
            <a:ext cx="144462"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31755" name="AutoShape 17"/>
          <p:cNvCxnSpPr>
            <a:cxnSpLocks noChangeShapeType="1"/>
            <a:stCxn id="31774" idx="3"/>
            <a:endCxn id="31750" idx="0"/>
          </p:cNvCxnSpPr>
          <p:nvPr/>
        </p:nvCxnSpPr>
        <p:spPr bwMode="auto">
          <a:xfrm rot="5400000">
            <a:off x="1307306" y="2610644"/>
            <a:ext cx="142875" cy="484188"/>
          </a:xfrm>
          <a:prstGeom prst="bentConnector3">
            <a:avLst>
              <a:gd name="adj1" fmla="val 50000"/>
            </a:avLst>
          </a:prstGeom>
          <a:noFill/>
          <a:ln w="9525">
            <a:solidFill>
              <a:schemeClr val="tx1"/>
            </a:solidFill>
            <a:miter lim="800000"/>
            <a:headEnd/>
            <a:tailEnd/>
          </a:ln>
        </p:spPr>
      </p:cxnSp>
      <p:cxnSp>
        <p:nvCxnSpPr>
          <p:cNvPr id="31756" name="AutoShape 18"/>
          <p:cNvCxnSpPr>
            <a:cxnSpLocks noChangeShapeType="1"/>
            <a:stCxn id="31776" idx="3"/>
            <a:endCxn id="31751" idx="0"/>
          </p:cNvCxnSpPr>
          <p:nvPr/>
        </p:nvCxnSpPr>
        <p:spPr bwMode="auto">
          <a:xfrm rot="5400000">
            <a:off x="3286919" y="2647156"/>
            <a:ext cx="142875" cy="411163"/>
          </a:xfrm>
          <a:prstGeom prst="bentConnector3">
            <a:avLst>
              <a:gd name="adj1" fmla="val 50000"/>
            </a:avLst>
          </a:prstGeom>
          <a:noFill/>
          <a:ln w="9525">
            <a:solidFill>
              <a:schemeClr val="tx1"/>
            </a:solidFill>
            <a:miter lim="800000"/>
            <a:headEnd/>
            <a:tailEnd/>
          </a:ln>
        </p:spPr>
      </p:cxnSp>
      <p:cxnSp>
        <p:nvCxnSpPr>
          <p:cNvPr id="31757" name="AutoShape 19"/>
          <p:cNvCxnSpPr>
            <a:cxnSpLocks noChangeShapeType="1"/>
            <a:stCxn id="31784" idx="3"/>
            <a:endCxn id="31752" idx="0"/>
          </p:cNvCxnSpPr>
          <p:nvPr/>
        </p:nvCxnSpPr>
        <p:spPr bwMode="auto">
          <a:xfrm rot="16200000" flipH="1">
            <a:off x="1889920" y="2669381"/>
            <a:ext cx="138112" cy="371475"/>
          </a:xfrm>
          <a:prstGeom prst="bentConnector3">
            <a:avLst>
              <a:gd name="adj1" fmla="val 49426"/>
            </a:avLst>
          </a:prstGeom>
          <a:noFill/>
          <a:ln w="9525">
            <a:solidFill>
              <a:schemeClr val="tx1"/>
            </a:solidFill>
            <a:miter lim="800000"/>
            <a:headEnd/>
            <a:tailEnd/>
          </a:ln>
        </p:spPr>
      </p:cxnSp>
      <p:cxnSp>
        <p:nvCxnSpPr>
          <p:cNvPr id="31758" name="AutoShape 20"/>
          <p:cNvCxnSpPr>
            <a:cxnSpLocks noChangeShapeType="1"/>
            <a:stCxn id="31783" idx="3"/>
            <a:endCxn id="31753" idx="0"/>
          </p:cNvCxnSpPr>
          <p:nvPr/>
        </p:nvCxnSpPr>
        <p:spPr bwMode="auto">
          <a:xfrm rot="16200000" flipH="1">
            <a:off x="3850482" y="2643981"/>
            <a:ext cx="146050" cy="414337"/>
          </a:xfrm>
          <a:prstGeom prst="bentConnector3">
            <a:avLst>
              <a:gd name="adj1" fmla="val 50000"/>
            </a:avLst>
          </a:prstGeom>
          <a:noFill/>
          <a:ln w="9525">
            <a:solidFill>
              <a:schemeClr val="tx1"/>
            </a:solidFill>
            <a:miter lim="800000"/>
            <a:headEnd/>
            <a:tailEnd/>
          </a:ln>
        </p:spPr>
      </p:cxnSp>
      <p:cxnSp>
        <p:nvCxnSpPr>
          <p:cNvPr id="31759" name="AutoShape 21"/>
          <p:cNvCxnSpPr>
            <a:cxnSpLocks noChangeShapeType="1"/>
            <a:stCxn id="31763" idx="3"/>
            <a:endCxn id="31788" idx="0"/>
          </p:cNvCxnSpPr>
          <p:nvPr/>
        </p:nvCxnSpPr>
        <p:spPr bwMode="auto">
          <a:xfrm rot="5400000">
            <a:off x="3867944" y="2950369"/>
            <a:ext cx="533400" cy="3167062"/>
          </a:xfrm>
          <a:prstGeom prst="bentConnector3">
            <a:avLst>
              <a:gd name="adj1" fmla="val 50000"/>
            </a:avLst>
          </a:prstGeom>
          <a:noFill/>
          <a:ln w="9525">
            <a:solidFill>
              <a:schemeClr val="tx1"/>
            </a:solidFill>
            <a:miter lim="800000"/>
            <a:headEnd/>
            <a:tailEnd/>
          </a:ln>
        </p:spPr>
      </p:cxnSp>
      <p:cxnSp>
        <p:nvCxnSpPr>
          <p:cNvPr id="31760" name="AutoShape 22"/>
          <p:cNvCxnSpPr>
            <a:cxnSpLocks noChangeShapeType="1"/>
            <a:stCxn id="31781" idx="3"/>
            <a:endCxn id="31785" idx="0"/>
          </p:cNvCxnSpPr>
          <p:nvPr/>
        </p:nvCxnSpPr>
        <p:spPr bwMode="auto">
          <a:xfrm rot="16200000" flipH="1">
            <a:off x="6573044" y="3945731"/>
            <a:ext cx="533400" cy="1176338"/>
          </a:xfrm>
          <a:prstGeom prst="bentConnector3">
            <a:avLst>
              <a:gd name="adj1" fmla="val 50000"/>
            </a:avLst>
          </a:prstGeom>
          <a:noFill/>
          <a:ln w="9525">
            <a:solidFill>
              <a:schemeClr val="tx1"/>
            </a:solidFill>
            <a:miter lim="800000"/>
            <a:headEnd/>
            <a:tailEnd/>
          </a:ln>
        </p:spPr>
      </p:cxnSp>
      <p:sp>
        <p:nvSpPr>
          <p:cNvPr id="31761" name="Rectangle 23"/>
          <p:cNvSpPr>
            <a:spLocks noChangeArrowheads="1"/>
          </p:cNvSpPr>
          <p:nvPr/>
        </p:nvSpPr>
        <p:spPr bwMode="auto">
          <a:xfrm>
            <a:off x="4746625" y="1752600"/>
            <a:ext cx="2562225" cy="3810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SurvivalGame</a:t>
            </a:r>
          </a:p>
        </p:txBody>
      </p:sp>
      <p:sp>
        <p:nvSpPr>
          <p:cNvPr id="31762" name="Rectangle 24"/>
          <p:cNvSpPr>
            <a:spLocks noChangeArrowheads="1"/>
          </p:cNvSpPr>
          <p:nvPr/>
        </p:nvSpPr>
        <p:spPr bwMode="auto">
          <a:xfrm>
            <a:off x="4746625" y="2133600"/>
            <a:ext cx="2562225" cy="863600"/>
          </a:xfrm>
          <a:prstGeom prst="rect">
            <a:avLst/>
          </a:prstGeom>
          <a:solidFill>
            <a:schemeClr val="accent1"/>
          </a:solidFill>
          <a:ln w="9525">
            <a:solidFill>
              <a:schemeClr val="tx1"/>
            </a:solidFill>
            <a:miter lim="800000"/>
            <a:headEnd/>
            <a:tailEnd/>
          </a:ln>
        </p:spPr>
        <p:txBody>
          <a:bodyPr wrap="none" anchor="ctr"/>
          <a:lstStyle/>
          <a:p>
            <a:endParaRPr lang="en-US" sz="1600" b="1">
              <a:latin typeface="Tahoma" pitchFamily="34" charset="0"/>
            </a:endParaRPr>
          </a:p>
        </p:txBody>
      </p:sp>
      <p:sp>
        <p:nvSpPr>
          <p:cNvPr id="31763" name="AutoShape 25"/>
          <p:cNvSpPr>
            <a:spLocks noChangeArrowheads="1"/>
          </p:cNvSpPr>
          <p:nvPr/>
        </p:nvSpPr>
        <p:spPr bwMode="auto">
          <a:xfrm>
            <a:off x="5638800" y="4038600"/>
            <a:ext cx="157163"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31764" name="Rectangle 26"/>
          <p:cNvSpPr>
            <a:spLocks noChangeArrowheads="1"/>
          </p:cNvSpPr>
          <p:nvPr/>
        </p:nvSpPr>
        <p:spPr bwMode="auto">
          <a:xfrm>
            <a:off x="4752975" y="3014663"/>
            <a:ext cx="2562225" cy="1008062"/>
          </a:xfrm>
          <a:prstGeom prst="rect">
            <a:avLst/>
          </a:prstGeom>
          <a:solidFill>
            <a:schemeClr val="accent1"/>
          </a:solidFill>
          <a:ln w="9525">
            <a:solidFill>
              <a:schemeClr val="tx1"/>
            </a:solidFill>
            <a:miter lim="800000"/>
            <a:headEnd/>
            <a:tailEnd/>
          </a:ln>
        </p:spPr>
        <p:txBody>
          <a:bodyPr wrap="none" anchor="ctr"/>
          <a:lstStyle/>
          <a:p>
            <a:endParaRPr lang="en-GB" sz="1600" b="1" i="1">
              <a:latin typeface="Tahoma" pitchFamily="34" charset="0"/>
            </a:endParaRPr>
          </a:p>
          <a:p>
            <a:r>
              <a:rPr lang="en-GB" sz="1600" b="1" i="1">
                <a:latin typeface="Tahoma" pitchFamily="34" charset="0"/>
              </a:rPr>
              <a:t>Patch createPatch()</a:t>
            </a:r>
          </a:p>
          <a:p>
            <a:r>
              <a:rPr lang="en-GB" sz="1600" b="1" i="1">
                <a:latin typeface="Tahoma" pitchFamily="34" charset="0"/>
              </a:rPr>
              <a:t>Barrier createBarrier()</a:t>
            </a:r>
          </a:p>
          <a:p>
            <a:r>
              <a:rPr lang="en-GB" sz="1600" b="1">
                <a:latin typeface="Tahoma" pitchFamily="34" charset="0"/>
              </a:rPr>
              <a:t>setUpEnvironment()</a:t>
            </a:r>
          </a:p>
          <a:p>
            <a:endParaRPr lang="en-GB" sz="1600" b="1">
              <a:latin typeface="Tahoma" pitchFamily="34" charset="0"/>
            </a:endParaRPr>
          </a:p>
        </p:txBody>
      </p:sp>
      <p:cxnSp>
        <p:nvCxnSpPr>
          <p:cNvPr id="31765" name="AutoShape 27"/>
          <p:cNvCxnSpPr>
            <a:cxnSpLocks noChangeShapeType="1"/>
            <a:stCxn id="31761" idx="1"/>
            <a:endCxn id="31749" idx="3"/>
          </p:cNvCxnSpPr>
          <p:nvPr/>
        </p:nvCxnSpPr>
        <p:spPr bwMode="auto">
          <a:xfrm flipH="1" flipV="1">
            <a:off x="3444875" y="1857375"/>
            <a:ext cx="1301750" cy="85725"/>
          </a:xfrm>
          <a:prstGeom prst="straightConnector1">
            <a:avLst/>
          </a:prstGeom>
          <a:noFill/>
          <a:ln w="9525">
            <a:solidFill>
              <a:schemeClr val="tx1"/>
            </a:solidFill>
            <a:round/>
            <a:headEnd/>
            <a:tailEnd/>
          </a:ln>
        </p:spPr>
      </p:cxnSp>
      <p:sp>
        <p:nvSpPr>
          <p:cNvPr id="31766" name="Text Box 28"/>
          <p:cNvSpPr txBox="1">
            <a:spLocks noChangeArrowheads="1"/>
          </p:cNvSpPr>
          <p:nvPr/>
        </p:nvSpPr>
        <p:spPr bwMode="auto">
          <a:xfrm>
            <a:off x="1143000" y="3276600"/>
            <a:ext cx="3429000" cy="1314450"/>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Abstract methods to create patches of land through which animals move freely (e.g. Jungle) and barriers (e.g. Rivers)</a:t>
            </a:r>
          </a:p>
        </p:txBody>
      </p:sp>
      <p:sp>
        <p:nvSpPr>
          <p:cNvPr id="31767" name="Freeform 29"/>
          <p:cNvSpPr>
            <a:spLocks/>
          </p:cNvSpPr>
          <p:nvPr/>
        </p:nvSpPr>
        <p:spPr bwMode="auto">
          <a:xfrm>
            <a:off x="3995738" y="3205163"/>
            <a:ext cx="852487" cy="223837"/>
          </a:xfrm>
          <a:custGeom>
            <a:avLst/>
            <a:gdLst>
              <a:gd name="T0" fmla="*/ 0 w 537"/>
              <a:gd name="T1" fmla="*/ 141 h 141"/>
              <a:gd name="T2" fmla="*/ 537 w 537"/>
              <a:gd name="T3" fmla="*/ 73 h 141"/>
              <a:gd name="T4" fmla="*/ 0 60000 65536"/>
              <a:gd name="T5" fmla="*/ 0 60000 65536"/>
              <a:gd name="T6" fmla="*/ 0 w 537"/>
              <a:gd name="T7" fmla="*/ 0 h 141"/>
              <a:gd name="T8" fmla="*/ 537 w 537"/>
              <a:gd name="T9" fmla="*/ 141 h 141"/>
            </a:gdLst>
            <a:ahLst/>
            <a:cxnLst>
              <a:cxn ang="T4">
                <a:pos x="T0" y="T1"/>
              </a:cxn>
              <a:cxn ang="T5">
                <a:pos x="T2" y="T3"/>
              </a:cxn>
            </a:cxnLst>
            <a:rect l="T6" t="T7" r="T8" b="T9"/>
            <a:pathLst>
              <a:path w="537" h="141">
                <a:moveTo>
                  <a:pt x="0" y="141"/>
                </a:moveTo>
                <a:cubicBezTo>
                  <a:pt x="134" y="0"/>
                  <a:pt x="372" y="73"/>
                  <a:pt x="537" y="73"/>
                </a:cubicBezTo>
              </a:path>
            </a:pathLst>
          </a:custGeom>
          <a:noFill/>
          <a:ln w="25400">
            <a:solidFill>
              <a:srgbClr val="FF0000"/>
            </a:solidFill>
            <a:round/>
            <a:headEnd/>
            <a:tailEnd type="arrow" w="lg" len="lg"/>
          </a:ln>
        </p:spPr>
        <p:txBody>
          <a:bodyPr wrap="none"/>
          <a:lstStyle/>
          <a:p>
            <a:endParaRPr lang="en-US"/>
          </a:p>
        </p:txBody>
      </p:sp>
      <p:sp>
        <p:nvSpPr>
          <p:cNvPr id="31768" name="Freeform 30"/>
          <p:cNvSpPr>
            <a:spLocks/>
          </p:cNvSpPr>
          <p:nvPr/>
        </p:nvSpPr>
        <p:spPr bwMode="auto">
          <a:xfrm>
            <a:off x="4067175" y="3500438"/>
            <a:ext cx="792163" cy="69850"/>
          </a:xfrm>
          <a:custGeom>
            <a:avLst/>
            <a:gdLst>
              <a:gd name="T0" fmla="*/ 0 w 499"/>
              <a:gd name="T1" fmla="*/ 0 h 44"/>
              <a:gd name="T2" fmla="*/ 154 w 499"/>
              <a:gd name="T3" fmla="*/ 19 h 44"/>
              <a:gd name="T4" fmla="*/ 182 w 499"/>
              <a:gd name="T5" fmla="*/ 38 h 44"/>
              <a:gd name="T6" fmla="*/ 499 w 499"/>
              <a:gd name="T7" fmla="*/ 38 h 44"/>
              <a:gd name="T8" fmla="*/ 0 60000 65536"/>
              <a:gd name="T9" fmla="*/ 0 60000 65536"/>
              <a:gd name="T10" fmla="*/ 0 60000 65536"/>
              <a:gd name="T11" fmla="*/ 0 60000 65536"/>
              <a:gd name="T12" fmla="*/ 0 w 499"/>
              <a:gd name="T13" fmla="*/ 0 h 44"/>
              <a:gd name="T14" fmla="*/ 499 w 499"/>
              <a:gd name="T15" fmla="*/ 44 h 44"/>
            </a:gdLst>
            <a:ahLst/>
            <a:cxnLst>
              <a:cxn ang="T8">
                <a:pos x="T0" y="T1"/>
              </a:cxn>
              <a:cxn ang="T9">
                <a:pos x="T2" y="T3"/>
              </a:cxn>
              <a:cxn ang="T10">
                <a:pos x="T4" y="T5"/>
              </a:cxn>
              <a:cxn ang="T11">
                <a:pos x="T6" y="T7"/>
              </a:cxn>
            </a:cxnLst>
            <a:rect l="T12" t="T13" r="T14" b="T15"/>
            <a:pathLst>
              <a:path w="499" h="44">
                <a:moveTo>
                  <a:pt x="0" y="0"/>
                </a:moveTo>
                <a:cubicBezTo>
                  <a:pt x="13" y="1"/>
                  <a:pt x="133" y="13"/>
                  <a:pt x="154" y="19"/>
                </a:cubicBezTo>
                <a:cubicBezTo>
                  <a:pt x="165" y="22"/>
                  <a:pt x="171" y="37"/>
                  <a:pt x="182" y="38"/>
                </a:cubicBezTo>
                <a:cubicBezTo>
                  <a:pt x="288" y="44"/>
                  <a:pt x="393" y="38"/>
                  <a:pt x="499" y="38"/>
                </a:cubicBezTo>
              </a:path>
            </a:pathLst>
          </a:custGeom>
          <a:noFill/>
          <a:ln w="25400">
            <a:solidFill>
              <a:srgbClr val="FF0000"/>
            </a:solidFill>
            <a:round/>
            <a:headEnd/>
            <a:tailEnd type="arrow" w="lg" len="lg"/>
          </a:ln>
        </p:spPr>
        <p:txBody>
          <a:bodyPr wrap="none"/>
          <a:lstStyle/>
          <a:p>
            <a:endParaRPr lang="en-US"/>
          </a:p>
        </p:txBody>
      </p:sp>
      <p:sp>
        <p:nvSpPr>
          <p:cNvPr id="31769" name="Text Box 31"/>
          <p:cNvSpPr txBox="1">
            <a:spLocks noChangeArrowheads="1"/>
          </p:cNvSpPr>
          <p:nvPr/>
        </p:nvSpPr>
        <p:spPr bwMode="auto">
          <a:xfrm>
            <a:off x="457200" y="6200775"/>
            <a:ext cx="4495800" cy="581025"/>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Override abstract methods to create patches of jungle and rivers</a:t>
            </a:r>
          </a:p>
        </p:txBody>
      </p:sp>
      <p:sp>
        <p:nvSpPr>
          <p:cNvPr id="31770" name="Text Box 32"/>
          <p:cNvSpPr txBox="1">
            <a:spLocks noChangeArrowheads="1"/>
          </p:cNvSpPr>
          <p:nvPr/>
        </p:nvSpPr>
        <p:spPr bwMode="auto">
          <a:xfrm>
            <a:off x="5029200" y="6172200"/>
            <a:ext cx="4191000" cy="581025"/>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Override abstract methods to create patches of snow and crevasses</a:t>
            </a:r>
          </a:p>
        </p:txBody>
      </p:sp>
      <p:sp>
        <p:nvSpPr>
          <p:cNvPr id="31771" name="Freeform 33"/>
          <p:cNvSpPr>
            <a:spLocks/>
          </p:cNvSpPr>
          <p:nvPr/>
        </p:nvSpPr>
        <p:spPr bwMode="auto">
          <a:xfrm>
            <a:off x="250825" y="5956300"/>
            <a:ext cx="617538" cy="504825"/>
          </a:xfrm>
          <a:custGeom>
            <a:avLst/>
            <a:gdLst>
              <a:gd name="T0" fmla="*/ 159 w 389"/>
              <a:gd name="T1" fmla="*/ 318 h 318"/>
              <a:gd name="T2" fmla="*/ 63 w 389"/>
              <a:gd name="T3" fmla="*/ 232 h 318"/>
              <a:gd name="T4" fmla="*/ 197 w 389"/>
              <a:gd name="T5" fmla="*/ 2 h 318"/>
              <a:gd name="T6" fmla="*/ 389 w 389"/>
              <a:gd name="T7" fmla="*/ 2 h 318"/>
              <a:gd name="T8" fmla="*/ 0 60000 65536"/>
              <a:gd name="T9" fmla="*/ 0 60000 65536"/>
              <a:gd name="T10" fmla="*/ 0 60000 65536"/>
              <a:gd name="T11" fmla="*/ 0 60000 65536"/>
              <a:gd name="T12" fmla="*/ 0 w 389"/>
              <a:gd name="T13" fmla="*/ 0 h 318"/>
              <a:gd name="T14" fmla="*/ 389 w 389"/>
              <a:gd name="T15" fmla="*/ 318 h 318"/>
            </a:gdLst>
            <a:ahLst/>
            <a:cxnLst>
              <a:cxn ang="T8">
                <a:pos x="T0" y="T1"/>
              </a:cxn>
              <a:cxn ang="T9">
                <a:pos x="T2" y="T3"/>
              </a:cxn>
              <a:cxn ang="T10">
                <a:pos x="T4" y="T5"/>
              </a:cxn>
              <a:cxn ang="T11">
                <a:pos x="T6" y="T7"/>
              </a:cxn>
            </a:cxnLst>
            <a:rect l="T12" t="T13" r="T14" b="T15"/>
            <a:pathLst>
              <a:path w="389" h="318">
                <a:moveTo>
                  <a:pt x="159" y="318"/>
                </a:moveTo>
                <a:cubicBezTo>
                  <a:pt x="112" y="287"/>
                  <a:pt x="116" y="250"/>
                  <a:pt x="63" y="232"/>
                </a:cubicBezTo>
                <a:cubicBezTo>
                  <a:pt x="0" y="136"/>
                  <a:pt x="88" y="6"/>
                  <a:pt x="197" y="2"/>
                </a:cubicBezTo>
                <a:cubicBezTo>
                  <a:pt x="261" y="0"/>
                  <a:pt x="325" y="2"/>
                  <a:pt x="389" y="2"/>
                </a:cubicBezTo>
              </a:path>
            </a:pathLst>
          </a:custGeom>
          <a:noFill/>
          <a:ln w="9525">
            <a:solidFill>
              <a:srgbClr val="FF0000"/>
            </a:solidFill>
            <a:round/>
            <a:headEnd/>
            <a:tailEnd type="arrow" w="lg" len="med"/>
          </a:ln>
        </p:spPr>
        <p:txBody>
          <a:bodyPr wrap="none"/>
          <a:lstStyle/>
          <a:p>
            <a:endParaRPr lang="en-US"/>
          </a:p>
        </p:txBody>
      </p:sp>
      <p:sp>
        <p:nvSpPr>
          <p:cNvPr id="31772" name="Freeform 34"/>
          <p:cNvSpPr>
            <a:spLocks/>
          </p:cNvSpPr>
          <p:nvPr/>
        </p:nvSpPr>
        <p:spPr bwMode="auto">
          <a:xfrm>
            <a:off x="4868863" y="5895975"/>
            <a:ext cx="617537" cy="504825"/>
          </a:xfrm>
          <a:custGeom>
            <a:avLst/>
            <a:gdLst>
              <a:gd name="T0" fmla="*/ 159 w 389"/>
              <a:gd name="T1" fmla="*/ 318 h 318"/>
              <a:gd name="T2" fmla="*/ 63 w 389"/>
              <a:gd name="T3" fmla="*/ 232 h 318"/>
              <a:gd name="T4" fmla="*/ 197 w 389"/>
              <a:gd name="T5" fmla="*/ 2 h 318"/>
              <a:gd name="T6" fmla="*/ 389 w 389"/>
              <a:gd name="T7" fmla="*/ 2 h 318"/>
              <a:gd name="T8" fmla="*/ 0 60000 65536"/>
              <a:gd name="T9" fmla="*/ 0 60000 65536"/>
              <a:gd name="T10" fmla="*/ 0 60000 65536"/>
              <a:gd name="T11" fmla="*/ 0 60000 65536"/>
              <a:gd name="T12" fmla="*/ 0 w 389"/>
              <a:gd name="T13" fmla="*/ 0 h 318"/>
              <a:gd name="T14" fmla="*/ 389 w 389"/>
              <a:gd name="T15" fmla="*/ 318 h 318"/>
            </a:gdLst>
            <a:ahLst/>
            <a:cxnLst>
              <a:cxn ang="T8">
                <a:pos x="T0" y="T1"/>
              </a:cxn>
              <a:cxn ang="T9">
                <a:pos x="T2" y="T3"/>
              </a:cxn>
              <a:cxn ang="T10">
                <a:pos x="T4" y="T5"/>
              </a:cxn>
              <a:cxn ang="T11">
                <a:pos x="T6" y="T7"/>
              </a:cxn>
            </a:cxnLst>
            <a:rect l="T12" t="T13" r="T14" b="T15"/>
            <a:pathLst>
              <a:path w="389" h="318">
                <a:moveTo>
                  <a:pt x="159" y="318"/>
                </a:moveTo>
                <a:cubicBezTo>
                  <a:pt x="112" y="287"/>
                  <a:pt x="116" y="250"/>
                  <a:pt x="63" y="232"/>
                </a:cubicBezTo>
                <a:cubicBezTo>
                  <a:pt x="0" y="136"/>
                  <a:pt x="88" y="6"/>
                  <a:pt x="197" y="2"/>
                </a:cubicBezTo>
                <a:cubicBezTo>
                  <a:pt x="261" y="0"/>
                  <a:pt x="325" y="2"/>
                  <a:pt x="389" y="2"/>
                </a:cubicBezTo>
              </a:path>
            </a:pathLst>
          </a:custGeom>
          <a:noFill/>
          <a:ln w="9525">
            <a:solidFill>
              <a:srgbClr val="FF0000"/>
            </a:solidFill>
            <a:round/>
            <a:headEnd/>
            <a:tailEnd type="arrow" w="lg" len="med"/>
          </a:ln>
        </p:spPr>
        <p:txBody>
          <a:bodyPr wrap="none"/>
          <a:lstStyle/>
          <a:p>
            <a:endParaRPr lang="en-US"/>
          </a:p>
        </p:txBody>
      </p:sp>
      <p:sp>
        <p:nvSpPr>
          <p:cNvPr id="31773" name="Rectangle 35"/>
          <p:cNvSpPr>
            <a:spLocks noChangeArrowheads="1"/>
          </p:cNvSpPr>
          <p:nvPr/>
        </p:nvSpPr>
        <p:spPr bwMode="auto">
          <a:xfrm>
            <a:off x="1258888" y="2324100"/>
            <a:ext cx="762000" cy="312738"/>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Patch</a:t>
            </a:r>
          </a:p>
        </p:txBody>
      </p:sp>
      <p:sp>
        <p:nvSpPr>
          <p:cNvPr id="31774" name="AutoShape 36"/>
          <p:cNvSpPr>
            <a:spLocks noChangeArrowheads="1"/>
          </p:cNvSpPr>
          <p:nvPr/>
        </p:nvSpPr>
        <p:spPr bwMode="auto">
          <a:xfrm>
            <a:off x="1547813" y="2636838"/>
            <a:ext cx="144462"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31775" name="Rectangle 37"/>
          <p:cNvSpPr>
            <a:spLocks noChangeArrowheads="1"/>
          </p:cNvSpPr>
          <p:nvPr/>
        </p:nvSpPr>
        <p:spPr bwMode="auto">
          <a:xfrm>
            <a:off x="3233738" y="2324100"/>
            <a:ext cx="762000" cy="312738"/>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Barrier</a:t>
            </a:r>
          </a:p>
        </p:txBody>
      </p:sp>
      <p:sp>
        <p:nvSpPr>
          <p:cNvPr id="31776" name="AutoShape 38"/>
          <p:cNvSpPr>
            <a:spLocks noChangeArrowheads="1"/>
          </p:cNvSpPr>
          <p:nvPr/>
        </p:nvSpPr>
        <p:spPr bwMode="auto">
          <a:xfrm>
            <a:off x="3490913" y="2636838"/>
            <a:ext cx="144462"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31777" name="AutoShape 39"/>
          <p:cNvCxnSpPr>
            <a:cxnSpLocks noChangeShapeType="1"/>
            <a:stCxn id="31754" idx="3"/>
            <a:endCxn id="31773" idx="0"/>
          </p:cNvCxnSpPr>
          <p:nvPr/>
        </p:nvCxnSpPr>
        <p:spPr bwMode="auto">
          <a:xfrm rot="5400000">
            <a:off x="2008188" y="1863725"/>
            <a:ext cx="92075" cy="828675"/>
          </a:xfrm>
          <a:prstGeom prst="bentConnector3">
            <a:avLst>
              <a:gd name="adj1" fmla="val 50000"/>
            </a:avLst>
          </a:prstGeom>
          <a:noFill/>
          <a:ln w="9525">
            <a:solidFill>
              <a:schemeClr val="tx1"/>
            </a:solidFill>
            <a:miter lim="800000"/>
            <a:headEnd/>
            <a:tailEnd/>
          </a:ln>
        </p:spPr>
      </p:cxnSp>
      <p:cxnSp>
        <p:nvCxnSpPr>
          <p:cNvPr id="31778" name="AutoShape 40"/>
          <p:cNvCxnSpPr>
            <a:cxnSpLocks noChangeShapeType="1"/>
            <a:stCxn id="31782" idx="3"/>
            <a:endCxn id="31775" idx="0"/>
          </p:cNvCxnSpPr>
          <p:nvPr/>
        </p:nvCxnSpPr>
        <p:spPr bwMode="auto">
          <a:xfrm rot="16200000" flipH="1">
            <a:off x="3094832" y="1804193"/>
            <a:ext cx="88900" cy="950913"/>
          </a:xfrm>
          <a:prstGeom prst="bentConnector3">
            <a:avLst>
              <a:gd name="adj1" fmla="val 50000"/>
            </a:avLst>
          </a:prstGeom>
          <a:noFill/>
          <a:ln w="9525">
            <a:solidFill>
              <a:schemeClr val="tx1"/>
            </a:solidFill>
            <a:miter lim="800000"/>
            <a:headEnd/>
            <a:tailEnd/>
          </a:ln>
        </p:spPr>
      </p:cxnSp>
      <p:sp>
        <p:nvSpPr>
          <p:cNvPr id="31779" name="Text Box 41"/>
          <p:cNvSpPr txBox="1">
            <a:spLocks noChangeArrowheads="1"/>
          </p:cNvSpPr>
          <p:nvPr/>
        </p:nvSpPr>
        <p:spPr bwMode="auto">
          <a:xfrm>
            <a:off x="7524750" y="2997200"/>
            <a:ext cx="1801813" cy="1314450"/>
          </a:xfrm>
          <a:prstGeom prst="rect">
            <a:avLst/>
          </a:prstGeom>
          <a:noFill/>
          <a:ln w="9525">
            <a:noFill/>
            <a:miter lim="800000"/>
            <a:headEnd/>
            <a:tailEnd/>
          </a:ln>
        </p:spPr>
        <p:txBody>
          <a:bodyPr>
            <a:spAutoFit/>
          </a:bodyPr>
          <a:lstStyle/>
          <a:p>
            <a:pPr>
              <a:spcBef>
                <a:spcPct val="50000"/>
              </a:spcBef>
            </a:pPr>
            <a:r>
              <a:rPr lang="en-GB" sz="1600" b="1" i="1">
                <a:solidFill>
                  <a:srgbClr val="FF0000"/>
                </a:solidFill>
                <a:latin typeface="Tahoma" pitchFamily="34" charset="0"/>
              </a:rPr>
              <a:t>Concrete method which calls the two abstract methods</a:t>
            </a:r>
          </a:p>
        </p:txBody>
      </p:sp>
      <p:sp>
        <p:nvSpPr>
          <p:cNvPr id="31780" name="Freeform 42"/>
          <p:cNvSpPr>
            <a:spLocks/>
          </p:cNvSpPr>
          <p:nvPr/>
        </p:nvSpPr>
        <p:spPr bwMode="auto">
          <a:xfrm>
            <a:off x="6948488" y="3284538"/>
            <a:ext cx="739775" cy="447675"/>
          </a:xfrm>
          <a:custGeom>
            <a:avLst/>
            <a:gdLst>
              <a:gd name="T0" fmla="*/ 473 w 476"/>
              <a:gd name="T1" fmla="*/ 59 h 288"/>
              <a:gd name="T2" fmla="*/ 466 w 476"/>
              <a:gd name="T3" fmla="*/ 7 h 288"/>
              <a:gd name="T4" fmla="*/ 451 w 476"/>
              <a:gd name="T5" fmla="*/ 29 h 288"/>
              <a:gd name="T6" fmla="*/ 407 w 476"/>
              <a:gd name="T7" fmla="*/ 59 h 288"/>
              <a:gd name="T8" fmla="*/ 288 w 476"/>
              <a:gd name="T9" fmla="*/ 184 h 288"/>
              <a:gd name="T10" fmla="*/ 251 w 476"/>
              <a:gd name="T11" fmla="*/ 229 h 288"/>
              <a:gd name="T12" fmla="*/ 178 w 476"/>
              <a:gd name="T13" fmla="*/ 243 h 288"/>
              <a:gd name="T14" fmla="*/ 52 w 476"/>
              <a:gd name="T15" fmla="*/ 280 h 288"/>
              <a:gd name="T16" fmla="*/ 0 w 476"/>
              <a:gd name="T17" fmla="*/ 288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6"/>
              <a:gd name="T28" fmla="*/ 0 h 288"/>
              <a:gd name="T29" fmla="*/ 476 w 476"/>
              <a:gd name="T30" fmla="*/ 288 h 2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6" h="288">
                <a:moveTo>
                  <a:pt x="473" y="59"/>
                </a:moveTo>
                <a:cubicBezTo>
                  <a:pt x="471" y="42"/>
                  <a:pt x="476" y="21"/>
                  <a:pt x="466" y="7"/>
                </a:cubicBezTo>
                <a:cubicBezTo>
                  <a:pt x="461" y="0"/>
                  <a:pt x="458" y="23"/>
                  <a:pt x="451" y="29"/>
                </a:cubicBezTo>
                <a:cubicBezTo>
                  <a:pt x="438" y="41"/>
                  <a:pt x="407" y="59"/>
                  <a:pt x="407" y="59"/>
                </a:cubicBezTo>
                <a:cubicBezTo>
                  <a:pt x="373" y="108"/>
                  <a:pt x="330" y="142"/>
                  <a:pt x="288" y="184"/>
                </a:cubicBezTo>
                <a:cubicBezTo>
                  <a:pt x="274" y="198"/>
                  <a:pt x="266" y="217"/>
                  <a:pt x="251" y="229"/>
                </a:cubicBezTo>
                <a:cubicBezTo>
                  <a:pt x="232" y="245"/>
                  <a:pt x="202" y="238"/>
                  <a:pt x="178" y="243"/>
                </a:cubicBezTo>
                <a:cubicBezTo>
                  <a:pt x="135" y="251"/>
                  <a:pt x="95" y="271"/>
                  <a:pt x="52" y="280"/>
                </a:cubicBezTo>
                <a:cubicBezTo>
                  <a:pt x="35" y="283"/>
                  <a:pt x="0" y="288"/>
                  <a:pt x="0" y="288"/>
                </a:cubicBezTo>
              </a:path>
            </a:pathLst>
          </a:custGeom>
          <a:noFill/>
          <a:ln w="25400">
            <a:solidFill>
              <a:srgbClr val="FF0000"/>
            </a:solidFill>
            <a:round/>
            <a:headEnd/>
            <a:tailEnd type="arrow" w="lg" len="lg"/>
          </a:ln>
        </p:spPr>
        <p:txBody>
          <a:bodyPr wrap="none" anchor="ctr"/>
          <a:lstStyle/>
          <a:p>
            <a:endParaRPr lang="en-US"/>
          </a:p>
        </p:txBody>
      </p:sp>
      <p:sp>
        <p:nvSpPr>
          <p:cNvPr id="31781" name="AutoShape 43"/>
          <p:cNvSpPr>
            <a:spLocks noChangeArrowheads="1"/>
          </p:cNvSpPr>
          <p:nvPr/>
        </p:nvSpPr>
        <p:spPr bwMode="auto">
          <a:xfrm>
            <a:off x="6172200" y="4038600"/>
            <a:ext cx="157163"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31782" name="AutoShape 44"/>
          <p:cNvSpPr>
            <a:spLocks noChangeArrowheads="1"/>
          </p:cNvSpPr>
          <p:nvPr/>
        </p:nvSpPr>
        <p:spPr bwMode="auto">
          <a:xfrm>
            <a:off x="2590800" y="2090738"/>
            <a:ext cx="144463"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31783" name="AutoShape 45"/>
          <p:cNvSpPr>
            <a:spLocks noChangeArrowheads="1"/>
          </p:cNvSpPr>
          <p:nvPr/>
        </p:nvSpPr>
        <p:spPr bwMode="auto">
          <a:xfrm>
            <a:off x="3643313" y="2633663"/>
            <a:ext cx="144462"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31784" name="AutoShape 46"/>
          <p:cNvSpPr>
            <a:spLocks noChangeArrowheads="1"/>
          </p:cNvSpPr>
          <p:nvPr/>
        </p:nvSpPr>
        <p:spPr bwMode="auto">
          <a:xfrm>
            <a:off x="1700213" y="2641600"/>
            <a:ext cx="144462"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title"/>
          </p:nvPr>
        </p:nvSpPr>
        <p:spPr>
          <a:xfrm>
            <a:off x="685800" y="304800"/>
            <a:ext cx="7772400" cy="1143000"/>
          </a:xfrm>
        </p:spPr>
        <p:txBody>
          <a:bodyPr/>
          <a:lstStyle/>
          <a:p>
            <a:pPr eaLnBrk="1" hangingPunct="1"/>
            <a:r>
              <a:rPr lang="en-GB"/>
              <a:t>An Example </a:t>
            </a:r>
          </a:p>
        </p:txBody>
      </p:sp>
      <p:sp>
        <p:nvSpPr>
          <p:cNvPr id="5122" name="Rectangle 2"/>
          <p:cNvSpPr>
            <a:spLocks noGrp="1" noChangeArrowheads="1"/>
          </p:cNvSpPr>
          <p:nvPr>
            <p:ph idx="1"/>
          </p:nvPr>
        </p:nvSpPr>
        <p:spPr>
          <a:xfrm>
            <a:off x="723900" y="1145858"/>
            <a:ext cx="5257800" cy="4114800"/>
          </a:xfrm>
        </p:spPr>
        <p:txBody>
          <a:bodyPr>
            <a:normAutofit lnSpcReduction="10000"/>
          </a:bodyPr>
          <a:lstStyle/>
          <a:p>
            <a:pPr eaLnBrk="1" hangingPunct="1">
              <a:lnSpc>
                <a:spcPct val="90000"/>
              </a:lnSpc>
            </a:pPr>
            <a:r>
              <a:rPr lang="en-GB" sz="2000" dirty="0" err="1"/>
              <a:t>Leporello</a:t>
            </a:r>
            <a:r>
              <a:rPr lang="en-GB" sz="2000" dirty="0"/>
              <a:t> wants to keep lists of his master’s girlfriends in various countries. </a:t>
            </a:r>
          </a:p>
          <a:p>
            <a:pPr eaLnBrk="1" hangingPunct="1">
              <a:lnSpc>
                <a:spcPct val="90000"/>
              </a:lnSpc>
            </a:pPr>
            <a:r>
              <a:rPr lang="en-GB" sz="2000" dirty="0"/>
              <a:t>He has decided to implement these using an </a:t>
            </a:r>
            <a:r>
              <a:rPr lang="en-GB" sz="2000" dirty="0" err="1"/>
              <a:t>ArrayList</a:t>
            </a:r>
            <a:r>
              <a:rPr lang="en-GB" sz="2000" dirty="0"/>
              <a:t> (for the Italians) and a </a:t>
            </a:r>
            <a:r>
              <a:rPr lang="en-GB" sz="2000" dirty="0" err="1"/>
              <a:t>LinkedList</a:t>
            </a:r>
            <a:r>
              <a:rPr lang="en-GB" sz="2000" dirty="0"/>
              <a:t> (for the Spaniards). Should he declare types like this…</a:t>
            </a:r>
          </a:p>
          <a:p>
            <a:pPr eaLnBrk="1" hangingPunct="1">
              <a:lnSpc>
                <a:spcPct val="90000"/>
              </a:lnSpc>
              <a:buFontTx/>
              <a:buNone/>
            </a:pPr>
            <a:endParaRPr lang="en-GB" sz="2000" dirty="0"/>
          </a:p>
          <a:p>
            <a:pPr eaLnBrk="1" hangingPunct="1">
              <a:lnSpc>
                <a:spcPct val="90000"/>
              </a:lnSpc>
              <a:buFontTx/>
              <a:buNone/>
            </a:pPr>
            <a:r>
              <a:rPr lang="en-GB" sz="2000" dirty="0"/>
              <a:t>	</a:t>
            </a:r>
            <a:r>
              <a:rPr lang="en-GB" sz="2000" dirty="0" err="1">
                <a:solidFill>
                  <a:schemeClr val="tx2"/>
                </a:solidFill>
              </a:rPr>
              <a:t>ArrayList</a:t>
            </a:r>
            <a:r>
              <a:rPr lang="en-GB" sz="2000" dirty="0">
                <a:solidFill>
                  <a:schemeClr val="tx2"/>
                </a:solidFill>
              </a:rPr>
              <a:t> </a:t>
            </a:r>
            <a:r>
              <a:rPr lang="en-GB" sz="2000" dirty="0" err="1">
                <a:solidFill>
                  <a:schemeClr val="tx2"/>
                </a:solidFill>
              </a:rPr>
              <a:t>italians</a:t>
            </a:r>
            <a:r>
              <a:rPr lang="en-GB" sz="2000" dirty="0">
                <a:solidFill>
                  <a:schemeClr val="tx2"/>
                </a:solidFill>
              </a:rPr>
              <a:t>;</a:t>
            </a:r>
          </a:p>
          <a:p>
            <a:pPr eaLnBrk="1" hangingPunct="1">
              <a:lnSpc>
                <a:spcPct val="90000"/>
              </a:lnSpc>
              <a:buFontTx/>
              <a:buNone/>
            </a:pPr>
            <a:r>
              <a:rPr lang="en-GB" sz="2000" dirty="0">
                <a:solidFill>
                  <a:schemeClr val="tx2"/>
                </a:solidFill>
              </a:rPr>
              <a:t>	</a:t>
            </a:r>
            <a:r>
              <a:rPr lang="en-GB" sz="2000" dirty="0" err="1">
                <a:solidFill>
                  <a:schemeClr val="tx2"/>
                </a:solidFill>
              </a:rPr>
              <a:t>LinkedList</a:t>
            </a:r>
            <a:r>
              <a:rPr lang="en-GB" sz="2000" dirty="0">
                <a:solidFill>
                  <a:schemeClr val="tx2"/>
                </a:solidFill>
              </a:rPr>
              <a:t> </a:t>
            </a:r>
            <a:r>
              <a:rPr lang="en-GB" sz="2000" dirty="0" err="1">
                <a:solidFill>
                  <a:schemeClr val="tx2"/>
                </a:solidFill>
              </a:rPr>
              <a:t>spaniards</a:t>
            </a:r>
            <a:r>
              <a:rPr lang="en-GB" sz="2000" dirty="0"/>
              <a:t>;</a:t>
            </a:r>
          </a:p>
          <a:p>
            <a:pPr eaLnBrk="1" hangingPunct="1">
              <a:lnSpc>
                <a:spcPct val="90000"/>
              </a:lnSpc>
              <a:buFontTx/>
              <a:buNone/>
            </a:pPr>
            <a:endParaRPr lang="en-GB" sz="2000" dirty="0"/>
          </a:p>
          <a:p>
            <a:pPr eaLnBrk="1" hangingPunct="1">
              <a:lnSpc>
                <a:spcPct val="90000"/>
              </a:lnSpc>
              <a:buFontTx/>
              <a:buNone/>
            </a:pPr>
            <a:r>
              <a:rPr lang="en-GB" sz="2000" dirty="0"/>
              <a:t>Or like this…</a:t>
            </a:r>
          </a:p>
          <a:p>
            <a:pPr eaLnBrk="1" hangingPunct="1">
              <a:lnSpc>
                <a:spcPct val="90000"/>
              </a:lnSpc>
              <a:buFontTx/>
              <a:buNone/>
            </a:pPr>
            <a:r>
              <a:rPr lang="en-GB" sz="2000" dirty="0"/>
              <a:t>	</a:t>
            </a:r>
            <a:r>
              <a:rPr lang="en-GB" sz="2000" dirty="0">
                <a:solidFill>
                  <a:schemeClr val="tx2"/>
                </a:solidFill>
              </a:rPr>
              <a:t>List </a:t>
            </a:r>
            <a:r>
              <a:rPr lang="en-GB" sz="2000" dirty="0" err="1">
                <a:solidFill>
                  <a:schemeClr val="tx2"/>
                </a:solidFill>
              </a:rPr>
              <a:t>italians</a:t>
            </a:r>
            <a:r>
              <a:rPr lang="en-GB" sz="2000" dirty="0">
                <a:solidFill>
                  <a:schemeClr val="tx2"/>
                </a:solidFill>
              </a:rPr>
              <a:t>;</a:t>
            </a:r>
          </a:p>
          <a:p>
            <a:pPr eaLnBrk="1" hangingPunct="1">
              <a:lnSpc>
                <a:spcPct val="90000"/>
              </a:lnSpc>
              <a:buFontTx/>
              <a:buNone/>
            </a:pPr>
            <a:r>
              <a:rPr lang="en-GB" sz="2000" dirty="0">
                <a:solidFill>
                  <a:schemeClr val="tx2"/>
                </a:solidFill>
              </a:rPr>
              <a:t>	List </a:t>
            </a:r>
            <a:r>
              <a:rPr lang="en-GB" sz="2000" dirty="0" err="1">
                <a:solidFill>
                  <a:schemeClr val="tx2"/>
                </a:solidFill>
              </a:rPr>
              <a:t>spaniards</a:t>
            </a:r>
            <a:r>
              <a:rPr lang="en-GB" sz="2000" dirty="0">
                <a:solidFill>
                  <a:schemeClr val="tx2"/>
                </a:solidFill>
              </a:rPr>
              <a:t>;</a:t>
            </a:r>
          </a:p>
        </p:txBody>
      </p:sp>
      <p:sp>
        <p:nvSpPr>
          <p:cNvPr id="13316" name="Text Box 4"/>
          <p:cNvSpPr txBox="1">
            <a:spLocks noChangeArrowheads="1"/>
          </p:cNvSpPr>
          <p:nvPr/>
        </p:nvSpPr>
        <p:spPr bwMode="auto">
          <a:xfrm>
            <a:off x="1828800" y="5151120"/>
            <a:ext cx="4267200" cy="1200329"/>
          </a:xfrm>
          <a:prstGeom prst="rect">
            <a:avLst/>
          </a:prstGeom>
          <a:noFill/>
          <a:ln w="9525">
            <a:noFill/>
            <a:miter lim="800000"/>
            <a:headEnd/>
            <a:tailEnd/>
          </a:ln>
        </p:spPr>
        <p:txBody>
          <a:bodyPr>
            <a:spAutoFit/>
          </a:bodyPr>
          <a:lstStyle/>
          <a:p>
            <a:pPr>
              <a:spcBef>
                <a:spcPct val="50000"/>
              </a:spcBef>
            </a:pPr>
            <a:r>
              <a:rPr lang="en-GB" sz="1800" dirty="0">
                <a:latin typeface="Tahoma" pitchFamily="34" charset="0"/>
              </a:rPr>
              <a:t>Treating the variables as Lists rather than exposing their concrete types makes the code simpler,  and easier to CHANGE!</a:t>
            </a:r>
          </a:p>
        </p:txBody>
      </p:sp>
      <p:sp>
        <p:nvSpPr>
          <p:cNvPr id="5125" name="Rectangle 5"/>
          <p:cNvSpPr>
            <a:spLocks noChangeArrowheads="1"/>
          </p:cNvSpPr>
          <p:nvPr/>
        </p:nvSpPr>
        <p:spPr bwMode="auto">
          <a:xfrm>
            <a:off x="5943600" y="3424238"/>
            <a:ext cx="1981200" cy="5334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add()</a:t>
            </a:r>
          </a:p>
          <a:p>
            <a:r>
              <a:rPr lang="en-GB" sz="1600" b="1">
                <a:latin typeface="Tahoma" pitchFamily="34" charset="0"/>
              </a:rPr>
              <a:t>get()</a:t>
            </a:r>
            <a:endParaRPr lang="en-GB" sz="1600" b="1" i="1">
              <a:latin typeface="Tahoma" pitchFamily="34" charset="0"/>
            </a:endParaRPr>
          </a:p>
        </p:txBody>
      </p:sp>
      <p:sp>
        <p:nvSpPr>
          <p:cNvPr id="5126" name="AutoShape 6"/>
          <p:cNvSpPr>
            <a:spLocks noChangeArrowheads="1"/>
          </p:cNvSpPr>
          <p:nvPr/>
        </p:nvSpPr>
        <p:spPr bwMode="auto">
          <a:xfrm>
            <a:off x="6781800" y="3957638"/>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5127" name="AutoShape 7"/>
          <p:cNvCxnSpPr>
            <a:cxnSpLocks noChangeShapeType="1"/>
            <a:stCxn id="5126" idx="3"/>
            <a:endCxn id="5135" idx="0"/>
          </p:cNvCxnSpPr>
          <p:nvPr/>
        </p:nvCxnSpPr>
        <p:spPr bwMode="auto">
          <a:xfrm rot="5400000">
            <a:off x="6267450" y="3824288"/>
            <a:ext cx="304800" cy="876300"/>
          </a:xfrm>
          <a:prstGeom prst="bentConnector3">
            <a:avLst>
              <a:gd name="adj1" fmla="val 50000"/>
            </a:avLst>
          </a:prstGeom>
          <a:noFill/>
          <a:ln w="9525">
            <a:solidFill>
              <a:schemeClr val="tx1"/>
            </a:solidFill>
            <a:prstDash val="dash"/>
            <a:miter lim="800000"/>
            <a:headEnd/>
            <a:tailEnd/>
          </a:ln>
        </p:spPr>
      </p:cxnSp>
      <p:cxnSp>
        <p:nvCxnSpPr>
          <p:cNvPr id="5128" name="AutoShape 8"/>
          <p:cNvCxnSpPr>
            <a:cxnSpLocks noChangeShapeType="1"/>
            <a:stCxn id="5132" idx="3"/>
            <a:endCxn id="5133" idx="0"/>
          </p:cNvCxnSpPr>
          <p:nvPr/>
        </p:nvCxnSpPr>
        <p:spPr bwMode="auto">
          <a:xfrm rot="16200000" flipH="1">
            <a:off x="7255669" y="3912394"/>
            <a:ext cx="309562" cy="704850"/>
          </a:xfrm>
          <a:prstGeom prst="bentConnector3">
            <a:avLst>
              <a:gd name="adj1" fmla="val 49745"/>
            </a:avLst>
          </a:prstGeom>
          <a:noFill/>
          <a:ln w="9525">
            <a:solidFill>
              <a:schemeClr val="tx1"/>
            </a:solidFill>
            <a:prstDash val="dash"/>
            <a:miter lim="800000"/>
            <a:headEnd/>
            <a:tailEnd/>
          </a:ln>
        </p:spPr>
      </p:cxnSp>
      <p:sp>
        <p:nvSpPr>
          <p:cNvPr id="5129" name="Rectangle 9"/>
          <p:cNvSpPr>
            <a:spLocks noChangeArrowheads="1"/>
          </p:cNvSpPr>
          <p:nvPr/>
        </p:nvSpPr>
        <p:spPr bwMode="auto">
          <a:xfrm>
            <a:off x="5943600" y="2895600"/>
            <a:ext cx="1981200" cy="533400"/>
          </a:xfrm>
          <a:prstGeom prst="rect">
            <a:avLst/>
          </a:prstGeom>
          <a:solidFill>
            <a:schemeClr val="accent1"/>
          </a:solidFill>
          <a:ln w="9525">
            <a:solidFill>
              <a:schemeClr val="tx1"/>
            </a:solidFill>
            <a:miter lim="800000"/>
            <a:headEnd/>
            <a:tailEnd/>
          </a:ln>
        </p:spPr>
        <p:txBody>
          <a:bodyPr wrap="none" anchor="ctr"/>
          <a:lstStyle/>
          <a:p>
            <a:pPr algn="ctr"/>
            <a:r>
              <a:rPr lang="en-GB" sz="1600" b="1" dirty="0">
                <a:latin typeface="Tahoma" pitchFamily="34" charset="0"/>
              </a:rPr>
              <a:t>&lt;&lt;interface&gt;&gt;</a:t>
            </a:r>
          </a:p>
          <a:p>
            <a:pPr algn="ctr"/>
            <a:r>
              <a:rPr lang="en-GB" sz="1600" b="1" i="1" dirty="0">
                <a:latin typeface="Tahoma" pitchFamily="34" charset="0"/>
              </a:rPr>
              <a:t>List</a:t>
            </a:r>
          </a:p>
        </p:txBody>
      </p:sp>
      <p:grpSp>
        <p:nvGrpSpPr>
          <p:cNvPr id="5130" name="Group 10"/>
          <p:cNvGrpSpPr>
            <a:grpSpLocks/>
          </p:cNvGrpSpPr>
          <p:nvPr/>
        </p:nvGrpSpPr>
        <p:grpSpPr bwMode="auto">
          <a:xfrm>
            <a:off x="5257800" y="4414838"/>
            <a:ext cx="1447800" cy="766762"/>
            <a:chOff x="3360" y="2685"/>
            <a:chExt cx="864" cy="483"/>
          </a:xfrm>
        </p:grpSpPr>
        <p:sp>
          <p:nvSpPr>
            <p:cNvPr id="5135" name="Rectangle 11"/>
            <p:cNvSpPr>
              <a:spLocks noChangeArrowheads="1"/>
            </p:cNvSpPr>
            <p:nvPr/>
          </p:nvSpPr>
          <p:spPr bwMode="auto">
            <a:xfrm>
              <a:off x="3360" y="2685"/>
              <a:ext cx="864"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ArrayList</a:t>
              </a:r>
              <a:endParaRPr lang="en-GB" sz="1600" b="1" i="1">
                <a:latin typeface="Tahoma" pitchFamily="34" charset="0"/>
              </a:endParaRPr>
            </a:p>
          </p:txBody>
        </p:sp>
        <p:sp>
          <p:nvSpPr>
            <p:cNvPr id="5136" name="Rectangle 12"/>
            <p:cNvSpPr>
              <a:spLocks noChangeArrowheads="1"/>
            </p:cNvSpPr>
            <p:nvPr/>
          </p:nvSpPr>
          <p:spPr bwMode="auto">
            <a:xfrm>
              <a:off x="3360" y="2928"/>
              <a:ext cx="864"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trimToSize()</a:t>
              </a:r>
              <a:endParaRPr lang="en-GB" sz="1600" b="1" i="1">
                <a:latin typeface="Tahoma" pitchFamily="34" charset="0"/>
              </a:endParaRPr>
            </a:p>
          </p:txBody>
        </p:sp>
      </p:grpSp>
      <p:grpSp>
        <p:nvGrpSpPr>
          <p:cNvPr id="5131" name="Group 13"/>
          <p:cNvGrpSpPr>
            <a:grpSpLocks/>
          </p:cNvGrpSpPr>
          <p:nvPr/>
        </p:nvGrpSpPr>
        <p:grpSpPr bwMode="auto">
          <a:xfrm>
            <a:off x="7010400" y="4419600"/>
            <a:ext cx="1504950" cy="762000"/>
            <a:chOff x="4500" y="2688"/>
            <a:chExt cx="864" cy="480"/>
          </a:xfrm>
        </p:grpSpPr>
        <p:sp>
          <p:nvSpPr>
            <p:cNvPr id="5133" name="Rectangle 14"/>
            <p:cNvSpPr>
              <a:spLocks noChangeArrowheads="1"/>
            </p:cNvSpPr>
            <p:nvPr/>
          </p:nvSpPr>
          <p:spPr bwMode="auto">
            <a:xfrm>
              <a:off x="4500" y="2688"/>
              <a:ext cx="864"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LinkedList</a:t>
              </a:r>
              <a:endParaRPr lang="en-GB" sz="1600" b="1" i="1">
                <a:latin typeface="Tahoma" pitchFamily="34" charset="0"/>
              </a:endParaRPr>
            </a:p>
          </p:txBody>
        </p:sp>
        <p:sp>
          <p:nvSpPr>
            <p:cNvPr id="5134" name="Rectangle 15"/>
            <p:cNvSpPr>
              <a:spLocks noChangeArrowheads="1"/>
            </p:cNvSpPr>
            <p:nvPr/>
          </p:nvSpPr>
          <p:spPr bwMode="auto">
            <a:xfrm>
              <a:off x="4500" y="2928"/>
              <a:ext cx="864"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removeFirst()</a:t>
              </a:r>
              <a:endParaRPr lang="en-GB" sz="1600" b="1" i="1">
                <a:latin typeface="Tahoma" pitchFamily="34" charset="0"/>
              </a:endParaRPr>
            </a:p>
          </p:txBody>
        </p:sp>
      </p:grpSp>
      <p:sp>
        <p:nvSpPr>
          <p:cNvPr id="5132" name="AutoShape 16"/>
          <p:cNvSpPr>
            <a:spLocks noChangeArrowheads="1"/>
          </p:cNvSpPr>
          <p:nvPr/>
        </p:nvSpPr>
        <p:spPr bwMode="auto">
          <a:xfrm>
            <a:off x="6981825" y="3957638"/>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0-#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a:t>The SurvivalGame Class</a:t>
            </a:r>
          </a:p>
        </p:txBody>
      </p:sp>
      <p:sp>
        <p:nvSpPr>
          <p:cNvPr id="32771" name="Text Box 3"/>
          <p:cNvSpPr txBox="1">
            <a:spLocks noChangeArrowheads="1"/>
          </p:cNvSpPr>
          <p:nvPr/>
        </p:nvSpPr>
        <p:spPr bwMode="auto">
          <a:xfrm>
            <a:off x="838200" y="1600200"/>
            <a:ext cx="7620000" cy="4991100"/>
          </a:xfrm>
          <a:prstGeom prst="rect">
            <a:avLst/>
          </a:prstGeom>
          <a:solidFill>
            <a:schemeClr val="bg1"/>
          </a:solidFill>
          <a:ln w="9525">
            <a:solidFill>
              <a:schemeClr val="tx1"/>
            </a:solidFill>
            <a:miter lim="800000"/>
            <a:headEnd/>
            <a:tailEnd/>
          </a:ln>
        </p:spPr>
        <p:txBody>
          <a:bodyPr>
            <a:spAutoFit/>
          </a:bodyPr>
          <a:lstStyle/>
          <a:p>
            <a:r>
              <a:rPr lang="en-GB" sz="1600" b="1">
                <a:latin typeface="Tahoma" pitchFamily="34" charset="0"/>
              </a:rPr>
              <a:t>abstract class SurvivalGame {</a:t>
            </a:r>
          </a:p>
          <a:p>
            <a:r>
              <a:rPr lang="en-GB" sz="1600" b="1">
                <a:latin typeface="Tahoma" pitchFamily="34" charset="0"/>
              </a:rPr>
              <a:t>    </a:t>
            </a:r>
          </a:p>
          <a:p>
            <a:r>
              <a:rPr lang="en-GB" sz="1600" b="1">
                <a:latin typeface="Tahoma" pitchFamily="34" charset="0"/>
              </a:rPr>
              <a:t>   Segment currentPosition; </a:t>
            </a:r>
            <a:endParaRPr lang="en-GB" sz="1600" b="1">
              <a:solidFill>
                <a:srgbClr val="009900"/>
              </a:solidFill>
              <a:latin typeface="Tahoma" pitchFamily="34" charset="0"/>
            </a:endParaRPr>
          </a:p>
          <a:p>
            <a:r>
              <a:rPr lang="en-GB" sz="1600" b="1">
                <a:latin typeface="Tahoma" pitchFamily="34" charset="0"/>
              </a:rPr>
              <a:t>        </a:t>
            </a:r>
          </a:p>
          <a:p>
            <a:r>
              <a:rPr lang="en-GB" sz="1600" b="1">
                <a:latin typeface="Tahoma" pitchFamily="34" charset="0"/>
              </a:rPr>
              <a:t>    setUpEnvironment() {</a:t>
            </a:r>
          </a:p>
          <a:p>
            <a:r>
              <a:rPr lang="en-GB" sz="1600" b="1">
                <a:latin typeface="Tahoma" pitchFamily="34" charset="0"/>
              </a:rPr>
              <a:t>        Patch westPatch = createPatch();</a:t>
            </a:r>
          </a:p>
          <a:p>
            <a:r>
              <a:rPr lang="en-GB" sz="1600" b="1">
                <a:latin typeface="Tahoma" pitchFamily="34" charset="0"/>
              </a:rPr>
              <a:t>        Barrier barrier = createBarrier();</a:t>
            </a:r>
          </a:p>
          <a:p>
            <a:r>
              <a:rPr lang="en-GB" sz="1600" b="1">
                <a:latin typeface="Tahoma" pitchFamily="34" charset="0"/>
              </a:rPr>
              <a:t>        Patch eastPatch = createPatch();</a:t>
            </a:r>
          </a:p>
          <a:p>
            <a:r>
              <a:rPr lang="en-GB" sz="1600" b="1">
                <a:latin typeface="Tahoma" pitchFamily="34" charset="0"/>
              </a:rPr>
              <a:t>        </a:t>
            </a:r>
          </a:p>
          <a:p>
            <a:r>
              <a:rPr lang="en-GB" sz="1600" b="1">
                <a:latin typeface="Tahoma" pitchFamily="34" charset="0"/>
              </a:rPr>
              <a:t>        westPatch.setEast(barrier);</a:t>
            </a:r>
          </a:p>
          <a:p>
            <a:r>
              <a:rPr lang="en-GB" sz="1600" b="1">
                <a:latin typeface="Tahoma" pitchFamily="34" charset="0"/>
              </a:rPr>
              <a:t>        barrier.setWest(westPatch);</a:t>
            </a:r>
          </a:p>
          <a:p>
            <a:r>
              <a:rPr lang="en-GB" sz="1600" b="1">
                <a:latin typeface="Tahoma" pitchFamily="34" charset="0"/>
              </a:rPr>
              <a:t>        barrier.setEast(eastPatch);</a:t>
            </a:r>
          </a:p>
          <a:p>
            <a:r>
              <a:rPr lang="en-GB" sz="1600" b="1">
                <a:latin typeface="Tahoma" pitchFamily="34" charset="0"/>
              </a:rPr>
              <a:t>        eastPatch.setWest(barrier);</a:t>
            </a:r>
          </a:p>
          <a:p>
            <a:r>
              <a:rPr lang="en-GB" sz="1600" b="1">
                <a:latin typeface="Tahoma" pitchFamily="34" charset="0"/>
              </a:rPr>
              <a:t>        </a:t>
            </a:r>
          </a:p>
          <a:p>
            <a:r>
              <a:rPr lang="en-GB" sz="1600" b="1">
                <a:latin typeface="Tahoma" pitchFamily="34" charset="0"/>
              </a:rPr>
              <a:t>        currentPosition = barrier;</a:t>
            </a:r>
          </a:p>
          <a:p>
            <a:r>
              <a:rPr lang="en-GB" sz="1600" b="1">
                <a:latin typeface="Tahoma" pitchFamily="34" charset="0"/>
              </a:rPr>
              <a:t>    }</a:t>
            </a:r>
          </a:p>
          <a:p>
            <a:r>
              <a:rPr lang="en-GB" sz="1600" b="1">
                <a:latin typeface="Tahoma" pitchFamily="34" charset="0"/>
              </a:rPr>
              <a:t>        </a:t>
            </a:r>
          </a:p>
          <a:p>
            <a:r>
              <a:rPr lang="en-GB" sz="1600" b="1">
                <a:latin typeface="Tahoma" pitchFamily="34" charset="0"/>
              </a:rPr>
              <a:t>    abstract Patch createPatch();</a:t>
            </a:r>
          </a:p>
          <a:p>
            <a:r>
              <a:rPr lang="en-GB" sz="1600" b="1">
                <a:latin typeface="Tahoma" pitchFamily="34" charset="0"/>
              </a:rPr>
              <a:t>    abstract Barrier createBarrier();</a:t>
            </a:r>
          </a:p>
          <a:p>
            <a:r>
              <a:rPr lang="en-GB" sz="1600" b="1">
                <a:latin typeface="Tahoma"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sz="4000"/>
              <a:t>JungleSurvival and PolarSurvival</a:t>
            </a:r>
          </a:p>
        </p:txBody>
      </p:sp>
      <p:sp>
        <p:nvSpPr>
          <p:cNvPr id="33795" name="Text Box 3"/>
          <p:cNvSpPr txBox="1">
            <a:spLocks noChangeArrowheads="1"/>
          </p:cNvSpPr>
          <p:nvPr/>
        </p:nvSpPr>
        <p:spPr bwMode="auto">
          <a:xfrm>
            <a:off x="755650" y="1916113"/>
            <a:ext cx="7848600" cy="1562100"/>
          </a:xfrm>
          <a:prstGeom prst="rect">
            <a:avLst/>
          </a:prstGeom>
          <a:solidFill>
            <a:schemeClr val="bg1"/>
          </a:solidFill>
          <a:ln w="9525">
            <a:solidFill>
              <a:schemeClr val="tx1"/>
            </a:solidFill>
            <a:miter lim="800000"/>
            <a:headEnd/>
            <a:tailEnd/>
          </a:ln>
        </p:spPr>
        <p:txBody>
          <a:bodyPr>
            <a:spAutoFit/>
          </a:bodyPr>
          <a:lstStyle/>
          <a:p>
            <a:r>
              <a:rPr lang="en-GB">
                <a:latin typeface="Tahoma" pitchFamily="34" charset="0"/>
              </a:rPr>
              <a:t>class JungleSurvival extends SurvivalGame{</a:t>
            </a:r>
          </a:p>
          <a:p>
            <a:r>
              <a:rPr lang="en-GB">
                <a:latin typeface="Tahoma" pitchFamily="34" charset="0"/>
              </a:rPr>
              <a:t>    Patch  createPatch() {return new Jungle();}</a:t>
            </a:r>
          </a:p>
          <a:p>
            <a:r>
              <a:rPr lang="en-GB">
                <a:latin typeface="Tahoma" pitchFamily="34" charset="0"/>
              </a:rPr>
              <a:t>    Barrier createBarrier() {return new River();}</a:t>
            </a:r>
          </a:p>
          <a:p>
            <a:r>
              <a:rPr lang="en-GB">
                <a:latin typeface="Tahoma" pitchFamily="34" charset="0"/>
              </a:rPr>
              <a:t>}</a:t>
            </a:r>
          </a:p>
        </p:txBody>
      </p:sp>
      <p:sp>
        <p:nvSpPr>
          <p:cNvPr id="33796" name="Text Box 4"/>
          <p:cNvSpPr txBox="1">
            <a:spLocks noChangeArrowheads="1"/>
          </p:cNvSpPr>
          <p:nvPr/>
        </p:nvSpPr>
        <p:spPr bwMode="auto">
          <a:xfrm>
            <a:off x="755650" y="3811588"/>
            <a:ext cx="7848600" cy="1562100"/>
          </a:xfrm>
          <a:prstGeom prst="rect">
            <a:avLst/>
          </a:prstGeom>
          <a:solidFill>
            <a:schemeClr val="bg1"/>
          </a:solidFill>
          <a:ln w="9525">
            <a:solidFill>
              <a:schemeClr val="tx1"/>
            </a:solidFill>
            <a:miter lim="800000"/>
            <a:headEnd/>
            <a:tailEnd/>
          </a:ln>
        </p:spPr>
        <p:txBody>
          <a:bodyPr>
            <a:spAutoFit/>
          </a:bodyPr>
          <a:lstStyle/>
          <a:p>
            <a:r>
              <a:rPr lang="en-GB">
                <a:latin typeface="Tahoma" pitchFamily="34" charset="0"/>
              </a:rPr>
              <a:t>class PolarSurvival extends SurvivalGame{</a:t>
            </a:r>
          </a:p>
          <a:p>
            <a:r>
              <a:rPr lang="en-GB">
                <a:latin typeface="Tahoma" pitchFamily="34" charset="0"/>
              </a:rPr>
              <a:t>    Patch createPatch() {return new Snow();}</a:t>
            </a:r>
          </a:p>
          <a:p>
            <a:r>
              <a:rPr lang="en-GB">
                <a:latin typeface="Tahoma" pitchFamily="34" charset="0"/>
              </a:rPr>
              <a:t>    Barrier createBarrier() {return new Crevasse();}</a:t>
            </a:r>
          </a:p>
          <a:p>
            <a:r>
              <a:rPr lang="en-GB">
                <a:latin typeface="Tahoma"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t>The Segment Class</a:t>
            </a:r>
          </a:p>
        </p:txBody>
      </p:sp>
      <p:sp>
        <p:nvSpPr>
          <p:cNvPr id="34819" name="Text Box 3"/>
          <p:cNvSpPr txBox="1">
            <a:spLocks noChangeArrowheads="1"/>
          </p:cNvSpPr>
          <p:nvPr/>
        </p:nvSpPr>
        <p:spPr bwMode="auto">
          <a:xfrm>
            <a:off x="755650" y="1844675"/>
            <a:ext cx="7920038" cy="4295775"/>
          </a:xfrm>
          <a:prstGeom prst="rect">
            <a:avLst/>
          </a:prstGeom>
          <a:solidFill>
            <a:schemeClr val="bg1"/>
          </a:solidFill>
          <a:ln w="9525">
            <a:solidFill>
              <a:schemeClr val="tx1"/>
            </a:solidFill>
            <a:miter lim="800000"/>
            <a:headEnd/>
            <a:tailEnd/>
          </a:ln>
        </p:spPr>
        <p:txBody>
          <a:bodyPr>
            <a:spAutoFit/>
          </a:bodyPr>
          <a:lstStyle/>
          <a:p>
            <a:r>
              <a:rPr lang="en-GB" sz="1400" b="1">
                <a:latin typeface="Tahoma" pitchFamily="34" charset="0"/>
              </a:rPr>
              <a:t>abstract class Segment {        </a:t>
            </a:r>
          </a:p>
          <a:p>
            <a:r>
              <a:rPr lang="en-GB" sz="1400" b="1">
                <a:latin typeface="Tahoma" pitchFamily="34" charset="0"/>
              </a:rPr>
              <a:t>        Segment west, east, north, south; </a:t>
            </a:r>
            <a:r>
              <a:rPr lang="en-GB" sz="1400" b="1">
                <a:solidFill>
                  <a:srgbClr val="009900"/>
                </a:solidFill>
                <a:latin typeface="Tahoma" pitchFamily="34" charset="0"/>
              </a:rPr>
              <a:t>//neighbouring segments</a:t>
            </a:r>
            <a:r>
              <a:rPr lang="en-GB">
                <a:latin typeface="Tahoma" pitchFamily="34" charset="0"/>
              </a:rPr>
              <a:t> </a:t>
            </a:r>
          </a:p>
          <a:p>
            <a:endParaRPr lang="en-GB" sz="1400" b="1">
              <a:latin typeface="Tahoma" pitchFamily="34" charset="0"/>
            </a:endParaRPr>
          </a:p>
          <a:p>
            <a:r>
              <a:rPr lang="en-GB" sz="1400" b="1">
                <a:latin typeface="Tahoma" pitchFamily="34" charset="0"/>
              </a:rPr>
              <a:t>         Segment() {west = null; east = null; north=null; south=null;}</a:t>
            </a:r>
          </a:p>
          <a:p>
            <a:r>
              <a:rPr lang="en-GB" sz="1400" b="1">
                <a:latin typeface="Tahoma" pitchFamily="34" charset="0"/>
              </a:rPr>
              <a:t>         </a:t>
            </a:r>
          </a:p>
          <a:p>
            <a:r>
              <a:rPr lang="en-GB" sz="1400" b="1">
                <a:latin typeface="Tahoma" pitchFamily="34" charset="0"/>
              </a:rPr>
              <a:t>         Segment getWest() {return west;}</a:t>
            </a:r>
          </a:p>
          <a:p>
            <a:r>
              <a:rPr lang="en-GB" sz="1400" b="1">
                <a:latin typeface="Tahoma" pitchFamily="34" charset="0"/>
              </a:rPr>
              <a:t>         void setWest(Segment w) {west=w;}</a:t>
            </a:r>
          </a:p>
          <a:p>
            <a:endParaRPr lang="en-GB" sz="1400" b="1">
              <a:latin typeface="Tahoma" pitchFamily="34" charset="0"/>
            </a:endParaRPr>
          </a:p>
          <a:p>
            <a:r>
              <a:rPr lang="en-GB" sz="1400" b="1">
                <a:latin typeface="Tahoma" pitchFamily="34" charset="0"/>
              </a:rPr>
              <a:t>         Segment getEast() {return east;}</a:t>
            </a:r>
          </a:p>
          <a:p>
            <a:r>
              <a:rPr lang="en-GB" sz="1400" b="1">
                <a:latin typeface="Tahoma" pitchFamily="34" charset="0"/>
              </a:rPr>
              <a:t>         void setEast(Segment e) {east=e;}</a:t>
            </a:r>
          </a:p>
          <a:p>
            <a:endParaRPr lang="en-GB" sz="1400" b="1">
              <a:latin typeface="Tahoma" pitchFamily="34" charset="0"/>
            </a:endParaRPr>
          </a:p>
          <a:p>
            <a:r>
              <a:rPr lang="en-GB" sz="1400" b="1">
                <a:latin typeface="Tahoma" pitchFamily="34" charset="0"/>
              </a:rPr>
              <a:t>         Segment getNorth() {return north;}</a:t>
            </a:r>
          </a:p>
          <a:p>
            <a:r>
              <a:rPr lang="en-GB" sz="1400" b="1">
                <a:latin typeface="Tahoma" pitchFamily="34" charset="0"/>
              </a:rPr>
              <a:t>         void setNorth(Segment n) {north=n;}</a:t>
            </a:r>
          </a:p>
          <a:p>
            <a:endParaRPr lang="en-GB" sz="1400" b="1">
              <a:latin typeface="Tahoma" pitchFamily="34" charset="0"/>
            </a:endParaRPr>
          </a:p>
          <a:p>
            <a:r>
              <a:rPr lang="en-GB" sz="1400" b="1">
                <a:latin typeface="Tahoma" pitchFamily="34" charset="0"/>
              </a:rPr>
              <a:t>         Segment getSouth() {return south;}</a:t>
            </a:r>
          </a:p>
          <a:p>
            <a:r>
              <a:rPr lang="en-GB" sz="1400" b="1">
                <a:latin typeface="Tahoma" pitchFamily="34" charset="0"/>
              </a:rPr>
              <a:t>         void setSouth(Segment s) {south = s;}</a:t>
            </a:r>
          </a:p>
          <a:p>
            <a:endParaRPr lang="en-GB" sz="1400" b="1">
              <a:latin typeface="Tahoma" pitchFamily="34" charset="0"/>
            </a:endParaRPr>
          </a:p>
          <a:p>
            <a:r>
              <a:rPr lang="en-GB" sz="1400" b="1">
                <a:latin typeface="Tahoma" pitchFamily="34" charset="0"/>
              </a:rPr>
              <a:t>         abstract void display();</a:t>
            </a:r>
          </a:p>
          <a:p>
            <a:r>
              <a:rPr lang="en-GB" sz="1400" b="1">
                <a:latin typeface="Tahoma"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t>Patches and Barriers</a:t>
            </a:r>
          </a:p>
        </p:txBody>
      </p:sp>
      <p:sp>
        <p:nvSpPr>
          <p:cNvPr id="35843" name="Text Box 3"/>
          <p:cNvSpPr txBox="1">
            <a:spLocks noChangeArrowheads="1"/>
          </p:cNvSpPr>
          <p:nvPr/>
        </p:nvSpPr>
        <p:spPr bwMode="auto">
          <a:xfrm>
            <a:off x="755650" y="1773238"/>
            <a:ext cx="7632700" cy="4994275"/>
          </a:xfrm>
          <a:prstGeom prst="rect">
            <a:avLst/>
          </a:prstGeom>
          <a:solidFill>
            <a:schemeClr val="bg1"/>
          </a:solidFill>
          <a:ln w="9525">
            <a:solidFill>
              <a:schemeClr val="tx1"/>
            </a:solidFill>
            <a:miter lim="800000"/>
            <a:headEnd/>
            <a:tailEnd/>
          </a:ln>
        </p:spPr>
        <p:txBody>
          <a:bodyPr>
            <a:spAutoFit/>
          </a:bodyPr>
          <a:lstStyle/>
          <a:p>
            <a:r>
              <a:rPr lang="en-GB" sz="1400" b="1">
                <a:latin typeface="Tahoma" pitchFamily="34" charset="0"/>
              </a:rPr>
              <a:t>abstract class Patch extends Segment{</a:t>
            </a:r>
          </a:p>
          <a:p>
            <a:r>
              <a:rPr lang="en-GB" sz="1400" b="1">
                <a:latin typeface="Tahoma" pitchFamily="34" charset="0"/>
              </a:rPr>
              <a:t>    </a:t>
            </a:r>
            <a:r>
              <a:rPr lang="en-GB" sz="1400" b="1">
                <a:solidFill>
                  <a:srgbClr val="009900"/>
                </a:solidFill>
                <a:latin typeface="Tahoma" pitchFamily="34" charset="0"/>
              </a:rPr>
              <a:t>//we'll put something in here later</a:t>
            </a:r>
          </a:p>
          <a:p>
            <a:r>
              <a:rPr lang="en-GB" sz="1400" b="1">
                <a:latin typeface="Tahoma" pitchFamily="34" charset="0"/>
              </a:rPr>
              <a:t>}</a:t>
            </a:r>
          </a:p>
          <a:p>
            <a:r>
              <a:rPr lang="en-GB" sz="1400" b="1">
                <a:latin typeface="Tahoma" pitchFamily="34" charset="0"/>
              </a:rPr>
              <a:t>abstract class Barrier extends Segment {</a:t>
            </a:r>
          </a:p>
          <a:p>
            <a:r>
              <a:rPr lang="en-GB" sz="1400" b="1">
                <a:latin typeface="Tahoma" pitchFamily="34" charset="0"/>
              </a:rPr>
              <a:t>    </a:t>
            </a:r>
            <a:r>
              <a:rPr lang="en-GB" sz="1400" b="1">
                <a:solidFill>
                  <a:srgbClr val="009900"/>
                </a:solidFill>
                <a:latin typeface="Tahoma" pitchFamily="34" charset="0"/>
              </a:rPr>
              <a:t>//we'll put something in here later</a:t>
            </a:r>
          </a:p>
          <a:p>
            <a:r>
              <a:rPr lang="en-GB" sz="1400" b="1">
                <a:latin typeface="Tahoma" pitchFamily="34" charset="0"/>
              </a:rPr>
              <a:t>}</a:t>
            </a:r>
          </a:p>
          <a:p>
            <a:endParaRPr lang="en-GB" sz="1400" b="1">
              <a:latin typeface="Tahoma" pitchFamily="34" charset="0"/>
            </a:endParaRPr>
          </a:p>
          <a:p>
            <a:r>
              <a:rPr lang="en-GB" sz="1400" b="1">
                <a:solidFill>
                  <a:srgbClr val="009900"/>
                </a:solidFill>
                <a:latin typeface="Tahoma" pitchFamily="34" charset="0"/>
              </a:rPr>
              <a:t>//for the time being overrides of the display method just print something out</a:t>
            </a:r>
          </a:p>
          <a:p>
            <a:r>
              <a:rPr lang="en-GB" sz="1400" b="1">
                <a:latin typeface="Tahoma" pitchFamily="34" charset="0"/>
              </a:rPr>
              <a:t>class Jungle extends Patch {</a:t>
            </a:r>
          </a:p>
          <a:p>
            <a:r>
              <a:rPr lang="en-GB" sz="1400" b="1">
                <a:latin typeface="Tahoma" pitchFamily="34" charset="0"/>
              </a:rPr>
              <a:t>    void display()  {System.out.print("a patch of jungle");}</a:t>
            </a:r>
          </a:p>
          <a:p>
            <a:r>
              <a:rPr lang="en-GB" sz="1400" b="1">
                <a:latin typeface="Tahoma" pitchFamily="34" charset="0"/>
              </a:rPr>
              <a:t>}</a:t>
            </a:r>
          </a:p>
          <a:p>
            <a:endParaRPr lang="en-GB" sz="1400" b="1">
              <a:latin typeface="Tahoma" pitchFamily="34" charset="0"/>
            </a:endParaRPr>
          </a:p>
          <a:p>
            <a:r>
              <a:rPr lang="en-GB" sz="1400" b="1">
                <a:latin typeface="Tahoma" pitchFamily="34" charset="0"/>
              </a:rPr>
              <a:t>class River extends Barrier {</a:t>
            </a:r>
          </a:p>
          <a:p>
            <a:r>
              <a:rPr lang="en-GB" sz="1400" b="1">
                <a:latin typeface="Tahoma" pitchFamily="34" charset="0"/>
              </a:rPr>
              <a:t>    void display() {System.out.print("a river");}</a:t>
            </a:r>
          </a:p>
          <a:p>
            <a:r>
              <a:rPr lang="en-GB" sz="1400" b="1">
                <a:latin typeface="Tahoma" pitchFamily="34" charset="0"/>
              </a:rPr>
              <a:t>}</a:t>
            </a:r>
          </a:p>
          <a:p>
            <a:endParaRPr lang="en-GB" sz="1400" b="1">
              <a:latin typeface="Tahoma" pitchFamily="34" charset="0"/>
            </a:endParaRPr>
          </a:p>
          <a:p>
            <a:r>
              <a:rPr lang="en-GB" sz="1400" b="1">
                <a:latin typeface="Tahoma" pitchFamily="34" charset="0"/>
              </a:rPr>
              <a:t>class Snow extends Patch {</a:t>
            </a:r>
          </a:p>
          <a:p>
            <a:r>
              <a:rPr lang="en-GB" sz="1400" b="1">
                <a:latin typeface="Tahoma" pitchFamily="34" charset="0"/>
              </a:rPr>
              <a:t>    void display() {System.out.print("a patch of snow");}</a:t>
            </a:r>
          </a:p>
          <a:p>
            <a:r>
              <a:rPr lang="en-GB" sz="1400" b="1">
                <a:latin typeface="Tahoma" pitchFamily="34" charset="0"/>
              </a:rPr>
              <a:t>}</a:t>
            </a:r>
          </a:p>
          <a:p>
            <a:endParaRPr lang="en-GB" sz="1400" b="1">
              <a:latin typeface="Tahoma" pitchFamily="34" charset="0"/>
            </a:endParaRPr>
          </a:p>
          <a:p>
            <a:r>
              <a:rPr lang="en-GB" sz="1400" b="1">
                <a:latin typeface="Tahoma" pitchFamily="34" charset="0"/>
              </a:rPr>
              <a:t>class Crevasse extends Barrier {</a:t>
            </a:r>
          </a:p>
          <a:p>
            <a:r>
              <a:rPr lang="en-GB" sz="1400" b="1">
                <a:latin typeface="Tahoma" pitchFamily="34" charset="0"/>
              </a:rPr>
              <a:t>    void display() {System.out.print("a crevasse");}</a:t>
            </a:r>
          </a:p>
          <a:p>
            <a:r>
              <a:rPr lang="en-GB" sz="1400" b="1">
                <a:latin typeface="Tahoma" pitchFamily="34"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t>Testing the Classes</a:t>
            </a:r>
          </a:p>
        </p:txBody>
      </p:sp>
      <p:sp>
        <p:nvSpPr>
          <p:cNvPr id="36867" name="Text Box 3"/>
          <p:cNvSpPr txBox="1">
            <a:spLocks noChangeArrowheads="1"/>
          </p:cNvSpPr>
          <p:nvPr/>
        </p:nvSpPr>
        <p:spPr bwMode="auto">
          <a:xfrm>
            <a:off x="900113" y="1762125"/>
            <a:ext cx="5400675" cy="3035300"/>
          </a:xfrm>
          <a:prstGeom prst="rect">
            <a:avLst/>
          </a:prstGeom>
          <a:solidFill>
            <a:schemeClr val="bg1"/>
          </a:solidFill>
          <a:ln w="9525">
            <a:solidFill>
              <a:schemeClr val="tx1"/>
            </a:solidFill>
            <a:miter lim="800000"/>
            <a:headEnd/>
            <a:tailEnd/>
          </a:ln>
        </p:spPr>
        <p:txBody>
          <a:bodyPr>
            <a:spAutoFit/>
          </a:bodyPr>
          <a:lstStyle/>
          <a:p>
            <a:r>
              <a:rPr lang="en-GB" sz="1600">
                <a:latin typeface="Tahoma" pitchFamily="34" charset="0"/>
              </a:rPr>
              <a:t>class TestGames {</a:t>
            </a:r>
          </a:p>
          <a:p>
            <a:endParaRPr lang="en-GB" sz="1600">
              <a:latin typeface="Tahoma" pitchFamily="34" charset="0"/>
            </a:endParaRPr>
          </a:p>
          <a:p>
            <a:r>
              <a:rPr lang="en-GB" sz="1600">
                <a:latin typeface="Tahoma" pitchFamily="34" charset="0"/>
              </a:rPr>
              <a:t>    public static void main(String [] args) {</a:t>
            </a:r>
          </a:p>
          <a:p>
            <a:endParaRPr lang="en-GB" sz="1600">
              <a:latin typeface="Tahoma" pitchFamily="34" charset="0"/>
            </a:endParaRPr>
          </a:p>
          <a:p>
            <a:r>
              <a:rPr lang="en-GB" sz="1600">
                <a:latin typeface="Tahoma" pitchFamily="34" charset="0"/>
              </a:rPr>
              <a:t>        SurvivalGame jungleGame = new JungleSurvival();</a:t>
            </a:r>
          </a:p>
          <a:p>
            <a:r>
              <a:rPr lang="en-GB" sz="1600">
                <a:latin typeface="Tahoma" pitchFamily="34" charset="0"/>
              </a:rPr>
              <a:t>        System.out.println("JUNGLE");</a:t>
            </a:r>
          </a:p>
          <a:p>
            <a:r>
              <a:rPr lang="en-GB" sz="1600">
                <a:latin typeface="Tahoma" pitchFamily="34" charset="0"/>
              </a:rPr>
              <a:t>        describe(jungleGame.currentPosition);</a:t>
            </a:r>
          </a:p>
          <a:p>
            <a:endParaRPr lang="en-GB" sz="1600">
              <a:latin typeface="Tahoma" pitchFamily="34" charset="0"/>
            </a:endParaRPr>
          </a:p>
          <a:p>
            <a:r>
              <a:rPr lang="en-GB" sz="1600">
                <a:latin typeface="Tahoma" pitchFamily="34" charset="0"/>
              </a:rPr>
              <a:t>        SurvivalGame polarGame = new PolarSurvival();</a:t>
            </a:r>
          </a:p>
          <a:p>
            <a:r>
              <a:rPr lang="en-GB" sz="1600">
                <a:latin typeface="Tahoma" pitchFamily="34" charset="0"/>
              </a:rPr>
              <a:t>        System.out.println("\nPOLAR");</a:t>
            </a:r>
          </a:p>
          <a:p>
            <a:r>
              <a:rPr lang="en-GB" sz="1600">
                <a:latin typeface="Tahoma" pitchFamily="34" charset="0"/>
              </a:rPr>
              <a:t>        describe(polarGame.currentPosition);</a:t>
            </a:r>
          </a:p>
          <a:p>
            <a:r>
              <a:rPr lang="en-GB" sz="1600">
                <a:latin typeface="Tahoma" pitchFamily="34" charset="0"/>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GB"/>
              <a:t>TestGame (continued)</a:t>
            </a:r>
          </a:p>
        </p:txBody>
      </p:sp>
      <p:sp>
        <p:nvSpPr>
          <p:cNvPr id="37891" name="Text Box 3"/>
          <p:cNvSpPr txBox="1">
            <a:spLocks noChangeArrowheads="1"/>
          </p:cNvSpPr>
          <p:nvPr/>
        </p:nvSpPr>
        <p:spPr bwMode="auto">
          <a:xfrm>
            <a:off x="755650" y="1628775"/>
            <a:ext cx="4537075" cy="4568825"/>
          </a:xfrm>
          <a:prstGeom prst="rect">
            <a:avLst/>
          </a:prstGeom>
          <a:solidFill>
            <a:schemeClr val="bg1"/>
          </a:solidFill>
          <a:ln w="9525">
            <a:solidFill>
              <a:schemeClr val="tx1"/>
            </a:solidFill>
            <a:miter lim="800000"/>
            <a:headEnd/>
            <a:tailEnd/>
          </a:ln>
        </p:spPr>
        <p:txBody>
          <a:bodyPr>
            <a:spAutoFit/>
          </a:bodyPr>
          <a:lstStyle/>
          <a:p>
            <a:r>
              <a:rPr lang="en-GB" sz="1400" b="1">
                <a:latin typeface="Tahoma" pitchFamily="34" charset="0"/>
              </a:rPr>
              <a:t>static void describe(Segment seg) {</a:t>
            </a:r>
          </a:p>
          <a:p>
            <a:endParaRPr lang="en-GB" sz="1400" b="1">
              <a:latin typeface="Tahoma" pitchFamily="34" charset="0"/>
            </a:endParaRPr>
          </a:p>
          <a:p>
            <a:r>
              <a:rPr lang="en-GB" sz="1400" b="1">
                <a:latin typeface="Tahoma" pitchFamily="34" charset="0"/>
              </a:rPr>
              <a:t>        System.out.print("You are in ");</a:t>
            </a:r>
          </a:p>
          <a:p>
            <a:r>
              <a:rPr lang="en-GB" sz="1400" b="1">
                <a:latin typeface="Tahoma" pitchFamily="34" charset="0"/>
              </a:rPr>
              <a:t>        seg.display();</a:t>
            </a:r>
          </a:p>
          <a:p>
            <a:r>
              <a:rPr lang="en-GB" sz="1400" b="1">
                <a:latin typeface="Tahoma" pitchFamily="34" charset="0"/>
              </a:rPr>
              <a:t>        System.out.print(". To the west is ");</a:t>
            </a:r>
          </a:p>
          <a:p>
            <a:r>
              <a:rPr lang="en-GB" sz="1400" b="1">
                <a:latin typeface="Tahoma" pitchFamily="34" charset="0"/>
              </a:rPr>
              <a:t>        describeNeighbour(seg.getWest());</a:t>
            </a:r>
          </a:p>
          <a:p>
            <a:r>
              <a:rPr lang="en-GB" sz="1400" b="1">
                <a:latin typeface="Tahoma" pitchFamily="34" charset="0"/>
              </a:rPr>
              <a:t>        System.out.print(". To the east is ");</a:t>
            </a:r>
          </a:p>
          <a:p>
            <a:r>
              <a:rPr lang="en-GB" sz="1400" b="1">
                <a:latin typeface="Tahoma" pitchFamily="34" charset="0"/>
              </a:rPr>
              <a:t>        describeNeighbour(seg.getEast());</a:t>
            </a:r>
          </a:p>
          <a:p>
            <a:r>
              <a:rPr lang="en-GB" sz="1400" b="1">
                <a:latin typeface="Tahoma" pitchFamily="34" charset="0"/>
              </a:rPr>
              <a:t>        System.out.print(". To the north is ");</a:t>
            </a:r>
          </a:p>
          <a:p>
            <a:r>
              <a:rPr lang="en-GB" sz="1400" b="1">
                <a:latin typeface="Tahoma" pitchFamily="34" charset="0"/>
              </a:rPr>
              <a:t>        describeNeighbour(seg.getNorth());</a:t>
            </a:r>
          </a:p>
          <a:p>
            <a:r>
              <a:rPr lang="en-GB" sz="1400" b="1">
                <a:latin typeface="Tahoma" pitchFamily="34" charset="0"/>
              </a:rPr>
              <a:t>        System.out.print(". To the south is ");</a:t>
            </a:r>
          </a:p>
          <a:p>
            <a:r>
              <a:rPr lang="en-GB" sz="1400" b="1">
                <a:latin typeface="Tahoma" pitchFamily="34" charset="0"/>
              </a:rPr>
              <a:t>        describeNeighbour(seg.getSouth());</a:t>
            </a:r>
          </a:p>
          <a:p>
            <a:r>
              <a:rPr lang="en-GB" sz="1400" b="1">
                <a:latin typeface="Tahoma" pitchFamily="34" charset="0"/>
              </a:rPr>
              <a:t>    }</a:t>
            </a:r>
          </a:p>
          <a:p>
            <a:r>
              <a:rPr lang="en-GB" sz="1400" b="1">
                <a:latin typeface="Tahoma" pitchFamily="34" charset="0"/>
              </a:rPr>
              <a:t>    </a:t>
            </a:r>
          </a:p>
          <a:p>
            <a:r>
              <a:rPr lang="en-GB" sz="1400" b="1">
                <a:latin typeface="Tahoma" pitchFamily="34" charset="0"/>
              </a:rPr>
              <a:t>    static void describeNeighbour(Segment seg) {</a:t>
            </a:r>
          </a:p>
          <a:p>
            <a:r>
              <a:rPr lang="en-GB" sz="1400" b="1">
                <a:latin typeface="Tahoma" pitchFamily="34" charset="0"/>
              </a:rPr>
              <a:t>        if (seg==null) System.out.print("nothing");</a:t>
            </a:r>
          </a:p>
          <a:p>
            <a:r>
              <a:rPr lang="en-GB" sz="1400" b="1">
                <a:latin typeface="Tahoma" pitchFamily="34" charset="0"/>
              </a:rPr>
              <a:t>        else seg.display();</a:t>
            </a:r>
          </a:p>
          <a:p>
            <a:r>
              <a:rPr lang="en-GB" sz="1400" b="1">
                <a:latin typeface="Tahoma" pitchFamily="34" charset="0"/>
              </a:rPr>
              <a:t>    }</a:t>
            </a:r>
          </a:p>
          <a:p>
            <a:r>
              <a:rPr lang="en-GB" sz="1400" b="1">
                <a:latin typeface="Tahoma" pitchFamily="34" charset="0"/>
              </a:rPr>
              <a:t>}</a:t>
            </a:r>
          </a:p>
          <a:p>
            <a:endParaRPr lang="en-GB" sz="1400" b="1">
              <a:latin typeface="Tahoma" pitchFamily="34" charset="0"/>
            </a:endParaRPr>
          </a:p>
        </p:txBody>
      </p:sp>
      <p:sp>
        <p:nvSpPr>
          <p:cNvPr id="37892" name="Text Box 4"/>
          <p:cNvSpPr txBox="1">
            <a:spLocks noChangeArrowheads="1"/>
          </p:cNvSpPr>
          <p:nvPr/>
        </p:nvSpPr>
        <p:spPr bwMode="auto">
          <a:xfrm>
            <a:off x="6011863" y="1989138"/>
            <a:ext cx="2663825" cy="3079750"/>
          </a:xfrm>
          <a:prstGeom prst="rect">
            <a:avLst/>
          </a:prstGeom>
          <a:solidFill>
            <a:schemeClr val="bg1"/>
          </a:solidFill>
          <a:ln w="9525">
            <a:solidFill>
              <a:schemeClr val="tx1"/>
            </a:solidFill>
            <a:miter lim="800000"/>
            <a:headEnd/>
            <a:tailEnd/>
          </a:ln>
        </p:spPr>
        <p:txBody>
          <a:bodyPr>
            <a:spAutoFit/>
          </a:bodyPr>
          <a:lstStyle/>
          <a:p>
            <a:r>
              <a:rPr lang="en-GB" sz="1400" b="1">
                <a:latin typeface="Tahoma" pitchFamily="34" charset="0"/>
              </a:rPr>
              <a:t>JUNGLE</a:t>
            </a:r>
          </a:p>
          <a:p>
            <a:r>
              <a:rPr lang="en-GB" sz="1400" b="1">
                <a:latin typeface="Tahoma" pitchFamily="34" charset="0"/>
              </a:rPr>
              <a:t>You are in a river. To the west is a patch of jungle. To the east is a patch of jungle. To the north is nothing. To the south is nothing</a:t>
            </a:r>
          </a:p>
          <a:p>
            <a:r>
              <a:rPr lang="en-GB" sz="1400" b="1">
                <a:latin typeface="Tahoma" pitchFamily="34" charset="0"/>
              </a:rPr>
              <a:t>POLAR</a:t>
            </a:r>
          </a:p>
          <a:p>
            <a:r>
              <a:rPr lang="en-GB" sz="1400" b="1">
                <a:latin typeface="Tahoma" pitchFamily="34" charset="0"/>
              </a:rPr>
              <a:t>You are in a crevasse. To the west is a patch of snow. To the east is a patch of snow. To the north is nothing. To the south is nothing</a:t>
            </a:r>
          </a:p>
        </p:txBody>
      </p:sp>
      <p:sp>
        <p:nvSpPr>
          <p:cNvPr id="37893" name="AutoShape 5"/>
          <p:cNvSpPr>
            <a:spLocks noChangeArrowheads="1"/>
          </p:cNvSpPr>
          <p:nvPr/>
        </p:nvSpPr>
        <p:spPr bwMode="auto">
          <a:xfrm>
            <a:off x="5364163" y="3068638"/>
            <a:ext cx="576262" cy="647700"/>
          </a:xfrm>
          <a:custGeom>
            <a:avLst/>
            <a:gdLst>
              <a:gd name="T0" fmla="*/ 432196 w 21600"/>
              <a:gd name="T1" fmla="*/ 0 h 21600"/>
              <a:gd name="T2" fmla="*/ 0 w 21600"/>
              <a:gd name="T3" fmla="*/ 323850 h 21600"/>
              <a:gd name="T4" fmla="*/ 432196 w 21600"/>
              <a:gd name="T5" fmla="*/ 647700 h 21600"/>
              <a:gd name="T6" fmla="*/ 576262 w 21600"/>
              <a:gd name="T7" fmla="*/ 3238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GB"/>
              <a:t>The Factory Method Pattern</a:t>
            </a:r>
          </a:p>
        </p:txBody>
      </p:sp>
      <p:sp>
        <p:nvSpPr>
          <p:cNvPr id="38915" name="Rectangle 3"/>
          <p:cNvSpPr>
            <a:spLocks noChangeArrowheads="1"/>
          </p:cNvSpPr>
          <p:nvPr/>
        </p:nvSpPr>
        <p:spPr bwMode="auto">
          <a:xfrm>
            <a:off x="4067175" y="1989138"/>
            <a:ext cx="2089150" cy="3810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Creator</a:t>
            </a:r>
          </a:p>
        </p:txBody>
      </p:sp>
      <p:grpSp>
        <p:nvGrpSpPr>
          <p:cNvPr id="38916" name="Group 4"/>
          <p:cNvGrpSpPr>
            <a:grpSpLocks/>
          </p:cNvGrpSpPr>
          <p:nvPr/>
        </p:nvGrpSpPr>
        <p:grpSpPr bwMode="auto">
          <a:xfrm>
            <a:off x="3962400" y="3716338"/>
            <a:ext cx="2232025" cy="1066800"/>
            <a:chOff x="1723" y="1240"/>
            <a:chExt cx="2064" cy="672"/>
          </a:xfrm>
        </p:grpSpPr>
        <p:sp>
          <p:nvSpPr>
            <p:cNvPr id="38938" name="Rectangle 5"/>
            <p:cNvSpPr>
              <a:spLocks noChangeArrowheads="1"/>
            </p:cNvSpPr>
            <p:nvPr/>
          </p:nvSpPr>
          <p:spPr bwMode="auto">
            <a:xfrm>
              <a:off x="1726" y="1240"/>
              <a:ext cx="2061"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ConcreteCreator</a:t>
              </a:r>
            </a:p>
          </p:txBody>
        </p:sp>
        <p:sp>
          <p:nvSpPr>
            <p:cNvPr id="38939" name="Rectangle 6"/>
            <p:cNvSpPr>
              <a:spLocks noChangeArrowheads="1"/>
            </p:cNvSpPr>
            <p:nvPr/>
          </p:nvSpPr>
          <p:spPr bwMode="auto">
            <a:xfrm>
              <a:off x="1723" y="1480"/>
              <a:ext cx="2064" cy="432"/>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factoryMethod()</a:t>
              </a:r>
            </a:p>
            <a:p>
              <a:r>
                <a:rPr lang="en-GB" sz="1600" b="1">
                  <a:latin typeface="Tahoma" pitchFamily="34" charset="0"/>
                </a:rPr>
                <a:t>anOperation()</a:t>
              </a:r>
            </a:p>
          </p:txBody>
        </p:sp>
      </p:grpSp>
      <p:sp>
        <p:nvSpPr>
          <p:cNvPr id="38917" name="Rectangle 7"/>
          <p:cNvSpPr>
            <a:spLocks noChangeArrowheads="1"/>
          </p:cNvSpPr>
          <p:nvPr/>
        </p:nvSpPr>
        <p:spPr bwMode="auto">
          <a:xfrm>
            <a:off x="860425" y="3810000"/>
            <a:ext cx="1800225" cy="360363"/>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ConcreteProduct</a:t>
            </a:r>
          </a:p>
        </p:txBody>
      </p:sp>
      <p:sp>
        <p:nvSpPr>
          <p:cNvPr id="38918" name="Rectangle 8"/>
          <p:cNvSpPr>
            <a:spLocks noChangeArrowheads="1"/>
          </p:cNvSpPr>
          <p:nvPr/>
        </p:nvSpPr>
        <p:spPr bwMode="auto">
          <a:xfrm>
            <a:off x="971550" y="2995613"/>
            <a:ext cx="15843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Product</a:t>
            </a:r>
          </a:p>
        </p:txBody>
      </p:sp>
      <p:sp>
        <p:nvSpPr>
          <p:cNvPr id="38919" name="AutoShape 9"/>
          <p:cNvSpPr>
            <a:spLocks noChangeArrowheads="1"/>
          </p:cNvSpPr>
          <p:nvPr/>
        </p:nvSpPr>
        <p:spPr bwMode="auto">
          <a:xfrm>
            <a:off x="1692275" y="3284538"/>
            <a:ext cx="144463"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38920" name="AutoShape 10"/>
          <p:cNvCxnSpPr>
            <a:cxnSpLocks noChangeShapeType="1"/>
            <a:stCxn id="38919" idx="3"/>
            <a:endCxn id="38917" idx="0"/>
          </p:cNvCxnSpPr>
          <p:nvPr/>
        </p:nvCxnSpPr>
        <p:spPr bwMode="auto">
          <a:xfrm flipH="1">
            <a:off x="1760538" y="3429000"/>
            <a:ext cx="4762" cy="381000"/>
          </a:xfrm>
          <a:prstGeom prst="straightConnector1">
            <a:avLst/>
          </a:prstGeom>
          <a:noFill/>
          <a:ln w="9525">
            <a:solidFill>
              <a:schemeClr val="tx1"/>
            </a:solidFill>
            <a:round/>
            <a:headEnd/>
            <a:tailEnd/>
          </a:ln>
        </p:spPr>
      </p:cxnSp>
      <p:sp>
        <p:nvSpPr>
          <p:cNvPr id="38921" name="AutoShape 11"/>
          <p:cNvSpPr>
            <a:spLocks noChangeArrowheads="1"/>
          </p:cNvSpPr>
          <p:nvPr/>
        </p:nvSpPr>
        <p:spPr bwMode="auto">
          <a:xfrm>
            <a:off x="5003800" y="3057525"/>
            <a:ext cx="144463"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38922" name="AutoShape 12"/>
          <p:cNvCxnSpPr>
            <a:cxnSpLocks noChangeShapeType="1"/>
            <a:stCxn id="38921" idx="3"/>
            <a:endCxn id="38938" idx="0"/>
          </p:cNvCxnSpPr>
          <p:nvPr/>
        </p:nvCxnSpPr>
        <p:spPr bwMode="auto">
          <a:xfrm>
            <a:off x="5076825" y="3201988"/>
            <a:ext cx="3175" cy="514350"/>
          </a:xfrm>
          <a:prstGeom prst="straightConnector1">
            <a:avLst/>
          </a:prstGeom>
          <a:noFill/>
          <a:ln w="9525">
            <a:solidFill>
              <a:schemeClr val="tx1"/>
            </a:solidFill>
            <a:round/>
            <a:headEnd/>
            <a:tailEnd/>
          </a:ln>
        </p:spPr>
      </p:cxnSp>
      <p:sp>
        <p:nvSpPr>
          <p:cNvPr id="38923" name="AutoShape 13"/>
          <p:cNvSpPr>
            <a:spLocks noChangeArrowheads="1"/>
          </p:cNvSpPr>
          <p:nvPr/>
        </p:nvSpPr>
        <p:spPr bwMode="auto">
          <a:xfrm>
            <a:off x="6443663" y="1844675"/>
            <a:ext cx="2305050" cy="431800"/>
          </a:xfrm>
          <a:prstGeom prst="foldedCorner">
            <a:avLst>
              <a:gd name="adj" fmla="val 12500"/>
            </a:avLst>
          </a:prstGeom>
          <a:solidFill>
            <a:schemeClr val="accent2">
              <a:lumMod val="60000"/>
              <a:lumOff val="40000"/>
            </a:schemeClr>
          </a:solidFill>
          <a:ln w="9525">
            <a:solidFill>
              <a:schemeClr val="tx1"/>
            </a:solidFill>
            <a:round/>
            <a:headEnd/>
            <a:tailEnd/>
          </a:ln>
        </p:spPr>
        <p:txBody>
          <a:bodyPr wrap="none" anchor="ctr"/>
          <a:lstStyle/>
          <a:p>
            <a:pPr algn="ctr"/>
            <a:r>
              <a:rPr lang="en-GB" sz="1600" dirty="0">
                <a:latin typeface="Tahoma" pitchFamily="34" charset="0"/>
              </a:rPr>
              <a:t>Example: </a:t>
            </a:r>
            <a:r>
              <a:rPr lang="en-GB" sz="1600" dirty="0" err="1">
                <a:latin typeface="Tahoma" pitchFamily="34" charset="0"/>
              </a:rPr>
              <a:t>SurvivalGame</a:t>
            </a:r>
            <a:endParaRPr lang="en-GB" sz="1600" dirty="0">
              <a:latin typeface="Tahoma" pitchFamily="34" charset="0"/>
            </a:endParaRPr>
          </a:p>
        </p:txBody>
      </p:sp>
      <p:cxnSp>
        <p:nvCxnSpPr>
          <p:cNvPr id="38924" name="AutoShape 14"/>
          <p:cNvCxnSpPr>
            <a:cxnSpLocks noChangeShapeType="1"/>
            <a:stCxn id="38915" idx="3"/>
            <a:endCxn id="38923" idx="1"/>
          </p:cNvCxnSpPr>
          <p:nvPr/>
        </p:nvCxnSpPr>
        <p:spPr bwMode="auto">
          <a:xfrm flipV="1">
            <a:off x="6156325" y="2060575"/>
            <a:ext cx="287338" cy="119063"/>
          </a:xfrm>
          <a:prstGeom prst="straightConnector1">
            <a:avLst/>
          </a:prstGeom>
          <a:noFill/>
          <a:ln w="9525">
            <a:solidFill>
              <a:schemeClr val="tx1"/>
            </a:solidFill>
            <a:round/>
            <a:headEnd type="oval" w="lg" len="med"/>
            <a:tailEnd/>
          </a:ln>
        </p:spPr>
      </p:cxnSp>
      <p:sp>
        <p:nvSpPr>
          <p:cNvPr id="38925" name="AutoShape 15"/>
          <p:cNvSpPr>
            <a:spLocks noChangeArrowheads="1"/>
          </p:cNvSpPr>
          <p:nvPr/>
        </p:nvSpPr>
        <p:spPr bwMode="auto">
          <a:xfrm>
            <a:off x="6300788" y="2492375"/>
            <a:ext cx="2447925" cy="504825"/>
          </a:xfrm>
          <a:prstGeom prst="foldedCorner">
            <a:avLst>
              <a:gd name="adj" fmla="val 12500"/>
            </a:avLst>
          </a:prstGeom>
          <a:solidFill>
            <a:schemeClr val="accent2">
              <a:lumMod val="60000"/>
              <a:lumOff val="40000"/>
            </a:schemeClr>
          </a:solidFill>
          <a:ln w="9525">
            <a:solidFill>
              <a:schemeClr val="tx1"/>
            </a:solidFill>
            <a:round/>
            <a:headEnd/>
            <a:tailEnd/>
          </a:ln>
        </p:spPr>
        <p:txBody>
          <a:bodyPr wrap="none" anchor="ctr"/>
          <a:lstStyle/>
          <a:p>
            <a:r>
              <a:rPr lang="en-GB" sz="1600" dirty="0">
                <a:latin typeface="Tahoma" pitchFamily="34" charset="0"/>
              </a:rPr>
              <a:t>Examples: </a:t>
            </a:r>
            <a:r>
              <a:rPr lang="en-GB" sz="1600" i="1" dirty="0" err="1">
                <a:latin typeface="Tahoma" pitchFamily="34" charset="0"/>
              </a:rPr>
              <a:t>createPatch</a:t>
            </a:r>
            <a:r>
              <a:rPr lang="en-GB" sz="1600" i="1" dirty="0">
                <a:latin typeface="Tahoma" pitchFamily="34" charset="0"/>
              </a:rPr>
              <a:t>(),</a:t>
            </a:r>
          </a:p>
          <a:p>
            <a:r>
              <a:rPr lang="en-GB" sz="1600" i="1" dirty="0" err="1">
                <a:latin typeface="Tahoma" pitchFamily="34" charset="0"/>
              </a:rPr>
              <a:t>createBarrier</a:t>
            </a:r>
            <a:r>
              <a:rPr lang="en-GB" sz="1600" i="1" dirty="0">
                <a:latin typeface="Tahoma" pitchFamily="34" charset="0"/>
              </a:rPr>
              <a:t>()</a:t>
            </a:r>
          </a:p>
        </p:txBody>
      </p:sp>
      <p:sp>
        <p:nvSpPr>
          <p:cNvPr id="38926" name="AutoShape 16"/>
          <p:cNvSpPr>
            <a:spLocks noChangeArrowheads="1"/>
          </p:cNvSpPr>
          <p:nvPr/>
        </p:nvSpPr>
        <p:spPr bwMode="auto">
          <a:xfrm>
            <a:off x="6443663" y="3573463"/>
            <a:ext cx="2447925" cy="2519362"/>
          </a:xfrm>
          <a:prstGeom prst="foldedCorner">
            <a:avLst>
              <a:gd name="adj" fmla="val 12500"/>
            </a:avLst>
          </a:prstGeom>
          <a:solidFill>
            <a:schemeClr val="accent2">
              <a:lumMod val="60000"/>
              <a:lumOff val="40000"/>
            </a:schemeClr>
          </a:solidFill>
          <a:ln w="9525">
            <a:solidFill>
              <a:schemeClr val="tx1"/>
            </a:solidFill>
            <a:round/>
            <a:headEnd/>
            <a:tailEnd/>
          </a:ln>
        </p:spPr>
        <p:txBody>
          <a:bodyPr anchor="ctr"/>
          <a:lstStyle/>
          <a:p>
            <a:r>
              <a:rPr lang="en-GB" sz="1600" dirty="0">
                <a:latin typeface="Tahoma" pitchFamily="34" charset="0"/>
              </a:rPr>
              <a:t>Other </a:t>
            </a:r>
            <a:r>
              <a:rPr lang="en-GB" sz="1600" i="1" dirty="0">
                <a:latin typeface="Tahoma" pitchFamily="34" charset="0"/>
              </a:rPr>
              <a:t>Creator</a:t>
            </a:r>
            <a:r>
              <a:rPr lang="en-GB" sz="1600" dirty="0">
                <a:latin typeface="Tahoma" pitchFamily="34" charset="0"/>
              </a:rPr>
              <a:t> class operations can call the factory method(s). For example the </a:t>
            </a:r>
            <a:r>
              <a:rPr lang="en-GB" sz="1600" dirty="0" err="1">
                <a:latin typeface="Tahoma" pitchFamily="34" charset="0"/>
              </a:rPr>
              <a:t>setupEnvironment</a:t>
            </a:r>
            <a:r>
              <a:rPr lang="en-GB" sz="1600" dirty="0">
                <a:latin typeface="Tahoma" pitchFamily="34" charset="0"/>
              </a:rPr>
              <a:t>() method of the </a:t>
            </a:r>
            <a:r>
              <a:rPr lang="en-GB" sz="1600" dirty="0" err="1">
                <a:latin typeface="Tahoma" pitchFamily="34" charset="0"/>
              </a:rPr>
              <a:t>SurvivalGame</a:t>
            </a:r>
            <a:r>
              <a:rPr lang="en-GB" sz="1600" dirty="0">
                <a:latin typeface="Tahoma" pitchFamily="34" charset="0"/>
              </a:rPr>
              <a:t> class calls </a:t>
            </a:r>
            <a:r>
              <a:rPr lang="en-GB" sz="1600" i="1" dirty="0" err="1">
                <a:latin typeface="Tahoma" pitchFamily="34" charset="0"/>
              </a:rPr>
              <a:t>createPatch</a:t>
            </a:r>
            <a:r>
              <a:rPr lang="en-GB" sz="1600" i="1" dirty="0">
                <a:latin typeface="Tahoma" pitchFamily="34" charset="0"/>
              </a:rPr>
              <a:t>()</a:t>
            </a:r>
            <a:r>
              <a:rPr lang="en-GB" sz="1600" dirty="0">
                <a:latin typeface="Tahoma" pitchFamily="34" charset="0"/>
              </a:rPr>
              <a:t> and </a:t>
            </a:r>
            <a:r>
              <a:rPr lang="en-GB" sz="1600" i="1" dirty="0" err="1">
                <a:latin typeface="Tahoma" pitchFamily="34" charset="0"/>
              </a:rPr>
              <a:t>createBarrier</a:t>
            </a:r>
            <a:r>
              <a:rPr lang="en-GB" sz="1600" i="1" dirty="0">
                <a:latin typeface="Tahoma" pitchFamily="34" charset="0"/>
              </a:rPr>
              <a:t>()</a:t>
            </a:r>
          </a:p>
        </p:txBody>
      </p:sp>
      <p:sp>
        <p:nvSpPr>
          <p:cNvPr id="38927" name="Rectangle 17"/>
          <p:cNvSpPr>
            <a:spLocks noChangeArrowheads="1"/>
          </p:cNvSpPr>
          <p:nvPr/>
        </p:nvSpPr>
        <p:spPr bwMode="auto">
          <a:xfrm>
            <a:off x="5651500" y="2708275"/>
            <a:ext cx="71438" cy="142875"/>
          </a:xfrm>
          <a:prstGeom prst="rect">
            <a:avLst/>
          </a:prstGeom>
          <a:noFill/>
          <a:ln w="9525">
            <a:noFill/>
            <a:miter lim="800000"/>
            <a:headEnd/>
            <a:tailEnd/>
          </a:ln>
        </p:spPr>
        <p:txBody>
          <a:bodyPr wrap="none" anchor="ctr"/>
          <a:lstStyle/>
          <a:p>
            <a:endParaRPr lang="en-US"/>
          </a:p>
        </p:txBody>
      </p:sp>
      <p:sp>
        <p:nvSpPr>
          <p:cNvPr id="38928" name="AutoShape 18"/>
          <p:cNvSpPr>
            <a:spLocks noChangeArrowheads="1"/>
          </p:cNvSpPr>
          <p:nvPr/>
        </p:nvSpPr>
        <p:spPr bwMode="auto">
          <a:xfrm>
            <a:off x="1116013" y="2060575"/>
            <a:ext cx="2303462" cy="360363"/>
          </a:xfrm>
          <a:prstGeom prst="foldedCorner">
            <a:avLst>
              <a:gd name="adj" fmla="val 12500"/>
            </a:avLst>
          </a:prstGeom>
          <a:solidFill>
            <a:schemeClr val="accent2">
              <a:lumMod val="60000"/>
              <a:lumOff val="40000"/>
            </a:schemeClr>
          </a:solidFill>
          <a:ln w="9525">
            <a:solidFill>
              <a:schemeClr val="tx1"/>
            </a:solidFill>
            <a:round/>
            <a:headEnd/>
            <a:tailEnd/>
          </a:ln>
        </p:spPr>
        <p:txBody>
          <a:bodyPr wrap="none" anchor="ctr"/>
          <a:lstStyle/>
          <a:p>
            <a:r>
              <a:rPr lang="en-GB" sz="1600" dirty="0">
                <a:latin typeface="Tahoma" pitchFamily="34" charset="0"/>
              </a:rPr>
              <a:t>Example: </a:t>
            </a:r>
            <a:r>
              <a:rPr lang="en-GB" sz="1600" i="1" dirty="0">
                <a:latin typeface="Tahoma" pitchFamily="34" charset="0"/>
              </a:rPr>
              <a:t>Patch</a:t>
            </a:r>
          </a:p>
        </p:txBody>
      </p:sp>
      <p:cxnSp>
        <p:nvCxnSpPr>
          <p:cNvPr id="38929" name="AutoShape 19"/>
          <p:cNvCxnSpPr>
            <a:cxnSpLocks noChangeShapeType="1"/>
            <a:stCxn id="38918" idx="0"/>
            <a:endCxn id="38928" idx="2"/>
          </p:cNvCxnSpPr>
          <p:nvPr/>
        </p:nvCxnSpPr>
        <p:spPr bwMode="auto">
          <a:xfrm flipV="1">
            <a:off x="1763713" y="2420938"/>
            <a:ext cx="504825" cy="574675"/>
          </a:xfrm>
          <a:prstGeom prst="straightConnector1">
            <a:avLst/>
          </a:prstGeom>
          <a:noFill/>
          <a:ln w="9525">
            <a:solidFill>
              <a:schemeClr val="tx1"/>
            </a:solidFill>
            <a:round/>
            <a:headEnd type="oval" w="lg" len="med"/>
            <a:tailEnd/>
          </a:ln>
        </p:spPr>
      </p:cxnSp>
      <p:sp>
        <p:nvSpPr>
          <p:cNvPr id="38930" name="AutoShape 20"/>
          <p:cNvSpPr>
            <a:spLocks noChangeArrowheads="1"/>
          </p:cNvSpPr>
          <p:nvPr/>
        </p:nvSpPr>
        <p:spPr bwMode="auto">
          <a:xfrm>
            <a:off x="611188" y="4724400"/>
            <a:ext cx="2376487" cy="430213"/>
          </a:xfrm>
          <a:prstGeom prst="foldedCorner">
            <a:avLst>
              <a:gd name="adj" fmla="val 12500"/>
            </a:avLst>
          </a:prstGeom>
          <a:solidFill>
            <a:schemeClr val="accent2">
              <a:lumMod val="60000"/>
              <a:lumOff val="40000"/>
            </a:schemeClr>
          </a:solidFill>
          <a:ln w="9525">
            <a:solidFill>
              <a:schemeClr val="tx1"/>
            </a:solidFill>
            <a:round/>
            <a:headEnd/>
            <a:tailEnd/>
          </a:ln>
        </p:spPr>
        <p:txBody>
          <a:bodyPr wrap="none" anchor="ctr"/>
          <a:lstStyle/>
          <a:p>
            <a:r>
              <a:rPr lang="en-GB" sz="1600" dirty="0">
                <a:latin typeface="Tahoma" pitchFamily="34" charset="0"/>
              </a:rPr>
              <a:t>Examples : Jungle, Snow</a:t>
            </a:r>
            <a:endParaRPr lang="en-GB" sz="1600" i="1" dirty="0">
              <a:latin typeface="Tahoma" pitchFamily="34" charset="0"/>
            </a:endParaRPr>
          </a:p>
        </p:txBody>
      </p:sp>
      <p:cxnSp>
        <p:nvCxnSpPr>
          <p:cNvPr id="38931" name="AutoShape 21"/>
          <p:cNvCxnSpPr>
            <a:cxnSpLocks noChangeShapeType="1"/>
            <a:stCxn id="38917" idx="2"/>
            <a:endCxn id="38930" idx="0"/>
          </p:cNvCxnSpPr>
          <p:nvPr/>
        </p:nvCxnSpPr>
        <p:spPr bwMode="auto">
          <a:xfrm>
            <a:off x="1760538" y="4170363"/>
            <a:ext cx="39687" cy="554037"/>
          </a:xfrm>
          <a:prstGeom prst="straightConnector1">
            <a:avLst/>
          </a:prstGeom>
          <a:noFill/>
          <a:ln w="9525">
            <a:solidFill>
              <a:schemeClr val="tx1"/>
            </a:solidFill>
            <a:round/>
            <a:headEnd type="oval" w="lg" len="med"/>
            <a:tailEnd/>
          </a:ln>
        </p:spPr>
      </p:cxnSp>
      <p:grpSp>
        <p:nvGrpSpPr>
          <p:cNvPr id="38932" name="Group 22"/>
          <p:cNvGrpSpPr>
            <a:grpSpLocks/>
          </p:cNvGrpSpPr>
          <p:nvPr/>
        </p:nvGrpSpPr>
        <p:grpSpPr bwMode="auto">
          <a:xfrm>
            <a:off x="4067175" y="2370138"/>
            <a:ext cx="2089150" cy="685800"/>
            <a:chOff x="2562" y="1493"/>
            <a:chExt cx="1316" cy="432"/>
          </a:xfrm>
        </p:grpSpPr>
        <p:sp>
          <p:nvSpPr>
            <p:cNvPr id="38936" name="Rectangle 23"/>
            <p:cNvSpPr>
              <a:spLocks noChangeArrowheads="1"/>
            </p:cNvSpPr>
            <p:nvPr/>
          </p:nvSpPr>
          <p:spPr bwMode="auto">
            <a:xfrm>
              <a:off x="2562" y="1493"/>
              <a:ext cx="1316" cy="432"/>
            </a:xfrm>
            <a:prstGeom prst="rect">
              <a:avLst/>
            </a:prstGeom>
            <a:solidFill>
              <a:schemeClr val="accent1"/>
            </a:solidFill>
            <a:ln w="9525">
              <a:solidFill>
                <a:schemeClr val="tx1"/>
              </a:solidFill>
              <a:miter lim="800000"/>
              <a:headEnd/>
              <a:tailEnd/>
            </a:ln>
          </p:spPr>
          <p:txBody>
            <a:bodyPr wrap="none" anchor="ctr"/>
            <a:lstStyle/>
            <a:p>
              <a:r>
                <a:rPr lang="en-GB" sz="1600" b="1" i="1">
                  <a:latin typeface="Tahoma" pitchFamily="34" charset="0"/>
                </a:rPr>
                <a:t>factoryMethod()</a:t>
              </a:r>
            </a:p>
            <a:p>
              <a:r>
                <a:rPr lang="en-GB" sz="1600" b="1">
                  <a:latin typeface="Tahoma" pitchFamily="34" charset="0"/>
                </a:rPr>
                <a:t>anOperation()</a:t>
              </a:r>
            </a:p>
          </p:txBody>
        </p:sp>
        <p:sp>
          <p:nvSpPr>
            <p:cNvPr id="38937" name="Rectangle 24"/>
            <p:cNvSpPr>
              <a:spLocks noChangeArrowheads="1"/>
            </p:cNvSpPr>
            <p:nvPr/>
          </p:nvSpPr>
          <p:spPr bwMode="auto">
            <a:xfrm>
              <a:off x="3696" y="1570"/>
              <a:ext cx="91" cy="91"/>
            </a:xfrm>
            <a:prstGeom prst="rect">
              <a:avLst/>
            </a:prstGeom>
            <a:noFill/>
            <a:ln w="9525">
              <a:noFill/>
              <a:miter lim="800000"/>
              <a:headEnd/>
              <a:tailEnd/>
            </a:ln>
          </p:spPr>
          <p:txBody>
            <a:bodyPr wrap="none" anchor="ctr"/>
            <a:lstStyle/>
            <a:p>
              <a:endParaRPr lang="en-US"/>
            </a:p>
          </p:txBody>
        </p:sp>
      </p:grpSp>
      <p:cxnSp>
        <p:nvCxnSpPr>
          <p:cNvPr id="38933" name="AutoShape 25"/>
          <p:cNvCxnSpPr>
            <a:cxnSpLocks noChangeShapeType="1"/>
            <a:stCxn id="38939" idx="1"/>
            <a:endCxn id="38917" idx="3"/>
          </p:cNvCxnSpPr>
          <p:nvPr/>
        </p:nvCxnSpPr>
        <p:spPr bwMode="auto">
          <a:xfrm flipH="1" flipV="1">
            <a:off x="2660650" y="3990975"/>
            <a:ext cx="1301750" cy="449263"/>
          </a:xfrm>
          <a:prstGeom prst="straightConnector1">
            <a:avLst/>
          </a:prstGeom>
          <a:noFill/>
          <a:ln w="9525">
            <a:solidFill>
              <a:schemeClr val="tx1"/>
            </a:solidFill>
            <a:round/>
            <a:headEnd/>
            <a:tailEnd type="arrow" w="lg" len="lg"/>
          </a:ln>
        </p:spPr>
      </p:cxnSp>
      <p:cxnSp>
        <p:nvCxnSpPr>
          <p:cNvPr id="38934" name="AutoShape 26"/>
          <p:cNvCxnSpPr>
            <a:cxnSpLocks noChangeShapeType="1"/>
            <a:stCxn id="38927" idx="2"/>
            <a:endCxn id="38926" idx="0"/>
          </p:cNvCxnSpPr>
          <p:nvPr/>
        </p:nvCxnSpPr>
        <p:spPr bwMode="auto">
          <a:xfrm>
            <a:off x="5688013" y="2851150"/>
            <a:ext cx="1979612" cy="722313"/>
          </a:xfrm>
          <a:prstGeom prst="straightConnector1">
            <a:avLst/>
          </a:prstGeom>
          <a:noFill/>
          <a:ln w="9525">
            <a:solidFill>
              <a:schemeClr val="tx1"/>
            </a:solidFill>
            <a:round/>
            <a:headEnd type="oval" w="lg" len="med"/>
            <a:tailEnd/>
          </a:ln>
        </p:spPr>
      </p:cxnSp>
      <p:cxnSp>
        <p:nvCxnSpPr>
          <p:cNvPr id="38935" name="AutoShape 27"/>
          <p:cNvCxnSpPr>
            <a:cxnSpLocks noChangeShapeType="1"/>
            <a:stCxn id="38937" idx="1"/>
            <a:endCxn id="38925" idx="1"/>
          </p:cNvCxnSpPr>
          <p:nvPr/>
        </p:nvCxnSpPr>
        <p:spPr bwMode="auto">
          <a:xfrm>
            <a:off x="5867400" y="2565400"/>
            <a:ext cx="433388" cy="179388"/>
          </a:xfrm>
          <a:prstGeom prst="straightConnector1">
            <a:avLst/>
          </a:prstGeom>
          <a:noFill/>
          <a:ln w="9525">
            <a:solidFill>
              <a:schemeClr val="tx1"/>
            </a:solidFill>
            <a:round/>
            <a:headEnd type="oval" w="lg" len="med"/>
            <a:tailEn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t>The Factory Method Pattern</a:t>
            </a:r>
          </a:p>
        </p:txBody>
      </p:sp>
      <p:sp>
        <p:nvSpPr>
          <p:cNvPr id="39939" name="Rectangle 3"/>
          <p:cNvSpPr>
            <a:spLocks noGrp="1" noChangeArrowheads="1"/>
          </p:cNvSpPr>
          <p:nvPr>
            <p:ph idx="1"/>
          </p:nvPr>
        </p:nvSpPr>
        <p:spPr/>
        <p:txBody>
          <a:bodyPr/>
          <a:lstStyle/>
          <a:p>
            <a:pPr eaLnBrk="1" hangingPunct="1"/>
            <a:r>
              <a:rPr lang="en-GB"/>
              <a:t>Disadvantages</a:t>
            </a:r>
          </a:p>
          <a:p>
            <a:pPr lvl="1" eaLnBrk="1" hangingPunct="1"/>
            <a:r>
              <a:rPr lang="en-GB"/>
              <a:t>Added complexity</a:t>
            </a:r>
          </a:p>
          <a:p>
            <a:pPr eaLnBrk="1" hangingPunct="1"/>
            <a:r>
              <a:rPr lang="en-GB"/>
              <a:t>Advantages</a:t>
            </a:r>
          </a:p>
          <a:p>
            <a:pPr lvl="1" eaLnBrk="1" hangingPunct="1"/>
            <a:r>
              <a:rPr lang="en-GB"/>
              <a:t>Concrete product classes hidden from Creator class.</a:t>
            </a:r>
          </a:p>
          <a:p>
            <a:pPr lvl="1" eaLnBrk="1" hangingPunct="1"/>
            <a:r>
              <a:rPr lang="en-GB"/>
              <a:t>System can be extended by adding new classes, without modifying existing ones.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t>Design Principles</a:t>
            </a:r>
          </a:p>
        </p:txBody>
      </p:sp>
      <p:sp>
        <p:nvSpPr>
          <p:cNvPr id="40963" name="Rectangle 3"/>
          <p:cNvSpPr>
            <a:spLocks noGrp="1" noChangeArrowheads="1"/>
          </p:cNvSpPr>
          <p:nvPr>
            <p:ph idx="1"/>
          </p:nvPr>
        </p:nvSpPr>
        <p:spPr>
          <a:xfrm>
            <a:off x="685800" y="3505200"/>
            <a:ext cx="7772400" cy="2374900"/>
          </a:xfrm>
        </p:spPr>
        <p:txBody>
          <a:bodyPr/>
          <a:lstStyle/>
          <a:p>
            <a:pPr eaLnBrk="1" hangingPunct="1">
              <a:lnSpc>
                <a:spcPct val="90000"/>
              </a:lnSpc>
              <a:buFontTx/>
              <a:buNone/>
            </a:pPr>
            <a:r>
              <a:rPr lang="en-GB" sz="2000" dirty="0"/>
              <a:t>Why is that a good idea?</a:t>
            </a:r>
          </a:p>
          <a:p>
            <a:pPr eaLnBrk="1" hangingPunct="1">
              <a:lnSpc>
                <a:spcPct val="90000"/>
              </a:lnSpc>
              <a:buFontTx/>
              <a:buNone/>
            </a:pPr>
            <a:endParaRPr lang="en-GB" sz="2000" dirty="0"/>
          </a:p>
          <a:p>
            <a:pPr eaLnBrk="1" hangingPunct="1">
              <a:lnSpc>
                <a:spcPct val="90000"/>
              </a:lnSpc>
            </a:pPr>
            <a:r>
              <a:rPr lang="en-GB" sz="2000" dirty="0"/>
              <a:t>The classes that we have already written are, we hope, well tested and extensively used. If we modify these classes we run the risk of regression (i.e. something that currently works might stop working). </a:t>
            </a:r>
          </a:p>
          <a:p>
            <a:pPr eaLnBrk="1" hangingPunct="1">
              <a:lnSpc>
                <a:spcPct val="90000"/>
              </a:lnSpc>
            </a:pPr>
            <a:r>
              <a:rPr lang="en-GB" sz="2000" dirty="0"/>
              <a:t>Extending existing classes allows us to add functionality without the risk of regression.</a:t>
            </a:r>
          </a:p>
          <a:p>
            <a:pPr eaLnBrk="1" hangingPunct="1">
              <a:lnSpc>
                <a:spcPct val="90000"/>
              </a:lnSpc>
            </a:pPr>
            <a:r>
              <a:rPr lang="en-GB" sz="2000" dirty="0"/>
              <a:t>In other words, if it </a:t>
            </a:r>
            <a:r>
              <a:rPr lang="en-GB" sz="2000" dirty="0" err="1"/>
              <a:t>ain’t</a:t>
            </a:r>
            <a:r>
              <a:rPr lang="en-GB" sz="2000" dirty="0"/>
              <a:t> broke, extend it!</a:t>
            </a:r>
          </a:p>
        </p:txBody>
      </p:sp>
      <p:sp>
        <p:nvSpPr>
          <p:cNvPr id="40964" name="Text Box 4"/>
          <p:cNvSpPr txBox="1">
            <a:spLocks noChangeArrowheads="1"/>
          </p:cNvSpPr>
          <p:nvPr/>
        </p:nvSpPr>
        <p:spPr bwMode="auto">
          <a:xfrm>
            <a:off x="900113" y="2381250"/>
            <a:ext cx="5905500" cy="831850"/>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GB">
                <a:latin typeface="Tahoma" pitchFamily="34" charset="0"/>
              </a:rPr>
              <a:t>Classes should be open to extension but closed to modification.</a:t>
            </a:r>
          </a:p>
        </p:txBody>
      </p:sp>
      <p:sp>
        <p:nvSpPr>
          <p:cNvPr id="40965" name="Text Box 5"/>
          <p:cNvSpPr txBox="1">
            <a:spLocks noChangeArrowheads="1"/>
          </p:cNvSpPr>
          <p:nvPr/>
        </p:nvSpPr>
        <p:spPr bwMode="auto">
          <a:xfrm>
            <a:off x="1835150" y="1773238"/>
            <a:ext cx="4392613" cy="457200"/>
          </a:xfrm>
          <a:prstGeom prst="rect">
            <a:avLst/>
          </a:prstGeom>
          <a:noFill/>
          <a:ln w="9525">
            <a:noFill/>
            <a:miter lim="800000"/>
            <a:headEnd/>
            <a:tailEnd/>
          </a:ln>
        </p:spPr>
        <p:txBody>
          <a:bodyPr>
            <a:spAutoFit/>
          </a:bodyPr>
          <a:lstStyle/>
          <a:p>
            <a:pPr>
              <a:spcBef>
                <a:spcPct val="50000"/>
              </a:spcBef>
            </a:pPr>
            <a:r>
              <a:rPr lang="en-GB" u="sng">
                <a:latin typeface="Tahoma" pitchFamily="34" charset="0"/>
              </a:rPr>
              <a:t>The Open-Closed Principle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a:t>The Abstract Factory Pattern</a:t>
            </a:r>
          </a:p>
        </p:txBody>
      </p:sp>
      <p:sp>
        <p:nvSpPr>
          <p:cNvPr id="41987" name="Rectangle 3"/>
          <p:cNvSpPr>
            <a:spLocks noGrp="1" noChangeArrowheads="1"/>
          </p:cNvSpPr>
          <p:nvPr>
            <p:ph idx="1"/>
          </p:nvPr>
        </p:nvSpPr>
        <p:spPr/>
        <p:txBody>
          <a:bodyPr/>
          <a:lstStyle/>
          <a:p>
            <a:pPr eaLnBrk="1" hangingPunct="1"/>
            <a:r>
              <a:rPr lang="en-GB"/>
              <a:t>When we use the factory method pattern we use inheritance and overriding to determine which set of concrete products gets created.</a:t>
            </a:r>
          </a:p>
          <a:p>
            <a:pPr eaLnBrk="1" hangingPunct="1"/>
            <a:r>
              <a:rPr lang="en-GB"/>
              <a:t>Another way of approaching the problem is to use composition, here’s how it 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762000" y="4129088"/>
            <a:ext cx="4648200" cy="1281112"/>
            <a:chOff x="1056" y="1440"/>
            <a:chExt cx="2928" cy="807"/>
          </a:xfrm>
        </p:grpSpPr>
        <p:sp>
          <p:nvSpPr>
            <p:cNvPr id="6158" name="Oval 3"/>
            <p:cNvSpPr>
              <a:spLocks noChangeArrowheads="1"/>
            </p:cNvSpPr>
            <p:nvPr/>
          </p:nvSpPr>
          <p:spPr bwMode="auto">
            <a:xfrm>
              <a:off x="1056" y="1440"/>
              <a:ext cx="768" cy="768"/>
            </a:xfrm>
            <a:prstGeom prst="ellipse">
              <a:avLst/>
            </a:prstGeom>
            <a:solidFill>
              <a:srgbClr val="CC9900"/>
            </a:solidFill>
            <a:ln w="76200" cmpd="tri">
              <a:solidFill>
                <a:schemeClr val="tx1"/>
              </a:solidFill>
              <a:round/>
              <a:headEnd/>
              <a:tailEnd/>
            </a:ln>
          </p:spPr>
          <p:txBody>
            <a:bodyPr wrap="none" anchor="ctr"/>
            <a:lstStyle/>
            <a:p>
              <a:endParaRPr lang="en-US"/>
            </a:p>
          </p:txBody>
        </p:sp>
        <p:sp>
          <p:nvSpPr>
            <p:cNvPr id="6159" name="Line 4"/>
            <p:cNvSpPr>
              <a:spLocks noChangeShapeType="1"/>
            </p:cNvSpPr>
            <p:nvPr/>
          </p:nvSpPr>
          <p:spPr bwMode="auto">
            <a:xfrm>
              <a:off x="1440" y="1440"/>
              <a:ext cx="0" cy="768"/>
            </a:xfrm>
            <a:prstGeom prst="line">
              <a:avLst/>
            </a:prstGeom>
            <a:noFill/>
            <a:ln w="9525">
              <a:solidFill>
                <a:schemeClr val="tx1"/>
              </a:solidFill>
              <a:round/>
              <a:headEnd/>
              <a:tailEnd/>
            </a:ln>
          </p:spPr>
          <p:txBody>
            <a:bodyPr wrap="none"/>
            <a:lstStyle/>
            <a:p>
              <a:endParaRPr lang="en-US"/>
            </a:p>
          </p:txBody>
        </p:sp>
        <p:sp>
          <p:nvSpPr>
            <p:cNvPr id="6160" name="Line 5"/>
            <p:cNvSpPr>
              <a:spLocks noChangeShapeType="1"/>
            </p:cNvSpPr>
            <p:nvPr/>
          </p:nvSpPr>
          <p:spPr bwMode="auto">
            <a:xfrm>
              <a:off x="1056" y="1824"/>
              <a:ext cx="768" cy="0"/>
            </a:xfrm>
            <a:prstGeom prst="line">
              <a:avLst/>
            </a:prstGeom>
            <a:noFill/>
            <a:ln w="9525">
              <a:solidFill>
                <a:schemeClr val="tx1"/>
              </a:solidFill>
              <a:round/>
              <a:headEnd/>
              <a:tailEnd/>
            </a:ln>
          </p:spPr>
          <p:txBody>
            <a:bodyPr wrap="none"/>
            <a:lstStyle/>
            <a:p>
              <a:endParaRPr lang="en-US"/>
            </a:p>
          </p:txBody>
        </p:sp>
        <p:sp>
          <p:nvSpPr>
            <p:cNvPr id="6161" name="Text Box 6"/>
            <p:cNvSpPr txBox="1">
              <a:spLocks noChangeArrowheads="1"/>
            </p:cNvSpPr>
            <p:nvPr/>
          </p:nvSpPr>
          <p:spPr bwMode="auto">
            <a:xfrm>
              <a:off x="1776" y="1728"/>
              <a:ext cx="2208" cy="519"/>
            </a:xfrm>
            <a:prstGeom prst="rect">
              <a:avLst/>
            </a:prstGeom>
            <a:noFill/>
            <a:ln w="9525">
              <a:noFill/>
              <a:miter lim="800000"/>
              <a:headEnd/>
              <a:tailEnd/>
            </a:ln>
          </p:spPr>
          <p:txBody>
            <a:bodyPr>
              <a:spAutoFit/>
            </a:bodyPr>
            <a:lstStyle/>
            <a:p>
              <a:pPr>
                <a:spcBef>
                  <a:spcPct val="50000"/>
                </a:spcBef>
              </a:pPr>
              <a:r>
                <a:rPr lang="en-GB" sz="4800">
                  <a:latin typeface="Tahoma" pitchFamily="34" charset="0"/>
                </a:rPr>
                <a:t>bject</a:t>
              </a:r>
            </a:p>
          </p:txBody>
        </p:sp>
      </p:grpSp>
      <p:grpSp>
        <p:nvGrpSpPr>
          <p:cNvPr id="6147" name="Group 7"/>
          <p:cNvGrpSpPr>
            <a:grpSpLocks/>
          </p:cNvGrpSpPr>
          <p:nvPr/>
        </p:nvGrpSpPr>
        <p:grpSpPr bwMode="auto">
          <a:xfrm>
            <a:off x="4038600" y="4281488"/>
            <a:ext cx="4648200" cy="1281112"/>
            <a:chOff x="1680" y="2160"/>
            <a:chExt cx="2928" cy="807"/>
          </a:xfrm>
        </p:grpSpPr>
        <p:sp>
          <p:nvSpPr>
            <p:cNvPr id="6154" name="Oval 8"/>
            <p:cNvSpPr>
              <a:spLocks noChangeArrowheads="1"/>
            </p:cNvSpPr>
            <p:nvPr/>
          </p:nvSpPr>
          <p:spPr bwMode="auto">
            <a:xfrm>
              <a:off x="1680" y="2160"/>
              <a:ext cx="768" cy="768"/>
            </a:xfrm>
            <a:prstGeom prst="ellipse">
              <a:avLst/>
            </a:prstGeom>
            <a:solidFill>
              <a:srgbClr val="CC9900"/>
            </a:solidFill>
            <a:ln w="76200" cmpd="tri">
              <a:solidFill>
                <a:schemeClr val="tx1"/>
              </a:solidFill>
              <a:round/>
              <a:headEnd/>
              <a:tailEnd/>
            </a:ln>
          </p:spPr>
          <p:txBody>
            <a:bodyPr wrap="none" anchor="ctr"/>
            <a:lstStyle/>
            <a:p>
              <a:endParaRPr lang="en-US"/>
            </a:p>
          </p:txBody>
        </p:sp>
        <p:sp>
          <p:nvSpPr>
            <p:cNvPr id="6155" name="Line 9"/>
            <p:cNvSpPr>
              <a:spLocks noChangeShapeType="1"/>
            </p:cNvSpPr>
            <p:nvPr/>
          </p:nvSpPr>
          <p:spPr bwMode="auto">
            <a:xfrm>
              <a:off x="2064" y="2160"/>
              <a:ext cx="0" cy="768"/>
            </a:xfrm>
            <a:prstGeom prst="line">
              <a:avLst/>
            </a:prstGeom>
            <a:noFill/>
            <a:ln w="9525">
              <a:solidFill>
                <a:schemeClr val="tx1"/>
              </a:solidFill>
              <a:round/>
              <a:headEnd/>
              <a:tailEnd/>
            </a:ln>
          </p:spPr>
          <p:txBody>
            <a:bodyPr wrap="none"/>
            <a:lstStyle/>
            <a:p>
              <a:endParaRPr lang="en-US"/>
            </a:p>
          </p:txBody>
        </p:sp>
        <p:sp>
          <p:nvSpPr>
            <p:cNvPr id="6156" name="Line 10"/>
            <p:cNvSpPr>
              <a:spLocks noChangeShapeType="1"/>
            </p:cNvSpPr>
            <p:nvPr/>
          </p:nvSpPr>
          <p:spPr bwMode="auto">
            <a:xfrm>
              <a:off x="1680" y="2544"/>
              <a:ext cx="768" cy="0"/>
            </a:xfrm>
            <a:prstGeom prst="line">
              <a:avLst/>
            </a:prstGeom>
            <a:noFill/>
            <a:ln w="9525">
              <a:solidFill>
                <a:schemeClr val="tx1"/>
              </a:solidFill>
              <a:round/>
              <a:headEnd/>
              <a:tailEnd/>
            </a:ln>
          </p:spPr>
          <p:txBody>
            <a:bodyPr wrap="none"/>
            <a:lstStyle/>
            <a:p>
              <a:endParaRPr lang="en-US"/>
            </a:p>
          </p:txBody>
        </p:sp>
        <p:sp>
          <p:nvSpPr>
            <p:cNvPr id="6157" name="Text Box 11"/>
            <p:cNvSpPr txBox="1">
              <a:spLocks noChangeArrowheads="1"/>
            </p:cNvSpPr>
            <p:nvPr/>
          </p:nvSpPr>
          <p:spPr bwMode="auto">
            <a:xfrm>
              <a:off x="2400" y="2448"/>
              <a:ext cx="2208" cy="519"/>
            </a:xfrm>
            <a:prstGeom prst="rect">
              <a:avLst/>
            </a:prstGeom>
            <a:noFill/>
            <a:ln w="9525">
              <a:noFill/>
              <a:miter lim="800000"/>
              <a:headEnd/>
              <a:tailEnd/>
            </a:ln>
          </p:spPr>
          <p:txBody>
            <a:bodyPr>
              <a:spAutoFit/>
            </a:bodyPr>
            <a:lstStyle/>
            <a:p>
              <a:pPr>
                <a:spcBef>
                  <a:spcPct val="50000"/>
                </a:spcBef>
              </a:pPr>
              <a:r>
                <a:rPr lang="en-GB" sz="4800">
                  <a:latin typeface="Tahoma" pitchFamily="34" charset="0"/>
                </a:rPr>
                <a:t>rientation</a:t>
              </a:r>
            </a:p>
          </p:txBody>
        </p:sp>
      </p:grpSp>
      <p:sp>
        <p:nvSpPr>
          <p:cNvPr id="6148" name="Text Box 12"/>
          <p:cNvSpPr txBox="1">
            <a:spLocks noChangeArrowheads="1"/>
          </p:cNvSpPr>
          <p:nvPr/>
        </p:nvSpPr>
        <p:spPr bwMode="auto">
          <a:xfrm>
            <a:off x="685800" y="1676400"/>
            <a:ext cx="2057400" cy="457200"/>
          </a:xfrm>
          <a:prstGeom prst="rect">
            <a:avLst/>
          </a:prstGeom>
          <a:noFill/>
          <a:ln w="9525">
            <a:noFill/>
            <a:miter lim="800000"/>
            <a:headEnd/>
            <a:tailEnd/>
          </a:ln>
        </p:spPr>
        <p:txBody>
          <a:bodyPr>
            <a:spAutoFit/>
          </a:bodyPr>
          <a:lstStyle/>
          <a:p>
            <a:pPr>
              <a:spcBef>
                <a:spcPct val="50000"/>
              </a:spcBef>
            </a:pPr>
            <a:r>
              <a:rPr lang="en-GB">
                <a:latin typeface="Tahoma" pitchFamily="34" charset="0"/>
              </a:rPr>
              <a:t>Abstraction</a:t>
            </a:r>
          </a:p>
        </p:txBody>
      </p:sp>
      <p:sp>
        <p:nvSpPr>
          <p:cNvPr id="6149" name="Text Box 13"/>
          <p:cNvSpPr txBox="1">
            <a:spLocks noChangeArrowheads="1"/>
          </p:cNvSpPr>
          <p:nvPr/>
        </p:nvSpPr>
        <p:spPr bwMode="auto">
          <a:xfrm>
            <a:off x="685800" y="2438400"/>
            <a:ext cx="2057400" cy="457200"/>
          </a:xfrm>
          <a:prstGeom prst="rect">
            <a:avLst/>
          </a:prstGeom>
          <a:noFill/>
          <a:ln w="9525">
            <a:noFill/>
            <a:miter lim="800000"/>
            <a:headEnd/>
            <a:tailEnd/>
          </a:ln>
        </p:spPr>
        <p:txBody>
          <a:bodyPr>
            <a:spAutoFit/>
          </a:bodyPr>
          <a:lstStyle/>
          <a:p>
            <a:pPr>
              <a:spcBef>
                <a:spcPct val="50000"/>
              </a:spcBef>
            </a:pPr>
            <a:r>
              <a:rPr lang="en-GB">
                <a:latin typeface="Tahoma" pitchFamily="34" charset="0"/>
              </a:rPr>
              <a:t>Inheritance</a:t>
            </a:r>
          </a:p>
        </p:txBody>
      </p:sp>
      <p:sp>
        <p:nvSpPr>
          <p:cNvPr id="6150" name="Text Box 14"/>
          <p:cNvSpPr txBox="1">
            <a:spLocks noChangeArrowheads="1"/>
          </p:cNvSpPr>
          <p:nvPr/>
        </p:nvSpPr>
        <p:spPr bwMode="auto">
          <a:xfrm>
            <a:off x="685800" y="2057400"/>
            <a:ext cx="2667000" cy="457200"/>
          </a:xfrm>
          <a:prstGeom prst="rect">
            <a:avLst/>
          </a:prstGeom>
          <a:noFill/>
          <a:ln w="9525">
            <a:noFill/>
            <a:miter lim="800000"/>
            <a:headEnd/>
            <a:tailEnd/>
          </a:ln>
        </p:spPr>
        <p:txBody>
          <a:bodyPr>
            <a:spAutoFit/>
          </a:bodyPr>
          <a:lstStyle/>
          <a:p>
            <a:pPr>
              <a:spcBef>
                <a:spcPct val="50000"/>
              </a:spcBef>
            </a:pPr>
            <a:r>
              <a:rPr lang="en-GB">
                <a:latin typeface="Tahoma" pitchFamily="34" charset="0"/>
              </a:rPr>
              <a:t>Polymorphism</a:t>
            </a:r>
          </a:p>
        </p:txBody>
      </p:sp>
      <p:sp>
        <p:nvSpPr>
          <p:cNvPr id="6151" name="Text Box 15"/>
          <p:cNvSpPr txBox="1">
            <a:spLocks noChangeArrowheads="1"/>
          </p:cNvSpPr>
          <p:nvPr/>
        </p:nvSpPr>
        <p:spPr bwMode="auto">
          <a:xfrm>
            <a:off x="685800" y="2819400"/>
            <a:ext cx="2057400" cy="457200"/>
          </a:xfrm>
          <a:prstGeom prst="rect">
            <a:avLst/>
          </a:prstGeom>
          <a:noFill/>
          <a:ln w="9525">
            <a:noFill/>
            <a:miter lim="800000"/>
            <a:headEnd/>
            <a:tailEnd/>
          </a:ln>
        </p:spPr>
        <p:txBody>
          <a:bodyPr>
            <a:spAutoFit/>
          </a:bodyPr>
          <a:lstStyle/>
          <a:p>
            <a:pPr>
              <a:spcBef>
                <a:spcPct val="50000"/>
              </a:spcBef>
            </a:pPr>
            <a:r>
              <a:rPr lang="en-GB" dirty="0">
                <a:latin typeface="Tahoma" pitchFamily="34" charset="0"/>
              </a:rPr>
              <a:t>Encapsulation</a:t>
            </a:r>
          </a:p>
        </p:txBody>
      </p:sp>
      <p:sp>
        <p:nvSpPr>
          <p:cNvPr id="6152" name="Rectangle 16"/>
          <p:cNvSpPr>
            <a:spLocks noGrp="1" noChangeArrowheads="1"/>
          </p:cNvSpPr>
          <p:nvPr>
            <p:ph type="title"/>
          </p:nvPr>
        </p:nvSpPr>
        <p:spPr/>
        <p:txBody>
          <a:bodyPr/>
          <a:lstStyle/>
          <a:p>
            <a:pPr eaLnBrk="1" hangingPunct="1"/>
            <a:r>
              <a:rPr lang="en-GB" dirty="0"/>
              <a:t>Fundamentals of OO</a:t>
            </a:r>
          </a:p>
        </p:txBody>
      </p:sp>
      <p:pic>
        <p:nvPicPr>
          <p:cNvPr id="6153" name="Picture 17" descr="j0228901"/>
          <p:cNvPicPr>
            <a:picLocks noChangeAspect="1" noChangeArrowheads="1"/>
          </p:cNvPicPr>
          <p:nvPr/>
        </p:nvPicPr>
        <p:blipFill>
          <a:blip r:embed="rId3"/>
          <a:srcRect/>
          <a:stretch>
            <a:fillRect/>
          </a:stretch>
        </p:blipFill>
        <p:spPr bwMode="auto">
          <a:xfrm>
            <a:off x="4114800" y="1600200"/>
            <a:ext cx="1838325" cy="10271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a:t>The Abstract Factory Pattern</a:t>
            </a:r>
          </a:p>
        </p:txBody>
      </p:sp>
      <p:grpSp>
        <p:nvGrpSpPr>
          <p:cNvPr id="43011" name="Group 3"/>
          <p:cNvGrpSpPr>
            <a:grpSpLocks/>
          </p:cNvGrpSpPr>
          <p:nvPr/>
        </p:nvGrpSpPr>
        <p:grpSpPr bwMode="auto">
          <a:xfrm>
            <a:off x="2455863" y="4724400"/>
            <a:ext cx="3052762" cy="1800225"/>
            <a:chOff x="2499" y="2341"/>
            <a:chExt cx="1923" cy="1134"/>
          </a:xfrm>
        </p:grpSpPr>
        <p:sp>
          <p:nvSpPr>
            <p:cNvPr id="43039" name="Rectangle 4"/>
            <p:cNvSpPr>
              <a:spLocks noChangeArrowheads="1"/>
            </p:cNvSpPr>
            <p:nvPr/>
          </p:nvSpPr>
          <p:spPr bwMode="auto">
            <a:xfrm>
              <a:off x="2499" y="2341"/>
              <a:ext cx="1923" cy="273"/>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JungleFactory</a:t>
              </a:r>
            </a:p>
          </p:txBody>
        </p:sp>
        <p:sp>
          <p:nvSpPr>
            <p:cNvPr id="43040" name="Rectangle 5"/>
            <p:cNvSpPr>
              <a:spLocks noChangeArrowheads="1"/>
            </p:cNvSpPr>
            <p:nvPr/>
          </p:nvSpPr>
          <p:spPr bwMode="auto">
            <a:xfrm>
              <a:off x="2500" y="2614"/>
              <a:ext cx="1922" cy="861"/>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createPatch() {</a:t>
              </a:r>
            </a:p>
            <a:p>
              <a:r>
                <a:rPr lang="en-GB" sz="1400" b="1">
                  <a:latin typeface="Tahoma" pitchFamily="34" charset="0"/>
                </a:rPr>
                <a:t>    return new Jungle()</a:t>
              </a:r>
            </a:p>
            <a:p>
              <a:r>
                <a:rPr lang="en-GB" sz="1400" b="1">
                  <a:latin typeface="Tahoma" pitchFamily="34" charset="0"/>
                </a:rPr>
                <a:t>}</a:t>
              </a:r>
            </a:p>
            <a:p>
              <a:r>
                <a:rPr lang="en-GB" sz="1400" b="1">
                  <a:latin typeface="Tahoma" pitchFamily="34" charset="0"/>
                </a:rPr>
                <a:t>createBarrier() {</a:t>
              </a:r>
            </a:p>
            <a:p>
              <a:r>
                <a:rPr lang="en-GB" sz="1400" b="1">
                  <a:latin typeface="Tahoma" pitchFamily="34" charset="0"/>
                </a:rPr>
                <a:t>    return new River()</a:t>
              </a:r>
            </a:p>
            <a:p>
              <a:r>
                <a:rPr lang="en-GB" sz="1400" b="1">
                  <a:latin typeface="Tahoma" pitchFamily="34" charset="0"/>
                </a:rPr>
                <a:t>}</a:t>
              </a:r>
            </a:p>
          </p:txBody>
        </p:sp>
      </p:grpSp>
      <p:sp>
        <p:nvSpPr>
          <p:cNvPr id="43012" name="Rectangle 6"/>
          <p:cNvSpPr>
            <a:spLocks noChangeArrowheads="1"/>
          </p:cNvSpPr>
          <p:nvPr/>
        </p:nvSpPr>
        <p:spPr bwMode="auto">
          <a:xfrm>
            <a:off x="5867400" y="1568450"/>
            <a:ext cx="2233613" cy="3810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EnvironmentFactory</a:t>
            </a:r>
          </a:p>
        </p:txBody>
      </p:sp>
      <p:sp>
        <p:nvSpPr>
          <p:cNvPr id="43013" name="AutoShape 7"/>
          <p:cNvSpPr>
            <a:spLocks noChangeArrowheads="1"/>
          </p:cNvSpPr>
          <p:nvPr/>
        </p:nvSpPr>
        <p:spPr bwMode="auto">
          <a:xfrm>
            <a:off x="6869113" y="2636838"/>
            <a:ext cx="153987"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nvGrpSpPr>
          <p:cNvPr id="43014" name="Group 8"/>
          <p:cNvGrpSpPr>
            <a:grpSpLocks/>
          </p:cNvGrpSpPr>
          <p:nvPr/>
        </p:nvGrpSpPr>
        <p:grpSpPr bwMode="auto">
          <a:xfrm>
            <a:off x="5867400" y="1949450"/>
            <a:ext cx="2233613" cy="685800"/>
            <a:chOff x="2562" y="1493"/>
            <a:chExt cx="1316" cy="432"/>
          </a:xfrm>
        </p:grpSpPr>
        <p:sp>
          <p:nvSpPr>
            <p:cNvPr id="43037" name="Rectangle 9"/>
            <p:cNvSpPr>
              <a:spLocks noChangeArrowheads="1"/>
            </p:cNvSpPr>
            <p:nvPr/>
          </p:nvSpPr>
          <p:spPr bwMode="auto">
            <a:xfrm>
              <a:off x="2562" y="1493"/>
              <a:ext cx="1316" cy="432"/>
            </a:xfrm>
            <a:prstGeom prst="rect">
              <a:avLst/>
            </a:prstGeom>
            <a:solidFill>
              <a:schemeClr val="accent1"/>
            </a:solidFill>
            <a:ln w="9525">
              <a:solidFill>
                <a:schemeClr val="tx1"/>
              </a:solidFill>
              <a:miter lim="800000"/>
              <a:headEnd/>
              <a:tailEnd/>
            </a:ln>
          </p:spPr>
          <p:txBody>
            <a:bodyPr wrap="none" anchor="ctr"/>
            <a:lstStyle/>
            <a:p>
              <a:r>
                <a:rPr lang="en-GB" sz="1600" b="1" i="1">
                  <a:latin typeface="Tahoma" pitchFamily="34" charset="0"/>
                </a:rPr>
                <a:t>createPatch()</a:t>
              </a:r>
            </a:p>
            <a:p>
              <a:r>
                <a:rPr lang="en-GB" sz="1600" b="1" i="1">
                  <a:latin typeface="Tahoma" pitchFamily="34" charset="0"/>
                </a:rPr>
                <a:t>createBarrier()</a:t>
              </a:r>
            </a:p>
          </p:txBody>
        </p:sp>
        <p:sp>
          <p:nvSpPr>
            <p:cNvPr id="43038" name="Rectangle 10"/>
            <p:cNvSpPr>
              <a:spLocks noChangeArrowheads="1"/>
            </p:cNvSpPr>
            <p:nvPr/>
          </p:nvSpPr>
          <p:spPr bwMode="auto">
            <a:xfrm>
              <a:off x="3696" y="1570"/>
              <a:ext cx="91" cy="91"/>
            </a:xfrm>
            <a:prstGeom prst="rect">
              <a:avLst/>
            </a:prstGeom>
            <a:noFill/>
            <a:ln w="9525">
              <a:noFill/>
              <a:miter lim="800000"/>
              <a:headEnd/>
              <a:tailEnd/>
            </a:ln>
          </p:spPr>
          <p:txBody>
            <a:bodyPr wrap="none" anchor="ctr"/>
            <a:lstStyle/>
            <a:p>
              <a:endParaRPr lang="en-US"/>
            </a:p>
          </p:txBody>
        </p:sp>
      </p:grpSp>
      <p:grpSp>
        <p:nvGrpSpPr>
          <p:cNvPr id="43015" name="Group 11"/>
          <p:cNvGrpSpPr>
            <a:grpSpLocks/>
          </p:cNvGrpSpPr>
          <p:nvPr/>
        </p:nvGrpSpPr>
        <p:grpSpPr bwMode="auto">
          <a:xfrm>
            <a:off x="5911850" y="4724400"/>
            <a:ext cx="3052763" cy="1800225"/>
            <a:chOff x="2499" y="2341"/>
            <a:chExt cx="1923" cy="1134"/>
          </a:xfrm>
        </p:grpSpPr>
        <p:sp>
          <p:nvSpPr>
            <p:cNvPr id="43035" name="Rectangle 12"/>
            <p:cNvSpPr>
              <a:spLocks noChangeArrowheads="1"/>
            </p:cNvSpPr>
            <p:nvPr/>
          </p:nvSpPr>
          <p:spPr bwMode="auto">
            <a:xfrm>
              <a:off x="2499" y="2341"/>
              <a:ext cx="1923" cy="273"/>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PolarFactory</a:t>
              </a:r>
            </a:p>
          </p:txBody>
        </p:sp>
        <p:sp>
          <p:nvSpPr>
            <p:cNvPr id="43036" name="Rectangle 13"/>
            <p:cNvSpPr>
              <a:spLocks noChangeArrowheads="1"/>
            </p:cNvSpPr>
            <p:nvPr/>
          </p:nvSpPr>
          <p:spPr bwMode="auto">
            <a:xfrm>
              <a:off x="2500" y="2614"/>
              <a:ext cx="1922" cy="861"/>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createPatch() {</a:t>
              </a:r>
            </a:p>
            <a:p>
              <a:r>
                <a:rPr lang="en-GB" sz="1400" b="1">
                  <a:latin typeface="Tahoma" pitchFamily="34" charset="0"/>
                </a:rPr>
                <a:t>    return new Snow()</a:t>
              </a:r>
            </a:p>
            <a:p>
              <a:r>
                <a:rPr lang="en-GB" sz="1400" b="1">
                  <a:latin typeface="Tahoma" pitchFamily="34" charset="0"/>
                </a:rPr>
                <a:t>}</a:t>
              </a:r>
            </a:p>
            <a:p>
              <a:r>
                <a:rPr lang="en-GB" sz="1400" b="1">
                  <a:latin typeface="Tahoma" pitchFamily="34" charset="0"/>
                </a:rPr>
                <a:t>createBarrier() {</a:t>
              </a:r>
            </a:p>
            <a:p>
              <a:r>
                <a:rPr lang="en-GB" sz="1400" b="1">
                  <a:latin typeface="Tahoma" pitchFamily="34" charset="0"/>
                </a:rPr>
                <a:t>    return new Crevasse()</a:t>
              </a:r>
            </a:p>
            <a:p>
              <a:r>
                <a:rPr lang="en-GB" sz="1400" b="1">
                  <a:latin typeface="Tahoma" pitchFamily="34" charset="0"/>
                </a:rPr>
                <a:t>}</a:t>
              </a:r>
            </a:p>
          </p:txBody>
        </p:sp>
      </p:grpSp>
      <p:sp>
        <p:nvSpPr>
          <p:cNvPr id="43016" name="Rectangle 14"/>
          <p:cNvSpPr>
            <a:spLocks noChangeArrowheads="1"/>
          </p:cNvSpPr>
          <p:nvPr/>
        </p:nvSpPr>
        <p:spPr bwMode="auto">
          <a:xfrm>
            <a:off x="1468438" y="1557338"/>
            <a:ext cx="3030537" cy="4064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SurvivalGame</a:t>
            </a:r>
          </a:p>
        </p:txBody>
      </p:sp>
      <p:sp>
        <p:nvSpPr>
          <p:cNvPr id="43017" name="AutoShape 15"/>
          <p:cNvSpPr>
            <a:spLocks noChangeArrowheads="1"/>
          </p:cNvSpPr>
          <p:nvPr/>
        </p:nvSpPr>
        <p:spPr bwMode="auto">
          <a:xfrm>
            <a:off x="2827338" y="2420938"/>
            <a:ext cx="209550" cy="1539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3018" name="Rectangle 16"/>
          <p:cNvSpPr>
            <a:spLocks noChangeArrowheads="1"/>
          </p:cNvSpPr>
          <p:nvPr/>
        </p:nvSpPr>
        <p:spPr bwMode="auto">
          <a:xfrm>
            <a:off x="1468438" y="1963738"/>
            <a:ext cx="3030537" cy="4572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EnvironmentFactory factory</a:t>
            </a:r>
          </a:p>
        </p:txBody>
      </p:sp>
      <p:sp>
        <p:nvSpPr>
          <p:cNvPr id="43019" name="Rectangle 17"/>
          <p:cNvSpPr>
            <a:spLocks noChangeArrowheads="1"/>
          </p:cNvSpPr>
          <p:nvPr/>
        </p:nvSpPr>
        <p:spPr bwMode="auto">
          <a:xfrm>
            <a:off x="4079875" y="2093913"/>
            <a:ext cx="209550" cy="155575"/>
          </a:xfrm>
          <a:prstGeom prst="rect">
            <a:avLst/>
          </a:prstGeom>
          <a:noFill/>
          <a:ln w="9525">
            <a:noFill/>
            <a:miter lim="800000"/>
            <a:headEnd/>
            <a:tailEnd/>
          </a:ln>
        </p:spPr>
        <p:txBody>
          <a:bodyPr wrap="none" anchor="ctr"/>
          <a:lstStyle/>
          <a:p>
            <a:endParaRPr lang="en-US"/>
          </a:p>
        </p:txBody>
      </p:sp>
      <p:grpSp>
        <p:nvGrpSpPr>
          <p:cNvPr id="43020" name="Group 18"/>
          <p:cNvGrpSpPr>
            <a:grpSpLocks/>
          </p:cNvGrpSpPr>
          <p:nvPr/>
        </p:nvGrpSpPr>
        <p:grpSpPr bwMode="auto">
          <a:xfrm>
            <a:off x="539750" y="2852738"/>
            <a:ext cx="2447925" cy="647700"/>
            <a:chOff x="340" y="2109"/>
            <a:chExt cx="1909" cy="544"/>
          </a:xfrm>
        </p:grpSpPr>
        <p:sp>
          <p:nvSpPr>
            <p:cNvPr id="43032" name="Rectangle 19"/>
            <p:cNvSpPr>
              <a:spLocks noChangeArrowheads="1"/>
            </p:cNvSpPr>
            <p:nvPr/>
          </p:nvSpPr>
          <p:spPr bwMode="auto">
            <a:xfrm>
              <a:off x="340" y="2109"/>
              <a:ext cx="1909" cy="256"/>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JungleSurvival</a:t>
              </a:r>
            </a:p>
          </p:txBody>
        </p:sp>
        <p:sp>
          <p:nvSpPr>
            <p:cNvPr id="43033" name="Rectangle 20"/>
            <p:cNvSpPr>
              <a:spLocks noChangeArrowheads="1"/>
            </p:cNvSpPr>
            <p:nvPr/>
          </p:nvSpPr>
          <p:spPr bwMode="auto">
            <a:xfrm>
              <a:off x="340" y="2365"/>
              <a:ext cx="1909" cy="288"/>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factory =JungleFactory</a:t>
              </a:r>
            </a:p>
          </p:txBody>
        </p:sp>
        <p:sp>
          <p:nvSpPr>
            <p:cNvPr id="43034" name="Rectangle 21"/>
            <p:cNvSpPr>
              <a:spLocks noChangeArrowheads="1"/>
            </p:cNvSpPr>
            <p:nvPr/>
          </p:nvSpPr>
          <p:spPr bwMode="auto">
            <a:xfrm>
              <a:off x="1985" y="2447"/>
              <a:ext cx="132" cy="98"/>
            </a:xfrm>
            <a:prstGeom prst="rect">
              <a:avLst/>
            </a:prstGeom>
            <a:noFill/>
            <a:ln w="9525">
              <a:noFill/>
              <a:miter lim="800000"/>
              <a:headEnd/>
              <a:tailEnd/>
            </a:ln>
          </p:spPr>
          <p:txBody>
            <a:bodyPr wrap="none" anchor="ctr"/>
            <a:lstStyle/>
            <a:p>
              <a:endParaRPr lang="en-US"/>
            </a:p>
          </p:txBody>
        </p:sp>
      </p:grpSp>
      <p:grpSp>
        <p:nvGrpSpPr>
          <p:cNvPr id="43021" name="Group 22"/>
          <p:cNvGrpSpPr>
            <a:grpSpLocks/>
          </p:cNvGrpSpPr>
          <p:nvPr/>
        </p:nvGrpSpPr>
        <p:grpSpPr bwMode="auto">
          <a:xfrm>
            <a:off x="3132138" y="2862263"/>
            <a:ext cx="2447925" cy="638175"/>
            <a:chOff x="2332" y="2115"/>
            <a:chExt cx="1909" cy="544"/>
          </a:xfrm>
        </p:grpSpPr>
        <p:sp>
          <p:nvSpPr>
            <p:cNvPr id="43029" name="Rectangle 23"/>
            <p:cNvSpPr>
              <a:spLocks noChangeArrowheads="1"/>
            </p:cNvSpPr>
            <p:nvPr/>
          </p:nvSpPr>
          <p:spPr bwMode="auto">
            <a:xfrm>
              <a:off x="2332" y="2115"/>
              <a:ext cx="1909" cy="256"/>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PolarSurvival</a:t>
              </a:r>
            </a:p>
          </p:txBody>
        </p:sp>
        <p:sp>
          <p:nvSpPr>
            <p:cNvPr id="43030" name="Rectangle 24"/>
            <p:cNvSpPr>
              <a:spLocks noChangeArrowheads="1"/>
            </p:cNvSpPr>
            <p:nvPr/>
          </p:nvSpPr>
          <p:spPr bwMode="auto">
            <a:xfrm>
              <a:off x="2332" y="2371"/>
              <a:ext cx="1909" cy="288"/>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factory =PolarFactory</a:t>
              </a:r>
            </a:p>
          </p:txBody>
        </p:sp>
        <p:sp>
          <p:nvSpPr>
            <p:cNvPr id="43031" name="Rectangle 25"/>
            <p:cNvSpPr>
              <a:spLocks noChangeArrowheads="1"/>
            </p:cNvSpPr>
            <p:nvPr/>
          </p:nvSpPr>
          <p:spPr bwMode="auto">
            <a:xfrm>
              <a:off x="3977" y="2453"/>
              <a:ext cx="132" cy="98"/>
            </a:xfrm>
            <a:prstGeom prst="rect">
              <a:avLst/>
            </a:prstGeom>
            <a:noFill/>
            <a:ln w="9525">
              <a:noFill/>
              <a:miter lim="800000"/>
              <a:headEnd/>
              <a:tailEnd/>
            </a:ln>
          </p:spPr>
          <p:txBody>
            <a:bodyPr wrap="none" anchor="ctr"/>
            <a:lstStyle/>
            <a:p>
              <a:endParaRPr lang="en-US"/>
            </a:p>
          </p:txBody>
        </p:sp>
      </p:grpSp>
      <p:cxnSp>
        <p:nvCxnSpPr>
          <p:cNvPr id="43022" name="AutoShape 26"/>
          <p:cNvCxnSpPr>
            <a:cxnSpLocks noChangeShapeType="1"/>
            <a:stCxn id="43013" idx="3"/>
            <a:endCxn id="43039" idx="0"/>
          </p:cNvCxnSpPr>
          <p:nvPr/>
        </p:nvCxnSpPr>
        <p:spPr bwMode="auto">
          <a:xfrm rot="5400000">
            <a:off x="4493419" y="2270919"/>
            <a:ext cx="1943100" cy="2963862"/>
          </a:xfrm>
          <a:prstGeom prst="bentConnector3">
            <a:avLst>
              <a:gd name="adj1" fmla="val 50000"/>
            </a:avLst>
          </a:prstGeom>
          <a:noFill/>
          <a:ln w="9525">
            <a:solidFill>
              <a:schemeClr val="tx1"/>
            </a:solidFill>
            <a:miter lim="800000"/>
            <a:headEnd/>
            <a:tailEnd/>
          </a:ln>
        </p:spPr>
      </p:cxnSp>
      <p:cxnSp>
        <p:nvCxnSpPr>
          <p:cNvPr id="43023" name="AutoShape 27"/>
          <p:cNvCxnSpPr>
            <a:cxnSpLocks noChangeShapeType="1"/>
            <a:stCxn id="43028" idx="3"/>
            <a:endCxn id="43035" idx="0"/>
          </p:cNvCxnSpPr>
          <p:nvPr/>
        </p:nvCxnSpPr>
        <p:spPr bwMode="auto">
          <a:xfrm rot="5400000">
            <a:off x="6483350" y="3767138"/>
            <a:ext cx="1912937" cy="1588"/>
          </a:xfrm>
          <a:prstGeom prst="bentConnector3">
            <a:avLst>
              <a:gd name="adj1" fmla="val 49958"/>
            </a:avLst>
          </a:prstGeom>
          <a:noFill/>
          <a:ln w="9525">
            <a:solidFill>
              <a:schemeClr val="tx1"/>
            </a:solidFill>
            <a:miter lim="800000"/>
            <a:headEnd/>
            <a:tailEnd/>
          </a:ln>
        </p:spPr>
      </p:cxnSp>
      <p:cxnSp>
        <p:nvCxnSpPr>
          <p:cNvPr id="43024" name="AutoShape 28"/>
          <p:cNvCxnSpPr>
            <a:cxnSpLocks noChangeShapeType="1"/>
            <a:stCxn id="43017" idx="3"/>
            <a:endCxn id="43032" idx="0"/>
          </p:cNvCxnSpPr>
          <p:nvPr/>
        </p:nvCxnSpPr>
        <p:spPr bwMode="auto">
          <a:xfrm rot="5400000">
            <a:off x="2209006" y="2129632"/>
            <a:ext cx="277813" cy="1168400"/>
          </a:xfrm>
          <a:prstGeom prst="bentConnector3">
            <a:avLst>
              <a:gd name="adj1" fmla="val 49713"/>
            </a:avLst>
          </a:prstGeom>
          <a:noFill/>
          <a:ln w="9525">
            <a:solidFill>
              <a:schemeClr val="tx1"/>
            </a:solidFill>
            <a:miter lim="800000"/>
            <a:headEnd/>
            <a:tailEnd/>
          </a:ln>
        </p:spPr>
      </p:cxnSp>
      <p:cxnSp>
        <p:nvCxnSpPr>
          <p:cNvPr id="43025" name="AutoShape 29"/>
          <p:cNvCxnSpPr>
            <a:cxnSpLocks noChangeShapeType="1"/>
            <a:stCxn id="43027" idx="3"/>
            <a:endCxn id="43029" idx="0"/>
          </p:cNvCxnSpPr>
          <p:nvPr/>
        </p:nvCxnSpPr>
        <p:spPr bwMode="auto">
          <a:xfrm rot="16200000" flipH="1">
            <a:off x="3617118" y="2123282"/>
            <a:ext cx="277813" cy="1200150"/>
          </a:xfrm>
          <a:prstGeom prst="bentConnector3">
            <a:avLst>
              <a:gd name="adj1" fmla="val 49713"/>
            </a:avLst>
          </a:prstGeom>
          <a:noFill/>
          <a:ln w="9525">
            <a:solidFill>
              <a:schemeClr val="tx1"/>
            </a:solidFill>
            <a:miter lim="800000"/>
            <a:headEnd/>
            <a:tailEnd/>
          </a:ln>
        </p:spPr>
      </p:cxnSp>
      <p:cxnSp>
        <p:nvCxnSpPr>
          <p:cNvPr id="43026" name="AutoShape 30"/>
          <p:cNvCxnSpPr>
            <a:cxnSpLocks noChangeShapeType="1"/>
            <a:stCxn id="43016" idx="3"/>
            <a:endCxn id="43012" idx="1"/>
          </p:cNvCxnSpPr>
          <p:nvPr/>
        </p:nvCxnSpPr>
        <p:spPr bwMode="auto">
          <a:xfrm flipV="1">
            <a:off x="4498975" y="1758950"/>
            <a:ext cx="1368425" cy="1588"/>
          </a:xfrm>
          <a:prstGeom prst="straightConnector1">
            <a:avLst/>
          </a:prstGeom>
          <a:noFill/>
          <a:ln w="9525">
            <a:solidFill>
              <a:schemeClr val="tx1"/>
            </a:solidFill>
            <a:round/>
            <a:headEnd/>
            <a:tailEnd/>
          </a:ln>
        </p:spPr>
      </p:cxnSp>
      <p:sp>
        <p:nvSpPr>
          <p:cNvPr id="43027" name="AutoShape 31"/>
          <p:cNvSpPr>
            <a:spLocks noChangeArrowheads="1"/>
          </p:cNvSpPr>
          <p:nvPr/>
        </p:nvSpPr>
        <p:spPr bwMode="auto">
          <a:xfrm>
            <a:off x="3051175" y="2430463"/>
            <a:ext cx="209550" cy="153987"/>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3028" name="AutoShape 32"/>
          <p:cNvSpPr>
            <a:spLocks noChangeArrowheads="1"/>
          </p:cNvSpPr>
          <p:nvPr/>
        </p:nvSpPr>
        <p:spPr bwMode="auto">
          <a:xfrm>
            <a:off x="7362825" y="2667000"/>
            <a:ext cx="153988"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a:t>Environment Factories</a:t>
            </a:r>
          </a:p>
        </p:txBody>
      </p:sp>
      <p:sp>
        <p:nvSpPr>
          <p:cNvPr id="44035" name="Rectangle 3"/>
          <p:cNvSpPr>
            <a:spLocks noGrp="1" noChangeArrowheads="1"/>
          </p:cNvSpPr>
          <p:nvPr>
            <p:ph idx="1"/>
          </p:nvPr>
        </p:nvSpPr>
        <p:spPr>
          <a:solidFill>
            <a:schemeClr val="bg1"/>
          </a:solidFill>
          <a:ln>
            <a:solidFill>
              <a:schemeClr val="tx1"/>
            </a:solidFill>
          </a:ln>
        </p:spPr>
        <p:txBody>
          <a:bodyPr/>
          <a:lstStyle/>
          <a:p>
            <a:pPr eaLnBrk="1" hangingPunct="1">
              <a:spcBef>
                <a:spcPct val="0"/>
              </a:spcBef>
              <a:buFontTx/>
              <a:buNone/>
            </a:pPr>
            <a:r>
              <a:rPr lang="en-GB" sz="1800"/>
              <a:t>interface EnvironmentFactory {</a:t>
            </a:r>
          </a:p>
          <a:p>
            <a:pPr eaLnBrk="1" hangingPunct="1">
              <a:spcBef>
                <a:spcPct val="0"/>
              </a:spcBef>
              <a:buFontTx/>
              <a:buNone/>
            </a:pPr>
            <a:r>
              <a:rPr lang="en-GB" sz="1800"/>
              <a:t>    Patch createPatch();</a:t>
            </a:r>
          </a:p>
          <a:p>
            <a:pPr eaLnBrk="1" hangingPunct="1">
              <a:spcBef>
                <a:spcPct val="0"/>
              </a:spcBef>
              <a:buFontTx/>
              <a:buNone/>
            </a:pPr>
            <a:r>
              <a:rPr lang="en-GB" sz="1800"/>
              <a:t>    Barrier createBarrier();</a:t>
            </a:r>
          </a:p>
          <a:p>
            <a:pPr eaLnBrk="1" hangingPunct="1">
              <a:spcBef>
                <a:spcPct val="0"/>
              </a:spcBef>
              <a:buFontTx/>
              <a:buNone/>
            </a:pPr>
            <a:r>
              <a:rPr lang="en-GB" sz="1800"/>
              <a:t>}</a:t>
            </a:r>
          </a:p>
          <a:p>
            <a:pPr eaLnBrk="1" hangingPunct="1">
              <a:spcBef>
                <a:spcPct val="0"/>
              </a:spcBef>
              <a:buFontTx/>
              <a:buNone/>
            </a:pPr>
            <a:endParaRPr lang="en-GB" sz="1800"/>
          </a:p>
          <a:p>
            <a:pPr eaLnBrk="1" hangingPunct="1">
              <a:spcBef>
                <a:spcPct val="0"/>
              </a:spcBef>
              <a:buFontTx/>
              <a:buNone/>
            </a:pPr>
            <a:r>
              <a:rPr lang="en-GB" sz="1800"/>
              <a:t>class JungleFactory implements EnvironmentFactory {</a:t>
            </a:r>
          </a:p>
          <a:p>
            <a:pPr eaLnBrk="1" hangingPunct="1">
              <a:spcBef>
                <a:spcPct val="0"/>
              </a:spcBef>
              <a:buFontTx/>
              <a:buNone/>
            </a:pPr>
            <a:r>
              <a:rPr lang="en-GB" sz="1800"/>
              <a:t>    public Patch createPatch() {return new Jungle();}</a:t>
            </a:r>
          </a:p>
          <a:p>
            <a:pPr eaLnBrk="1" hangingPunct="1">
              <a:spcBef>
                <a:spcPct val="0"/>
              </a:spcBef>
              <a:buFontTx/>
              <a:buNone/>
            </a:pPr>
            <a:r>
              <a:rPr lang="en-GB" sz="1800"/>
              <a:t>    public Barrier createBarrier() {return new River();}</a:t>
            </a:r>
          </a:p>
          <a:p>
            <a:pPr eaLnBrk="1" hangingPunct="1">
              <a:spcBef>
                <a:spcPct val="0"/>
              </a:spcBef>
              <a:buFontTx/>
              <a:buNone/>
            </a:pPr>
            <a:r>
              <a:rPr lang="en-GB" sz="1800"/>
              <a:t>}</a:t>
            </a:r>
          </a:p>
          <a:p>
            <a:pPr eaLnBrk="1" hangingPunct="1">
              <a:spcBef>
                <a:spcPct val="0"/>
              </a:spcBef>
              <a:buFontTx/>
              <a:buNone/>
            </a:pPr>
            <a:endParaRPr lang="en-GB" sz="1800"/>
          </a:p>
          <a:p>
            <a:pPr eaLnBrk="1" hangingPunct="1">
              <a:spcBef>
                <a:spcPct val="0"/>
              </a:spcBef>
              <a:buFontTx/>
              <a:buNone/>
            </a:pPr>
            <a:r>
              <a:rPr lang="en-GB" sz="1800"/>
              <a:t>class PolarFactory implements EnvironmentFactory {</a:t>
            </a:r>
          </a:p>
          <a:p>
            <a:pPr eaLnBrk="1" hangingPunct="1">
              <a:spcBef>
                <a:spcPct val="0"/>
              </a:spcBef>
              <a:buFontTx/>
              <a:buNone/>
            </a:pPr>
            <a:r>
              <a:rPr lang="en-GB" sz="1800"/>
              <a:t>    public Patch createPatch() {return new Snow();}</a:t>
            </a:r>
          </a:p>
          <a:p>
            <a:pPr eaLnBrk="1" hangingPunct="1">
              <a:spcBef>
                <a:spcPct val="0"/>
              </a:spcBef>
              <a:buFontTx/>
              <a:buNone/>
            </a:pPr>
            <a:r>
              <a:rPr lang="en-GB" sz="1800"/>
              <a:t>    public Barrier createBarrier() {return new Crevasse();}</a:t>
            </a:r>
          </a:p>
          <a:p>
            <a:pPr eaLnBrk="1" hangingPunct="1">
              <a:spcBef>
                <a:spcPct val="0"/>
              </a:spcBef>
              <a:buFontTx/>
              <a:buNone/>
            </a:pPr>
            <a:r>
              <a:rPr lang="en-GB" sz="180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a:t>The SurvivalGame Class</a:t>
            </a:r>
          </a:p>
        </p:txBody>
      </p:sp>
      <p:sp>
        <p:nvSpPr>
          <p:cNvPr id="45059" name="Rectangle 3"/>
          <p:cNvSpPr>
            <a:spLocks noGrp="1" noChangeArrowheads="1"/>
          </p:cNvSpPr>
          <p:nvPr>
            <p:ph idx="1"/>
          </p:nvPr>
        </p:nvSpPr>
        <p:spPr>
          <a:xfrm>
            <a:off x="827088" y="1905000"/>
            <a:ext cx="7783512" cy="4476750"/>
          </a:xfrm>
          <a:solidFill>
            <a:schemeClr val="bg1"/>
          </a:solidFill>
          <a:ln>
            <a:solidFill>
              <a:schemeClr val="tx1"/>
            </a:solidFill>
          </a:ln>
        </p:spPr>
        <p:txBody>
          <a:bodyPr/>
          <a:lstStyle/>
          <a:p>
            <a:pPr eaLnBrk="1" hangingPunct="1">
              <a:lnSpc>
                <a:spcPct val="90000"/>
              </a:lnSpc>
              <a:spcBef>
                <a:spcPct val="0"/>
              </a:spcBef>
              <a:buFontTx/>
              <a:buNone/>
            </a:pPr>
            <a:r>
              <a:rPr lang="en-GB" sz="1600" b="1"/>
              <a:t>abstract class AFSurvivalGame {</a:t>
            </a:r>
          </a:p>
          <a:p>
            <a:pPr eaLnBrk="1" hangingPunct="1">
              <a:lnSpc>
                <a:spcPct val="90000"/>
              </a:lnSpc>
              <a:spcBef>
                <a:spcPct val="0"/>
              </a:spcBef>
              <a:buFontTx/>
              <a:buNone/>
            </a:pPr>
            <a:r>
              <a:rPr lang="en-GB" sz="1600" b="1"/>
              <a:t>   </a:t>
            </a:r>
          </a:p>
          <a:p>
            <a:pPr eaLnBrk="1" hangingPunct="1">
              <a:lnSpc>
                <a:spcPct val="90000"/>
              </a:lnSpc>
              <a:spcBef>
                <a:spcPct val="0"/>
              </a:spcBef>
              <a:buFontTx/>
              <a:buNone/>
            </a:pPr>
            <a:r>
              <a:rPr lang="en-GB" sz="1600" b="1"/>
              <a:t>    EnvironmentFactory factory;</a:t>
            </a:r>
          </a:p>
          <a:p>
            <a:pPr eaLnBrk="1" hangingPunct="1">
              <a:lnSpc>
                <a:spcPct val="90000"/>
              </a:lnSpc>
              <a:spcBef>
                <a:spcPct val="0"/>
              </a:spcBef>
              <a:buFontTx/>
              <a:buNone/>
            </a:pPr>
            <a:r>
              <a:rPr lang="en-GB" sz="1600" b="1"/>
              <a:t>    </a:t>
            </a:r>
          </a:p>
          <a:p>
            <a:pPr eaLnBrk="1" hangingPunct="1">
              <a:lnSpc>
                <a:spcPct val="90000"/>
              </a:lnSpc>
              <a:spcBef>
                <a:spcPct val="0"/>
              </a:spcBef>
              <a:buFontTx/>
              <a:buNone/>
            </a:pPr>
            <a:r>
              <a:rPr lang="en-GB" sz="1600" b="1"/>
              <a:t>    Segment currentPosition;</a:t>
            </a:r>
            <a:endParaRPr lang="en-GB" sz="1600" b="1">
              <a:solidFill>
                <a:srgbClr val="009900"/>
              </a:solidFill>
            </a:endParaRPr>
          </a:p>
          <a:p>
            <a:pPr eaLnBrk="1" hangingPunct="1">
              <a:lnSpc>
                <a:spcPct val="90000"/>
              </a:lnSpc>
              <a:spcBef>
                <a:spcPct val="0"/>
              </a:spcBef>
              <a:buFontTx/>
              <a:buNone/>
            </a:pPr>
            <a:r>
              <a:rPr lang="en-GB" sz="1600" b="1"/>
              <a:t>        </a:t>
            </a:r>
          </a:p>
          <a:p>
            <a:pPr eaLnBrk="1" hangingPunct="1">
              <a:lnSpc>
                <a:spcPct val="90000"/>
              </a:lnSpc>
              <a:spcBef>
                <a:spcPct val="0"/>
              </a:spcBef>
              <a:buFontTx/>
              <a:buNone/>
            </a:pPr>
            <a:r>
              <a:rPr lang="en-GB" sz="1600" b="1"/>
              <a:t>    void setupEnvironment() {</a:t>
            </a:r>
          </a:p>
          <a:p>
            <a:pPr eaLnBrk="1" hangingPunct="1">
              <a:lnSpc>
                <a:spcPct val="90000"/>
              </a:lnSpc>
              <a:spcBef>
                <a:spcPct val="0"/>
              </a:spcBef>
              <a:buFontTx/>
              <a:buNone/>
            </a:pPr>
            <a:r>
              <a:rPr lang="en-GB" sz="1600" b="1"/>
              <a:t>          Patch westPatch = factory.createPatch();</a:t>
            </a:r>
          </a:p>
          <a:p>
            <a:pPr eaLnBrk="1" hangingPunct="1">
              <a:lnSpc>
                <a:spcPct val="90000"/>
              </a:lnSpc>
              <a:spcBef>
                <a:spcPct val="0"/>
              </a:spcBef>
              <a:buFontTx/>
              <a:buNone/>
            </a:pPr>
            <a:r>
              <a:rPr lang="en-GB" sz="1600" b="1"/>
              <a:t>          Barrier barrier = factory.createBarrier();</a:t>
            </a:r>
          </a:p>
          <a:p>
            <a:pPr eaLnBrk="1" hangingPunct="1">
              <a:lnSpc>
                <a:spcPct val="90000"/>
              </a:lnSpc>
              <a:spcBef>
                <a:spcPct val="0"/>
              </a:spcBef>
              <a:buFontTx/>
              <a:buNone/>
            </a:pPr>
            <a:r>
              <a:rPr lang="en-GB" sz="1600" b="1"/>
              <a:t>          Patch eastPatch = factory.createPatch();</a:t>
            </a:r>
          </a:p>
          <a:p>
            <a:pPr eaLnBrk="1" hangingPunct="1">
              <a:lnSpc>
                <a:spcPct val="90000"/>
              </a:lnSpc>
              <a:spcBef>
                <a:spcPct val="0"/>
              </a:spcBef>
              <a:buFontTx/>
              <a:buNone/>
            </a:pPr>
            <a:r>
              <a:rPr lang="en-GB" sz="1600" b="1"/>
              <a:t>        </a:t>
            </a:r>
          </a:p>
          <a:p>
            <a:pPr eaLnBrk="1" hangingPunct="1">
              <a:lnSpc>
                <a:spcPct val="90000"/>
              </a:lnSpc>
              <a:spcBef>
                <a:spcPct val="0"/>
              </a:spcBef>
              <a:buFontTx/>
              <a:buNone/>
            </a:pPr>
            <a:r>
              <a:rPr lang="en-GB" sz="1600" b="1"/>
              <a:t>          westPatch.setEast(barrier);</a:t>
            </a:r>
          </a:p>
          <a:p>
            <a:pPr eaLnBrk="1" hangingPunct="1">
              <a:lnSpc>
                <a:spcPct val="90000"/>
              </a:lnSpc>
              <a:spcBef>
                <a:spcPct val="0"/>
              </a:spcBef>
              <a:buFontTx/>
              <a:buNone/>
            </a:pPr>
            <a:r>
              <a:rPr lang="en-GB" sz="1600" b="1"/>
              <a:t>          barrier.setWest(westPatch);</a:t>
            </a:r>
          </a:p>
          <a:p>
            <a:pPr eaLnBrk="1" hangingPunct="1">
              <a:lnSpc>
                <a:spcPct val="90000"/>
              </a:lnSpc>
              <a:spcBef>
                <a:spcPct val="0"/>
              </a:spcBef>
              <a:buFontTx/>
              <a:buNone/>
            </a:pPr>
            <a:r>
              <a:rPr lang="en-GB" sz="1600" b="1"/>
              <a:t>          barrier.setEast(eastPatch);</a:t>
            </a:r>
          </a:p>
          <a:p>
            <a:pPr eaLnBrk="1" hangingPunct="1">
              <a:lnSpc>
                <a:spcPct val="90000"/>
              </a:lnSpc>
              <a:spcBef>
                <a:spcPct val="0"/>
              </a:spcBef>
              <a:buFontTx/>
              <a:buNone/>
            </a:pPr>
            <a:r>
              <a:rPr lang="en-GB" sz="1600" b="1"/>
              <a:t>          eastPatch.setWest(barrier);</a:t>
            </a:r>
          </a:p>
          <a:p>
            <a:pPr eaLnBrk="1" hangingPunct="1">
              <a:lnSpc>
                <a:spcPct val="90000"/>
              </a:lnSpc>
              <a:spcBef>
                <a:spcPct val="0"/>
              </a:spcBef>
              <a:buFontTx/>
              <a:buNone/>
            </a:pPr>
            <a:r>
              <a:rPr lang="en-GB" sz="1600" b="1"/>
              <a:t>        </a:t>
            </a:r>
          </a:p>
          <a:p>
            <a:pPr eaLnBrk="1" hangingPunct="1">
              <a:lnSpc>
                <a:spcPct val="90000"/>
              </a:lnSpc>
              <a:spcBef>
                <a:spcPct val="0"/>
              </a:spcBef>
              <a:buFontTx/>
              <a:buNone/>
            </a:pPr>
            <a:r>
              <a:rPr lang="en-GB" sz="1600" b="1"/>
              <a:t>          currentPosition = barrier;</a:t>
            </a:r>
          </a:p>
          <a:p>
            <a:pPr eaLnBrk="1" hangingPunct="1">
              <a:lnSpc>
                <a:spcPct val="90000"/>
              </a:lnSpc>
              <a:spcBef>
                <a:spcPct val="0"/>
              </a:spcBef>
              <a:buFontTx/>
              <a:buNone/>
            </a:pPr>
            <a:r>
              <a:rPr lang="en-GB" sz="1600" b="1"/>
              <a:t>    }</a:t>
            </a:r>
          </a:p>
          <a:p>
            <a:pPr eaLnBrk="1" hangingPunct="1">
              <a:lnSpc>
                <a:spcPct val="90000"/>
              </a:lnSpc>
              <a:spcBef>
                <a:spcPct val="0"/>
              </a:spcBef>
              <a:buFontTx/>
              <a:buNone/>
            </a:pPr>
            <a:r>
              <a:rPr lang="en-GB" sz="1600" b="1"/>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t>Concrete Game Classes</a:t>
            </a:r>
          </a:p>
        </p:txBody>
      </p:sp>
      <p:sp>
        <p:nvSpPr>
          <p:cNvPr id="46083" name="Rectangle 3"/>
          <p:cNvSpPr>
            <a:spLocks noGrp="1" noChangeArrowheads="1"/>
          </p:cNvSpPr>
          <p:nvPr>
            <p:ph idx="1"/>
          </p:nvPr>
        </p:nvSpPr>
        <p:spPr>
          <a:xfrm>
            <a:off x="685800" y="1981200"/>
            <a:ext cx="7772400" cy="3179763"/>
          </a:xfrm>
          <a:solidFill>
            <a:schemeClr val="bg1"/>
          </a:solidFill>
          <a:ln>
            <a:solidFill>
              <a:schemeClr val="tx1"/>
            </a:solidFill>
          </a:ln>
        </p:spPr>
        <p:txBody>
          <a:bodyPr/>
          <a:lstStyle/>
          <a:p>
            <a:pPr eaLnBrk="1" hangingPunct="1">
              <a:lnSpc>
                <a:spcPct val="90000"/>
              </a:lnSpc>
              <a:spcBef>
                <a:spcPct val="0"/>
              </a:spcBef>
              <a:buFontTx/>
              <a:buNone/>
            </a:pPr>
            <a:r>
              <a:rPr lang="en-GB" sz="2000" b="1"/>
              <a:t>class AFJungleSurvival extends AFSurvivalGame {</a:t>
            </a:r>
          </a:p>
          <a:p>
            <a:pPr eaLnBrk="1" hangingPunct="1">
              <a:lnSpc>
                <a:spcPct val="90000"/>
              </a:lnSpc>
              <a:spcBef>
                <a:spcPct val="0"/>
              </a:spcBef>
              <a:buFontTx/>
              <a:buNone/>
            </a:pPr>
            <a:r>
              <a:rPr lang="en-GB" sz="2000" b="1"/>
              <a:t>     AFJungleSurvival() {</a:t>
            </a:r>
          </a:p>
          <a:p>
            <a:pPr eaLnBrk="1" hangingPunct="1">
              <a:lnSpc>
                <a:spcPct val="90000"/>
              </a:lnSpc>
              <a:spcBef>
                <a:spcPct val="0"/>
              </a:spcBef>
              <a:buFontTx/>
              <a:buNone/>
            </a:pPr>
            <a:r>
              <a:rPr lang="en-GB" sz="2000" b="1"/>
              <a:t>          factory = new JungleFactory();</a:t>
            </a:r>
          </a:p>
          <a:p>
            <a:pPr eaLnBrk="1" hangingPunct="1">
              <a:lnSpc>
                <a:spcPct val="90000"/>
              </a:lnSpc>
              <a:spcBef>
                <a:spcPct val="0"/>
              </a:spcBef>
              <a:buFontTx/>
              <a:buNone/>
            </a:pPr>
            <a:r>
              <a:rPr lang="en-GB" sz="2000" b="1"/>
              <a:t>     }</a:t>
            </a:r>
          </a:p>
          <a:p>
            <a:pPr eaLnBrk="1" hangingPunct="1">
              <a:lnSpc>
                <a:spcPct val="90000"/>
              </a:lnSpc>
              <a:spcBef>
                <a:spcPct val="0"/>
              </a:spcBef>
              <a:buFontTx/>
              <a:buNone/>
            </a:pPr>
            <a:r>
              <a:rPr lang="en-GB" sz="2000" b="1"/>
              <a:t>}</a:t>
            </a:r>
          </a:p>
          <a:p>
            <a:pPr eaLnBrk="1" hangingPunct="1">
              <a:lnSpc>
                <a:spcPct val="90000"/>
              </a:lnSpc>
              <a:spcBef>
                <a:spcPct val="0"/>
              </a:spcBef>
              <a:buFontTx/>
              <a:buNone/>
            </a:pPr>
            <a:endParaRPr lang="en-GB" sz="2000" b="1"/>
          </a:p>
          <a:p>
            <a:pPr eaLnBrk="1" hangingPunct="1">
              <a:lnSpc>
                <a:spcPct val="90000"/>
              </a:lnSpc>
              <a:spcBef>
                <a:spcPct val="0"/>
              </a:spcBef>
              <a:buFontTx/>
              <a:buNone/>
            </a:pPr>
            <a:r>
              <a:rPr lang="en-GB" sz="2000" b="1"/>
              <a:t>class AFPolarSurvival extends AFSurvivalGame {</a:t>
            </a:r>
          </a:p>
          <a:p>
            <a:pPr eaLnBrk="1" hangingPunct="1">
              <a:lnSpc>
                <a:spcPct val="90000"/>
              </a:lnSpc>
              <a:spcBef>
                <a:spcPct val="0"/>
              </a:spcBef>
              <a:buFontTx/>
              <a:buNone/>
            </a:pPr>
            <a:r>
              <a:rPr lang="en-GB" sz="2000" b="1"/>
              <a:t>     AFPolarSurvival() {</a:t>
            </a:r>
          </a:p>
          <a:p>
            <a:pPr eaLnBrk="1" hangingPunct="1">
              <a:lnSpc>
                <a:spcPct val="90000"/>
              </a:lnSpc>
              <a:spcBef>
                <a:spcPct val="0"/>
              </a:spcBef>
              <a:buFontTx/>
              <a:buNone/>
            </a:pPr>
            <a:r>
              <a:rPr lang="en-GB" sz="2000" b="1"/>
              <a:t>          factory = new PolarFactory();</a:t>
            </a:r>
          </a:p>
          <a:p>
            <a:pPr eaLnBrk="1" hangingPunct="1">
              <a:lnSpc>
                <a:spcPct val="90000"/>
              </a:lnSpc>
              <a:spcBef>
                <a:spcPct val="0"/>
              </a:spcBef>
              <a:buFontTx/>
              <a:buNone/>
            </a:pPr>
            <a:r>
              <a:rPr lang="en-GB" sz="2000" b="1"/>
              <a:t>     }</a:t>
            </a:r>
          </a:p>
          <a:p>
            <a:pPr eaLnBrk="1" hangingPunct="1">
              <a:lnSpc>
                <a:spcPct val="90000"/>
              </a:lnSpc>
              <a:spcBef>
                <a:spcPct val="0"/>
              </a:spcBef>
              <a:buFontTx/>
              <a:buNone/>
            </a:pPr>
            <a:r>
              <a:rPr lang="en-GB" sz="2000" b="1"/>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228600"/>
            <a:ext cx="7772400" cy="1143000"/>
          </a:xfrm>
        </p:spPr>
        <p:txBody>
          <a:bodyPr/>
          <a:lstStyle/>
          <a:p>
            <a:pPr eaLnBrk="1" hangingPunct="1"/>
            <a:r>
              <a:rPr lang="en-GB"/>
              <a:t>Testing</a:t>
            </a:r>
          </a:p>
        </p:txBody>
      </p:sp>
      <p:sp>
        <p:nvSpPr>
          <p:cNvPr id="47107" name="Rectangle 3"/>
          <p:cNvSpPr>
            <a:spLocks noGrp="1" noChangeArrowheads="1"/>
          </p:cNvSpPr>
          <p:nvPr>
            <p:ph idx="1"/>
          </p:nvPr>
        </p:nvSpPr>
        <p:spPr>
          <a:xfrm>
            <a:off x="684213" y="1628775"/>
            <a:ext cx="6038850" cy="3168650"/>
          </a:xfrm>
          <a:solidFill>
            <a:schemeClr val="bg1"/>
          </a:solidFill>
          <a:ln>
            <a:solidFill>
              <a:schemeClr val="tx1"/>
            </a:solidFill>
          </a:ln>
        </p:spPr>
        <p:txBody>
          <a:bodyPr/>
          <a:lstStyle/>
          <a:p>
            <a:pPr eaLnBrk="1" hangingPunct="1">
              <a:spcBef>
                <a:spcPct val="0"/>
              </a:spcBef>
              <a:buFontTx/>
              <a:buNone/>
            </a:pPr>
            <a:r>
              <a:rPr lang="en-GB" sz="1400" b="1"/>
              <a:t>class TestAFGames {</a:t>
            </a:r>
          </a:p>
          <a:p>
            <a:pPr eaLnBrk="1" hangingPunct="1">
              <a:spcBef>
                <a:spcPct val="0"/>
              </a:spcBef>
              <a:buFontTx/>
              <a:buNone/>
            </a:pPr>
            <a:endParaRPr lang="en-GB" sz="1400" b="1"/>
          </a:p>
          <a:p>
            <a:pPr eaLnBrk="1" hangingPunct="1">
              <a:spcBef>
                <a:spcPct val="0"/>
              </a:spcBef>
              <a:buFontTx/>
              <a:buNone/>
            </a:pPr>
            <a:r>
              <a:rPr lang="en-GB" sz="1400" b="1"/>
              <a:t>     public static void main(String [] args) {</a:t>
            </a:r>
          </a:p>
          <a:p>
            <a:pPr eaLnBrk="1" hangingPunct="1">
              <a:spcBef>
                <a:spcPct val="0"/>
              </a:spcBef>
              <a:buFontTx/>
              <a:buNone/>
            </a:pPr>
            <a:r>
              <a:rPr lang="en-GB" sz="1400" b="1"/>
              <a:t>          AFSurvivalGame jungleGame = new AFJungleSurvival();</a:t>
            </a:r>
          </a:p>
          <a:p>
            <a:pPr eaLnBrk="1" hangingPunct="1">
              <a:spcBef>
                <a:spcPct val="0"/>
              </a:spcBef>
              <a:buFontTx/>
              <a:buNone/>
            </a:pPr>
            <a:r>
              <a:rPr lang="en-GB" sz="1400" b="1"/>
              <a:t>          jungleGame.setupEnvironment();</a:t>
            </a:r>
          </a:p>
          <a:p>
            <a:pPr eaLnBrk="1" hangingPunct="1">
              <a:spcBef>
                <a:spcPct val="0"/>
              </a:spcBef>
              <a:buFontTx/>
              <a:buNone/>
            </a:pPr>
            <a:r>
              <a:rPr lang="en-GB" sz="1400" b="1"/>
              <a:t>          System.out.println("JUNGLE");</a:t>
            </a:r>
          </a:p>
          <a:p>
            <a:pPr eaLnBrk="1" hangingPunct="1">
              <a:spcBef>
                <a:spcPct val="0"/>
              </a:spcBef>
              <a:buFontTx/>
              <a:buNone/>
            </a:pPr>
            <a:r>
              <a:rPr lang="en-GB" sz="1400" b="1"/>
              <a:t>          describe(jungleGame.currentPosition);</a:t>
            </a:r>
          </a:p>
          <a:p>
            <a:pPr eaLnBrk="1" hangingPunct="1">
              <a:spcBef>
                <a:spcPct val="0"/>
              </a:spcBef>
              <a:buFontTx/>
              <a:buNone/>
            </a:pPr>
            <a:r>
              <a:rPr lang="en-GB" sz="1400" b="1"/>
              <a:t>        </a:t>
            </a:r>
          </a:p>
          <a:p>
            <a:pPr eaLnBrk="1" hangingPunct="1">
              <a:spcBef>
                <a:spcPct val="0"/>
              </a:spcBef>
              <a:buFontTx/>
              <a:buNone/>
            </a:pPr>
            <a:r>
              <a:rPr lang="en-GB" sz="1400" b="1"/>
              <a:t>          AFSurvivalGame polarGame = new AFPolarSurvival();</a:t>
            </a:r>
          </a:p>
          <a:p>
            <a:pPr eaLnBrk="1" hangingPunct="1">
              <a:spcBef>
                <a:spcPct val="0"/>
              </a:spcBef>
              <a:buFontTx/>
              <a:buNone/>
            </a:pPr>
            <a:r>
              <a:rPr lang="en-GB" sz="1400" b="1"/>
              <a:t>          polarGame.setupEnvironment();</a:t>
            </a:r>
          </a:p>
          <a:p>
            <a:pPr eaLnBrk="1" hangingPunct="1">
              <a:spcBef>
                <a:spcPct val="0"/>
              </a:spcBef>
              <a:buFontTx/>
              <a:buNone/>
            </a:pPr>
            <a:r>
              <a:rPr lang="en-GB" sz="1400" b="1"/>
              <a:t>          System.out.println("\nPOLAR");</a:t>
            </a:r>
          </a:p>
          <a:p>
            <a:pPr eaLnBrk="1" hangingPunct="1">
              <a:spcBef>
                <a:spcPct val="0"/>
              </a:spcBef>
              <a:buFontTx/>
              <a:buNone/>
            </a:pPr>
            <a:r>
              <a:rPr lang="en-GB" sz="1400" b="1"/>
              <a:t>          describe(polarGame.currentPosition);</a:t>
            </a:r>
          </a:p>
          <a:p>
            <a:pPr eaLnBrk="1" hangingPunct="1">
              <a:spcBef>
                <a:spcPct val="0"/>
              </a:spcBef>
              <a:buFontTx/>
              <a:buNone/>
            </a:pPr>
            <a:r>
              <a:rPr lang="en-GB" sz="1400" b="1"/>
              <a:t>      }</a:t>
            </a:r>
          </a:p>
          <a:p>
            <a:pPr eaLnBrk="1" hangingPunct="1">
              <a:spcBef>
                <a:spcPct val="0"/>
              </a:spcBef>
              <a:buFontTx/>
              <a:buNone/>
            </a:pPr>
            <a:r>
              <a:rPr lang="en-GB" sz="1400" b="1"/>
              <a:t>      </a:t>
            </a:r>
            <a:r>
              <a:rPr lang="en-GB" sz="1400" b="1">
                <a:solidFill>
                  <a:srgbClr val="009900"/>
                </a:solidFill>
              </a:rPr>
              <a:t>//describe is defined as in previous example</a:t>
            </a:r>
          </a:p>
        </p:txBody>
      </p:sp>
      <p:sp>
        <p:nvSpPr>
          <p:cNvPr id="47108" name="Rectangle 4"/>
          <p:cNvSpPr>
            <a:spLocks noChangeArrowheads="1"/>
          </p:cNvSpPr>
          <p:nvPr/>
        </p:nvSpPr>
        <p:spPr bwMode="auto">
          <a:xfrm>
            <a:off x="755650" y="5300663"/>
            <a:ext cx="7561263" cy="1484312"/>
          </a:xfrm>
          <a:prstGeom prst="rect">
            <a:avLst/>
          </a:prstGeom>
          <a:solidFill>
            <a:schemeClr val="bg1"/>
          </a:solidFill>
          <a:ln w="9525">
            <a:solidFill>
              <a:schemeClr val="tx1"/>
            </a:solidFill>
            <a:miter lim="800000"/>
            <a:headEnd/>
            <a:tailEnd/>
          </a:ln>
        </p:spPr>
        <p:txBody>
          <a:bodyPr anchor="ctr"/>
          <a:lstStyle/>
          <a:p>
            <a:r>
              <a:rPr lang="en-GB" sz="1400" b="1">
                <a:latin typeface="Tahoma" pitchFamily="34" charset="0"/>
              </a:rPr>
              <a:t>JUNGLE</a:t>
            </a:r>
          </a:p>
          <a:p>
            <a:r>
              <a:rPr lang="en-GB" sz="1400" b="1">
                <a:latin typeface="Tahoma" pitchFamily="34" charset="0"/>
              </a:rPr>
              <a:t>You are in a river. To the west is a patch of jungle. To the east is a patch of jungle. To the north is nothing. To the south is nothing</a:t>
            </a:r>
          </a:p>
          <a:p>
            <a:r>
              <a:rPr lang="en-GB" sz="1400" b="1">
                <a:latin typeface="Tahoma" pitchFamily="34" charset="0"/>
              </a:rPr>
              <a:t>POLAR</a:t>
            </a:r>
          </a:p>
          <a:p>
            <a:r>
              <a:rPr lang="en-GB" sz="1400" b="1">
                <a:latin typeface="Tahoma" pitchFamily="34" charset="0"/>
              </a:rPr>
              <a:t>You are in a crevasse. To the west is a patch of snow. To the east is a patch of snow. To the north is nothing. To the south is nothing</a:t>
            </a:r>
          </a:p>
        </p:txBody>
      </p:sp>
      <p:sp>
        <p:nvSpPr>
          <p:cNvPr id="47109" name="AutoShape 5"/>
          <p:cNvSpPr>
            <a:spLocks noChangeArrowheads="1"/>
          </p:cNvSpPr>
          <p:nvPr/>
        </p:nvSpPr>
        <p:spPr bwMode="auto">
          <a:xfrm rot="5400000">
            <a:off x="2609850" y="4814888"/>
            <a:ext cx="396875" cy="431800"/>
          </a:xfrm>
          <a:custGeom>
            <a:avLst/>
            <a:gdLst>
              <a:gd name="T0" fmla="*/ 297656 w 21600"/>
              <a:gd name="T1" fmla="*/ 0 h 21600"/>
              <a:gd name="T2" fmla="*/ 0 w 21600"/>
              <a:gd name="T3" fmla="*/ 215900 h 21600"/>
              <a:gd name="T4" fmla="*/ 297656 w 21600"/>
              <a:gd name="T5" fmla="*/ 431800 h 21600"/>
              <a:gd name="T6" fmla="*/ 396875 w 21600"/>
              <a:gd name="T7" fmla="*/ 2159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457200"/>
            <a:ext cx="4876800" cy="1219200"/>
          </a:xfrm>
        </p:spPr>
        <p:txBody>
          <a:bodyPr/>
          <a:lstStyle/>
          <a:p>
            <a:pPr eaLnBrk="1" hangingPunct="1"/>
            <a:r>
              <a:rPr lang="en-GB" sz="3600" dirty="0"/>
              <a:t>Abstract Factory</a:t>
            </a:r>
            <a:br>
              <a:rPr lang="en-GB" sz="3600" dirty="0"/>
            </a:br>
            <a:r>
              <a:rPr lang="en-GB" sz="3600" i="1" dirty="0"/>
              <a:t>Structure</a:t>
            </a:r>
            <a:endParaRPr lang="en-GB" sz="3600" dirty="0"/>
          </a:p>
        </p:txBody>
      </p:sp>
      <p:sp>
        <p:nvSpPr>
          <p:cNvPr id="48131" name="Rectangle 3"/>
          <p:cNvSpPr>
            <a:spLocks noChangeArrowheads="1"/>
          </p:cNvSpPr>
          <p:nvPr/>
        </p:nvSpPr>
        <p:spPr bwMode="auto">
          <a:xfrm>
            <a:off x="1258888" y="2792413"/>
            <a:ext cx="2016125" cy="3810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AbstractFactory</a:t>
            </a:r>
          </a:p>
        </p:txBody>
      </p:sp>
      <p:sp>
        <p:nvSpPr>
          <p:cNvPr id="48132" name="AutoShape 4"/>
          <p:cNvSpPr>
            <a:spLocks noChangeArrowheads="1"/>
          </p:cNvSpPr>
          <p:nvPr/>
        </p:nvSpPr>
        <p:spPr bwMode="auto">
          <a:xfrm>
            <a:off x="2162175" y="3860800"/>
            <a:ext cx="139700"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nvGrpSpPr>
          <p:cNvPr id="48133" name="Group 5"/>
          <p:cNvGrpSpPr>
            <a:grpSpLocks/>
          </p:cNvGrpSpPr>
          <p:nvPr/>
        </p:nvGrpSpPr>
        <p:grpSpPr bwMode="auto">
          <a:xfrm>
            <a:off x="1258888" y="3173413"/>
            <a:ext cx="2016125" cy="685800"/>
            <a:chOff x="2562" y="1493"/>
            <a:chExt cx="1316" cy="432"/>
          </a:xfrm>
        </p:grpSpPr>
        <p:sp>
          <p:nvSpPr>
            <p:cNvPr id="48182" name="Rectangle 6"/>
            <p:cNvSpPr>
              <a:spLocks noChangeArrowheads="1"/>
            </p:cNvSpPr>
            <p:nvPr/>
          </p:nvSpPr>
          <p:spPr bwMode="auto">
            <a:xfrm>
              <a:off x="2562" y="1493"/>
              <a:ext cx="1316" cy="432"/>
            </a:xfrm>
            <a:prstGeom prst="rect">
              <a:avLst/>
            </a:prstGeom>
            <a:solidFill>
              <a:schemeClr val="accent1"/>
            </a:solidFill>
            <a:ln w="9525">
              <a:solidFill>
                <a:schemeClr val="tx1"/>
              </a:solidFill>
              <a:miter lim="800000"/>
              <a:headEnd/>
              <a:tailEnd/>
            </a:ln>
          </p:spPr>
          <p:txBody>
            <a:bodyPr wrap="none" anchor="ctr"/>
            <a:lstStyle/>
            <a:p>
              <a:r>
                <a:rPr lang="en-GB" sz="1600" b="1" i="1">
                  <a:latin typeface="Tahoma" pitchFamily="34" charset="0"/>
                </a:rPr>
                <a:t>createProductA()</a:t>
              </a:r>
            </a:p>
            <a:p>
              <a:r>
                <a:rPr lang="en-GB" sz="1600" b="1" i="1">
                  <a:latin typeface="Tahoma" pitchFamily="34" charset="0"/>
                </a:rPr>
                <a:t>createProductB()</a:t>
              </a:r>
            </a:p>
          </p:txBody>
        </p:sp>
        <p:sp>
          <p:nvSpPr>
            <p:cNvPr id="48183" name="Rectangle 7"/>
            <p:cNvSpPr>
              <a:spLocks noChangeArrowheads="1"/>
            </p:cNvSpPr>
            <p:nvPr/>
          </p:nvSpPr>
          <p:spPr bwMode="auto">
            <a:xfrm>
              <a:off x="3696" y="1570"/>
              <a:ext cx="91" cy="91"/>
            </a:xfrm>
            <a:prstGeom prst="rect">
              <a:avLst/>
            </a:prstGeom>
            <a:noFill/>
            <a:ln w="9525">
              <a:noFill/>
              <a:miter lim="800000"/>
              <a:headEnd/>
              <a:tailEnd/>
            </a:ln>
          </p:spPr>
          <p:txBody>
            <a:bodyPr wrap="none" anchor="ctr"/>
            <a:lstStyle/>
            <a:p>
              <a:endParaRPr lang="en-US"/>
            </a:p>
          </p:txBody>
        </p:sp>
      </p:grpSp>
      <p:grpSp>
        <p:nvGrpSpPr>
          <p:cNvPr id="48134" name="Group 8"/>
          <p:cNvGrpSpPr>
            <a:grpSpLocks/>
          </p:cNvGrpSpPr>
          <p:nvPr/>
        </p:nvGrpSpPr>
        <p:grpSpPr bwMode="auto">
          <a:xfrm>
            <a:off x="179388" y="4724400"/>
            <a:ext cx="2016125" cy="1066800"/>
            <a:chOff x="204" y="2984"/>
            <a:chExt cx="1270" cy="672"/>
          </a:xfrm>
        </p:grpSpPr>
        <p:sp>
          <p:nvSpPr>
            <p:cNvPr id="48178" name="Rectangle 9"/>
            <p:cNvSpPr>
              <a:spLocks noChangeArrowheads="1"/>
            </p:cNvSpPr>
            <p:nvPr/>
          </p:nvSpPr>
          <p:spPr bwMode="auto">
            <a:xfrm>
              <a:off x="204" y="2984"/>
              <a:ext cx="1270"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ConcreteFactory1</a:t>
              </a:r>
            </a:p>
          </p:txBody>
        </p:sp>
        <p:grpSp>
          <p:nvGrpSpPr>
            <p:cNvPr id="48179" name="Group 10"/>
            <p:cNvGrpSpPr>
              <a:grpSpLocks/>
            </p:cNvGrpSpPr>
            <p:nvPr/>
          </p:nvGrpSpPr>
          <p:grpSpPr bwMode="auto">
            <a:xfrm>
              <a:off x="204" y="3224"/>
              <a:ext cx="1270" cy="432"/>
              <a:chOff x="2562" y="1493"/>
              <a:chExt cx="1316" cy="432"/>
            </a:xfrm>
          </p:grpSpPr>
          <p:sp>
            <p:nvSpPr>
              <p:cNvPr id="48180" name="Rectangle 11"/>
              <p:cNvSpPr>
                <a:spLocks noChangeArrowheads="1"/>
              </p:cNvSpPr>
              <p:nvPr/>
            </p:nvSpPr>
            <p:spPr bwMode="auto">
              <a:xfrm>
                <a:off x="2562" y="1493"/>
                <a:ext cx="1316" cy="432"/>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createProductA()</a:t>
                </a:r>
              </a:p>
              <a:p>
                <a:r>
                  <a:rPr lang="en-GB" sz="1600" b="1">
                    <a:latin typeface="Tahoma" pitchFamily="34" charset="0"/>
                  </a:rPr>
                  <a:t>createProductB()</a:t>
                </a:r>
              </a:p>
            </p:txBody>
          </p:sp>
          <p:sp>
            <p:nvSpPr>
              <p:cNvPr id="48181" name="Rectangle 12"/>
              <p:cNvSpPr>
                <a:spLocks noChangeArrowheads="1"/>
              </p:cNvSpPr>
              <p:nvPr/>
            </p:nvSpPr>
            <p:spPr bwMode="auto">
              <a:xfrm>
                <a:off x="3696" y="1570"/>
                <a:ext cx="91" cy="91"/>
              </a:xfrm>
              <a:prstGeom prst="rect">
                <a:avLst/>
              </a:prstGeom>
              <a:noFill/>
              <a:ln w="9525">
                <a:noFill/>
                <a:miter lim="800000"/>
                <a:headEnd/>
                <a:tailEnd/>
              </a:ln>
            </p:spPr>
            <p:txBody>
              <a:bodyPr wrap="none" anchor="ctr"/>
              <a:lstStyle/>
              <a:p>
                <a:endParaRPr lang="en-US"/>
              </a:p>
            </p:txBody>
          </p:sp>
        </p:grpSp>
      </p:grpSp>
      <p:grpSp>
        <p:nvGrpSpPr>
          <p:cNvPr id="48135" name="Group 13"/>
          <p:cNvGrpSpPr>
            <a:grpSpLocks/>
          </p:cNvGrpSpPr>
          <p:nvPr/>
        </p:nvGrpSpPr>
        <p:grpSpPr bwMode="auto">
          <a:xfrm>
            <a:off x="2339975" y="5314950"/>
            <a:ext cx="2016125" cy="1066800"/>
            <a:chOff x="1610" y="2976"/>
            <a:chExt cx="1270" cy="672"/>
          </a:xfrm>
        </p:grpSpPr>
        <p:sp>
          <p:nvSpPr>
            <p:cNvPr id="48174" name="Rectangle 14"/>
            <p:cNvSpPr>
              <a:spLocks noChangeArrowheads="1"/>
            </p:cNvSpPr>
            <p:nvPr/>
          </p:nvSpPr>
          <p:spPr bwMode="auto">
            <a:xfrm>
              <a:off x="1610" y="2976"/>
              <a:ext cx="1270" cy="240"/>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ConcreteFactory2</a:t>
              </a:r>
            </a:p>
          </p:txBody>
        </p:sp>
        <p:grpSp>
          <p:nvGrpSpPr>
            <p:cNvPr id="48175" name="Group 15"/>
            <p:cNvGrpSpPr>
              <a:grpSpLocks/>
            </p:cNvGrpSpPr>
            <p:nvPr/>
          </p:nvGrpSpPr>
          <p:grpSpPr bwMode="auto">
            <a:xfrm>
              <a:off x="1610" y="3216"/>
              <a:ext cx="1270" cy="432"/>
              <a:chOff x="2562" y="1493"/>
              <a:chExt cx="1316" cy="432"/>
            </a:xfrm>
          </p:grpSpPr>
          <p:sp>
            <p:nvSpPr>
              <p:cNvPr id="48176" name="Rectangle 16"/>
              <p:cNvSpPr>
                <a:spLocks noChangeArrowheads="1"/>
              </p:cNvSpPr>
              <p:nvPr/>
            </p:nvSpPr>
            <p:spPr bwMode="auto">
              <a:xfrm>
                <a:off x="2562" y="1493"/>
                <a:ext cx="1316" cy="432"/>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createProductA()</a:t>
                </a:r>
              </a:p>
              <a:p>
                <a:r>
                  <a:rPr lang="en-GB" sz="1600" b="1">
                    <a:latin typeface="Tahoma" pitchFamily="34" charset="0"/>
                  </a:rPr>
                  <a:t>createProductB()</a:t>
                </a:r>
              </a:p>
            </p:txBody>
          </p:sp>
          <p:sp>
            <p:nvSpPr>
              <p:cNvPr id="48177" name="Rectangle 17"/>
              <p:cNvSpPr>
                <a:spLocks noChangeArrowheads="1"/>
              </p:cNvSpPr>
              <p:nvPr/>
            </p:nvSpPr>
            <p:spPr bwMode="auto">
              <a:xfrm>
                <a:off x="3696" y="1570"/>
                <a:ext cx="91" cy="91"/>
              </a:xfrm>
              <a:prstGeom prst="rect">
                <a:avLst/>
              </a:prstGeom>
              <a:noFill/>
              <a:ln w="9525">
                <a:noFill/>
                <a:miter lim="800000"/>
                <a:headEnd/>
                <a:tailEnd/>
              </a:ln>
            </p:spPr>
            <p:txBody>
              <a:bodyPr wrap="none" anchor="ctr"/>
              <a:lstStyle/>
              <a:p>
                <a:endParaRPr lang="en-US"/>
              </a:p>
            </p:txBody>
          </p:sp>
        </p:grpSp>
      </p:grpSp>
      <p:sp>
        <p:nvSpPr>
          <p:cNvPr id="48136" name="Rectangle 18"/>
          <p:cNvSpPr>
            <a:spLocks noChangeArrowheads="1"/>
          </p:cNvSpPr>
          <p:nvPr/>
        </p:nvSpPr>
        <p:spPr bwMode="auto">
          <a:xfrm>
            <a:off x="4284663" y="2708275"/>
            <a:ext cx="1944687" cy="360363"/>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AbstractProductA</a:t>
            </a:r>
          </a:p>
        </p:txBody>
      </p:sp>
      <p:sp>
        <p:nvSpPr>
          <p:cNvPr id="48137" name="Rectangle 19"/>
          <p:cNvSpPr>
            <a:spLocks noChangeArrowheads="1"/>
          </p:cNvSpPr>
          <p:nvPr/>
        </p:nvSpPr>
        <p:spPr bwMode="auto">
          <a:xfrm>
            <a:off x="3492500" y="3429000"/>
            <a:ext cx="1727200" cy="360363"/>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ProductA1</a:t>
            </a:r>
          </a:p>
        </p:txBody>
      </p:sp>
      <p:sp>
        <p:nvSpPr>
          <p:cNvPr id="48138" name="Rectangle 20"/>
          <p:cNvSpPr>
            <a:spLocks noChangeArrowheads="1"/>
          </p:cNvSpPr>
          <p:nvPr/>
        </p:nvSpPr>
        <p:spPr bwMode="auto">
          <a:xfrm>
            <a:off x="5364163" y="3429000"/>
            <a:ext cx="1727200" cy="360363"/>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ProductA2</a:t>
            </a:r>
          </a:p>
        </p:txBody>
      </p:sp>
      <p:sp>
        <p:nvSpPr>
          <p:cNvPr id="48139" name="Rectangle 21"/>
          <p:cNvSpPr>
            <a:spLocks noChangeArrowheads="1"/>
          </p:cNvSpPr>
          <p:nvPr/>
        </p:nvSpPr>
        <p:spPr bwMode="auto">
          <a:xfrm>
            <a:off x="6877050" y="5227638"/>
            <a:ext cx="1944688" cy="360362"/>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AbstractProductB</a:t>
            </a:r>
          </a:p>
        </p:txBody>
      </p:sp>
      <p:sp>
        <p:nvSpPr>
          <p:cNvPr id="48140" name="Rectangle 22"/>
          <p:cNvSpPr>
            <a:spLocks noChangeArrowheads="1"/>
          </p:cNvSpPr>
          <p:nvPr/>
        </p:nvSpPr>
        <p:spPr bwMode="auto">
          <a:xfrm>
            <a:off x="5365750" y="5948363"/>
            <a:ext cx="1727200" cy="360362"/>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ProductB1</a:t>
            </a:r>
          </a:p>
        </p:txBody>
      </p:sp>
      <p:sp>
        <p:nvSpPr>
          <p:cNvPr id="48141" name="Rectangle 23"/>
          <p:cNvSpPr>
            <a:spLocks noChangeArrowheads="1"/>
          </p:cNvSpPr>
          <p:nvPr/>
        </p:nvSpPr>
        <p:spPr bwMode="auto">
          <a:xfrm>
            <a:off x="7381875" y="5948363"/>
            <a:ext cx="1727200" cy="360362"/>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ProductB2</a:t>
            </a:r>
          </a:p>
        </p:txBody>
      </p:sp>
      <p:cxnSp>
        <p:nvCxnSpPr>
          <p:cNvPr id="48142" name="AutoShape 24"/>
          <p:cNvCxnSpPr>
            <a:cxnSpLocks noChangeShapeType="1"/>
            <a:stCxn id="48132" idx="3"/>
            <a:endCxn id="48178" idx="0"/>
          </p:cNvCxnSpPr>
          <p:nvPr/>
        </p:nvCxnSpPr>
        <p:spPr bwMode="auto">
          <a:xfrm rot="5400000">
            <a:off x="1350169" y="3842544"/>
            <a:ext cx="719137" cy="1044575"/>
          </a:xfrm>
          <a:prstGeom prst="bentConnector3">
            <a:avLst>
              <a:gd name="adj1" fmla="val 49889"/>
            </a:avLst>
          </a:prstGeom>
          <a:noFill/>
          <a:ln w="9525">
            <a:solidFill>
              <a:schemeClr val="tx1"/>
            </a:solidFill>
            <a:miter lim="800000"/>
            <a:headEnd/>
            <a:tailEnd/>
          </a:ln>
        </p:spPr>
      </p:cxnSp>
      <p:sp>
        <p:nvSpPr>
          <p:cNvPr id="48143" name="AutoShape 25"/>
          <p:cNvSpPr>
            <a:spLocks noChangeArrowheads="1"/>
          </p:cNvSpPr>
          <p:nvPr/>
        </p:nvSpPr>
        <p:spPr bwMode="auto">
          <a:xfrm>
            <a:off x="5076825" y="3068638"/>
            <a:ext cx="139700"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48144" name="AutoShape 26"/>
          <p:cNvCxnSpPr>
            <a:cxnSpLocks noChangeShapeType="1"/>
            <a:stCxn id="48143" idx="3"/>
            <a:endCxn id="48137" idx="0"/>
          </p:cNvCxnSpPr>
          <p:nvPr/>
        </p:nvCxnSpPr>
        <p:spPr bwMode="auto">
          <a:xfrm rot="5400000">
            <a:off x="4643438" y="2925762"/>
            <a:ext cx="215900" cy="790575"/>
          </a:xfrm>
          <a:prstGeom prst="bentConnector3">
            <a:avLst>
              <a:gd name="adj1" fmla="val 50000"/>
            </a:avLst>
          </a:prstGeom>
          <a:noFill/>
          <a:ln w="9525">
            <a:solidFill>
              <a:schemeClr val="tx1"/>
            </a:solidFill>
            <a:miter lim="800000"/>
            <a:headEnd/>
            <a:tailEnd/>
          </a:ln>
        </p:spPr>
      </p:cxnSp>
      <p:cxnSp>
        <p:nvCxnSpPr>
          <p:cNvPr id="48145" name="AutoShape 27"/>
          <p:cNvCxnSpPr>
            <a:cxnSpLocks noChangeShapeType="1"/>
            <a:stCxn id="48172" idx="3"/>
            <a:endCxn id="48138" idx="0"/>
          </p:cNvCxnSpPr>
          <p:nvPr/>
        </p:nvCxnSpPr>
        <p:spPr bwMode="auto">
          <a:xfrm rot="16200000" flipH="1">
            <a:off x="5659438" y="2860675"/>
            <a:ext cx="222250" cy="914400"/>
          </a:xfrm>
          <a:prstGeom prst="bentConnector3">
            <a:avLst>
              <a:gd name="adj1" fmla="val 50000"/>
            </a:avLst>
          </a:prstGeom>
          <a:noFill/>
          <a:ln w="9525">
            <a:solidFill>
              <a:schemeClr val="tx1"/>
            </a:solidFill>
            <a:miter lim="800000"/>
            <a:headEnd/>
            <a:tailEnd/>
          </a:ln>
        </p:spPr>
      </p:cxnSp>
      <p:sp>
        <p:nvSpPr>
          <p:cNvPr id="48146" name="AutoShape 28"/>
          <p:cNvSpPr>
            <a:spLocks noChangeArrowheads="1"/>
          </p:cNvSpPr>
          <p:nvPr/>
        </p:nvSpPr>
        <p:spPr bwMode="auto">
          <a:xfrm>
            <a:off x="7169150" y="5588000"/>
            <a:ext cx="139700"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48147" name="AutoShape 29"/>
          <p:cNvCxnSpPr>
            <a:cxnSpLocks noChangeShapeType="1"/>
            <a:stCxn id="48146" idx="3"/>
            <a:endCxn id="48140" idx="0"/>
          </p:cNvCxnSpPr>
          <p:nvPr/>
        </p:nvCxnSpPr>
        <p:spPr bwMode="auto">
          <a:xfrm rot="5400000">
            <a:off x="6626225" y="5335588"/>
            <a:ext cx="215900" cy="1009650"/>
          </a:xfrm>
          <a:prstGeom prst="bentConnector3">
            <a:avLst>
              <a:gd name="adj1" fmla="val 50000"/>
            </a:avLst>
          </a:prstGeom>
          <a:noFill/>
          <a:ln w="9525">
            <a:solidFill>
              <a:schemeClr val="tx1"/>
            </a:solidFill>
            <a:miter lim="800000"/>
            <a:headEnd/>
            <a:tailEnd/>
          </a:ln>
        </p:spPr>
      </p:cxnSp>
      <p:cxnSp>
        <p:nvCxnSpPr>
          <p:cNvPr id="48148" name="AutoShape 30"/>
          <p:cNvCxnSpPr>
            <a:cxnSpLocks noChangeShapeType="1"/>
            <a:stCxn id="48173" idx="3"/>
            <a:endCxn id="48141" idx="0"/>
          </p:cNvCxnSpPr>
          <p:nvPr/>
        </p:nvCxnSpPr>
        <p:spPr bwMode="auto">
          <a:xfrm rot="16200000" flipH="1">
            <a:off x="7715250" y="5418138"/>
            <a:ext cx="220663" cy="839787"/>
          </a:xfrm>
          <a:prstGeom prst="bentConnector3">
            <a:avLst>
              <a:gd name="adj1" fmla="val 49639"/>
            </a:avLst>
          </a:prstGeom>
          <a:noFill/>
          <a:ln w="9525">
            <a:solidFill>
              <a:schemeClr val="tx1"/>
            </a:solidFill>
            <a:miter lim="800000"/>
            <a:headEnd/>
            <a:tailEnd/>
          </a:ln>
        </p:spPr>
      </p:cxnSp>
      <p:cxnSp>
        <p:nvCxnSpPr>
          <p:cNvPr id="48149" name="AutoShape 31"/>
          <p:cNvCxnSpPr>
            <a:cxnSpLocks noChangeShapeType="1"/>
            <a:stCxn id="48171" idx="3"/>
            <a:endCxn id="48174" idx="0"/>
          </p:cNvCxnSpPr>
          <p:nvPr/>
        </p:nvCxnSpPr>
        <p:spPr bwMode="auto">
          <a:xfrm rot="16200000" flipH="1">
            <a:off x="2230438" y="4197350"/>
            <a:ext cx="1314450" cy="920750"/>
          </a:xfrm>
          <a:prstGeom prst="bentConnector3">
            <a:avLst>
              <a:gd name="adj1" fmla="val 50000"/>
            </a:avLst>
          </a:prstGeom>
          <a:noFill/>
          <a:ln w="9525">
            <a:solidFill>
              <a:schemeClr val="tx1"/>
            </a:solidFill>
            <a:miter lim="800000"/>
            <a:headEnd/>
            <a:tailEnd/>
          </a:ln>
        </p:spPr>
      </p:cxnSp>
      <p:sp>
        <p:nvSpPr>
          <p:cNvPr id="48150" name="Rectangle 32"/>
          <p:cNvSpPr>
            <a:spLocks noChangeArrowheads="1"/>
          </p:cNvSpPr>
          <p:nvPr/>
        </p:nvSpPr>
        <p:spPr bwMode="auto">
          <a:xfrm>
            <a:off x="3419475" y="1628775"/>
            <a:ext cx="1727200" cy="360363"/>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Client</a:t>
            </a:r>
          </a:p>
        </p:txBody>
      </p:sp>
      <p:cxnSp>
        <p:nvCxnSpPr>
          <p:cNvPr id="48151" name="AutoShape 33"/>
          <p:cNvCxnSpPr>
            <a:cxnSpLocks noChangeShapeType="1"/>
            <a:stCxn id="48150" idx="1"/>
            <a:endCxn id="48131" idx="0"/>
          </p:cNvCxnSpPr>
          <p:nvPr/>
        </p:nvCxnSpPr>
        <p:spPr bwMode="auto">
          <a:xfrm rot="10800000" flipV="1">
            <a:off x="2266950" y="1809750"/>
            <a:ext cx="1152525" cy="982663"/>
          </a:xfrm>
          <a:prstGeom prst="bentConnector2">
            <a:avLst/>
          </a:prstGeom>
          <a:noFill/>
          <a:ln w="9525">
            <a:solidFill>
              <a:schemeClr val="tx1"/>
            </a:solidFill>
            <a:miter lim="800000"/>
            <a:headEnd/>
            <a:tailEnd/>
          </a:ln>
        </p:spPr>
      </p:cxnSp>
      <p:cxnSp>
        <p:nvCxnSpPr>
          <p:cNvPr id="48152" name="AutoShape 34"/>
          <p:cNvCxnSpPr>
            <a:cxnSpLocks noChangeShapeType="1"/>
            <a:stCxn id="48150" idx="3"/>
            <a:endCxn id="48136" idx="3"/>
          </p:cNvCxnSpPr>
          <p:nvPr/>
        </p:nvCxnSpPr>
        <p:spPr bwMode="auto">
          <a:xfrm>
            <a:off x="5146675" y="1809750"/>
            <a:ext cx="1082675" cy="1079500"/>
          </a:xfrm>
          <a:prstGeom prst="bentConnector3">
            <a:avLst>
              <a:gd name="adj1" fmla="val 121116"/>
            </a:avLst>
          </a:prstGeom>
          <a:noFill/>
          <a:ln w="9525">
            <a:solidFill>
              <a:schemeClr val="tx1"/>
            </a:solidFill>
            <a:miter lim="800000"/>
            <a:headEnd/>
            <a:tailEnd/>
          </a:ln>
        </p:spPr>
      </p:cxnSp>
      <p:cxnSp>
        <p:nvCxnSpPr>
          <p:cNvPr id="48153" name="AutoShape 35"/>
          <p:cNvCxnSpPr>
            <a:cxnSpLocks noChangeShapeType="1"/>
            <a:stCxn id="48150" idx="3"/>
            <a:endCxn id="48139" idx="3"/>
          </p:cNvCxnSpPr>
          <p:nvPr/>
        </p:nvCxnSpPr>
        <p:spPr bwMode="auto">
          <a:xfrm>
            <a:off x="5146675" y="1809750"/>
            <a:ext cx="3675063" cy="3598863"/>
          </a:xfrm>
          <a:prstGeom prst="bentConnector3">
            <a:avLst>
              <a:gd name="adj1" fmla="val 106222"/>
            </a:avLst>
          </a:prstGeom>
          <a:noFill/>
          <a:ln w="9525">
            <a:solidFill>
              <a:schemeClr val="tx1"/>
            </a:solidFill>
            <a:miter lim="800000"/>
            <a:headEnd/>
            <a:tailEnd/>
          </a:ln>
        </p:spPr>
      </p:cxnSp>
      <p:cxnSp>
        <p:nvCxnSpPr>
          <p:cNvPr id="48154" name="AutoShape 36"/>
          <p:cNvCxnSpPr>
            <a:cxnSpLocks noChangeShapeType="1"/>
            <a:stCxn id="48174" idx="3"/>
            <a:endCxn id="48141" idx="2"/>
          </p:cNvCxnSpPr>
          <p:nvPr/>
        </p:nvCxnSpPr>
        <p:spPr bwMode="auto">
          <a:xfrm>
            <a:off x="4356100" y="5505450"/>
            <a:ext cx="3889375" cy="803275"/>
          </a:xfrm>
          <a:prstGeom prst="bentConnector4">
            <a:avLst>
              <a:gd name="adj1" fmla="val 14778"/>
              <a:gd name="adj2" fmla="val 128458"/>
            </a:avLst>
          </a:prstGeom>
          <a:noFill/>
          <a:ln w="9525">
            <a:solidFill>
              <a:schemeClr val="tx1"/>
            </a:solidFill>
            <a:prstDash val="dash"/>
            <a:miter lim="800000"/>
            <a:headEnd/>
            <a:tailEnd type="arrow" w="lg" len="med"/>
          </a:ln>
        </p:spPr>
      </p:cxnSp>
      <p:cxnSp>
        <p:nvCxnSpPr>
          <p:cNvPr id="48155" name="AutoShape 37"/>
          <p:cNvCxnSpPr>
            <a:cxnSpLocks noChangeShapeType="1"/>
            <a:stCxn id="48174" idx="3"/>
            <a:endCxn id="48138" idx="2"/>
          </p:cNvCxnSpPr>
          <p:nvPr/>
        </p:nvCxnSpPr>
        <p:spPr bwMode="auto">
          <a:xfrm flipV="1">
            <a:off x="4356100" y="3789363"/>
            <a:ext cx="1871663" cy="1716087"/>
          </a:xfrm>
          <a:prstGeom prst="bentConnector2">
            <a:avLst/>
          </a:prstGeom>
          <a:noFill/>
          <a:ln w="9525">
            <a:solidFill>
              <a:schemeClr val="tx1"/>
            </a:solidFill>
            <a:prstDash val="dash"/>
            <a:miter lim="800000"/>
            <a:headEnd/>
            <a:tailEnd type="arrow" w="lg" len="med"/>
          </a:ln>
        </p:spPr>
      </p:cxnSp>
      <p:cxnSp>
        <p:nvCxnSpPr>
          <p:cNvPr id="48156" name="AutoShape 38"/>
          <p:cNvCxnSpPr>
            <a:cxnSpLocks noChangeShapeType="1"/>
            <a:stCxn id="48178" idx="3"/>
            <a:endCxn id="48137" idx="2"/>
          </p:cNvCxnSpPr>
          <p:nvPr/>
        </p:nvCxnSpPr>
        <p:spPr bwMode="auto">
          <a:xfrm flipV="1">
            <a:off x="2195513" y="3789363"/>
            <a:ext cx="2160587" cy="1125537"/>
          </a:xfrm>
          <a:prstGeom prst="bentConnector2">
            <a:avLst/>
          </a:prstGeom>
          <a:noFill/>
          <a:ln w="9525">
            <a:solidFill>
              <a:schemeClr val="tx2"/>
            </a:solidFill>
            <a:prstDash val="dash"/>
            <a:miter lim="800000"/>
            <a:headEnd/>
            <a:tailEnd type="arrow" w="lg" len="med"/>
          </a:ln>
        </p:spPr>
      </p:cxnSp>
      <p:cxnSp>
        <p:nvCxnSpPr>
          <p:cNvPr id="48157" name="AutoShape 39"/>
          <p:cNvCxnSpPr>
            <a:cxnSpLocks noChangeShapeType="1"/>
            <a:stCxn id="48178" idx="3"/>
            <a:endCxn id="48140" idx="1"/>
          </p:cNvCxnSpPr>
          <p:nvPr/>
        </p:nvCxnSpPr>
        <p:spPr bwMode="auto">
          <a:xfrm>
            <a:off x="2195513" y="4914900"/>
            <a:ext cx="3170237" cy="1214438"/>
          </a:xfrm>
          <a:prstGeom prst="bentConnector3">
            <a:avLst>
              <a:gd name="adj1" fmla="val 95843"/>
            </a:avLst>
          </a:prstGeom>
          <a:noFill/>
          <a:ln w="9525">
            <a:solidFill>
              <a:schemeClr val="tx2"/>
            </a:solidFill>
            <a:prstDash val="dash"/>
            <a:miter lim="800000"/>
            <a:headEnd/>
            <a:tailEnd type="arrow" w="lg" len="med"/>
          </a:ln>
        </p:spPr>
      </p:cxnSp>
      <p:sp>
        <p:nvSpPr>
          <p:cNvPr id="48158" name="Rectangle 40"/>
          <p:cNvSpPr>
            <a:spLocks noChangeArrowheads="1"/>
          </p:cNvSpPr>
          <p:nvPr/>
        </p:nvSpPr>
        <p:spPr bwMode="auto">
          <a:xfrm>
            <a:off x="5580063" y="5949950"/>
            <a:ext cx="71437" cy="71438"/>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8159" name="Text Box 41"/>
          <p:cNvSpPr txBox="1">
            <a:spLocks noChangeArrowheads="1"/>
          </p:cNvSpPr>
          <p:nvPr/>
        </p:nvSpPr>
        <p:spPr bwMode="auto">
          <a:xfrm>
            <a:off x="2195513" y="4652963"/>
            <a:ext cx="1223962" cy="304800"/>
          </a:xfrm>
          <a:prstGeom prst="rect">
            <a:avLst/>
          </a:prstGeom>
          <a:noFill/>
          <a:ln w="9525">
            <a:noFill/>
            <a:miter lim="800000"/>
            <a:headEnd/>
            <a:tailEnd/>
          </a:ln>
        </p:spPr>
        <p:txBody>
          <a:bodyPr>
            <a:spAutoFit/>
          </a:bodyPr>
          <a:lstStyle/>
          <a:p>
            <a:pPr>
              <a:spcBef>
                <a:spcPct val="50000"/>
              </a:spcBef>
            </a:pPr>
            <a:r>
              <a:rPr lang="en-GB" sz="1400">
                <a:solidFill>
                  <a:schemeClr val="tx2"/>
                </a:solidFill>
                <a:latin typeface="Tahoma" pitchFamily="34" charset="0"/>
              </a:rPr>
              <a:t>&lt;&lt;create&gt;&gt;</a:t>
            </a:r>
          </a:p>
        </p:txBody>
      </p:sp>
      <p:sp>
        <p:nvSpPr>
          <p:cNvPr id="48160" name="Text Box 42"/>
          <p:cNvSpPr txBox="1">
            <a:spLocks noChangeArrowheads="1"/>
          </p:cNvSpPr>
          <p:nvPr/>
        </p:nvSpPr>
        <p:spPr bwMode="auto">
          <a:xfrm>
            <a:off x="4284663" y="5229225"/>
            <a:ext cx="1223962" cy="304800"/>
          </a:xfrm>
          <a:prstGeom prst="rect">
            <a:avLst/>
          </a:prstGeom>
          <a:noFill/>
          <a:ln w="9525">
            <a:noFill/>
            <a:miter lim="800000"/>
            <a:headEnd/>
            <a:tailEnd/>
          </a:ln>
        </p:spPr>
        <p:txBody>
          <a:bodyPr>
            <a:spAutoFit/>
          </a:bodyPr>
          <a:lstStyle/>
          <a:p>
            <a:pPr>
              <a:spcBef>
                <a:spcPct val="50000"/>
              </a:spcBef>
            </a:pPr>
            <a:r>
              <a:rPr lang="en-GB" sz="1400">
                <a:latin typeface="Tahoma" pitchFamily="34" charset="0"/>
              </a:rPr>
              <a:t>&lt;&lt;create&gt;&gt;</a:t>
            </a:r>
          </a:p>
        </p:txBody>
      </p:sp>
      <p:sp>
        <p:nvSpPr>
          <p:cNvPr id="48161" name="AutoShape 43"/>
          <p:cNvSpPr>
            <a:spLocks noChangeArrowheads="1"/>
          </p:cNvSpPr>
          <p:nvPr/>
        </p:nvSpPr>
        <p:spPr bwMode="auto">
          <a:xfrm>
            <a:off x="4572000" y="908050"/>
            <a:ext cx="2305050" cy="433388"/>
          </a:xfrm>
          <a:prstGeom prst="foldedCorner">
            <a:avLst>
              <a:gd name="adj" fmla="val 12500"/>
            </a:avLst>
          </a:prstGeom>
          <a:solidFill>
            <a:schemeClr val="bg2"/>
          </a:solidFill>
          <a:ln w="9525">
            <a:solidFill>
              <a:schemeClr val="tx1"/>
            </a:solidFill>
            <a:round/>
            <a:headEnd/>
            <a:tailEnd/>
          </a:ln>
        </p:spPr>
        <p:txBody>
          <a:bodyPr wrap="none" anchor="ctr"/>
          <a:lstStyle/>
          <a:p>
            <a:r>
              <a:rPr lang="en-GB" sz="1400" b="1">
                <a:latin typeface="Tahoma" pitchFamily="34" charset="0"/>
              </a:rPr>
              <a:t>Example: </a:t>
            </a:r>
            <a:r>
              <a:rPr lang="en-GB" sz="1400" b="1" i="1">
                <a:latin typeface="Tahoma" pitchFamily="34" charset="0"/>
              </a:rPr>
              <a:t>SurvivalGame</a:t>
            </a:r>
          </a:p>
          <a:p>
            <a:r>
              <a:rPr lang="en-GB" sz="1400" b="1">
                <a:latin typeface="Tahoma" pitchFamily="34" charset="0"/>
              </a:rPr>
              <a:t>and its subclasses</a:t>
            </a:r>
          </a:p>
        </p:txBody>
      </p:sp>
      <p:cxnSp>
        <p:nvCxnSpPr>
          <p:cNvPr id="48162" name="AutoShape 44"/>
          <p:cNvCxnSpPr>
            <a:cxnSpLocks noChangeShapeType="1"/>
            <a:stCxn id="48150" idx="0"/>
            <a:endCxn id="48161" idx="2"/>
          </p:cNvCxnSpPr>
          <p:nvPr/>
        </p:nvCxnSpPr>
        <p:spPr bwMode="auto">
          <a:xfrm flipV="1">
            <a:off x="4283075" y="1341438"/>
            <a:ext cx="1441450" cy="287337"/>
          </a:xfrm>
          <a:prstGeom prst="straightConnector1">
            <a:avLst/>
          </a:prstGeom>
          <a:noFill/>
          <a:ln w="9525">
            <a:solidFill>
              <a:schemeClr val="tx1"/>
            </a:solidFill>
            <a:round/>
            <a:headEnd type="oval" w="lg" len="lg"/>
            <a:tailEnd/>
          </a:ln>
        </p:spPr>
      </p:cxnSp>
      <p:sp>
        <p:nvSpPr>
          <p:cNvPr id="48163" name="AutoShape 45"/>
          <p:cNvSpPr>
            <a:spLocks noChangeArrowheads="1"/>
          </p:cNvSpPr>
          <p:nvPr/>
        </p:nvSpPr>
        <p:spPr bwMode="auto">
          <a:xfrm>
            <a:off x="0" y="2060575"/>
            <a:ext cx="2232025" cy="576263"/>
          </a:xfrm>
          <a:prstGeom prst="foldedCorner">
            <a:avLst>
              <a:gd name="adj" fmla="val 12500"/>
            </a:avLst>
          </a:prstGeom>
          <a:solidFill>
            <a:schemeClr val="bg2"/>
          </a:solidFill>
          <a:ln w="9525">
            <a:solidFill>
              <a:schemeClr val="tx1"/>
            </a:solidFill>
            <a:round/>
            <a:headEnd/>
            <a:tailEnd/>
          </a:ln>
        </p:spPr>
        <p:txBody>
          <a:bodyPr wrap="none" anchor="ctr"/>
          <a:lstStyle/>
          <a:p>
            <a:pPr algn="ctr"/>
            <a:r>
              <a:rPr lang="en-GB" sz="1400" b="1">
                <a:latin typeface="Tahoma" pitchFamily="34" charset="0"/>
              </a:rPr>
              <a:t>Example:</a:t>
            </a:r>
          </a:p>
          <a:p>
            <a:pPr algn="ctr"/>
            <a:r>
              <a:rPr lang="en-GB" sz="1400" b="1">
                <a:latin typeface="Tahoma" pitchFamily="34" charset="0"/>
              </a:rPr>
              <a:t> </a:t>
            </a:r>
            <a:r>
              <a:rPr lang="en-GB" sz="1400" b="1" i="1">
                <a:latin typeface="Tahoma" pitchFamily="34" charset="0"/>
              </a:rPr>
              <a:t>EnvironmentFactory</a:t>
            </a:r>
          </a:p>
        </p:txBody>
      </p:sp>
      <p:cxnSp>
        <p:nvCxnSpPr>
          <p:cNvPr id="48164" name="AutoShape 46"/>
          <p:cNvCxnSpPr>
            <a:cxnSpLocks noChangeShapeType="1"/>
            <a:stCxn id="48131" idx="1"/>
            <a:endCxn id="48163" idx="2"/>
          </p:cNvCxnSpPr>
          <p:nvPr/>
        </p:nvCxnSpPr>
        <p:spPr bwMode="auto">
          <a:xfrm flipH="1" flipV="1">
            <a:off x="1116013" y="2636838"/>
            <a:ext cx="142875" cy="346075"/>
          </a:xfrm>
          <a:prstGeom prst="straightConnector1">
            <a:avLst/>
          </a:prstGeom>
          <a:noFill/>
          <a:ln w="9525">
            <a:solidFill>
              <a:schemeClr val="tx1"/>
            </a:solidFill>
            <a:round/>
            <a:headEnd type="oval" w="lg" len="lg"/>
            <a:tailEnd/>
          </a:ln>
        </p:spPr>
      </p:cxnSp>
      <p:sp>
        <p:nvSpPr>
          <p:cNvPr id="48165" name="AutoShape 47"/>
          <p:cNvSpPr>
            <a:spLocks noChangeArrowheads="1"/>
          </p:cNvSpPr>
          <p:nvPr/>
        </p:nvSpPr>
        <p:spPr bwMode="auto">
          <a:xfrm>
            <a:off x="214313" y="6092825"/>
            <a:ext cx="1836737" cy="576263"/>
          </a:xfrm>
          <a:prstGeom prst="foldedCorner">
            <a:avLst>
              <a:gd name="adj" fmla="val 12500"/>
            </a:avLst>
          </a:prstGeom>
          <a:solidFill>
            <a:schemeClr val="bg2"/>
          </a:solidFill>
          <a:ln w="9525">
            <a:solidFill>
              <a:schemeClr val="tx1"/>
            </a:solidFill>
            <a:round/>
            <a:headEnd/>
            <a:tailEnd/>
          </a:ln>
        </p:spPr>
        <p:txBody>
          <a:bodyPr wrap="none" anchor="ctr"/>
          <a:lstStyle/>
          <a:p>
            <a:pPr algn="ctr"/>
            <a:r>
              <a:rPr lang="en-GB" sz="1400" b="1">
                <a:latin typeface="Tahoma" pitchFamily="34" charset="0"/>
              </a:rPr>
              <a:t>Example:</a:t>
            </a:r>
          </a:p>
          <a:p>
            <a:pPr algn="ctr"/>
            <a:r>
              <a:rPr lang="en-GB" sz="1400" b="1">
                <a:latin typeface="Tahoma" pitchFamily="34" charset="0"/>
              </a:rPr>
              <a:t> JungleFactory</a:t>
            </a:r>
          </a:p>
        </p:txBody>
      </p:sp>
      <p:cxnSp>
        <p:nvCxnSpPr>
          <p:cNvPr id="48166" name="AutoShape 48"/>
          <p:cNvCxnSpPr>
            <a:cxnSpLocks noChangeShapeType="1"/>
            <a:stCxn id="48180" idx="2"/>
            <a:endCxn id="48165" idx="0"/>
          </p:cNvCxnSpPr>
          <p:nvPr/>
        </p:nvCxnSpPr>
        <p:spPr bwMode="auto">
          <a:xfrm flipH="1">
            <a:off x="1133475" y="5791200"/>
            <a:ext cx="53975" cy="301625"/>
          </a:xfrm>
          <a:prstGeom prst="straightConnector1">
            <a:avLst/>
          </a:prstGeom>
          <a:noFill/>
          <a:ln w="9525">
            <a:solidFill>
              <a:schemeClr val="tx1"/>
            </a:solidFill>
            <a:round/>
            <a:headEnd type="oval" w="lg" len="lg"/>
            <a:tailEnd/>
          </a:ln>
        </p:spPr>
      </p:cxnSp>
      <p:sp>
        <p:nvSpPr>
          <p:cNvPr id="48167" name="AutoShape 49"/>
          <p:cNvSpPr>
            <a:spLocks noChangeArrowheads="1"/>
          </p:cNvSpPr>
          <p:nvPr/>
        </p:nvSpPr>
        <p:spPr bwMode="auto">
          <a:xfrm>
            <a:off x="3563938" y="2205038"/>
            <a:ext cx="2232025" cy="360362"/>
          </a:xfrm>
          <a:prstGeom prst="foldedCorner">
            <a:avLst>
              <a:gd name="adj" fmla="val 12500"/>
            </a:avLst>
          </a:prstGeom>
          <a:solidFill>
            <a:schemeClr val="bg2"/>
          </a:solidFill>
          <a:ln w="9525">
            <a:solidFill>
              <a:schemeClr val="tx1"/>
            </a:solidFill>
            <a:round/>
            <a:headEnd/>
            <a:tailEnd/>
          </a:ln>
        </p:spPr>
        <p:txBody>
          <a:bodyPr wrap="none" anchor="ctr"/>
          <a:lstStyle/>
          <a:p>
            <a:pPr algn="ctr"/>
            <a:r>
              <a:rPr lang="en-GB" sz="1400" b="1">
                <a:latin typeface="Tahoma" pitchFamily="34" charset="0"/>
              </a:rPr>
              <a:t>Example: </a:t>
            </a:r>
            <a:r>
              <a:rPr lang="en-GB" sz="1400" b="1" i="1">
                <a:latin typeface="Tahoma" pitchFamily="34" charset="0"/>
              </a:rPr>
              <a:t>Patch</a:t>
            </a:r>
          </a:p>
        </p:txBody>
      </p:sp>
      <p:cxnSp>
        <p:nvCxnSpPr>
          <p:cNvPr id="48168" name="AutoShape 50"/>
          <p:cNvCxnSpPr>
            <a:cxnSpLocks noChangeShapeType="1"/>
            <a:stCxn id="48136" idx="0"/>
            <a:endCxn id="48167" idx="2"/>
          </p:cNvCxnSpPr>
          <p:nvPr/>
        </p:nvCxnSpPr>
        <p:spPr bwMode="auto">
          <a:xfrm flipH="1" flipV="1">
            <a:off x="4679950" y="2565400"/>
            <a:ext cx="577850" cy="142875"/>
          </a:xfrm>
          <a:prstGeom prst="straightConnector1">
            <a:avLst/>
          </a:prstGeom>
          <a:noFill/>
          <a:ln w="9525">
            <a:solidFill>
              <a:schemeClr val="tx1"/>
            </a:solidFill>
            <a:round/>
            <a:headEnd type="oval" w="lg" len="lg"/>
            <a:tailEnd/>
          </a:ln>
        </p:spPr>
      </p:cxnSp>
      <p:sp>
        <p:nvSpPr>
          <p:cNvPr id="48169" name="AutoShape 51"/>
          <p:cNvSpPr>
            <a:spLocks noChangeArrowheads="1"/>
          </p:cNvSpPr>
          <p:nvPr/>
        </p:nvSpPr>
        <p:spPr bwMode="auto">
          <a:xfrm>
            <a:off x="6588125" y="2997200"/>
            <a:ext cx="2232025" cy="360363"/>
          </a:xfrm>
          <a:prstGeom prst="foldedCorner">
            <a:avLst>
              <a:gd name="adj" fmla="val 12500"/>
            </a:avLst>
          </a:prstGeom>
          <a:solidFill>
            <a:schemeClr val="bg2"/>
          </a:solidFill>
          <a:ln w="9525">
            <a:solidFill>
              <a:schemeClr val="tx1"/>
            </a:solidFill>
            <a:round/>
            <a:headEnd/>
            <a:tailEnd/>
          </a:ln>
        </p:spPr>
        <p:txBody>
          <a:bodyPr wrap="none" anchor="ctr"/>
          <a:lstStyle/>
          <a:p>
            <a:pPr algn="ctr"/>
            <a:r>
              <a:rPr lang="en-GB" sz="1400" b="1">
                <a:latin typeface="Tahoma" pitchFamily="34" charset="0"/>
              </a:rPr>
              <a:t>Example: Snow</a:t>
            </a:r>
          </a:p>
        </p:txBody>
      </p:sp>
      <p:cxnSp>
        <p:nvCxnSpPr>
          <p:cNvPr id="48170" name="AutoShape 52"/>
          <p:cNvCxnSpPr>
            <a:cxnSpLocks noChangeShapeType="1"/>
            <a:stCxn id="48138" idx="3"/>
            <a:endCxn id="48169" idx="2"/>
          </p:cNvCxnSpPr>
          <p:nvPr/>
        </p:nvCxnSpPr>
        <p:spPr bwMode="auto">
          <a:xfrm flipV="1">
            <a:off x="7091363" y="3357563"/>
            <a:ext cx="612775" cy="252412"/>
          </a:xfrm>
          <a:prstGeom prst="straightConnector1">
            <a:avLst/>
          </a:prstGeom>
          <a:noFill/>
          <a:ln w="9525">
            <a:solidFill>
              <a:schemeClr val="tx1"/>
            </a:solidFill>
            <a:round/>
            <a:headEnd type="oval" w="lg" len="lg"/>
            <a:tailEnd/>
          </a:ln>
        </p:spPr>
      </p:cxnSp>
      <p:sp>
        <p:nvSpPr>
          <p:cNvPr id="48171" name="AutoShape 53"/>
          <p:cNvSpPr>
            <a:spLocks noChangeArrowheads="1"/>
          </p:cNvSpPr>
          <p:nvPr/>
        </p:nvSpPr>
        <p:spPr bwMode="auto">
          <a:xfrm>
            <a:off x="2357438" y="3856038"/>
            <a:ext cx="139700"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8172" name="AutoShape 54"/>
          <p:cNvSpPr>
            <a:spLocks noChangeArrowheads="1"/>
          </p:cNvSpPr>
          <p:nvPr/>
        </p:nvSpPr>
        <p:spPr bwMode="auto">
          <a:xfrm>
            <a:off x="5243513" y="3062288"/>
            <a:ext cx="139700"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8173" name="AutoShape 55"/>
          <p:cNvSpPr>
            <a:spLocks noChangeArrowheads="1"/>
          </p:cNvSpPr>
          <p:nvPr/>
        </p:nvSpPr>
        <p:spPr bwMode="auto">
          <a:xfrm>
            <a:off x="7335838" y="5583238"/>
            <a:ext cx="139700"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sz="4000"/>
              <a:t>Abstract Factory </a:t>
            </a:r>
            <a:br>
              <a:rPr lang="en-GB" sz="4000"/>
            </a:br>
            <a:r>
              <a:rPr lang="en-GB" sz="2800" i="1"/>
              <a:t>compared and contrasted with Factory Method</a:t>
            </a:r>
          </a:p>
        </p:txBody>
      </p:sp>
      <p:sp>
        <p:nvSpPr>
          <p:cNvPr id="49155" name="Rectangle 3"/>
          <p:cNvSpPr>
            <a:spLocks noGrp="1" noChangeArrowheads="1"/>
          </p:cNvSpPr>
          <p:nvPr>
            <p:ph idx="1"/>
          </p:nvPr>
        </p:nvSpPr>
        <p:spPr/>
        <p:txBody>
          <a:bodyPr/>
          <a:lstStyle/>
          <a:p>
            <a:pPr eaLnBrk="1" hangingPunct="1">
              <a:lnSpc>
                <a:spcPct val="80000"/>
              </a:lnSpc>
            </a:pPr>
            <a:r>
              <a:rPr lang="en-GB" sz="2800"/>
              <a:t>In the Factory Method pattern the Creator class creates (and potentially uses) products, in the Abstract Factory Pattern creation is delegated to a separate factory class.</a:t>
            </a:r>
          </a:p>
          <a:p>
            <a:pPr eaLnBrk="1" hangingPunct="1">
              <a:lnSpc>
                <a:spcPct val="80000"/>
              </a:lnSpc>
            </a:pPr>
            <a:r>
              <a:rPr lang="en-GB" sz="2800"/>
              <a:t>Abstract Factory groups together families of related products.</a:t>
            </a:r>
          </a:p>
          <a:p>
            <a:pPr eaLnBrk="1" hangingPunct="1">
              <a:lnSpc>
                <a:spcPct val="80000"/>
              </a:lnSpc>
            </a:pPr>
            <a:r>
              <a:rPr lang="en-GB" sz="2800"/>
              <a:t>Abstract Factory uses composition rather than inheritance.</a:t>
            </a:r>
          </a:p>
          <a:p>
            <a:pPr eaLnBrk="1" hangingPunct="1">
              <a:lnSpc>
                <a:spcPct val="80000"/>
              </a:lnSpc>
            </a:pPr>
            <a:r>
              <a:rPr lang="en-GB" sz="2800"/>
              <a:t>Abstract Factory allows factory to be changed at run time.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eaLnBrk="1" hangingPunct="1"/>
            <a:r>
              <a:rPr lang="en-GB" sz="4000"/>
              <a:t>A Structural Pattern</a:t>
            </a:r>
            <a:br>
              <a:rPr lang="en-GB" sz="4000"/>
            </a:br>
            <a:r>
              <a:rPr lang="en-GB" sz="4000"/>
              <a:t>The Decorator Pattern</a:t>
            </a:r>
          </a:p>
        </p:txBody>
      </p:sp>
      <p:sp>
        <p:nvSpPr>
          <p:cNvPr id="50179" name="Rectangle 3"/>
          <p:cNvSpPr>
            <a:spLocks noGrp="1" noChangeArrowheads="1"/>
          </p:cNvSpPr>
          <p:nvPr>
            <p:ph idx="1"/>
          </p:nvPr>
        </p:nvSpPr>
        <p:spPr/>
        <p:txBody>
          <a:bodyPr/>
          <a:lstStyle/>
          <a:p>
            <a:pPr eaLnBrk="1" hangingPunct="1">
              <a:lnSpc>
                <a:spcPct val="90000"/>
              </a:lnSpc>
            </a:pPr>
            <a:r>
              <a:rPr lang="en-GB"/>
              <a:t> Suppose that we want to develop a fantasy version of the survival game in which players can create mythical animals by adding magical properties to real animals</a:t>
            </a:r>
          </a:p>
          <a:p>
            <a:pPr eaLnBrk="1" hangingPunct="1">
              <a:lnSpc>
                <a:spcPct val="90000"/>
              </a:lnSpc>
            </a:pPr>
            <a:r>
              <a:rPr lang="en-GB"/>
              <a:t>Examples: </a:t>
            </a:r>
          </a:p>
          <a:p>
            <a:pPr eaLnBrk="1" hangingPunct="1">
              <a:lnSpc>
                <a:spcPct val="90000"/>
              </a:lnSpc>
              <a:buFontTx/>
              <a:buNone/>
            </a:pPr>
            <a:r>
              <a:rPr lang="en-GB"/>
              <a:t>		</a:t>
            </a:r>
            <a:r>
              <a:rPr lang="en-GB" sz="2800"/>
              <a:t>serpent </a:t>
            </a:r>
            <a:r>
              <a:rPr lang="en-GB" sz="2800">
                <a:sym typeface="Symbol" pitchFamily="18" charset="2"/>
              </a:rPr>
              <a:t></a:t>
            </a:r>
            <a:r>
              <a:rPr lang="en-GB" sz="2800"/>
              <a:t> winged serpent</a:t>
            </a:r>
          </a:p>
          <a:p>
            <a:pPr eaLnBrk="1" hangingPunct="1">
              <a:lnSpc>
                <a:spcPct val="90000"/>
              </a:lnSpc>
              <a:buFontTx/>
              <a:buNone/>
            </a:pPr>
            <a:r>
              <a:rPr lang="en-GB" sz="2800"/>
              <a:t>		lizard </a:t>
            </a:r>
            <a:r>
              <a:rPr lang="en-GB" sz="2800">
                <a:sym typeface="Symbol" pitchFamily="18" charset="2"/>
              </a:rPr>
              <a:t></a:t>
            </a:r>
            <a:r>
              <a:rPr lang="en-GB" sz="2800"/>
              <a:t> fire breathing lizard</a:t>
            </a:r>
          </a:p>
          <a:p>
            <a:pPr eaLnBrk="1" hangingPunct="1">
              <a:lnSpc>
                <a:spcPct val="90000"/>
              </a:lnSpc>
              <a:buFontTx/>
              <a:buNone/>
            </a:pPr>
            <a:r>
              <a:rPr lang="en-GB" sz="2800"/>
              <a:t>		hamster </a:t>
            </a:r>
            <a:r>
              <a:rPr lang="en-GB" sz="2800">
                <a:sym typeface="Symbol" pitchFamily="18" charset="2"/>
              </a:rPr>
              <a:t> winged, fire breathing hamster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04800"/>
            <a:ext cx="7772400" cy="1143000"/>
          </a:xfrm>
        </p:spPr>
        <p:txBody>
          <a:bodyPr/>
          <a:lstStyle/>
          <a:p>
            <a:pPr eaLnBrk="1" hangingPunct="1"/>
            <a:r>
              <a:rPr lang="en-GB"/>
              <a:t>A Possible Class Hierarchy</a:t>
            </a:r>
          </a:p>
        </p:txBody>
      </p:sp>
      <p:sp>
        <p:nvSpPr>
          <p:cNvPr id="51203" name="Rectangle 3"/>
          <p:cNvSpPr>
            <a:spLocks noChangeArrowheads="1"/>
          </p:cNvSpPr>
          <p:nvPr/>
        </p:nvSpPr>
        <p:spPr bwMode="auto">
          <a:xfrm>
            <a:off x="539750" y="3284538"/>
            <a:ext cx="1079500" cy="720725"/>
          </a:xfrm>
          <a:prstGeom prst="rect">
            <a:avLst/>
          </a:prstGeom>
          <a:solidFill>
            <a:schemeClr val="accent1"/>
          </a:solidFill>
          <a:ln w="9525">
            <a:solidFill>
              <a:schemeClr val="tx1"/>
            </a:solidFill>
            <a:miter lim="800000"/>
            <a:headEnd/>
            <a:tailEnd/>
          </a:ln>
        </p:spPr>
        <p:txBody>
          <a:bodyPr anchor="ctr"/>
          <a:lstStyle/>
          <a:p>
            <a:r>
              <a:rPr lang="en-GB" sz="1400" b="1">
                <a:latin typeface="Tahoma" pitchFamily="34" charset="0"/>
              </a:rPr>
              <a:t>Fire </a:t>
            </a:r>
          </a:p>
          <a:p>
            <a:r>
              <a:rPr lang="en-GB" sz="1400" b="1">
                <a:latin typeface="Tahoma" pitchFamily="34" charset="0"/>
              </a:rPr>
              <a:t>Breathing Lizard</a:t>
            </a:r>
          </a:p>
        </p:txBody>
      </p:sp>
      <p:sp>
        <p:nvSpPr>
          <p:cNvPr id="51204" name="Rectangle 4"/>
          <p:cNvSpPr>
            <a:spLocks noChangeArrowheads="1"/>
          </p:cNvSpPr>
          <p:nvPr/>
        </p:nvSpPr>
        <p:spPr bwMode="auto">
          <a:xfrm>
            <a:off x="1836738" y="3284538"/>
            <a:ext cx="935037" cy="720725"/>
          </a:xfrm>
          <a:prstGeom prst="rect">
            <a:avLst/>
          </a:prstGeom>
          <a:solidFill>
            <a:schemeClr val="accent1"/>
          </a:solidFill>
          <a:ln w="9525">
            <a:solidFill>
              <a:schemeClr val="tx1"/>
            </a:solidFill>
            <a:miter lim="800000"/>
            <a:headEnd/>
            <a:tailEnd/>
          </a:ln>
        </p:spPr>
        <p:txBody>
          <a:bodyPr anchor="ctr"/>
          <a:lstStyle/>
          <a:p>
            <a:r>
              <a:rPr lang="en-GB" sz="1400" b="1">
                <a:latin typeface="Tahoma" pitchFamily="34" charset="0"/>
              </a:rPr>
              <a:t>Winged  Lizard</a:t>
            </a:r>
          </a:p>
          <a:p>
            <a:endParaRPr lang="en-GB" sz="1400" b="1">
              <a:latin typeface="Tahoma" pitchFamily="34" charset="0"/>
            </a:endParaRPr>
          </a:p>
        </p:txBody>
      </p:sp>
      <p:sp>
        <p:nvSpPr>
          <p:cNvPr id="51205" name="Rectangle 5"/>
          <p:cNvSpPr>
            <a:spLocks noChangeArrowheads="1"/>
          </p:cNvSpPr>
          <p:nvPr/>
        </p:nvSpPr>
        <p:spPr bwMode="auto">
          <a:xfrm>
            <a:off x="3348038" y="3284538"/>
            <a:ext cx="1079500" cy="720725"/>
          </a:xfrm>
          <a:prstGeom prst="rect">
            <a:avLst/>
          </a:prstGeom>
          <a:solidFill>
            <a:schemeClr val="accent1"/>
          </a:solidFill>
          <a:ln w="9525">
            <a:solidFill>
              <a:schemeClr val="tx1"/>
            </a:solidFill>
            <a:miter lim="800000"/>
            <a:headEnd/>
            <a:tailEnd/>
          </a:ln>
        </p:spPr>
        <p:txBody>
          <a:bodyPr anchor="ctr"/>
          <a:lstStyle/>
          <a:p>
            <a:r>
              <a:rPr lang="en-GB" sz="1400" b="1">
                <a:latin typeface="Tahoma" pitchFamily="34" charset="0"/>
              </a:rPr>
              <a:t>Fire </a:t>
            </a:r>
          </a:p>
          <a:p>
            <a:r>
              <a:rPr lang="en-GB" sz="1400" b="1">
                <a:latin typeface="Tahoma" pitchFamily="34" charset="0"/>
              </a:rPr>
              <a:t>Breathing Serpent</a:t>
            </a:r>
          </a:p>
        </p:txBody>
      </p:sp>
      <p:sp>
        <p:nvSpPr>
          <p:cNvPr id="51206" name="Rectangle 6"/>
          <p:cNvSpPr>
            <a:spLocks noChangeArrowheads="1"/>
          </p:cNvSpPr>
          <p:nvPr/>
        </p:nvSpPr>
        <p:spPr bwMode="auto">
          <a:xfrm>
            <a:off x="4572000" y="3284538"/>
            <a:ext cx="935038" cy="720725"/>
          </a:xfrm>
          <a:prstGeom prst="rect">
            <a:avLst/>
          </a:prstGeom>
          <a:solidFill>
            <a:schemeClr val="accent1"/>
          </a:solidFill>
          <a:ln w="9525">
            <a:solidFill>
              <a:schemeClr val="tx1"/>
            </a:solidFill>
            <a:miter lim="800000"/>
            <a:headEnd/>
            <a:tailEnd/>
          </a:ln>
        </p:spPr>
        <p:txBody>
          <a:bodyPr anchor="ctr"/>
          <a:lstStyle/>
          <a:p>
            <a:r>
              <a:rPr lang="en-GB" sz="1400" b="1">
                <a:latin typeface="Tahoma" pitchFamily="34" charset="0"/>
              </a:rPr>
              <a:t>Winged  Serpent</a:t>
            </a:r>
          </a:p>
          <a:p>
            <a:endParaRPr lang="en-GB" sz="1400" b="1">
              <a:latin typeface="Tahoma" pitchFamily="34" charset="0"/>
            </a:endParaRPr>
          </a:p>
        </p:txBody>
      </p:sp>
      <p:sp>
        <p:nvSpPr>
          <p:cNvPr id="51207" name="Rectangle 7"/>
          <p:cNvSpPr>
            <a:spLocks noChangeArrowheads="1"/>
          </p:cNvSpPr>
          <p:nvPr/>
        </p:nvSpPr>
        <p:spPr bwMode="auto">
          <a:xfrm>
            <a:off x="7380288" y="3284538"/>
            <a:ext cx="1079500" cy="720725"/>
          </a:xfrm>
          <a:prstGeom prst="rect">
            <a:avLst/>
          </a:prstGeom>
          <a:solidFill>
            <a:schemeClr val="accent1"/>
          </a:solidFill>
          <a:ln w="9525">
            <a:solidFill>
              <a:schemeClr val="tx1"/>
            </a:solidFill>
            <a:miter lim="800000"/>
            <a:headEnd/>
            <a:tailEnd/>
          </a:ln>
        </p:spPr>
        <p:txBody>
          <a:bodyPr anchor="ctr"/>
          <a:lstStyle/>
          <a:p>
            <a:r>
              <a:rPr lang="en-GB" sz="1400" b="1">
                <a:latin typeface="Tahoma" pitchFamily="34" charset="0"/>
              </a:rPr>
              <a:t>Winged  Hamster</a:t>
            </a:r>
          </a:p>
          <a:p>
            <a:endParaRPr lang="en-GB" sz="1400" b="1">
              <a:latin typeface="Tahoma" pitchFamily="34" charset="0"/>
            </a:endParaRPr>
          </a:p>
        </p:txBody>
      </p:sp>
      <p:sp>
        <p:nvSpPr>
          <p:cNvPr id="51208" name="Rectangle 8"/>
          <p:cNvSpPr>
            <a:spLocks noChangeArrowheads="1"/>
          </p:cNvSpPr>
          <p:nvPr/>
        </p:nvSpPr>
        <p:spPr bwMode="auto">
          <a:xfrm>
            <a:off x="5602288" y="4508500"/>
            <a:ext cx="1944687" cy="504825"/>
          </a:xfrm>
          <a:prstGeom prst="rect">
            <a:avLst/>
          </a:prstGeom>
          <a:solidFill>
            <a:schemeClr val="accent1"/>
          </a:solidFill>
          <a:ln w="9525">
            <a:solidFill>
              <a:schemeClr val="tx1"/>
            </a:solidFill>
            <a:miter lim="800000"/>
            <a:headEnd/>
            <a:tailEnd/>
          </a:ln>
        </p:spPr>
        <p:txBody>
          <a:bodyPr anchor="ctr"/>
          <a:lstStyle/>
          <a:p>
            <a:r>
              <a:rPr lang="en-GB" sz="1400" b="1">
                <a:latin typeface="Tahoma" pitchFamily="34" charset="0"/>
              </a:rPr>
              <a:t>Fire Breathing Winged Hamster</a:t>
            </a:r>
          </a:p>
        </p:txBody>
      </p:sp>
      <p:sp>
        <p:nvSpPr>
          <p:cNvPr id="51209" name="Rectangle 9"/>
          <p:cNvSpPr>
            <a:spLocks noChangeArrowheads="1"/>
          </p:cNvSpPr>
          <p:nvPr/>
        </p:nvSpPr>
        <p:spPr bwMode="auto">
          <a:xfrm>
            <a:off x="1258888" y="2709863"/>
            <a:ext cx="11525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Lizard</a:t>
            </a:r>
          </a:p>
        </p:txBody>
      </p:sp>
      <p:sp>
        <p:nvSpPr>
          <p:cNvPr id="51210" name="AutoShape 10"/>
          <p:cNvSpPr>
            <a:spLocks noChangeArrowheads="1"/>
          </p:cNvSpPr>
          <p:nvPr/>
        </p:nvSpPr>
        <p:spPr bwMode="auto">
          <a:xfrm>
            <a:off x="1692275" y="2997200"/>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51211" name="AutoShape 11"/>
          <p:cNvCxnSpPr>
            <a:cxnSpLocks noChangeShapeType="1"/>
            <a:stCxn id="51210" idx="3"/>
            <a:endCxn id="51203" idx="0"/>
          </p:cNvCxnSpPr>
          <p:nvPr/>
        </p:nvCxnSpPr>
        <p:spPr bwMode="auto">
          <a:xfrm rot="5400000">
            <a:off x="1350169" y="2870994"/>
            <a:ext cx="142875" cy="684213"/>
          </a:xfrm>
          <a:prstGeom prst="bentConnector3">
            <a:avLst>
              <a:gd name="adj1" fmla="val 50000"/>
            </a:avLst>
          </a:prstGeom>
          <a:noFill/>
          <a:ln w="9525">
            <a:solidFill>
              <a:schemeClr val="tx1"/>
            </a:solidFill>
            <a:miter lim="800000"/>
            <a:headEnd/>
            <a:tailEnd/>
          </a:ln>
        </p:spPr>
      </p:cxnSp>
      <p:cxnSp>
        <p:nvCxnSpPr>
          <p:cNvPr id="51212" name="AutoShape 12"/>
          <p:cNvCxnSpPr>
            <a:cxnSpLocks noChangeShapeType="1"/>
            <a:stCxn id="51231" idx="3"/>
            <a:endCxn id="51204" idx="0"/>
          </p:cNvCxnSpPr>
          <p:nvPr/>
        </p:nvCxnSpPr>
        <p:spPr bwMode="auto">
          <a:xfrm rot="16200000" flipH="1">
            <a:off x="2058194" y="3037682"/>
            <a:ext cx="133350" cy="360362"/>
          </a:xfrm>
          <a:prstGeom prst="bentConnector3">
            <a:avLst>
              <a:gd name="adj1" fmla="val 50000"/>
            </a:avLst>
          </a:prstGeom>
          <a:noFill/>
          <a:ln w="9525">
            <a:solidFill>
              <a:schemeClr val="tx1"/>
            </a:solidFill>
            <a:miter lim="800000"/>
            <a:headEnd/>
            <a:tailEnd/>
          </a:ln>
        </p:spPr>
      </p:cxnSp>
      <p:sp>
        <p:nvSpPr>
          <p:cNvPr id="51213" name="Rectangle 13"/>
          <p:cNvSpPr>
            <a:spLocks noChangeArrowheads="1"/>
          </p:cNvSpPr>
          <p:nvPr/>
        </p:nvSpPr>
        <p:spPr bwMode="auto">
          <a:xfrm>
            <a:off x="3924300" y="2709863"/>
            <a:ext cx="11525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Serpent</a:t>
            </a:r>
          </a:p>
        </p:txBody>
      </p:sp>
      <p:sp>
        <p:nvSpPr>
          <p:cNvPr id="51214" name="AutoShape 14"/>
          <p:cNvSpPr>
            <a:spLocks noChangeArrowheads="1"/>
          </p:cNvSpPr>
          <p:nvPr/>
        </p:nvSpPr>
        <p:spPr bwMode="auto">
          <a:xfrm>
            <a:off x="4392613" y="2997200"/>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51215" name="AutoShape 15"/>
          <p:cNvCxnSpPr>
            <a:cxnSpLocks noChangeShapeType="1"/>
            <a:stCxn id="51214" idx="3"/>
            <a:endCxn id="51205" idx="0"/>
          </p:cNvCxnSpPr>
          <p:nvPr/>
        </p:nvCxnSpPr>
        <p:spPr bwMode="auto">
          <a:xfrm rot="5400000">
            <a:off x="4104481" y="2924970"/>
            <a:ext cx="142875" cy="576262"/>
          </a:xfrm>
          <a:prstGeom prst="bentConnector3">
            <a:avLst>
              <a:gd name="adj1" fmla="val 50000"/>
            </a:avLst>
          </a:prstGeom>
          <a:noFill/>
          <a:ln w="9525">
            <a:solidFill>
              <a:schemeClr val="tx1"/>
            </a:solidFill>
            <a:miter lim="800000"/>
            <a:headEnd/>
            <a:tailEnd/>
          </a:ln>
        </p:spPr>
      </p:cxnSp>
      <p:cxnSp>
        <p:nvCxnSpPr>
          <p:cNvPr id="51216" name="AutoShape 16"/>
          <p:cNvCxnSpPr>
            <a:cxnSpLocks noChangeShapeType="1"/>
            <a:stCxn id="51230" idx="3"/>
            <a:endCxn id="51206" idx="0"/>
          </p:cNvCxnSpPr>
          <p:nvPr/>
        </p:nvCxnSpPr>
        <p:spPr bwMode="auto">
          <a:xfrm rot="16200000" flipH="1">
            <a:off x="4761707" y="3005931"/>
            <a:ext cx="133350" cy="423863"/>
          </a:xfrm>
          <a:prstGeom prst="bentConnector3">
            <a:avLst>
              <a:gd name="adj1" fmla="val 50000"/>
            </a:avLst>
          </a:prstGeom>
          <a:noFill/>
          <a:ln w="9525">
            <a:solidFill>
              <a:schemeClr val="tx1"/>
            </a:solidFill>
            <a:miter lim="800000"/>
            <a:headEnd/>
            <a:tailEnd/>
          </a:ln>
        </p:spPr>
      </p:cxnSp>
      <p:grpSp>
        <p:nvGrpSpPr>
          <p:cNvPr id="51217" name="Group 17"/>
          <p:cNvGrpSpPr>
            <a:grpSpLocks/>
          </p:cNvGrpSpPr>
          <p:nvPr/>
        </p:nvGrpSpPr>
        <p:grpSpPr bwMode="auto">
          <a:xfrm>
            <a:off x="6588125" y="2709863"/>
            <a:ext cx="1152525" cy="431800"/>
            <a:chOff x="4150" y="1616"/>
            <a:chExt cx="726" cy="272"/>
          </a:xfrm>
        </p:grpSpPr>
        <p:sp>
          <p:nvSpPr>
            <p:cNvPr id="51236" name="Rectangle 18"/>
            <p:cNvSpPr>
              <a:spLocks noChangeArrowheads="1"/>
            </p:cNvSpPr>
            <p:nvPr/>
          </p:nvSpPr>
          <p:spPr bwMode="auto">
            <a:xfrm>
              <a:off x="4150" y="1616"/>
              <a:ext cx="726" cy="182"/>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Hamster</a:t>
              </a:r>
            </a:p>
          </p:txBody>
        </p:sp>
        <p:sp>
          <p:nvSpPr>
            <p:cNvPr id="51237" name="AutoShape 19"/>
            <p:cNvSpPr>
              <a:spLocks noChangeArrowheads="1"/>
            </p:cNvSpPr>
            <p:nvPr/>
          </p:nvSpPr>
          <p:spPr bwMode="auto">
            <a:xfrm>
              <a:off x="4445" y="1797"/>
              <a:ext cx="90" cy="9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cxnSp>
        <p:nvCxnSpPr>
          <p:cNvPr id="51218" name="AutoShape 20"/>
          <p:cNvCxnSpPr>
            <a:cxnSpLocks noChangeShapeType="1"/>
            <a:stCxn id="51237" idx="3"/>
            <a:endCxn id="51234" idx="0"/>
          </p:cNvCxnSpPr>
          <p:nvPr/>
        </p:nvCxnSpPr>
        <p:spPr bwMode="auto">
          <a:xfrm rot="5400000">
            <a:off x="6768306" y="2924970"/>
            <a:ext cx="142875" cy="576262"/>
          </a:xfrm>
          <a:prstGeom prst="bentConnector3">
            <a:avLst>
              <a:gd name="adj1" fmla="val 50000"/>
            </a:avLst>
          </a:prstGeom>
          <a:noFill/>
          <a:ln w="9525">
            <a:solidFill>
              <a:schemeClr val="tx1"/>
            </a:solidFill>
            <a:miter lim="800000"/>
            <a:headEnd/>
            <a:tailEnd/>
          </a:ln>
        </p:spPr>
      </p:cxnSp>
      <p:cxnSp>
        <p:nvCxnSpPr>
          <p:cNvPr id="51219" name="AutoShape 21"/>
          <p:cNvCxnSpPr>
            <a:cxnSpLocks noChangeShapeType="1"/>
            <a:stCxn id="51237" idx="3"/>
            <a:endCxn id="51207" idx="0"/>
          </p:cNvCxnSpPr>
          <p:nvPr/>
        </p:nvCxnSpPr>
        <p:spPr bwMode="auto">
          <a:xfrm rot="16200000" flipH="1">
            <a:off x="7452519" y="2817019"/>
            <a:ext cx="142875" cy="792163"/>
          </a:xfrm>
          <a:prstGeom prst="bentConnector3">
            <a:avLst>
              <a:gd name="adj1" fmla="val 50000"/>
            </a:avLst>
          </a:prstGeom>
          <a:noFill/>
          <a:ln w="9525">
            <a:solidFill>
              <a:schemeClr val="tx1"/>
            </a:solidFill>
            <a:miter lim="800000"/>
            <a:headEnd/>
            <a:tailEnd/>
          </a:ln>
        </p:spPr>
      </p:cxnSp>
      <p:grpSp>
        <p:nvGrpSpPr>
          <p:cNvPr id="51220" name="Group 22"/>
          <p:cNvGrpSpPr>
            <a:grpSpLocks/>
          </p:cNvGrpSpPr>
          <p:nvPr/>
        </p:nvGrpSpPr>
        <p:grpSpPr bwMode="auto">
          <a:xfrm>
            <a:off x="6011863" y="3284538"/>
            <a:ext cx="1079500" cy="865187"/>
            <a:chOff x="3787" y="2069"/>
            <a:chExt cx="680" cy="545"/>
          </a:xfrm>
        </p:grpSpPr>
        <p:sp>
          <p:nvSpPr>
            <p:cNvPr id="51234" name="Rectangle 23"/>
            <p:cNvSpPr>
              <a:spLocks noChangeArrowheads="1"/>
            </p:cNvSpPr>
            <p:nvPr/>
          </p:nvSpPr>
          <p:spPr bwMode="auto">
            <a:xfrm>
              <a:off x="3787" y="2069"/>
              <a:ext cx="680" cy="454"/>
            </a:xfrm>
            <a:prstGeom prst="rect">
              <a:avLst/>
            </a:prstGeom>
            <a:solidFill>
              <a:schemeClr val="accent1"/>
            </a:solidFill>
            <a:ln w="9525">
              <a:solidFill>
                <a:schemeClr val="tx1"/>
              </a:solidFill>
              <a:miter lim="800000"/>
              <a:headEnd/>
              <a:tailEnd/>
            </a:ln>
          </p:spPr>
          <p:txBody>
            <a:bodyPr anchor="ctr"/>
            <a:lstStyle/>
            <a:p>
              <a:r>
                <a:rPr lang="en-GB" sz="1400" b="1">
                  <a:latin typeface="Tahoma" pitchFamily="34" charset="0"/>
                </a:rPr>
                <a:t>Fire </a:t>
              </a:r>
            </a:p>
            <a:p>
              <a:r>
                <a:rPr lang="en-GB" sz="1400" b="1">
                  <a:latin typeface="Tahoma" pitchFamily="34" charset="0"/>
                </a:rPr>
                <a:t>Breathing Hamster</a:t>
              </a:r>
            </a:p>
          </p:txBody>
        </p:sp>
        <p:sp>
          <p:nvSpPr>
            <p:cNvPr id="51235" name="AutoShape 24"/>
            <p:cNvSpPr>
              <a:spLocks noChangeArrowheads="1"/>
            </p:cNvSpPr>
            <p:nvPr/>
          </p:nvSpPr>
          <p:spPr bwMode="auto">
            <a:xfrm>
              <a:off x="4105" y="2523"/>
              <a:ext cx="90" cy="91"/>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cxnSp>
        <p:nvCxnSpPr>
          <p:cNvPr id="51221" name="AutoShape 25"/>
          <p:cNvCxnSpPr>
            <a:cxnSpLocks noChangeShapeType="1"/>
            <a:stCxn id="51235" idx="3"/>
            <a:endCxn id="51208" idx="0"/>
          </p:cNvCxnSpPr>
          <p:nvPr/>
        </p:nvCxnSpPr>
        <p:spPr bwMode="auto">
          <a:xfrm flipH="1">
            <a:off x="6575425" y="4149725"/>
            <a:ext cx="12700" cy="358775"/>
          </a:xfrm>
          <a:prstGeom prst="straightConnector1">
            <a:avLst/>
          </a:prstGeom>
          <a:noFill/>
          <a:ln w="9525">
            <a:solidFill>
              <a:schemeClr val="tx1"/>
            </a:solidFill>
            <a:round/>
            <a:headEnd/>
            <a:tailEnd/>
          </a:ln>
        </p:spPr>
      </p:cxnSp>
      <p:cxnSp>
        <p:nvCxnSpPr>
          <p:cNvPr id="51222" name="AutoShape 26"/>
          <p:cNvCxnSpPr>
            <a:cxnSpLocks noChangeShapeType="1"/>
            <a:stCxn id="51229" idx="3"/>
            <a:endCxn id="51209" idx="0"/>
          </p:cNvCxnSpPr>
          <p:nvPr/>
        </p:nvCxnSpPr>
        <p:spPr bwMode="auto">
          <a:xfrm rot="5400000">
            <a:off x="2944812" y="1392238"/>
            <a:ext cx="207963" cy="2427288"/>
          </a:xfrm>
          <a:prstGeom prst="bentConnector3">
            <a:avLst>
              <a:gd name="adj1" fmla="val 49620"/>
            </a:avLst>
          </a:prstGeom>
          <a:noFill/>
          <a:ln w="9525">
            <a:solidFill>
              <a:schemeClr val="tx1"/>
            </a:solidFill>
            <a:miter lim="800000"/>
            <a:headEnd/>
            <a:tailEnd/>
          </a:ln>
        </p:spPr>
      </p:cxnSp>
      <p:cxnSp>
        <p:nvCxnSpPr>
          <p:cNvPr id="51223" name="AutoShape 27"/>
          <p:cNvCxnSpPr>
            <a:cxnSpLocks noChangeShapeType="1"/>
            <a:stCxn id="51228" idx="3"/>
            <a:endCxn id="51236" idx="0"/>
          </p:cNvCxnSpPr>
          <p:nvPr/>
        </p:nvCxnSpPr>
        <p:spPr bwMode="auto">
          <a:xfrm rot="16200000" flipH="1">
            <a:off x="5818981" y="1364457"/>
            <a:ext cx="207963" cy="2482850"/>
          </a:xfrm>
          <a:prstGeom prst="bentConnector3">
            <a:avLst>
              <a:gd name="adj1" fmla="val 49620"/>
            </a:avLst>
          </a:prstGeom>
          <a:noFill/>
          <a:ln w="9525">
            <a:solidFill>
              <a:schemeClr val="tx1"/>
            </a:solidFill>
            <a:miter lim="800000"/>
            <a:headEnd/>
            <a:tailEnd/>
          </a:ln>
        </p:spPr>
      </p:cxnSp>
      <p:cxnSp>
        <p:nvCxnSpPr>
          <p:cNvPr id="51224" name="AutoShape 28"/>
          <p:cNvCxnSpPr>
            <a:cxnSpLocks noChangeShapeType="1"/>
            <a:stCxn id="51226" idx="3"/>
            <a:endCxn id="51213" idx="0"/>
          </p:cNvCxnSpPr>
          <p:nvPr/>
        </p:nvCxnSpPr>
        <p:spPr bwMode="auto">
          <a:xfrm rot="5400000">
            <a:off x="4391819" y="2601119"/>
            <a:ext cx="217488" cy="0"/>
          </a:xfrm>
          <a:prstGeom prst="straightConnector1">
            <a:avLst/>
          </a:prstGeom>
          <a:noFill/>
          <a:ln w="9525">
            <a:solidFill>
              <a:schemeClr val="tx1"/>
            </a:solidFill>
            <a:round/>
            <a:headEnd/>
            <a:tailEnd/>
          </a:ln>
        </p:spPr>
      </p:cxnSp>
      <p:sp>
        <p:nvSpPr>
          <p:cNvPr id="51225" name="Text Box 29"/>
          <p:cNvSpPr txBox="1">
            <a:spLocks noChangeArrowheads="1"/>
          </p:cNvSpPr>
          <p:nvPr/>
        </p:nvSpPr>
        <p:spPr bwMode="auto">
          <a:xfrm>
            <a:off x="539750" y="4292600"/>
            <a:ext cx="4608513" cy="2546350"/>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GB" sz="1600" b="1">
                <a:latin typeface="Tahoma" pitchFamily="34" charset="0"/>
              </a:rPr>
              <a:t>What’s wrong with this?</a:t>
            </a:r>
          </a:p>
          <a:p>
            <a:pPr>
              <a:spcBef>
                <a:spcPct val="50000"/>
              </a:spcBef>
              <a:buFontTx/>
              <a:buChar char="•"/>
            </a:pPr>
            <a:r>
              <a:rPr lang="en-GB" sz="1600" b="1">
                <a:latin typeface="Tahoma" pitchFamily="34" charset="0"/>
              </a:rPr>
              <a:t> The number of classes will double every time we introduce a new property. For instance if we introduce talking animals to our menagerie we will have to add classes for talking, fire breathing lizards; talking winged lizards, etc.</a:t>
            </a:r>
          </a:p>
          <a:p>
            <a:pPr>
              <a:spcBef>
                <a:spcPct val="50000"/>
              </a:spcBef>
              <a:buFontTx/>
              <a:buChar char="•"/>
            </a:pPr>
            <a:r>
              <a:rPr lang="en-GB" sz="1600" b="1">
                <a:latin typeface="Tahoma" pitchFamily="34" charset="0"/>
              </a:rPr>
              <a:t>Can’t change an animal’s properties at run time.</a:t>
            </a:r>
          </a:p>
        </p:txBody>
      </p:sp>
      <p:sp>
        <p:nvSpPr>
          <p:cNvPr id="51226" name="AutoShape 30"/>
          <p:cNvSpPr>
            <a:spLocks noChangeArrowheads="1"/>
          </p:cNvSpPr>
          <p:nvPr/>
        </p:nvSpPr>
        <p:spPr bwMode="auto">
          <a:xfrm>
            <a:off x="4429125" y="2347913"/>
            <a:ext cx="142875"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nvGrpSpPr>
          <p:cNvPr id="51227" name="Group 31"/>
          <p:cNvGrpSpPr>
            <a:grpSpLocks/>
          </p:cNvGrpSpPr>
          <p:nvPr/>
        </p:nvGrpSpPr>
        <p:grpSpPr bwMode="auto">
          <a:xfrm>
            <a:off x="3419475" y="1412875"/>
            <a:ext cx="2160588" cy="936625"/>
            <a:chOff x="2154" y="935"/>
            <a:chExt cx="1361" cy="590"/>
          </a:xfrm>
        </p:grpSpPr>
        <p:sp>
          <p:nvSpPr>
            <p:cNvPr id="51232" name="Rectangle 32"/>
            <p:cNvSpPr>
              <a:spLocks noChangeArrowheads="1"/>
            </p:cNvSpPr>
            <p:nvPr/>
          </p:nvSpPr>
          <p:spPr bwMode="auto">
            <a:xfrm>
              <a:off x="2154" y="935"/>
              <a:ext cx="1361" cy="136"/>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Animal</a:t>
              </a:r>
            </a:p>
          </p:txBody>
        </p:sp>
        <p:sp>
          <p:nvSpPr>
            <p:cNvPr id="51233" name="Rectangle 33"/>
            <p:cNvSpPr>
              <a:spLocks noChangeArrowheads="1"/>
            </p:cNvSpPr>
            <p:nvPr/>
          </p:nvSpPr>
          <p:spPr bwMode="auto">
            <a:xfrm>
              <a:off x="2154" y="1071"/>
              <a:ext cx="1361" cy="454"/>
            </a:xfrm>
            <a:prstGeom prst="rect">
              <a:avLst/>
            </a:prstGeom>
            <a:solidFill>
              <a:schemeClr val="accent1"/>
            </a:solidFill>
            <a:ln w="9525">
              <a:solidFill>
                <a:schemeClr val="tx1"/>
              </a:solidFill>
              <a:miter lim="800000"/>
              <a:headEnd/>
              <a:tailEnd/>
            </a:ln>
          </p:spPr>
          <p:txBody>
            <a:bodyPr wrap="none" anchor="ctr"/>
            <a:lstStyle/>
            <a:p>
              <a:r>
                <a:rPr lang="en-GB" sz="1400" b="1" i="1">
                  <a:latin typeface="Tahoma" pitchFamily="34" charset="0"/>
                </a:rPr>
                <a:t>getName()</a:t>
              </a:r>
            </a:p>
            <a:p>
              <a:r>
                <a:rPr lang="en-GB" sz="1400" b="1" i="1">
                  <a:latin typeface="Tahoma" pitchFamily="34" charset="0"/>
                </a:rPr>
                <a:t>getDescription()</a:t>
              </a:r>
            </a:p>
            <a:p>
              <a:r>
                <a:rPr lang="en-GB" sz="1400" b="1" i="1">
                  <a:latin typeface="Tahoma" pitchFamily="34" charset="0"/>
                </a:rPr>
                <a:t>getWeight()</a:t>
              </a:r>
            </a:p>
          </p:txBody>
        </p:sp>
      </p:grpSp>
      <p:sp>
        <p:nvSpPr>
          <p:cNvPr id="51228" name="AutoShape 34"/>
          <p:cNvSpPr>
            <a:spLocks noChangeArrowheads="1"/>
          </p:cNvSpPr>
          <p:nvPr/>
        </p:nvSpPr>
        <p:spPr bwMode="auto">
          <a:xfrm>
            <a:off x="4610100" y="2357438"/>
            <a:ext cx="142875"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1229" name="AutoShape 35"/>
          <p:cNvSpPr>
            <a:spLocks noChangeArrowheads="1"/>
          </p:cNvSpPr>
          <p:nvPr/>
        </p:nvSpPr>
        <p:spPr bwMode="auto">
          <a:xfrm>
            <a:off x="4191000" y="2357438"/>
            <a:ext cx="142875"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1230" name="AutoShape 36"/>
          <p:cNvSpPr>
            <a:spLocks noChangeArrowheads="1"/>
          </p:cNvSpPr>
          <p:nvPr/>
        </p:nvSpPr>
        <p:spPr bwMode="auto">
          <a:xfrm>
            <a:off x="4545013" y="3006725"/>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1231" name="AutoShape 37"/>
          <p:cNvSpPr>
            <a:spLocks noChangeArrowheads="1"/>
          </p:cNvSpPr>
          <p:nvPr/>
        </p:nvSpPr>
        <p:spPr bwMode="auto">
          <a:xfrm>
            <a:off x="1873250" y="3006725"/>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GB"/>
              <a:t>Another Possible Hierarchy</a:t>
            </a:r>
          </a:p>
        </p:txBody>
      </p:sp>
      <p:sp>
        <p:nvSpPr>
          <p:cNvPr id="52227" name="Rectangle 3"/>
          <p:cNvSpPr>
            <a:spLocks noChangeArrowheads="1"/>
          </p:cNvSpPr>
          <p:nvPr/>
        </p:nvSpPr>
        <p:spPr bwMode="auto">
          <a:xfrm>
            <a:off x="611188" y="4292600"/>
            <a:ext cx="11525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Lizard</a:t>
            </a:r>
          </a:p>
        </p:txBody>
      </p:sp>
      <p:sp>
        <p:nvSpPr>
          <p:cNvPr id="52228" name="Rectangle 4"/>
          <p:cNvSpPr>
            <a:spLocks noChangeArrowheads="1"/>
          </p:cNvSpPr>
          <p:nvPr/>
        </p:nvSpPr>
        <p:spPr bwMode="auto">
          <a:xfrm>
            <a:off x="1908175" y="4292600"/>
            <a:ext cx="11525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Serpent</a:t>
            </a:r>
          </a:p>
        </p:txBody>
      </p:sp>
      <p:sp>
        <p:nvSpPr>
          <p:cNvPr id="52229" name="Rectangle 5"/>
          <p:cNvSpPr>
            <a:spLocks noChangeArrowheads="1"/>
          </p:cNvSpPr>
          <p:nvPr/>
        </p:nvSpPr>
        <p:spPr bwMode="auto">
          <a:xfrm>
            <a:off x="3203575" y="4292600"/>
            <a:ext cx="11525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Hamster</a:t>
            </a:r>
          </a:p>
        </p:txBody>
      </p:sp>
      <p:cxnSp>
        <p:nvCxnSpPr>
          <p:cNvPr id="52230" name="AutoShape 6"/>
          <p:cNvCxnSpPr>
            <a:cxnSpLocks noChangeShapeType="1"/>
            <a:stCxn id="52241" idx="3"/>
            <a:endCxn id="52227" idx="0"/>
          </p:cNvCxnSpPr>
          <p:nvPr/>
        </p:nvCxnSpPr>
        <p:spPr bwMode="auto">
          <a:xfrm rot="5400000">
            <a:off x="1400969" y="3412331"/>
            <a:ext cx="666750" cy="1093788"/>
          </a:xfrm>
          <a:prstGeom prst="bentConnector3">
            <a:avLst>
              <a:gd name="adj1" fmla="val 50000"/>
            </a:avLst>
          </a:prstGeom>
          <a:noFill/>
          <a:ln w="9525">
            <a:solidFill>
              <a:schemeClr val="tx1"/>
            </a:solidFill>
            <a:miter lim="800000"/>
            <a:headEnd/>
            <a:tailEnd/>
          </a:ln>
        </p:spPr>
      </p:cxnSp>
      <p:cxnSp>
        <p:nvCxnSpPr>
          <p:cNvPr id="52231" name="AutoShape 7"/>
          <p:cNvCxnSpPr>
            <a:cxnSpLocks noChangeShapeType="1"/>
            <a:stCxn id="52240" idx="3"/>
            <a:endCxn id="52229" idx="0"/>
          </p:cNvCxnSpPr>
          <p:nvPr/>
        </p:nvCxnSpPr>
        <p:spPr bwMode="auto">
          <a:xfrm rot="16200000" flipH="1">
            <a:off x="2886075" y="3398838"/>
            <a:ext cx="642937" cy="1144588"/>
          </a:xfrm>
          <a:prstGeom prst="bentConnector3">
            <a:avLst>
              <a:gd name="adj1" fmla="val 49875"/>
            </a:avLst>
          </a:prstGeom>
          <a:noFill/>
          <a:ln w="9525">
            <a:solidFill>
              <a:schemeClr val="tx1"/>
            </a:solidFill>
            <a:miter lim="800000"/>
            <a:headEnd/>
            <a:tailEnd/>
          </a:ln>
        </p:spPr>
      </p:cxnSp>
      <p:cxnSp>
        <p:nvCxnSpPr>
          <p:cNvPr id="52232" name="AutoShape 8"/>
          <p:cNvCxnSpPr>
            <a:cxnSpLocks noChangeShapeType="1"/>
            <a:stCxn id="52235" idx="3"/>
            <a:endCxn id="52228" idx="0"/>
          </p:cNvCxnSpPr>
          <p:nvPr/>
        </p:nvCxnSpPr>
        <p:spPr bwMode="auto">
          <a:xfrm rot="16200000" flipH="1">
            <a:off x="2159794" y="3967956"/>
            <a:ext cx="647700" cy="1588"/>
          </a:xfrm>
          <a:prstGeom prst="bentConnector3">
            <a:avLst>
              <a:gd name="adj1" fmla="val 50000"/>
            </a:avLst>
          </a:prstGeom>
          <a:noFill/>
          <a:ln w="9525">
            <a:solidFill>
              <a:schemeClr val="tx1"/>
            </a:solidFill>
            <a:miter lim="800000"/>
            <a:headEnd/>
            <a:tailEnd/>
          </a:ln>
        </p:spPr>
      </p:cxnSp>
      <p:sp>
        <p:nvSpPr>
          <p:cNvPr id="52233" name="Rectangle 9"/>
          <p:cNvSpPr>
            <a:spLocks noChangeArrowheads="1"/>
          </p:cNvSpPr>
          <p:nvPr/>
        </p:nvSpPr>
        <p:spPr bwMode="auto">
          <a:xfrm>
            <a:off x="1258888" y="2635250"/>
            <a:ext cx="2449512" cy="865188"/>
          </a:xfrm>
          <a:prstGeom prst="rect">
            <a:avLst/>
          </a:prstGeom>
          <a:solidFill>
            <a:schemeClr val="accent1"/>
          </a:solidFill>
          <a:ln w="9525">
            <a:solidFill>
              <a:schemeClr val="tx1"/>
            </a:solidFill>
            <a:miter lim="800000"/>
            <a:headEnd/>
            <a:tailEnd/>
          </a:ln>
        </p:spPr>
        <p:txBody>
          <a:bodyPr wrap="none" anchor="ctr"/>
          <a:lstStyle/>
          <a:p>
            <a:r>
              <a:rPr lang="en-GB" sz="1600" b="1" i="1">
                <a:latin typeface="Tahoma" pitchFamily="34" charset="0"/>
              </a:rPr>
              <a:t>getName()</a:t>
            </a:r>
          </a:p>
          <a:p>
            <a:r>
              <a:rPr lang="en-GB" sz="1600" b="1" i="1">
                <a:latin typeface="Tahoma" pitchFamily="34" charset="0"/>
              </a:rPr>
              <a:t>getDescription()</a:t>
            </a:r>
          </a:p>
          <a:p>
            <a:r>
              <a:rPr lang="en-GB" sz="1600" b="1" i="1">
                <a:latin typeface="Tahoma" pitchFamily="34" charset="0"/>
              </a:rPr>
              <a:t>getWeight()</a:t>
            </a:r>
          </a:p>
        </p:txBody>
      </p:sp>
      <p:sp>
        <p:nvSpPr>
          <p:cNvPr id="52234" name="Rectangle 10"/>
          <p:cNvSpPr>
            <a:spLocks noChangeArrowheads="1"/>
          </p:cNvSpPr>
          <p:nvPr/>
        </p:nvSpPr>
        <p:spPr bwMode="auto">
          <a:xfrm>
            <a:off x="1258888" y="1771650"/>
            <a:ext cx="24479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Animal</a:t>
            </a:r>
          </a:p>
        </p:txBody>
      </p:sp>
      <p:sp>
        <p:nvSpPr>
          <p:cNvPr id="52235" name="AutoShape 11"/>
          <p:cNvSpPr>
            <a:spLocks noChangeArrowheads="1"/>
          </p:cNvSpPr>
          <p:nvPr/>
        </p:nvSpPr>
        <p:spPr bwMode="auto">
          <a:xfrm>
            <a:off x="2411413" y="3500438"/>
            <a:ext cx="142875"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2236" name="Rectangle 12"/>
          <p:cNvSpPr>
            <a:spLocks noChangeArrowheads="1"/>
          </p:cNvSpPr>
          <p:nvPr/>
        </p:nvSpPr>
        <p:spPr bwMode="auto">
          <a:xfrm>
            <a:off x="1258888" y="2058988"/>
            <a:ext cx="2447925" cy="576262"/>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boolean winged</a:t>
            </a:r>
          </a:p>
          <a:p>
            <a:r>
              <a:rPr lang="en-GB" sz="1600" b="1">
                <a:latin typeface="Tahoma" pitchFamily="34" charset="0"/>
              </a:rPr>
              <a:t>boolean breathesFire</a:t>
            </a:r>
          </a:p>
        </p:txBody>
      </p:sp>
      <p:sp>
        <p:nvSpPr>
          <p:cNvPr id="52237" name="Text Box 13"/>
          <p:cNvSpPr txBox="1">
            <a:spLocks noChangeArrowheads="1"/>
          </p:cNvSpPr>
          <p:nvPr/>
        </p:nvSpPr>
        <p:spPr bwMode="auto">
          <a:xfrm>
            <a:off x="539750" y="5151438"/>
            <a:ext cx="4608513" cy="1446212"/>
          </a:xfrm>
          <a:prstGeom prst="rect">
            <a:avLst/>
          </a:prstGeom>
          <a:solidFill>
            <a:schemeClr val="bg1"/>
          </a:solidFill>
          <a:ln w="9525">
            <a:solidFill>
              <a:schemeClr val="tx1"/>
            </a:solidFill>
            <a:miter lim="800000"/>
            <a:headEnd/>
            <a:tailEnd/>
          </a:ln>
        </p:spPr>
        <p:txBody>
          <a:bodyPr>
            <a:spAutoFit/>
          </a:bodyPr>
          <a:lstStyle/>
          <a:p>
            <a:pPr>
              <a:spcBef>
                <a:spcPct val="50000"/>
              </a:spcBef>
            </a:pPr>
            <a:r>
              <a:rPr lang="en-GB" sz="1600" b="1">
                <a:latin typeface="Tahoma" pitchFamily="34" charset="0"/>
              </a:rPr>
              <a:t>Now what’s the problem?</a:t>
            </a:r>
          </a:p>
          <a:p>
            <a:pPr>
              <a:spcBef>
                <a:spcPct val="50000"/>
              </a:spcBef>
              <a:buFontTx/>
              <a:buChar char="•"/>
            </a:pPr>
            <a:r>
              <a:rPr lang="en-GB" sz="1600" b="1">
                <a:latin typeface="Tahoma" pitchFamily="34" charset="0"/>
              </a:rPr>
              <a:t> If we want to introduce a new property (e.g. ability to talk) we will have to </a:t>
            </a:r>
            <a:r>
              <a:rPr lang="en-GB" sz="1600" b="1" i="1">
                <a:latin typeface="Tahoma" pitchFamily="34" charset="0"/>
              </a:rPr>
              <a:t>modify</a:t>
            </a:r>
            <a:r>
              <a:rPr lang="en-GB" sz="1600" b="1">
                <a:latin typeface="Tahoma" pitchFamily="34" charset="0"/>
              </a:rPr>
              <a:t> existing code. That violates the “open-closed” principle!</a:t>
            </a:r>
          </a:p>
        </p:txBody>
      </p:sp>
      <p:sp>
        <p:nvSpPr>
          <p:cNvPr id="52238" name="AutoShape 14"/>
          <p:cNvSpPr>
            <a:spLocks noChangeArrowheads="1"/>
          </p:cNvSpPr>
          <p:nvPr/>
        </p:nvSpPr>
        <p:spPr bwMode="auto">
          <a:xfrm>
            <a:off x="5003800" y="1484313"/>
            <a:ext cx="3779838" cy="3241675"/>
          </a:xfrm>
          <a:prstGeom prst="foldedCorner">
            <a:avLst>
              <a:gd name="adj" fmla="val 12500"/>
            </a:avLst>
          </a:prstGeom>
          <a:solidFill>
            <a:schemeClr val="bg2"/>
          </a:solidFill>
          <a:ln w="9525">
            <a:solidFill>
              <a:schemeClr val="tx1"/>
            </a:solidFill>
            <a:round/>
            <a:headEnd/>
            <a:tailEnd/>
          </a:ln>
        </p:spPr>
        <p:txBody>
          <a:bodyPr anchor="ctr"/>
          <a:lstStyle/>
          <a:p>
            <a:endParaRPr lang="en-GB" sz="1600">
              <a:latin typeface="Tahoma" pitchFamily="34" charset="0"/>
            </a:endParaRPr>
          </a:p>
          <a:p>
            <a:r>
              <a:rPr lang="en-GB" sz="1600">
                <a:latin typeface="Tahoma" pitchFamily="34" charset="0"/>
              </a:rPr>
              <a:t>Implementations of methods will be designed so as to behave differently depending on whether the boolean attributes are true or false.</a:t>
            </a:r>
          </a:p>
          <a:p>
            <a:endParaRPr lang="en-GB" sz="1600">
              <a:latin typeface="Tahoma" pitchFamily="34" charset="0"/>
            </a:endParaRPr>
          </a:p>
          <a:p>
            <a:r>
              <a:rPr lang="en-GB" sz="1400" b="1">
                <a:latin typeface="Tahoma" pitchFamily="34" charset="0"/>
              </a:rPr>
              <a:t>Example:</a:t>
            </a:r>
          </a:p>
          <a:p>
            <a:r>
              <a:rPr lang="en-GB" sz="1400" b="1">
                <a:latin typeface="Tahoma" pitchFamily="34" charset="0"/>
              </a:rPr>
              <a:t>String getDescription() {</a:t>
            </a:r>
          </a:p>
          <a:p>
            <a:r>
              <a:rPr lang="en-GB" sz="1400" b="1">
                <a:latin typeface="Tahoma" pitchFamily="34" charset="0"/>
              </a:rPr>
              <a:t>      return </a:t>
            </a:r>
          </a:p>
          <a:p>
            <a:r>
              <a:rPr lang="en-GB" sz="1400" b="1">
                <a:latin typeface="Tahoma" pitchFamily="34" charset="0"/>
              </a:rPr>
              <a:t>          winged?”Winged ”:”” + </a:t>
            </a:r>
          </a:p>
          <a:p>
            <a:r>
              <a:rPr lang="en-GB" sz="1400" b="1">
                <a:latin typeface="Tahoma" pitchFamily="34" charset="0"/>
              </a:rPr>
              <a:t>          breathesFire?”Fire Breathing ”:””</a:t>
            </a:r>
          </a:p>
          <a:p>
            <a:r>
              <a:rPr lang="en-GB" sz="1400">
                <a:latin typeface="Tahoma" pitchFamily="34" charset="0"/>
              </a:rPr>
              <a:t>         + </a:t>
            </a:r>
            <a:r>
              <a:rPr lang="en-GB" sz="1400" b="1">
                <a:latin typeface="Tahoma" pitchFamily="34" charset="0"/>
              </a:rPr>
              <a:t>“Lizard”;</a:t>
            </a:r>
          </a:p>
          <a:p>
            <a:r>
              <a:rPr lang="en-GB" sz="1400" b="1">
                <a:latin typeface="Tahoma" pitchFamily="34" charset="0"/>
              </a:rPr>
              <a:t>}</a:t>
            </a:r>
            <a:endParaRPr lang="en-GB" sz="1600">
              <a:latin typeface="Tahoma" pitchFamily="34" charset="0"/>
            </a:endParaRPr>
          </a:p>
        </p:txBody>
      </p:sp>
      <p:cxnSp>
        <p:nvCxnSpPr>
          <p:cNvPr id="52239" name="AutoShape 15"/>
          <p:cNvCxnSpPr>
            <a:cxnSpLocks noChangeShapeType="1"/>
            <a:stCxn id="52233" idx="3"/>
            <a:endCxn id="52238" idx="1"/>
          </p:cNvCxnSpPr>
          <p:nvPr/>
        </p:nvCxnSpPr>
        <p:spPr bwMode="auto">
          <a:xfrm>
            <a:off x="3708400" y="3068638"/>
            <a:ext cx="1295400" cy="36512"/>
          </a:xfrm>
          <a:prstGeom prst="straightConnector1">
            <a:avLst/>
          </a:prstGeom>
          <a:noFill/>
          <a:ln w="9525">
            <a:solidFill>
              <a:schemeClr val="tx1"/>
            </a:solidFill>
            <a:round/>
            <a:headEnd type="oval" w="lg" len="lg"/>
            <a:tailEnd/>
          </a:ln>
        </p:spPr>
      </p:cxnSp>
      <p:sp>
        <p:nvSpPr>
          <p:cNvPr id="52240" name="AutoShape 16"/>
          <p:cNvSpPr>
            <a:spLocks noChangeArrowheads="1"/>
          </p:cNvSpPr>
          <p:nvPr/>
        </p:nvSpPr>
        <p:spPr bwMode="auto">
          <a:xfrm>
            <a:off x="2563813" y="3505200"/>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2241" name="AutoShape 17"/>
          <p:cNvSpPr>
            <a:spLocks noChangeArrowheads="1"/>
          </p:cNvSpPr>
          <p:nvPr/>
        </p:nvSpPr>
        <p:spPr bwMode="auto">
          <a:xfrm>
            <a:off x="2209800" y="3481388"/>
            <a:ext cx="142875"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t>Fundamentals of OO</a:t>
            </a:r>
          </a:p>
        </p:txBody>
      </p:sp>
      <p:sp>
        <p:nvSpPr>
          <p:cNvPr id="7171" name="Rectangle 3"/>
          <p:cNvSpPr>
            <a:spLocks noGrp="1" noChangeArrowheads="1"/>
          </p:cNvSpPr>
          <p:nvPr>
            <p:ph idx="1"/>
          </p:nvPr>
        </p:nvSpPr>
        <p:spPr/>
        <p:txBody>
          <a:bodyPr/>
          <a:lstStyle/>
          <a:p>
            <a:pPr eaLnBrk="1" hangingPunct="1"/>
            <a:r>
              <a:rPr lang="en-GB" sz="2400"/>
              <a:t>Abstraction. Ability to access objects in ways that obscure details that we do not want to be dependent on, or which would unnecessarily complicate things.</a:t>
            </a:r>
          </a:p>
          <a:p>
            <a:pPr eaLnBrk="1" hangingPunct="1"/>
            <a:r>
              <a:rPr lang="en-GB" sz="2400"/>
              <a:t>Polymorphism. Different classes can implement the same methods in different ways.</a:t>
            </a:r>
          </a:p>
          <a:p>
            <a:pPr eaLnBrk="1" hangingPunct="1"/>
            <a:r>
              <a:rPr lang="en-GB" sz="2400"/>
              <a:t>Inheritance. Classes inherit methods and properties from their superclasses.</a:t>
            </a:r>
          </a:p>
          <a:p>
            <a:pPr eaLnBrk="1" hangingPunct="1"/>
            <a:r>
              <a:rPr lang="en-GB" sz="2400"/>
              <a:t>Encapsulation. Classes bundle together methods and properties and control access to those properties (e.g. through private, public,protected modifiers in Java).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GB"/>
              <a:t>The Decorator Pattern</a:t>
            </a:r>
          </a:p>
        </p:txBody>
      </p:sp>
      <p:cxnSp>
        <p:nvCxnSpPr>
          <p:cNvPr id="53251" name="AutoShape 3"/>
          <p:cNvCxnSpPr>
            <a:cxnSpLocks noChangeShapeType="1"/>
            <a:stCxn id="53278" idx="3"/>
            <a:endCxn id="53263" idx="0"/>
          </p:cNvCxnSpPr>
          <p:nvPr/>
        </p:nvCxnSpPr>
        <p:spPr bwMode="auto">
          <a:xfrm rot="5400000">
            <a:off x="1939132" y="2080419"/>
            <a:ext cx="120650" cy="1830387"/>
          </a:xfrm>
          <a:prstGeom prst="bentConnector3">
            <a:avLst>
              <a:gd name="adj1" fmla="val 50000"/>
            </a:avLst>
          </a:prstGeom>
          <a:noFill/>
          <a:ln w="9525">
            <a:solidFill>
              <a:schemeClr val="tx1"/>
            </a:solidFill>
            <a:prstDash val="dash"/>
            <a:miter lim="800000"/>
            <a:headEnd/>
            <a:tailEnd/>
          </a:ln>
        </p:spPr>
      </p:cxnSp>
      <p:cxnSp>
        <p:nvCxnSpPr>
          <p:cNvPr id="53252" name="AutoShape 4"/>
          <p:cNvCxnSpPr>
            <a:cxnSpLocks noChangeShapeType="1"/>
            <a:stCxn id="53279" idx="3"/>
            <a:endCxn id="53266" idx="0"/>
          </p:cNvCxnSpPr>
          <p:nvPr/>
        </p:nvCxnSpPr>
        <p:spPr bwMode="auto">
          <a:xfrm rot="16200000" flipH="1">
            <a:off x="4129881" y="2077245"/>
            <a:ext cx="123825" cy="1839912"/>
          </a:xfrm>
          <a:prstGeom prst="bentConnector3">
            <a:avLst>
              <a:gd name="adj1" fmla="val 50000"/>
            </a:avLst>
          </a:prstGeom>
          <a:noFill/>
          <a:ln w="9525">
            <a:solidFill>
              <a:schemeClr val="tx1"/>
            </a:solidFill>
            <a:prstDash val="dash"/>
            <a:miter lim="800000"/>
            <a:headEnd/>
            <a:tailEnd/>
          </a:ln>
        </p:spPr>
      </p:cxnSp>
      <p:cxnSp>
        <p:nvCxnSpPr>
          <p:cNvPr id="53253" name="AutoShape 5"/>
          <p:cNvCxnSpPr>
            <a:cxnSpLocks noChangeShapeType="1"/>
            <a:stCxn id="53255" idx="3"/>
            <a:endCxn id="53265" idx="0"/>
          </p:cNvCxnSpPr>
          <p:nvPr/>
        </p:nvCxnSpPr>
        <p:spPr bwMode="auto">
          <a:xfrm rot="16200000" flipH="1">
            <a:off x="3023395" y="2986881"/>
            <a:ext cx="131762" cy="9525"/>
          </a:xfrm>
          <a:prstGeom prst="bentConnector3">
            <a:avLst>
              <a:gd name="adj1" fmla="val 49398"/>
            </a:avLst>
          </a:prstGeom>
          <a:noFill/>
          <a:ln w="9525">
            <a:solidFill>
              <a:schemeClr val="tx1"/>
            </a:solidFill>
            <a:prstDash val="dash"/>
            <a:miter lim="800000"/>
            <a:headEnd/>
            <a:tailEnd/>
          </a:ln>
        </p:spPr>
      </p:cxnSp>
      <p:sp>
        <p:nvSpPr>
          <p:cNvPr id="53254" name="Rectangle 6"/>
          <p:cNvSpPr>
            <a:spLocks noChangeArrowheads="1"/>
          </p:cNvSpPr>
          <p:nvPr/>
        </p:nvSpPr>
        <p:spPr bwMode="auto">
          <a:xfrm>
            <a:off x="1863725" y="1557338"/>
            <a:ext cx="2447925" cy="56515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&lt;&lt;interface&gt;&gt;</a:t>
            </a:r>
          </a:p>
          <a:p>
            <a:pPr algn="ctr"/>
            <a:r>
              <a:rPr lang="en-GB" sz="1600" b="1" i="1">
                <a:latin typeface="Tahoma" pitchFamily="34" charset="0"/>
              </a:rPr>
              <a:t>Animal</a:t>
            </a:r>
          </a:p>
        </p:txBody>
      </p:sp>
      <p:sp>
        <p:nvSpPr>
          <p:cNvPr id="53255" name="AutoShape 7"/>
          <p:cNvSpPr>
            <a:spLocks noChangeArrowheads="1"/>
          </p:cNvSpPr>
          <p:nvPr/>
        </p:nvSpPr>
        <p:spPr bwMode="auto">
          <a:xfrm>
            <a:off x="3013075" y="2781300"/>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3256" name="Rectangle 8"/>
          <p:cNvSpPr>
            <a:spLocks noChangeArrowheads="1"/>
          </p:cNvSpPr>
          <p:nvPr/>
        </p:nvSpPr>
        <p:spPr bwMode="auto">
          <a:xfrm>
            <a:off x="1863725" y="2120900"/>
            <a:ext cx="2447925" cy="660400"/>
          </a:xfrm>
          <a:prstGeom prst="rect">
            <a:avLst/>
          </a:prstGeom>
          <a:solidFill>
            <a:schemeClr val="accent1"/>
          </a:solidFill>
          <a:ln w="9525">
            <a:solidFill>
              <a:schemeClr val="tx1"/>
            </a:solidFill>
            <a:miter lim="800000"/>
            <a:headEnd/>
            <a:tailEnd/>
          </a:ln>
        </p:spPr>
        <p:txBody>
          <a:bodyPr wrap="none" anchor="ctr"/>
          <a:lstStyle/>
          <a:p>
            <a:r>
              <a:rPr lang="en-GB" sz="1400" b="1" i="1">
                <a:latin typeface="Tahoma" pitchFamily="34" charset="0"/>
              </a:rPr>
              <a:t>getName()</a:t>
            </a:r>
          </a:p>
          <a:p>
            <a:r>
              <a:rPr lang="en-GB" sz="1400" b="1" i="1">
                <a:latin typeface="Tahoma" pitchFamily="34" charset="0"/>
              </a:rPr>
              <a:t>getDescription()</a:t>
            </a:r>
          </a:p>
          <a:p>
            <a:r>
              <a:rPr lang="en-GB" sz="1400" b="1" i="1">
                <a:latin typeface="Tahoma" pitchFamily="34" charset="0"/>
              </a:rPr>
              <a:t>getWeight()</a:t>
            </a:r>
          </a:p>
        </p:txBody>
      </p:sp>
      <p:sp>
        <p:nvSpPr>
          <p:cNvPr id="53257" name="Rectangle 9"/>
          <p:cNvSpPr>
            <a:spLocks noChangeArrowheads="1"/>
          </p:cNvSpPr>
          <p:nvPr/>
        </p:nvSpPr>
        <p:spPr bwMode="auto">
          <a:xfrm>
            <a:off x="4932363" y="5805488"/>
            <a:ext cx="1943100"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Winged</a:t>
            </a:r>
          </a:p>
        </p:txBody>
      </p:sp>
      <p:sp>
        <p:nvSpPr>
          <p:cNvPr id="53258" name="Rectangle 10"/>
          <p:cNvSpPr>
            <a:spLocks noChangeArrowheads="1"/>
          </p:cNvSpPr>
          <p:nvPr/>
        </p:nvSpPr>
        <p:spPr bwMode="auto">
          <a:xfrm>
            <a:off x="4932363" y="6092825"/>
            <a:ext cx="1943100" cy="720725"/>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getName()</a:t>
            </a:r>
          </a:p>
          <a:p>
            <a:r>
              <a:rPr lang="en-GB" sz="1400" b="1">
                <a:latin typeface="Tahoma" pitchFamily="34" charset="0"/>
              </a:rPr>
              <a:t>getDescription()</a:t>
            </a:r>
          </a:p>
          <a:p>
            <a:r>
              <a:rPr lang="en-GB" sz="1400" b="1">
                <a:latin typeface="Tahoma" pitchFamily="34" charset="0"/>
              </a:rPr>
              <a:t>getWeight()</a:t>
            </a:r>
          </a:p>
        </p:txBody>
      </p:sp>
      <p:sp>
        <p:nvSpPr>
          <p:cNvPr id="53259" name="Rectangle 11"/>
          <p:cNvSpPr>
            <a:spLocks noChangeArrowheads="1"/>
          </p:cNvSpPr>
          <p:nvPr/>
        </p:nvSpPr>
        <p:spPr bwMode="auto">
          <a:xfrm>
            <a:off x="6964363" y="5805488"/>
            <a:ext cx="1943100"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FireBreathing</a:t>
            </a:r>
          </a:p>
        </p:txBody>
      </p:sp>
      <p:sp>
        <p:nvSpPr>
          <p:cNvPr id="53260" name="Rectangle 12"/>
          <p:cNvSpPr>
            <a:spLocks noChangeArrowheads="1"/>
          </p:cNvSpPr>
          <p:nvPr/>
        </p:nvSpPr>
        <p:spPr bwMode="auto">
          <a:xfrm>
            <a:off x="6964363" y="6092825"/>
            <a:ext cx="1943100" cy="720725"/>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getName()</a:t>
            </a:r>
          </a:p>
          <a:p>
            <a:r>
              <a:rPr lang="en-GB" sz="1400" b="1">
                <a:latin typeface="Tahoma" pitchFamily="34" charset="0"/>
              </a:rPr>
              <a:t>getDescription()</a:t>
            </a:r>
          </a:p>
          <a:p>
            <a:r>
              <a:rPr lang="en-GB" sz="1400" b="1">
                <a:latin typeface="Tahoma" pitchFamily="34" charset="0"/>
              </a:rPr>
              <a:t>getWeight()</a:t>
            </a:r>
          </a:p>
        </p:txBody>
      </p:sp>
      <p:cxnSp>
        <p:nvCxnSpPr>
          <p:cNvPr id="53261" name="AutoShape 13"/>
          <p:cNvCxnSpPr>
            <a:cxnSpLocks noChangeShapeType="1"/>
            <a:stCxn id="53276" idx="3"/>
            <a:endCxn id="53257" idx="0"/>
          </p:cNvCxnSpPr>
          <p:nvPr/>
        </p:nvCxnSpPr>
        <p:spPr bwMode="auto">
          <a:xfrm rot="5400000">
            <a:off x="6282531" y="5282407"/>
            <a:ext cx="144463" cy="901700"/>
          </a:xfrm>
          <a:prstGeom prst="bentConnector3">
            <a:avLst>
              <a:gd name="adj1" fmla="val 49449"/>
            </a:avLst>
          </a:prstGeom>
          <a:noFill/>
          <a:ln w="9525">
            <a:solidFill>
              <a:schemeClr val="tx1"/>
            </a:solidFill>
            <a:miter lim="800000"/>
            <a:headEnd/>
            <a:tailEnd/>
          </a:ln>
        </p:spPr>
      </p:cxnSp>
      <p:cxnSp>
        <p:nvCxnSpPr>
          <p:cNvPr id="53262" name="AutoShape 14"/>
          <p:cNvCxnSpPr>
            <a:cxnSpLocks noChangeShapeType="1"/>
            <a:stCxn id="53280" idx="3"/>
            <a:endCxn id="53259" idx="0"/>
          </p:cNvCxnSpPr>
          <p:nvPr/>
        </p:nvCxnSpPr>
        <p:spPr bwMode="auto">
          <a:xfrm rot="16200000" flipH="1">
            <a:off x="7383463" y="5253038"/>
            <a:ext cx="127000" cy="977900"/>
          </a:xfrm>
          <a:prstGeom prst="bentConnector3">
            <a:avLst>
              <a:gd name="adj1" fmla="val 50000"/>
            </a:avLst>
          </a:prstGeom>
          <a:noFill/>
          <a:ln w="9525">
            <a:solidFill>
              <a:schemeClr val="tx1"/>
            </a:solidFill>
            <a:miter lim="800000"/>
            <a:headEnd/>
            <a:tailEnd/>
          </a:ln>
        </p:spPr>
      </p:cxnSp>
      <p:sp>
        <p:nvSpPr>
          <p:cNvPr id="53263" name="Rectangle 15"/>
          <p:cNvSpPr>
            <a:spLocks noChangeArrowheads="1"/>
          </p:cNvSpPr>
          <p:nvPr/>
        </p:nvSpPr>
        <p:spPr bwMode="auto">
          <a:xfrm>
            <a:off x="111125" y="3055938"/>
            <a:ext cx="1944688"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Lizard</a:t>
            </a:r>
          </a:p>
        </p:txBody>
      </p:sp>
      <p:sp>
        <p:nvSpPr>
          <p:cNvPr id="53264" name="Rectangle 16"/>
          <p:cNvSpPr>
            <a:spLocks noChangeArrowheads="1"/>
          </p:cNvSpPr>
          <p:nvPr/>
        </p:nvSpPr>
        <p:spPr bwMode="auto">
          <a:xfrm>
            <a:off x="112713" y="3344863"/>
            <a:ext cx="1943100" cy="731837"/>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getName()</a:t>
            </a:r>
          </a:p>
          <a:p>
            <a:r>
              <a:rPr lang="en-GB" sz="1400" b="1">
                <a:latin typeface="Tahoma" pitchFamily="34" charset="0"/>
              </a:rPr>
              <a:t>getDescription()</a:t>
            </a:r>
          </a:p>
          <a:p>
            <a:r>
              <a:rPr lang="en-GB" sz="1400" b="1">
                <a:latin typeface="Tahoma" pitchFamily="34" charset="0"/>
              </a:rPr>
              <a:t>getWeight()</a:t>
            </a:r>
          </a:p>
        </p:txBody>
      </p:sp>
      <p:sp>
        <p:nvSpPr>
          <p:cNvPr id="53265" name="Rectangle 17"/>
          <p:cNvSpPr>
            <a:spLocks noChangeArrowheads="1"/>
          </p:cNvSpPr>
          <p:nvPr/>
        </p:nvSpPr>
        <p:spPr bwMode="auto">
          <a:xfrm>
            <a:off x="2120900" y="3057525"/>
            <a:ext cx="1944688"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Serpent</a:t>
            </a:r>
          </a:p>
        </p:txBody>
      </p:sp>
      <p:sp>
        <p:nvSpPr>
          <p:cNvPr id="53266" name="Rectangle 18"/>
          <p:cNvSpPr>
            <a:spLocks noChangeArrowheads="1"/>
          </p:cNvSpPr>
          <p:nvPr/>
        </p:nvSpPr>
        <p:spPr bwMode="auto">
          <a:xfrm>
            <a:off x="4138613" y="3059113"/>
            <a:ext cx="1944687" cy="288925"/>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Hamster</a:t>
            </a:r>
          </a:p>
        </p:txBody>
      </p:sp>
      <p:sp>
        <p:nvSpPr>
          <p:cNvPr id="53267" name="Rectangle 19"/>
          <p:cNvSpPr>
            <a:spLocks noChangeArrowheads="1"/>
          </p:cNvSpPr>
          <p:nvPr/>
        </p:nvSpPr>
        <p:spPr bwMode="auto">
          <a:xfrm>
            <a:off x="5580063" y="4149725"/>
            <a:ext cx="2447925" cy="288925"/>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AnimalDecorator</a:t>
            </a:r>
          </a:p>
        </p:txBody>
      </p:sp>
      <p:sp>
        <p:nvSpPr>
          <p:cNvPr id="53268" name="AutoShape 20"/>
          <p:cNvSpPr>
            <a:spLocks noChangeArrowheads="1"/>
          </p:cNvSpPr>
          <p:nvPr/>
        </p:nvSpPr>
        <p:spPr bwMode="auto">
          <a:xfrm>
            <a:off x="6729413" y="5013325"/>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3269" name="Rectangle 21"/>
          <p:cNvSpPr>
            <a:spLocks noChangeArrowheads="1"/>
          </p:cNvSpPr>
          <p:nvPr/>
        </p:nvSpPr>
        <p:spPr bwMode="auto">
          <a:xfrm>
            <a:off x="5580063" y="4725988"/>
            <a:ext cx="2447925" cy="792162"/>
          </a:xfrm>
          <a:prstGeom prst="rect">
            <a:avLst/>
          </a:prstGeom>
          <a:solidFill>
            <a:schemeClr val="accent1"/>
          </a:solidFill>
          <a:ln w="9525">
            <a:solidFill>
              <a:schemeClr val="tx1"/>
            </a:solidFill>
            <a:miter lim="800000"/>
            <a:headEnd/>
            <a:tailEnd/>
          </a:ln>
        </p:spPr>
        <p:txBody>
          <a:bodyPr wrap="none" anchor="ctr"/>
          <a:lstStyle/>
          <a:p>
            <a:r>
              <a:rPr lang="en-GB" sz="1400" b="1" i="1">
                <a:latin typeface="Tahoma" pitchFamily="34" charset="0"/>
              </a:rPr>
              <a:t>getName()</a:t>
            </a:r>
          </a:p>
          <a:p>
            <a:r>
              <a:rPr lang="en-GB" sz="1400" b="1" i="1">
                <a:latin typeface="Tahoma" pitchFamily="34" charset="0"/>
              </a:rPr>
              <a:t>getDescription()</a:t>
            </a:r>
          </a:p>
          <a:p>
            <a:r>
              <a:rPr lang="en-GB" sz="1400" b="1" i="1">
                <a:latin typeface="Tahoma" pitchFamily="34" charset="0"/>
              </a:rPr>
              <a:t>getWeight()</a:t>
            </a:r>
          </a:p>
        </p:txBody>
      </p:sp>
      <p:cxnSp>
        <p:nvCxnSpPr>
          <p:cNvPr id="53270" name="AutoShape 22"/>
          <p:cNvCxnSpPr>
            <a:cxnSpLocks noChangeShapeType="1"/>
            <a:stCxn id="53273" idx="3"/>
            <a:endCxn id="53256" idx="3"/>
          </p:cNvCxnSpPr>
          <p:nvPr/>
        </p:nvCxnSpPr>
        <p:spPr bwMode="auto">
          <a:xfrm flipH="1" flipV="1">
            <a:off x="4311650" y="2451100"/>
            <a:ext cx="3716338" cy="2130425"/>
          </a:xfrm>
          <a:prstGeom prst="bentConnector3">
            <a:avLst>
              <a:gd name="adj1" fmla="val -6153"/>
            </a:avLst>
          </a:prstGeom>
          <a:noFill/>
          <a:ln w="9525">
            <a:solidFill>
              <a:schemeClr val="tx1"/>
            </a:solidFill>
            <a:miter lim="800000"/>
            <a:headEnd/>
            <a:tailEnd type="arrow" w="lg" len="lg"/>
          </a:ln>
        </p:spPr>
      </p:cxnSp>
      <p:cxnSp>
        <p:nvCxnSpPr>
          <p:cNvPr id="53271" name="AutoShape 23"/>
          <p:cNvCxnSpPr>
            <a:cxnSpLocks noChangeShapeType="1"/>
            <a:stCxn id="53277" idx="3"/>
            <a:endCxn id="53267" idx="0"/>
          </p:cNvCxnSpPr>
          <p:nvPr/>
        </p:nvCxnSpPr>
        <p:spPr bwMode="auto">
          <a:xfrm>
            <a:off x="4467225" y="2671763"/>
            <a:ext cx="2336800" cy="1477962"/>
          </a:xfrm>
          <a:prstGeom prst="bentConnector2">
            <a:avLst/>
          </a:prstGeom>
          <a:noFill/>
          <a:ln w="9525">
            <a:solidFill>
              <a:schemeClr val="tx1"/>
            </a:solidFill>
            <a:prstDash val="dash"/>
            <a:miter lim="800000"/>
            <a:headEnd/>
            <a:tailEnd/>
          </a:ln>
        </p:spPr>
      </p:cxnSp>
      <p:sp>
        <p:nvSpPr>
          <p:cNvPr id="53272" name="Text Box 24"/>
          <p:cNvSpPr txBox="1">
            <a:spLocks noChangeArrowheads="1"/>
          </p:cNvSpPr>
          <p:nvPr/>
        </p:nvSpPr>
        <p:spPr bwMode="auto">
          <a:xfrm>
            <a:off x="6804025" y="2060575"/>
            <a:ext cx="1368425" cy="336550"/>
          </a:xfrm>
          <a:prstGeom prst="rect">
            <a:avLst/>
          </a:prstGeom>
          <a:noFill/>
          <a:ln w="9525">
            <a:noFill/>
            <a:miter lim="800000"/>
            <a:headEnd/>
            <a:tailEnd/>
          </a:ln>
        </p:spPr>
        <p:txBody>
          <a:bodyPr>
            <a:spAutoFit/>
          </a:bodyPr>
          <a:lstStyle/>
          <a:p>
            <a:pPr>
              <a:spcBef>
                <a:spcPct val="50000"/>
              </a:spcBef>
            </a:pPr>
            <a:r>
              <a:rPr lang="en-GB" sz="1600" b="1">
                <a:latin typeface="Tahoma" pitchFamily="34" charset="0"/>
              </a:rPr>
              <a:t>decorates</a:t>
            </a:r>
          </a:p>
        </p:txBody>
      </p:sp>
      <p:sp>
        <p:nvSpPr>
          <p:cNvPr id="53273" name="Rectangle 25"/>
          <p:cNvSpPr>
            <a:spLocks noChangeArrowheads="1"/>
          </p:cNvSpPr>
          <p:nvPr/>
        </p:nvSpPr>
        <p:spPr bwMode="auto">
          <a:xfrm>
            <a:off x="5580063" y="4437063"/>
            <a:ext cx="2447925" cy="288925"/>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baseAnimal:Animal</a:t>
            </a:r>
          </a:p>
        </p:txBody>
      </p:sp>
      <p:sp>
        <p:nvSpPr>
          <p:cNvPr id="53274" name="Rectangle 26"/>
          <p:cNvSpPr>
            <a:spLocks noChangeArrowheads="1"/>
          </p:cNvSpPr>
          <p:nvPr/>
        </p:nvSpPr>
        <p:spPr bwMode="auto">
          <a:xfrm>
            <a:off x="2124075" y="3344863"/>
            <a:ext cx="1943100" cy="731837"/>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getName()</a:t>
            </a:r>
          </a:p>
          <a:p>
            <a:r>
              <a:rPr lang="en-GB" sz="1400" b="1">
                <a:latin typeface="Tahoma" pitchFamily="34" charset="0"/>
              </a:rPr>
              <a:t>getDescription()</a:t>
            </a:r>
          </a:p>
          <a:p>
            <a:r>
              <a:rPr lang="en-GB" sz="1400" b="1">
                <a:latin typeface="Tahoma" pitchFamily="34" charset="0"/>
              </a:rPr>
              <a:t>getWeight()</a:t>
            </a:r>
          </a:p>
        </p:txBody>
      </p:sp>
      <p:sp>
        <p:nvSpPr>
          <p:cNvPr id="53275" name="Rectangle 27"/>
          <p:cNvSpPr>
            <a:spLocks noChangeArrowheads="1"/>
          </p:cNvSpPr>
          <p:nvPr/>
        </p:nvSpPr>
        <p:spPr bwMode="auto">
          <a:xfrm>
            <a:off x="4140200" y="3344863"/>
            <a:ext cx="1943100" cy="731837"/>
          </a:xfrm>
          <a:prstGeom prst="rect">
            <a:avLst/>
          </a:prstGeom>
          <a:solidFill>
            <a:schemeClr val="accent1"/>
          </a:solidFill>
          <a:ln w="9525">
            <a:solidFill>
              <a:schemeClr val="tx1"/>
            </a:solidFill>
            <a:miter lim="800000"/>
            <a:headEnd/>
            <a:tailEnd/>
          </a:ln>
        </p:spPr>
        <p:txBody>
          <a:bodyPr wrap="none" anchor="ctr"/>
          <a:lstStyle/>
          <a:p>
            <a:r>
              <a:rPr lang="en-GB" sz="1400" b="1">
                <a:latin typeface="Tahoma" pitchFamily="34" charset="0"/>
              </a:rPr>
              <a:t>getName()</a:t>
            </a:r>
          </a:p>
          <a:p>
            <a:r>
              <a:rPr lang="en-GB" sz="1400" b="1">
                <a:latin typeface="Tahoma" pitchFamily="34" charset="0"/>
              </a:rPr>
              <a:t>getDescription()</a:t>
            </a:r>
          </a:p>
          <a:p>
            <a:r>
              <a:rPr lang="en-GB" sz="1400" b="1">
                <a:latin typeface="Tahoma" pitchFamily="34" charset="0"/>
              </a:rPr>
              <a:t>getWeight()</a:t>
            </a:r>
          </a:p>
        </p:txBody>
      </p:sp>
      <p:sp>
        <p:nvSpPr>
          <p:cNvPr id="53276" name="AutoShape 28"/>
          <p:cNvSpPr>
            <a:spLocks noChangeArrowheads="1"/>
          </p:cNvSpPr>
          <p:nvPr/>
        </p:nvSpPr>
        <p:spPr bwMode="auto">
          <a:xfrm>
            <a:off x="6734175" y="5516563"/>
            <a:ext cx="142875" cy="144462"/>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3277" name="AutoShape 29"/>
          <p:cNvSpPr>
            <a:spLocks noChangeArrowheads="1"/>
          </p:cNvSpPr>
          <p:nvPr/>
        </p:nvSpPr>
        <p:spPr bwMode="auto">
          <a:xfrm rot="-5400000">
            <a:off x="4325144" y="2599531"/>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3278" name="AutoShape 30"/>
          <p:cNvSpPr>
            <a:spLocks noChangeArrowheads="1"/>
          </p:cNvSpPr>
          <p:nvPr/>
        </p:nvSpPr>
        <p:spPr bwMode="auto">
          <a:xfrm>
            <a:off x="2843213" y="2790825"/>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3279" name="AutoShape 31"/>
          <p:cNvSpPr>
            <a:spLocks noChangeArrowheads="1"/>
          </p:cNvSpPr>
          <p:nvPr/>
        </p:nvSpPr>
        <p:spPr bwMode="auto">
          <a:xfrm>
            <a:off x="3200400" y="2790825"/>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53280" name="AutoShape 32"/>
          <p:cNvSpPr>
            <a:spLocks noChangeArrowheads="1"/>
          </p:cNvSpPr>
          <p:nvPr/>
        </p:nvSpPr>
        <p:spPr bwMode="auto">
          <a:xfrm>
            <a:off x="6886575" y="5534025"/>
            <a:ext cx="142875" cy="14446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a:t>The Animal Interface</a:t>
            </a:r>
          </a:p>
        </p:txBody>
      </p:sp>
      <p:sp>
        <p:nvSpPr>
          <p:cNvPr id="54275" name="Rectangle 3"/>
          <p:cNvSpPr>
            <a:spLocks noGrp="1" noChangeArrowheads="1"/>
          </p:cNvSpPr>
          <p:nvPr>
            <p:ph idx="1"/>
          </p:nvPr>
        </p:nvSpPr>
        <p:spPr>
          <a:xfrm>
            <a:off x="685800" y="1981200"/>
            <a:ext cx="7772400" cy="1595438"/>
          </a:xfrm>
          <a:solidFill>
            <a:schemeClr val="bg1"/>
          </a:solidFill>
          <a:ln>
            <a:solidFill>
              <a:schemeClr val="tx1"/>
            </a:solidFill>
          </a:ln>
        </p:spPr>
        <p:txBody>
          <a:bodyPr/>
          <a:lstStyle/>
          <a:p>
            <a:pPr eaLnBrk="1" hangingPunct="1">
              <a:spcBef>
                <a:spcPct val="0"/>
              </a:spcBef>
              <a:buFontTx/>
              <a:buNone/>
            </a:pPr>
            <a:r>
              <a:rPr lang="en-GB" sz="1800"/>
              <a:t>interface Animal {</a:t>
            </a:r>
          </a:p>
          <a:p>
            <a:pPr eaLnBrk="1" hangingPunct="1">
              <a:spcBef>
                <a:spcPct val="0"/>
              </a:spcBef>
              <a:buFontTx/>
              <a:buNone/>
            </a:pPr>
            <a:r>
              <a:rPr lang="en-GB" sz="1800"/>
              <a:t>    String getName();</a:t>
            </a:r>
          </a:p>
          <a:p>
            <a:pPr eaLnBrk="1" hangingPunct="1">
              <a:spcBef>
                <a:spcPct val="0"/>
              </a:spcBef>
              <a:buFontTx/>
              <a:buNone/>
            </a:pPr>
            <a:r>
              <a:rPr lang="en-GB" sz="1800"/>
              <a:t>    String getDescription();</a:t>
            </a:r>
          </a:p>
          <a:p>
            <a:pPr eaLnBrk="1" hangingPunct="1">
              <a:spcBef>
                <a:spcPct val="0"/>
              </a:spcBef>
              <a:buFontTx/>
              <a:buNone/>
            </a:pPr>
            <a:r>
              <a:rPr lang="en-GB" sz="1800"/>
              <a:t>    double getWeight();</a:t>
            </a:r>
          </a:p>
          <a:p>
            <a:pPr eaLnBrk="1" hangingPunct="1">
              <a:spcBef>
                <a:spcPct val="0"/>
              </a:spcBef>
              <a:buFontTx/>
              <a:buNone/>
            </a:pPr>
            <a:r>
              <a:rPr lang="en-GB" sz="180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t>Abstract Animal</a:t>
            </a:r>
          </a:p>
        </p:txBody>
      </p:sp>
      <p:sp>
        <p:nvSpPr>
          <p:cNvPr id="55299" name="Rectangle 3"/>
          <p:cNvSpPr>
            <a:spLocks noGrp="1" noChangeArrowheads="1"/>
          </p:cNvSpPr>
          <p:nvPr>
            <p:ph idx="1"/>
          </p:nvPr>
        </p:nvSpPr>
        <p:spPr>
          <a:solidFill>
            <a:schemeClr val="bg1"/>
          </a:solidFill>
          <a:ln>
            <a:solidFill>
              <a:schemeClr val="tx1"/>
            </a:solidFill>
          </a:ln>
        </p:spPr>
        <p:txBody>
          <a:bodyPr/>
          <a:lstStyle/>
          <a:p>
            <a:pPr eaLnBrk="1" hangingPunct="1">
              <a:lnSpc>
                <a:spcPct val="90000"/>
              </a:lnSpc>
              <a:spcBef>
                <a:spcPct val="0"/>
              </a:spcBef>
              <a:buFontTx/>
              <a:buNone/>
            </a:pPr>
            <a:r>
              <a:rPr lang="en-GB" sz="1800"/>
              <a:t>abstract class AbstractAnimal implements Animal {</a:t>
            </a:r>
          </a:p>
          <a:p>
            <a:pPr eaLnBrk="1" hangingPunct="1">
              <a:lnSpc>
                <a:spcPct val="90000"/>
              </a:lnSpc>
              <a:spcBef>
                <a:spcPct val="0"/>
              </a:spcBef>
              <a:buFontTx/>
              <a:buNone/>
            </a:pPr>
            <a:r>
              <a:rPr lang="en-GB" sz="1800"/>
              <a:t>    private String name;</a:t>
            </a:r>
          </a:p>
          <a:p>
            <a:pPr eaLnBrk="1" hangingPunct="1">
              <a:lnSpc>
                <a:spcPct val="90000"/>
              </a:lnSpc>
              <a:spcBef>
                <a:spcPct val="0"/>
              </a:spcBef>
              <a:buFontTx/>
              <a:buNone/>
            </a:pPr>
            <a:r>
              <a:rPr lang="en-GB" sz="1800"/>
              <a:t>    private String description;</a:t>
            </a:r>
          </a:p>
          <a:p>
            <a:pPr eaLnBrk="1" hangingPunct="1">
              <a:lnSpc>
                <a:spcPct val="90000"/>
              </a:lnSpc>
              <a:spcBef>
                <a:spcPct val="0"/>
              </a:spcBef>
              <a:buFontTx/>
              <a:buNone/>
            </a:pPr>
            <a:r>
              <a:rPr lang="en-GB" sz="1800"/>
              <a:t>    private double weight;</a:t>
            </a:r>
          </a:p>
          <a:p>
            <a:pPr eaLnBrk="1" hangingPunct="1">
              <a:lnSpc>
                <a:spcPct val="90000"/>
              </a:lnSpc>
              <a:spcBef>
                <a:spcPct val="0"/>
              </a:spcBef>
              <a:buFontTx/>
              <a:buNone/>
            </a:pPr>
            <a:r>
              <a:rPr lang="en-GB" sz="1800"/>
              <a:t>    </a:t>
            </a:r>
          </a:p>
          <a:p>
            <a:pPr eaLnBrk="1" hangingPunct="1">
              <a:lnSpc>
                <a:spcPct val="90000"/>
              </a:lnSpc>
              <a:spcBef>
                <a:spcPct val="0"/>
              </a:spcBef>
              <a:buFontTx/>
              <a:buNone/>
            </a:pPr>
            <a:r>
              <a:rPr lang="en-GB" sz="1800"/>
              <a:t>    public AbstractAnimal(String name, String description, double weight) {</a:t>
            </a:r>
          </a:p>
          <a:p>
            <a:pPr eaLnBrk="1" hangingPunct="1">
              <a:lnSpc>
                <a:spcPct val="90000"/>
              </a:lnSpc>
              <a:spcBef>
                <a:spcPct val="0"/>
              </a:spcBef>
              <a:buFontTx/>
              <a:buNone/>
            </a:pPr>
            <a:r>
              <a:rPr lang="en-GB" sz="1800"/>
              <a:t>        this.name = name;</a:t>
            </a:r>
          </a:p>
          <a:p>
            <a:pPr eaLnBrk="1" hangingPunct="1">
              <a:lnSpc>
                <a:spcPct val="90000"/>
              </a:lnSpc>
              <a:spcBef>
                <a:spcPct val="0"/>
              </a:spcBef>
              <a:buFontTx/>
              <a:buNone/>
            </a:pPr>
            <a:r>
              <a:rPr lang="en-GB" sz="1800"/>
              <a:t>        this.description = description;</a:t>
            </a:r>
          </a:p>
          <a:p>
            <a:pPr eaLnBrk="1" hangingPunct="1">
              <a:lnSpc>
                <a:spcPct val="90000"/>
              </a:lnSpc>
              <a:spcBef>
                <a:spcPct val="0"/>
              </a:spcBef>
              <a:buFontTx/>
              <a:buNone/>
            </a:pPr>
            <a:r>
              <a:rPr lang="en-GB" sz="1800"/>
              <a:t>        this.weight = weight;</a:t>
            </a:r>
          </a:p>
          <a:p>
            <a:pPr eaLnBrk="1" hangingPunct="1">
              <a:lnSpc>
                <a:spcPct val="90000"/>
              </a:lnSpc>
              <a:spcBef>
                <a:spcPct val="0"/>
              </a:spcBef>
              <a:buFontTx/>
              <a:buNone/>
            </a:pPr>
            <a:r>
              <a:rPr lang="en-GB" sz="1800"/>
              <a:t>    }</a:t>
            </a:r>
          </a:p>
          <a:p>
            <a:pPr eaLnBrk="1" hangingPunct="1">
              <a:lnSpc>
                <a:spcPct val="90000"/>
              </a:lnSpc>
              <a:spcBef>
                <a:spcPct val="0"/>
              </a:spcBef>
              <a:buFontTx/>
              <a:buNone/>
            </a:pPr>
            <a:r>
              <a:rPr lang="en-GB" sz="1800"/>
              <a:t>    </a:t>
            </a:r>
          </a:p>
          <a:p>
            <a:pPr eaLnBrk="1" hangingPunct="1">
              <a:lnSpc>
                <a:spcPct val="90000"/>
              </a:lnSpc>
              <a:spcBef>
                <a:spcPct val="0"/>
              </a:spcBef>
              <a:buFontTx/>
              <a:buNone/>
            </a:pPr>
            <a:r>
              <a:rPr lang="en-GB" sz="1800"/>
              <a:t>    public String getName() {return name;}</a:t>
            </a:r>
          </a:p>
          <a:p>
            <a:pPr eaLnBrk="1" hangingPunct="1">
              <a:lnSpc>
                <a:spcPct val="90000"/>
              </a:lnSpc>
              <a:spcBef>
                <a:spcPct val="0"/>
              </a:spcBef>
              <a:buFontTx/>
              <a:buNone/>
            </a:pPr>
            <a:r>
              <a:rPr lang="en-GB" sz="1800"/>
              <a:t>    public String getDescription() {return description;}</a:t>
            </a:r>
          </a:p>
          <a:p>
            <a:pPr eaLnBrk="1" hangingPunct="1">
              <a:lnSpc>
                <a:spcPct val="90000"/>
              </a:lnSpc>
              <a:spcBef>
                <a:spcPct val="0"/>
              </a:spcBef>
              <a:buFontTx/>
              <a:buNone/>
            </a:pPr>
            <a:r>
              <a:rPr lang="en-GB" sz="1800"/>
              <a:t>    public double getWeight() {return weight;}</a:t>
            </a:r>
          </a:p>
          <a:p>
            <a:pPr eaLnBrk="1" hangingPunct="1">
              <a:lnSpc>
                <a:spcPct val="90000"/>
              </a:lnSpc>
              <a:spcBef>
                <a:spcPct val="0"/>
              </a:spcBef>
              <a:buFontTx/>
              <a:buNone/>
            </a:pPr>
            <a:r>
              <a:rPr lang="en-GB" sz="180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GB"/>
              <a:t>Concrete Animals</a:t>
            </a:r>
          </a:p>
        </p:txBody>
      </p:sp>
      <p:sp>
        <p:nvSpPr>
          <p:cNvPr id="56323" name="Rectangle 3"/>
          <p:cNvSpPr>
            <a:spLocks noGrp="1" noChangeArrowheads="1"/>
          </p:cNvSpPr>
          <p:nvPr>
            <p:ph idx="1"/>
          </p:nvPr>
        </p:nvSpPr>
        <p:spPr>
          <a:solidFill>
            <a:schemeClr val="bg1"/>
          </a:solidFill>
          <a:ln>
            <a:solidFill>
              <a:schemeClr val="tx1"/>
            </a:solidFill>
          </a:ln>
        </p:spPr>
        <p:txBody>
          <a:bodyPr/>
          <a:lstStyle/>
          <a:p>
            <a:pPr eaLnBrk="1" hangingPunct="1">
              <a:lnSpc>
                <a:spcPct val="90000"/>
              </a:lnSpc>
              <a:spcBef>
                <a:spcPct val="0"/>
              </a:spcBef>
              <a:buFontTx/>
              <a:buNone/>
            </a:pPr>
            <a:r>
              <a:rPr lang="en-GB" sz="2400"/>
              <a:t>class Hamster extends AbstractAnimal {</a:t>
            </a:r>
          </a:p>
          <a:p>
            <a:pPr eaLnBrk="1" hangingPunct="1">
              <a:lnSpc>
                <a:spcPct val="90000"/>
              </a:lnSpc>
              <a:spcBef>
                <a:spcPct val="0"/>
              </a:spcBef>
              <a:buFontTx/>
              <a:buNone/>
            </a:pPr>
            <a:r>
              <a:rPr lang="en-GB" sz="2400"/>
              <a:t>    public Hamster(String name) {</a:t>
            </a:r>
          </a:p>
          <a:p>
            <a:pPr eaLnBrk="1" hangingPunct="1">
              <a:lnSpc>
                <a:spcPct val="90000"/>
              </a:lnSpc>
              <a:spcBef>
                <a:spcPct val="0"/>
              </a:spcBef>
              <a:buFontTx/>
              <a:buNone/>
            </a:pPr>
            <a:r>
              <a:rPr lang="en-GB" sz="2400"/>
              <a:t>        </a:t>
            </a:r>
            <a:r>
              <a:rPr lang="en-GB" sz="2400">
                <a:solidFill>
                  <a:srgbClr val="009900"/>
                </a:solidFill>
              </a:rPr>
              <a:t>//The British Standard Hamster weighs 0.1 Kg</a:t>
            </a:r>
          </a:p>
          <a:p>
            <a:pPr eaLnBrk="1" hangingPunct="1">
              <a:lnSpc>
                <a:spcPct val="90000"/>
              </a:lnSpc>
              <a:spcBef>
                <a:spcPct val="0"/>
              </a:spcBef>
              <a:buFontTx/>
              <a:buNone/>
            </a:pPr>
            <a:r>
              <a:rPr lang="en-GB" sz="2400"/>
              <a:t>        super(name, "hamster", 0.1);</a:t>
            </a:r>
          </a:p>
          <a:p>
            <a:pPr eaLnBrk="1" hangingPunct="1">
              <a:lnSpc>
                <a:spcPct val="90000"/>
              </a:lnSpc>
              <a:spcBef>
                <a:spcPct val="0"/>
              </a:spcBef>
              <a:buFontTx/>
              <a:buNone/>
            </a:pPr>
            <a:r>
              <a:rPr lang="en-GB" sz="2400"/>
              <a:t>    }</a:t>
            </a:r>
          </a:p>
          <a:p>
            <a:pPr eaLnBrk="1" hangingPunct="1">
              <a:lnSpc>
                <a:spcPct val="90000"/>
              </a:lnSpc>
              <a:spcBef>
                <a:spcPct val="0"/>
              </a:spcBef>
              <a:buFontTx/>
              <a:buNone/>
            </a:pPr>
            <a:r>
              <a:rPr lang="en-GB" sz="2400"/>
              <a:t>}</a:t>
            </a:r>
          </a:p>
          <a:p>
            <a:pPr eaLnBrk="1" hangingPunct="1">
              <a:lnSpc>
                <a:spcPct val="90000"/>
              </a:lnSpc>
              <a:spcBef>
                <a:spcPct val="0"/>
              </a:spcBef>
              <a:buFontTx/>
              <a:buNone/>
            </a:pPr>
            <a:endParaRPr lang="en-GB" sz="2400"/>
          </a:p>
          <a:p>
            <a:pPr eaLnBrk="1" hangingPunct="1">
              <a:lnSpc>
                <a:spcPct val="90000"/>
              </a:lnSpc>
              <a:spcBef>
                <a:spcPct val="0"/>
              </a:spcBef>
              <a:buFontTx/>
              <a:buNone/>
            </a:pPr>
            <a:r>
              <a:rPr lang="en-GB" sz="2400"/>
              <a:t>class Serpent extends AbstractAnimal {</a:t>
            </a:r>
          </a:p>
          <a:p>
            <a:pPr eaLnBrk="1" hangingPunct="1">
              <a:lnSpc>
                <a:spcPct val="90000"/>
              </a:lnSpc>
              <a:spcBef>
                <a:spcPct val="0"/>
              </a:spcBef>
              <a:buFontTx/>
              <a:buNone/>
            </a:pPr>
            <a:r>
              <a:rPr lang="en-GB" sz="2400"/>
              <a:t>    public Serpent(String name) {</a:t>
            </a:r>
          </a:p>
          <a:p>
            <a:pPr eaLnBrk="1" hangingPunct="1">
              <a:lnSpc>
                <a:spcPct val="90000"/>
              </a:lnSpc>
              <a:spcBef>
                <a:spcPct val="0"/>
              </a:spcBef>
              <a:buFontTx/>
              <a:buNone/>
            </a:pPr>
            <a:r>
              <a:rPr lang="en-GB" sz="2400"/>
              <a:t>        super(name, "serpent", 2);</a:t>
            </a:r>
          </a:p>
          <a:p>
            <a:pPr eaLnBrk="1" hangingPunct="1">
              <a:lnSpc>
                <a:spcPct val="90000"/>
              </a:lnSpc>
              <a:spcBef>
                <a:spcPct val="0"/>
              </a:spcBef>
              <a:buFontTx/>
              <a:buNone/>
            </a:pPr>
            <a:r>
              <a:rPr lang="en-GB" sz="2400"/>
              <a:t>    }</a:t>
            </a:r>
          </a:p>
          <a:p>
            <a:pPr eaLnBrk="1" hangingPunct="1">
              <a:lnSpc>
                <a:spcPct val="90000"/>
              </a:lnSpc>
              <a:spcBef>
                <a:spcPct val="0"/>
              </a:spcBef>
              <a:buFontTx/>
              <a:buNone/>
            </a:pPr>
            <a:r>
              <a:rPr lang="en-GB" sz="2400"/>
              <a:t>}</a:t>
            </a:r>
          </a:p>
          <a:p>
            <a:pPr eaLnBrk="1" hangingPunct="1">
              <a:lnSpc>
                <a:spcPct val="90000"/>
              </a:lnSpc>
              <a:spcBef>
                <a:spcPct val="0"/>
              </a:spcBef>
              <a:buFontTx/>
              <a:buNone/>
            </a:pPr>
            <a:endParaRPr lang="en-GB"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GB"/>
              <a:t>AnimalDecorator</a:t>
            </a:r>
          </a:p>
        </p:txBody>
      </p:sp>
      <p:sp>
        <p:nvSpPr>
          <p:cNvPr id="57347" name="Rectangle 3"/>
          <p:cNvSpPr>
            <a:spLocks noGrp="1" noChangeArrowheads="1"/>
          </p:cNvSpPr>
          <p:nvPr>
            <p:ph idx="1"/>
          </p:nvPr>
        </p:nvSpPr>
        <p:spPr>
          <a:solidFill>
            <a:schemeClr val="bg1"/>
          </a:solidFill>
          <a:ln>
            <a:solidFill>
              <a:schemeClr val="tx1"/>
            </a:solidFill>
          </a:ln>
        </p:spPr>
        <p:txBody>
          <a:bodyPr/>
          <a:lstStyle/>
          <a:p>
            <a:pPr eaLnBrk="1" hangingPunct="1">
              <a:lnSpc>
                <a:spcPct val="90000"/>
              </a:lnSpc>
              <a:spcBef>
                <a:spcPct val="0"/>
              </a:spcBef>
              <a:buFontTx/>
              <a:buNone/>
            </a:pPr>
            <a:r>
              <a:rPr lang="en-GB" sz="2000"/>
              <a:t>abstract class AnimalDecorator implements Animal {</a:t>
            </a:r>
          </a:p>
          <a:p>
            <a:pPr eaLnBrk="1" hangingPunct="1">
              <a:lnSpc>
                <a:spcPct val="90000"/>
              </a:lnSpc>
              <a:spcBef>
                <a:spcPct val="0"/>
              </a:spcBef>
              <a:buFontTx/>
              <a:buNone/>
            </a:pPr>
            <a:r>
              <a:rPr lang="en-GB" sz="2000"/>
              <a:t>    </a:t>
            </a:r>
          </a:p>
          <a:p>
            <a:pPr eaLnBrk="1" hangingPunct="1">
              <a:lnSpc>
                <a:spcPct val="90000"/>
              </a:lnSpc>
              <a:spcBef>
                <a:spcPct val="0"/>
              </a:spcBef>
              <a:buFontTx/>
              <a:buNone/>
            </a:pPr>
            <a:r>
              <a:rPr lang="en-GB" sz="2000"/>
              <a:t>    private Animal baseAnimal; </a:t>
            </a:r>
            <a:r>
              <a:rPr lang="en-GB" sz="2000">
                <a:solidFill>
                  <a:srgbClr val="009900"/>
                </a:solidFill>
              </a:rPr>
              <a:t>//the animal we are going to decorate</a:t>
            </a:r>
          </a:p>
          <a:p>
            <a:pPr eaLnBrk="1" hangingPunct="1">
              <a:lnSpc>
                <a:spcPct val="90000"/>
              </a:lnSpc>
              <a:spcBef>
                <a:spcPct val="0"/>
              </a:spcBef>
              <a:buFontTx/>
              <a:buNone/>
            </a:pPr>
            <a:r>
              <a:rPr lang="en-GB" sz="2000"/>
              <a:t>    </a:t>
            </a:r>
          </a:p>
          <a:p>
            <a:pPr eaLnBrk="1" hangingPunct="1">
              <a:lnSpc>
                <a:spcPct val="90000"/>
              </a:lnSpc>
              <a:spcBef>
                <a:spcPct val="0"/>
              </a:spcBef>
              <a:buFontTx/>
              <a:buNone/>
            </a:pPr>
            <a:r>
              <a:rPr lang="en-GB" sz="2000"/>
              <a:t>    public AnimalDecorator(Animal baseAnimal) {</a:t>
            </a:r>
          </a:p>
          <a:p>
            <a:pPr eaLnBrk="1" hangingPunct="1">
              <a:lnSpc>
                <a:spcPct val="90000"/>
              </a:lnSpc>
              <a:spcBef>
                <a:spcPct val="0"/>
              </a:spcBef>
              <a:buFontTx/>
              <a:buNone/>
            </a:pPr>
            <a:r>
              <a:rPr lang="en-GB" sz="2000"/>
              <a:t>        this.baseAnimal = baseAnimal;</a:t>
            </a:r>
          </a:p>
          <a:p>
            <a:pPr eaLnBrk="1" hangingPunct="1">
              <a:lnSpc>
                <a:spcPct val="90000"/>
              </a:lnSpc>
              <a:spcBef>
                <a:spcPct val="0"/>
              </a:spcBef>
              <a:buFontTx/>
              <a:buNone/>
            </a:pPr>
            <a:r>
              <a:rPr lang="en-GB" sz="2000"/>
              <a:t>    }</a:t>
            </a:r>
          </a:p>
          <a:p>
            <a:pPr eaLnBrk="1" hangingPunct="1">
              <a:lnSpc>
                <a:spcPct val="90000"/>
              </a:lnSpc>
              <a:spcBef>
                <a:spcPct val="0"/>
              </a:spcBef>
              <a:buFontTx/>
              <a:buNone/>
            </a:pPr>
            <a:r>
              <a:rPr lang="en-GB" sz="2000"/>
              <a:t>    </a:t>
            </a:r>
          </a:p>
          <a:p>
            <a:pPr eaLnBrk="1" hangingPunct="1">
              <a:lnSpc>
                <a:spcPct val="90000"/>
              </a:lnSpc>
              <a:spcBef>
                <a:spcPct val="0"/>
              </a:spcBef>
              <a:buFontTx/>
              <a:buNone/>
            </a:pPr>
            <a:r>
              <a:rPr lang="en-GB" sz="2000"/>
              <a:t>    public Animal getBaseAnimal() {return baseAnimal;}</a:t>
            </a:r>
          </a:p>
          <a:p>
            <a:pPr eaLnBrk="1" hangingPunct="1">
              <a:lnSpc>
                <a:spcPct val="90000"/>
              </a:lnSpc>
              <a:spcBef>
                <a:spcPct val="0"/>
              </a:spcBef>
              <a:buFontTx/>
              <a:buNone/>
            </a:pPr>
            <a:r>
              <a:rPr lang="en-GB" sz="2000"/>
              <a:t>    </a:t>
            </a:r>
          </a:p>
          <a:p>
            <a:pPr eaLnBrk="1" hangingPunct="1">
              <a:lnSpc>
                <a:spcPct val="90000"/>
              </a:lnSpc>
              <a:spcBef>
                <a:spcPct val="0"/>
              </a:spcBef>
              <a:buFontTx/>
              <a:buNone/>
            </a:pPr>
            <a:r>
              <a:rPr lang="en-GB" sz="2000"/>
              <a:t>    public String getName() {return baseAnimal.getName();}</a:t>
            </a:r>
          </a:p>
          <a:p>
            <a:pPr eaLnBrk="1" hangingPunct="1">
              <a:lnSpc>
                <a:spcPct val="90000"/>
              </a:lnSpc>
              <a:spcBef>
                <a:spcPct val="0"/>
              </a:spcBef>
              <a:buFontTx/>
              <a:buNone/>
            </a:pPr>
            <a:r>
              <a:rPr lang="en-GB" sz="2000"/>
              <a:t>    public abstract String getDescription();</a:t>
            </a:r>
          </a:p>
          <a:p>
            <a:pPr eaLnBrk="1" hangingPunct="1">
              <a:lnSpc>
                <a:spcPct val="90000"/>
              </a:lnSpc>
              <a:spcBef>
                <a:spcPct val="0"/>
              </a:spcBef>
              <a:buFontTx/>
              <a:buNone/>
            </a:pPr>
            <a:r>
              <a:rPr lang="en-GB" sz="2000"/>
              <a:t>    public abstract double getWeight();</a:t>
            </a:r>
          </a:p>
          <a:p>
            <a:pPr eaLnBrk="1" hangingPunct="1">
              <a:lnSpc>
                <a:spcPct val="90000"/>
              </a:lnSpc>
              <a:spcBef>
                <a:spcPct val="0"/>
              </a:spcBef>
              <a:buFontTx/>
              <a:buNone/>
            </a:pPr>
            <a:r>
              <a:rPr lang="en-GB" sz="200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GB"/>
              <a:t>Winged Animals</a:t>
            </a:r>
          </a:p>
        </p:txBody>
      </p:sp>
      <p:sp>
        <p:nvSpPr>
          <p:cNvPr id="58371" name="Rectangle 3"/>
          <p:cNvSpPr>
            <a:spLocks noGrp="1" noChangeArrowheads="1"/>
          </p:cNvSpPr>
          <p:nvPr>
            <p:ph idx="1"/>
          </p:nvPr>
        </p:nvSpPr>
        <p:spPr>
          <a:solidFill>
            <a:schemeClr val="bg1"/>
          </a:solidFill>
          <a:ln>
            <a:solidFill>
              <a:schemeClr val="tx1"/>
            </a:solidFill>
          </a:ln>
        </p:spPr>
        <p:txBody>
          <a:bodyPr/>
          <a:lstStyle/>
          <a:p>
            <a:pPr eaLnBrk="1" hangingPunct="1">
              <a:lnSpc>
                <a:spcPct val="90000"/>
              </a:lnSpc>
              <a:spcBef>
                <a:spcPct val="0"/>
              </a:spcBef>
              <a:buFontTx/>
              <a:buNone/>
            </a:pPr>
            <a:r>
              <a:rPr lang="en-GB" sz="2400"/>
              <a:t>class Winged extends AnimalDecorator {</a:t>
            </a:r>
          </a:p>
          <a:p>
            <a:pPr eaLnBrk="1" hangingPunct="1">
              <a:lnSpc>
                <a:spcPct val="90000"/>
              </a:lnSpc>
              <a:spcBef>
                <a:spcPct val="0"/>
              </a:spcBef>
              <a:buFontTx/>
              <a:buNone/>
            </a:pPr>
            <a:r>
              <a:rPr lang="en-GB" sz="2400"/>
              <a:t>    public Winged(Animal animal) {</a:t>
            </a:r>
          </a:p>
          <a:p>
            <a:pPr eaLnBrk="1" hangingPunct="1">
              <a:lnSpc>
                <a:spcPct val="90000"/>
              </a:lnSpc>
              <a:spcBef>
                <a:spcPct val="0"/>
              </a:spcBef>
              <a:buFontTx/>
              <a:buNone/>
            </a:pPr>
            <a:r>
              <a:rPr lang="en-GB" sz="2400"/>
              <a:t>        super(animal);</a:t>
            </a:r>
          </a:p>
          <a:p>
            <a:pPr eaLnBrk="1" hangingPunct="1">
              <a:lnSpc>
                <a:spcPct val="90000"/>
              </a:lnSpc>
              <a:spcBef>
                <a:spcPct val="0"/>
              </a:spcBef>
              <a:buFontTx/>
              <a:buNone/>
            </a:pPr>
            <a:r>
              <a:rPr lang="en-GB" sz="2400"/>
              <a:t>    }</a:t>
            </a:r>
          </a:p>
          <a:p>
            <a:pPr eaLnBrk="1" hangingPunct="1">
              <a:lnSpc>
                <a:spcPct val="90000"/>
              </a:lnSpc>
              <a:spcBef>
                <a:spcPct val="0"/>
              </a:spcBef>
              <a:buFontTx/>
              <a:buNone/>
            </a:pPr>
            <a:r>
              <a:rPr lang="en-GB" sz="2400"/>
              <a:t>    public String getDescription() {</a:t>
            </a:r>
          </a:p>
          <a:p>
            <a:pPr eaLnBrk="1" hangingPunct="1">
              <a:lnSpc>
                <a:spcPct val="90000"/>
              </a:lnSpc>
              <a:spcBef>
                <a:spcPct val="0"/>
              </a:spcBef>
              <a:buFontTx/>
              <a:buNone/>
            </a:pPr>
            <a:r>
              <a:rPr lang="en-GB" sz="2400"/>
              <a:t>        return "winged " + getBaseAnimal().getDescription();</a:t>
            </a:r>
          </a:p>
          <a:p>
            <a:pPr eaLnBrk="1" hangingPunct="1">
              <a:lnSpc>
                <a:spcPct val="90000"/>
              </a:lnSpc>
              <a:spcBef>
                <a:spcPct val="0"/>
              </a:spcBef>
              <a:buFontTx/>
              <a:buNone/>
            </a:pPr>
            <a:r>
              <a:rPr lang="en-GB" sz="2400"/>
              <a:t>    }</a:t>
            </a:r>
          </a:p>
          <a:p>
            <a:pPr eaLnBrk="1" hangingPunct="1">
              <a:lnSpc>
                <a:spcPct val="90000"/>
              </a:lnSpc>
              <a:spcBef>
                <a:spcPct val="0"/>
              </a:spcBef>
              <a:buFontTx/>
              <a:buNone/>
            </a:pPr>
            <a:r>
              <a:rPr lang="en-GB" sz="2400"/>
              <a:t>    public double getWeight() {</a:t>
            </a:r>
          </a:p>
          <a:p>
            <a:pPr eaLnBrk="1" hangingPunct="1">
              <a:lnSpc>
                <a:spcPct val="90000"/>
              </a:lnSpc>
              <a:spcBef>
                <a:spcPct val="0"/>
              </a:spcBef>
              <a:buFontTx/>
              <a:buNone/>
            </a:pPr>
            <a:r>
              <a:rPr lang="en-GB" sz="2400"/>
              <a:t>        </a:t>
            </a:r>
            <a:r>
              <a:rPr lang="en-GB" sz="2400">
                <a:solidFill>
                  <a:srgbClr val="009900"/>
                </a:solidFill>
              </a:rPr>
              <a:t>//wings add 10% to an animal's weight</a:t>
            </a:r>
          </a:p>
          <a:p>
            <a:pPr eaLnBrk="1" hangingPunct="1">
              <a:lnSpc>
                <a:spcPct val="90000"/>
              </a:lnSpc>
              <a:spcBef>
                <a:spcPct val="0"/>
              </a:spcBef>
              <a:buFontTx/>
              <a:buNone/>
            </a:pPr>
            <a:r>
              <a:rPr lang="en-GB" sz="2400"/>
              <a:t>        return 1.1*getBaseAnimal().getWeight();</a:t>
            </a:r>
          </a:p>
          <a:p>
            <a:pPr eaLnBrk="1" hangingPunct="1">
              <a:lnSpc>
                <a:spcPct val="90000"/>
              </a:lnSpc>
              <a:spcBef>
                <a:spcPct val="0"/>
              </a:spcBef>
              <a:buFontTx/>
              <a:buNone/>
            </a:pPr>
            <a:r>
              <a:rPr lang="en-GB" sz="2400"/>
              <a:t>    }</a:t>
            </a:r>
          </a:p>
          <a:p>
            <a:pPr eaLnBrk="1" hangingPunct="1">
              <a:lnSpc>
                <a:spcPct val="90000"/>
              </a:lnSpc>
              <a:spcBef>
                <a:spcPct val="0"/>
              </a:spcBef>
              <a:buFontTx/>
              <a:buNone/>
            </a:pPr>
            <a:r>
              <a:rPr lang="en-GB" sz="2400"/>
              <a:t>}</a:t>
            </a:r>
          </a:p>
          <a:p>
            <a:pPr eaLnBrk="1" hangingPunct="1">
              <a:lnSpc>
                <a:spcPct val="90000"/>
              </a:lnSpc>
              <a:spcBef>
                <a:spcPct val="0"/>
              </a:spcBef>
              <a:buFontTx/>
              <a:buNone/>
            </a:pPr>
            <a:endParaRPr lang="en-GB"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GB"/>
              <a:t>Fire Breathing Animals</a:t>
            </a:r>
          </a:p>
        </p:txBody>
      </p:sp>
      <p:sp>
        <p:nvSpPr>
          <p:cNvPr id="59395" name="Rectangle 3"/>
          <p:cNvSpPr>
            <a:spLocks noGrp="1" noChangeArrowheads="1"/>
          </p:cNvSpPr>
          <p:nvPr>
            <p:ph idx="1"/>
          </p:nvPr>
        </p:nvSpPr>
        <p:spPr>
          <a:solidFill>
            <a:schemeClr val="bg1"/>
          </a:solidFill>
          <a:ln>
            <a:solidFill>
              <a:schemeClr val="tx1"/>
            </a:solidFill>
          </a:ln>
        </p:spPr>
        <p:txBody>
          <a:bodyPr/>
          <a:lstStyle/>
          <a:p>
            <a:pPr eaLnBrk="1" hangingPunct="1">
              <a:spcBef>
                <a:spcPct val="0"/>
              </a:spcBef>
              <a:buFontTx/>
              <a:buNone/>
            </a:pPr>
            <a:r>
              <a:rPr lang="en-GB" sz="2000"/>
              <a:t>class FireBreathing extends AnimalDecorator {</a:t>
            </a:r>
          </a:p>
          <a:p>
            <a:pPr eaLnBrk="1" hangingPunct="1">
              <a:spcBef>
                <a:spcPct val="0"/>
              </a:spcBef>
              <a:buFontTx/>
              <a:buNone/>
            </a:pPr>
            <a:r>
              <a:rPr lang="en-GB" sz="2000"/>
              <a:t>    public FireBreathing(Animal animal) {</a:t>
            </a:r>
          </a:p>
          <a:p>
            <a:pPr eaLnBrk="1" hangingPunct="1">
              <a:spcBef>
                <a:spcPct val="0"/>
              </a:spcBef>
              <a:buFontTx/>
              <a:buNone/>
            </a:pPr>
            <a:r>
              <a:rPr lang="en-GB" sz="2000"/>
              <a:t>        super(animal);</a:t>
            </a:r>
          </a:p>
          <a:p>
            <a:pPr eaLnBrk="1" hangingPunct="1">
              <a:spcBef>
                <a:spcPct val="0"/>
              </a:spcBef>
              <a:buFontTx/>
              <a:buNone/>
            </a:pPr>
            <a:r>
              <a:rPr lang="en-GB" sz="2000"/>
              <a:t>    }</a:t>
            </a:r>
          </a:p>
          <a:p>
            <a:pPr eaLnBrk="1" hangingPunct="1">
              <a:spcBef>
                <a:spcPct val="0"/>
              </a:spcBef>
              <a:buFontTx/>
              <a:buNone/>
            </a:pPr>
            <a:r>
              <a:rPr lang="en-GB" sz="2000"/>
              <a:t>    public String getDescription() {</a:t>
            </a:r>
          </a:p>
          <a:p>
            <a:pPr eaLnBrk="1" hangingPunct="1">
              <a:spcBef>
                <a:spcPct val="0"/>
              </a:spcBef>
              <a:buFontTx/>
              <a:buNone/>
            </a:pPr>
            <a:r>
              <a:rPr lang="en-GB" sz="2000"/>
              <a:t>        return "fire breathing " + getBaseAnimal().getDescription();</a:t>
            </a:r>
          </a:p>
          <a:p>
            <a:pPr eaLnBrk="1" hangingPunct="1">
              <a:spcBef>
                <a:spcPct val="0"/>
              </a:spcBef>
              <a:buFontTx/>
              <a:buNone/>
            </a:pPr>
            <a:r>
              <a:rPr lang="en-GB" sz="2000"/>
              <a:t>    }</a:t>
            </a:r>
          </a:p>
          <a:p>
            <a:pPr eaLnBrk="1" hangingPunct="1">
              <a:spcBef>
                <a:spcPct val="0"/>
              </a:spcBef>
              <a:buFontTx/>
              <a:buNone/>
            </a:pPr>
            <a:r>
              <a:rPr lang="en-GB" sz="2000"/>
              <a:t>    public double getWeight() {</a:t>
            </a:r>
          </a:p>
          <a:p>
            <a:pPr eaLnBrk="1" hangingPunct="1">
              <a:spcBef>
                <a:spcPct val="0"/>
              </a:spcBef>
              <a:buFontTx/>
              <a:buNone/>
            </a:pPr>
            <a:r>
              <a:rPr lang="en-GB" sz="2000"/>
              <a:t>        </a:t>
            </a:r>
            <a:r>
              <a:rPr lang="en-GB" sz="2000">
                <a:solidFill>
                  <a:srgbClr val="009900"/>
                </a:solidFill>
              </a:rPr>
              <a:t>//all that hydrogen reduces the weight by 20%</a:t>
            </a:r>
          </a:p>
          <a:p>
            <a:pPr eaLnBrk="1" hangingPunct="1">
              <a:spcBef>
                <a:spcPct val="0"/>
              </a:spcBef>
              <a:buFontTx/>
              <a:buNone/>
            </a:pPr>
            <a:r>
              <a:rPr lang="en-GB" sz="2000"/>
              <a:t>        return 0.8* getBaseAnimal().getWeight();</a:t>
            </a:r>
          </a:p>
          <a:p>
            <a:pPr eaLnBrk="1" hangingPunct="1">
              <a:spcBef>
                <a:spcPct val="0"/>
              </a:spcBef>
              <a:buFontTx/>
              <a:buNone/>
            </a:pPr>
            <a:r>
              <a:rPr lang="en-GB" sz="200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GB"/>
              <a:t>Test Harness</a:t>
            </a:r>
          </a:p>
        </p:txBody>
      </p:sp>
      <p:sp>
        <p:nvSpPr>
          <p:cNvPr id="60419" name="Rectangle 3"/>
          <p:cNvSpPr>
            <a:spLocks noGrp="1" noChangeArrowheads="1"/>
          </p:cNvSpPr>
          <p:nvPr>
            <p:ph idx="1"/>
          </p:nvPr>
        </p:nvSpPr>
        <p:spPr>
          <a:xfrm>
            <a:off x="685800" y="1981200"/>
            <a:ext cx="7046913" cy="3179763"/>
          </a:xfrm>
          <a:solidFill>
            <a:schemeClr val="bg1"/>
          </a:solidFill>
          <a:ln>
            <a:solidFill>
              <a:schemeClr val="tx1"/>
            </a:solidFill>
          </a:ln>
        </p:spPr>
        <p:txBody>
          <a:bodyPr/>
          <a:lstStyle/>
          <a:p>
            <a:pPr eaLnBrk="1" hangingPunct="1">
              <a:lnSpc>
                <a:spcPct val="90000"/>
              </a:lnSpc>
              <a:spcBef>
                <a:spcPct val="0"/>
              </a:spcBef>
              <a:buFontTx/>
              <a:buNone/>
            </a:pPr>
            <a:r>
              <a:rPr lang="en-GB" sz="1400" b="1"/>
              <a:t>public class TestDecorator {</a:t>
            </a:r>
          </a:p>
          <a:p>
            <a:pPr eaLnBrk="1" hangingPunct="1">
              <a:lnSpc>
                <a:spcPct val="90000"/>
              </a:lnSpc>
              <a:spcBef>
                <a:spcPct val="0"/>
              </a:spcBef>
              <a:buFontTx/>
              <a:buNone/>
            </a:pPr>
            <a:endParaRPr lang="en-GB" sz="1400" b="1"/>
          </a:p>
          <a:p>
            <a:pPr eaLnBrk="1" hangingPunct="1">
              <a:lnSpc>
                <a:spcPct val="90000"/>
              </a:lnSpc>
              <a:spcBef>
                <a:spcPct val="0"/>
              </a:spcBef>
              <a:buFontTx/>
              <a:buNone/>
            </a:pPr>
            <a:r>
              <a:rPr lang="en-GB" sz="1400" b="1"/>
              <a:t>    public static void main(String[] args) {</a:t>
            </a:r>
          </a:p>
          <a:p>
            <a:pPr eaLnBrk="1" hangingPunct="1">
              <a:lnSpc>
                <a:spcPct val="90000"/>
              </a:lnSpc>
              <a:spcBef>
                <a:spcPct val="0"/>
              </a:spcBef>
              <a:buFontTx/>
              <a:buNone/>
            </a:pPr>
            <a:r>
              <a:rPr lang="en-GB" sz="1400" b="1"/>
              <a:t>        Animal q = new Winged (new Serpent("Q"));</a:t>
            </a:r>
          </a:p>
          <a:p>
            <a:pPr eaLnBrk="1" hangingPunct="1">
              <a:lnSpc>
                <a:spcPct val="90000"/>
              </a:lnSpc>
              <a:spcBef>
                <a:spcPct val="0"/>
              </a:spcBef>
              <a:buFontTx/>
              <a:buNone/>
            </a:pPr>
            <a:r>
              <a:rPr lang="en-GB" sz="1400" b="1"/>
              <a:t>        describe(q);</a:t>
            </a:r>
          </a:p>
          <a:p>
            <a:pPr eaLnBrk="1" hangingPunct="1">
              <a:lnSpc>
                <a:spcPct val="90000"/>
              </a:lnSpc>
              <a:spcBef>
                <a:spcPct val="0"/>
              </a:spcBef>
              <a:buFontTx/>
              <a:buNone/>
            </a:pPr>
            <a:r>
              <a:rPr lang="en-GB" sz="1400" b="1"/>
              <a:t>        Animal h = new FireBreathing(new Winged (new Hamster("H")));</a:t>
            </a:r>
          </a:p>
          <a:p>
            <a:pPr eaLnBrk="1" hangingPunct="1">
              <a:lnSpc>
                <a:spcPct val="90000"/>
              </a:lnSpc>
              <a:spcBef>
                <a:spcPct val="0"/>
              </a:spcBef>
              <a:buFontTx/>
              <a:buNone/>
            </a:pPr>
            <a:r>
              <a:rPr lang="en-GB" sz="1400" b="1"/>
              <a:t>        describe(h);</a:t>
            </a:r>
          </a:p>
          <a:p>
            <a:pPr eaLnBrk="1" hangingPunct="1">
              <a:lnSpc>
                <a:spcPct val="90000"/>
              </a:lnSpc>
              <a:spcBef>
                <a:spcPct val="0"/>
              </a:spcBef>
              <a:buFontTx/>
              <a:buNone/>
            </a:pPr>
            <a:r>
              <a:rPr lang="en-GB" sz="1400" b="1"/>
              <a:t>    }</a:t>
            </a:r>
          </a:p>
          <a:p>
            <a:pPr eaLnBrk="1" hangingPunct="1">
              <a:lnSpc>
                <a:spcPct val="90000"/>
              </a:lnSpc>
              <a:spcBef>
                <a:spcPct val="0"/>
              </a:spcBef>
              <a:buFontTx/>
              <a:buNone/>
            </a:pPr>
            <a:endParaRPr lang="en-GB" sz="1400" b="1"/>
          </a:p>
          <a:p>
            <a:pPr eaLnBrk="1" hangingPunct="1">
              <a:lnSpc>
                <a:spcPct val="90000"/>
              </a:lnSpc>
              <a:spcBef>
                <a:spcPct val="0"/>
              </a:spcBef>
              <a:buFontTx/>
              <a:buNone/>
            </a:pPr>
            <a:r>
              <a:rPr lang="en-GB" sz="1400" b="1"/>
              <a:t>    public static void describe(Animal animal)</a:t>
            </a:r>
          </a:p>
          <a:p>
            <a:pPr eaLnBrk="1" hangingPunct="1">
              <a:lnSpc>
                <a:spcPct val="90000"/>
              </a:lnSpc>
              <a:spcBef>
                <a:spcPct val="0"/>
              </a:spcBef>
              <a:buFontTx/>
              <a:buNone/>
            </a:pPr>
            <a:r>
              <a:rPr lang="en-GB" sz="1400" b="1"/>
              <a:t>    {</a:t>
            </a:r>
          </a:p>
          <a:p>
            <a:pPr eaLnBrk="1" hangingPunct="1">
              <a:lnSpc>
                <a:spcPct val="90000"/>
              </a:lnSpc>
              <a:spcBef>
                <a:spcPct val="0"/>
              </a:spcBef>
              <a:buFontTx/>
              <a:buNone/>
            </a:pPr>
            <a:r>
              <a:rPr lang="en-GB" sz="1400" b="1"/>
              <a:t>        System.out.print("I am " + animal.getName() </a:t>
            </a:r>
          </a:p>
          <a:p>
            <a:pPr eaLnBrk="1" hangingPunct="1">
              <a:lnSpc>
                <a:spcPct val="90000"/>
              </a:lnSpc>
              <a:spcBef>
                <a:spcPct val="0"/>
              </a:spcBef>
              <a:buFontTx/>
              <a:buNone/>
            </a:pPr>
            <a:r>
              <a:rPr lang="en-GB" sz="1400" b="1"/>
              <a:t>                                                  + " the " + animal.getDescription() + ". ");</a:t>
            </a:r>
          </a:p>
          <a:p>
            <a:pPr eaLnBrk="1" hangingPunct="1">
              <a:lnSpc>
                <a:spcPct val="90000"/>
              </a:lnSpc>
              <a:spcBef>
                <a:spcPct val="0"/>
              </a:spcBef>
              <a:buFontTx/>
              <a:buNone/>
            </a:pPr>
            <a:r>
              <a:rPr lang="en-GB" sz="1400" b="1"/>
              <a:t>        System.out.println("I weigh " + animal.getWeight() + " Kg.");</a:t>
            </a:r>
          </a:p>
          <a:p>
            <a:pPr eaLnBrk="1" hangingPunct="1">
              <a:lnSpc>
                <a:spcPct val="90000"/>
              </a:lnSpc>
              <a:spcBef>
                <a:spcPct val="0"/>
              </a:spcBef>
              <a:buFontTx/>
              <a:buNone/>
            </a:pPr>
            <a:r>
              <a:rPr lang="en-GB" sz="1400" b="1"/>
              <a:t>    }</a:t>
            </a:r>
          </a:p>
          <a:p>
            <a:pPr eaLnBrk="1" hangingPunct="1">
              <a:lnSpc>
                <a:spcPct val="90000"/>
              </a:lnSpc>
              <a:spcBef>
                <a:spcPct val="0"/>
              </a:spcBef>
              <a:buFontTx/>
              <a:buNone/>
            </a:pPr>
            <a:r>
              <a:rPr lang="en-GB" sz="1400" b="1"/>
              <a:t>}</a:t>
            </a:r>
          </a:p>
        </p:txBody>
      </p:sp>
      <p:sp>
        <p:nvSpPr>
          <p:cNvPr id="60420" name="Text Box 4"/>
          <p:cNvSpPr txBox="1">
            <a:spLocks noChangeArrowheads="1"/>
          </p:cNvSpPr>
          <p:nvPr/>
        </p:nvSpPr>
        <p:spPr bwMode="auto">
          <a:xfrm>
            <a:off x="684213" y="5734050"/>
            <a:ext cx="8280400" cy="590550"/>
          </a:xfrm>
          <a:prstGeom prst="rect">
            <a:avLst/>
          </a:prstGeom>
          <a:solidFill>
            <a:schemeClr val="bg1"/>
          </a:solidFill>
          <a:ln w="9525">
            <a:solidFill>
              <a:schemeClr val="tx1"/>
            </a:solidFill>
            <a:miter lim="800000"/>
            <a:headEnd/>
            <a:tailEnd/>
          </a:ln>
        </p:spPr>
        <p:txBody>
          <a:bodyPr>
            <a:spAutoFit/>
          </a:bodyPr>
          <a:lstStyle/>
          <a:p>
            <a:r>
              <a:rPr lang="en-GB" sz="1600" b="1">
                <a:latin typeface="Tahoma" pitchFamily="34" charset="0"/>
              </a:rPr>
              <a:t>I am Q the winged serpent. I weigh 2.2 Kg.</a:t>
            </a:r>
          </a:p>
          <a:p>
            <a:r>
              <a:rPr lang="en-GB" sz="1600" b="1">
                <a:latin typeface="Tahoma" pitchFamily="34" charset="0"/>
              </a:rPr>
              <a:t>I am H the fire breathing winged hamster. I weigh 0.08800000000000002 Kg.</a:t>
            </a:r>
          </a:p>
        </p:txBody>
      </p:sp>
      <p:sp>
        <p:nvSpPr>
          <p:cNvPr id="77829" name="AutoShape 5"/>
          <p:cNvSpPr>
            <a:spLocks noChangeArrowheads="1"/>
          </p:cNvSpPr>
          <p:nvPr/>
        </p:nvSpPr>
        <p:spPr bwMode="auto">
          <a:xfrm>
            <a:off x="3348038" y="5157788"/>
            <a:ext cx="863600" cy="503237"/>
          </a:xfrm>
          <a:prstGeom prst="downArrow">
            <a:avLst>
              <a:gd name="adj1" fmla="val 50000"/>
              <a:gd name="adj2" fmla="val 25000"/>
            </a:avLst>
          </a:prstGeom>
          <a:gradFill rotWithShape="1">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pPr>
              <a:defRPr/>
            </a:pP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304800"/>
            <a:ext cx="7772400" cy="1143000"/>
          </a:xfrm>
        </p:spPr>
        <p:txBody>
          <a:bodyPr>
            <a:normAutofit fontScale="90000"/>
          </a:bodyPr>
          <a:lstStyle/>
          <a:p>
            <a:pPr eaLnBrk="1" hangingPunct="1"/>
            <a:r>
              <a:rPr lang="en-GB"/>
              <a:t>The Decorator Pattern</a:t>
            </a:r>
            <a:br>
              <a:rPr lang="en-GB"/>
            </a:br>
            <a:r>
              <a:rPr lang="en-GB" i="1"/>
              <a:t>Structure</a:t>
            </a:r>
          </a:p>
        </p:txBody>
      </p:sp>
      <p:grpSp>
        <p:nvGrpSpPr>
          <p:cNvPr id="61443" name="Group 3"/>
          <p:cNvGrpSpPr>
            <a:grpSpLocks/>
          </p:cNvGrpSpPr>
          <p:nvPr/>
        </p:nvGrpSpPr>
        <p:grpSpPr bwMode="auto">
          <a:xfrm>
            <a:off x="762000" y="3581400"/>
            <a:ext cx="2514600" cy="609600"/>
            <a:chOff x="768" y="2256"/>
            <a:chExt cx="1008" cy="384"/>
          </a:xfrm>
        </p:grpSpPr>
        <p:sp>
          <p:nvSpPr>
            <p:cNvPr id="61474" name="Rectangle 4"/>
            <p:cNvSpPr>
              <a:spLocks noChangeArrowheads="1"/>
            </p:cNvSpPr>
            <p:nvPr/>
          </p:nvSpPr>
          <p:spPr bwMode="auto">
            <a:xfrm>
              <a:off x="768" y="2256"/>
              <a:ext cx="1008" cy="192"/>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ConcreteComponent</a:t>
              </a:r>
            </a:p>
          </p:txBody>
        </p:sp>
        <p:sp>
          <p:nvSpPr>
            <p:cNvPr id="61475" name="Rectangle 5"/>
            <p:cNvSpPr>
              <a:spLocks noChangeArrowheads="1"/>
            </p:cNvSpPr>
            <p:nvPr/>
          </p:nvSpPr>
          <p:spPr bwMode="auto">
            <a:xfrm>
              <a:off x="768" y="2448"/>
              <a:ext cx="1008" cy="192"/>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anOperation()</a:t>
              </a:r>
            </a:p>
          </p:txBody>
        </p:sp>
      </p:grpSp>
      <p:grpSp>
        <p:nvGrpSpPr>
          <p:cNvPr id="61444" name="Group 6"/>
          <p:cNvGrpSpPr>
            <a:grpSpLocks/>
          </p:cNvGrpSpPr>
          <p:nvPr/>
        </p:nvGrpSpPr>
        <p:grpSpPr bwMode="auto">
          <a:xfrm>
            <a:off x="3429000" y="5029200"/>
            <a:ext cx="2514600" cy="1219200"/>
            <a:chOff x="1680" y="3168"/>
            <a:chExt cx="1584" cy="768"/>
          </a:xfrm>
        </p:grpSpPr>
        <p:sp>
          <p:nvSpPr>
            <p:cNvPr id="61472" name="Rectangle 7"/>
            <p:cNvSpPr>
              <a:spLocks noChangeArrowheads="1"/>
            </p:cNvSpPr>
            <p:nvPr/>
          </p:nvSpPr>
          <p:spPr bwMode="auto">
            <a:xfrm>
              <a:off x="1680" y="3168"/>
              <a:ext cx="1584" cy="192"/>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ConcreteDecoratorA</a:t>
              </a:r>
            </a:p>
          </p:txBody>
        </p:sp>
        <p:sp>
          <p:nvSpPr>
            <p:cNvPr id="61473" name="Rectangle 8"/>
            <p:cNvSpPr>
              <a:spLocks noChangeArrowheads="1"/>
            </p:cNvSpPr>
            <p:nvPr/>
          </p:nvSpPr>
          <p:spPr bwMode="auto">
            <a:xfrm>
              <a:off x="1680" y="3360"/>
              <a:ext cx="1584" cy="576"/>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anOperation()</a:t>
              </a:r>
            </a:p>
            <a:p>
              <a:r>
                <a:rPr lang="en-GB" sz="1600" b="1">
                  <a:latin typeface="Tahoma" pitchFamily="34" charset="0"/>
                </a:rPr>
                <a:t>// additional behaviour</a:t>
              </a:r>
            </a:p>
            <a:p>
              <a:r>
                <a:rPr lang="en-GB" sz="1600" b="1">
                  <a:latin typeface="Tahoma" pitchFamily="34" charset="0"/>
                </a:rPr>
                <a:t>// and attrbutes</a:t>
              </a:r>
            </a:p>
          </p:txBody>
        </p:sp>
      </p:grpSp>
      <p:grpSp>
        <p:nvGrpSpPr>
          <p:cNvPr id="61445" name="Group 9"/>
          <p:cNvGrpSpPr>
            <a:grpSpLocks/>
          </p:cNvGrpSpPr>
          <p:nvPr/>
        </p:nvGrpSpPr>
        <p:grpSpPr bwMode="auto">
          <a:xfrm>
            <a:off x="6324600" y="5029200"/>
            <a:ext cx="2514600" cy="1219200"/>
            <a:chOff x="3552" y="3168"/>
            <a:chExt cx="1584" cy="768"/>
          </a:xfrm>
        </p:grpSpPr>
        <p:sp>
          <p:nvSpPr>
            <p:cNvPr id="61470" name="Rectangle 10"/>
            <p:cNvSpPr>
              <a:spLocks noChangeArrowheads="1"/>
            </p:cNvSpPr>
            <p:nvPr/>
          </p:nvSpPr>
          <p:spPr bwMode="auto">
            <a:xfrm>
              <a:off x="3552" y="3168"/>
              <a:ext cx="1584" cy="192"/>
            </a:xfrm>
            <a:prstGeom prst="rect">
              <a:avLst/>
            </a:prstGeom>
            <a:solidFill>
              <a:schemeClr val="accent1"/>
            </a:solidFill>
            <a:ln w="9525">
              <a:solidFill>
                <a:schemeClr val="tx1"/>
              </a:solidFill>
              <a:miter lim="800000"/>
              <a:headEnd/>
              <a:tailEnd/>
            </a:ln>
          </p:spPr>
          <p:txBody>
            <a:bodyPr wrap="none" anchor="ctr"/>
            <a:lstStyle/>
            <a:p>
              <a:pPr algn="ctr"/>
              <a:r>
                <a:rPr lang="en-GB" sz="1600" b="1">
                  <a:latin typeface="Tahoma" pitchFamily="34" charset="0"/>
                </a:rPr>
                <a:t>ConcreteDecoratorB</a:t>
              </a:r>
            </a:p>
          </p:txBody>
        </p:sp>
        <p:sp>
          <p:nvSpPr>
            <p:cNvPr id="61471" name="Rectangle 11"/>
            <p:cNvSpPr>
              <a:spLocks noChangeArrowheads="1"/>
            </p:cNvSpPr>
            <p:nvPr/>
          </p:nvSpPr>
          <p:spPr bwMode="auto">
            <a:xfrm>
              <a:off x="3552" y="3360"/>
              <a:ext cx="1584" cy="576"/>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anOperation()</a:t>
              </a:r>
            </a:p>
            <a:p>
              <a:r>
                <a:rPr lang="en-GB" sz="1600" b="1">
                  <a:latin typeface="Tahoma" pitchFamily="34" charset="0"/>
                </a:rPr>
                <a:t>// additional behaviour</a:t>
              </a:r>
            </a:p>
            <a:p>
              <a:r>
                <a:rPr lang="en-GB" sz="1600" b="1">
                  <a:latin typeface="Tahoma" pitchFamily="34" charset="0"/>
                </a:rPr>
                <a:t>// and attrbutes</a:t>
              </a:r>
            </a:p>
          </p:txBody>
        </p:sp>
      </p:grpSp>
      <p:sp>
        <p:nvSpPr>
          <p:cNvPr id="61446" name="AutoShape 12"/>
          <p:cNvSpPr>
            <a:spLocks noChangeArrowheads="1"/>
          </p:cNvSpPr>
          <p:nvPr/>
        </p:nvSpPr>
        <p:spPr bwMode="auto">
          <a:xfrm>
            <a:off x="4724400" y="2057400"/>
            <a:ext cx="1981200" cy="304800"/>
          </a:xfrm>
          <a:prstGeom prst="foldedCorner">
            <a:avLst>
              <a:gd name="adj" fmla="val 12500"/>
            </a:avLst>
          </a:prstGeom>
          <a:solidFill>
            <a:schemeClr val="bg2"/>
          </a:solidFill>
          <a:ln w="9525">
            <a:solidFill>
              <a:schemeClr val="tx1"/>
            </a:solidFill>
            <a:round/>
            <a:headEnd/>
            <a:tailEnd/>
          </a:ln>
        </p:spPr>
        <p:txBody>
          <a:bodyPr wrap="none" anchor="ctr"/>
          <a:lstStyle/>
          <a:p>
            <a:pPr algn="ctr"/>
            <a:r>
              <a:rPr lang="en-GB" sz="1600" b="1">
                <a:latin typeface="Tahoma" pitchFamily="34" charset="0"/>
              </a:rPr>
              <a:t>Example: </a:t>
            </a:r>
            <a:r>
              <a:rPr lang="en-GB" sz="1600" b="1" i="1">
                <a:latin typeface="Tahoma" pitchFamily="34" charset="0"/>
              </a:rPr>
              <a:t>Animal</a:t>
            </a:r>
            <a:endParaRPr lang="en-GB" sz="1600" b="1">
              <a:latin typeface="Tahoma" pitchFamily="34" charset="0"/>
            </a:endParaRPr>
          </a:p>
        </p:txBody>
      </p:sp>
      <p:sp>
        <p:nvSpPr>
          <p:cNvPr id="61447" name="AutoShape 13"/>
          <p:cNvSpPr>
            <a:spLocks noChangeArrowheads="1"/>
          </p:cNvSpPr>
          <p:nvPr/>
        </p:nvSpPr>
        <p:spPr bwMode="auto">
          <a:xfrm>
            <a:off x="914400" y="1600200"/>
            <a:ext cx="3200400" cy="533400"/>
          </a:xfrm>
          <a:prstGeom prst="foldedCorner">
            <a:avLst>
              <a:gd name="adj" fmla="val 12500"/>
            </a:avLst>
          </a:prstGeom>
          <a:solidFill>
            <a:schemeClr val="bg2"/>
          </a:solidFill>
          <a:ln w="9525">
            <a:solidFill>
              <a:schemeClr val="tx1"/>
            </a:solidFill>
            <a:round/>
            <a:headEnd/>
            <a:tailEnd/>
          </a:ln>
        </p:spPr>
        <p:txBody>
          <a:bodyPr anchor="ctr"/>
          <a:lstStyle/>
          <a:p>
            <a:r>
              <a:rPr lang="en-GB" sz="1600" b="1">
                <a:latin typeface="Tahoma" pitchFamily="34" charset="0"/>
              </a:rPr>
              <a:t>Examples: </a:t>
            </a:r>
            <a:r>
              <a:rPr lang="en-GB" sz="1600" b="1" i="1">
                <a:latin typeface="Tahoma" pitchFamily="34" charset="0"/>
              </a:rPr>
              <a:t>getDescription() </a:t>
            </a:r>
            <a:r>
              <a:rPr lang="en-GB" sz="1600" b="1">
                <a:latin typeface="Tahoma" pitchFamily="34" charset="0"/>
              </a:rPr>
              <a:t>or</a:t>
            </a:r>
            <a:r>
              <a:rPr lang="en-GB" sz="1600" b="1" i="1">
                <a:latin typeface="Tahoma" pitchFamily="34" charset="0"/>
              </a:rPr>
              <a:t> getWeight()</a:t>
            </a:r>
            <a:endParaRPr lang="en-GB" sz="1600" b="1">
              <a:latin typeface="Tahoma" pitchFamily="34" charset="0"/>
            </a:endParaRPr>
          </a:p>
        </p:txBody>
      </p:sp>
      <p:sp>
        <p:nvSpPr>
          <p:cNvPr id="61448" name="AutoShape 14"/>
          <p:cNvSpPr>
            <a:spLocks noChangeArrowheads="1"/>
          </p:cNvSpPr>
          <p:nvPr/>
        </p:nvSpPr>
        <p:spPr bwMode="auto">
          <a:xfrm>
            <a:off x="3810000" y="3657600"/>
            <a:ext cx="1905000" cy="609600"/>
          </a:xfrm>
          <a:prstGeom prst="foldedCorner">
            <a:avLst>
              <a:gd name="adj" fmla="val 12500"/>
            </a:avLst>
          </a:prstGeom>
          <a:solidFill>
            <a:schemeClr val="bg2"/>
          </a:solidFill>
          <a:ln w="9525">
            <a:solidFill>
              <a:schemeClr val="tx1"/>
            </a:solidFill>
            <a:round/>
            <a:headEnd/>
            <a:tailEnd/>
          </a:ln>
        </p:spPr>
        <p:txBody>
          <a:bodyPr wrap="none" anchor="ctr"/>
          <a:lstStyle/>
          <a:p>
            <a:r>
              <a:rPr lang="en-GB" sz="1600" b="1">
                <a:latin typeface="Tahoma" pitchFamily="34" charset="0"/>
              </a:rPr>
              <a:t>Example: </a:t>
            </a:r>
          </a:p>
          <a:p>
            <a:r>
              <a:rPr lang="en-GB" sz="1600" b="1" i="1">
                <a:latin typeface="Tahoma" pitchFamily="34" charset="0"/>
              </a:rPr>
              <a:t>AnimalDecorator</a:t>
            </a:r>
            <a:endParaRPr lang="en-GB" sz="1600" b="1">
              <a:latin typeface="Tahoma" pitchFamily="34" charset="0"/>
            </a:endParaRPr>
          </a:p>
        </p:txBody>
      </p:sp>
      <p:sp>
        <p:nvSpPr>
          <p:cNvPr id="61449" name="AutoShape 15"/>
          <p:cNvSpPr>
            <a:spLocks noChangeArrowheads="1"/>
          </p:cNvSpPr>
          <p:nvPr/>
        </p:nvSpPr>
        <p:spPr bwMode="auto">
          <a:xfrm>
            <a:off x="1371600" y="4572000"/>
            <a:ext cx="2209800" cy="304800"/>
          </a:xfrm>
          <a:prstGeom prst="foldedCorner">
            <a:avLst>
              <a:gd name="adj" fmla="val 12500"/>
            </a:avLst>
          </a:prstGeom>
          <a:solidFill>
            <a:schemeClr val="bg2"/>
          </a:solidFill>
          <a:ln w="9525">
            <a:solidFill>
              <a:schemeClr val="tx1"/>
            </a:solidFill>
            <a:round/>
            <a:headEnd/>
            <a:tailEnd/>
          </a:ln>
        </p:spPr>
        <p:txBody>
          <a:bodyPr wrap="none" anchor="ctr"/>
          <a:lstStyle/>
          <a:p>
            <a:pPr algn="ctr"/>
            <a:r>
              <a:rPr lang="en-GB" sz="1600" b="1">
                <a:latin typeface="Tahoma" pitchFamily="34" charset="0"/>
              </a:rPr>
              <a:t>Example: Winged</a:t>
            </a:r>
          </a:p>
        </p:txBody>
      </p:sp>
      <p:sp>
        <p:nvSpPr>
          <p:cNvPr id="61450" name="AutoShape 16"/>
          <p:cNvSpPr>
            <a:spLocks noChangeArrowheads="1"/>
          </p:cNvSpPr>
          <p:nvPr/>
        </p:nvSpPr>
        <p:spPr bwMode="auto">
          <a:xfrm>
            <a:off x="228600" y="2743200"/>
            <a:ext cx="1981200" cy="304800"/>
          </a:xfrm>
          <a:prstGeom prst="foldedCorner">
            <a:avLst>
              <a:gd name="adj" fmla="val 12500"/>
            </a:avLst>
          </a:prstGeom>
          <a:solidFill>
            <a:schemeClr val="bg2"/>
          </a:solidFill>
          <a:ln w="9525">
            <a:solidFill>
              <a:schemeClr val="tx1"/>
            </a:solidFill>
            <a:round/>
            <a:headEnd/>
            <a:tailEnd/>
          </a:ln>
        </p:spPr>
        <p:txBody>
          <a:bodyPr wrap="none" anchor="ctr"/>
          <a:lstStyle/>
          <a:p>
            <a:pPr algn="ctr"/>
            <a:r>
              <a:rPr lang="en-GB" sz="1600" b="1">
                <a:latin typeface="Tahoma" pitchFamily="34" charset="0"/>
              </a:rPr>
              <a:t>Example: Serpent</a:t>
            </a:r>
          </a:p>
        </p:txBody>
      </p:sp>
      <p:grpSp>
        <p:nvGrpSpPr>
          <p:cNvPr id="61451" name="Group 17"/>
          <p:cNvGrpSpPr>
            <a:grpSpLocks/>
          </p:cNvGrpSpPr>
          <p:nvPr/>
        </p:nvGrpSpPr>
        <p:grpSpPr bwMode="auto">
          <a:xfrm>
            <a:off x="2819400" y="2438400"/>
            <a:ext cx="1600200" cy="609600"/>
            <a:chOff x="960" y="1440"/>
            <a:chExt cx="1008" cy="384"/>
          </a:xfrm>
        </p:grpSpPr>
        <p:sp>
          <p:nvSpPr>
            <p:cNvPr id="61468" name="Rectangle 18"/>
            <p:cNvSpPr>
              <a:spLocks noChangeArrowheads="1"/>
            </p:cNvSpPr>
            <p:nvPr/>
          </p:nvSpPr>
          <p:spPr bwMode="auto">
            <a:xfrm>
              <a:off x="960" y="1440"/>
              <a:ext cx="1008" cy="192"/>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Component</a:t>
              </a:r>
            </a:p>
          </p:txBody>
        </p:sp>
        <p:sp>
          <p:nvSpPr>
            <p:cNvPr id="61469" name="Rectangle 19"/>
            <p:cNvSpPr>
              <a:spLocks noChangeArrowheads="1"/>
            </p:cNvSpPr>
            <p:nvPr/>
          </p:nvSpPr>
          <p:spPr bwMode="auto">
            <a:xfrm>
              <a:off x="960" y="1632"/>
              <a:ext cx="1008" cy="192"/>
            </a:xfrm>
            <a:prstGeom prst="rect">
              <a:avLst/>
            </a:prstGeom>
            <a:solidFill>
              <a:schemeClr val="accent1"/>
            </a:solidFill>
            <a:ln w="9525">
              <a:solidFill>
                <a:schemeClr val="tx1"/>
              </a:solidFill>
              <a:miter lim="800000"/>
              <a:headEnd/>
              <a:tailEnd/>
            </a:ln>
          </p:spPr>
          <p:txBody>
            <a:bodyPr wrap="none" anchor="ctr"/>
            <a:lstStyle/>
            <a:p>
              <a:r>
                <a:rPr lang="en-GB" sz="1600" b="1" i="1">
                  <a:latin typeface="Tahoma" pitchFamily="34" charset="0"/>
                </a:rPr>
                <a:t>anOperation()</a:t>
              </a:r>
            </a:p>
          </p:txBody>
        </p:sp>
      </p:grpSp>
      <p:sp>
        <p:nvSpPr>
          <p:cNvPr id="61452" name="AutoShape 20"/>
          <p:cNvSpPr>
            <a:spLocks noChangeArrowheads="1"/>
          </p:cNvSpPr>
          <p:nvPr/>
        </p:nvSpPr>
        <p:spPr bwMode="auto">
          <a:xfrm>
            <a:off x="3505200" y="30480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61453" name="AutoShape 21"/>
          <p:cNvCxnSpPr>
            <a:cxnSpLocks noChangeShapeType="1"/>
            <a:stCxn id="61474" idx="0"/>
            <a:endCxn id="61452" idx="3"/>
          </p:cNvCxnSpPr>
          <p:nvPr/>
        </p:nvCxnSpPr>
        <p:spPr bwMode="auto">
          <a:xfrm rot="-5400000">
            <a:off x="2609850" y="2609850"/>
            <a:ext cx="381000" cy="1562100"/>
          </a:xfrm>
          <a:prstGeom prst="bentConnector3">
            <a:avLst>
              <a:gd name="adj1" fmla="val 50000"/>
            </a:avLst>
          </a:prstGeom>
          <a:noFill/>
          <a:ln w="9525">
            <a:solidFill>
              <a:schemeClr val="tx1"/>
            </a:solidFill>
            <a:miter lim="800000"/>
            <a:headEnd/>
            <a:tailEnd/>
          </a:ln>
        </p:spPr>
      </p:cxnSp>
      <p:cxnSp>
        <p:nvCxnSpPr>
          <p:cNvPr id="61454" name="AutoShape 22"/>
          <p:cNvCxnSpPr>
            <a:cxnSpLocks noChangeShapeType="1"/>
            <a:stCxn id="61457" idx="0"/>
            <a:endCxn id="61466" idx="3"/>
          </p:cNvCxnSpPr>
          <p:nvPr/>
        </p:nvCxnSpPr>
        <p:spPr bwMode="auto">
          <a:xfrm rot="5400000" flipH="1">
            <a:off x="5022057" y="1935956"/>
            <a:ext cx="385762" cy="2905125"/>
          </a:xfrm>
          <a:prstGeom prst="bentConnector3">
            <a:avLst>
              <a:gd name="adj1" fmla="val 49796"/>
            </a:avLst>
          </a:prstGeom>
          <a:noFill/>
          <a:ln w="9525">
            <a:solidFill>
              <a:schemeClr val="tx1"/>
            </a:solidFill>
            <a:miter lim="800000"/>
            <a:headEnd/>
            <a:tailEnd/>
          </a:ln>
        </p:spPr>
      </p:cxnSp>
      <p:cxnSp>
        <p:nvCxnSpPr>
          <p:cNvPr id="61455" name="AutoShape 23"/>
          <p:cNvCxnSpPr>
            <a:cxnSpLocks noChangeShapeType="1"/>
            <a:stCxn id="61472" idx="0"/>
            <a:endCxn id="61459" idx="3"/>
          </p:cNvCxnSpPr>
          <p:nvPr/>
        </p:nvCxnSpPr>
        <p:spPr bwMode="auto">
          <a:xfrm rot="-5400000">
            <a:off x="5314950" y="3714750"/>
            <a:ext cx="685800" cy="1943100"/>
          </a:xfrm>
          <a:prstGeom prst="bentConnector3">
            <a:avLst>
              <a:gd name="adj1" fmla="val 50000"/>
            </a:avLst>
          </a:prstGeom>
          <a:noFill/>
          <a:ln w="9525">
            <a:solidFill>
              <a:schemeClr val="tx1"/>
            </a:solidFill>
            <a:miter lim="800000"/>
            <a:headEnd/>
            <a:tailEnd/>
          </a:ln>
        </p:spPr>
      </p:cxnSp>
      <p:cxnSp>
        <p:nvCxnSpPr>
          <p:cNvPr id="61456" name="AutoShape 24"/>
          <p:cNvCxnSpPr>
            <a:cxnSpLocks noChangeShapeType="1"/>
            <a:stCxn id="61470" idx="0"/>
            <a:endCxn id="61467" idx="3"/>
          </p:cNvCxnSpPr>
          <p:nvPr/>
        </p:nvCxnSpPr>
        <p:spPr bwMode="auto">
          <a:xfrm rot="5400000" flipH="1">
            <a:off x="6843712" y="4291013"/>
            <a:ext cx="676275" cy="800100"/>
          </a:xfrm>
          <a:prstGeom prst="bentConnector3">
            <a:avLst>
              <a:gd name="adj1" fmla="val 50000"/>
            </a:avLst>
          </a:prstGeom>
          <a:noFill/>
          <a:ln w="9525">
            <a:solidFill>
              <a:schemeClr val="tx1"/>
            </a:solidFill>
            <a:miter lim="800000"/>
            <a:headEnd/>
            <a:tailEnd/>
          </a:ln>
        </p:spPr>
      </p:cxnSp>
      <p:sp>
        <p:nvSpPr>
          <p:cNvPr id="61457" name="Rectangle 25"/>
          <p:cNvSpPr>
            <a:spLocks noChangeArrowheads="1"/>
          </p:cNvSpPr>
          <p:nvPr/>
        </p:nvSpPr>
        <p:spPr bwMode="auto">
          <a:xfrm>
            <a:off x="5867400" y="3581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GB" sz="1600" b="1" i="1">
                <a:latin typeface="Tahoma" pitchFamily="34" charset="0"/>
              </a:rPr>
              <a:t>Decorator</a:t>
            </a:r>
          </a:p>
        </p:txBody>
      </p:sp>
      <p:sp>
        <p:nvSpPr>
          <p:cNvPr id="61458" name="Rectangle 26"/>
          <p:cNvSpPr>
            <a:spLocks noChangeArrowheads="1"/>
          </p:cNvSpPr>
          <p:nvPr/>
        </p:nvSpPr>
        <p:spPr bwMode="auto">
          <a:xfrm>
            <a:off x="5867400" y="3886200"/>
            <a:ext cx="1600200" cy="304800"/>
          </a:xfrm>
          <a:prstGeom prst="rect">
            <a:avLst/>
          </a:prstGeom>
          <a:solidFill>
            <a:schemeClr val="accent1"/>
          </a:solidFill>
          <a:ln w="9525">
            <a:solidFill>
              <a:schemeClr val="tx1"/>
            </a:solidFill>
            <a:miter lim="800000"/>
            <a:headEnd/>
            <a:tailEnd/>
          </a:ln>
        </p:spPr>
        <p:txBody>
          <a:bodyPr wrap="none" anchor="ctr"/>
          <a:lstStyle/>
          <a:p>
            <a:r>
              <a:rPr lang="en-GB" sz="1600" b="1">
                <a:latin typeface="Tahoma" pitchFamily="34" charset="0"/>
              </a:rPr>
              <a:t>anOperation()</a:t>
            </a:r>
          </a:p>
        </p:txBody>
      </p:sp>
      <p:sp>
        <p:nvSpPr>
          <p:cNvPr id="61459" name="AutoShape 27"/>
          <p:cNvSpPr>
            <a:spLocks noChangeArrowheads="1"/>
          </p:cNvSpPr>
          <p:nvPr/>
        </p:nvSpPr>
        <p:spPr bwMode="auto">
          <a:xfrm>
            <a:off x="6553200" y="4191000"/>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61460" name="AutoShape 28"/>
          <p:cNvCxnSpPr>
            <a:cxnSpLocks noChangeShapeType="1"/>
            <a:stCxn id="61458" idx="3"/>
            <a:endCxn id="61469" idx="3"/>
          </p:cNvCxnSpPr>
          <p:nvPr/>
        </p:nvCxnSpPr>
        <p:spPr bwMode="auto">
          <a:xfrm flipH="1" flipV="1">
            <a:off x="4419600" y="2895600"/>
            <a:ext cx="3048000" cy="1143000"/>
          </a:xfrm>
          <a:prstGeom prst="bentConnector3">
            <a:avLst>
              <a:gd name="adj1" fmla="val -7500"/>
            </a:avLst>
          </a:prstGeom>
          <a:noFill/>
          <a:ln w="9525">
            <a:solidFill>
              <a:schemeClr val="tx1"/>
            </a:solidFill>
            <a:miter lim="800000"/>
            <a:headEnd/>
            <a:tailEnd type="arrow" w="lg" len="lg"/>
          </a:ln>
        </p:spPr>
      </p:cxnSp>
      <p:cxnSp>
        <p:nvCxnSpPr>
          <p:cNvPr id="61461" name="AutoShape 29"/>
          <p:cNvCxnSpPr>
            <a:cxnSpLocks noChangeShapeType="1"/>
            <a:stCxn id="61468" idx="3"/>
            <a:endCxn id="61446" idx="1"/>
          </p:cNvCxnSpPr>
          <p:nvPr/>
        </p:nvCxnSpPr>
        <p:spPr bwMode="auto">
          <a:xfrm flipV="1">
            <a:off x="4419600" y="2209800"/>
            <a:ext cx="304800" cy="381000"/>
          </a:xfrm>
          <a:prstGeom prst="straightConnector1">
            <a:avLst/>
          </a:prstGeom>
          <a:noFill/>
          <a:ln w="9525">
            <a:solidFill>
              <a:schemeClr val="tx1"/>
            </a:solidFill>
            <a:round/>
            <a:headEnd type="oval" w="lg" len="lg"/>
            <a:tailEnd/>
          </a:ln>
        </p:spPr>
      </p:cxnSp>
      <p:cxnSp>
        <p:nvCxnSpPr>
          <p:cNvPr id="61462" name="AutoShape 30"/>
          <p:cNvCxnSpPr>
            <a:cxnSpLocks noChangeShapeType="1"/>
            <a:stCxn id="61457" idx="1"/>
            <a:endCxn id="61448" idx="3"/>
          </p:cNvCxnSpPr>
          <p:nvPr/>
        </p:nvCxnSpPr>
        <p:spPr bwMode="auto">
          <a:xfrm flipH="1">
            <a:off x="5715000" y="3733800"/>
            <a:ext cx="152400" cy="228600"/>
          </a:xfrm>
          <a:prstGeom prst="straightConnector1">
            <a:avLst/>
          </a:prstGeom>
          <a:noFill/>
          <a:ln w="9525">
            <a:solidFill>
              <a:schemeClr val="tx1"/>
            </a:solidFill>
            <a:round/>
            <a:headEnd type="oval" w="lg" len="lg"/>
            <a:tailEnd/>
          </a:ln>
        </p:spPr>
      </p:cxnSp>
      <p:cxnSp>
        <p:nvCxnSpPr>
          <p:cNvPr id="61463" name="AutoShape 31"/>
          <p:cNvCxnSpPr>
            <a:cxnSpLocks noChangeShapeType="1"/>
            <a:stCxn id="61469" idx="1"/>
            <a:endCxn id="61447" idx="2"/>
          </p:cNvCxnSpPr>
          <p:nvPr/>
        </p:nvCxnSpPr>
        <p:spPr bwMode="auto">
          <a:xfrm flipH="1" flipV="1">
            <a:off x="2514600" y="2133600"/>
            <a:ext cx="304800" cy="762000"/>
          </a:xfrm>
          <a:prstGeom prst="straightConnector1">
            <a:avLst/>
          </a:prstGeom>
          <a:noFill/>
          <a:ln w="9525">
            <a:solidFill>
              <a:schemeClr val="tx1"/>
            </a:solidFill>
            <a:round/>
            <a:headEnd type="oval" w="lg" len="lg"/>
            <a:tailEnd/>
          </a:ln>
        </p:spPr>
      </p:cxnSp>
      <p:cxnSp>
        <p:nvCxnSpPr>
          <p:cNvPr id="61464" name="AutoShape 32"/>
          <p:cNvCxnSpPr>
            <a:cxnSpLocks noChangeShapeType="1"/>
            <a:stCxn id="61474" idx="1"/>
            <a:endCxn id="61450" idx="2"/>
          </p:cNvCxnSpPr>
          <p:nvPr/>
        </p:nvCxnSpPr>
        <p:spPr bwMode="auto">
          <a:xfrm flipV="1">
            <a:off x="762000" y="3048000"/>
            <a:ext cx="457200" cy="685800"/>
          </a:xfrm>
          <a:prstGeom prst="straightConnector1">
            <a:avLst/>
          </a:prstGeom>
          <a:noFill/>
          <a:ln w="9525">
            <a:solidFill>
              <a:schemeClr val="tx1"/>
            </a:solidFill>
            <a:round/>
            <a:headEnd type="oval" w="lg" len="lg"/>
            <a:tailEnd/>
          </a:ln>
        </p:spPr>
      </p:cxnSp>
      <p:cxnSp>
        <p:nvCxnSpPr>
          <p:cNvPr id="61465" name="AutoShape 33"/>
          <p:cNvCxnSpPr>
            <a:cxnSpLocks noChangeShapeType="1"/>
            <a:stCxn id="61472" idx="1"/>
            <a:endCxn id="61449" idx="2"/>
          </p:cNvCxnSpPr>
          <p:nvPr/>
        </p:nvCxnSpPr>
        <p:spPr bwMode="auto">
          <a:xfrm flipH="1" flipV="1">
            <a:off x="2476500" y="4876800"/>
            <a:ext cx="952500" cy="304800"/>
          </a:xfrm>
          <a:prstGeom prst="straightConnector1">
            <a:avLst/>
          </a:prstGeom>
          <a:noFill/>
          <a:ln w="9525">
            <a:solidFill>
              <a:schemeClr val="tx1"/>
            </a:solidFill>
            <a:round/>
            <a:headEnd type="oval" w="lg" len="lg"/>
            <a:tailEnd/>
          </a:ln>
        </p:spPr>
      </p:cxnSp>
      <p:sp>
        <p:nvSpPr>
          <p:cNvPr id="61466" name="AutoShape 34"/>
          <p:cNvSpPr>
            <a:spLocks noChangeArrowheads="1"/>
          </p:cNvSpPr>
          <p:nvPr/>
        </p:nvSpPr>
        <p:spPr bwMode="auto">
          <a:xfrm>
            <a:off x="3686175" y="3043238"/>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61467" name="AutoShape 35"/>
          <p:cNvSpPr>
            <a:spLocks noChangeArrowheads="1"/>
          </p:cNvSpPr>
          <p:nvPr/>
        </p:nvSpPr>
        <p:spPr bwMode="auto">
          <a:xfrm>
            <a:off x="6705600" y="4200525"/>
            <a:ext cx="152400" cy="1524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pPr eaLnBrk="1" hangingPunct="1"/>
            <a:r>
              <a:rPr lang="en-GB"/>
              <a:t>Decorator Pattern</a:t>
            </a:r>
            <a:br>
              <a:rPr lang="en-GB"/>
            </a:br>
            <a:r>
              <a:rPr lang="en-GB"/>
              <a:t>Points to Note</a:t>
            </a:r>
          </a:p>
        </p:txBody>
      </p:sp>
      <p:sp>
        <p:nvSpPr>
          <p:cNvPr id="62467" name="Rectangle 3"/>
          <p:cNvSpPr>
            <a:spLocks noGrp="1" noChangeArrowheads="1"/>
          </p:cNvSpPr>
          <p:nvPr>
            <p:ph idx="1"/>
          </p:nvPr>
        </p:nvSpPr>
        <p:spPr/>
        <p:txBody>
          <a:bodyPr/>
          <a:lstStyle/>
          <a:p>
            <a:pPr eaLnBrk="1" hangingPunct="1"/>
            <a:r>
              <a:rPr lang="en-GB"/>
              <a:t>The </a:t>
            </a:r>
            <a:r>
              <a:rPr lang="en-GB" i="1"/>
              <a:t>Decorator</a:t>
            </a:r>
            <a:r>
              <a:rPr lang="en-GB"/>
              <a:t> classes implement the same </a:t>
            </a:r>
            <a:r>
              <a:rPr lang="en-GB" i="1"/>
              <a:t>Component </a:t>
            </a:r>
            <a:r>
              <a:rPr lang="en-GB"/>
              <a:t>interface as the ConcreteComponent classes. However a Decorator object is also </a:t>
            </a:r>
            <a:r>
              <a:rPr lang="en-GB" i="1"/>
              <a:t>contains </a:t>
            </a:r>
            <a:r>
              <a:rPr lang="en-GB"/>
              <a:t> a </a:t>
            </a:r>
            <a:r>
              <a:rPr lang="en-GB" i="1"/>
              <a:t>Component </a:t>
            </a:r>
            <a:r>
              <a:rPr lang="en-GB"/>
              <a:t>object.</a:t>
            </a:r>
          </a:p>
          <a:p>
            <a:pPr eaLnBrk="1" hangingPunct="1"/>
            <a:r>
              <a:rPr lang="en-GB"/>
              <a:t>When we add a new property we simply add one decorator class. No other classes need to be added or modified.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Is that all there is?</a:t>
            </a:r>
          </a:p>
        </p:txBody>
      </p:sp>
      <p:sp>
        <p:nvSpPr>
          <p:cNvPr id="8195" name="Rectangle 3"/>
          <p:cNvSpPr>
            <a:spLocks noGrp="1" noChangeArrowheads="1"/>
          </p:cNvSpPr>
          <p:nvPr>
            <p:ph idx="1"/>
          </p:nvPr>
        </p:nvSpPr>
        <p:spPr/>
        <p:txBody>
          <a:bodyPr/>
          <a:lstStyle/>
          <a:p>
            <a:pPr eaLnBrk="1" hangingPunct="1"/>
            <a:r>
              <a:rPr lang="en-GB"/>
              <a:t>If we understand abstraction, polymorphism, inheritance, and encapsulation, do we know all there is to know about Object Orientation?</a:t>
            </a:r>
          </a:p>
          <a:p>
            <a:pPr eaLnBrk="1" hangingPunct="1"/>
            <a:r>
              <a:rPr lang="en-GB"/>
              <a:t>Let’s look at an example.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pPr eaLnBrk="1" hangingPunct="1"/>
            <a:r>
              <a:rPr lang="en-GB"/>
              <a:t>Summary</a:t>
            </a:r>
            <a:br>
              <a:rPr lang="en-GB"/>
            </a:br>
            <a:r>
              <a:rPr lang="en-GB" i="1"/>
              <a:t>Design Principles</a:t>
            </a:r>
            <a:endParaRPr lang="en-GB"/>
          </a:p>
        </p:txBody>
      </p:sp>
      <p:sp>
        <p:nvSpPr>
          <p:cNvPr id="63491" name="Rectangle 3"/>
          <p:cNvSpPr>
            <a:spLocks noGrp="1" noChangeArrowheads="1"/>
          </p:cNvSpPr>
          <p:nvPr>
            <p:ph idx="1"/>
          </p:nvPr>
        </p:nvSpPr>
        <p:spPr/>
        <p:txBody>
          <a:bodyPr/>
          <a:lstStyle/>
          <a:p>
            <a:pPr eaLnBrk="1" hangingPunct="1"/>
            <a:r>
              <a:rPr lang="en-GB"/>
              <a:t>Favour composition over inheritance.</a:t>
            </a:r>
          </a:p>
          <a:p>
            <a:pPr eaLnBrk="1" hangingPunct="1"/>
            <a:r>
              <a:rPr lang="en-GB"/>
              <a:t>Encapsulate what varies.</a:t>
            </a:r>
          </a:p>
          <a:p>
            <a:pPr eaLnBrk="1" hangingPunct="1"/>
            <a:r>
              <a:rPr lang="en-GB"/>
              <a:t>Program to an interface not an implementation.</a:t>
            </a:r>
          </a:p>
          <a:p>
            <a:pPr eaLnBrk="1" hangingPunct="1"/>
            <a:r>
              <a:rPr lang="en-GB"/>
              <a:t>Classes should be open to extension but closed to modification.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pPr eaLnBrk="1" hangingPunct="1"/>
            <a:r>
              <a:rPr lang="en-GB"/>
              <a:t>Summary</a:t>
            </a:r>
            <a:br>
              <a:rPr lang="en-GB"/>
            </a:br>
            <a:r>
              <a:rPr lang="en-GB" i="1"/>
              <a:t>Design Patterns</a:t>
            </a:r>
            <a:endParaRPr lang="en-GB"/>
          </a:p>
        </p:txBody>
      </p:sp>
      <p:sp>
        <p:nvSpPr>
          <p:cNvPr id="64515" name="Rectangle 3"/>
          <p:cNvSpPr>
            <a:spLocks noGrp="1" noChangeArrowheads="1"/>
          </p:cNvSpPr>
          <p:nvPr>
            <p:ph idx="1"/>
          </p:nvPr>
        </p:nvSpPr>
        <p:spPr/>
        <p:txBody>
          <a:bodyPr/>
          <a:lstStyle/>
          <a:p>
            <a:pPr eaLnBrk="1" hangingPunct="1"/>
            <a:r>
              <a:rPr lang="en-GB" sz="2400" b="1"/>
              <a:t>Strategy: </a:t>
            </a:r>
            <a:r>
              <a:rPr lang="en-GB" sz="2400" i="1"/>
              <a:t>encapsulates behaviour which varies between objects into a separate class.</a:t>
            </a:r>
            <a:endParaRPr lang="en-GB" sz="2400"/>
          </a:p>
          <a:p>
            <a:pPr eaLnBrk="1" hangingPunct="1"/>
            <a:r>
              <a:rPr lang="en-GB" sz="2400" b="1"/>
              <a:t>Factory method:</a:t>
            </a:r>
            <a:r>
              <a:rPr lang="en-GB" sz="2400"/>
              <a:t> </a:t>
            </a:r>
            <a:r>
              <a:rPr lang="en-GB" sz="2400" i="1"/>
              <a:t>object creation is handled by factory methods which are overridden by concrete creator classes.</a:t>
            </a:r>
          </a:p>
          <a:p>
            <a:pPr eaLnBrk="1" hangingPunct="1"/>
            <a:r>
              <a:rPr lang="en-GB" sz="2400" b="1"/>
              <a:t>Abstract factory: </a:t>
            </a:r>
            <a:r>
              <a:rPr lang="en-GB" sz="2400" i="1"/>
              <a:t>object creation handled by separate factory classes that create families of related products</a:t>
            </a:r>
            <a:r>
              <a:rPr lang="en-GB" sz="2400"/>
              <a:t>.</a:t>
            </a:r>
          </a:p>
          <a:p>
            <a:pPr eaLnBrk="1" hangingPunct="1"/>
            <a:r>
              <a:rPr lang="en-GB" sz="2400" b="1"/>
              <a:t>Decorator: </a:t>
            </a:r>
            <a:r>
              <a:rPr lang="en-GB" sz="2400" i="1"/>
              <a:t>functionality added to objects by composition with decorator classes that have the same interface as the objects that they decorate.</a:t>
            </a:r>
            <a:endParaRPr lang="en-GB"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t>The Game of Survival</a:t>
            </a:r>
          </a:p>
        </p:txBody>
      </p:sp>
      <p:sp>
        <p:nvSpPr>
          <p:cNvPr id="9219" name="Rectangle 3"/>
          <p:cNvSpPr>
            <a:spLocks noGrp="1" noChangeArrowheads="1"/>
          </p:cNvSpPr>
          <p:nvPr>
            <p:ph idx="1"/>
          </p:nvPr>
        </p:nvSpPr>
        <p:spPr/>
        <p:txBody>
          <a:bodyPr/>
          <a:lstStyle/>
          <a:p>
            <a:pPr eaLnBrk="1" hangingPunct="1"/>
            <a:r>
              <a:rPr lang="en-GB"/>
              <a:t>Survival is a multi-player game in which the playable characters are animals inhabiting some virtual environment. Each animal implements methods allowing it to</a:t>
            </a:r>
          </a:p>
          <a:p>
            <a:pPr lvl="1" eaLnBrk="1" hangingPunct="1"/>
            <a:r>
              <a:rPr lang="en-GB"/>
              <a:t>Move</a:t>
            </a:r>
          </a:p>
          <a:p>
            <a:pPr lvl="1" eaLnBrk="1" hangingPunct="1"/>
            <a:r>
              <a:rPr lang="en-GB"/>
              <a:t>Attack</a:t>
            </a:r>
          </a:p>
          <a:p>
            <a:pPr lvl="1" eaLnBrk="1" hangingPunct="1"/>
            <a:r>
              <a:rPr lang="en-GB"/>
              <a:t>Give birth (if female)</a:t>
            </a:r>
          </a:p>
          <a:p>
            <a:pPr lvl="1" eaLnBrk="1" hangingPunct="1"/>
            <a:r>
              <a:rPr lang="en-GB" i="1"/>
              <a:t>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t>Animal Classes</a:t>
            </a:r>
          </a:p>
        </p:txBody>
      </p:sp>
      <p:grpSp>
        <p:nvGrpSpPr>
          <p:cNvPr id="10243" name="Group 3"/>
          <p:cNvGrpSpPr>
            <a:grpSpLocks/>
          </p:cNvGrpSpPr>
          <p:nvPr/>
        </p:nvGrpSpPr>
        <p:grpSpPr bwMode="auto">
          <a:xfrm>
            <a:off x="6400800" y="3495675"/>
            <a:ext cx="2362200" cy="1371600"/>
            <a:chOff x="2256" y="1296"/>
            <a:chExt cx="1104" cy="1200"/>
          </a:xfrm>
        </p:grpSpPr>
        <p:sp>
          <p:nvSpPr>
            <p:cNvPr id="10272" name="Rectangle 4"/>
            <p:cNvSpPr>
              <a:spLocks noChangeArrowheads="1"/>
            </p:cNvSpPr>
            <p:nvPr/>
          </p:nvSpPr>
          <p:spPr bwMode="auto">
            <a:xfrm>
              <a:off x="2256" y="1296"/>
              <a:ext cx="1104" cy="336"/>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Eagle</a:t>
              </a:r>
            </a:p>
          </p:txBody>
        </p:sp>
        <p:sp>
          <p:nvSpPr>
            <p:cNvPr id="10273" name="Rectangle 5"/>
            <p:cNvSpPr>
              <a:spLocks noChangeArrowheads="1"/>
            </p:cNvSpPr>
            <p:nvPr/>
          </p:nvSpPr>
          <p:spPr bwMode="auto">
            <a:xfrm>
              <a:off x="2256" y="1632"/>
              <a:ext cx="1104" cy="336"/>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covering = feathers</a:t>
              </a:r>
            </a:p>
          </p:txBody>
        </p:sp>
        <p:sp>
          <p:nvSpPr>
            <p:cNvPr id="10274" name="Rectangle 6"/>
            <p:cNvSpPr>
              <a:spLocks noChangeArrowheads="1"/>
            </p:cNvSpPr>
            <p:nvPr/>
          </p:nvSpPr>
          <p:spPr bwMode="auto">
            <a:xfrm>
              <a:off x="2256" y="1968"/>
              <a:ext cx="1104" cy="528"/>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fly}</a:t>
              </a:r>
            </a:p>
            <a:p>
              <a:r>
                <a:rPr lang="en-GB" sz="1800">
                  <a:latin typeface="Tahoma" pitchFamily="34" charset="0"/>
                </a:rPr>
                <a:t>attack() {// swoop}</a:t>
              </a:r>
            </a:p>
          </p:txBody>
        </p:sp>
      </p:grpSp>
      <p:grpSp>
        <p:nvGrpSpPr>
          <p:cNvPr id="10244" name="Group 7"/>
          <p:cNvGrpSpPr>
            <a:grpSpLocks/>
          </p:cNvGrpSpPr>
          <p:nvPr/>
        </p:nvGrpSpPr>
        <p:grpSpPr bwMode="auto">
          <a:xfrm>
            <a:off x="3429000" y="3511550"/>
            <a:ext cx="1981200" cy="1371600"/>
            <a:chOff x="2256" y="1296"/>
            <a:chExt cx="1104" cy="1200"/>
          </a:xfrm>
        </p:grpSpPr>
        <p:sp>
          <p:nvSpPr>
            <p:cNvPr id="10269" name="Rectangle 8"/>
            <p:cNvSpPr>
              <a:spLocks noChangeArrowheads="1"/>
            </p:cNvSpPr>
            <p:nvPr/>
          </p:nvSpPr>
          <p:spPr bwMode="auto">
            <a:xfrm>
              <a:off x="2256" y="1296"/>
              <a:ext cx="1104" cy="336"/>
            </a:xfrm>
            <a:prstGeom prst="rect">
              <a:avLst/>
            </a:prstGeom>
            <a:solidFill>
              <a:schemeClr val="accent1"/>
            </a:solidFill>
            <a:ln w="9525">
              <a:solidFill>
                <a:schemeClr val="tx1"/>
              </a:solidFill>
              <a:miter lim="800000"/>
              <a:headEnd/>
              <a:tailEnd/>
            </a:ln>
          </p:spPr>
          <p:txBody>
            <a:bodyPr wrap="none" anchor="ctr"/>
            <a:lstStyle/>
            <a:p>
              <a:pPr algn="ctr"/>
              <a:r>
                <a:rPr lang="en-GB" sz="1800" i="1">
                  <a:latin typeface="Tahoma" pitchFamily="34" charset="0"/>
                </a:rPr>
                <a:t>Reptile</a:t>
              </a:r>
            </a:p>
          </p:txBody>
        </p:sp>
        <p:sp>
          <p:nvSpPr>
            <p:cNvPr id="10270" name="Rectangle 9"/>
            <p:cNvSpPr>
              <a:spLocks noChangeArrowheads="1"/>
            </p:cNvSpPr>
            <p:nvPr/>
          </p:nvSpPr>
          <p:spPr bwMode="auto">
            <a:xfrm>
              <a:off x="2256" y="1632"/>
              <a:ext cx="1104" cy="336"/>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covering = scales</a:t>
              </a:r>
            </a:p>
          </p:txBody>
        </p:sp>
        <p:sp>
          <p:nvSpPr>
            <p:cNvPr id="10271" name="Rectangle 10"/>
            <p:cNvSpPr>
              <a:spLocks noChangeArrowheads="1"/>
            </p:cNvSpPr>
            <p:nvPr/>
          </p:nvSpPr>
          <p:spPr bwMode="auto">
            <a:xfrm>
              <a:off x="2256" y="1968"/>
              <a:ext cx="1104" cy="528"/>
            </a:xfrm>
            <a:prstGeom prst="rect">
              <a:avLst/>
            </a:prstGeom>
            <a:solidFill>
              <a:schemeClr val="accent1"/>
            </a:solidFill>
            <a:ln w="9525">
              <a:solidFill>
                <a:schemeClr val="tx1"/>
              </a:solidFill>
              <a:miter lim="800000"/>
              <a:headEnd/>
              <a:tailEnd/>
            </a:ln>
          </p:spPr>
          <p:txBody>
            <a:bodyPr wrap="none" anchor="ctr"/>
            <a:lstStyle/>
            <a:p>
              <a:r>
                <a:rPr lang="en-GB" sz="1800" i="1">
                  <a:latin typeface="Tahoma" pitchFamily="34" charset="0"/>
                </a:rPr>
                <a:t>move()</a:t>
              </a:r>
            </a:p>
            <a:p>
              <a:r>
                <a:rPr lang="en-GB" sz="1800" i="1">
                  <a:latin typeface="Tahoma" pitchFamily="34" charset="0"/>
                </a:rPr>
                <a:t>attack()</a:t>
              </a:r>
            </a:p>
          </p:txBody>
        </p:sp>
      </p:grpSp>
      <p:grpSp>
        <p:nvGrpSpPr>
          <p:cNvPr id="10245" name="Group 11"/>
          <p:cNvGrpSpPr>
            <a:grpSpLocks/>
          </p:cNvGrpSpPr>
          <p:nvPr/>
        </p:nvGrpSpPr>
        <p:grpSpPr bwMode="auto">
          <a:xfrm>
            <a:off x="381000" y="3505200"/>
            <a:ext cx="2514600" cy="1371600"/>
            <a:chOff x="2256" y="1296"/>
            <a:chExt cx="1104" cy="1200"/>
          </a:xfrm>
        </p:grpSpPr>
        <p:sp>
          <p:nvSpPr>
            <p:cNvPr id="10266" name="Rectangle 12"/>
            <p:cNvSpPr>
              <a:spLocks noChangeArrowheads="1"/>
            </p:cNvSpPr>
            <p:nvPr/>
          </p:nvSpPr>
          <p:spPr bwMode="auto">
            <a:xfrm>
              <a:off x="2256" y="1296"/>
              <a:ext cx="1104" cy="336"/>
            </a:xfrm>
            <a:prstGeom prst="rect">
              <a:avLst/>
            </a:prstGeom>
            <a:solidFill>
              <a:schemeClr val="accent1"/>
            </a:solidFill>
            <a:ln w="9525">
              <a:solidFill>
                <a:schemeClr val="tx1"/>
              </a:solidFill>
              <a:miter lim="800000"/>
              <a:headEnd/>
              <a:tailEnd/>
            </a:ln>
          </p:spPr>
          <p:txBody>
            <a:bodyPr wrap="none" anchor="ctr"/>
            <a:lstStyle/>
            <a:p>
              <a:pPr algn="ctr"/>
              <a:r>
                <a:rPr lang="en-GB" sz="1800" i="1">
                  <a:latin typeface="Tahoma" pitchFamily="34" charset="0"/>
                </a:rPr>
                <a:t>Arthropod</a:t>
              </a:r>
            </a:p>
          </p:txBody>
        </p:sp>
        <p:sp>
          <p:nvSpPr>
            <p:cNvPr id="10267" name="Rectangle 13"/>
            <p:cNvSpPr>
              <a:spLocks noChangeArrowheads="1"/>
            </p:cNvSpPr>
            <p:nvPr/>
          </p:nvSpPr>
          <p:spPr bwMode="auto">
            <a:xfrm>
              <a:off x="2256" y="1632"/>
              <a:ext cx="1104" cy="336"/>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covering =exoskeleton</a:t>
              </a:r>
            </a:p>
          </p:txBody>
        </p:sp>
        <p:sp>
          <p:nvSpPr>
            <p:cNvPr id="10268" name="Rectangle 14"/>
            <p:cNvSpPr>
              <a:spLocks noChangeArrowheads="1"/>
            </p:cNvSpPr>
            <p:nvPr/>
          </p:nvSpPr>
          <p:spPr bwMode="auto">
            <a:xfrm>
              <a:off x="2256" y="1968"/>
              <a:ext cx="1104" cy="528"/>
            </a:xfrm>
            <a:prstGeom prst="rect">
              <a:avLst/>
            </a:prstGeom>
            <a:solidFill>
              <a:schemeClr val="accent1"/>
            </a:solidFill>
            <a:ln w="9525">
              <a:solidFill>
                <a:schemeClr val="tx1"/>
              </a:solidFill>
              <a:miter lim="800000"/>
              <a:headEnd/>
              <a:tailEnd/>
            </a:ln>
          </p:spPr>
          <p:txBody>
            <a:bodyPr wrap="none" anchor="ctr"/>
            <a:lstStyle/>
            <a:p>
              <a:r>
                <a:rPr lang="en-GB" sz="1800" i="1">
                  <a:latin typeface="Tahoma" pitchFamily="34" charset="0"/>
                </a:rPr>
                <a:t>move()</a:t>
              </a:r>
              <a:r>
                <a:rPr lang="en-GB" sz="1800">
                  <a:latin typeface="Tahoma" pitchFamily="34" charset="0"/>
                </a:rPr>
                <a:t> </a:t>
              </a:r>
            </a:p>
            <a:p>
              <a:r>
                <a:rPr lang="en-GB" sz="1800" i="1">
                  <a:latin typeface="Tahoma" pitchFamily="34" charset="0"/>
                </a:rPr>
                <a:t>attack()</a:t>
              </a:r>
            </a:p>
          </p:txBody>
        </p:sp>
      </p:grpSp>
      <p:grpSp>
        <p:nvGrpSpPr>
          <p:cNvPr id="10246" name="Group 15"/>
          <p:cNvGrpSpPr>
            <a:grpSpLocks/>
          </p:cNvGrpSpPr>
          <p:nvPr/>
        </p:nvGrpSpPr>
        <p:grpSpPr bwMode="auto">
          <a:xfrm>
            <a:off x="107950" y="5410200"/>
            <a:ext cx="2863850" cy="990600"/>
            <a:chOff x="432" y="3408"/>
            <a:chExt cx="1584" cy="528"/>
          </a:xfrm>
        </p:grpSpPr>
        <p:sp>
          <p:nvSpPr>
            <p:cNvPr id="10264" name="Rectangle 16"/>
            <p:cNvSpPr>
              <a:spLocks noChangeArrowheads="1"/>
            </p:cNvSpPr>
            <p:nvPr/>
          </p:nvSpPr>
          <p:spPr bwMode="auto">
            <a:xfrm>
              <a:off x="432" y="3408"/>
              <a:ext cx="1584" cy="215"/>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Spider</a:t>
              </a:r>
            </a:p>
          </p:txBody>
        </p:sp>
        <p:sp>
          <p:nvSpPr>
            <p:cNvPr id="10265" name="Rectangle 17"/>
            <p:cNvSpPr>
              <a:spLocks noChangeArrowheads="1"/>
            </p:cNvSpPr>
            <p:nvPr/>
          </p:nvSpPr>
          <p:spPr bwMode="auto">
            <a:xfrm>
              <a:off x="432" y="3598"/>
              <a:ext cx="1584" cy="338"/>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crawl}</a:t>
              </a:r>
            </a:p>
            <a:p>
              <a:r>
                <a:rPr lang="en-GB" sz="1800">
                  <a:latin typeface="Tahoma" pitchFamily="34" charset="0"/>
                </a:rPr>
                <a:t>attack() {// poisonous bite}</a:t>
              </a:r>
            </a:p>
          </p:txBody>
        </p:sp>
      </p:grpSp>
      <p:grpSp>
        <p:nvGrpSpPr>
          <p:cNvPr id="10247" name="Group 18"/>
          <p:cNvGrpSpPr>
            <a:grpSpLocks/>
          </p:cNvGrpSpPr>
          <p:nvPr/>
        </p:nvGrpSpPr>
        <p:grpSpPr bwMode="auto">
          <a:xfrm>
            <a:off x="3197225" y="5410200"/>
            <a:ext cx="2895600" cy="990600"/>
            <a:chOff x="432" y="3408"/>
            <a:chExt cx="1584" cy="528"/>
          </a:xfrm>
        </p:grpSpPr>
        <p:sp>
          <p:nvSpPr>
            <p:cNvPr id="10262" name="Rectangle 19"/>
            <p:cNvSpPr>
              <a:spLocks noChangeArrowheads="1"/>
            </p:cNvSpPr>
            <p:nvPr/>
          </p:nvSpPr>
          <p:spPr bwMode="auto">
            <a:xfrm>
              <a:off x="432" y="3408"/>
              <a:ext cx="1584" cy="215"/>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Snake</a:t>
              </a:r>
            </a:p>
          </p:txBody>
        </p:sp>
        <p:sp>
          <p:nvSpPr>
            <p:cNvPr id="10263" name="Rectangle 20"/>
            <p:cNvSpPr>
              <a:spLocks noChangeArrowheads="1"/>
            </p:cNvSpPr>
            <p:nvPr/>
          </p:nvSpPr>
          <p:spPr bwMode="auto">
            <a:xfrm>
              <a:off x="432" y="3598"/>
              <a:ext cx="1584" cy="338"/>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slither}</a:t>
              </a:r>
            </a:p>
            <a:p>
              <a:r>
                <a:rPr lang="en-GB" sz="1800">
                  <a:latin typeface="Tahoma" pitchFamily="34" charset="0"/>
                </a:rPr>
                <a:t>attack() {// poisonous bite}</a:t>
              </a:r>
            </a:p>
          </p:txBody>
        </p:sp>
      </p:grpSp>
      <p:grpSp>
        <p:nvGrpSpPr>
          <p:cNvPr id="10248" name="Group 21"/>
          <p:cNvGrpSpPr>
            <a:grpSpLocks/>
          </p:cNvGrpSpPr>
          <p:nvPr/>
        </p:nvGrpSpPr>
        <p:grpSpPr bwMode="auto">
          <a:xfrm>
            <a:off x="3505200" y="1447800"/>
            <a:ext cx="1905000" cy="1371600"/>
            <a:chOff x="2256" y="1296"/>
            <a:chExt cx="1104" cy="1200"/>
          </a:xfrm>
        </p:grpSpPr>
        <p:sp>
          <p:nvSpPr>
            <p:cNvPr id="10259" name="Rectangle 22"/>
            <p:cNvSpPr>
              <a:spLocks noChangeArrowheads="1"/>
            </p:cNvSpPr>
            <p:nvPr/>
          </p:nvSpPr>
          <p:spPr bwMode="auto">
            <a:xfrm>
              <a:off x="2256" y="1296"/>
              <a:ext cx="1104" cy="336"/>
            </a:xfrm>
            <a:prstGeom prst="rect">
              <a:avLst/>
            </a:prstGeom>
            <a:solidFill>
              <a:schemeClr val="accent1"/>
            </a:solidFill>
            <a:ln w="9525">
              <a:solidFill>
                <a:schemeClr val="tx1"/>
              </a:solidFill>
              <a:miter lim="800000"/>
              <a:headEnd/>
              <a:tailEnd/>
            </a:ln>
          </p:spPr>
          <p:txBody>
            <a:bodyPr wrap="none" anchor="ctr"/>
            <a:lstStyle/>
            <a:p>
              <a:pPr algn="ctr"/>
              <a:r>
                <a:rPr lang="en-GB" sz="1800" i="1">
                  <a:latin typeface="Tahoma" pitchFamily="34" charset="0"/>
                </a:rPr>
                <a:t>Animal</a:t>
              </a:r>
            </a:p>
          </p:txBody>
        </p:sp>
        <p:sp>
          <p:nvSpPr>
            <p:cNvPr id="10260" name="Rectangle 23"/>
            <p:cNvSpPr>
              <a:spLocks noChangeArrowheads="1"/>
            </p:cNvSpPr>
            <p:nvPr/>
          </p:nvSpPr>
          <p:spPr bwMode="auto">
            <a:xfrm>
              <a:off x="2256" y="1632"/>
              <a:ext cx="1104" cy="336"/>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covering</a:t>
              </a:r>
            </a:p>
          </p:txBody>
        </p:sp>
        <p:sp>
          <p:nvSpPr>
            <p:cNvPr id="10261" name="Rectangle 24"/>
            <p:cNvSpPr>
              <a:spLocks noChangeArrowheads="1"/>
            </p:cNvSpPr>
            <p:nvPr/>
          </p:nvSpPr>
          <p:spPr bwMode="auto">
            <a:xfrm>
              <a:off x="2256" y="1968"/>
              <a:ext cx="1104" cy="528"/>
            </a:xfrm>
            <a:prstGeom prst="rect">
              <a:avLst/>
            </a:prstGeom>
            <a:solidFill>
              <a:schemeClr val="accent1"/>
            </a:solidFill>
            <a:ln w="9525">
              <a:solidFill>
                <a:schemeClr val="tx1"/>
              </a:solidFill>
              <a:miter lim="800000"/>
              <a:headEnd/>
              <a:tailEnd/>
            </a:ln>
          </p:spPr>
          <p:txBody>
            <a:bodyPr wrap="none" anchor="ctr"/>
            <a:lstStyle/>
            <a:p>
              <a:r>
                <a:rPr lang="en-GB" sz="1800" i="1">
                  <a:latin typeface="Tahoma" pitchFamily="34" charset="0"/>
                </a:rPr>
                <a:t>move()</a:t>
              </a:r>
            </a:p>
            <a:p>
              <a:r>
                <a:rPr lang="en-GB" sz="1800" i="1">
                  <a:latin typeface="Tahoma" pitchFamily="34" charset="0"/>
                </a:rPr>
                <a:t>attack()</a:t>
              </a:r>
            </a:p>
          </p:txBody>
        </p:sp>
      </p:grpSp>
      <p:sp>
        <p:nvSpPr>
          <p:cNvPr id="10249" name="AutoShape 25"/>
          <p:cNvSpPr>
            <a:spLocks noChangeArrowheads="1"/>
          </p:cNvSpPr>
          <p:nvPr/>
        </p:nvSpPr>
        <p:spPr bwMode="auto">
          <a:xfrm>
            <a:off x="4332288" y="28194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10250" name="AutoShape 26"/>
          <p:cNvCxnSpPr>
            <a:cxnSpLocks noChangeShapeType="1"/>
            <a:stCxn id="10257" idx="3"/>
            <a:endCxn id="10266" idx="0"/>
          </p:cNvCxnSpPr>
          <p:nvPr/>
        </p:nvCxnSpPr>
        <p:spPr bwMode="auto">
          <a:xfrm rot="5400000">
            <a:off x="2686050" y="2000250"/>
            <a:ext cx="457200" cy="2552700"/>
          </a:xfrm>
          <a:prstGeom prst="bentConnector3">
            <a:avLst>
              <a:gd name="adj1" fmla="val 50000"/>
            </a:avLst>
          </a:prstGeom>
          <a:noFill/>
          <a:ln w="9525">
            <a:solidFill>
              <a:schemeClr val="tx1"/>
            </a:solidFill>
            <a:miter lim="800000"/>
            <a:headEnd/>
            <a:tailEnd/>
          </a:ln>
        </p:spPr>
      </p:cxnSp>
      <p:cxnSp>
        <p:nvCxnSpPr>
          <p:cNvPr id="10251" name="AutoShape 27"/>
          <p:cNvCxnSpPr>
            <a:cxnSpLocks noChangeShapeType="1"/>
            <a:stCxn id="10249" idx="3"/>
            <a:endCxn id="10269" idx="0"/>
          </p:cNvCxnSpPr>
          <p:nvPr/>
        </p:nvCxnSpPr>
        <p:spPr bwMode="auto">
          <a:xfrm rot="16200000" flipH="1">
            <a:off x="4182269" y="3274219"/>
            <a:ext cx="463550" cy="11112"/>
          </a:xfrm>
          <a:prstGeom prst="bentConnector3">
            <a:avLst>
              <a:gd name="adj1" fmla="val 50000"/>
            </a:avLst>
          </a:prstGeom>
          <a:noFill/>
          <a:ln w="9525">
            <a:solidFill>
              <a:schemeClr val="tx1"/>
            </a:solidFill>
            <a:miter lim="800000"/>
            <a:headEnd/>
            <a:tailEnd/>
          </a:ln>
        </p:spPr>
      </p:cxnSp>
      <p:cxnSp>
        <p:nvCxnSpPr>
          <p:cNvPr id="10252" name="AutoShape 28"/>
          <p:cNvCxnSpPr>
            <a:cxnSpLocks noChangeShapeType="1"/>
            <a:stCxn id="10258" idx="3"/>
            <a:endCxn id="10272" idx="0"/>
          </p:cNvCxnSpPr>
          <p:nvPr/>
        </p:nvCxnSpPr>
        <p:spPr bwMode="auto">
          <a:xfrm rot="16200000" flipH="1">
            <a:off x="5867400" y="1781175"/>
            <a:ext cx="447675" cy="2981325"/>
          </a:xfrm>
          <a:prstGeom prst="bentConnector3">
            <a:avLst>
              <a:gd name="adj1" fmla="val 50000"/>
            </a:avLst>
          </a:prstGeom>
          <a:noFill/>
          <a:ln w="9525">
            <a:solidFill>
              <a:schemeClr val="tx1"/>
            </a:solidFill>
            <a:miter lim="800000"/>
            <a:headEnd/>
            <a:tailEnd/>
          </a:ln>
        </p:spPr>
      </p:cxnSp>
      <p:sp>
        <p:nvSpPr>
          <p:cNvPr id="10253" name="AutoShape 29"/>
          <p:cNvSpPr>
            <a:spLocks noChangeArrowheads="1"/>
          </p:cNvSpPr>
          <p:nvPr/>
        </p:nvSpPr>
        <p:spPr bwMode="auto">
          <a:xfrm>
            <a:off x="1447800" y="48768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10254" name="AutoShape 30"/>
          <p:cNvCxnSpPr>
            <a:cxnSpLocks noChangeShapeType="1"/>
            <a:stCxn id="10253" idx="3"/>
            <a:endCxn id="10264" idx="0"/>
          </p:cNvCxnSpPr>
          <p:nvPr/>
        </p:nvCxnSpPr>
        <p:spPr bwMode="auto">
          <a:xfrm>
            <a:off x="1524000" y="5105400"/>
            <a:ext cx="15875" cy="304800"/>
          </a:xfrm>
          <a:prstGeom prst="straightConnector1">
            <a:avLst/>
          </a:prstGeom>
          <a:noFill/>
          <a:ln w="9525">
            <a:solidFill>
              <a:schemeClr val="tx1"/>
            </a:solidFill>
            <a:round/>
            <a:headEnd/>
            <a:tailEnd/>
          </a:ln>
        </p:spPr>
      </p:cxnSp>
      <p:sp>
        <p:nvSpPr>
          <p:cNvPr id="10255" name="AutoShape 31"/>
          <p:cNvSpPr>
            <a:spLocks noChangeArrowheads="1"/>
          </p:cNvSpPr>
          <p:nvPr/>
        </p:nvSpPr>
        <p:spPr bwMode="auto">
          <a:xfrm>
            <a:off x="4572000" y="48768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10256" name="AutoShape 32"/>
          <p:cNvCxnSpPr>
            <a:cxnSpLocks noChangeShapeType="1"/>
            <a:stCxn id="10255" idx="3"/>
            <a:endCxn id="10262" idx="0"/>
          </p:cNvCxnSpPr>
          <p:nvPr/>
        </p:nvCxnSpPr>
        <p:spPr bwMode="auto">
          <a:xfrm flipH="1">
            <a:off x="4645025" y="5105400"/>
            <a:ext cx="3175" cy="304800"/>
          </a:xfrm>
          <a:prstGeom prst="straightConnector1">
            <a:avLst/>
          </a:prstGeom>
          <a:noFill/>
          <a:ln w="9525">
            <a:solidFill>
              <a:schemeClr val="tx1"/>
            </a:solidFill>
            <a:round/>
            <a:headEnd/>
            <a:tailEnd/>
          </a:ln>
        </p:spPr>
      </p:cxnSp>
      <p:sp>
        <p:nvSpPr>
          <p:cNvPr id="10257" name="AutoShape 33"/>
          <p:cNvSpPr>
            <a:spLocks noChangeArrowheads="1"/>
          </p:cNvSpPr>
          <p:nvPr/>
        </p:nvSpPr>
        <p:spPr bwMode="auto">
          <a:xfrm>
            <a:off x="4114800" y="28194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0258" name="AutoShape 34"/>
          <p:cNvSpPr>
            <a:spLocks noChangeArrowheads="1"/>
          </p:cNvSpPr>
          <p:nvPr/>
        </p:nvSpPr>
        <p:spPr bwMode="auto">
          <a:xfrm>
            <a:off x="4524375" y="281940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a:t>Implementing Poisonous Bites</a:t>
            </a:r>
          </a:p>
        </p:txBody>
      </p:sp>
      <p:sp>
        <p:nvSpPr>
          <p:cNvPr id="11267" name="Rectangle 3"/>
          <p:cNvSpPr>
            <a:spLocks noGrp="1" noChangeArrowheads="1"/>
          </p:cNvSpPr>
          <p:nvPr>
            <p:ph idx="1"/>
          </p:nvPr>
        </p:nvSpPr>
        <p:spPr>
          <a:xfrm>
            <a:off x="723900" y="1810759"/>
            <a:ext cx="7734300" cy="762000"/>
          </a:xfrm>
        </p:spPr>
        <p:txBody>
          <a:bodyPr/>
          <a:lstStyle/>
          <a:p>
            <a:pPr eaLnBrk="1" hangingPunct="1"/>
            <a:r>
              <a:rPr lang="en-GB" sz="2000" dirty="0"/>
              <a:t>How do we represent the fact that both snakes and spiders attack using a poisonous bite. Here’s one possible solution…</a:t>
            </a:r>
          </a:p>
        </p:txBody>
      </p:sp>
      <p:grpSp>
        <p:nvGrpSpPr>
          <p:cNvPr id="11268" name="Group 4"/>
          <p:cNvGrpSpPr>
            <a:grpSpLocks/>
          </p:cNvGrpSpPr>
          <p:nvPr/>
        </p:nvGrpSpPr>
        <p:grpSpPr bwMode="auto">
          <a:xfrm>
            <a:off x="3048000" y="3155950"/>
            <a:ext cx="3124200" cy="990600"/>
            <a:chOff x="432" y="3408"/>
            <a:chExt cx="1584" cy="528"/>
          </a:xfrm>
        </p:grpSpPr>
        <p:sp>
          <p:nvSpPr>
            <p:cNvPr id="11281" name="Rectangle 5"/>
            <p:cNvSpPr>
              <a:spLocks noChangeArrowheads="1"/>
            </p:cNvSpPr>
            <p:nvPr/>
          </p:nvSpPr>
          <p:spPr bwMode="auto">
            <a:xfrm>
              <a:off x="432" y="3408"/>
              <a:ext cx="1584" cy="215"/>
            </a:xfrm>
            <a:prstGeom prst="rect">
              <a:avLst/>
            </a:prstGeom>
            <a:solidFill>
              <a:schemeClr val="accent1"/>
            </a:solidFill>
            <a:ln w="9525">
              <a:solidFill>
                <a:schemeClr val="tx1"/>
              </a:solidFill>
              <a:miter lim="800000"/>
              <a:headEnd/>
              <a:tailEnd/>
            </a:ln>
          </p:spPr>
          <p:txBody>
            <a:bodyPr wrap="none" anchor="ctr"/>
            <a:lstStyle/>
            <a:p>
              <a:pPr algn="ctr"/>
              <a:r>
                <a:rPr lang="en-GB" sz="1800" i="1">
                  <a:latin typeface="Tahoma" pitchFamily="34" charset="0"/>
                </a:rPr>
                <a:t>PoisonousBiter</a:t>
              </a:r>
            </a:p>
          </p:txBody>
        </p:sp>
        <p:sp>
          <p:nvSpPr>
            <p:cNvPr id="11282" name="Rectangle 6"/>
            <p:cNvSpPr>
              <a:spLocks noChangeArrowheads="1"/>
            </p:cNvSpPr>
            <p:nvPr/>
          </p:nvSpPr>
          <p:spPr bwMode="auto">
            <a:xfrm>
              <a:off x="432" y="3598"/>
              <a:ext cx="1584" cy="338"/>
            </a:xfrm>
            <a:prstGeom prst="rect">
              <a:avLst/>
            </a:prstGeom>
            <a:solidFill>
              <a:schemeClr val="accent1"/>
            </a:solidFill>
            <a:ln w="9525">
              <a:solidFill>
                <a:schemeClr val="tx1"/>
              </a:solidFill>
              <a:miter lim="800000"/>
              <a:headEnd/>
              <a:tailEnd/>
            </a:ln>
          </p:spPr>
          <p:txBody>
            <a:bodyPr wrap="none" anchor="ctr"/>
            <a:lstStyle/>
            <a:p>
              <a:r>
                <a:rPr lang="en-GB" sz="1800" i="1" dirty="0">
                  <a:latin typeface="Tahoma" pitchFamily="34" charset="0"/>
                </a:rPr>
                <a:t>move()</a:t>
              </a:r>
            </a:p>
            <a:p>
              <a:r>
                <a:rPr lang="en-GB" sz="1800" dirty="0">
                  <a:latin typeface="Tahoma" pitchFamily="34" charset="0"/>
                </a:rPr>
                <a:t>attack() {// poisonous bite}</a:t>
              </a:r>
            </a:p>
          </p:txBody>
        </p:sp>
      </p:grpSp>
      <p:grpSp>
        <p:nvGrpSpPr>
          <p:cNvPr id="11269" name="Group 7"/>
          <p:cNvGrpSpPr>
            <a:grpSpLocks/>
          </p:cNvGrpSpPr>
          <p:nvPr/>
        </p:nvGrpSpPr>
        <p:grpSpPr bwMode="auto">
          <a:xfrm>
            <a:off x="990600" y="4724400"/>
            <a:ext cx="2819400" cy="990600"/>
            <a:chOff x="432" y="3408"/>
            <a:chExt cx="1584" cy="528"/>
          </a:xfrm>
        </p:grpSpPr>
        <p:sp>
          <p:nvSpPr>
            <p:cNvPr id="11279" name="Rectangle 8"/>
            <p:cNvSpPr>
              <a:spLocks noChangeArrowheads="1"/>
            </p:cNvSpPr>
            <p:nvPr/>
          </p:nvSpPr>
          <p:spPr bwMode="auto">
            <a:xfrm>
              <a:off x="432" y="3408"/>
              <a:ext cx="1584" cy="215"/>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Spider</a:t>
              </a:r>
            </a:p>
          </p:txBody>
        </p:sp>
        <p:sp>
          <p:nvSpPr>
            <p:cNvPr id="11280" name="Rectangle 9"/>
            <p:cNvSpPr>
              <a:spLocks noChangeArrowheads="1"/>
            </p:cNvSpPr>
            <p:nvPr/>
          </p:nvSpPr>
          <p:spPr bwMode="auto">
            <a:xfrm>
              <a:off x="432" y="3598"/>
              <a:ext cx="1584" cy="338"/>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crawl}</a:t>
              </a:r>
            </a:p>
            <a:p>
              <a:endParaRPr lang="en-GB" sz="1800">
                <a:latin typeface="Tahoma" pitchFamily="34" charset="0"/>
              </a:endParaRPr>
            </a:p>
          </p:txBody>
        </p:sp>
      </p:grpSp>
      <p:grpSp>
        <p:nvGrpSpPr>
          <p:cNvPr id="11270" name="Group 10"/>
          <p:cNvGrpSpPr>
            <a:grpSpLocks/>
          </p:cNvGrpSpPr>
          <p:nvPr/>
        </p:nvGrpSpPr>
        <p:grpSpPr bwMode="auto">
          <a:xfrm>
            <a:off x="4800600" y="4724400"/>
            <a:ext cx="2895600" cy="990600"/>
            <a:chOff x="432" y="3408"/>
            <a:chExt cx="1584" cy="528"/>
          </a:xfrm>
        </p:grpSpPr>
        <p:sp>
          <p:nvSpPr>
            <p:cNvPr id="11277" name="Rectangle 11"/>
            <p:cNvSpPr>
              <a:spLocks noChangeArrowheads="1"/>
            </p:cNvSpPr>
            <p:nvPr/>
          </p:nvSpPr>
          <p:spPr bwMode="auto">
            <a:xfrm>
              <a:off x="432" y="3408"/>
              <a:ext cx="1584" cy="215"/>
            </a:xfrm>
            <a:prstGeom prst="rect">
              <a:avLst/>
            </a:prstGeom>
            <a:solidFill>
              <a:schemeClr val="accent1"/>
            </a:solidFill>
            <a:ln w="9525">
              <a:solidFill>
                <a:schemeClr val="tx1"/>
              </a:solidFill>
              <a:miter lim="800000"/>
              <a:headEnd/>
              <a:tailEnd/>
            </a:ln>
          </p:spPr>
          <p:txBody>
            <a:bodyPr wrap="none" anchor="ctr"/>
            <a:lstStyle/>
            <a:p>
              <a:pPr algn="ctr"/>
              <a:r>
                <a:rPr lang="en-GB" sz="1800">
                  <a:latin typeface="Tahoma" pitchFamily="34" charset="0"/>
                </a:rPr>
                <a:t>Snake</a:t>
              </a:r>
            </a:p>
          </p:txBody>
        </p:sp>
        <p:sp>
          <p:nvSpPr>
            <p:cNvPr id="11278" name="Rectangle 12"/>
            <p:cNvSpPr>
              <a:spLocks noChangeArrowheads="1"/>
            </p:cNvSpPr>
            <p:nvPr/>
          </p:nvSpPr>
          <p:spPr bwMode="auto">
            <a:xfrm>
              <a:off x="432" y="3598"/>
              <a:ext cx="1584" cy="338"/>
            </a:xfrm>
            <a:prstGeom prst="rect">
              <a:avLst/>
            </a:prstGeom>
            <a:solidFill>
              <a:schemeClr val="accent1"/>
            </a:solidFill>
            <a:ln w="9525">
              <a:solidFill>
                <a:schemeClr val="tx1"/>
              </a:solidFill>
              <a:miter lim="800000"/>
              <a:headEnd/>
              <a:tailEnd/>
            </a:ln>
          </p:spPr>
          <p:txBody>
            <a:bodyPr wrap="none" anchor="ctr"/>
            <a:lstStyle/>
            <a:p>
              <a:r>
                <a:rPr lang="en-GB" sz="1800">
                  <a:latin typeface="Tahoma" pitchFamily="34" charset="0"/>
                </a:rPr>
                <a:t>move() {// slither}</a:t>
              </a:r>
            </a:p>
            <a:p>
              <a:endParaRPr lang="en-GB" sz="1800">
                <a:latin typeface="Tahoma" pitchFamily="34" charset="0"/>
              </a:endParaRPr>
            </a:p>
          </p:txBody>
        </p:sp>
      </p:grpSp>
      <p:sp>
        <p:nvSpPr>
          <p:cNvPr id="11271" name="AutoShape 13"/>
          <p:cNvSpPr>
            <a:spLocks noChangeArrowheads="1"/>
          </p:cNvSpPr>
          <p:nvPr/>
        </p:nvSpPr>
        <p:spPr bwMode="auto">
          <a:xfrm>
            <a:off x="4343400" y="4159250"/>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cxnSp>
        <p:nvCxnSpPr>
          <p:cNvPr id="11272" name="AutoShape 14"/>
          <p:cNvCxnSpPr>
            <a:cxnSpLocks noChangeShapeType="1"/>
            <a:stCxn id="11276" idx="3"/>
            <a:endCxn id="11277" idx="0"/>
          </p:cNvCxnSpPr>
          <p:nvPr/>
        </p:nvCxnSpPr>
        <p:spPr bwMode="auto">
          <a:xfrm rot="16200000" flipH="1">
            <a:off x="5274469" y="3750469"/>
            <a:ext cx="347662" cy="1600200"/>
          </a:xfrm>
          <a:prstGeom prst="bentConnector3">
            <a:avLst>
              <a:gd name="adj1" fmla="val 49773"/>
            </a:avLst>
          </a:prstGeom>
          <a:noFill/>
          <a:ln w="9525">
            <a:solidFill>
              <a:schemeClr val="tx1"/>
            </a:solidFill>
            <a:miter lim="800000"/>
            <a:headEnd/>
            <a:tailEnd/>
          </a:ln>
        </p:spPr>
      </p:cxnSp>
      <p:cxnSp>
        <p:nvCxnSpPr>
          <p:cNvPr id="11273" name="AutoShape 15"/>
          <p:cNvCxnSpPr>
            <a:cxnSpLocks noChangeShapeType="1"/>
            <a:stCxn id="11271" idx="3"/>
            <a:endCxn id="11279" idx="0"/>
          </p:cNvCxnSpPr>
          <p:nvPr/>
        </p:nvCxnSpPr>
        <p:spPr bwMode="auto">
          <a:xfrm rot="5400000">
            <a:off x="3241675" y="3546475"/>
            <a:ext cx="336550" cy="2019300"/>
          </a:xfrm>
          <a:prstGeom prst="bentConnector3">
            <a:avLst>
              <a:gd name="adj1" fmla="val 50000"/>
            </a:avLst>
          </a:prstGeom>
          <a:noFill/>
          <a:ln w="9525">
            <a:solidFill>
              <a:schemeClr val="tx1"/>
            </a:solidFill>
            <a:miter lim="800000"/>
            <a:headEnd/>
            <a:tailEnd/>
          </a:ln>
        </p:spPr>
      </p:cxnSp>
      <p:sp>
        <p:nvSpPr>
          <p:cNvPr id="11274" name="Text Box 16"/>
          <p:cNvSpPr txBox="1">
            <a:spLocks noChangeArrowheads="1"/>
          </p:cNvSpPr>
          <p:nvPr/>
        </p:nvSpPr>
        <p:spPr bwMode="auto">
          <a:xfrm>
            <a:off x="6781800" y="3048000"/>
            <a:ext cx="2057400" cy="822325"/>
          </a:xfrm>
          <a:prstGeom prst="rect">
            <a:avLst/>
          </a:prstGeom>
          <a:noFill/>
          <a:ln w="9525">
            <a:noFill/>
            <a:miter lim="800000"/>
            <a:headEnd/>
            <a:tailEnd/>
          </a:ln>
        </p:spPr>
        <p:txBody>
          <a:bodyPr>
            <a:spAutoFit/>
          </a:bodyPr>
          <a:lstStyle/>
          <a:p>
            <a:pPr>
              <a:spcBef>
                <a:spcPct val="50000"/>
              </a:spcBef>
            </a:pPr>
            <a:r>
              <a:rPr lang="en-GB" i="1">
                <a:solidFill>
                  <a:schemeClr val="tx2"/>
                </a:solidFill>
                <a:latin typeface="Tahoma" pitchFamily="34" charset="0"/>
              </a:rPr>
              <a:t>Newly created class</a:t>
            </a:r>
          </a:p>
        </p:txBody>
      </p:sp>
      <p:sp>
        <p:nvSpPr>
          <p:cNvPr id="11275" name="Freeform 17"/>
          <p:cNvSpPr>
            <a:spLocks/>
          </p:cNvSpPr>
          <p:nvPr/>
        </p:nvSpPr>
        <p:spPr bwMode="auto">
          <a:xfrm>
            <a:off x="6261100" y="3500438"/>
            <a:ext cx="573088" cy="139700"/>
          </a:xfrm>
          <a:custGeom>
            <a:avLst/>
            <a:gdLst>
              <a:gd name="T0" fmla="*/ 361 w 361"/>
              <a:gd name="T1" fmla="*/ 0 h 88"/>
              <a:gd name="T2" fmla="*/ 283 w 361"/>
              <a:gd name="T3" fmla="*/ 19 h 88"/>
              <a:gd name="T4" fmla="*/ 205 w 361"/>
              <a:gd name="T5" fmla="*/ 88 h 88"/>
              <a:gd name="T6" fmla="*/ 0 w 361"/>
              <a:gd name="T7" fmla="*/ 88 h 88"/>
              <a:gd name="T8" fmla="*/ 0 60000 65536"/>
              <a:gd name="T9" fmla="*/ 0 60000 65536"/>
              <a:gd name="T10" fmla="*/ 0 60000 65536"/>
              <a:gd name="T11" fmla="*/ 0 60000 65536"/>
              <a:gd name="T12" fmla="*/ 0 w 361"/>
              <a:gd name="T13" fmla="*/ 0 h 88"/>
              <a:gd name="T14" fmla="*/ 361 w 361"/>
              <a:gd name="T15" fmla="*/ 88 h 88"/>
            </a:gdLst>
            <a:ahLst/>
            <a:cxnLst>
              <a:cxn ang="T8">
                <a:pos x="T0" y="T1"/>
              </a:cxn>
              <a:cxn ang="T9">
                <a:pos x="T2" y="T3"/>
              </a:cxn>
              <a:cxn ang="T10">
                <a:pos x="T4" y="T5"/>
              </a:cxn>
              <a:cxn ang="T11">
                <a:pos x="T6" y="T7"/>
              </a:cxn>
            </a:cxnLst>
            <a:rect l="T12" t="T13" r="T14" b="T15"/>
            <a:pathLst>
              <a:path w="361" h="88">
                <a:moveTo>
                  <a:pt x="361" y="0"/>
                </a:moveTo>
                <a:cubicBezTo>
                  <a:pt x="360" y="0"/>
                  <a:pt x="292" y="13"/>
                  <a:pt x="283" y="19"/>
                </a:cubicBezTo>
                <a:cubicBezTo>
                  <a:pt x="242" y="46"/>
                  <a:pt x="255" y="71"/>
                  <a:pt x="205" y="88"/>
                </a:cubicBezTo>
                <a:cubicBezTo>
                  <a:pt x="136" y="74"/>
                  <a:pt x="70" y="88"/>
                  <a:pt x="0" y="88"/>
                </a:cubicBezTo>
              </a:path>
            </a:pathLst>
          </a:custGeom>
          <a:noFill/>
          <a:ln w="9525">
            <a:solidFill>
              <a:schemeClr val="tx1"/>
            </a:solidFill>
            <a:round/>
            <a:headEnd/>
            <a:tailEnd type="arrow" w="lg" len="med"/>
          </a:ln>
        </p:spPr>
        <p:txBody>
          <a:bodyPr wrap="none"/>
          <a:lstStyle/>
          <a:p>
            <a:endParaRPr lang="en-US"/>
          </a:p>
        </p:txBody>
      </p:sp>
      <p:sp>
        <p:nvSpPr>
          <p:cNvPr id="11276" name="AutoShape 18"/>
          <p:cNvSpPr>
            <a:spLocks noChangeArrowheads="1"/>
          </p:cNvSpPr>
          <p:nvPr/>
        </p:nvSpPr>
        <p:spPr bwMode="auto">
          <a:xfrm>
            <a:off x="4572000" y="4148138"/>
            <a:ext cx="152400" cy="228600"/>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theme/theme1.xml><?xml version="1.0" encoding="utf-8"?>
<a:theme xmlns:a="http://schemas.openxmlformats.org/drawingml/2006/main" name="Nilai UC PowerPoint Presentation (Lecturer)">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FEST template</Template>
  <TotalTime>330</TotalTime>
  <Words>4793</Words>
  <Application>Microsoft Office PowerPoint</Application>
  <PresentationFormat>On-screen Show (4:3)</PresentationFormat>
  <Paragraphs>953</Paragraphs>
  <Slides>61</Slides>
  <Notes>58</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Myriad Pro</vt:lpstr>
      <vt:lpstr>Symbol</vt:lpstr>
      <vt:lpstr>Tahoma</vt:lpstr>
      <vt:lpstr>Times New Roman</vt:lpstr>
      <vt:lpstr>Wingdings</vt:lpstr>
      <vt:lpstr>Nilai UC PowerPoint Presentation (Lecturer)</vt:lpstr>
      <vt:lpstr>Lecture 4: Design Patterns</vt:lpstr>
      <vt:lpstr>Overview</vt:lpstr>
      <vt:lpstr>An Example </vt:lpstr>
      <vt:lpstr>Fundamentals of OO</vt:lpstr>
      <vt:lpstr>Fundamentals of OO</vt:lpstr>
      <vt:lpstr>Is that all there is?</vt:lpstr>
      <vt:lpstr>The Game of Survival</vt:lpstr>
      <vt:lpstr>Animal Classes</vt:lpstr>
      <vt:lpstr>Implementing Poisonous Bites</vt:lpstr>
      <vt:lpstr>Implementing Poisonous Bites: First attempt</vt:lpstr>
      <vt:lpstr>How can we improve on this?</vt:lpstr>
      <vt:lpstr>A Better Solution Encapsulate the behaviour.</vt:lpstr>
      <vt:lpstr>Animal Classes</vt:lpstr>
      <vt:lpstr>Snakes and Other Reptiles</vt:lpstr>
      <vt:lpstr>AttackBehaviour</vt:lpstr>
      <vt:lpstr>Testing the Classes</vt:lpstr>
      <vt:lpstr>A pattern emerges…</vt:lpstr>
      <vt:lpstr>Structure of the Strategy Pattern.</vt:lpstr>
      <vt:lpstr>Design Principles</vt:lpstr>
      <vt:lpstr>How do we describe a pattern?</vt:lpstr>
      <vt:lpstr>Gang of Four Patterns</vt:lpstr>
      <vt:lpstr>Classifying Patterns</vt:lpstr>
      <vt:lpstr>Gang of Four Patterns</vt:lpstr>
      <vt:lpstr>A Creational Pattern Factory method</vt:lpstr>
      <vt:lpstr>Classes for Survival Environments</vt:lpstr>
      <vt:lpstr>Setting up the Jungle Game</vt:lpstr>
      <vt:lpstr>Setting up the Polar Version Bad idea number 1</vt:lpstr>
      <vt:lpstr>Setting up the Polar Version Bad idea number 2</vt:lpstr>
      <vt:lpstr>A better idea</vt:lpstr>
      <vt:lpstr>The SurvivalGame Class</vt:lpstr>
      <vt:lpstr>JungleSurvival and PolarSurvival</vt:lpstr>
      <vt:lpstr>The Segment Class</vt:lpstr>
      <vt:lpstr>Patches and Barriers</vt:lpstr>
      <vt:lpstr>Testing the Classes</vt:lpstr>
      <vt:lpstr>TestGame (continued)</vt:lpstr>
      <vt:lpstr>The Factory Method Pattern</vt:lpstr>
      <vt:lpstr>The Factory Method Pattern</vt:lpstr>
      <vt:lpstr>Design Principles</vt:lpstr>
      <vt:lpstr>The Abstract Factory Pattern</vt:lpstr>
      <vt:lpstr>The Abstract Factory Pattern</vt:lpstr>
      <vt:lpstr>Environment Factories</vt:lpstr>
      <vt:lpstr>The SurvivalGame Class</vt:lpstr>
      <vt:lpstr>Concrete Game Classes</vt:lpstr>
      <vt:lpstr>Testing</vt:lpstr>
      <vt:lpstr>Abstract Factory Structure</vt:lpstr>
      <vt:lpstr>Abstract Factory  compared and contrasted with Factory Method</vt:lpstr>
      <vt:lpstr>A Structural Pattern The Decorator Pattern</vt:lpstr>
      <vt:lpstr>A Possible Class Hierarchy</vt:lpstr>
      <vt:lpstr>Another Possible Hierarchy</vt:lpstr>
      <vt:lpstr>The Decorator Pattern</vt:lpstr>
      <vt:lpstr>The Animal Interface</vt:lpstr>
      <vt:lpstr>Abstract Animal</vt:lpstr>
      <vt:lpstr>Concrete Animals</vt:lpstr>
      <vt:lpstr>AnimalDecorator</vt:lpstr>
      <vt:lpstr>Winged Animals</vt:lpstr>
      <vt:lpstr>Fire Breathing Animals</vt:lpstr>
      <vt:lpstr>Test Harness</vt:lpstr>
      <vt:lpstr>The Decorator Pattern Structure</vt:lpstr>
      <vt:lpstr>Decorator Pattern Points to Note</vt:lpstr>
      <vt:lpstr>Summary Design Principles</vt:lpstr>
      <vt:lpstr>Summary Design Patterns</vt:lpstr>
    </vt:vector>
  </TitlesOfParts>
  <Company>PK Education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lmyeoh</dc:creator>
  <cp:lastModifiedBy>Rajesvary Rajoo</cp:lastModifiedBy>
  <cp:revision>22</cp:revision>
  <dcterms:created xsi:type="dcterms:W3CDTF">2009-05-07T03:07:15Z</dcterms:created>
  <dcterms:modified xsi:type="dcterms:W3CDTF">2025-02-09T10:23:54Z</dcterms:modified>
</cp:coreProperties>
</file>