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86" r:id="rId15"/>
    <p:sldId id="287" r:id="rId16"/>
    <p:sldId id="288" r:id="rId17"/>
    <p:sldId id="289"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97"/>
    <p:restoredTop sz="94751"/>
  </p:normalViewPr>
  <p:slideViewPr>
    <p:cSldViewPr snapToGrid="0">
      <p:cViewPr varScale="1">
        <p:scale>
          <a:sx n="119" d="100"/>
          <a:sy n="119" d="100"/>
        </p:scale>
        <p:origin x="5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DA2099-8449-4AD3-BEA7-D82708D4CA40}"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6BDFA4AE-162B-460F-A8DF-4D5E2510D03C}">
      <dgm:prSet/>
      <dgm:spPr/>
      <dgm:t>
        <a:bodyPr/>
        <a:lstStyle/>
        <a:p>
          <a:r>
            <a:rPr lang="en-US"/>
            <a:t>Planning</a:t>
          </a:r>
        </a:p>
      </dgm:t>
    </dgm:pt>
    <dgm:pt modelId="{666CA28C-7A4E-4094-B8D2-4FD83D2DD2ED}" type="parTrans" cxnId="{655312F5-F9E9-4AD6-A225-F08CED01A589}">
      <dgm:prSet/>
      <dgm:spPr/>
      <dgm:t>
        <a:bodyPr/>
        <a:lstStyle/>
        <a:p>
          <a:endParaRPr lang="en-US"/>
        </a:p>
      </dgm:t>
    </dgm:pt>
    <dgm:pt modelId="{B13E3F7D-DEEA-4E47-B094-5092F27824F2}" type="sibTrans" cxnId="{655312F5-F9E9-4AD6-A225-F08CED01A589}">
      <dgm:prSet/>
      <dgm:spPr/>
      <dgm:t>
        <a:bodyPr/>
        <a:lstStyle/>
        <a:p>
          <a:endParaRPr lang="en-US"/>
        </a:p>
      </dgm:t>
    </dgm:pt>
    <dgm:pt modelId="{3ACC21FA-3738-4A14-B597-51E288FBE4CF}">
      <dgm:prSet/>
      <dgm:spPr/>
      <dgm:t>
        <a:bodyPr/>
        <a:lstStyle/>
        <a:p>
          <a:r>
            <a:rPr lang="en-US"/>
            <a:t>Analysis</a:t>
          </a:r>
        </a:p>
      </dgm:t>
    </dgm:pt>
    <dgm:pt modelId="{048D2827-A995-42C0-B982-808F4C00F11D}" type="parTrans" cxnId="{664DDC0B-E186-4E2C-A27E-8CD5992FD8C3}">
      <dgm:prSet/>
      <dgm:spPr/>
      <dgm:t>
        <a:bodyPr/>
        <a:lstStyle/>
        <a:p>
          <a:endParaRPr lang="en-US"/>
        </a:p>
      </dgm:t>
    </dgm:pt>
    <dgm:pt modelId="{AC0E3B81-3C12-406F-A668-7BAF22B1496A}" type="sibTrans" cxnId="{664DDC0B-E186-4E2C-A27E-8CD5992FD8C3}">
      <dgm:prSet/>
      <dgm:spPr/>
      <dgm:t>
        <a:bodyPr/>
        <a:lstStyle/>
        <a:p>
          <a:endParaRPr lang="en-US"/>
        </a:p>
      </dgm:t>
    </dgm:pt>
    <dgm:pt modelId="{67A939A8-79F5-4217-9E3C-8AD764F970F1}">
      <dgm:prSet/>
      <dgm:spPr/>
      <dgm:t>
        <a:bodyPr/>
        <a:lstStyle/>
        <a:p>
          <a:r>
            <a:rPr lang="en-US"/>
            <a:t>Design</a:t>
          </a:r>
        </a:p>
      </dgm:t>
    </dgm:pt>
    <dgm:pt modelId="{2549C0C7-F7D8-4048-AF91-F9B2C0284283}" type="parTrans" cxnId="{2578A2B9-8199-4FA8-A363-4F3B1CF682CD}">
      <dgm:prSet/>
      <dgm:spPr/>
      <dgm:t>
        <a:bodyPr/>
        <a:lstStyle/>
        <a:p>
          <a:endParaRPr lang="en-US"/>
        </a:p>
      </dgm:t>
    </dgm:pt>
    <dgm:pt modelId="{D869D01C-CB9E-4ED4-8BB5-6701A2592445}" type="sibTrans" cxnId="{2578A2B9-8199-4FA8-A363-4F3B1CF682CD}">
      <dgm:prSet/>
      <dgm:spPr/>
      <dgm:t>
        <a:bodyPr/>
        <a:lstStyle/>
        <a:p>
          <a:endParaRPr lang="en-US"/>
        </a:p>
      </dgm:t>
    </dgm:pt>
    <dgm:pt modelId="{33528EDB-2B83-4491-9EB6-50789227E8A5}">
      <dgm:prSet/>
      <dgm:spPr/>
      <dgm:t>
        <a:bodyPr/>
        <a:lstStyle/>
        <a:p>
          <a:r>
            <a:rPr lang="en-US"/>
            <a:t>Implementation</a:t>
          </a:r>
        </a:p>
      </dgm:t>
    </dgm:pt>
    <dgm:pt modelId="{02CAF2E0-4DA6-4043-95B1-88E516A72E38}" type="parTrans" cxnId="{4605BE55-D341-4EE4-894D-6384D0AE4F1B}">
      <dgm:prSet/>
      <dgm:spPr/>
      <dgm:t>
        <a:bodyPr/>
        <a:lstStyle/>
        <a:p>
          <a:endParaRPr lang="en-US"/>
        </a:p>
      </dgm:t>
    </dgm:pt>
    <dgm:pt modelId="{53D9675D-3523-43A9-85C3-C88F86D0203B}" type="sibTrans" cxnId="{4605BE55-D341-4EE4-894D-6384D0AE4F1B}">
      <dgm:prSet/>
      <dgm:spPr/>
      <dgm:t>
        <a:bodyPr/>
        <a:lstStyle/>
        <a:p>
          <a:endParaRPr lang="en-US"/>
        </a:p>
      </dgm:t>
    </dgm:pt>
    <dgm:pt modelId="{DAE50B6C-71BA-4EBC-84A0-3529B21E95DA}">
      <dgm:prSet/>
      <dgm:spPr/>
      <dgm:t>
        <a:bodyPr/>
        <a:lstStyle/>
        <a:p>
          <a:r>
            <a:rPr lang="en-US"/>
            <a:t>Maintenance</a:t>
          </a:r>
        </a:p>
      </dgm:t>
    </dgm:pt>
    <dgm:pt modelId="{2882E209-6A57-4353-BF87-7EB2F1206793}" type="parTrans" cxnId="{FAE46991-1BB1-47FA-859B-C5E8074708C0}">
      <dgm:prSet/>
      <dgm:spPr/>
      <dgm:t>
        <a:bodyPr/>
        <a:lstStyle/>
        <a:p>
          <a:endParaRPr lang="en-US"/>
        </a:p>
      </dgm:t>
    </dgm:pt>
    <dgm:pt modelId="{861EFDC8-3AEF-4112-B092-2CCB28CF4F46}" type="sibTrans" cxnId="{FAE46991-1BB1-47FA-859B-C5E8074708C0}">
      <dgm:prSet/>
      <dgm:spPr/>
      <dgm:t>
        <a:bodyPr/>
        <a:lstStyle/>
        <a:p>
          <a:endParaRPr lang="en-US"/>
        </a:p>
      </dgm:t>
    </dgm:pt>
    <dgm:pt modelId="{166F10A2-F431-477B-8CC8-7D61C462984D}" type="pres">
      <dgm:prSet presAssocID="{D3DA2099-8449-4AD3-BEA7-D82708D4CA40}" presName="root" presStyleCnt="0">
        <dgm:presLayoutVars>
          <dgm:dir/>
          <dgm:resizeHandles val="exact"/>
        </dgm:presLayoutVars>
      </dgm:prSet>
      <dgm:spPr/>
    </dgm:pt>
    <dgm:pt modelId="{0F82DFB9-FECE-4C0B-9EF0-AD53741E2891}" type="pres">
      <dgm:prSet presAssocID="{6BDFA4AE-162B-460F-A8DF-4D5E2510D03C}" presName="compNode" presStyleCnt="0"/>
      <dgm:spPr/>
    </dgm:pt>
    <dgm:pt modelId="{12B703B3-6E0D-44F4-8B47-B0BCDC5D1E04}" type="pres">
      <dgm:prSet presAssocID="{6BDFA4AE-162B-460F-A8DF-4D5E2510D03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List"/>
        </a:ext>
      </dgm:extLst>
    </dgm:pt>
    <dgm:pt modelId="{69E97745-959B-4ED4-9720-AA57FE823BD4}" type="pres">
      <dgm:prSet presAssocID="{6BDFA4AE-162B-460F-A8DF-4D5E2510D03C}" presName="spaceRect" presStyleCnt="0"/>
      <dgm:spPr/>
    </dgm:pt>
    <dgm:pt modelId="{73A0EC88-01B2-4E03-834A-28839AD6BB18}" type="pres">
      <dgm:prSet presAssocID="{6BDFA4AE-162B-460F-A8DF-4D5E2510D03C}" presName="textRect" presStyleLbl="revTx" presStyleIdx="0" presStyleCnt="5">
        <dgm:presLayoutVars>
          <dgm:chMax val="1"/>
          <dgm:chPref val="1"/>
        </dgm:presLayoutVars>
      </dgm:prSet>
      <dgm:spPr/>
    </dgm:pt>
    <dgm:pt modelId="{958F257D-7C8A-41E7-B89A-846246A5A37D}" type="pres">
      <dgm:prSet presAssocID="{B13E3F7D-DEEA-4E47-B094-5092F27824F2}" presName="sibTrans" presStyleCnt="0"/>
      <dgm:spPr/>
    </dgm:pt>
    <dgm:pt modelId="{DEB29C93-ED66-4491-91C0-E3AF3947EF21}" type="pres">
      <dgm:prSet presAssocID="{3ACC21FA-3738-4A14-B597-51E288FBE4CF}" presName="compNode" presStyleCnt="0"/>
      <dgm:spPr/>
    </dgm:pt>
    <dgm:pt modelId="{380623C7-1CB7-4D6C-82A7-17254D469C57}" type="pres">
      <dgm:prSet presAssocID="{3ACC21FA-3738-4A14-B597-51E288FBE4C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507B7C34-EF5C-4A01-B150-2E474D489A6F}" type="pres">
      <dgm:prSet presAssocID="{3ACC21FA-3738-4A14-B597-51E288FBE4CF}" presName="spaceRect" presStyleCnt="0"/>
      <dgm:spPr/>
    </dgm:pt>
    <dgm:pt modelId="{122158E7-0EA2-4D49-9273-25C7AC366673}" type="pres">
      <dgm:prSet presAssocID="{3ACC21FA-3738-4A14-B597-51E288FBE4CF}" presName="textRect" presStyleLbl="revTx" presStyleIdx="1" presStyleCnt="5">
        <dgm:presLayoutVars>
          <dgm:chMax val="1"/>
          <dgm:chPref val="1"/>
        </dgm:presLayoutVars>
      </dgm:prSet>
      <dgm:spPr/>
    </dgm:pt>
    <dgm:pt modelId="{3E399C7E-F358-4C7E-A5BD-CD13C4E48DF0}" type="pres">
      <dgm:prSet presAssocID="{AC0E3B81-3C12-406F-A668-7BAF22B1496A}" presName="sibTrans" presStyleCnt="0"/>
      <dgm:spPr/>
    </dgm:pt>
    <dgm:pt modelId="{D009F534-32EC-4CB6-89F6-9A139E231013}" type="pres">
      <dgm:prSet presAssocID="{67A939A8-79F5-4217-9E3C-8AD764F970F1}" presName="compNode" presStyleCnt="0"/>
      <dgm:spPr/>
    </dgm:pt>
    <dgm:pt modelId="{F4FEF552-7916-44FE-996B-021905A3D3C2}" type="pres">
      <dgm:prSet presAssocID="{67A939A8-79F5-4217-9E3C-8AD764F970F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uler"/>
        </a:ext>
      </dgm:extLst>
    </dgm:pt>
    <dgm:pt modelId="{C93FDF09-64F1-4DD2-B1F2-0681683C6E27}" type="pres">
      <dgm:prSet presAssocID="{67A939A8-79F5-4217-9E3C-8AD764F970F1}" presName="spaceRect" presStyleCnt="0"/>
      <dgm:spPr/>
    </dgm:pt>
    <dgm:pt modelId="{743A2D2F-B2F1-48FF-96FD-0AFA4696918C}" type="pres">
      <dgm:prSet presAssocID="{67A939A8-79F5-4217-9E3C-8AD764F970F1}" presName="textRect" presStyleLbl="revTx" presStyleIdx="2" presStyleCnt="5">
        <dgm:presLayoutVars>
          <dgm:chMax val="1"/>
          <dgm:chPref val="1"/>
        </dgm:presLayoutVars>
      </dgm:prSet>
      <dgm:spPr/>
    </dgm:pt>
    <dgm:pt modelId="{37F3DE17-29E6-4DD9-A27C-52FF51F37969}" type="pres">
      <dgm:prSet presAssocID="{D869D01C-CB9E-4ED4-8BB5-6701A2592445}" presName="sibTrans" presStyleCnt="0"/>
      <dgm:spPr/>
    </dgm:pt>
    <dgm:pt modelId="{FE6E95D9-7176-44F5-933C-127439BDC2CF}" type="pres">
      <dgm:prSet presAssocID="{33528EDB-2B83-4491-9EB6-50789227E8A5}" presName="compNode" presStyleCnt="0"/>
      <dgm:spPr/>
    </dgm:pt>
    <dgm:pt modelId="{38D57283-188B-42EF-A979-9615DDAEE3EB}" type="pres">
      <dgm:prSet presAssocID="{33528EDB-2B83-4491-9EB6-50789227E8A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rrow Circle"/>
        </a:ext>
      </dgm:extLst>
    </dgm:pt>
    <dgm:pt modelId="{B7BE34E4-1E54-4AD3-B112-C426C3BE9C7F}" type="pres">
      <dgm:prSet presAssocID="{33528EDB-2B83-4491-9EB6-50789227E8A5}" presName="spaceRect" presStyleCnt="0"/>
      <dgm:spPr/>
    </dgm:pt>
    <dgm:pt modelId="{F5F9589C-5D96-4A6C-B264-2BD3BA0EFB23}" type="pres">
      <dgm:prSet presAssocID="{33528EDB-2B83-4491-9EB6-50789227E8A5}" presName="textRect" presStyleLbl="revTx" presStyleIdx="3" presStyleCnt="5">
        <dgm:presLayoutVars>
          <dgm:chMax val="1"/>
          <dgm:chPref val="1"/>
        </dgm:presLayoutVars>
      </dgm:prSet>
      <dgm:spPr/>
    </dgm:pt>
    <dgm:pt modelId="{92D4AADE-9C1E-4FA4-9EC8-D47395DA4635}" type="pres">
      <dgm:prSet presAssocID="{53D9675D-3523-43A9-85C3-C88F86D0203B}" presName="sibTrans" presStyleCnt="0"/>
      <dgm:spPr/>
    </dgm:pt>
    <dgm:pt modelId="{5D0B2256-DF97-46CA-8B1C-9563BC84FD1B}" type="pres">
      <dgm:prSet presAssocID="{DAE50B6C-71BA-4EBC-84A0-3529B21E95DA}" presName="compNode" presStyleCnt="0"/>
      <dgm:spPr/>
    </dgm:pt>
    <dgm:pt modelId="{C7A5C679-B071-475D-8E89-76A7EBE637A4}" type="pres">
      <dgm:prSet presAssocID="{DAE50B6C-71BA-4EBC-84A0-3529B21E95D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crewdriver"/>
        </a:ext>
      </dgm:extLst>
    </dgm:pt>
    <dgm:pt modelId="{2D741BD3-BAAC-4233-8B94-6BCDE9B577BD}" type="pres">
      <dgm:prSet presAssocID="{DAE50B6C-71BA-4EBC-84A0-3529B21E95DA}" presName="spaceRect" presStyleCnt="0"/>
      <dgm:spPr/>
    </dgm:pt>
    <dgm:pt modelId="{89C76B26-9D34-46BD-8449-601DE1ED50E5}" type="pres">
      <dgm:prSet presAssocID="{DAE50B6C-71BA-4EBC-84A0-3529B21E95DA}" presName="textRect" presStyleLbl="revTx" presStyleIdx="4" presStyleCnt="5">
        <dgm:presLayoutVars>
          <dgm:chMax val="1"/>
          <dgm:chPref val="1"/>
        </dgm:presLayoutVars>
      </dgm:prSet>
      <dgm:spPr/>
    </dgm:pt>
  </dgm:ptLst>
  <dgm:cxnLst>
    <dgm:cxn modelId="{664DDC0B-E186-4E2C-A27E-8CD5992FD8C3}" srcId="{D3DA2099-8449-4AD3-BEA7-D82708D4CA40}" destId="{3ACC21FA-3738-4A14-B597-51E288FBE4CF}" srcOrd="1" destOrd="0" parTransId="{048D2827-A995-42C0-B982-808F4C00F11D}" sibTransId="{AC0E3B81-3C12-406F-A668-7BAF22B1496A}"/>
    <dgm:cxn modelId="{81DCC62A-A64D-4F52-9C98-5FF2D59DD1EA}" type="presOf" srcId="{DAE50B6C-71BA-4EBC-84A0-3529B21E95DA}" destId="{89C76B26-9D34-46BD-8449-601DE1ED50E5}" srcOrd="0" destOrd="0" presId="urn:microsoft.com/office/officeart/2018/2/layout/IconLabelList"/>
    <dgm:cxn modelId="{4605BE55-D341-4EE4-894D-6384D0AE4F1B}" srcId="{D3DA2099-8449-4AD3-BEA7-D82708D4CA40}" destId="{33528EDB-2B83-4491-9EB6-50789227E8A5}" srcOrd="3" destOrd="0" parTransId="{02CAF2E0-4DA6-4043-95B1-88E516A72E38}" sibTransId="{53D9675D-3523-43A9-85C3-C88F86D0203B}"/>
    <dgm:cxn modelId="{13DF6182-AED7-436D-96E6-BB84422E459C}" type="presOf" srcId="{D3DA2099-8449-4AD3-BEA7-D82708D4CA40}" destId="{166F10A2-F431-477B-8CC8-7D61C462984D}" srcOrd="0" destOrd="0" presId="urn:microsoft.com/office/officeart/2018/2/layout/IconLabelList"/>
    <dgm:cxn modelId="{FAE46991-1BB1-47FA-859B-C5E8074708C0}" srcId="{D3DA2099-8449-4AD3-BEA7-D82708D4CA40}" destId="{DAE50B6C-71BA-4EBC-84A0-3529B21E95DA}" srcOrd="4" destOrd="0" parTransId="{2882E209-6A57-4353-BF87-7EB2F1206793}" sibTransId="{861EFDC8-3AEF-4112-B092-2CCB28CF4F46}"/>
    <dgm:cxn modelId="{A598F2A3-F331-4D72-ABBB-1F1D5C19377C}" type="presOf" srcId="{67A939A8-79F5-4217-9E3C-8AD764F970F1}" destId="{743A2D2F-B2F1-48FF-96FD-0AFA4696918C}" srcOrd="0" destOrd="0" presId="urn:microsoft.com/office/officeart/2018/2/layout/IconLabelList"/>
    <dgm:cxn modelId="{E60266AF-120C-461B-B2EE-C44E805DAFF8}" type="presOf" srcId="{6BDFA4AE-162B-460F-A8DF-4D5E2510D03C}" destId="{73A0EC88-01B2-4E03-834A-28839AD6BB18}" srcOrd="0" destOrd="0" presId="urn:microsoft.com/office/officeart/2018/2/layout/IconLabelList"/>
    <dgm:cxn modelId="{2578A2B9-8199-4FA8-A363-4F3B1CF682CD}" srcId="{D3DA2099-8449-4AD3-BEA7-D82708D4CA40}" destId="{67A939A8-79F5-4217-9E3C-8AD764F970F1}" srcOrd="2" destOrd="0" parTransId="{2549C0C7-F7D8-4048-AF91-F9B2C0284283}" sibTransId="{D869D01C-CB9E-4ED4-8BB5-6701A2592445}"/>
    <dgm:cxn modelId="{C10B56D7-8FBD-4781-98E2-1B2A50F475C0}" type="presOf" srcId="{3ACC21FA-3738-4A14-B597-51E288FBE4CF}" destId="{122158E7-0EA2-4D49-9273-25C7AC366673}" srcOrd="0" destOrd="0" presId="urn:microsoft.com/office/officeart/2018/2/layout/IconLabelList"/>
    <dgm:cxn modelId="{59D499E0-2130-4E17-86E3-0D0A3F82C7FC}" type="presOf" srcId="{33528EDB-2B83-4491-9EB6-50789227E8A5}" destId="{F5F9589C-5D96-4A6C-B264-2BD3BA0EFB23}" srcOrd="0" destOrd="0" presId="urn:microsoft.com/office/officeart/2018/2/layout/IconLabelList"/>
    <dgm:cxn modelId="{655312F5-F9E9-4AD6-A225-F08CED01A589}" srcId="{D3DA2099-8449-4AD3-BEA7-D82708D4CA40}" destId="{6BDFA4AE-162B-460F-A8DF-4D5E2510D03C}" srcOrd="0" destOrd="0" parTransId="{666CA28C-7A4E-4094-B8D2-4FD83D2DD2ED}" sibTransId="{B13E3F7D-DEEA-4E47-B094-5092F27824F2}"/>
    <dgm:cxn modelId="{5450C027-D2F2-443A-8D11-11142F42628A}" type="presParOf" srcId="{166F10A2-F431-477B-8CC8-7D61C462984D}" destId="{0F82DFB9-FECE-4C0B-9EF0-AD53741E2891}" srcOrd="0" destOrd="0" presId="urn:microsoft.com/office/officeart/2018/2/layout/IconLabelList"/>
    <dgm:cxn modelId="{21AAA9C1-6721-43F2-9327-96D95A23984F}" type="presParOf" srcId="{0F82DFB9-FECE-4C0B-9EF0-AD53741E2891}" destId="{12B703B3-6E0D-44F4-8B47-B0BCDC5D1E04}" srcOrd="0" destOrd="0" presId="urn:microsoft.com/office/officeart/2018/2/layout/IconLabelList"/>
    <dgm:cxn modelId="{75E8FFA8-A788-4CED-8114-66C4A40E6FAF}" type="presParOf" srcId="{0F82DFB9-FECE-4C0B-9EF0-AD53741E2891}" destId="{69E97745-959B-4ED4-9720-AA57FE823BD4}" srcOrd="1" destOrd="0" presId="urn:microsoft.com/office/officeart/2018/2/layout/IconLabelList"/>
    <dgm:cxn modelId="{9034E26B-9915-443B-AE41-99B2F4E1A414}" type="presParOf" srcId="{0F82DFB9-FECE-4C0B-9EF0-AD53741E2891}" destId="{73A0EC88-01B2-4E03-834A-28839AD6BB18}" srcOrd="2" destOrd="0" presId="urn:microsoft.com/office/officeart/2018/2/layout/IconLabelList"/>
    <dgm:cxn modelId="{F2895199-6A5B-485A-AFC6-62FF6B10982C}" type="presParOf" srcId="{166F10A2-F431-477B-8CC8-7D61C462984D}" destId="{958F257D-7C8A-41E7-B89A-846246A5A37D}" srcOrd="1" destOrd="0" presId="urn:microsoft.com/office/officeart/2018/2/layout/IconLabelList"/>
    <dgm:cxn modelId="{69D1E554-D099-4538-9BA1-8BC34882B0D3}" type="presParOf" srcId="{166F10A2-F431-477B-8CC8-7D61C462984D}" destId="{DEB29C93-ED66-4491-91C0-E3AF3947EF21}" srcOrd="2" destOrd="0" presId="urn:microsoft.com/office/officeart/2018/2/layout/IconLabelList"/>
    <dgm:cxn modelId="{3B9074F9-650F-49D6-9712-538C541C73B1}" type="presParOf" srcId="{DEB29C93-ED66-4491-91C0-E3AF3947EF21}" destId="{380623C7-1CB7-4D6C-82A7-17254D469C57}" srcOrd="0" destOrd="0" presId="urn:microsoft.com/office/officeart/2018/2/layout/IconLabelList"/>
    <dgm:cxn modelId="{60AA5657-0DA4-4611-9D82-8303A44FC953}" type="presParOf" srcId="{DEB29C93-ED66-4491-91C0-E3AF3947EF21}" destId="{507B7C34-EF5C-4A01-B150-2E474D489A6F}" srcOrd="1" destOrd="0" presId="urn:microsoft.com/office/officeart/2018/2/layout/IconLabelList"/>
    <dgm:cxn modelId="{1F631915-8538-4EC5-BD04-1A6E81C5C351}" type="presParOf" srcId="{DEB29C93-ED66-4491-91C0-E3AF3947EF21}" destId="{122158E7-0EA2-4D49-9273-25C7AC366673}" srcOrd="2" destOrd="0" presId="urn:microsoft.com/office/officeart/2018/2/layout/IconLabelList"/>
    <dgm:cxn modelId="{90D95FA9-6CF3-49B1-8042-E1694C5B26E9}" type="presParOf" srcId="{166F10A2-F431-477B-8CC8-7D61C462984D}" destId="{3E399C7E-F358-4C7E-A5BD-CD13C4E48DF0}" srcOrd="3" destOrd="0" presId="urn:microsoft.com/office/officeart/2018/2/layout/IconLabelList"/>
    <dgm:cxn modelId="{202E487E-81BF-4173-8736-3A4EC4B96E25}" type="presParOf" srcId="{166F10A2-F431-477B-8CC8-7D61C462984D}" destId="{D009F534-32EC-4CB6-89F6-9A139E231013}" srcOrd="4" destOrd="0" presId="urn:microsoft.com/office/officeart/2018/2/layout/IconLabelList"/>
    <dgm:cxn modelId="{1AB64AF1-CABB-4CE4-868B-348EB14946B6}" type="presParOf" srcId="{D009F534-32EC-4CB6-89F6-9A139E231013}" destId="{F4FEF552-7916-44FE-996B-021905A3D3C2}" srcOrd="0" destOrd="0" presId="urn:microsoft.com/office/officeart/2018/2/layout/IconLabelList"/>
    <dgm:cxn modelId="{68F00E3F-A042-4775-8153-33288B61DC31}" type="presParOf" srcId="{D009F534-32EC-4CB6-89F6-9A139E231013}" destId="{C93FDF09-64F1-4DD2-B1F2-0681683C6E27}" srcOrd="1" destOrd="0" presId="urn:microsoft.com/office/officeart/2018/2/layout/IconLabelList"/>
    <dgm:cxn modelId="{1EF59FBC-B6C0-44A7-BC2C-7BC67DFAA478}" type="presParOf" srcId="{D009F534-32EC-4CB6-89F6-9A139E231013}" destId="{743A2D2F-B2F1-48FF-96FD-0AFA4696918C}" srcOrd="2" destOrd="0" presId="urn:microsoft.com/office/officeart/2018/2/layout/IconLabelList"/>
    <dgm:cxn modelId="{84DBD77C-6672-47EE-A917-63A77DEC356D}" type="presParOf" srcId="{166F10A2-F431-477B-8CC8-7D61C462984D}" destId="{37F3DE17-29E6-4DD9-A27C-52FF51F37969}" srcOrd="5" destOrd="0" presId="urn:microsoft.com/office/officeart/2018/2/layout/IconLabelList"/>
    <dgm:cxn modelId="{D5AD4139-E096-4FB0-921C-A28BF8932CA4}" type="presParOf" srcId="{166F10A2-F431-477B-8CC8-7D61C462984D}" destId="{FE6E95D9-7176-44F5-933C-127439BDC2CF}" srcOrd="6" destOrd="0" presId="urn:microsoft.com/office/officeart/2018/2/layout/IconLabelList"/>
    <dgm:cxn modelId="{26AF0B24-D523-40D2-A4F2-79D9EB9467F0}" type="presParOf" srcId="{FE6E95D9-7176-44F5-933C-127439BDC2CF}" destId="{38D57283-188B-42EF-A979-9615DDAEE3EB}" srcOrd="0" destOrd="0" presId="urn:microsoft.com/office/officeart/2018/2/layout/IconLabelList"/>
    <dgm:cxn modelId="{049A2BCD-35DC-4E34-BB43-643A0D34624B}" type="presParOf" srcId="{FE6E95D9-7176-44F5-933C-127439BDC2CF}" destId="{B7BE34E4-1E54-4AD3-B112-C426C3BE9C7F}" srcOrd="1" destOrd="0" presId="urn:microsoft.com/office/officeart/2018/2/layout/IconLabelList"/>
    <dgm:cxn modelId="{AFFF18AD-E47C-455C-BB4A-AD5031CEAD7A}" type="presParOf" srcId="{FE6E95D9-7176-44F5-933C-127439BDC2CF}" destId="{F5F9589C-5D96-4A6C-B264-2BD3BA0EFB23}" srcOrd="2" destOrd="0" presId="urn:microsoft.com/office/officeart/2018/2/layout/IconLabelList"/>
    <dgm:cxn modelId="{C43C8314-0478-4341-8F35-B44752CE03F4}" type="presParOf" srcId="{166F10A2-F431-477B-8CC8-7D61C462984D}" destId="{92D4AADE-9C1E-4FA4-9EC8-D47395DA4635}" srcOrd="7" destOrd="0" presId="urn:microsoft.com/office/officeart/2018/2/layout/IconLabelList"/>
    <dgm:cxn modelId="{5E9D5C26-910D-410B-B021-A451322E870E}" type="presParOf" srcId="{166F10A2-F431-477B-8CC8-7D61C462984D}" destId="{5D0B2256-DF97-46CA-8B1C-9563BC84FD1B}" srcOrd="8" destOrd="0" presId="urn:microsoft.com/office/officeart/2018/2/layout/IconLabelList"/>
    <dgm:cxn modelId="{B47A12A6-E557-4A55-8920-ECD8BF2919DA}" type="presParOf" srcId="{5D0B2256-DF97-46CA-8B1C-9563BC84FD1B}" destId="{C7A5C679-B071-475D-8E89-76A7EBE637A4}" srcOrd="0" destOrd="0" presId="urn:microsoft.com/office/officeart/2018/2/layout/IconLabelList"/>
    <dgm:cxn modelId="{31AA2868-41CB-483B-8C76-D77B38EC30C9}" type="presParOf" srcId="{5D0B2256-DF97-46CA-8B1C-9563BC84FD1B}" destId="{2D741BD3-BAAC-4233-8B94-6BCDE9B577BD}" srcOrd="1" destOrd="0" presId="urn:microsoft.com/office/officeart/2018/2/layout/IconLabelList"/>
    <dgm:cxn modelId="{845A4002-8BF9-43A1-A741-5F4C74BBC796}" type="presParOf" srcId="{5D0B2256-DF97-46CA-8B1C-9563BC84FD1B}" destId="{89C76B26-9D34-46BD-8449-601DE1ED50E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B703B3-6E0D-44F4-8B47-B0BCDC5D1E04}">
      <dsp:nvSpPr>
        <dsp:cNvPr id="0" name=""/>
        <dsp:cNvSpPr/>
      </dsp:nvSpPr>
      <dsp:spPr>
        <a:xfrm>
          <a:off x="828914" y="1196282"/>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A0EC88-01B2-4E03-834A-28839AD6BB18}">
      <dsp:nvSpPr>
        <dsp:cNvPr id="0" name=""/>
        <dsp:cNvSpPr/>
      </dsp:nvSpPr>
      <dsp:spPr>
        <a:xfrm>
          <a:off x="33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Planning</a:t>
          </a:r>
        </a:p>
      </dsp:txBody>
      <dsp:txXfrm>
        <a:off x="333914" y="2276522"/>
        <a:ext cx="1800000" cy="720000"/>
      </dsp:txXfrm>
    </dsp:sp>
    <dsp:sp modelId="{380623C7-1CB7-4D6C-82A7-17254D469C57}">
      <dsp:nvSpPr>
        <dsp:cNvPr id="0" name=""/>
        <dsp:cNvSpPr/>
      </dsp:nvSpPr>
      <dsp:spPr>
        <a:xfrm>
          <a:off x="2943914" y="1196282"/>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2158E7-0EA2-4D49-9273-25C7AC366673}">
      <dsp:nvSpPr>
        <dsp:cNvPr id="0" name=""/>
        <dsp:cNvSpPr/>
      </dsp:nvSpPr>
      <dsp:spPr>
        <a:xfrm>
          <a:off x="2448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Analysis</a:t>
          </a:r>
        </a:p>
      </dsp:txBody>
      <dsp:txXfrm>
        <a:off x="2448914" y="2276522"/>
        <a:ext cx="1800000" cy="720000"/>
      </dsp:txXfrm>
    </dsp:sp>
    <dsp:sp modelId="{F4FEF552-7916-44FE-996B-021905A3D3C2}">
      <dsp:nvSpPr>
        <dsp:cNvPr id="0" name=""/>
        <dsp:cNvSpPr/>
      </dsp:nvSpPr>
      <dsp:spPr>
        <a:xfrm>
          <a:off x="5058914" y="1196282"/>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3A2D2F-B2F1-48FF-96FD-0AFA4696918C}">
      <dsp:nvSpPr>
        <dsp:cNvPr id="0" name=""/>
        <dsp:cNvSpPr/>
      </dsp:nvSpPr>
      <dsp:spPr>
        <a:xfrm>
          <a:off x="456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Design</a:t>
          </a:r>
        </a:p>
      </dsp:txBody>
      <dsp:txXfrm>
        <a:off x="4563914" y="2276522"/>
        <a:ext cx="1800000" cy="720000"/>
      </dsp:txXfrm>
    </dsp:sp>
    <dsp:sp modelId="{38D57283-188B-42EF-A979-9615DDAEE3EB}">
      <dsp:nvSpPr>
        <dsp:cNvPr id="0" name=""/>
        <dsp:cNvSpPr/>
      </dsp:nvSpPr>
      <dsp:spPr>
        <a:xfrm>
          <a:off x="7173914" y="1196282"/>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F9589C-5D96-4A6C-B264-2BD3BA0EFB23}">
      <dsp:nvSpPr>
        <dsp:cNvPr id="0" name=""/>
        <dsp:cNvSpPr/>
      </dsp:nvSpPr>
      <dsp:spPr>
        <a:xfrm>
          <a:off x="6678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Implementation</a:t>
          </a:r>
        </a:p>
      </dsp:txBody>
      <dsp:txXfrm>
        <a:off x="6678914" y="2276522"/>
        <a:ext cx="1800000" cy="720000"/>
      </dsp:txXfrm>
    </dsp:sp>
    <dsp:sp modelId="{C7A5C679-B071-475D-8E89-76A7EBE637A4}">
      <dsp:nvSpPr>
        <dsp:cNvPr id="0" name=""/>
        <dsp:cNvSpPr/>
      </dsp:nvSpPr>
      <dsp:spPr>
        <a:xfrm>
          <a:off x="9288914" y="1196282"/>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C76B26-9D34-46BD-8449-601DE1ED50E5}">
      <dsp:nvSpPr>
        <dsp:cNvPr id="0" name=""/>
        <dsp:cNvSpPr/>
      </dsp:nvSpPr>
      <dsp:spPr>
        <a:xfrm>
          <a:off x="879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a:t>Maintenance</a:t>
          </a:r>
        </a:p>
      </dsp:txBody>
      <dsp:txXfrm>
        <a:off x="8793914" y="2276522"/>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5CD02-4727-3C62-E41A-E635C75A377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1AC760B-3ABF-956B-767D-8FD08C31FC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F7014FE-44E9-774A-B434-AB905B203BD3}"/>
              </a:ext>
            </a:extLst>
          </p:cNvPr>
          <p:cNvSpPr>
            <a:spLocks noGrp="1"/>
          </p:cNvSpPr>
          <p:nvPr>
            <p:ph type="dt" sz="half" idx="10"/>
          </p:nvPr>
        </p:nvSpPr>
        <p:spPr/>
        <p:txBody>
          <a:bodyPr/>
          <a:lstStyle/>
          <a:p>
            <a:fld id="{B5E88DBC-5224-F543-B2C9-102A40BEBD07}" type="datetimeFigureOut">
              <a:rPr lang="en-US" smtClean="0"/>
              <a:t>1/17/25</a:t>
            </a:fld>
            <a:endParaRPr lang="en-US"/>
          </a:p>
        </p:txBody>
      </p:sp>
      <p:sp>
        <p:nvSpPr>
          <p:cNvPr id="5" name="Footer Placeholder 4">
            <a:extLst>
              <a:ext uri="{FF2B5EF4-FFF2-40B4-BE49-F238E27FC236}">
                <a16:creationId xmlns:a16="http://schemas.microsoft.com/office/drawing/2014/main" id="{D11D48D2-D414-C6B2-7D3A-FC77C0334F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6CD53-9002-21A1-5B09-326489F7D04A}"/>
              </a:ext>
            </a:extLst>
          </p:cNvPr>
          <p:cNvSpPr>
            <a:spLocks noGrp="1"/>
          </p:cNvSpPr>
          <p:nvPr>
            <p:ph type="sldNum" sz="quarter" idx="12"/>
          </p:nvPr>
        </p:nvSpPr>
        <p:spPr/>
        <p:txBody>
          <a:bodyPr/>
          <a:lstStyle/>
          <a:p>
            <a:fld id="{AC6695E1-F5CB-8044-B4F1-8E91BA21D1CE}" type="slidenum">
              <a:rPr lang="en-US" smtClean="0"/>
              <a:t>‹#›</a:t>
            </a:fld>
            <a:endParaRPr lang="en-US"/>
          </a:p>
        </p:txBody>
      </p:sp>
    </p:spTree>
    <p:extLst>
      <p:ext uri="{BB962C8B-B14F-4D97-AF65-F5344CB8AC3E}">
        <p14:creationId xmlns:p14="http://schemas.microsoft.com/office/powerpoint/2010/main" val="25843997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FAA21-9D6E-BC33-13FE-B31C016BC08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2FF8E8F-2233-7E1B-1BF7-F790FBE99F1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DF7E879-FB51-CB52-3291-D9DF1110140E}"/>
              </a:ext>
            </a:extLst>
          </p:cNvPr>
          <p:cNvSpPr>
            <a:spLocks noGrp="1"/>
          </p:cNvSpPr>
          <p:nvPr>
            <p:ph type="dt" sz="half" idx="10"/>
          </p:nvPr>
        </p:nvSpPr>
        <p:spPr/>
        <p:txBody>
          <a:bodyPr/>
          <a:lstStyle/>
          <a:p>
            <a:fld id="{B5E88DBC-5224-F543-B2C9-102A40BEBD07}" type="datetimeFigureOut">
              <a:rPr lang="en-US" smtClean="0"/>
              <a:t>1/17/25</a:t>
            </a:fld>
            <a:endParaRPr lang="en-US"/>
          </a:p>
        </p:txBody>
      </p:sp>
      <p:sp>
        <p:nvSpPr>
          <p:cNvPr id="5" name="Footer Placeholder 4">
            <a:extLst>
              <a:ext uri="{FF2B5EF4-FFF2-40B4-BE49-F238E27FC236}">
                <a16:creationId xmlns:a16="http://schemas.microsoft.com/office/drawing/2014/main" id="{5372D922-3105-3CA7-BDA3-EF81C7AC8C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F6CFD5-2CFD-DE52-AE25-4DDF922E3B2B}"/>
              </a:ext>
            </a:extLst>
          </p:cNvPr>
          <p:cNvSpPr>
            <a:spLocks noGrp="1"/>
          </p:cNvSpPr>
          <p:nvPr>
            <p:ph type="sldNum" sz="quarter" idx="12"/>
          </p:nvPr>
        </p:nvSpPr>
        <p:spPr/>
        <p:txBody>
          <a:bodyPr/>
          <a:lstStyle/>
          <a:p>
            <a:fld id="{AC6695E1-F5CB-8044-B4F1-8E91BA21D1CE}" type="slidenum">
              <a:rPr lang="en-US" smtClean="0"/>
              <a:t>‹#›</a:t>
            </a:fld>
            <a:endParaRPr lang="en-US"/>
          </a:p>
        </p:txBody>
      </p:sp>
    </p:spTree>
    <p:extLst>
      <p:ext uri="{BB962C8B-B14F-4D97-AF65-F5344CB8AC3E}">
        <p14:creationId xmlns:p14="http://schemas.microsoft.com/office/powerpoint/2010/main" val="17016454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C34D38-6B73-BF69-9EF1-47BBBEBA7D6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ABB57A7-E466-52FD-B3A4-D72E84F01E1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B7E37AF-C1AD-C915-3929-0843E3F517C6}"/>
              </a:ext>
            </a:extLst>
          </p:cNvPr>
          <p:cNvSpPr>
            <a:spLocks noGrp="1"/>
          </p:cNvSpPr>
          <p:nvPr>
            <p:ph type="dt" sz="half" idx="10"/>
          </p:nvPr>
        </p:nvSpPr>
        <p:spPr/>
        <p:txBody>
          <a:bodyPr/>
          <a:lstStyle/>
          <a:p>
            <a:fld id="{B5E88DBC-5224-F543-B2C9-102A40BEBD07}" type="datetimeFigureOut">
              <a:rPr lang="en-US" smtClean="0"/>
              <a:t>1/17/25</a:t>
            </a:fld>
            <a:endParaRPr lang="en-US"/>
          </a:p>
        </p:txBody>
      </p:sp>
      <p:sp>
        <p:nvSpPr>
          <p:cNvPr id="5" name="Footer Placeholder 4">
            <a:extLst>
              <a:ext uri="{FF2B5EF4-FFF2-40B4-BE49-F238E27FC236}">
                <a16:creationId xmlns:a16="http://schemas.microsoft.com/office/drawing/2014/main" id="{4497BE05-A930-F98E-0D36-953B26D4CC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0053C8-A458-43B1-BDB5-9DEBCD077E73}"/>
              </a:ext>
            </a:extLst>
          </p:cNvPr>
          <p:cNvSpPr>
            <a:spLocks noGrp="1"/>
          </p:cNvSpPr>
          <p:nvPr>
            <p:ph type="sldNum" sz="quarter" idx="12"/>
          </p:nvPr>
        </p:nvSpPr>
        <p:spPr/>
        <p:txBody>
          <a:bodyPr/>
          <a:lstStyle/>
          <a:p>
            <a:fld id="{AC6695E1-F5CB-8044-B4F1-8E91BA21D1CE}" type="slidenum">
              <a:rPr lang="en-US" smtClean="0"/>
              <a:t>‹#›</a:t>
            </a:fld>
            <a:endParaRPr lang="en-US"/>
          </a:p>
        </p:txBody>
      </p:sp>
    </p:spTree>
    <p:extLst>
      <p:ext uri="{BB962C8B-B14F-4D97-AF65-F5344CB8AC3E}">
        <p14:creationId xmlns:p14="http://schemas.microsoft.com/office/powerpoint/2010/main" val="38399630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F51D4-E982-4091-3828-66BCE76633C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6B40FF4-4DE0-2FC0-9A90-DAD970E37E7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123B138-94AD-BCFF-67F6-8675772A5140}"/>
              </a:ext>
            </a:extLst>
          </p:cNvPr>
          <p:cNvSpPr>
            <a:spLocks noGrp="1"/>
          </p:cNvSpPr>
          <p:nvPr>
            <p:ph type="dt" sz="half" idx="10"/>
          </p:nvPr>
        </p:nvSpPr>
        <p:spPr/>
        <p:txBody>
          <a:bodyPr/>
          <a:lstStyle/>
          <a:p>
            <a:fld id="{B5E88DBC-5224-F543-B2C9-102A40BEBD07}" type="datetimeFigureOut">
              <a:rPr lang="en-US" smtClean="0"/>
              <a:t>1/17/25</a:t>
            </a:fld>
            <a:endParaRPr lang="en-US"/>
          </a:p>
        </p:txBody>
      </p:sp>
      <p:sp>
        <p:nvSpPr>
          <p:cNvPr id="5" name="Footer Placeholder 4">
            <a:extLst>
              <a:ext uri="{FF2B5EF4-FFF2-40B4-BE49-F238E27FC236}">
                <a16:creationId xmlns:a16="http://schemas.microsoft.com/office/drawing/2014/main" id="{769ECDEC-43A5-193B-9E35-CE1284CA91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EC9CD0-FB42-9893-4331-BF9A7C26EFD2}"/>
              </a:ext>
            </a:extLst>
          </p:cNvPr>
          <p:cNvSpPr>
            <a:spLocks noGrp="1"/>
          </p:cNvSpPr>
          <p:nvPr>
            <p:ph type="sldNum" sz="quarter" idx="12"/>
          </p:nvPr>
        </p:nvSpPr>
        <p:spPr/>
        <p:txBody>
          <a:bodyPr/>
          <a:lstStyle/>
          <a:p>
            <a:fld id="{AC6695E1-F5CB-8044-B4F1-8E91BA21D1CE}" type="slidenum">
              <a:rPr lang="en-US" smtClean="0"/>
              <a:t>‹#›</a:t>
            </a:fld>
            <a:endParaRPr lang="en-US"/>
          </a:p>
        </p:txBody>
      </p:sp>
    </p:spTree>
    <p:extLst>
      <p:ext uri="{BB962C8B-B14F-4D97-AF65-F5344CB8AC3E}">
        <p14:creationId xmlns:p14="http://schemas.microsoft.com/office/powerpoint/2010/main" val="4820674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8A2D3-61CC-EC6F-6555-7BF77565C88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67EDEF9-97F3-CF09-4FDB-08EC3BC7F71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A2B53BC-8176-0C0C-FDCE-D8F0ECCCAB99}"/>
              </a:ext>
            </a:extLst>
          </p:cNvPr>
          <p:cNvSpPr>
            <a:spLocks noGrp="1"/>
          </p:cNvSpPr>
          <p:nvPr>
            <p:ph type="dt" sz="half" idx="10"/>
          </p:nvPr>
        </p:nvSpPr>
        <p:spPr/>
        <p:txBody>
          <a:bodyPr/>
          <a:lstStyle/>
          <a:p>
            <a:fld id="{B5E88DBC-5224-F543-B2C9-102A40BEBD07}" type="datetimeFigureOut">
              <a:rPr lang="en-US" smtClean="0"/>
              <a:t>1/17/25</a:t>
            </a:fld>
            <a:endParaRPr lang="en-US"/>
          </a:p>
        </p:txBody>
      </p:sp>
      <p:sp>
        <p:nvSpPr>
          <p:cNvPr id="5" name="Footer Placeholder 4">
            <a:extLst>
              <a:ext uri="{FF2B5EF4-FFF2-40B4-BE49-F238E27FC236}">
                <a16:creationId xmlns:a16="http://schemas.microsoft.com/office/drawing/2014/main" id="{410AA552-B071-F04F-C9B0-26B72571F4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7913BD-BA10-B53E-DF7A-55ACA085A2C9}"/>
              </a:ext>
            </a:extLst>
          </p:cNvPr>
          <p:cNvSpPr>
            <a:spLocks noGrp="1"/>
          </p:cNvSpPr>
          <p:nvPr>
            <p:ph type="sldNum" sz="quarter" idx="12"/>
          </p:nvPr>
        </p:nvSpPr>
        <p:spPr/>
        <p:txBody>
          <a:bodyPr/>
          <a:lstStyle/>
          <a:p>
            <a:fld id="{AC6695E1-F5CB-8044-B4F1-8E91BA21D1CE}" type="slidenum">
              <a:rPr lang="en-US" smtClean="0"/>
              <a:t>‹#›</a:t>
            </a:fld>
            <a:endParaRPr lang="en-US"/>
          </a:p>
        </p:txBody>
      </p:sp>
    </p:spTree>
    <p:extLst>
      <p:ext uri="{BB962C8B-B14F-4D97-AF65-F5344CB8AC3E}">
        <p14:creationId xmlns:p14="http://schemas.microsoft.com/office/powerpoint/2010/main" val="20826044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5E019-844C-6E35-3AE6-EE433DD87B4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F99492A-2E09-5D7A-0934-2CC2B000FD4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8AAA295-14A2-9B1A-3502-49E891854E2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44D62A5-B36A-251F-9481-9D4FEE55EEEB}"/>
              </a:ext>
            </a:extLst>
          </p:cNvPr>
          <p:cNvSpPr>
            <a:spLocks noGrp="1"/>
          </p:cNvSpPr>
          <p:nvPr>
            <p:ph type="dt" sz="half" idx="10"/>
          </p:nvPr>
        </p:nvSpPr>
        <p:spPr/>
        <p:txBody>
          <a:bodyPr/>
          <a:lstStyle/>
          <a:p>
            <a:fld id="{B5E88DBC-5224-F543-B2C9-102A40BEBD07}" type="datetimeFigureOut">
              <a:rPr lang="en-US" smtClean="0"/>
              <a:t>1/17/25</a:t>
            </a:fld>
            <a:endParaRPr lang="en-US"/>
          </a:p>
        </p:txBody>
      </p:sp>
      <p:sp>
        <p:nvSpPr>
          <p:cNvPr id="6" name="Footer Placeholder 5">
            <a:extLst>
              <a:ext uri="{FF2B5EF4-FFF2-40B4-BE49-F238E27FC236}">
                <a16:creationId xmlns:a16="http://schemas.microsoft.com/office/drawing/2014/main" id="{A44D6D0A-CCB1-8BA6-3CE4-E15DCA965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CA9642-88D1-E5F5-A990-3B3FDF9022CA}"/>
              </a:ext>
            </a:extLst>
          </p:cNvPr>
          <p:cNvSpPr>
            <a:spLocks noGrp="1"/>
          </p:cNvSpPr>
          <p:nvPr>
            <p:ph type="sldNum" sz="quarter" idx="12"/>
          </p:nvPr>
        </p:nvSpPr>
        <p:spPr/>
        <p:txBody>
          <a:bodyPr/>
          <a:lstStyle/>
          <a:p>
            <a:fld id="{AC6695E1-F5CB-8044-B4F1-8E91BA21D1CE}" type="slidenum">
              <a:rPr lang="en-US" smtClean="0"/>
              <a:t>‹#›</a:t>
            </a:fld>
            <a:endParaRPr lang="en-US"/>
          </a:p>
        </p:txBody>
      </p:sp>
    </p:spTree>
    <p:extLst>
      <p:ext uri="{BB962C8B-B14F-4D97-AF65-F5344CB8AC3E}">
        <p14:creationId xmlns:p14="http://schemas.microsoft.com/office/powerpoint/2010/main" val="22108889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19197-5734-CB18-DB13-CFC2F210F8A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2338FE9-D2D8-44CD-4E1E-6BFB3A00E1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561D5CA-EAD3-5231-34BC-AA8DE6F09F3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5AA7858-04A2-D3D3-DE28-8FD29A38EC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0DF2693-B930-1958-C454-76E975B4232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B51C36A-11CC-DC28-EB85-019589A29817}"/>
              </a:ext>
            </a:extLst>
          </p:cNvPr>
          <p:cNvSpPr>
            <a:spLocks noGrp="1"/>
          </p:cNvSpPr>
          <p:nvPr>
            <p:ph type="dt" sz="half" idx="10"/>
          </p:nvPr>
        </p:nvSpPr>
        <p:spPr/>
        <p:txBody>
          <a:bodyPr/>
          <a:lstStyle/>
          <a:p>
            <a:fld id="{B5E88DBC-5224-F543-B2C9-102A40BEBD07}" type="datetimeFigureOut">
              <a:rPr lang="en-US" smtClean="0"/>
              <a:t>1/17/25</a:t>
            </a:fld>
            <a:endParaRPr lang="en-US"/>
          </a:p>
        </p:txBody>
      </p:sp>
      <p:sp>
        <p:nvSpPr>
          <p:cNvPr id="8" name="Footer Placeholder 7">
            <a:extLst>
              <a:ext uri="{FF2B5EF4-FFF2-40B4-BE49-F238E27FC236}">
                <a16:creationId xmlns:a16="http://schemas.microsoft.com/office/drawing/2014/main" id="{B6EB525A-1B97-1D25-B084-D6739C41A9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33EB04-097E-FC85-8CD3-FD21B99C6F23}"/>
              </a:ext>
            </a:extLst>
          </p:cNvPr>
          <p:cNvSpPr>
            <a:spLocks noGrp="1"/>
          </p:cNvSpPr>
          <p:nvPr>
            <p:ph type="sldNum" sz="quarter" idx="12"/>
          </p:nvPr>
        </p:nvSpPr>
        <p:spPr/>
        <p:txBody>
          <a:bodyPr/>
          <a:lstStyle/>
          <a:p>
            <a:fld id="{AC6695E1-F5CB-8044-B4F1-8E91BA21D1CE}" type="slidenum">
              <a:rPr lang="en-US" smtClean="0"/>
              <a:t>‹#›</a:t>
            </a:fld>
            <a:endParaRPr lang="en-US"/>
          </a:p>
        </p:txBody>
      </p:sp>
    </p:spTree>
    <p:extLst>
      <p:ext uri="{BB962C8B-B14F-4D97-AF65-F5344CB8AC3E}">
        <p14:creationId xmlns:p14="http://schemas.microsoft.com/office/powerpoint/2010/main" val="27325611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1122F-5B6A-3BFD-FFD4-DD5CAD1F34C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1FEA704-EC27-9907-F006-63A7D8C0B8C5}"/>
              </a:ext>
            </a:extLst>
          </p:cNvPr>
          <p:cNvSpPr>
            <a:spLocks noGrp="1"/>
          </p:cNvSpPr>
          <p:nvPr>
            <p:ph type="dt" sz="half" idx="10"/>
          </p:nvPr>
        </p:nvSpPr>
        <p:spPr/>
        <p:txBody>
          <a:bodyPr/>
          <a:lstStyle/>
          <a:p>
            <a:fld id="{B5E88DBC-5224-F543-B2C9-102A40BEBD07}" type="datetimeFigureOut">
              <a:rPr lang="en-US" smtClean="0"/>
              <a:t>1/17/25</a:t>
            </a:fld>
            <a:endParaRPr lang="en-US"/>
          </a:p>
        </p:txBody>
      </p:sp>
      <p:sp>
        <p:nvSpPr>
          <p:cNvPr id="4" name="Footer Placeholder 3">
            <a:extLst>
              <a:ext uri="{FF2B5EF4-FFF2-40B4-BE49-F238E27FC236}">
                <a16:creationId xmlns:a16="http://schemas.microsoft.com/office/drawing/2014/main" id="{D12A68F6-7187-7F30-A7FB-1BE6199346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CE1F51-36F1-44E3-7FE7-8F596712B7E4}"/>
              </a:ext>
            </a:extLst>
          </p:cNvPr>
          <p:cNvSpPr>
            <a:spLocks noGrp="1"/>
          </p:cNvSpPr>
          <p:nvPr>
            <p:ph type="sldNum" sz="quarter" idx="12"/>
          </p:nvPr>
        </p:nvSpPr>
        <p:spPr/>
        <p:txBody>
          <a:bodyPr/>
          <a:lstStyle/>
          <a:p>
            <a:fld id="{AC6695E1-F5CB-8044-B4F1-8E91BA21D1CE}" type="slidenum">
              <a:rPr lang="en-US" smtClean="0"/>
              <a:t>‹#›</a:t>
            </a:fld>
            <a:endParaRPr lang="en-US"/>
          </a:p>
        </p:txBody>
      </p:sp>
    </p:spTree>
    <p:extLst>
      <p:ext uri="{BB962C8B-B14F-4D97-AF65-F5344CB8AC3E}">
        <p14:creationId xmlns:p14="http://schemas.microsoft.com/office/powerpoint/2010/main" val="12113318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C7A5F2-82FB-AA1F-CA8D-D399267419D1}"/>
              </a:ext>
            </a:extLst>
          </p:cNvPr>
          <p:cNvSpPr>
            <a:spLocks noGrp="1"/>
          </p:cNvSpPr>
          <p:nvPr>
            <p:ph type="dt" sz="half" idx="10"/>
          </p:nvPr>
        </p:nvSpPr>
        <p:spPr/>
        <p:txBody>
          <a:bodyPr/>
          <a:lstStyle/>
          <a:p>
            <a:fld id="{B5E88DBC-5224-F543-B2C9-102A40BEBD07}" type="datetimeFigureOut">
              <a:rPr lang="en-US" smtClean="0"/>
              <a:t>1/17/25</a:t>
            </a:fld>
            <a:endParaRPr lang="en-US"/>
          </a:p>
        </p:txBody>
      </p:sp>
      <p:sp>
        <p:nvSpPr>
          <p:cNvPr id="3" name="Footer Placeholder 2">
            <a:extLst>
              <a:ext uri="{FF2B5EF4-FFF2-40B4-BE49-F238E27FC236}">
                <a16:creationId xmlns:a16="http://schemas.microsoft.com/office/drawing/2014/main" id="{1B3F87DC-1B1F-7E5B-0310-D8C04CC9FE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BC2110-5C40-F1C3-C98A-6FA5CA66349D}"/>
              </a:ext>
            </a:extLst>
          </p:cNvPr>
          <p:cNvSpPr>
            <a:spLocks noGrp="1"/>
          </p:cNvSpPr>
          <p:nvPr>
            <p:ph type="sldNum" sz="quarter" idx="12"/>
          </p:nvPr>
        </p:nvSpPr>
        <p:spPr/>
        <p:txBody>
          <a:bodyPr/>
          <a:lstStyle/>
          <a:p>
            <a:fld id="{AC6695E1-F5CB-8044-B4F1-8E91BA21D1CE}" type="slidenum">
              <a:rPr lang="en-US" smtClean="0"/>
              <a:t>‹#›</a:t>
            </a:fld>
            <a:endParaRPr lang="en-US"/>
          </a:p>
        </p:txBody>
      </p:sp>
    </p:spTree>
    <p:extLst>
      <p:ext uri="{BB962C8B-B14F-4D97-AF65-F5344CB8AC3E}">
        <p14:creationId xmlns:p14="http://schemas.microsoft.com/office/powerpoint/2010/main" val="227281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CE1CA-2B3E-A7D4-600C-67964385E2D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28A4EB0-F6DE-8B06-B248-BEC7D286AB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273FD7F-1362-CA68-9DCB-F4C44CEBD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C51A290-7697-B5DD-6331-ABFC5947CD68}"/>
              </a:ext>
            </a:extLst>
          </p:cNvPr>
          <p:cNvSpPr>
            <a:spLocks noGrp="1"/>
          </p:cNvSpPr>
          <p:nvPr>
            <p:ph type="dt" sz="half" idx="10"/>
          </p:nvPr>
        </p:nvSpPr>
        <p:spPr/>
        <p:txBody>
          <a:bodyPr/>
          <a:lstStyle/>
          <a:p>
            <a:fld id="{B5E88DBC-5224-F543-B2C9-102A40BEBD07}" type="datetimeFigureOut">
              <a:rPr lang="en-US" smtClean="0"/>
              <a:t>1/17/25</a:t>
            </a:fld>
            <a:endParaRPr lang="en-US"/>
          </a:p>
        </p:txBody>
      </p:sp>
      <p:sp>
        <p:nvSpPr>
          <p:cNvPr id="6" name="Footer Placeholder 5">
            <a:extLst>
              <a:ext uri="{FF2B5EF4-FFF2-40B4-BE49-F238E27FC236}">
                <a16:creationId xmlns:a16="http://schemas.microsoft.com/office/drawing/2014/main" id="{E473FD13-2043-8406-AEF3-1601292F8E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891B86-6490-3BCF-A8B1-4D4FB863448C}"/>
              </a:ext>
            </a:extLst>
          </p:cNvPr>
          <p:cNvSpPr>
            <a:spLocks noGrp="1"/>
          </p:cNvSpPr>
          <p:nvPr>
            <p:ph type="sldNum" sz="quarter" idx="12"/>
          </p:nvPr>
        </p:nvSpPr>
        <p:spPr/>
        <p:txBody>
          <a:bodyPr/>
          <a:lstStyle/>
          <a:p>
            <a:fld id="{AC6695E1-F5CB-8044-B4F1-8E91BA21D1CE}" type="slidenum">
              <a:rPr lang="en-US" smtClean="0"/>
              <a:t>‹#›</a:t>
            </a:fld>
            <a:endParaRPr lang="en-US"/>
          </a:p>
        </p:txBody>
      </p:sp>
    </p:spTree>
    <p:extLst>
      <p:ext uri="{BB962C8B-B14F-4D97-AF65-F5344CB8AC3E}">
        <p14:creationId xmlns:p14="http://schemas.microsoft.com/office/powerpoint/2010/main" val="34972088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25E5E-F634-3068-7DDB-56E61D59BB7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2DEFED9-1386-7345-8FFD-A62AD60CE9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E17EB44-7AF2-E82E-8E66-C7EC10BF96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190C659-08AE-76EE-1B46-C5465232DA95}"/>
              </a:ext>
            </a:extLst>
          </p:cNvPr>
          <p:cNvSpPr>
            <a:spLocks noGrp="1"/>
          </p:cNvSpPr>
          <p:nvPr>
            <p:ph type="dt" sz="half" idx="10"/>
          </p:nvPr>
        </p:nvSpPr>
        <p:spPr/>
        <p:txBody>
          <a:bodyPr/>
          <a:lstStyle/>
          <a:p>
            <a:fld id="{B5E88DBC-5224-F543-B2C9-102A40BEBD07}" type="datetimeFigureOut">
              <a:rPr lang="en-US" smtClean="0"/>
              <a:t>1/17/25</a:t>
            </a:fld>
            <a:endParaRPr lang="en-US"/>
          </a:p>
        </p:txBody>
      </p:sp>
      <p:sp>
        <p:nvSpPr>
          <p:cNvPr id="6" name="Footer Placeholder 5">
            <a:extLst>
              <a:ext uri="{FF2B5EF4-FFF2-40B4-BE49-F238E27FC236}">
                <a16:creationId xmlns:a16="http://schemas.microsoft.com/office/drawing/2014/main" id="{0AC4E3AA-E33E-13D1-F4FE-604DEBF473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3C22B9-C2CD-176A-50F2-EE62D59C4853}"/>
              </a:ext>
            </a:extLst>
          </p:cNvPr>
          <p:cNvSpPr>
            <a:spLocks noGrp="1"/>
          </p:cNvSpPr>
          <p:nvPr>
            <p:ph type="sldNum" sz="quarter" idx="12"/>
          </p:nvPr>
        </p:nvSpPr>
        <p:spPr/>
        <p:txBody>
          <a:bodyPr/>
          <a:lstStyle/>
          <a:p>
            <a:fld id="{AC6695E1-F5CB-8044-B4F1-8E91BA21D1CE}" type="slidenum">
              <a:rPr lang="en-US" smtClean="0"/>
              <a:t>‹#›</a:t>
            </a:fld>
            <a:endParaRPr lang="en-US"/>
          </a:p>
        </p:txBody>
      </p:sp>
    </p:spTree>
    <p:extLst>
      <p:ext uri="{BB962C8B-B14F-4D97-AF65-F5344CB8AC3E}">
        <p14:creationId xmlns:p14="http://schemas.microsoft.com/office/powerpoint/2010/main" val="28481222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85C190-AE91-C542-C4CF-3D95B1EDD6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B9A61D2-0499-C51B-7D93-17065E4404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F46A4B4-5E15-3704-0AAB-FD7A682E66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5E88DBC-5224-F543-B2C9-102A40BEBD07}" type="datetimeFigureOut">
              <a:rPr lang="en-US" smtClean="0"/>
              <a:t>1/17/25</a:t>
            </a:fld>
            <a:endParaRPr lang="en-US"/>
          </a:p>
        </p:txBody>
      </p:sp>
      <p:sp>
        <p:nvSpPr>
          <p:cNvPr id="5" name="Footer Placeholder 4">
            <a:extLst>
              <a:ext uri="{FF2B5EF4-FFF2-40B4-BE49-F238E27FC236}">
                <a16:creationId xmlns:a16="http://schemas.microsoft.com/office/drawing/2014/main" id="{B76F80A5-C8F0-F366-AE5C-D6B189F19B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D8FD4F0-EA82-2292-7B22-9340751FE2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C6695E1-F5CB-8044-B4F1-8E91BA21D1CE}" type="slidenum">
              <a:rPr lang="en-US" smtClean="0"/>
              <a:t>‹#›</a:t>
            </a:fld>
            <a:endParaRPr lang="en-US"/>
          </a:p>
        </p:txBody>
      </p:sp>
    </p:spTree>
    <p:extLst>
      <p:ext uri="{BB962C8B-B14F-4D97-AF65-F5344CB8AC3E}">
        <p14:creationId xmlns:p14="http://schemas.microsoft.com/office/powerpoint/2010/main" val="981341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525E7-508F-1EA8-0A07-3BC82B759ECC}"/>
              </a:ext>
            </a:extLst>
          </p:cNvPr>
          <p:cNvSpPr>
            <a:spLocks noGrp="1"/>
          </p:cNvSpPr>
          <p:nvPr>
            <p:ph type="ctrTitle"/>
          </p:nvPr>
        </p:nvSpPr>
        <p:spPr>
          <a:xfrm>
            <a:off x="180753" y="1122363"/>
            <a:ext cx="12011247" cy="2387600"/>
          </a:xfrm>
        </p:spPr>
        <p:txBody>
          <a:bodyPr/>
          <a:lstStyle/>
          <a:p>
            <a:r>
              <a:rPr lang="en-US" dirty="0"/>
              <a:t>EC3290 – Software Requirements Engineering</a:t>
            </a:r>
          </a:p>
        </p:txBody>
      </p:sp>
      <p:sp>
        <p:nvSpPr>
          <p:cNvPr id="3" name="Subtitle 2">
            <a:extLst>
              <a:ext uri="{FF2B5EF4-FFF2-40B4-BE49-F238E27FC236}">
                <a16:creationId xmlns:a16="http://schemas.microsoft.com/office/drawing/2014/main" id="{F466ABDB-95C3-5663-AD26-89954274A2FD}"/>
              </a:ext>
            </a:extLst>
          </p:cNvPr>
          <p:cNvSpPr>
            <a:spLocks noGrp="1"/>
          </p:cNvSpPr>
          <p:nvPr>
            <p:ph type="subTitle" idx="1"/>
          </p:nvPr>
        </p:nvSpPr>
        <p:spPr/>
        <p:txBody>
          <a:bodyPr/>
          <a:lstStyle/>
          <a:p>
            <a:pPr algn="l"/>
            <a:r>
              <a:rPr lang="en-US" b="1" u="sng" dirty="0"/>
              <a:t>Topic 1 – Introduction to Requirements Engineering</a:t>
            </a:r>
          </a:p>
          <a:p>
            <a:pPr algn="l"/>
            <a:r>
              <a:rPr lang="en-US" sz="1600" dirty="0"/>
              <a:t>CLO 1</a:t>
            </a:r>
          </a:p>
          <a:p>
            <a:pPr algn="l"/>
            <a:r>
              <a:rPr lang="en-US" sz="1600" dirty="0"/>
              <a:t>4 Hours</a:t>
            </a:r>
          </a:p>
        </p:txBody>
      </p:sp>
    </p:spTree>
    <p:extLst>
      <p:ext uri="{BB962C8B-B14F-4D97-AF65-F5344CB8AC3E}">
        <p14:creationId xmlns:p14="http://schemas.microsoft.com/office/powerpoint/2010/main" val="34773110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40EF2C-7A97-A84C-27EF-C213479592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286FE1-38DF-1EEA-6EDA-D125588E4DD8}"/>
              </a:ext>
            </a:extLst>
          </p:cNvPr>
          <p:cNvSpPr>
            <a:spLocks noGrp="1"/>
          </p:cNvSpPr>
          <p:nvPr>
            <p:ph type="title"/>
          </p:nvPr>
        </p:nvSpPr>
        <p:spPr/>
        <p:txBody>
          <a:bodyPr/>
          <a:lstStyle/>
          <a:p>
            <a:r>
              <a:rPr lang="en-MY" dirty="0"/>
              <a:t>Challenges in Requirements Engineering</a:t>
            </a:r>
            <a:endParaRPr lang="en-US" dirty="0"/>
          </a:p>
        </p:txBody>
      </p:sp>
      <p:sp>
        <p:nvSpPr>
          <p:cNvPr id="3" name="Content Placeholder 2">
            <a:extLst>
              <a:ext uri="{FF2B5EF4-FFF2-40B4-BE49-F238E27FC236}">
                <a16:creationId xmlns:a16="http://schemas.microsoft.com/office/drawing/2014/main" id="{DC61A445-B25A-1E5F-574A-77BF059A1859}"/>
              </a:ext>
            </a:extLst>
          </p:cNvPr>
          <p:cNvSpPr>
            <a:spLocks noGrp="1"/>
          </p:cNvSpPr>
          <p:nvPr>
            <p:ph idx="1"/>
          </p:nvPr>
        </p:nvSpPr>
        <p:spPr/>
        <p:txBody>
          <a:bodyPr>
            <a:normAutofit/>
          </a:bodyPr>
          <a:lstStyle/>
          <a:p>
            <a:r>
              <a:rPr lang="en-MY" b="1" dirty="0"/>
              <a:t>Addressing These Challenges:</a:t>
            </a:r>
            <a:endParaRPr lang="en-MY" dirty="0"/>
          </a:p>
          <a:p>
            <a:pPr lvl="1"/>
            <a:r>
              <a:rPr lang="en-MY" dirty="0"/>
              <a:t>Use clear, unambiguous language and visual aids like diagrams.</a:t>
            </a:r>
          </a:p>
          <a:p>
            <a:pPr lvl="1"/>
            <a:r>
              <a:rPr lang="en-MY" dirty="0"/>
              <a:t>Involve stakeholders continuously throughout the process.</a:t>
            </a:r>
          </a:p>
          <a:p>
            <a:pPr lvl="1"/>
            <a:r>
              <a:rPr lang="en-MY" dirty="0"/>
              <a:t>Employ requirement management tools for tracking changes.</a:t>
            </a:r>
          </a:p>
          <a:p>
            <a:pPr lvl="1"/>
            <a:r>
              <a:rPr lang="en-MY" dirty="0"/>
              <a:t>Conduct regular validation sessions to ensure alignment among all parties.</a:t>
            </a:r>
          </a:p>
          <a:p>
            <a:pPr marL="0" indent="0">
              <a:lnSpc>
                <a:spcPct val="120000"/>
              </a:lnSpc>
              <a:buNone/>
            </a:pPr>
            <a:endParaRPr lang="en-US" dirty="0"/>
          </a:p>
        </p:txBody>
      </p:sp>
    </p:spTree>
    <p:extLst>
      <p:ext uri="{BB962C8B-B14F-4D97-AF65-F5344CB8AC3E}">
        <p14:creationId xmlns:p14="http://schemas.microsoft.com/office/powerpoint/2010/main" val="12108500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D975C-189C-8C9F-7793-1C071C86E025}"/>
              </a:ext>
            </a:extLst>
          </p:cNvPr>
          <p:cNvSpPr>
            <a:spLocks noGrp="1"/>
          </p:cNvSpPr>
          <p:nvPr>
            <p:ph type="title"/>
          </p:nvPr>
        </p:nvSpPr>
        <p:spPr/>
        <p:txBody>
          <a:bodyPr/>
          <a:lstStyle/>
          <a:p>
            <a:r>
              <a:rPr lang="en-MY" dirty="0"/>
              <a:t>Overview of Requirements Engineering Activities</a:t>
            </a:r>
            <a:endParaRPr lang="en-US" dirty="0"/>
          </a:p>
        </p:txBody>
      </p:sp>
      <p:sp>
        <p:nvSpPr>
          <p:cNvPr id="3" name="Content Placeholder 2">
            <a:extLst>
              <a:ext uri="{FF2B5EF4-FFF2-40B4-BE49-F238E27FC236}">
                <a16:creationId xmlns:a16="http://schemas.microsoft.com/office/drawing/2014/main" id="{76408980-D17B-6319-40F8-F698B0484EC8}"/>
              </a:ext>
            </a:extLst>
          </p:cNvPr>
          <p:cNvSpPr>
            <a:spLocks noGrp="1"/>
          </p:cNvSpPr>
          <p:nvPr>
            <p:ph idx="1"/>
          </p:nvPr>
        </p:nvSpPr>
        <p:spPr/>
        <p:txBody>
          <a:bodyPr>
            <a:normAutofit fontScale="70000" lnSpcReduction="20000"/>
          </a:bodyPr>
          <a:lstStyle/>
          <a:p>
            <a:pPr>
              <a:lnSpc>
                <a:spcPct val="120000"/>
              </a:lnSpc>
            </a:pPr>
            <a:r>
              <a:rPr lang="en-MY" b="1" dirty="0"/>
              <a:t>Requirements Engineering Activities:</a:t>
            </a:r>
            <a:endParaRPr lang="en-MY" dirty="0"/>
          </a:p>
          <a:p>
            <a:pPr lvl="1">
              <a:lnSpc>
                <a:spcPct val="120000"/>
              </a:lnSpc>
              <a:buFont typeface="+mj-lt"/>
              <a:buAutoNum type="arabicPeriod"/>
            </a:pPr>
            <a:r>
              <a:rPr lang="en-MY" b="1" dirty="0"/>
              <a:t>Elicitation:</a:t>
            </a:r>
            <a:br>
              <a:rPr lang="en-MY" dirty="0"/>
            </a:br>
            <a:r>
              <a:rPr lang="en-MY" dirty="0"/>
              <a:t>The process of gathering requirements from stakeholders to understand what the system should do.</a:t>
            </a:r>
          </a:p>
          <a:p>
            <a:pPr lvl="1">
              <a:lnSpc>
                <a:spcPct val="120000"/>
              </a:lnSpc>
              <a:buFont typeface="+mj-lt"/>
              <a:buAutoNum type="arabicPeriod"/>
            </a:pPr>
            <a:r>
              <a:rPr lang="en-MY" b="1" dirty="0"/>
              <a:t>Analysis:</a:t>
            </a:r>
            <a:br>
              <a:rPr lang="en-MY" dirty="0"/>
            </a:br>
            <a:r>
              <a:rPr lang="en-MY" dirty="0"/>
              <a:t>Understanding, refining, and prioritizing requirements to ensure they are feasible and align with project goals.</a:t>
            </a:r>
          </a:p>
          <a:p>
            <a:pPr lvl="1">
              <a:lnSpc>
                <a:spcPct val="120000"/>
              </a:lnSpc>
              <a:buFont typeface="+mj-lt"/>
              <a:buAutoNum type="arabicPeriod"/>
            </a:pPr>
            <a:r>
              <a:rPr lang="en-MY" b="1" dirty="0"/>
              <a:t>Specification:</a:t>
            </a:r>
            <a:br>
              <a:rPr lang="en-MY" dirty="0"/>
            </a:br>
            <a:r>
              <a:rPr lang="en-MY" dirty="0"/>
              <a:t>Documenting requirements in a structured format to serve as a reference for all project phases.</a:t>
            </a:r>
          </a:p>
          <a:p>
            <a:pPr lvl="1">
              <a:lnSpc>
                <a:spcPct val="120000"/>
              </a:lnSpc>
              <a:buFont typeface="+mj-lt"/>
              <a:buAutoNum type="arabicPeriod"/>
            </a:pPr>
            <a:r>
              <a:rPr lang="en-MY" b="1" dirty="0"/>
              <a:t>Validation:</a:t>
            </a:r>
            <a:br>
              <a:rPr lang="en-MY" dirty="0"/>
            </a:br>
            <a:r>
              <a:rPr lang="en-MY" dirty="0"/>
              <a:t>Verifying that the documented requirements meet user needs and are complete, consistent, and feasible.</a:t>
            </a:r>
          </a:p>
          <a:p>
            <a:pPr lvl="1">
              <a:lnSpc>
                <a:spcPct val="120000"/>
              </a:lnSpc>
              <a:buFont typeface="+mj-lt"/>
              <a:buAutoNum type="arabicPeriod"/>
            </a:pPr>
            <a:r>
              <a:rPr lang="en-MY" b="1" dirty="0"/>
              <a:t>Management:</a:t>
            </a:r>
            <a:br>
              <a:rPr lang="en-MY" dirty="0"/>
            </a:br>
            <a:r>
              <a:rPr lang="en-MY" dirty="0"/>
              <a:t>Handling changes to requirements throughout the project lifecycle to ensure alignment with evolving needs.</a:t>
            </a:r>
          </a:p>
          <a:p>
            <a:pPr marL="0" indent="0">
              <a:lnSpc>
                <a:spcPct val="120000"/>
              </a:lnSpc>
              <a:buNone/>
            </a:pPr>
            <a:endParaRPr lang="en-US" dirty="0"/>
          </a:p>
        </p:txBody>
      </p:sp>
    </p:spTree>
    <p:extLst>
      <p:ext uri="{BB962C8B-B14F-4D97-AF65-F5344CB8AC3E}">
        <p14:creationId xmlns:p14="http://schemas.microsoft.com/office/powerpoint/2010/main" val="38687766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0B8D-EF8E-EB90-DCF6-8D92C5A4C428}"/>
              </a:ext>
            </a:extLst>
          </p:cNvPr>
          <p:cNvSpPr>
            <a:spLocks noGrp="1"/>
          </p:cNvSpPr>
          <p:nvPr>
            <p:ph type="title"/>
          </p:nvPr>
        </p:nvSpPr>
        <p:spPr/>
        <p:txBody>
          <a:bodyPr/>
          <a:lstStyle/>
          <a:p>
            <a:r>
              <a:rPr lang="en-US" dirty="0"/>
              <a:t>Elicitation</a:t>
            </a:r>
          </a:p>
        </p:txBody>
      </p:sp>
      <p:sp>
        <p:nvSpPr>
          <p:cNvPr id="3" name="Content Placeholder 2">
            <a:extLst>
              <a:ext uri="{FF2B5EF4-FFF2-40B4-BE49-F238E27FC236}">
                <a16:creationId xmlns:a16="http://schemas.microsoft.com/office/drawing/2014/main" id="{2B006D0C-4D07-F868-0311-CFEAF77942B5}"/>
              </a:ext>
            </a:extLst>
          </p:cNvPr>
          <p:cNvSpPr>
            <a:spLocks noGrp="1"/>
          </p:cNvSpPr>
          <p:nvPr>
            <p:ph idx="1"/>
          </p:nvPr>
        </p:nvSpPr>
        <p:spPr/>
        <p:txBody>
          <a:bodyPr>
            <a:normAutofit fontScale="70000" lnSpcReduction="20000"/>
          </a:bodyPr>
          <a:lstStyle/>
          <a:p>
            <a:pPr>
              <a:lnSpc>
                <a:spcPct val="120000"/>
              </a:lnSpc>
            </a:pPr>
            <a:r>
              <a:rPr lang="en-MY" b="1" dirty="0"/>
              <a:t>Definition:</a:t>
            </a:r>
            <a:br>
              <a:rPr lang="en-MY" dirty="0"/>
            </a:br>
            <a:r>
              <a:rPr lang="en-MY" dirty="0"/>
              <a:t>Elicitation is the process of gathering and discovering requirements from stakeholders and other sources. It is the foundation of requirements engineering and involves active engagement with stakeholders.</a:t>
            </a:r>
          </a:p>
          <a:p>
            <a:pPr>
              <a:lnSpc>
                <a:spcPct val="120000"/>
              </a:lnSpc>
            </a:pPr>
            <a:r>
              <a:rPr lang="en-MY" b="1" dirty="0"/>
              <a:t>Techniques:</a:t>
            </a:r>
            <a:endParaRPr lang="en-MY" dirty="0"/>
          </a:p>
          <a:p>
            <a:pPr lvl="1">
              <a:lnSpc>
                <a:spcPct val="120000"/>
              </a:lnSpc>
              <a:buFont typeface="+mj-lt"/>
              <a:buAutoNum type="arabicPeriod"/>
            </a:pPr>
            <a:r>
              <a:rPr lang="en-MY" b="1" dirty="0"/>
              <a:t>Interviews:</a:t>
            </a:r>
            <a:br>
              <a:rPr lang="en-MY" dirty="0"/>
            </a:br>
            <a:r>
              <a:rPr lang="en-MY" dirty="0"/>
              <a:t>Conducting one-on-one or group discussions to understand stakeholder needs and expectations.</a:t>
            </a:r>
          </a:p>
          <a:p>
            <a:pPr lvl="1">
              <a:lnSpc>
                <a:spcPct val="120000"/>
              </a:lnSpc>
              <a:buFont typeface="+mj-lt"/>
              <a:buAutoNum type="arabicPeriod"/>
            </a:pPr>
            <a:r>
              <a:rPr lang="en-MY" b="1" dirty="0"/>
              <a:t>Surveys and Questionnaires:</a:t>
            </a:r>
            <a:br>
              <a:rPr lang="en-MY" dirty="0"/>
            </a:br>
            <a:r>
              <a:rPr lang="en-MY" dirty="0"/>
              <a:t>Distributing structured forms to collect information from a larger group of stakeholders.</a:t>
            </a:r>
          </a:p>
          <a:p>
            <a:pPr lvl="1">
              <a:lnSpc>
                <a:spcPct val="120000"/>
              </a:lnSpc>
              <a:buFont typeface="+mj-lt"/>
              <a:buAutoNum type="arabicPeriod"/>
            </a:pPr>
            <a:r>
              <a:rPr lang="en-MY" b="1" dirty="0"/>
              <a:t>Brainstorming Sessions:</a:t>
            </a:r>
            <a:br>
              <a:rPr lang="en-MY" dirty="0"/>
            </a:br>
            <a:r>
              <a:rPr lang="en-MY" dirty="0"/>
              <a:t>Facilitating collaborative sessions to generate ideas and uncover hidden needs.</a:t>
            </a:r>
          </a:p>
          <a:p>
            <a:pPr lvl="1">
              <a:lnSpc>
                <a:spcPct val="120000"/>
              </a:lnSpc>
              <a:buFont typeface="+mj-lt"/>
              <a:buAutoNum type="arabicPeriod"/>
            </a:pPr>
            <a:r>
              <a:rPr lang="en-MY" b="1" dirty="0"/>
              <a:t>Document Analysis:</a:t>
            </a:r>
            <a:br>
              <a:rPr lang="en-MY" dirty="0"/>
            </a:br>
            <a:r>
              <a:rPr lang="en-MY" dirty="0"/>
              <a:t>Reviewing existing documentation, such as business plans or system manuals, to extract relevant requirements.</a:t>
            </a:r>
          </a:p>
          <a:p>
            <a:pPr marL="0" indent="0">
              <a:buNone/>
            </a:pPr>
            <a:endParaRPr lang="en-US" dirty="0"/>
          </a:p>
        </p:txBody>
      </p:sp>
    </p:spTree>
    <p:extLst>
      <p:ext uri="{BB962C8B-B14F-4D97-AF65-F5344CB8AC3E}">
        <p14:creationId xmlns:p14="http://schemas.microsoft.com/office/powerpoint/2010/main" val="2645080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5D8F4-9D0A-52E7-DA01-14406590D333}"/>
              </a:ext>
            </a:extLst>
          </p:cNvPr>
          <p:cNvSpPr>
            <a:spLocks noGrp="1"/>
          </p:cNvSpPr>
          <p:nvPr>
            <p:ph type="title"/>
          </p:nvPr>
        </p:nvSpPr>
        <p:spPr/>
        <p:txBody>
          <a:bodyPr/>
          <a:lstStyle/>
          <a:p>
            <a:r>
              <a:rPr lang="en-US" dirty="0"/>
              <a:t>Analysis</a:t>
            </a:r>
          </a:p>
        </p:txBody>
      </p:sp>
      <p:sp>
        <p:nvSpPr>
          <p:cNvPr id="3" name="Content Placeholder 2">
            <a:extLst>
              <a:ext uri="{FF2B5EF4-FFF2-40B4-BE49-F238E27FC236}">
                <a16:creationId xmlns:a16="http://schemas.microsoft.com/office/drawing/2014/main" id="{FDD7C45E-7341-0418-F4BE-BA09F272B4CD}"/>
              </a:ext>
            </a:extLst>
          </p:cNvPr>
          <p:cNvSpPr>
            <a:spLocks noGrp="1"/>
          </p:cNvSpPr>
          <p:nvPr>
            <p:ph idx="1"/>
          </p:nvPr>
        </p:nvSpPr>
        <p:spPr/>
        <p:txBody>
          <a:bodyPr>
            <a:normAutofit fontScale="70000" lnSpcReduction="20000"/>
          </a:bodyPr>
          <a:lstStyle/>
          <a:p>
            <a:pPr>
              <a:lnSpc>
                <a:spcPct val="120000"/>
              </a:lnSpc>
            </a:pPr>
            <a:r>
              <a:rPr lang="en-MY" b="1" dirty="0"/>
              <a:t>Definition:</a:t>
            </a:r>
            <a:br>
              <a:rPr lang="en-MY" dirty="0"/>
            </a:br>
            <a:r>
              <a:rPr lang="en-MY" dirty="0"/>
              <a:t>Analysis involves understanding, refining, and organizing elicited requirements to ensure they are feasible, consistent, and aligned with project goals.</a:t>
            </a:r>
          </a:p>
          <a:p>
            <a:pPr>
              <a:lnSpc>
                <a:spcPct val="120000"/>
              </a:lnSpc>
            </a:pPr>
            <a:r>
              <a:rPr lang="en-MY" b="1" dirty="0"/>
              <a:t>Key Activities:</a:t>
            </a:r>
            <a:endParaRPr lang="en-MY" dirty="0"/>
          </a:p>
          <a:p>
            <a:pPr lvl="1">
              <a:lnSpc>
                <a:spcPct val="120000"/>
              </a:lnSpc>
              <a:buFont typeface="+mj-lt"/>
              <a:buAutoNum type="arabicPeriod"/>
            </a:pPr>
            <a:r>
              <a:rPr lang="en-MY" b="1" dirty="0"/>
              <a:t>Identifying Dependencies:</a:t>
            </a:r>
            <a:br>
              <a:rPr lang="en-MY" dirty="0"/>
            </a:br>
            <a:r>
              <a:rPr lang="en-MY" dirty="0"/>
              <a:t>Understanding how different requirements are related and ensuring no conflicts exist between them.</a:t>
            </a:r>
          </a:p>
          <a:p>
            <a:pPr lvl="1">
              <a:lnSpc>
                <a:spcPct val="120000"/>
              </a:lnSpc>
              <a:buFont typeface="+mj-lt"/>
              <a:buAutoNum type="arabicPeriod"/>
            </a:pPr>
            <a:r>
              <a:rPr lang="en-MY" b="1" dirty="0"/>
              <a:t>Prioritizing Requirements:</a:t>
            </a:r>
            <a:br>
              <a:rPr lang="en-MY" dirty="0"/>
            </a:br>
            <a:r>
              <a:rPr lang="en-MY" dirty="0"/>
              <a:t>Categorizing requirements based on their importance and urgency to stakeholders. Techniques like the </a:t>
            </a:r>
            <a:r>
              <a:rPr lang="en-MY" dirty="0" err="1"/>
              <a:t>MoSCoW</a:t>
            </a:r>
            <a:r>
              <a:rPr lang="en-MY" dirty="0"/>
              <a:t> method (Must have, Should have, Could have, Won't have) are often used.</a:t>
            </a:r>
          </a:p>
          <a:p>
            <a:pPr lvl="1">
              <a:lnSpc>
                <a:spcPct val="120000"/>
              </a:lnSpc>
              <a:buFont typeface="+mj-lt"/>
              <a:buAutoNum type="arabicPeriod"/>
            </a:pPr>
            <a:r>
              <a:rPr lang="en-MY" b="1" dirty="0"/>
              <a:t>Feasibility Assessment:</a:t>
            </a:r>
            <a:br>
              <a:rPr lang="en-MY" dirty="0"/>
            </a:br>
            <a:r>
              <a:rPr lang="en-MY" dirty="0"/>
              <a:t>Ensuring that the requirements can be achieved within the project’s technical, financial, and time constraints.</a:t>
            </a:r>
          </a:p>
          <a:p>
            <a:pPr marL="0" indent="0">
              <a:lnSpc>
                <a:spcPct val="120000"/>
              </a:lnSpc>
              <a:buNone/>
            </a:pPr>
            <a:endParaRPr lang="en-US" dirty="0"/>
          </a:p>
        </p:txBody>
      </p:sp>
    </p:spTree>
    <p:extLst>
      <p:ext uri="{BB962C8B-B14F-4D97-AF65-F5344CB8AC3E}">
        <p14:creationId xmlns:p14="http://schemas.microsoft.com/office/powerpoint/2010/main" val="31488277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2036D-0FDF-84DC-DB35-0723A4FDC8DB}"/>
              </a:ext>
            </a:extLst>
          </p:cNvPr>
          <p:cNvSpPr>
            <a:spLocks noGrp="1"/>
          </p:cNvSpPr>
          <p:nvPr>
            <p:ph type="title"/>
          </p:nvPr>
        </p:nvSpPr>
        <p:spPr/>
        <p:txBody>
          <a:bodyPr/>
          <a:lstStyle/>
          <a:p>
            <a:r>
              <a:rPr lang="en-US" dirty="0" err="1"/>
              <a:t>MoSCoW</a:t>
            </a:r>
            <a:r>
              <a:rPr lang="en-US" dirty="0"/>
              <a:t> Method – Must Have</a:t>
            </a:r>
          </a:p>
        </p:txBody>
      </p:sp>
      <p:sp>
        <p:nvSpPr>
          <p:cNvPr id="3" name="Content Placeholder 2">
            <a:extLst>
              <a:ext uri="{FF2B5EF4-FFF2-40B4-BE49-F238E27FC236}">
                <a16:creationId xmlns:a16="http://schemas.microsoft.com/office/drawing/2014/main" id="{E28C1DEA-0D77-8CBD-1DA1-DF20BF420A29}"/>
              </a:ext>
            </a:extLst>
          </p:cNvPr>
          <p:cNvSpPr>
            <a:spLocks noGrp="1"/>
          </p:cNvSpPr>
          <p:nvPr>
            <p:ph idx="1"/>
          </p:nvPr>
        </p:nvSpPr>
        <p:spPr>
          <a:xfrm>
            <a:off x="838200" y="1524411"/>
            <a:ext cx="10515600" cy="4351338"/>
          </a:xfrm>
        </p:spPr>
        <p:txBody>
          <a:bodyPr>
            <a:normAutofit/>
          </a:bodyPr>
          <a:lstStyle/>
          <a:p>
            <a:pPr>
              <a:buFont typeface="Arial" panose="020B0604020202020204" pitchFamily="34" charset="0"/>
              <a:buChar char="•"/>
            </a:pPr>
            <a:r>
              <a:rPr lang="en-MY" b="1" dirty="0"/>
              <a:t>Definition:</a:t>
            </a:r>
            <a:r>
              <a:rPr lang="en-MY" dirty="0"/>
              <a:t> These are the requirements that are critical to the success of the project. Without them, the system cannot function, and the project would be considered a failure.</a:t>
            </a:r>
          </a:p>
          <a:p>
            <a:pPr>
              <a:buFont typeface="Arial" panose="020B0604020202020204" pitchFamily="34" charset="0"/>
              <a:buChar char="•"/>
            </a:pPr>
            <a:r>
              <a:rPr lang="en-MY" b="1" dirty="0"/>
              <a:t>Characteristics:</a:t>
            </a:r>
          </a:p>
          <a:p>
            <a:pPr lvl="1"/>
            <a:r>
              <a:rPr lang="en-MY" dirty="0"/>
              <a:t>Essential for achieving business goals or meeting legal and regulatory requirements.</a:t>
            </a:r>
          </a:p>
          <a:p>
            <a:pPr lvl="1"/>
            <a:r>
              <a:rPr lang="en-MY" dirty="0"/>
              <a:t>Directly impacts the system's core functionality.</a:t>
            </a:r>
          </a:p>
          <a:p>
            <a:pPr>
              <a:buFont typeface="Arial" panose="020B0604020202020204" pitchFamily="34" charset="0"/>
              <a:buChar char="•"/>
            </a:pPr>
            <a:r>
              <a:rPr lang="en-MY" b="1" dirty="0"/>
              <a:t>Examples:</a:t>
            </a:r>
          </a:p>
          <a:p>
            <a:pPr lvl="1"/>
            <a:r>
              <a:rPr lang="en-MY" dirty="0"/>
              <a:t>A banking app </a:t>
            </a:r>
            <a:r>
              <a:rPr lang="en-MY" b="1" dirty="0"/>
              <a:t>must have</a:t>
            </a:r>
            <a:r>
              <a:rPr lang="en-MY" dirty="0"/>
              <a:t> secure login functionality.</a:t>
            </a:r>
          </a:p>
          <a:p>
            <a:pPr lvl="1"/>
            <a:r>
              <a:rPr lang="en-MY" dirty="0"/>
              <a:t>An e-commerce website </a:t>
            </a:r>
            <a:r>
              <a:rPr lang="en-MY" b="1" dirty="0"/>
              <a:t>must have</a:t>
            </a:r>
            <a:r>
              <a:rPr lang="en-MY" dirty="0"/>
              <a:t> a shopping cart feature.</a:t>
            </a:r>
          </a:p>
          <a:p>
            <a:endParaRPr lang="en-US" dirty="0"/>
          </a:p>
        </p:txBody>
      </p:sp>
    </p:spTree>
    <p:extLst>
      <p:ext uri="{BB962C8B-B14F-4D97-AF65-F5344CB8AC3E}">
        <p14:creationId xmlns:p14="http://schemas.microsoft.com/office/powerpoint/2010/main" val="27683788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E21455-886C-3AB7-5881-B90ECDBE1B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ADED51-65AD-FF17-7E79-E42B800DE3E3}"/>
              </a:ext>
            </a:extLst>
          </p:cNvPr>
          <p:cNvSpPr>
            <a:spLocks noGrp="1"/>
          </p:cNvSpPr>
          <p:nvPr>
            <p:ph type="title"/>
          </p:nvPr>
        </p:nvSpPr>
        <p:spPr/>
        <p:txBody>
          <a:bodyPr/>
          <a:lstStyle/>
          <a:p>
            <a:r>
              <a:rPr lang="en-US" dirty="0" err="1"/>
              <a:t>MoSCoW</a:t>
            </a:r>
            <a:r>
              <a:rPr lang="en-US" dirty="0"/>
              <a:t> Method – Should Have</a:t>
            </a:r>
          </a:p>
        </p:txBody>
      </p:sp>
      <p:sp>
        <p:nvSpPr>
          <p:cNvPr id="3" name="Content Placeholder 2">
            <a:extLst>
              <a:ext uri="{FF2B5EF4-FFF2-40B4-BE49-F238E27FC236}">
                <a16:creationId xmlns:a16="http://schemas.microsoft.com/office/drawing/2014/main" id="{1845FDC5-A691-4279-9B64-64488221FD0D}"/>
              </a:ext>
            </a:extLst>
          </p:cNvPr>
          <p:cNvSpPr>
            <a:spLocks noGrp="1"/>
          </p:cNvSpPr>
          <p:nvPr>
            <p:ph idx="1"/>
          </p:nvPr>
        </p:nvSpPr>
        <p:spPr>
          <a:xfrm>
            <a:off x="838200" y="1524411"/>
            <a:ext cx="10515600" cy="4351338"/>
          </a:xfrm>
        </p:spPr>
        <p:txBody>
          <a:bodyPr>
            <a:normAutofit/>
          </a:bodyPr>
          <a:lstStyle/>
          <a:p>
            <a:pPr>
              <a:buFont typeface="Arial" panose="020B0604020202020204" pitchFamily="34" charset="0"/>
              <a:buChar char="•"/>
            </a:pPr>
            <a:r>
              <a:rPr lang="en-MY" b="1" dirty="0"/>
              <a:t>Definition:</a:t>
            </a:r>
            <a:r>
              <a:rPr lang="en-MY" dirty="0"/>
              <a:t> These are important requirements but not critical for immediate success. They are often considered high-priority but not mandatory for the first release.</a:t>
            </a:r>
          </a:p>
          <a:p>
            <a:pPr>
              <a:buFont typeface="Arial" panose="020B0604020202020204" pitchFamily="34" charset="0"/>
              <a:buChar char="•"/>
            </a:pPr>
            <a:r>
              <a:rPr lang="en-MY" b="1" dirty="0"/>
              <a:t>Characteristics:</a:t>
            </a:r>
          </a:p>
          <a:p>
            <a:pPr lvl="1"/>
            <a:r>
              <a:rPr lang="en-MY" dirty="0"/>
              <a:t>Adds significant value but can be deferred if necessary.</a:t>
            </a:r>
          </a:p>
          <a:p>
            <a:pPr lvl="1"/>
            <a:r>
              <a:rPr lang="en-MY" dirty="0"/>
              <a:t>May be included if time and resources permit.</a:t>
            </a:r>
          </a:p>
          <a:p>
            <a:pPr>
              <a:buFont typeface="Arial" panose="020B0604020202020204" pitchFamily="34" charset="0"/>
              <a:buChar char="•"/>
            </a:pPr>
            <a:r>
              <a:rPr lang="en-MY" b="1" dirty="0"/>
              <a:t>Examples:</a:t>
            </a:r>
          </a:p>
          <a:p>
            <a:pPr lvl="1"/>
            <a:r>
              <a:rPr lang="en-MY" dirty="0"/>
              <a:t>A system </a:t>
            </a:r>
            <a:r>
              <a:rPr lang="en-MY" b="1" dirty="0"/>
              <a:t>should have</a:t>
            </a:r>
            <a:r>
              <a:rPr lang="en-MY" dirty="0"/>
              <a:t> multiple language support.</a:t>
            </a:r>
          </a:p>
          <a:p>
            <a:pPr lvl="1"/>
            <a:r>
              <a:rPr lang="en-MY" dirty="0"/>
              <a:t>A project management tool </a:t>
            </a:r>
            <a:r>
              <a:rPr lang="en-MY" b="1" dirty="0"/>
              <a:t>should have</a:t>
            </a:r>
            <a:r>
              <a:rPr lang="en-MY" dirty="0"/>
              <a:t> integration with other tools like Slack or Teams.</a:t>
            </a:r>
          </a:p>
        </p:txBody>
      </p:sp>
    </p:spTree>
    <p:extLst>
      <p:ext uri="{BB962C8B-B14F-4D97-AF65-F5344CB8AC3E}">
        <p14:creationId xmlns:p14="http://schemas.microsoft.com/office/powerpoint/2010/main" val="13860957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0F7AA9-F360-826B-2CC8-C5701B2B21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34BE46-5159-175C-547E-7BD2A454F150}"/>
              </a:ext>
            </a:extLst>
          </p:cNvPr>
          <p:cNvSpPr>
            <a:spLocks noGrp="1"/>
          </p:cNvSpPr>
          <p:nvPr>
            <p:ph type="title"/>
          </p:nvPr>
        </p:nvSpPr>
        <p:spPr/>
        <p:txBody>
          <a:bodyPr/>
          <a:lstStyle/>
          <a:p>
            <a:r>
              <a:rPr lang="en-US" dirty="0" err="1"/>
              <a:t>MoSCoW</a:t>
            </a:r>
            <a:r>
              <a:rPr lang="en-US" dirty="0"/>
              <a:t> Method – </a:t>
            </a:r>
            <a:r>
              <a:rPr lang="en-MY" dirty="0"/>
              <a:t>Could Have</a:t>
            </a:r>
            <a:endParaRPr lang="en-US" dirty="0"/>
          </a:p>
        </p:txBody>
      </p:sp>
      <p:sp>
        <p:nvSpPr>
          <p:cNvPr id="3" name="Content Placeholder 2">
            <a:extLst>
              <a:ext uri="{FF2B5EF4-FFF2-40B4-BE49-F238E27FC236}">
                <a16:creationId xmlns:a16="http://schemas.microsoft.com/office/drawing/2014/main" id="{4DF0168F-3AA3-15BA-0487-D93242275A13}"/>
              </a:ext>
            </a:extLst>
          </p:cNvPr>
          <p:cNvSpPr>
            <a:spLocks noGrp="1"/>
          </p:cNvSpPr>
          <p:nvPr>
            <p:ph idx="1"/>
          </p:nvPr>
        </p:nvSpPr>
        <p:spPr>
          <a:xfrm>
            <a:off x="838200" y="1524411"/>
            <a:ext cx="10515600" cy="4351338"/>
          </a:xfrm>
        </p:spPr>
        <p:txBody>
          <a:bodyPr>
            <a:normAutofit/>
          </a:bodyPr>
          <a:lstStyle/>
          <a:p>
            <a:pPr>
              <a:buFont typeface="Arial" panose="020B0604020202020204" pitchFamily="34" charset="0"/>
              <a:buChar char="•"/>
            </a:pPr>
            <a:r>
              <a:rPr lang="en-MY" b="1" dirty="0"/>
              <a:t>Definition:</a:t>
            </a:r>
            <a:r>
              <a:rPr lang="en-MY" dirty="0"/>
              <a:t> These are desirable but not essential requirements. They have a lower priority and are often included if time, budget, and resources allow.</a:t>
            </a:r>
          </a:p>
          <a:p>
            <a:pPr>
              <a:buFont typeface="Arial" panose="020B0604020202020204" pitchFamily="34" charset="0"/>
              <a:buChar char="•"/>
            </a:pPr>
            <a:r>
              <a:rPr lang="en-MY" b="1" dirty="0"/>
              <a:t>Characteristics:</a:t>
            </a:r>
          </a:p>
          <a:p>
            <a:pPr lvl="1"/>
            <a:r>
              <a:rPr lang="en-MY" dirty="0"/>
              <a:t>Nice-to-have features that enhance user experience.</a:t>
            </a:r>
          </a:p>
          <a:p>
            <a:pPr lvl="1"/>
            <a:r>
              <a:rPr lang="en-MY" dirty="0"/>
              <a:t>Does not impact core functionality or business goals.</a:t>
            </a:r>
          </a:p>
          <a:p>
            <a:pPr>
              <a:buFont typeface="Arial" panose="020B0604020202020204" pitchFamily="34" charset="0"/>
              <a:buChar char="•"/>
            </a:pPr>
            <a:r>
              <a:rPr lang="en-MY" b="1" dirty="0"/>
              <a:t>Examples:</a:t>
            </a:r>
          </a:p>
          <a:p>
            <a:pPr lvl="1"/>
            <a:r>
              <a:rPr lang="en-MY" dirty="0"/>
              <a:t>A mobile app </a:t>
            </a:r>
            <a:r>
              <a:rPr lang="en-MY" b="1" dirty="0"/>
              <a:t>could have</a:t>
            </a:r>
            <a:r>
              <a:rPr lang="en-MY" dirty="0"/>
              <a:t> a dark mode.</a:t>
            </a:r>
          </a:p>
          <a:p>
            <a:pPr lvl="1"/>
            <a:r>
              <a:rPr lang="en-MY" dirty="0"/>
              <a:t>A website </a:t>
            </a:r>
            <a:r>
              <a:rPr lang="en-MY" b="1" dirty="0"/>
              <a:t>could have</a:t>
            </a:r>
            <a:r>
              <a:rPr lang="en-MY" dirty="0"/>
              <a:t> animated transitions between pages.</a:t>
            </a:r>
          </a:p>
        </p:txBody>
      </p:sp>
    </p:spTree>
    <p:extLst>
      <p:ext uri="{BB962C8B-B14F-4D97-AF65-F5344CB8AC3E}">
        <p14:creationId xmlns:p14="http://schemas.microsoft.com/office/powerpoint/2010/main" val="1694742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5A9CF-907A-10D1-5BFA-2C1572577F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406C66-098B-A4C0-6602-B07FC88D0268}"/>
              </a:ext>
            </a:extLst>
          </p:cNvPr>
          <p:cNvSpPr>
            <a:spLocks noGrp="1"/>
          </p:cNvSpPr>
          <p:nvPr>
            <p:ph type="title"/>
          </p:nvPr>
        </p:nvSpPr>
        <p:spPr/>
        <p:txBody>
          <a:bodyPr/>
          <a:lstStyle/>
          <a:p>
            <a:r>
              <a:rPr lang="en-US" dirty="0" err="1"/>
              <a:t>MoSCoW</a:t>
            </a:r>
            <a:r>
              <a:rPr lang="en-US" dirty="0"/>
              <a:t> Method – </a:t>
            </a:r>
            <a:r>
              <a:rPr lang="en-MY" dirty="0"/>
              <a:t>Won’t Have</a:t>
            </a:r>
            <a:endParaRPr lang="en-US" dirty="0"/>
          </a:p>
        </p:txBody>
      </p:sp>
      <p:sp>
        <p:nvSpPr>
          <p:cNvPr id="3" name="Content Placeholder 2">
            <a:extLst>
              <a:ext uri="{FF2B5EF4-FFF2-40B4-BE49-F238E27FC236}">
                <a16:creationId xmlns:a16="http://schemas.microsoft.com/office/drawing/2014/main" id="{217700A1-AC9E-AE36-472E-C3EA973C3E24}"/>
              </a:ext>
            </a:extLst>
          </p:cNvPr>
          <p:cNvSpPr>
            <a:spLocks noGrp="1"/>
          </p:cNvSpPr>
          <p:nvPr>
            <p:ph idx="1"/>
          </p:nvPr>
        </p:nvSpPr>
        <p:spPr>
          <a:xfrm>
            <a:off x="838200" y="1524411"/>
            <a:ext cx="10515600" cy="4351338"/>
          </a:xfrm>
        </p:spPr>
        <p:txBody>
          <a:bodyPr>
            <a:normAutofit/>
          </a:bodyPr>
          <a:lstStyle/>
          <a:p>
            <a:pPr>
              <a:buFont typeface="Arial" panose="020B0604020202020204" pitchFamily="34" charset="0"/>
              <a:buChar char="•"/>
            </a:pPr>
            <a:r>
              <a:rPr lang="en-MY" b="1" dirty="0"/>
              <a:t>Definition:</a:t>
            </a:r>
            <a:r>
              <a:rPr lang="en-MY" dirty="0"/>
              <a:t> These are requirements that are agreed to be out of scope for the current project or release but may be considered for future iterations.</a:t>
            </a:r>
          </a:p>
          <a:p>
            <a:pPr>
              <a:buFont typeface="Arial" panose="020B0604020202020204" pitchFamily="34" charset="0"/>
              <a:buChar char="•"/>
            </a:pPr>
            <a:r>
              <a:rPr lang="en-MY" b="1" dirty="0"/>
              <a:t>Characteristics:</a:t>
            </a:r>
          </a:p>
          <a:p>
            <a:pPr lvl="1"/>
            <a:r>
              <a:rPr lang="en-MY" dirty="0"/>
              <a:t>Explicitly documented to avoid confusion or scope creep.</a:t>
            </a:r>
          </a:p>
          <a:p>
            <a:pPr lvl="1"/>
            <a:r>
              <a:rPr lang="en-MY" dirty="0"/>
              <a:t>Can be revisited in later phases or versions.</a:t>
            </a:r>
          </a:p>
          <a:p>
            <a:pPr>
              <a:buFont typeface="Arial" panose="020B0604020202020204" pitchFamily="34" charset="0"/>
              <a:buChar char="•"/>
            </a:pPr>
            <a:r>
              <a:rPr lang="en-MY" b="1" dirty="0"/>
              <a:t>Examples:</a:t>
            </a:r>
          </a:p>
          <a:p>
            <a:pPr lvl="1"/>
            <a:r>
              <a:rPr lang="en-MY" dirty="0"/>
              <a:t>A system </a:t>
            </a:r>
            <a:r>
              <a:rPr lang="en-MY" b="1" dirty="0"/>
              <a:t>won’t have</a:t>
            </a:r>
            <a:r>
              <a:rPr lang="en-MY" dirty="0"/>
              <a:t> voice recognition in the initial release.</a:t>
            </a:r>
          </a:p>
          <a:p>
            <a:pPr lvl="1"/>
            <a:r>
              <a:rPr lang="en-MY" dirty="0"/>
              <a:t>A website </a:t>
            </a:r>
            <a:r>
              <a:rPr lang="en-MY" b="1" dirty="0"/>
              <a:t>won’t have</a:t>
            </a:r>
            <a:r>
              <a:rPr lang="en-MY" dirty="0"/>
              <a:t> augmented reality features in Phase 1.</a:t>
            </a:r>
          </a:p>
        </p:txBody>
      </p:sp>
    </p:spTree>
    <p:extLst>
      <p:ext uri="{BB962C8B-B14F-4D97-AF65-F5344CB8AC3E}">
        <p14:creationId xmlns:p14="http://schemas.microsoft.com/office/powerpoint/2010/main" val="25404401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E33C8-BDA9-B8D7-AFF2-1B1C468EF2F3}"/>
              </a:ext>
            </a:extLst>
          </p:cNvPr>
          <p:cNvSpPr>
            <a:spLocks noGrp="1"/>
          </p:cNvSpPr>
          <p:nvPr>
            <p:ph type="title"/>
          </p:nvPr>
        </p:nvSpPr>
        <p:spPr/>
        <p:txBody>
          <a:bodyPr/>
          <a:lstStyle/>
          <a:p>
            <a:r>
              <a:rPr lang="en-MY" dirty="0"/>
              <a:t>Specification</a:t>
            </a:r>
            <a:endParaRPr lang="en-US" dirty="0"/>
          </a:p>
        </p:txBody>
      </p:sp>
      <p:sp>
        <p:nvSpPr>
          <p:cNvPr id="3" name="Content Placeholder 2">
            <a:extLst>
              <a:ext uri="{FF2B5EF4-FFF2-40B4-BE49-F238E27FC236}">
                <a16:creationId xmlns:a16="http://schemas.microsoft.com/office/drawing/2014/main" id="{58A28D33-84AF-35C9-AC39-57A359AE0C9D}"/>
              </a:ext>
            </a:extLst>
          </p:cNvPr>
          <p:cNvSpPr>
            <a:spLocks noGrp="1"/>
          </p:cNvSpPr>
          <p:nvPr>
            <p:ph idx="1"/>
          </p:nvPr>
        </p:nvSpPr>
        <p:spPr>
          <a:xfrm>
            <a:off x="838200" y="1690688"/>
            <a:ext cx="10515600" cy="4351338"/>
          </a:xfrm>
        </p:spPr>
        <p:txBody>
          <a:bodyPr>
            <a:normAutofit fontScale="77500" lnSpcReduction="20000"/>
          </a:bodyPr>
          <a:lstStyle/>
          <a:p>
            <a:pPr>
              <a:lnSpc>
                <a:spcPct val="120000"/>
              </a:lnSpc>
            </a:pPr>
            <a:r>
              <a:rPr lang="en-MY" b="1" dirty="0"/>
              <a:t>Definition:</a:t>
            </a:r>
            <a:br>
              <a:rPr lang="en-MY" dirty="0"/>
            </a:br>
            <a:r>
              <a:rPr lang="en-MY" dirty="0"/>
              <a:t>Specification involves documenting the requirements in a clear, structured, and unambiguous format that serves as a reference for all project stakeholders.</a:t>
            </a:r>
          </a:p>
          <a:p>
            <a:pPr>
              <a:lnSpc>
                <a:spcPct val="120000"/>
              </a:lnSpc>
            </a:pPr>
            <a:r>
              <a:rPr lang="en-MY" b="1" dirty="0"/>
              <a:t>Examples of Documentation Formats:</a:t>
            </a:r>
            <a:endParaRPr lang="en-MY" dirty="0"/>
          </a:p>
          <a:p>
            <a:pPr lvl="1">
              <a:lnSpc>
                <a:spcPct val="120000"/>
              </a:lnSpc>
              <a:buFont typeface="+mj-lt"/>
              <a:buAutoNum type="arabicPeriod"/>
            </a:pPr>
            <a:r>
              <a:rPr lang="en-MY" b="1" dirty="0"/>
              <a:t>Use Case Diagrams:</a:t>
            </a:r>
            <a:br>
              <a:rPr lang="en-MY" dirty="0"/>
            </a:br>
            <a:r>
              <a:rPr lang="en-MY" dirty="0"/>
              <a:t>Visual representations of interactions between users and the system to achieve specific goals.</a:t>
            </a:r>
          </a:p>
          <a:p>
            <a:pPr lvl="1">
              <a:lnSpc>
                <a:spcPct val="120000"/>
              </a:lnSpc>
              <a:buFont typeface="+mj-lt"/>
              <a:buAutoNum type="arabicPeriod"/>
            </a:pPr>
            <a:r>
              <a:rPr lang="en-MY" b="1" dirty="0"/>
              <a:t>User Stories:</a:t>
            </a:r>
            <a:br>
              <a:rPr lang="en-MY" dirty="0"/>
            </a:br>
            <a:r>
              <a:rPr lang="en-MY" dirty="0"/>
              <a:t>Short, simple descriptions of a feature from the perspective of the end user.</a:t>
            </a:r>
          </a:p>
          <a:p>
            <a:pPr lvl="1">
              <a:lnSpc>
                <a:spcPct val="120000"/>
              </a:lnSpc>
              <a:buFont typeface="+mj-lt"/>
              <a:buAutoNum type="arabicPeriod"/>
            </a:pPr>
            <a:r>
              <a:rPr lang="en-MY" b="1" dirty="0"/>
              <a:t>Software Requirements Specification (SRS):</a:t>
            </a:r>
            <a:br>
              <a:rPr lang="en-MY" dirty="0"/>
            </a:br>
            <a:r>
              <a:rPr lang="en-MY" dirty="0"/>
              <a:t>A detailed document that outlines functional and non-functional requirements, system constraints, and other relevant details.</a:t>
            </a:r>
          </a:p>
          <a:p>
            <a:pPr marL="0" indent="0">
              <a:lnSpc>
                <a:spcPct val="120000"/>
              </a:lnSpc>
              <a:buNone/>
            </a:pPr>
            <a:endParaRPr lang="en-US" dirty="0"/>
          </a:p>
        </p:txBody>
      </p:sp>
    </p:spTree>
    <p:extLst>
      <p:ext uri="{BB962C8B-B14F-4D97-AF65-F5344CB8AC3E}">
        <p14:creationId xmlns:p14="http://schemas.microsoft.com/office/powerpoint/2010/main" val="10099443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C009D-CAC0-00C3-F3E3-2D40690A072D}"/>
              </a:ext>
            </a:extLst>
          </p:cNvPr>
          <p:cNvSpPr>
            <a:spLocks noGrp="1"/>
          </p:cNvSpPr>
          <p:nvPr>
            <p:ph type="title"/>
          </p:nvPr>
        </p:nvSpPr>
        <p:spPr/>
        <p:txBody>
          <a:bodyPr/>
          <a:lstStyle/>
          <a:p>
            <a:r>
              <a:rPr lang="en-MY" dirty="0"/>
              <a:t>Validation</a:t>
            </a:r>
            <a:endParaRPr lang="en-US" dirty="0"/>
          </a:p>
        </p:txBody>
      </p:sp>
      <p:sp>
        <p:nvSpPr>
          <p:cNvPr id="3" name="Content Placeholder 2">
            <a:extLst>
              <a:ext uri="{FF2B5EF4-FFF2-40B4-BE49-F238E27FC236}">
                <a16:creationId xmlns:a16="http://schemas.microsoft.com/office/drawing/2014/main" id="{15D59DD8-D8BB-364A-C861-C8E6631D005E}"/>
              </a:ext>
            </a:extLst>
          </p:cNvPr>
          <p:cNvSpPr>
            <a:spLocks noGrp="1"/>
          </p:cNvSpPr>
          <p:nvPr>
            <p:ph idx="1"/>
          </p:nvPr>
        </p:nvSpPr>
        <p:spPr/>
        <p:txBody>
          <a:bodyPr>
            <a:normAutofit fontScale="70000" lnSpcReduction="20000"/>
          </a:bodyPr>
          <a:lstStyle/>
          <a:p>
            <a:pPr>
              <a:lnSpc>
                <a:spcPct val="120000"/>
              </a:lnSpc>
            </a:pPr>
            <a:r>
              <a:rPr lang="en-MY" b="1" dirty="0"/>
              <a:t>Definition:</a:t>
            </a:r>
            <a:br>
              <a:rPr lang="en-MY" dirty="0"/>
            </a:br>
            <a:r>
              <a:rPr lang="en-MY" dirty="0"/>
              <a:t>Validation ensures that the documented requirements meet user needs and expectations and are complete, consistent, and feasible.</a:t>
            </a:r>
          </a:p>
          <a:p>
            <a:pPr>
              <a:lnSpc>
                <a:spcPct val="120000"/>
              </a:lnSpc>
            </a:pPr>
            <a:r>
              <a:rPr lang="en-MY" b="1" dirty="0"/>
              <a:t>Techniques:</a:t>
            </a:r>
            <a:endParaRPr lang="en-MY" dirty="0"/>
          </a:p>
          <a:p>
            <a:pPr lvl="1">
              <a:lnSpc>
                <a:spcPct val="120000"/>
              </a:lnSpc>
              <a:buFont typeface="+mj-lt"/>
              <a:buAutoNum type="arabicPeriod"/>
            </a:pPr>
            <a:r>
              <a:rPr lang="en-MY" b="1" dirty="0"/>
              <a:t>Reviews and Inspections:</a:t>
            </a:r>
            <a:br>
              <a:rPr lang="en-MY" dirty="0"/>
            </a:br>
            <a:r>
              <a:rPr lang="en-MY" dirty="0"/>
              <a:t>Conducting walkthroughs and reviews with stakeholders and team members to verify requirements.</a:t>
            </a:r>
          </a:p>
          <a:p>
            <a:pPr lvl="1">
              <a:lnSpc>
                <a:spcPct val="120000"/>
              </a:lnSpc>
              <a:buFont typeface="+mj-lt"/>
              <a:buAutoNum type="arabicPeriod"/>
            </a:pPr>
            <a:r>
              <a:rPr lang="en-MY" b="1" dirty="0"/>
              <a:t>Prototyping:</a:t>
            </a:r>
            <a:br>
              <a:rPr lang="en-MY" dirty="0"/>
            </a:br>
            <a:r>
              <a:rPr lang="en-MY" dirty="0"/>
              <a:t>Creating a preliminary version of the system to demonstrate functionality and gather feedback.</a:t>
            </a:r>
          </a:p>
          <a:p>
            <a:pPr lvl="1">
              <a:lnSpc>
                <a:spcPct val="120000"/>
              </a:lnSpc>
              <a:buFont typeface="+mj-lt"/>
              <a:buAutoNum type="arabicPeriod"/>
            </a:pPr>
            <a:r>
              <a:rPr lang="en-MY" b="1" dirty="0"/>
              <a:t>Test Cases:</a:t>
            </a:r>
            <a:br>
              <a:rPr lang="en-MY" dirty="0"/>
            </a:br>
            <a:r>
              <a:rPr lang="en-MY" dirty="0"/>
              <a:t>Writing test cases based on requirements to verify their completeness and correctness during development.</a:t>
            </a:r>
          </a:p>
          <a:p>
            <a:pPr marL="0" indent="0">
              <a:lnSpc>
                <a:spcPct val="120000"/>
              </a:lnSpc>
              <a:buNone/>
            </a:pPr>
            <a:endParaRPr lang="en-US" dirty="0"/>
          </a:p>
        </p:txBody>
      </p:sp>
    </p:spTree>
    <p:extLst>
      <p:ext uri="{BB962C8B-B14F-4D97-AF65-F5344CB8AC3E}">
        <p14:creationId xmlns:p14="http://schemas.microsoft.com/office/powerpoint/2010/main" val="35348184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CE4DC-7165-4E4B-65B7-AA26111AD458}"/>
              </a:ext>
            </a:extLst>
          </p:cNvPr>
          <p:cNvSpPr>
            <a:spLocks noGrp="1"/>
          </p:cNvSpPr>
          <p:nvPr>
            <p:ph type="title"/>
          </p:nvPr>
        </p:nvSpPr>
        <p:spPr/>
        <p:txBody>
          <a:bodyPr/>
          <a:lstStyle/>
          <a:p>
            <a:r>
              <a:rPr lang="en-US" dirty="0"/>
              <a:t>Introduction to Software Engineering</a:t>
            </a:r>
          </a:p>
        </p:txBody>
      </p:sp>
      <p:sp>
        <p:nvSpPr>
          <p:cNvPr id="3" name="Content Placeholder 2">
            <a:extLst>
              <a:ext uri="{FF2B5EF4-FFF2-40B4-BE49-F238E27FC236}">
                <a16:creationId xmlns:a16="http://schemas.microsoft.com/office/drawing/2014/main" id="{753F7223-3E7F-76B9-2A79-757537C2A3A3}"/>
              </a:ext>
            </a:extLst>
          </p:cNvPr>
          <p:cNvSpPr>
            <a:spLocks noGrp="1"/>
          </p:cNvSpPr>
          <p:nvPr>
            <p:ph idx="1"/>
          </p:nvPr>
        </p:nvSpPr>
        <p:spPr>
          <a:xfrm>
            <a:off x="838200" y="1578199"/>
            <a:ext cx="10515600" cy="4351338"/>
          </a:xfrm>
        </p:spPr>
        <p:txBody>
          <a:bodyPr>
            <a:normAutofit fontScale="55000" lnSpcReduction="20000"/>
          </a:bodyPr>
          <a:lstStyle/>
          <a:p>
            <a:pPr marL="0" indent="0">
              <a:lnSpc>
                <a:spcPct val="120000"/>
              </a:lnSpc>
              <a:buNone/>
            </a:pPr>
            <a:r>
              <a:rPr lang="en-MY" b="1" dirty="0"/>
              <a:t>Definition:</a:t>
            </a:r>
            <a:br>
              <a:rPr lang="en-MY" dirty="0"/>
            </a:br>
            <a:r>
              <a:rPr lang="en-MY" dirty="0"/>
              <a:t>Software engineering is the application of engineering principles to the development, operation, and maintenance of software systems. It involves a systematic, disciplined, and quantifiable approach to software development, ensuring high quality and efficiency.</a:t>
            </a:r>
          </a:p>
          <a:p>
            <a:pPr marL="0" indent="0">
              <a:lnSpc>
                <a:spcPct val="120000"/>
              </a:lnSpc>
              <a:buNone/>
            </a:pPr>
            <a:r>
              <a:rPr lang="en-MY" b="1" dirty="0"/>
              <a:t>Key Components:</a:t>
            </a:r>
            <a:endParaRPr lang="en-MY" dirty="0"/>
          </a:p>
          <a:p>
            <a:pPr>
              <a:lnSpc>
                <a:spcPct val="120000"/>
              </a:lnSpc>
              <a:buFont typeface="+mj-lt"/>
              <a:buAutoNum type="arabicPeriod"/>
            </a:pPr>
            <a:r>
              <a:rPr lang="en-MY" b="1" dirty="0"/>
              <a:t>Processes:</a:t>
            </a:r>
            <a:br>
              <a:rPr lang="en-MY" dirty="0"/>
            </a:br>
            <a:r>
              <a:rPr lang="en-MY" dirty="0"/>
              <a:t>These are structured sequences of activities that guide software development, such as planning, analysis, design, implementation, testing, and maintenance. Processes ensure a systematic approach and are often tailored to project needs.</a:t>
            </a:r>
          </a:p>
          <a:p>
            <a:pPr>
              <a:lnSpc>
                <a:spcPct val="120000"/>
              </a:lnSpc>
              <a:buFont typeface="+mj-lt"/>
              <a:buAutoNum type="arabicPeriod"/>
            </a:pPr>
            <a:r>
              <a:rPr lang="en-MY" b="1" dirty="0"/>
              <a:t>Tools:</a:t>
            </a:r>
            <a:br>
              <a:rPr lang="en-MY" dirty="0"/>
            </a:br>
            <a:r>
              <a:rPr lang="en-MY" dirty="0"/>
              <a:t>Software tools are used to support processes and methodologies. Examples include integrated development environments (IDEs), version control systems, and testing frameworks.</a:t>
            </a:r>
          </a:p>
          <a:p>
            <a:pPr>
              <a:lnSpc>
                <a:spcPct val="120000"/>
              </a:lnSpc>
              <a:buFont typeface="+mj-lt"/>
              <a:buAutoNum type="arabicPeriod"/>
            </a:pPr>
            <a:r>
              <a:rPr lang="en-MY" b="1" dirty="0"/>
              <a:t>Methodologies:</a:t>
            </a:r>
            <a:br>
              <a:rPr lang="en-MY" dirty="0"/>
            </a:br>
            <a:r>
              <a:rPr lang="en-MY" dirty="0"/>
              <a:t>These are frameworks that dictate how processes are implemented. Examples include Agile, Waterfall, and DevOps. Methodologies help teams align on goals and strategies throughout the project lifecycle.</a:t>
            </a:r>
          </a:p>
          <a:p>
            <a:pPr>
              <a:lnSpc>
                <a:spcPct val="120000"/>
              </a:lnSpc>
            </a:pPr>
            <a:endParaRPr lang="en-US" dirty="0"/>
          </a:p>
        </p:txBody>
      </p:sp>
    </p:spTree>
    <p:extLst>
      <p:ext uri="{BB962C8B-B14F-4D97-AF65-F5344CB8AC3E}">
        <p14:creationId xmlns:p14="http://schemas.microsoft.com/office/powerpoint/2010/main" val="42570213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EC0F6-868E-A68C-582C-21863B4E41CE}"/>
              </a:ext>
            </a:extLst>
          </p:cNvPr>
          <p:cNvSpPr>
            <a:spLocks noGrp="1"/>
          </p:cNvSpPr>
          <p:nvPr>
            <p:ph type="title"/>
          </p:nvPr>
        </p:nvSpPr>
        <p:spPr/>
        <p:txBody>
          <a:bodyPr/>
          <a:lstStyle/>
          <a:p>
            <a:r>
              <a:rPr lang="en-MY" dirty="0"/>
              <a:t>Management</a:t>
            </a:r>
            <a:endParaRPr lang="en-US" dirty="0"/>
          </a:p>
        </p:txBody>
      </p:sp>
      <p:sp>
        <p:nvSpPr>
          <p:cNvPr id="3" name="Content Placeholder 2">
            <a:extLst>
              <a:ext uri="{FF2B5EF4-FFF2-40B4-BE49-F238E27FC236}">
                <a16:creationId xmlns:a16="http://schemas.microsoft.com/office/drawing/2014/main" id="{6E3B516D-06BD-29CF-BEB2-7BCA9AE12BCA}"/>
              </a:ext>
            </a:extLst>
          </p:cNvPr>
          <p:cNvSpPr>
            <a:spLocks noGrp="1"/>
          </p:cNvSpPr>
          <p:nvPr>
            <p:ph idx="1"/>
          </p:nvPr>
        </p:nvSpPr>
        <p:spPr/>
        <p:txBody>
          <a:bodyPr>
            <a:normAutofit fontScale="77500" lnSpcReduction="20000"/>
          </a:bodyPr>
          <a:lstStyle/>
          <a:p>
            <a:pPr>
              <a:lnSpc>
                <a:spcPct val="120000"/>
              </a:lnSpc>
            </a:pPr>
            <a:r>
              <a:rPr lang="en-MY" b="1" dirty="0"/>
              <a:t>Definition:</a:t>
            </a:r>
            <a:br>
              <a:rPr lang="en-MY" dirty="0"/>
            </a:br>
            <a:r>
              <a:rPr lang="en-MY" dirty="0"/>
              <a:t>Management involves handling changes to requirements throughout the project lifecycle, ensuring that updates align with stakeholder needs and do not disrupt the project.</a:t>
            </a:r>
          </a:p>
          <a:p>
            <a:pPr>
              <a:lnSpc>
                <a:spcPct val="120000"/>
              </a:lnSpc>
            </a:pPr>
            <a:r>
              <a:rPr lang="en-MY" b="1" dirty="0"/>
              <a:t>Tools and Techniques:</a:t>
            </a:r>
            <a:endParaRPr lang="en-MY" dirty="0"/>
          </a:p>
          <a:p>
            <a:pPr lvl="1">
              <a:lnSpc>
                <a:spcPct val="120000"/>
              </a:lnSpc>
              <a:buFont typeface="+mj-lt"/>
              <a:buAutoNum type="arabicPeriod"/>
            </a:pPr>
            <a:r>
              <a:rPr lang="en-MY" b="1" dirty="0"/>
              <a:t>Version Control Systems:</a:t>
            </a:r>
            <a:br>
              <a:rPr lang="en-MY" dirty="0"/>
            </a:br>
            <a:r>
              <a:rPr lang="en-MY" dirty="0"/>
              <a:t>Tools like Git to track changes to requirement documents and maintain version history.</a:t>
            </a:r>
          </a:p>
          <a:p>
            <a:pPr lvl="1">
              <a:lnSpc>
                <a:spcPct val="120000"/>
              </a:lnSpc>
              <a:buFont typeface="+mj-lt"/>
              <a:buAutoNum type="arabicPeriod"/>
            </a:pPr>
            <a:r>
              <a:rPr lang="en-MY" b="1" dirty="0"/>
              <a:t>Requirements Management Software:</a:t>
            </a:r>
            <a:br>
              <a:rPr lang="en-MY" dirty="0"/>
            </a:br>
            <a:r>
              <a:rPr lang="en-MY" dirty="0"/>
              <a:t>Tools like Jira or IBM Rational DOORS to organize, prioritize, and track requirements changes.</a:t>
            </a:r>
          </a:p>
          <a:p>
            <a:pPr lvl="1">
              <a:lnSpc>
                <a:spcPct val="120000"/>
              </a:lnSpc>
              <a:buFont typeface="+mj-lt"/>
              <a:buAutoNum type="arabicPeriod"/>
            </a:pPr>
            <a:r>
              <a:rPr lang="en-MY" b="1" dirty="0"/>
              <a:t>Change Control Process:</a:t>
            </a:r>
            <a:br>
              <a:rPr lang="en-MY" dirty="0"/>
            </a:br>
            <a:r>
              <a:rPr lang="en-MY" dirty="0"/>
              <a:t>A formal process for evaluating, approving, and documenting requirement changes to ensure traceability.</a:t>
            </a:r>
          </a:p>
          <a:p>
            <a:pPr marL="0" indent="0">
              <a:lnSpc>
                <a:spcPct val="120000"/>
              </a:lnSpc>
              <a:buNone/>
            </a:pPr>
            <a:endParaRPr lang="en-US" dirty="0"/>
          </a:p>
        </p:txBody>
      </p:sp>
    </p:spTree>
    <p:extLst>
      <p:ext uri="{BB962C8B-B14F-4D97-AF65-F5344CB8AC3E}">
        <p14:creationId xmlns:p14="http://schemas.microsoft.com/office/powerpoint/2010/main" val="34220427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F0959-0813-91CD-B5BB-DD4855A0878E}"/>
              </a:ext>
            </a:extLst>
          </p:cNvPr>
          <p:cNvSpPr>
            <a:spLocks noGrp="1"/>
          </p:cNvSpPr>
          <p:nvPr>
            <p:ph type="title"/>
          </p:nvPr>
        </p:nvSpPr>
        <p:spPr/>
        <p:txBody>
          <a:bodyPr/>
          <a:lstStyle/>
          <a:p>
            <a:r>
              <a:rPr lang="en-MY" dirty="0"/>
              <a:t>Introduction to Types of Requirements</a:t>
            </a:r>
            <a:endParaRPr lang="en-US" dirty="0"/>
          </a:p>
        </p:txBody>
      </p:sp>
      <p:sp>
        <p:nvSpPr>
          <p:cNvPr id="3" name="Content Placeholder 2">
            <a:extLst>
              <a:ext uri="{FF2B5EF4-FFF2-40B4-BE49-F238E27FC236}">
                <a16:creationId xmlns:a16="http://schemas.microsoft.com/office/drawing/2014/main" id="{2D63B97B-2CC8-BECD-C89C-73C1971146EE}"/>
              </a:ext>
            </a:extLst>
          </p:cNvPr>
          <p:cNvSpPr>
            <a:spLocks noGrp="1"/>
          </p:cNvSpPr>
          <p:nvPr>
            <p:ph idx="1"/>
          </p:nvPr>
        </p:nvSpPr>
        <p:spPr/>
        <p:txBody>
          <a:bodyPr>
            <a:normAutofit/>
          </a:bodyPr>
          <a:lstStyle/>
          <a:p>
            <a:pPr>
              <a:lnSpc>
                <a:spcPct val="100000"/>
              </a:lnSpc>
            </a:pPr>
            <a:r>
              <a:rPr lang="en-MY" b="1" dirty="0"/>
              <a:t>Overview:</a:t>
            </a:r>
            <a:br>
              <a:rPr lang="en-MY" dirty="0"/>
            </a:br>
            <a:r>
              <a:rPr lang="en-MY" dirty="0"/>
              <a:t>Requirements are the foundation of software development, guiding the design, implementation, and validation of a system. They can be broadly classified into two main categories:</a:t>
            </a:r>
          </a:p>
          <a:p>
            <a:pPr lvl="1">
              <a:lnSpc>
                <a:spcPct val="100000"/>
              </a:lnSpc>
              <a:buFont typeface="+mj-lt"/>
              <a:buAutoNum type="arabicPeriod"/>
            </a:pPr>
            <a:r>
              <a:rPr lang="en-MY" b="1" dirty="0"/>
              <a:t>Functional Requirements:</a:t>
            </a:r>
            <a:br>
              <a:rPr lang="en-MY" dirty="0"/>
            </a:br>
            <a:r>
              <a:rPr lang="en-MY" dirty="0"/>
              <a:t>Define the specific functionalities or features the system must provide.</a:t>
            </a:r>
          </a:p>
          <a:p>
            <a:pPr lvl="1">
              <a:lnSpc>
                <a:spcPct val="100000"/>
              </a:lnSpc>
              <a:buFont typeface="+mj-lt"/>
              <a:buAutoNum type="arabicPeriod"/>
            </a:pPr>
            <a:r>
              <a:rPr lang="en-MY" b="1" dirty="0"/>
              <a:t>Non-Functional Requirements:</a:t>
            </a:r>
            <a:br>
              <a:rPr lang="en-MY" dirty="0"/>
            </a:br>
            <a:r>
              <a:rPr lang="en-MY" dirty="0"/>
              <a:t>Define the quality attributes or performance criteria the system must meet.</a:t>
            </a:r>
          </a:p>
          <a:p>
            <a:pPr marL="0" indent="0">
              <a:lnSpc>
                <a:spcPct val="100000"/>
              </a:lnSpc>
              <a:buNone/>
            </a:pPr>
            <a:endParaRPr lang="en-US" dirty="0"/>
          </a:p>
        </p:txBody>
      </p:sp>
    </p:spTree>
    <p:extLst>
      <p:ext uri="{BB962C8B-B14F-4D97-AF65-F5344CB8AC3E}">
        <p14:creationId xmlns:p14="http://schemas.microsoft.com/office/powerpoint/2010/main" val="9593664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2972-5FC9-4CA7-53E9-E2A63B655F5C}"/>
              </a:ext>
            </a:extLst>
          </p:cNvPr>
          <p:cNvSpPr>
            <a:spLocks noGrp="1"/>
          </p:cNvSpPr>
          <p:nvPr>
            <p:ph type="title"/>
          </p:nvPr>
        </p:nvSpPr>
        <p:spPr/>
        <p:txBody>
          <a:bodyPr/>
          <a:lstStyle/>
          <a:p>
            <a:r>
              <a:rPr lang="en-MY" dirty="0"/>
              <a:t>Functional Requirements</a:t>
            </a:r>
            <a:endParaRPr lang="en-US" dirty="0"/>
          </a:p>
        </p:txBody>
      </p:sp>
      <p:sp>
        <p:nvSpPr>
          <p:cNvPr id="3" name="Content Placeholder 2">
            <a:extLst>
              <a:ext uri="{FF2B5EF4-FFF2-40B4-BE49-F238E27FC236}">
                <a16:creationId xmlns:a16="http://schemas.microsoft.com/office/drawing/2014/main" id="{B81C199D-B76C-41DF-0E5F-EADB2822A975}"/>
              </a:ext>
            </a:extLst>
          </p:cNvPr>
          <p:cNvSpPr>
            <a:spLocks noGrp="1"/>
          </p:cNvSpPr>
          <p:nvPr>
            <p:ph idx="1"/>
          </p:nvPr>
        </p:nvSpPr>
        <p:spPr/>
        <p:txBody>
          <a:bodyPr/>
          <a:lstStyle/>
          <a:p>
            <a:r>
              <a:rPr lang="en-MY" dirty="0"/>
              <a:t>Functional requirements specify what the system should do to meet user needs and achieve business goals. They describe the </a:t>
            </a:r>
            <a:r>
              <a:rPr lang="en-MY" dirty="0" err="1"/>
              <a:t>behavior</a:t>
            </a:r>
            <a:r>
              <a:rPr lang="en-MY" dirty="0"/>
              <a:t> of the system in response to inputs and interactions.</a:t>
            </a:r>
          </a:p>
          <a:p>
            <a:endParaRPr lang="en-MY" dirty="0"/>
          </a:p>
          <a:p>
            <a:r>
              <a:rPr lang="en-MY" b="1" dirty="0"/>
              <a:t>Key Characteristics:</a:t>
            </a:r>
            <a:endParaRPr lang="en-MY" dirty="0"/>
          </a:p>
          <a:p>
            <a:pPr lvl="1"/>
            <a:r>
              <a:rPr lang="en-MY" dirty="0"/>
              <a:t>Directly related to user interactions.</a:t>
            </a:r>
          </a:p>
          <a:p>
            <a:pPr lvl="1"/>
            <a:r>
              <a:rPr lang="en-MY" dirty="0"/>
              <a:t>Clearly define inputs, processes, and outputs.</a:t>
            </a:r>
          </a:p>
          <a:p>
            <a:pPr lvl="1"/>
            <a:r>
              <a:rPr lang="en-MY" dirty="0"/>
              <a:t>Serve as the basis for system design and testing.</a:t>
            </a:r>
          </a:p>
          <a:p>
            <a:endParaRPr lang="en-US" dirty="0"/>
          </a:p>
        </p:txBody>
      </p:sp>
    </p:spTree>
    <p:extLst>
      <p:ext uri="{BB962C8B-B14F-4D97-AF65-F5344CB8AC3E}">
        <p14:creationId xmlns:p14="http://schemas.microsoft.com/office/powerpoint/2010/main" val="12152370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F3BCE-DB5D-B982-576D-23DA17C4FA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D560B0-8D5C-A158-7E7F-2CD91C305E1A}"/>
              </a:ext>
            </a:extLst>
          </p:cNvPr>
          <p:cNvSpPr>
            <a:spLocks noGrp="1"/>
          </p:cNvSpPr>
          <p:nvPr>
            <p:ph type="title"/>
          </p:nvPr>
        </p:nvSpPr>
        <p:spPr/>
        <p:txBody>
          <a:bodyPr/>
          <a:lstStyle/>
          <a:p>
            <a:r>
              <a:rPr lang="en-MY" dirty="0"/>
              <a:t>Functional Requirements</a:t>
            </a:r>
            <a:endParaRPr lang="en-US" dirty="0"/>
          </a:p>
        </p:txBody>
      </p:sp>
      <p:sp>
        <p:nvSpPr>
          <p:cNvPr id="3" name="Content Placeholder 2">
            <a:extLst>
              <a:ext uri="{FF2B5EF4-FFF2-40B4-BE49-F238E27FC236}">
                <a16:creationId xmlns:a16="http://schemas.microsoft.com/office/drawing/2014/main" id="{C5114781-5C13-7085-F188-6607386A1AAA}"/>
              </a:ext>
            </a:extLst>
          </p:cNvPr>
          <p:cNvSpPr>
            <a:spLocks noGrp="1"/>
          </p:cNvSpPr>
          <p:nvPr>
            <p:ph idx="1"/>
          </p:nvPr>
        </p:nvSpPr>
        <p:spPr/>
        <p:txBody>
          <a:bodyPr/>
          <a:lstStyle/>
          <a:p>
            <a:pPr>
              <a:lnSpc>
                <a:spcPct val="100000"/>
              </a:lnSpc>
            </a:pPr>
            <a:r>
              <a:rPr lang="en-MY" b="1" dirty="0"/>
              <a:t>Examples:</a:t>
            </a:r>
            <a:endParaRPr lang="en-MY" dirty="0"/>
          </a:p>
          <a:p>
            <a:pPr lvl="1">
              <a:lnSpc>
                <a:spcPct val="100000"/>
              </a:lnSpc>
              <a:buFont typeface="+mj-lt"/>
              <a:buAutoNum type="arabicPeriod"/>
            </a:pPr>
            <a:r>
              <a:rPr lang="en-MY" b="1" dirty="0"/>
              <a:t>Login Functionality:</a:t>
            </a:r>
            <a:br>
              <a:rPr lang="en-MY" dirty="0"/>
            </a:br>
            <a:r>
              <a:rPr lang="en-MY" dirty="0"/>
              <a:t>The system should allow users to log in with a username and password.</a:t>
            </a:r>
          </a:p>
          <a:p>
            <a:pPr lvl="1">
              <a:lnSpc>
                <a:spcPct val="100000"/>
              </a:lnSpc>
              <a:buFont typeface="+mj-lt"/>
              <a:buAutoNum type="arabicPeriod"/>
            </a:pPr>
            <a:r>
              <a:rPr lang="en-MY" b="1" dirty="0"/>
              <a:t>Search Feature:</a:t>
            </a:r>
            <a:br>
              <a:rPr lang="en-MY" dirty="0"/>
            </a:br>
            <a:r>
              <a:rPr lang="en-MY" dirty="0"/>
              <a:t>The system should provide a search bar that returns relevant results based on user queries.</a:t>
            </a:r>
          </a:p>
          <a:p>
            <a:pPr lvl="1">
              <a:lnSpc>
                <a:spcPct val="100000"/>
              </a:lnSpc>
              <a:buFont typeface="+mj-lt"/>
              <a:buAutoNum type="arabicPeriod"/>
            </a:pPr>
            <a:r>
              <a:rPr lang="en-MY" b="1" dirty="0"/>
              <a:t>Report Generation:</a:t>
            </a:r>
            <a:br>
              <a:rPr lang="en-MY" dirty="0"/>
            </a:br>
            <a:r>
              <a:rPr lang="en-MY" dirty="0"/>
              <a:t>The system should generate monthly sales reports in PDF format.</a:t>
            </a:r>
          </a:p>
          <a:p>
            <a:pPr marL="0" indent="0">
              <a:lnSpc>
                <a:spcPct val="100000"/>
              </a:lnSpc>
              <a:buNone/>
            </a:pPr>
            <a:endParaRPr lang="en-US" dirty="0"/>
          </a:p>
        </p:txBody>
      </p:sp>
    </p:spTree>
    <p:extLst>
      <p:ext uri="{BB962C8B-B14F-4D97-AF65-F5344CB8AC3E}">
        <p14:creationId xmlns:p14="http://schemas.microsoft.com/office/powerpoint/2010/main" val="24031444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C5AA2-849A-7271-A9A8-279E20165BDF}"/>
              </a:ext>
            </a:extLst>
          </p:cNvPr>
          <p:cNvSpPr>
            <a:spLocks noGrp="1"/>
          </p:cNvSpPr>
          <p:nvPr>
            <p:ph type="title"/>
          </p:nvPr>
        </p:nvSpPr>
        <p:spPr/>
        <p:txBody>
          <a:bodyPr/>
          <a:lstStyle/>
          <a:p>
            <a:r>
              <a:rPr lang="en-MY" dirty="0"/>
              <a:t>Non-Functional Requirements</a:t>
            </a:r>
            <a:endParaRPr lang="en-US" dirty="0"/>
          </a:p>
        </p:txBody>
      </p:sp>
      <p:sp>
        <p:nvSpPr>
          <p:cNvPr id="3" name="Content Placeholder 2">
            <a:extLst>
              <a:ext uri="{FF2B5EF4-FFF2-40B4-BE49-F238E27FC236}">
                <a16:creationId xmlns:a16="http://schemas.microsoft.com/office/drawing/2014/main" id="{2BE903E0-7DE7-8C71-BF03-5B2D07BEE92E}"/>
              </a:ext>
            </a:extLst>
          </p:cNvPr>
          <p:cNvSpPr>
            <a:spLocks noGrp="1"/>
          </p:cNvSpPr>
          <p:nvPr>
            <p:ph idx="1"/>
          </p:nvPr>
        </p:nvSpPr>
        <p:spPr/>
        <p:txBody>
          <a:bodyPr/>
          <a:lstStyle/>
          <a:p>
            <a:r>
              <a:rPr lang="en-MY" dirty="0"/>
              <a:t>Non-functional requirements describe how the system should perform rather than what it should do. These requirements focus on quality attributes, ensuring the system operates efficiently and meets user expectations.</a:t>
            </a:r>
          </a:p>
          <a:p>
            <a:endParaRPr lang="en-MY" dirty="0"/>
          </a:p>
          <a:p>
            <a:r>
              <a:rPr lang="en-MY" b="1" dirty="0"/>
              <a:t>Key Characteristics:</a:t>
            </a:r>
            <a:endParaRPr lang="en-MY" dirty="0"/>
          </a:p>
          <a:p>
            <a:pPr lvl="1"/>
            <a:r>
              <a:rPr lang="en-MY" dirty="0"/>
              <a:t>Address operational and environmental aspects.</a:t>
            </a:r>
          </a:p>
          <a:p>
            <a:pPr lvl="1"/>
            <a:r>
              <a:rPr lang="en-MY" dirty="0"/>
              <a:t>Impact user satisfaction and system reliability.</a:t>
            </a:r>
          </a:p>
          <a:p>
            <a:pPr lvl="1"/>
            <a:r>
              <a:rPr lang="en-MY" dirty="0"/>
              <a:t>Often harder to measure and validate.</a:t>
            </a:r>
          </a:p>
          <a:p>
            <a:endParaRPr lang="en-US" dirty="0"/>
          </a:p>
        </p:txBody>
      </p:sp>
    </p:spTree>
    <p:extLst>
      <p:ext uri="{BB962C8B-B14F-4D97-AF65-F5344CB8AC3E}">
        <p14:creationId xmlns:p14="http://schemas.microsoft.com/office/powerpoint/2010/main" val="3693068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572CDC-75D7-9BD3-778D-DA73268E6B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742609-2AA0-5EC5-419E-43F29ECD800A}"/>
              </a:ext>
            </a:extLst>
          </p:cNvPr>
          <p:cNvSpPr>
            <a:spLocks noGrp="1"/>
          </p:cNvSpPr>
          <p:nvPr>
            <p:ph type="title"/>
          </p:nvPr>
        </p:nvSpPr>
        <p:spPr/>
        <p:txBody>
          <a:bodyPr/>
          <a:lstStyle/>
          <a:p>
            <a:r>
              <a:rPr lang="en-MY" dirty="0"/>
              <a:t>Non-Functional Requirements</a:t>
            </a:r>
            <a:endParaRPr lang="en-US" dirty="0"/>
          </a:p>
        </p:txBody>
      </p:sp>
      <p:sp>
        <p:nvSpPr>
          <p:cNvPr id="3" name="Content Placeholder 2">
            <a:extLst>
              <a:ext uri="{FF2B5EF4-FFF2-40B4-BE49-F238E27FC236}">
                <a16:creationId xmlns:a16="http://schemas.microsoft.com/office/drawing/2014/main" id="{DFA3F6CB-36A1-E2FC-92DC-770681D04682}"/>
              </a:ext>
            </a:extLst>
          </p:cNvPr>
          <p:cNvSpPr>
            <a:spLocks noGrp="1"/>
          </p:cNvSpPr>
          <p:nvPr>
            <p:ph idx="1"/>
          </p:nvPr>
        </p:nvSpPr>
        <p:spPr/>
        <p:txBody>
          <a:bodyPr>
            <a:normAutofit fontScale="92500" lnSpcReduction="10000"/>
          </a:bodyPr>
          <a:lstStyle/>
          <a:p>
            <a:pPr>
              <a:lnSpc>
                <a:spcPct val="120000"/>
              </a:lnSpc>
            </a:pPr>
            <a:r>
              <a:rPr lang="en-MY" b="1" dirty="0"/>
              <a:t>Examples:</a:t>
            </a:r>
            <a:endParaRPr lang="en-MY" dirty="0"/>
          </a:p>
          <a:p>
            <a:pPr lvl="1">
              <a:lnSpc>
                <a:spcPct val="120000"/>
              </a:lnSpc>
              <a:buFont typeface="+mj-lt"/>
              <a:buAutoNum type="arabicPeriod"/>
            </a:pPr>
            <a:r>
              <a:rPr lang="en-MY" b="1" dirty="0"/>
              <a:t>Performance:</a:t>
            </a:r>
            <a:br>
              <a:rPr lang="en-MY" dirty="0"/>
            </a:br>
            <a:r>
              <a:rPr lang="en-MY" dirty="0"/>
              <a:t>The system should handle 1,000 concurrent users without performance degradation.</a:t>
            </a:r>
          </a:p>
          <a:p>
            <a:pPr lvl="1">
              <a:lnSpc>
                <a:spcPct val="120000"/>
              </a:lnSpc>
              <a:buFont typeface="+mj-lt"/>
              <a:buAutoNum type="arabicPeriod"/>
            </a:pPr>
            <a:r>
              <a:rPr lang="en-MY" b="1" dirty="0"/>
              <a:t>Security:</a:t>
            </a:r>
            <a:br>
              <a:rPr lang="en-MY" dirty="0"/>
            </a:br>
            <a:r>
              <a:rPr lang="en-MY" dirty="0"/>
              <a:t>The system should encrypt user data using AES-256 encryption.</a:t>
            </a:r>
          </a:p>
          <a:p>
            <a:pPr lvl="1">
              <a:lnSpc>
                <a:spcPct val="120000"/>
              </a:lnSpc>
              <a:buFont typeface="+mj-lt"/>
              <a:buAutoNum type="arabicPeriod"/>
            </a:pPr>
            <a:r>
              <a:rPr lang="en-MY" b="1" dirty="0"/>
              <a:t>Scalability:</a:t>
            </a:r>
            <a:br>
              <a:rPr lang="en-MY" dirty="0"/>
            </a:br>
            <a:r>
              <a:rPr lang="en-MY" dirty="0"/>
              <a:t>The system should support increasing workloads by adding additional servers.</a:t>
            </a:r>
          </a:p>
          <a:p>
            <a:pPr lvl="1">
              <a:lnSpc>
                <a:spcPct val="120000"/>
              </a:lnSpc>
              <a:buFont typeface="+mj-lt"/>
              <a:buAutoNum type="arabicPeriod"/>
            </a:pPr>
            <a:r>
              <a:rPr lang="en-MY" b="1" dirty="0"/>
              <a:t>Usability:</a:t>
            </a:r>
            <a:br>
              <a:rPr lang="en-MY" dirty="0"/>
            </a:br>
            <a:r>
              <a:rPr lang="en-MY" dirty="0"/>
              <a:t>The system should have an intuitive user interface with accessible navigation.</a:t>
            </a:r>
          </a:p>
          <a:p>
            <a:pPr>
              <a:lnSpc>
                <a:spcPct val="120000"/>
              </a:lnSpc>
            </a:pPr>
            <a:endParaRPr lang="en-US" dirty="0"/>
          </a:p>
        </p:txBody>
      </p:sp>
    </p:spTree>
    <p:extLst>
      <p:ext uri="{BB962C8B-B14F-4D97-AF65-F5344CB8AC3E}">
        <p14:creationId xmlns:p14="http://schemas.microsoft.com/office/powerpoint/2010/main" val="1833225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1C86C-C703-1232-01BD-8A19D51E7CA4}"/>
              </a:ext>
            </a:extLst>
          </p:cNvPr>
          <p:cNvSpPr>
            <a:spLocks noGrp="1"/>
          </p:cNvSpPr>
          <p:nvPr>
            <p:ph type="title"/>
          </p:nvPr>
        </p:nvSpPr>
        <p:spPr/>
        <p:txBody>
          <a:bodyPr/>
          <a:lstStyle/>
          <a:p>
            <a:r>
              <a:rPr lang="en-MY" dirty="0"/>
              <a:t>Comparison: Functional vs. Non-Functional Requirements</a:t>
            </a:r>
            <a:endParaRPr lang="en-US" dirty="0"/>
          </a:p>
        </p:txBody>
      </p:sp>
      <p:graphicFrame>
        <p:nvGraphicFramePr>
          <p:cNvPr id="4" name="Content Placeholder 3">
            <a:extLst>
              <a:ext uri="{FF2B5EF4-FFF2-40B4-BE49-F238E27FC236}">
                <a16:creationId xmlns:a16="http://schemas.microsoft.com/office/drawing/2014/main" id="{99F83EF0-4DA2-E2E6-3202-2C72001A651E}"/>
              </a:ext>
            </a:extLst>
          </p:cNvPr>
          <p:cNvGraphicFramePr>
            <a:graphicFrameLocks noGrp="1"/>
          </p:cNvGraphicFramePr>
          <p:nvPr>
            <p:ph idx="1"/>
            <p:extLst>
              <p:ext uri="{D42A27DB-BD31-4B8C-83A1-F6EECF244321}">
                <p14:modId xmlns:p14="http://schemas.microsoft.com/office/powerpoint/2010/main" val="3293259003"/>
              </p:ext>
            </p:extLst>
          </p:nvPr>
        </p:nvGraphicFramePr>
        <p:xfrm>
          <a:off x="838200" y="1957340"/>
          <a:ext cx="10515600" cy="3291840"/>
        </p:xfrm>
        <a:graphic>
          <a:graphicData uri="http://schemas.openxmlformats.org/drawingml/2006/table">
            <a:tbl>
              <a:tblPr firstRow="1" firstCol="1">
                <a:tableStyleId>{69C7853C-536D-4A76-A0AE-DD22124D55A5}</a:tableStyleId>
              </a:tblPr>
              <a:tblGrid>
                <a:gridCol w="3505200">
                  <a:extLst>
                    <a:ext uri="{9D8B030D-6E8A-4147-A177-3AD203B41FA5}">
                      <a16:colId xmlns:a16="http://schemas.microsoft.com/office/drawing/2014/main" val="2323705939"/>
                    </a:ext>
                  </a:extLst>
                </a:gridCol>
                <a:gridCol w="3505200">
                  <a:extLst>
                    <a:ext uri="{9D8B030D-6E8A-4147-A177-3AD203B41FA5}">
                      <a16:colId xmlns:a16="http://schemas.microsoft.com/office/drawing/2014/main" val="2074210313"/>
                    </a:ext>
                  </a:extLst>
                </a:gridCol>
                <a:gridCol w="3505200">
                  <a:extLst>
                    <a:ext uri="{9D8B030D-6E8A-4147-A177-3AD203B41FA5}">
                      <a16:colId xmlns:a16="http://schemas.microsoft.com/office/drawing/2014/main" val="388943765"/>
                    </a:ext>
                  </a:extLst>
                </a:gridCol>
              </a:tblGrid>
              <a:tr h="0">
                <a:tc>
                  <a:txBody>
                    <a:bodyPr/>
                    <a:lstStyle/>
                    <a:p>
                      <a:r>
                        <a:rPr lang="en-MY" b="1"/>
                        <a:t>Aspect</a:t>
                      </a:r>
                      <a:endParaRPr lang="en-MY"/>
                    </a:p>
                  </a:txBody>
                  <a:tcPr anchor="ctr"/>
                </a:tc>
                <a:tc>
                  <a:txBody>
                    <a:bodyPr/>
                    <a:lstStyle/>
                    <a:p>
                      <a:r>
                        <a:rPr lang="en-MY" b="1"/>
                        <a:t>Functional Requirements</a:t>
                      </a:r>
                      <a:endParaRPr lang="en-MY"/>
                    </a:p>
                  </a:txBody>
                  <a:tcPr anchor="ctr"/>
                </a:tc>
                <a:tc>
                  <a:txBody>
                    <a:bodyPr/>
                    <a:lstStyle/>
                    <a:p>
                      <a:r>
                        <a:rPr lang="en-MY" b="1" dirty="0"/>
                        <a:t>Non-Functional Requirements</a:t>
                      </a:r>
                      <a:endParaRPr lang="en-MY" dirty="0"/>
                    </a:p>
                  </a:txBody>
                  <a:tcPr anchor="ctr"/>
                </a:tc>
                <a:extLst>
                  <a:ext uri="{0D108BD9-81ED-4DB2-BD59-A6C34878D82A}">
                    <a16:rowId xmlns:a16="http://schemas.microsoft.com/office/drawing/2014/main" val="1755813870"/>
                  </a:ext>
                </a:extLst>
              </a:tr>
              <a:tr h="0">
                <a:tc>
                  <a:txBody>
                    <a:bodyPr/>
                    <a:lstStyle/>
                    <a:p>
                      <a:r>
                        <a:rPr lang="en-MY" b="1"/>
                        <a:t>Definition</a:t>
                      </a:r>
                      <a:endParaRPr lang="en-MY"/>
                    </a:p>
                  </a:txBody>
                  <a:tcPr anchor="ctr"/>
                </a:tc>
                <a:tc>
                  <a:txBody>
                    <a:bodyPr/>
                    <a:lstStyle/>
                    <a:p>
                      <a:r>
                        <a:rPr lang="en-MY" dirty="0"/>
                        <a:t>What the system should do</a:t>
                      </a:r>
                    </a:p>
                  </a:txBody>
                  <a:tcPr anchor="ctr"/>
                </a:tc>
                <a:tc>
                  <a:txBody>
                    <a:bodyPr/>
                    <a:lstStyle/>
                    <a:p>
                      <a:r>
                        <a:rPr lang="en-MY"/>
                        <a:t>How the system should perform</a:t>
                      </a:r>
                    </a:p>
                  </a:txBody>
                  <a:tcPr anchor="ctr"/>
                </a:tc>
                <a:extLst>
                  <a:ext uri="{0D108BD9-81ED-4DB2-BD59-A6C34878D82A}">
                    <a16:rowId xmlns:a16="http://schemas.microsoft.com/office/drawing/2014/main" val="2126196259"/>
                  </a:ext>
                </a:extLst>
              </a:tr>
              <a:tr h="0">
                <a:tc>
                  <a:txBody>
                    <a:bodyPr/>
                    <a:lstStyle/>
                    <a:p>
                      <a:r>
                        <a:rPr lang="en-MY" b="1"/>
                        <a:t>Focus</a:t>
                      </a:r>
                      <a:endParaRPr lang="en-MY"/>
                    </a:p>
                  </a:txBody>
                  <a:tcPr anchor="ctr"/>
                </a:tc>
                <a:tc>
                  <a:txBody>
                    <a:bodyPr/>
                    <a:lstStyle/>
                    <a:p>
                      <a:r>
                        <a:rPr lang="en-MY"/>
                        <a:t>Specific functionality and tasks</a:t>
                      </a:r>
                    </a:p>
                  </a:txBody>
                  <a:tcPr anchor="ctr"/>
                </a:tc>
                <a:tc>
                  <a:txBody>
                    <a:bodyPr/>
                    <a:lstStyle/>
                    <a:p>
                      <a:r>
                        <a:rPr lang="en-MY"/>
                        <a:t>Quality attributes and performance</a:t>
                      </a:r>
                    </a:p>
                  </a:txBody>
                  <a:tcPr anchor="ctr"/>
                </a:tc>
                <a:extLst>
                  <a:ext uri="{0D108BD9-81ED-4DB2-BD59-A6C34878D82A}">
                    <a16:rowId xmlns:a16="http://schemas.microsoft.com/office/drawing/2014/main" val="2946183924"/>
                  </a:ext>
                </a:extLst>
              </a:tr>
              <a:tr h="0">
                <a:tc>
                  <a:txBody>
                    <a:bodyPr/>
                    <a:lstStyle/>
                    <a:p>
                      <a:r>
                        <a:rPr lang="en-MY" b="1"/>
                        <a:t>Examples</a:t>
                      </a:r>
                      <a:endParaRPr lang="en-MY"/>
                    </a:p>
                  </a:txBody>
                  <a:tcPr anchor="ctr"/>
                </a:tc>
                <a:tc>
                  <a:txBody>
                    <a:bodyPr/>
                    <a:lstStyle/>
                    <a:p>
                      <a:r>
                        <a:rPr lang="en-MY"/>
                        <a:t>Login, search, report generation</a:t>
                      </a:r>
                    </a:p>
                  </a:txBody>
                  <a:tcPr anchor="ctr"/>
                </a:tc>
                <a:tc>
                  <a:txBody>
                    <a:bodyPr/>
                    <a:lstStyle/>
                    <a:p>
                      <a:r>
                        <a:rPr lang="en-MY"/>
                        <a:t>Performance, security, scalability, usability</a:t>
                      </a:r>
                    </a:p>
                  </a:txBody>
                  <a:tcPr anchor="ctr"/>
                </a:tc>
                <a:extLst>
                  <a:ext uri="{0D108BD9-81ED-4DB2-BD59-A6C34878D82A}">
                    <a16:rowId xmlns:a16="http://schemas.microsoft.com/office/drawing/2014/main" val="375610349"/>
                  </a:ext>
                </a:extLst>
              </a:tr>
              <a:tr h="0">
                <a:tc>
                  <a:txBody>
                    <a:bodyPr/>
                    <a:lstStyle/>
                    <a:p>
                      <a:r>
                        <a:rPr lang="en-MY" b="1"/>
                        <a:t>Measurement</a:t>
                      </a:r>
                      <a:endParaRPr lang="en-MY"/>
                    </a:p>
                  </a:txBody>
                  <a:tcPr anchor="ctr"/>
                </a:tc>
                <a:tc>
                  <a:txBody>
                    <a:bodyPr/>
                    <a:lstStyle/>
                    <a:p>
                      <a:r>
                        <a:rPr lang="en-MY"/>
                        <a:t>Measured through system functionality</a:t>
                      </a:r>
                    </a:p>
                  </a:txBody>
                  <a:tcPr anchor="ctr"/>
                </a:tc>
                <a:tc>
                  <a:txBody>
                    <a:bodyPr/>
                    <a:lstStyle/>
                    <a:p>
                      <a:r>
                        <a:rPr lang="en-MY"/>
                        <a:t>Measured through system benchmarks</a:t>
                      </a:r>
                    </a:p>
                  </a:txBody>
                  <a:tcPr anchor="ctr"/>
                </a:tc>
                <a:extLst>
                  <a:ext uri="{0D108BD9-81ED-4DB2-BD59-A6C34878D82A}">
                    <a16:rowId xmlns:a16="http://schemas.microsoft.com/office/drawing/2014/main" val="425741436"/>
                  </a:ext>
                </a:extLst>
              </a:tr>
              <a:tr h="0">
                <a:tc>
                  <a:txBody>
                    <a:bodyPr/>
                    <a:lstStyle/>
                    <a:p>
                      <a:r>
                        <a:rPr lang="en-MY" b="1"/>
                        <a:t>Impact</a:t>
                      </a:r>
                      <a:endParaRPr lang="en-MY"/>
                    </a:p>
                  </a:txBody>
                  <a:tcPr anchor="ctr"/>
                </a:tc>
                <a:tc>
                  <a:txBody>
                    <a:bodyPr/>
                    <a:lstStyle/>
                    <a:p>
                      <a:r>
                        <a:rPr lang="en-MY"/>
                        <a:t>Directly impacts system operations</a:t>
                      </a:r>
                    </a:p>
                  </a:txBody>
                  <a:tcPr anchor="ctr"/>
                </a:tc>
                <a:tc>
                  <a:txBody>
                    <a:bodyPr/>
                    <a:lstStyle/>
                    <a:p>
                      <a:r>
                        <a:rPr lang="en-MY" dirty="0"/>
                        <a:t>Impacts user satisfaction and system efficiency</a:t>
                      </a:r>
                    </a:p>
                  </a:txBody>
                  <a:tcPr anchor="ctr"/>
                </a:tc>
                <a:extLst>
                  <a:ext uri="{0D108BD9-81ED-4DB2-BD59-A6C34878D82A}">
                    <a16:rowId xmlns:a16="http://schemas.microsoft.com/office/drawing/2014/main" val="812549053"/>
                  </a:ext>
                </a:extLst>
              </a:tr>
            </a:tbl>
          </a:graphicData>
        </a:graphic>
      </p:graphicFrame>
    </p:spTree>
    <p:extLst>
      <p:ext uri="{BB962C8B-B14F-4D97-AF65-F5344CB8AC3E}">
        <p14:creationId xmlns:p14="http://schemas.microsoft.com/office/powerpoint/2010/main" val="3092485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43A92-131B-5E26-F7C0-ECEB75F59632}"/>
              </a:ext>
            </a:extLst>
          </p:cNvPr>
          <p:cNvSpPr>
            <a:spLocks noGrp="1"/>
          </p:cNvSpPr>
          <p:nvPr>
            <p:ph type="title"/>
          </p:nvPr>
        </p:nvSpPr>
        <p:spPr/>
        <p:txBody>
          <a:bodyPr/>
          <a:lstStyle/>
          <a:p>
            <a:r>
              <a:rPr lang="en-MY" dirty="0"/>
              <a:t>Importance of Clear Requirements</a:t>
            </a:r>
            <a:endParaRPr lang="en-US" dirty="0"/>
          </a:p>
        </p:txBody>
      </p:sp>
      <p:sp>
        <p:nvSpPr>
          <p:cNvPr id="3" name="Content Placeholder 2">
            <a:extLst>
              <a:ext uri="{FF2B5EF4-FFF2-40B4-BE49-F238E27FC236}">
                <a16:creationId xmlns:a16="http://schemas.microsoft.com/office/drawing/2014/main" id="{F2D79F60-6A50-F672-3232-C6D102C78105}"/>
              </a:ext>
            </a:extLst>
          </p:cNvPr>
          <p:cNvSpPr>
            <a:spLocks noGrp="1"/>
          </p:cNvSpPr>
          <p:nvPr>
            <p:ph idx="1"/>
          </p:nvPr>
        </p:nvSpPr>
        <p:spPr/>
        <p:txBody>
          <a:bodyPr>
            <a:normAutofit fontScale="85000" lnSpcReduction="10000"/>
          </a:bodyPr>
          <a:lstStyle/>
          <a:p>
            <a:pPr>
              <a:lnSpc>
                <a:spcPct val="120000"/>
              </a:lnSpc>
            </a:pPr>
            <a:r>
              <a:rPr lang="en-MY" b="1" dirty="0"/>
              <a:t>Functional Requirements:</a:t>
            </a:r>
            <a:endParaRPr lang="en-MY" dirty="0"/>
          </a:p>
          <a:p>
            <a:pPr lvl="1">
              <a:lnSpc>
                <a:spcPct val="120000"/>
              </a:lnSpc>
            </a:pPr>
            <a:r>
              <a:rPr lang="en-MY" dirty="0"/>
              <a:t>Clearly defined functional requirements ensure the system </a:t>
            </a:r>
            <a:r>
              <a:rPr lang="en-MY" dirty="0" err="1"/>
              <a:t>fulfills</a:t>
            </a:r>
            <a:r>
              <a:rPr lang="en-MY" dirty="0"/>
              <a:t> user tasks effectively.</a:t>
            </a:r>
          </a:p>
          <a:p>
            <a:pPr lvl="1">
              <a:lnSpc>
                <a:spcPct val="120000"/>
              </a:lnSpc>
            </a:pPr>
            <a:r>
              <a:rPr lang="en-MY" dirty="0"/>
              <a:t>They reduce ambiguity and guide the design and implementation processes.</a:t>
            </a:r>
          </a:p>
          <a:p>
            <a:pPr lvl="1">
              <a:lnSpc>
                <a:spcPct val="120000"/>
              </a:lnSpc>
            </a:pPr>
            <a:r>
              <a:rPr lang="en-MY" dirty="0"/>
              <a:t>Example: If the login functionality is unclear, users may experience frustration or errors.</a:t>
            </a:r>
          </a:p>
          <a:p>
            <a:pPr>
              <a:lnSpc>
                <a:spcPct val="120000"/>
              </a:lnSpc>
            </a:pPr>
            <a:r>
              <a:rPr lang="en-MY" b="1" dirty="0"/>
              <a:t>Non-Functional Requirements:</a:t>
            </a:r>
            <a:endParaRPr lang="en-MY" dirty="0"/>
          </a:p>
          <a:p>
            <a:pPr lvl="1">
              <a:lnSpc>
                <a:spcPct val="120000"/>
              </a:lnSpc>
            </a:pPr>
            <a:r>
              <a:rPr lang="en-MY" dirty="0"/>
              <a:t>These requirements ensure the system performs well under real-world conditions.</a:t>
            </a:r>
          </a:p>
          <a:p>
            <a:pPr lvl="1">
              <a:lnSpc>
                <a:spcPct val="120000"/>
              </a:lnSpc>
            </a:pPr>
            <a:r>
              <a:rPr lang="en-MY" dirty="0"/>
              <a:t>They directly impact user satisfaction, reliability, and scalability.</a:t>
            </a:r>
          </a:p>
          <a:p>
            <a:pPr lvl="1">
              <a:lnSpc>
                <a:spcPct val="120000"/>
              </a:lnSpc>
            </a:pPr>
            <a:r>
              <a:rPr lang="en-MY" dirty="0"/>
              <a:t>Example: A slow or unresponsive system can lead to poor user experiences, even if all functional requirements are met.</a:t>
            </a:r>
          </a:p>
          <a:p>
            <a:pPr>
              <a:lnSpc>
                <a:spcPct val="120000"/>
              </a:lnSpc>
            </a:pPr>
            <a:endParaRPr lang="en-US" dirty="0"/>
          </a:p>
        </p:txBody>
      </p:sp>
    </p:spTree>
    <p:extLst>
      <p:ext uri="{BB962C8B-B14F-4D97-AF65-F5344CB8AC3E}">
        <p14:creationId xmlns:p14="http://schemas.microsoft.com/office/powerpoint/2010/main" val="27469050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04AAD-6F7C-6424-EA6D-30D1E6F41A05}"/>
              </a:ext>
            </a:extLst>
          </p:cNvPr>
          <p:cNvSpPr>
            <a:spLocks noGrp="1"/>
          </p:cNvSpPr>
          <p:nvPr>
            <p:ph type="title"/>
          </p:nvPr>
        </p:nvSpPr>
        <p:spPr/>
        <p:txBody>
          <a:bodyPr/>
          <a:lstStyle/>
          <a:p>
            <a:r>
              <a:rPr lang="en-MY" dirty="0"/>
              <a:t>What Makes a Good Requirement?</a:t>
            </a:r>
            <a:endParaRPr lang="en-US" dirty="0"/>
          </a:p>
        </p:txBody>
      </p:sp>
      <p:sp>
        <p:nvSpPr>
          <p:cNvPr id="3" name="Content Placeholder 2">
            <a:extLst>
              <a:ext uri="{FF2B5EF4-FFF2-40B4-BE49-F238E27FC236}">
                <a16:creationId xmlns:a16="http://schemas.microsoft.com/office/drawing/2014/main" id="{24CD340A-EDFF-721E-7EEC-CC93FB295422}"/>
              </a:ext>
            </a:extLst>
          </p:cNvPr>
          <p:cNvSpPr>
            <a:spLocks noGrp="1"/>
          </p:cNvSpPr>
          <p:nvPr>
            <p:ph idx="1"/>
          </p:nvPr>
        </p:nvSpPr>
        <p:spPr/>
        <p:txBody>
          <a:bodyPr>
            <a:normAutofit fontScale="70000" lnSpcReduction="20000"/>
          </a:bodyPr>
          <a:lstStyle/>
          <a:p>
            <a:pPr>
              <a:lnSpc>
                <a:spcPct val="120000"/>
              </a:lnSpc>
            </a:pPr>
            <a:r>
              <a:rPr lang="en-MY" b="1" dirty="0"/>
              <a:t>Characteristics of a Good Requirement:</a:t>
            </a:r>
            <a:endParaRPr lang="en-MY" dirty="0"/>
          </a:p>
          <a:p>
            <a:pPr lvl="1">
              <a:lnSpc>
                <a:spcPct val="120000"/>
              </a:lnSpc>
              <a:buFont typeface="+mj-lt"/>
              <a:buAutoNum type="arabicPeriod"/>
            </a:pPr>
            <a:r>
              <a:rPr lang="en-MY" b="1" dirty="0"/>
              <a:t>Clear:</a:t>
            </a:r>
            <a:br>
              <a:rPr lang="en-MY" dirty="0"/>
            </a:br>
            <a:r>
              <a:rPr lang="en-MY" dirty="0"/>
              <a:t>The requirement should be easy to understand and leave no room for misinterpretation.</a:t>
            </a:r>
          </a:p>
          <a:p>
            <a:pPr marL="1200150" lvl="2" indent="-285750">
              <a:lnSpc>
                <a:spcPct val="120000"/>
              </a:lnSpc>
              <a:buFont typeface="+mj-lt"/>
              <a:buAutoNum type="arabicPeriod"/>
            </a:pPr>
            <a:r>
              <a:rPr lang="en-MY" dirty="0"/>
              <a:t>Example: "The system shall generate a weekly sales report in PDF format."</a:t>
            </a:r>
          </a:p>
          <a:p>
            <a:pPr lvl="1">
              <a:lnSpc>
                <a:spcPct val="120000"/>
              </a:lnSpc>
              <a:buFont typeface="+mj-lt"/>
              <a:buAutoNum type="arabicPeriod"/>
            </a:pPr>
            <a:r>
              <a:rPr lang="en-MY" b="1" dirty="0"/>
              <a:t>Concise:</a:t>
            </a:r>
            <a:br>
              <a:rPr lang="en-MY" dirty="0"/>
            </a:br>
            <a:r>
              <a:rPr lang="en-MY" dirty="0"/>
              <a:t>The requirement should be brief and to the point while still providing enough detail.</a:t>
            </a:r>
          </a:p>
          <a:p>
            <a:pPr lvl="1">
              <a:lnSpc>
                <a:spcPct val="120000"/>
              </a:lnSpc>
              <a:buFont typeface="+mj-lt"/>
              <a:buAutoNum type="arabicPeriod"/>
            </a:pPr>
            <a:r>
              <a:rPr lang="en-MY" b="1" dirty="0"/>
              <a:t>Testable:</a:t>
            </a:r>
            <a:br>
              <a:rPr lang="en-MY" dirty="0"/>
            </a:br>
            <a:r>
              <a:rPr lang="en-MY" dirty="0"/>
              <a:t>The requirement must be verifiable through testing or demonstration.</a:t>
            </a:r>
          </a:p>
          <a:p>
            <a:pPr marL="1200150" lvl="2" indent="-285750">
              <a:lnSpc>
                <a:spcPct val="120000"/>
              </a:lnSpc>
              <a:buFont typeface="+mj-lt"/>
              <a:buAutoNum type="arabicPeriod"/>
            </a:pPr>
            <a:r>
              <a:rPr lang="en-MY" dirty="0"/>
              <a:t>Example: "The system shall encrypt all user passwords using AES-256 encryption."</a:t>
            </a:r>
          </a:p>
          <a:p>
            <a:pPr lvl="1">
              <a:lnSpc>
                <a:spcPct val="120000"/>
              </a:lnSpc>
              <a:buFont typeface="+mj-lt"/>
              <a:buAutoNum type="arabicPeriod"/>
            </a:pPr>
            <a:r>
              <a:rPr lang="en-MY" b="1" dirty="0"/>
              <a:t>Consistent:</a:t>
            </a:r>
            <a:br>
              <a:rPr lang="en-MY" dirty="0"/>
            </a:br>
            <a:r>
              <a:rPr lang="en-MY" dirty="0"/>
              <a:t>There should be no contradictions between requirements or other project documents.</a:t>
            </a:r>
          </a:p>
          <a:p>
            <a:pPr lvl="1">
              <a:lnSpc>
                <a:spcPct val="120000"/>
              </a:lnSpc>
              <a:buFont typeface="+mj-lt"/>
              <a:buAutoNum type="arabicPeriod"/>
            </a:pPr>
            <a:r>
              <a:rPr lang="en-MY" b="1" dirty="0"/>
              <a:t>Feasible:</a:t>
            </a:r>
            <a:br>
              <a:rPr lang="en-MY" dirty="0"/>
            </a:br>
            <a:r>
              <a:rPr lang="en-MY" dirty="0"/>
              <a:t>The requirement should be achievable within the project’s constraints of time, budget, and technology.</a:t>
            </a:r>
          </a:p>
          <a:p>
            <a:pPr>
              <a:lnSpc>
                <a:spcPct val="120000"/>
              </a:lnSpc>
            </a:pPr>
            <a:endParaRPr lang="en-US" dirty="0"/>
          </a:p>
        </p:txBody>
      </p:sp>
    </p:spTree>
    <p:extLst>
      <p:ext uri="{BB962C8B-B14F-4D97-AF65-F5344CB8AC3E}">
        <p14:creationId xmlns:p14="http://schemas.microsoft.com/office/powerpoint/2010/main" val="32669736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0C39F-BBA7-FD13-26DE-6610FDCE39AE}"/>
              </a:ext>
            </a:extLst>
          </p:cNvPr>
          <p:cNvSpPr>
            <a:spLocks noGrp="1"/>
          </p:cNvSpPr>
          <p:nvPr>
            <p:ph type="title"/>
          </p:nvPr>
        </p:nvSpPr>
        <p:spPr/>
        <p:txBody>
          <a:bodyPr/>
          <a:lstStyle/>
          <a:p>
            <a:r>
              <a:rPr lang="en-MY" dirty="0"/>
              <a:t>Common Pitfalls in Writing Requirements</a:t>
            </a:r>
            <a:endParaRPr lang="en-US" dirty="0"/>
          </a:p>
        </p:txBody>
      </p:sp>
      <p:sp>
        <p:nvSpPr>
          <p:cNvPr id="3" name="Content Placeholder 2">
            <a:extLst>
              <a:ext uri="{FF2B5EF4-FFF2-40B4-BE49-F238E27FC236}">
                <a16:creationId xmlns:a16="http://schemas.microsoft.com/office/drawing/2014/main" id="{6D047AE9-3067-578C-CBD6-89F137EFDB76}"/>
              </a:ext>
            </a:extLst>
          </p:cNvPr>
          <p:cNvSpPr>
            <a:spLocks noGrp="1"/>
          </p:cNvSpPr>
          <p:nvPr>
            <p:ph idx="1"/>
          </p:nvPr>
        </p:nvSpPr>
        <p:spPr/>
        <p:txBody>
          <a:bodyPr>
            <a:normAutofit fontScale="70000" lnSpcReduction="20000"/>
          </a:bodyPr>
          <a:lstStyle/>
          <a:p>
            <a:pPr>
              <a:lnSpc>
                <a:spcPct val="120000"/>
              </a:lnSpc>
            </a:pPr>
            <a:r>
              <a:rPr lang="en-MY" b="1" dirty="0"/>
              <a:t>Ambiguity:</a:t>
            </a:r>
            <a:br>
              <a:rPr lang="en-MY" dirty="0"/>
            </a:br>
            <a:r>
              <a:rPr lang="en-MY" dirty="0"/>
              <a:t>Requirements that can be interpreted in multiple ways lead to confusion.</a:t>
            </a:r>
          </a:p>
          <a:p>
            <a:pPr>
              <a:lnSpc>
                <a:spcPct val="120000"/>
              </a:lnSpc>
              <a:buFont typeface="Arial" panose="020B0604020202020204" pitchFamily="34" charset="0"/>
              <a:buChar char="•"/>
            </a:pPr>
            <a:r>
              <a:rPr lang="en-MY" dirty="0"/>
              <a:t>Example of a poor requirement: "The system should be fast."</a:t>
            </a:r>
          </a:p>
          <a:p>
            <a:pPr>
              <a:lnSpc>
                <a:spcPct val="120000"/>
              </a:lnSpc>
            </a:pPr>
            <a:r>
              <a:rPr lang="en-MY" b="1" dirty="0"/>
              <a:t>Vagueness:</a:t>
            </a:r>
            <a:br>
              <a:rPr lang="en-MY" dirty="0"/>
            </a:br>
            <a:r>
              <a:rPr lang="en-MY" dirty="0"/>
              <a:t>Requirements lacking specific details are difficult to implement and test.</a:t>
            </a:r>
          </a:p>
          <a:p>
            <a:pPr>
              <a:lnSpc>
                <a:spcPct val="120000"/>
              </a:lnSpc>
              <a:buFont typeface="Arial" panose="020B0604020202020204" pitchFamily="34" charset="0"/>
              <a:buChar char="•"/>
            </a:pPr>
            <a:r>
              <a:rPr lang="en-MY" dirty="0"/>
              <a:t>Example: "The system should handle many users."</a:t>
            </a:r>
          </a:p>
          <a:p>
            <a:pPr>
              <a:lnSpc>
                <a:spcPct val="120000"/>
              </a:lnSpc>
            </a:pPr>
            <a:r>
              <a:rPr lang="en-MY" b="1" dirty="0"/>
              <a:t>Lack of Detail:</a:t>
            </a:r>
            <a:br>
              <a:rPr lang="en-MY" dirty="0"/>
            </a:br>
            <a:r>
              <a:rPr lang="en-MY" dirty="0"/>
              <a:t>Insufficient information leaves developers guessing about what is needed.</a:t>
            </a:r>
          </a:p>
          <a:p>
            <a:pPr>
              <a:lnSpc>
                <a:spcPct val="120000"/>
              </a:lnSpc>
            </a:pPr>
            <a:r>
              <a:rPr lang="en-MY" b="1" dirty="0"/>
              <a:t>Over-Specification:</a:t>
            </a:r>
            <a:br>
              <a:rPr lang="en-MY" dirty="0"/>
            </a:br>
            <a:r>
              <a:rPr lang="en-MY" dirty="0"/>
              <a:t>Overly detailed requirements can limit flexibility and creativity in implementation.</a:t>
            </a:r>
          </a:p>
          <a:p>
            <a:pPr>
              <a:lnSpc>
                <a:spcPct val="120000"/>
              </a:lnSpc>
              <a:buFont typeface="Arial" panose="020B0604020202020204" pitchFamily="34" charset="0"/>
              <a:buChar char="•"/>
            </a:pPr>
            <a:r>
              <a:rPr lang="en-MY" dirty="0"/>
              <a:t>Example: Specifying exact implementation methods instead of expected outcomes.</a:t>
            </a:r>
          </a:p>
          <a:p>
            <a:pPr>
              <a:lnSpc>
                <a:spcPct val="120000"/>
              </a:lnSpc>
            </a:pPr>
            <a:endParaRPr lang="en-US" dirty="0"/>
          </a:p>
        </p:txBody>
      </p:sp>
    </p:spTree>
    <p:extLst>
      <p:ext uri="{BB962C8B-B14F-4D97-AF65-F5344CB8AC3E}">
        <p14:creationId xmlns:p14="http://schemas.microsoft.com/office/powerpoint/2010/main" val="21944317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BC3B5-F690-823B-00C8-817D7030DB6D}"/>
              </a:ext>
            </a:extLst>
          </p:cNvPr>
          <p:cNvSpPr>
            <a:spLocks noGrp="1"/>
          </p:cNvSpPr>
          <p:nvPr>
            <p:ph type="title"/>
          </p:nvPr>
        </p:nvSpPr>
        <p:spPr/>
        <p:txBody>
          <a:bodyPr/>
          <a:lstStyle/>
          <a:p>
            <a:r>
              <a:rPr lang="en-MY" dirty="0"/>
              <a:t>Software Development Lifecycle (SDLC) Overview</a:t>
            </a:r>
            <a:endParaRPr lang="en-US" dirty="0"/>
          </a:p>
        </p:txBody>
      </p:sp>
      <p:graphicFrame>
        <p:nvGraphicFramePr>
          <p:cNvPr id="7" name="Content Placeholder 2">
            <a:extLst>
              <a:ext uri="{FF2B5EF4-FFF2-40B4-BE49-F238E27FC236}">
                <a16:creationId xmlns:a16="http://schemas.microsoft.com/office/drawing/2014/main" id="{E38217E7-A61B-4C13-CD56-2FDBAF3B8D78}"/>
              </a:ext>
            </a:extLst>
          </p:cNvPr>
          <p:cNvGraphicFramePr>
            <a:graphicFrameLocks/>
          </p:cNvGraphicFramePr>
          <p:nvPr>
            <p:extLst>
              <p:ext uri="{D42A27DB-BD31-4B8C-83A1-F6EECF244321}">
                <p14:modId xmlns:p14="http://schemas.microsoft.com/office/powerpoint/2010/main" val="3164276485"/>
              </p:ext>
            </p:extLst>
          </p:nvPr>
        </p:nvGraphicFramePr>
        <p:xfrm>
          <a:off x="632085" y="1690688"/>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159388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60F38-21D6-A06B-C173-16F8ABB7AD40}"/>
              </a:ext>
            </a:extLst>
          </p:cNvPr>
          <p:cNvSpPr>
            <a:spLocks noGrp="1"/>
          </p:cNvSpPr>
          <p:nvPr>
            <p:ph type="title"/>
          </p:nvPr>
        </p:nvSpPr>
        <p:spPr/>
        <p:txBody>
          <a:bodyPr/>
          <a:lstStyle/>
          <a:p>
            <a:r>
              <a:rPr lang="en-MY" dirty="0"/>
              <a:t>Using Templates and Standards</a:t>
            </a:r>
            <a:endParaRPr lang="en-US" dirty="0"/>
          </a:p>
        </p:txBody>
      </p:sp>
      <p:sp>
        <p:nvSpPr>
          <p:cNvPr id="3" name="Content Placeholder 2">
            <a:extLst>
              <a:ext uri="{FF2B5EF4-FFF2-40B4-BE49-F238E27FC236}">
                <a16:creationId xmlns:a16="http://schemas.microsoft.com/office/drawing/2014/main" id="{AD49B652-3FF5-D99F-60C8-E17F5E0DAE86}"/>
              </a:ext>
            </a:extLst>
          </p:cNvPr>
          <p:cNvSpPr>
            <a:spLocks noGrp="1"/>
          </p:cNvSpPr>
          <p:nvPr>
            <p:ph idx="1"/>
          </p:nvPr>
        </p:nvSpPr>
        <p:spPr/>
        <p:txBody>
          <a:bodyPr/>
          <a:lstStyle/>
          <a:p>
            <a:r>
              <a:rPr lang="en-MY" b="1" dirty="0"/>
              <a:t>Ensures Uniformity:</a:t>
            </a:r>
            <a:br>
              <a:rPr lang="en-MY" dirty="0"/>
            </a:br>
            <a:r>
              <a:rPr lang="en-MY" dirty="0"/>
              <a:t>All requirements are documented in a consistent format, making them easier to understand and review.</a:t>
            </a:r>
          </a:p>
          <a:p>
            <a:r>
              <a:rPr lang="en-MY" b="1" dirty="0"/>
              <a:t>Promotes Completeness:</a:t>
            </a:r>
            <a:br>
              <a:rPr lang="en-MY" dirty="0"/>
            </a:br>
            <a:r>
              <a:rPr lang="en-MY" dirty="0"/>
              <a:t>Templates guide writers to include all necessary information, reducing the risk of missed details.</a:t>
            </a:r>
          </a:p>
          <a:p>
            <a:r>
              <a:rPr lang="en-MY" b="1" dirty="0"/>
              <a:t>Enhances Quality:</a:t>
            </a:r>
            <a:br>
              <a:rPr lang="en-MY" dirty="0"/>
            </a:br>
            <a:r>
              <a:rPr lang="en-MY" dirty="0"/>
              <a:t>Standards ensure that requirements meet industry best practices.</a:t>
            </a:r>
          </a:p>
          <a:p>
            <a:endParaRPr lang="en-US" dirty="0"/>
          </a:p>
        </p:txBody>
      </p:sp>
    </p:spTree>
    <p:extLst>
      <p:ext uri="{BB962C8B-B14F-4D97-AF65-F5344CB8AC3E}">
        <p14:creationId xmlns:p14="http://schemas.microsoft.com/office/powerpoint/2010/main" val="19431195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5C2AB-207A-04BB-5D65-3ACAA8572175}"/>
              </a:ext>
            </a:extLst>
          </p:cNvPr>
          <p:cNvSpPr>
            <a:spLocks noGrp="1"/>
          </p:cNvSpPr>
          <p:nvPr>
            <p:ph type="title"/>
          </p:nvPr>
        </p:nvSpPr>
        <p:spPr/>
        <p:txBody>
          <a:bodyPr/>
          <a:lstStyle/>
          <a:p>
            <a:r>
              <a:rPr lang="en-MY" dirty="0"/>
              <a:t>Examples of Well-Written Requirements</a:t>
            </a:r>
            <a:endParaRPr lang="en-US" dirty="0"/>
          </a:p>
        </p:txBody>
      </p:sp>
      <p:sp>
        <p:nvSpPr>
          <p:cNvPr id="3" name="Content Placeholder 2">
            <a:extLst>
              <a:ext uri="{FF2B5EF4-FFF2-40B4-BE49-F238E27FC236}">
                <a16:creationId xmlns:a16="http://schemas.microsoft.com/office/drawing/2014/main" id="{E5984A0B-1C01-DE54-F5AC-2FE1D73E74F1}"/>
              </a:ext>
            </a:extLst>
          </p:cNvPr>
          <p:cNvSpPr>
            <a:spLocks noGrp="1"/>
          </p:cNvSpPr>
          <p:nvPr>
            <p:ph idx="1"/>
          </p:nvPr>
        </p:nvSpPr>
        <p:spPr/>
        <p:txBody>
          <a:bodyPr/>
          <a:lstStyle/>
          <a:p>
            <a:r>
              <a:rPr lang="en-MY" b="1" dirty="0"/>
              <a:t>Functional Requirement:</a:t>
            </a:r>
            <a:endParaRPr lang="en-MY" dirty="0"/>
          </a:p>
          <a:p>
            <a:pPr lvl="1"/>
            <a:r>
              <a:rPr lang="en-MY" b="1" dirty="0"/>
              <a:t>Good Example:</a:t>
            </a:r>
            <a:r>
              <a:rPr lang="en-MY" dirty="0"/>
              <a:t> "The system shall allow users to reset their password using their registered email address."</a:t>
            </a:r>
          </a:p>
          <a:p>
            <a:pPr lvl="1"/>
            <a:r>
              <a:rPr lang="en-MY" b="1" dirty="0"/>
              <a:t>Why it’s good:</a:t>
            </a:r>
            <a:r>
              <a:rPr lang="en-MY" dirty="0"/>
              <a:t> It’s clear, specific, and testable.</a:t>
            </a:r>
          </a:p>
          <a:p>
            <a:r>
              <a:rPr lang="en-MY" b="1" dirty="0"/>
              <a:t>Non-Functional Requirement:</a:t>
            </a:r>
            <a:endParaRPr lang="en-MY" dirty="0"/>
          </a:p>
          <a:p>
            <a:pPr lvl="1"/>
            <a:r>
              <a:rPr lang="en-MY" b="1" dirty="0"/>
              <a:t>Good Example:</a:t>
            </a:r>
            <a:r>
              <a:rPr lang="en-MY" dirty="0"/>
              <a:t> "The system shall support up to 100 concurrent users with a response time of less than 2 seconds for any operation."</a:t>
            </a:r>
          </a:p>
          <a:p>
            <a:pPr lvl="1"/>
            <a:r>
              <a:rPr lang="en-MY" b="1" dirty="0"/>
              <a:t>Why it’s good:</a:t>
            </a:r>
            <a:r>
              <a:rPr lang="en-MY" dirty="0"/>
              <a:t> It defines measurable performance criteria.</a:t>
            </a:r>
          </a:p>
          <a:p>
            <a:endParaRPr lang="en-US" dirty="0"/>
          </a:p>
        </p:txBody>
      </p:sp>
    </p:spTree>
    <p:extLst>
      <p:ext uri="{BB962C8B-B14F-4D97-AF65-F5344CB8AC3E}">
        <p14:creationId xmlns:p14="http://schemas.microsoft.com/office/powerpoint/2010/main" val="7582349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74B19-D906-D07D-F644-78FBF5902153}"/>
              </a:ext>
            </a:extLst>
          </p:cNvPr>
          <p:cNvSpPr>
            <a:spLocks noGrp="1"/>
          </p:cNvSpPr>
          <p:nvPr>
            <p:ph type="title"/>
          </p:nvPr>
        </p:nvSpPr>
        <p:spPr/>
        <p:txBody>
          <a:bodyPr/>
          <a:lstStyle/>
          <a:p>
            <a:r>
              <a:rPr lang="en-MY" dirty="0"/>
              <a:t>Techniques to Improve Requirement Quality</a:t>
            </a:r>
            <a:endParaRPr lang="en-US" dirty="0"/>
          </a:p>
        </p:txBody>
      </p:sp>
      <p:sp>
        <p:nvSpPr>
          <p:cNvPr id="3" name="Content Placeholder 2">
            <a:extLst>
              <a:ext uri="{FF2B5EF4-FFF2-40B4-BE49-F238E27FC236}">
                <a16:creationId xmlns:a16="http://schemas.microsoft.com/office/drawing/2014/main" id="{2B2B4EFC-5971-6C50-EEC5-1E999C61F930}"/>
              </a:ext>
            </a:extLst>
          </p:cNvPr>
          <p:cNvSpPr>
            <a:spLocks noGrp="1"/>
          </p:cNvSpPr>
          <p:nvPr>
            <p:ph idx="1"/>
          </p:nvPr>
        </p:nvSpPr>
        <p:spPr/>
        <p:txBody>
          <a:bodyPr>
            <a:normAutofit fontScale="62500" lnSpcReduction="20000"/>
          </a:bodyPr>
          <a:lstStyle/>
          <a:p>
            <a:pPr>
              <a:lnSpc>
                <a:spcPct val="120000"/>
              </a:lnSpc>
            </a:pPr>
            <a:r>
              <a:rPr lang="en-MY" b="1" dirty="0"/>
              <a:t>Use Simple Language:</a:t>
            </a:r>
            <a:br>
              <a:rPr lang="en-MY" dirty="0"/>
            </a:br>
            <a:r>
              <a:rPr lang="en-MY" dirty="0"/>
              <a:t>Write requirements in plain, non-technical language that all stakeholders can understand.</a:t>
            </a:r>
          </a:p>
          <a:p>
            <a:pPr>
              <a:lnSpc>
                <a:spcPct val="120000"/>
              </a:lnSpc>
              <a:buFont typeface="Arial" panose="020B0604020202020204" pitchFamily="34" charset="0"/>
              <a:buChar char="•"/>
            </a:pPr>
            <a:r>
              <a:rPr lang="en-MY" dirty="0"/>
              <a:t>Example: Instead of "implement an asymmetric cryptographic algorithm," write "use public-private key encryption."</a:t>
            </a:r>
          </a:p>
          <a:p>
            <a:pPr>
              <a:lnSpc>
                <a:spcPct val="120000"/>
              </a:lnSpc>
            </a:pPr>
            <a:r>
              <a:rPr lang="en-MY" b="1" dirty="0"/>
              <a:t>Avoid Technical Jargon:</a:t>
            </a:r>
            <a:br>
              <a:rPr lang="en-MY" dirty="0"/>
            </a:br>
            <a:r>
              <a:rPr lang="en-MY" dirty="0"/>
              <a:t>Use terminology that is accessible to both technical and non-technical stakeholders.</a:t>
            </a:r>
          </a:p>
          <a:p>
            <a:pPr>
              <a:lnSpc>
                <a:spcPct val="120000"/>
              </a:lnSpc>
            </a:pPr>
            <a:r>
              <a:rPr lang="en-MY" b="1" dirty="0"/>
              <a:t>Engage Stakeholders in Reviews:</a:t>
            </a:r>
            <a:br>
              <a:rPr lang="en-MY" dirty="0"/>
            </a:br>
            <a:r>
              <a:rPr lang="en-MY" dirty="0"/>
              <a:t>Regularly review requirements with stakeholders to ensure alignment and avoid miscommunication.</a:t>
            </a:r>
          </a:p>
          <a:p>
            <a:pPr>
              <a:lnSpc>
                <a:spcPct val="120000"/>
              </a:lnSpc>
            </a:pPr>
            <a:r>
              <a:rPr lang="en-MY" b="1" dirty="0"/>
              <a:t>Utilize Visual Aids:</a:t>
            </a:r>
            <a:br>
              <a:rPr lang="en-MY" dirty="0"/>
            </a:br>
            <a:r>
              <a:rPr lang="en-MY" dirty="0"/>
              <a:t>Incorporate diagrams, use case models, or flowcharts to supplement textual requirements.</a:t>
            </a:r>
          </a:p>
          <a:p>
            <a:pPr>
              <a:lnSpc>
                <a:spcPct val="120000"/>
              </a:lnSpc>
            </a:pPr>
            <a:r>
              <a:rPr lang="en-MY" b="1" dirty="0"/>
              <a:t>Iterative Refinement:</a:t>
            </a:r>
            <a:br>
              <a:rPr lang="en-MY" dirty="0"/>
            </a:br>
            <a:r>
              <a:rPr lang="en-MY" dirty="0"/>
              <a:t>Continuously refine requirements based on stakeholder feedback and evolving project needs.</a:t>
            </a:r>
          </a:p>
          <a:p>
            <a:pPr>
              <a:lnSpc>
                <a:spcPct val="120000"/>
              </a:lnSpc>
            </a:pPr>
            <a:endParaRPr lang="en-US" dirty="0"/>
          </a:p>
        </p:txBody>
      </p:sp>
    </p:spTree>
    <p:extLst>
      <p:ext uri="{BB962C8B-B14F-4D97-AF65-F5344CB8AC3E}">
        <p14:creationId xmlns:p14="http://schemas.microsoft.com/office/powerpoint/2010/main" val="2112197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27037-A428-2307-4483-16331F462FE8}"/>
              </a:ext>
            </a:extLst>
          </p:cNvPr>
          <p:cNvSpPr>
            <a:spLocks noGrp="1"/>
          </p:cNvSpPr>
          <p:nvPr>
            <p:ph type="title"/>
          </p:nvPr>
        </p:nvSpPr>
        <p:spPr/>
        <p:txBody>
          <a:bodyPr/>
          <a:lstStyle/>
          <a:p>
            <a:r>
              <a:rPr lang="en-US" dirty="0"/>
              <a:t>End of Topic 1</a:t>
            </a:r>
          </a:p>
        </p:txBody>
      </p:sp>
      <p:sp>
        <p:nvSpPr>
          <p:cNvPr id="4" name="TextBox 3">
            <a:extLst>
              <a:ext uri="{FF2B5EF4-FFF2-40B4-BE49-F238E27FC236}">
                <a16:creationId xmlns:a16="http://schemas.microsoft.com/office/drawing/2014/main" id="{675C3EA8-4E7D-3222-18B7-4F82B7F85FD6}"/>
              </a:ext>
            </a:extLst>
          </p:cNvPr>
          <p:cNvSpPr txBox="1"/>
          <p:nvPr/>
        </p:nvSpPr>
        <p:spPr>
          <a:xfrm>
            <a:off x="2422263" y="2398955"/>
            <a:ext cx="7347473" cy="646331"/>
          </a:xfrm>
          <a:prstGeom prst="rect">
            <a:avLst/>
          </a:prstGeom>
          <a:noFill/>
        </p:spPr>
        <p:txBody>
          <a:bodyPr wrap="square" rtlCol="0">
            <a:spAutoFit/>
          </a:bodyPr>
          <a:lstStyle/>
          <a:p>
            <a:r>
              <a:rPr lang="en-MY" dirty="0"/>
              <a:t>"Great software isn’t magic—it’s built on clear goals, solid plans, and knowing what matters most. Nail the basics, and the rest will flow."</a:t>
            </a:r>
            <a:endParaRPr lang="en-US" dirty="0"/>
          </a:p>
        </p:txBody>
      </p:sp>
    </p:spTree>
    <p:extLst>
      <p:ext uri="{BB962C8B-B14F-4D97-AF65-F5344CB8AC3E}">
        <p14:creationId xmlns:p14="http://schemas.microsoft.com/office/powerpoint/2010/main" val="15976972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72FF2-AFD8-8A91-0647-CD8F351CC0DE}"/>
              </a:ext>
            </a:extLst>
          </p:cNvPr>
          <p:cNvSpPr>
            <a:spLocks noGrp="1"/>
          </p:cNvSpPr>
          <p:nvPr>
            <p:ph type="title"/>
          </p:nvPr>
        </p:nvSpPr>
        <p:spPr/>
        <p:txBody>
          <a:bodyPr/>
          <a:lstStyle/>
          <a:p>
            <a:r>
              <a:rPr lang="en-MY" dirty="0"/>
              <a:t>Importance of Processes in Software Development</a:t>
            </a:r>
            <a:endParaRPr lang="en-US" dirty="0"/>
          </a:p>
        </p:txBody>
      </p:sp>
      <p:sp>
        <p:nvSpPr>
          <p:cNvPr id="3" name="Content Placeholder 2">
            <a:extLst>
              <a:ext uri="{FF2B5EF4-FFF2-40B4-BE49-F238E27FC236}">
                <a16:creationId xmlns:a16="http://schemas.microsoft.com/office/drawing/2014/main" id="{B48E2489-3BB1-DF0C-7F30-BEFB0994A0E7}"/>
              </a:ext>
            </a:extLst>
          </p:cNvPr>
          <p:cNvSpPr>
            <a:spLocks noGrp="1"/>
          </p:cNvSpPr>
          <p:nvPr>
            <p:ph idx="1"/>
          </p:nvPr>
        </p:nvSpPr>
        <p:spPr/>
        <p:txBody>
          <a:bodyPr>
            <a:normAutofit fontScale="70000" lnSpcReduction="20000"/>
          </a:bodyPr>
          <a:lstStyle/>
          <a:p>
            <a:pPr>
              <a:lnSpc>
                <a:spcPct val="120000"/>
              </a:lnSpc>
            </a:pPr>
            <a:r>
              <a:rPr lang="en-MY" b="1" dirty="0"/>
              <a:t>Ensures Consistency and Quality:</a:t>
            </a:r>
            <a:br>
              <a:rPr lang="en-MY" dirty="0"/>
            </a:br>
            <a:r>
              <a:rPr lang="en-MY" dirty="0"/>
              <a:t>Well-defined processes help maintain consistency across teams and projects. By following standard procedures, teams can deliver software that meets quality expectations and adheres to best practices.</a:t>
            </a:r>
          </a:p>
          <a:p>
            <a:pPr>
              <a:lnSpc>
                <a:spcPct val="120000"/>
              </a:lnSpc>
            </a:pPr>
            <a:r>
              <a:rPr lang="en-MY" b="1" dirty="0"/>
              <a:t>Manages Complexity and Reduces Risks:</a:t>
            </a:r>
            <a:br>
              <a:rPr lang="en-MY" dirty="0"/>
            </a:br>
            <a:r>
              <a:rPr lang="en-MY" dirty="0"/>
              <a:t>Software development often involves handling complex systems and technologies. Processes help break down these complexities into manageable steps and identify potential risks early, allowing teams to mitigate them proactively.</a:t>
            </a:r>
          </a:p>
          <a:p>
            <a:pPr>
              <a:lnSpc>
                <a:spcPct val="120000"/>
              </a:lnSpc>
            </a:pPr>
            <a:r>
              <a:rPr lang="en-MY" b="1" dirty="0"/>
              <a:t>Facilitates Communication Among Stakeholders:</a:t>
            </a:r>
            <a:br>
              <a:rPr lang="en-MY" dirty="0"/>
            </a:br>
            <a:r>
              <a:rPr lang="en-MY" dirty="0"/>
              <a:t>Processes provide a common framework and terminology for developers, project managers, clients, and other stakeholders. This fosters better collaboration, clearer expectations, and alignment on project goals.</a:t>
            </a:r>
          </a:p>
          <a:p>
            <a:endParaRPr lang="en-US" dirty="0"/>
          </a:p>
        </p:txBody>
      </p:sp>
    </p:spTree>
    <p:extLst>
      <p:ext uri="{BB962C8B-B14F-4D97-AF65-F5344CB8AC3E}">
        <p14:creationId xmlns:p14="http://schemas.microsoft.com/office/powerpoint/2010/main" val="34990457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9D67F-D1DB-8A37-1E65-BDBD0AB72A69}"/>
              </a:ext>
            </a:extLst>
          </p:cNvPr>
          <p:cNvSpPr>
            <a:spLocks noGrp="1"/>
          </p:cNvSpPr>
          <p:nvPr>
            <p:ph type="title"/>
          </p:nvPr>
        </p:nvSpPr>
        <p:spPr/>
        <p:txBody>
          <a:bodyPr/>
          <a:lstStyle/>
          <a:p>
            <a:r>
              <a:rPr lang="en-MY" dirty="0"/>
              <a:t>Relationship Between Software Processes and Requirements</a:t>
            </a:r>
            <a:endParaRPr lang="en-US" dirty="0"/>
          </a:p>
        </p:txBody>
      </p:sp>
      <p:sp>
        <p:nvSpPr>
          <p:cNvPr id="3" name="Content Placeholder 2">
            <a:extLst>
              <a:ext uri="{FF2B5EF4-FFF2-40B4-BE49-F238E27FC236}">
                <a16:creationId xmlns:a16="http://schemas.microsoft.com/office/drawing/2014/main" id="{AFF602DF-1FC9-2FD6-4ECE-6E718E0CD9AD}"/>
              </a:ext>
            </a:extLst>
          </p:cNvPr>
          <p:cNvSpPr>
            <a:spLocks noGrp="1"/>
          </p:cNvSpPr>
          <p:nvPr>
            <p:ph idx="1"/>
          </p:nvPr>
        </p:nvSpPr>
        <p:spPr/>
        <p:txBody>
          <a:bodyPr>
            <a:normAutofit fontScale="62500" lnSpcReduction="20000"/>
          </a:bodyPr>
          <a:lstStyle/>
          <a:p>
            <a:pPr>
              <a:lnSpc>
                <a:spcPct val="120000"/>
              </a:lnSpc>
            </a:pPr>
            <a:r>
              <a:rPr lang="en-MY" b="1" dirty="0"/>
              <a:t>Foundation of Subsequent Phases:</a:t>
            </a:r>
            <a:br>
              <a:rPr lang="en-MY" dirty="0"/>
            </a:br>
            <a:r>
              <a:rPr lang="en-MY" dirty="0"/>
              <a:t>Requirements serve as the cornerstone of software development. They define what the software must do and set the scope of the project. All subsequent phases—design, implementation, testing, and maintenance—rely on accurate and comprehensive requirements.</a:t>
            </a:r>
          </a:p>
          <a:p>
            <a:pPr>
              <a:lnSpc>
                <a:spcPct val="120000"/>
              </a:lnSpc>
            </a:pPr>
            <a:r>
              <a:rPr lang="en-MY" b="1" dirty="0"/>
              <a:t>Impact of Poor Requirements:</a:t>
            </a:r>
            <a:br>
              <a:rPr lang="en-MY" dirty="0"/>
            </a:br>
            <a:r>
              <a:rPr lang="en-MY" dirty="0"/>
              <a:t>Ambiguous, incomplete, or incorrect requirements can lead to misaligned development efforts, increased costs, and delays. In worst-case scenarios, poor requirements can result in the complete failure of a project.</a:t>
            </a:r>
          </a:p>
          <a:p>
            <a:pPr>
              <a:lnSpc>
                <a:spcPct val="120000"/>
              </a:lnSpc>
            </a:pPr>
            <a:r>
              <a:rPr lang="en-MY" b="1" dirty="0"/>
              <a:t>Processes to Improve Requirement Quality:</a:t>
            </a:r>
            <a:endParaRPr lang="en-MY" dirty="0"/>
          </a:p>
          <a:p>
            <a:pPr lvl="1">
              <a:lnSpc>
                <a:spcPct val="120000"/>
              </a:lnSpc>
            </a:pPr>
            <a:r>
              <a:rPr lang="en-MY" b="1" dirty="0"/>
              <a:t>Requirement Elicitation:</a:t>
            </a:r>
            <a:r>
              <a:rPr lang="en-MY" dirty="0"/>
              <a:t> Engaging stakeholders through interviews, surveys, and workshops to gather detailed requirements.</a:t>
            </a:r>
          </a:p>
          <a:p>
            <a:pPr lvl="1">
              <a:lnSpc>
                <a:spcPct val="120000"/>
              </a:lnSpc>
            </a:pPr>
            <a:r>
              <a:rPr lang="en-MY" b="1" dirty="0"/>
              <a:t>Requirement Validation:</a:t>
            </a:r>
            <a:r>
              <a:rPr lang="en-MY" dirty="0"/>
              <a:t> Ensuring requirements are clear, consistent, and feasible before moving to the design phase.</a:t>
            </a:r>
          </a:p>
          <a:p>
            <a:pPr lvl="1">
              <a:lnSpc>
                <a:spcPct val="120000"/>
              </a:lnSpc>
            </a:pPr>
            <a:r>
              <a:rPr lang="en-MY" b="1" dirty="0"/>
              <a:t>Requirement Management:</a:t>
            </a:r>
            <a:r>
              <a:rPr lang="en-MY" dirty="0"/>
              <a:t> Continuously tracking and updating requirements throughout the project lifecycle.</a:t>
            </a:r>
          </a:p>
        </p:txBody>
      </p:sp>
    </p:spTree>
    <p:extLst>
      <p:ext uri="{BB962C8B-B14F-4D97-AF65-F5344CB8AC3E}">
        <p14:creationId xmlns:p14="http://schemas.microsoft.com/office/powerpoint/2010/main" val="36163173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9939B-D408-610A-F78F-FE00FB572DFC}"/>
              </a:ext>
            </a:extLst>
          </p:cNvPr>
          <p:cNvSpPr>
            <a:spLocks noGrp="1"/>
          </p:cNvSpPr>
          <p:nvPr>
            <p:ph type="title"/>
          </p:nvPr>
        </p:nvSpPr>
        <p:spPr/>
        <p:txBody>
          <a:bodyPr/>
          <a:lstStyle/>
          <a:p>
            <a:r>
              <a:rPr lang="en-MY" dirty="0"/>
              <a:t>Definition of Requirements Engineering</a:t>
            </a:r>
            <a:endParaRPr lang="en-US" dirty="0"/>
          </a:p>
        </p:txBody>
      </p:sp>
      <p:sp>
        <p:nvSpPr>
          <p:cNvPr id="3" name="Content Placeholder 2">
            <a:extLst>
              <a:ext uri="{FF2B5EF4-FFF2-40B4-BE49-F238E27FC236}">
                <a16:creationId xmlns:a16="http://schemas.microsoft.com/office/drawing/2014/main" id="{7849F85D-EBB9-EBFC-078A-6C760067928D}"/>
              </a:ext>
            </a:extLst>
          </p:cNvPr>
          <p:cNvSpPr>
            <a:spLocks noGrp="1"/>
          </p:cNvSpPr>
          <p:nvPr>
            <p:ph idx="1"/>
          </p:nvPr>
        </p:nvSpPr>
        <p:spPr>
          <a:xfrm>
            <a:off x="838200" y="1556684"/>
            <a:ext cx="10515600" cy="4351338"/>
          </a:xfrm>
        </p:spPr>
        <p:txBody>
          <a:bodyPr>
            <a:normAutofit fontScale="62500" lnSpcReduction="20000"/>
          </a:bodyPr>
          <a:lstStyle/>
          <a:p>
            <a:pPr>
              <a:lnSpc>
                <a:spcPct val="120000"/>
              </a:lnSpc>
            </a:pPr>
            <a:r>
              <a:rPr lang="en-MY" b="1" dirty="0"/>
              <a:t>Definition:</a:t>
            </a:r>
            <a:br>
              <a:rPr lang="en-MY" dirty="0"/>
            </a:br>
            <a:r>
              <a:rPr lang="en-MY" dirty="0"/>
              <a:t>Requirements engineering is the systematic process of identifying, documenting, and maintaining software requirements. It ensures that the software being developed aligns with user needs and business goals. This process is iterative and involves continuous interaction with stakeholders.</a:t>
            </a:r>
          </a:p>
          <a:p>
            <a:pPr>
              <a:lnSpc>
                <a:spcPct val="120000"/>
              </a:lnSpc>
            </a:pPr>
            <a:r>
              <a:rPr lang="en-MY" b="1" dirty="0"/>
              <a:t>Key Activities in Requirements Engineering:</a:t>
            </a:r>
            <a:endParaRPr lang="en-MY" dirty="0"/>
          </a:p>
          <a:p>
            <a:pPr lvl="1">
              <a:lnSpc>
                <a:spcPct val="120000"/>
              </a:lnSpc>
              <a:buFont typeface="+mj-lt"/>
              <a:buAutoNum type="arabicPeriod"/>
            </a:pPr>
            <a:r>
              <a:rPr lang="en-MY" b="1" dirty="0"/>
              <a:t>Elicitation:</a:t>
            </a:r>
            <a:br>
              <a:rPr lang="en-MY" dirty="0"/>
            </a:br>
            <a:r>
              <a:rPr lang="en-MY" dirty="0"/>
              <a:t>Gathering requirements from stakeholders through interviews, surveys, observation, and workshops.</a:t>
            </a:r>
          </a:p>
          <a:p>
            <a:pPr lvl="1">
              <a:lnSpc>
                <a:spcPct val="120000"/>
              </a:lnSpc>
              <a:buFont typeface="+mj-lt"/>
              <a:buAutoNum type="arabicPeriod"/>
            </a:pPr>
            <a:r>
              <a:rPr lang="en-MY" b="1" dirty="0"/>
              <a:t>Documentation:</a:t>
            </a:r>
            <a:br>
              <a:rPr lang="en-MY" dirty="0"/>
            </a:br>
            <a:r>
              <a:rPr lang="en-MY" dirty="0"/>
              <a:t>Structuring the gathered requirements into clear, unambiguous, and verifiable documents, such as Software Requirement Specifications (SRS).</a:t>
            </a:r>
          </a:p>
          <a:p>
            <a:pPr lvl="1">
              <a:lnSpc>
                <a:spcPct val="120000"/>
              </a:lnSpc>
              <a:buFont typeface="+mj-lt"/>
              <a:buAutoNum type="arabicPeriod"/>
            </a:pPr>
            <a:r>
              <a:rPr lang="en-MY" b="1" dirty="0"/>
              <a:t>Validation:</a:t>
            </a:r>
            <a:br>
              <a:rPr lang="en-MY" dirty="0"/>
            </a:br>
            <a:r>
              <a:rPr lang="en-MY" dirty="0"/>
              <a:t>Ensuring that requirements are complete, feasible, and correctly understood by all parties.</a:t>
            </a:r>
          </a:p>
          <a:p>
            <a:pPr lvl="1">
              <a:lnSpc>
                <a:spcPct val="120000"/>
              </a:lnSpc>
              <a:buFont typeface="+mj-lt"/>
              <a:buAutoNum type="arabicPeriod"/>
            </a:pPr>
            <a:r>
              <a:rPr lang="en-MY" b="1" dirty="0"/>
              <a:t>Management:</a:t>
            </a:r>
            <a:br>
              <a:rPr lang="en-MY" dirty="0"/>
            </a:br>
            <a:r>
              <a:rPr lang="en-MY" dirty="0"/>
              <a:t>Maintaining and updating requirements throughout the software development lifecycle to address changes and evolving needs.</a:t>
            </a:r>
          </a:p>
          <a:p>
            <a:pPr>
              <a:lnSpc>
                <a:spcPct val="120000"/>
              </a:lnSpc>
            </a:pPr>
            <a:endParaRPr lang="en-US" dirty="0"/>
          </a:p>
        </p:txBody>
      </p:sp>
    </p:spTree>
    <p:extLst>
      <p:ext uri="{BB962C8B-B14F-4D97-AF65-F5344CB8AC3E}">
        <p14:creationId xmlns:p14="http://schemas.microsoft.com/office/powerpoint/2010/main" val="17278363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D8341-16C4-6DCF-33AD-255386341253}"/>
              </a:ext>
            </a:extLst>
          </p:cNvPr>
          <p:cNvSpPr>
            <a:spLocks noGrp="1"/>
          </p:cNvSpPr>
          <p:nvPr>
            <p:ph type="title"/>
          </p:nvPr>
        </p:nvSpPr>
        <p:spPr/>
        <p:txBody>
          <a:bodyPr/>
          <a:lstStyle/>
          <a:p>
            <a:r>
              <a:rPr lang="en-MY" dirty="0"/>
              <a:t>Role of Requirements Engineering</a:t>
            </a:r>
            <a:endParaRPr lang="en-US" dirty="0"/>
          </a:p>
        </p:txBody>
      </p:sp>
      <p:sp>
        <p:nvSpPr>
          <p:cNvPr id="3" name="Content Placeholder 2">
            <a:extLst>
              <a:ext uri="{FF2B5EF4-FFF2-40B4-BE49-F238E27FC236}">
                <a16:creationId xmlns:a16="http://schemas.microsoft.com/office/drawing/2014/main" id="{BE4FF354-CD66-CB62-8420-6A47F34EB7C0}"/>
              </a:ext>
            </a:extLst>
          </p:cNvPr>
          <p:cNvSpPr>
            <a:spLocks noGrp="1"/>
          </p:cNvSpPr>
          <p:nvPr>
            <p:ph idx="1"/>
          </p:nvPr>
        </p:nvSpPr>
        <p:spPr/>
        <p:txBody>
          <a:bodyPr>
            <a:normAutofit fontScale="62500" lnSpcReduction="20000"/>
          </a:bodyPr>
          <a:lstStyle/>
          <a:p>
            <a:pPr>
              <a:lnSpc>
                <a:spcPct val="120000"/>
              </a:lnSpc>
            </a:pPr>
            <a:r>
              <a:rPr lang="en-MY" b="1" dirty="0"/>
              <a:t>Bridges the Gap Between Stakeholders and Developers:</a:t>
            </a:r>
            <a:br>
              <a:rPr lang="en-MY" dirty="0"/>
            </a:br>
            <a:r>
              <a:rPr lang="en-MY" dirty="0"/>
              <a:t>Requirements engineering acts as a mediator to translate stakeholder needs into technical specifications. It ensures that developers understand what the stakeholders want and why it’s important.</a:t>
            </a:r>
          </a:p>
          <a:p>
            <a:pPr>
              <a:lnSpc>
                <a:spcPct val="120000"/>
              </a:lnSpc>
            </a:pPr>
            <a:r>
              <a:rPr lang="en-MY" b="1" dirty="0"/>
              <a:t>Establishes a Clear Understanding of Project Goals:</a:t>
            </a:r>
            <a:br>
              <a:rPr lang="en-MY" dirty="0"/>
            </a:br>
            <a:r>
              <a:rPr lang="en-MY" dirty="0"/>
              <a:t>By defining and documenting requirements upfront, all project participants—stakeholders, developers, testers, and managers—gain a shared understanding of the project’s objectives and scope.</a:t>
            </a:r>
          </a:p>
          <a:p>
            <a:pPr>
              <a:lnSpc>
                <a:spcPct val="120000"/>
              </a:lnSpc>
            </a:pPr>
            <a:r>
              <a:rPr lang="en-MY" b="1" dirty="0"/>
              <a:t>Supports Decision-Making:</a:t>
            </a:r>
            <a:br>
              <a:rPr lang="en-MY" dirty="0"/>
            </a:br>
            <a:r>
              <a:rPr lang="en-MY" dirty="0"/>
              <a:t>Well-defined requirements provide a basis for making informed decisions during the project, such as prioritizing features or resolving conflicts between stakeholder expectations.</a:t>
            </a:r>
          </a:p>
          <a:p>
            <a:pPr>
              <a:lnSpc>
                <a:spcPct val="120000"/>
              </a:lnSpc>
            </a:pPr>
            <a:r>
              <a:rPr lang="en-MY" b="1" dirty="0"/>
              <a:t>Enhances Collaboration:</a:t>
            </a:r>
            <a:br>
              <a:rPr lang="en-MY" dirty="0"/>
            </a:br>
            <a:r>
              <a:rPr lang="en-MY" dirty="0"/>
              <a:t>It creates a structured process for continuous communication between the technical and non-technical members of the project team.</a:t>
            </a:r>
          </a:p>
          <a:p>
            <a:pPr>
              <a:lnSpc>
                <a:spcPct val="120000"/>
              </a:lnSpc>
            </a:pPr>
            <a:endParaRPr lang="en-US" dirty="0"/>
          </a:p>
        </p:txBody>
      </p:sp>
    </p:spTree>
    <p:extLst>
      <p:ext uri="{BB962C8B-B14F-4D97-AF65-F5344CB8AC3E}">
        <p14:creationId xmlns:p14="http://schemas.microsoft.com/office/powerpoint/2010/main" val="9797675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94AF3-4495-79F7-A787-57FDBAF279EE}"/>
              </a:ext>
            </a:extLst>
          </p:cNvPr>
          <p:cNvSpPr>
            <a:spLocks noGrp="1"/>
          </p:cNvSpPr>
          <p:nvPr>
            <p:ph type="title"/>
          </p:nvPr>
        </p:nvSpPr>
        <p:spPr/>
        <p:txBody>
          <a:bodyPr/>
          <a:lstStyle/>
          <a:p>
            <a:r>
              <a:rPr lang="en-MY" dirty="0"/>
              <a:t>Importance of Requirements Engineering</a:t>
            </a:r>
            <a:endParaRPr lang="en-US" dirty="0"/>
          </a:p>
        </p:txBody>
      </p:sp>
      <p:sp>
        <p:nvSpPr>
          <p:cNvPr id="3" name="Content Placeholder 2">
            <a:extLst>
              <a:ext uri="{FF2B5EF4-FFF2-40B4-BE49-F238E27FC236}">
                <a16:creationId xmlns:a16="http://schemas.microsoft.com/office/drawing/2014/main" id="{90FEE265-5F7A-9A85-8125-CC2F7AF50C39}"/>
              </a:ext>
            </a:extLst>
          </p:cNvPr>
          <p:cNvSpPr>
            <a:spLocks noGrp="1"/>
          </p:cNvSpPr>
          <p:nvPr>
            <p:ph idx="1"/>
          </p:nvPr>
        </p:nvSpPr>
        <p:spPr/>
        <p:txBody>
          <a:bodyPr>
            <a:normAutofit fontScale="55000" lnSpcReduction="20000"/>
          </a:bodyPr>
          <a:lstStyle/>
          <a:p>
            <a:pPr>
              <a:lnSpc>
                <a:spcPct val="120000"/>
              </a:lnSpc>
            </a:pPr>
            <a:r>
              <a:rPr lang="en-MY" b="1" dirty="0"/>
              <a:t>Prevents Scope Creep:</a:t>
            </a:r>
            <a:br>
              <a:rPr lang="en-MY" dirty="0"/>
            </a:br>
            <a:r>
              <a:rPr lang="en-MY" dirty="0"/>
              <a:t>Requirements engineering helps in clearly defining the project scope, preventing uncontrolled expansion of features or functionality during development. This ensures the project stays on track and within budget.</a:t>
            </a:r>
          </a:p>
          <a:p>
            <a:pPr>
              <a:lnSpc>
                <a:spcPct val="120000"/>
              </a:lnSpc>
            </a:pPr>
            <a:r>
              <a:rPr lang="en-MY" b="1" dirty="0"/>
              <a:t>Reduces Development Costs and Time:</a:t>
            </a:r>
            <a:br>
              <a:rPr lang="en-MY" dirty="0"/>
            </a:br>
            <a:r>
              <a:rPr lang="en-MY" dirty="0"/>
              <a:t>Addressing and refining requirements early in the project lifecycle helps identify potential issues and misunderstandings, reducing costly rework during later stages.</a:t>
            </a:r>
          </a:p>
          <a:p>
            <a:pPr>
              <a:lnSpc>
                <a:spcPct val="120000"/>
              </a:lnSpc>
            </a:pPr>
            <a:r>
              <a:rPr lang="en-MY" b="1" dirty="0"/>
              <a:t>Improves Software Quality and User Satisfaction:</a:t>
            </a:r>
            <a:br>
              <a:rPr lang="en-MY" dirty="0"/>
            </a:br>
            <a:r>
              <a:rPr lang="en-MY" dirty="0"/>
              <a:t>By focusing on user needs and expectations, requirements engineering ensures that the delivered software is both functional and user-friendly, leading to higher satisfaction and usability.</a:t>
            </a:r>
          </a:p>
          <a:p>
            <a:pPr>
              <a:lnSpc>
                <a:spcPct val="120000"/>
              </a:lnSpc>
            </a:pPr>
            <a:r>
              <a:rPr lang="en-MY" b="1" dirty="0"/>
              <a:t>Minimizes Risks:</a:t>
            </a:r>
            <a:br>
              <a:rPr lang="en-MY" dirty="0"/>
            </a:br>
            <a:r>
              <a:rPr lang="en-MY" dirty="0"/>
              <a:t>A clear understanding of requirements helps identify risks early, such as technical feasibility or conflicts between stakeholder priorities, enabling better risk management strategies.</a:t>
            </a:r>
          </a:p>
          <a:p>
            <a:pPr>
              <a:lnSpc>
                <a:spcPct val="120000"/>
              </a:lnSpc>
            </a:pPr>
            <a:r>
              <a:rPr lang="en-MY" b="1" dirty="0"/>
              <a:t>Ensures Compliance:</a:t>
            </a:r>
            <a:br>
              <a:rPr lang="en-MY" dirty="0"/>
            </a:br>
            <a:r>
              <a:rPr lang="en-MY" dirty="0"/>
              <a:t>For industries with regulatory requirements, the process ensures that all necessary standards are met.</a:t>
            </a:r>
          </a:p>
          <a:p>
            <a:pPr>
              <a:lnSpc>
                <a:spcPct val="120000"/>
              </a:lnSpc>
            </a:pPr>
            <a:endParaRPr lang="en-US" dirty="0"/>
          </a:p>
        </p:txBody>
      </p:sp>
    </p:spTree>
    <p:extLst>
      <p:ext uri="{BB962C8B-B14F-4D97-AF65-F5344CB8AC3E}">
        <p14:creationId xmlns:p14="http://schemas.microsoft.com/office/powerpoint/2010/main" val="33813771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4578D-1CAC-CA1A-E96C-7F21BCBEB994}"/>
              </a:ext>
            </a:extLst>
          </p:cNvPr>
          <p:cNvSpPr>
            <a:spLocks noGrp="1"/>
          </p:cNvSpPr>
          <p:nvPr>
            <p:ph type="title"/>
          </p:nvPr>
        </p:nvSpPr>
        <p:spPr/>
        <p:txBody>
          <a:bodyPr/>
          <a:lstStyle/>
          <a:p>
            <a:r>
              <a:rPr lang="en-MY" dirty="0"/>
              <a:t>Challenges in Requirements Engineering</a:t>
            </a:r>
            <a:endParaRPr lang="en-US" dirty="0"/>
          </a:p>
        </p:txBody>
      </p:sp>
      <p:sp>
        <p:nvSpPr>
          <p:cNvPr id="3" name="Content Placeholder 2">
            <a:extLst>
              <a:ext uri="{FF2B5EF4-FFF2-40B4-BE49-F238E27FC236}">
                <a16:creationId xmlns:a16="http://schemas.microsoft.com/office/drawing/2014/main" id="{D3FDCC0D-DF7A-84C3-F7CF-8358830863B7}"/>
              </a:ext>
            </a:extLst>
          </p:cNvPr>
          <p:cNvSpPr>
            <a:spLocks noGrp="1"/>
          </p:cNvSpPr>
          <p:nvPr>
            <p:ph idx="1"/>
          </p:nvPr>
        </p:nvSpPr>
        <p:spPr/>
        <p:txBody>
          <a:bodyPr>
            <a:normAutofit fontScale="55000" lnSpcReduction="20000"/>
          </a:bodyPr>
          <a:lstStyle/>
          <a:p>
            <a:pPr>
              <a:lnSpc>
                <a:spcPct val="120000"/>
              </a:lnSpc>
            </a:pPr>
            <a:r>
              <a:rPr lang="en-MY" b="1" dirty="0"/>
              <a:t>Changing Requirements:</a:t>
            </a:r>
            <a:br>
              <a:rPr lang="en-MY" dirty="0"/>
            </a:br>
            <a:r>
              <a:rPr lang="en-MY" dirty="0"/>
              <a:t>Stakeholders’ needs may evolve over time due to market changes, new business goals, or feedback from early stages of development. Managing these changes while minimizing their impact is a significant challenge.</a:t>
            </a:r>
          </a:p>
          <a:p>
            <a:pPr>
              <a:lnSpc>
                <a:spcPct val="120000"/>
              </a:lnSpc>
            </a:pPr>
            <a:r>
              <a:rPr lang="en-MY" b="1" dirty="0"/>
              <a:t>Ambiguities and Misunderstandings:</a:t>
            </a:r>
            <a:br>
              <a:rPr lang="en-MY" dirty="0"/>
            </a:br>
            <a:r>
              <a:rPr lang="en-MY" dirty="0"/>
              <a:t>Requirements may be written or communicated in a way that is unclear, leading to differing interpretations by stakeholders and developers.</a:t>
            </a:r>
          </a:p>
          <a:p>
            <a:pPr>
              <a:lnSpc>
                <a:spcPct val="120000"/>
              </a:lnSpc>
            </a:pPr>
            <a:r>
              <a:rPr lang="en-MY" b="1" dirty="0"/>
              <a:t>Communication Gaps Among Stakeholders:</a:t>
            </a:r>
            <a:br>
              <a:rPr lang="en-MY" dirty="0"/>
            </a:br>
            <a:r>
              <a:rPr lang="en-MY" dirty="0"/>
              <a:t>Stakeholders may have conflicting goals or use different terminology, making it challenging to align their expectations.</a:t>
            </a:r>
          </a:p>
          <a:p>
            <a:pPr>
              <a:lnSpc>
                <a:spcPct val="120000"/>
              </a:lnSpc>
            </a:pPr>
            <a:r>
              <a:rPr lang="en-MY" b="1" dirty="0"/>
              <a:t>Limited Stakeholder Involvement:</a:t>
            </a:r>
            <a:br>
              <a:rPr lang="en-MY" dirty="0"/>
            </a:br>
            <a:r>
              <a:rPr lang="en-MY" dirty="0"/>
              <a:t>If stakeholders are not actively engaged in the requirements process, critical needs may be overlooked or misunderstood.</a:t>
            </a:r>
          </a:p>
          <a:p>
            <a:pPr>
              <a:lnSpc>
                <a:spcPct val="120000"/>
              </a:lnSpc>
            </a:pPr>
            <a:r>
              <a:rPr lang="en-MY" b="1" dirty="0"/>
              <a:t>Technical Feasibility Issues:</a:t>
            </a:r>
            <a:br>
              <a:rPr lang="en-MY" dirty="0"/>
            </a:br>
            <a:r>
              <a:rPr lang="en-MY" dirty="0"/>
              <a:t>Some requirements may not be technically or financially feasible, requiring negotiation and adjustment to align with constraints.</a:t>
            </a:r>
          </a:p>
          <a:p>
            <a:pPr>
              <a:lnSpc>
                <a:spcPct val="120000"/>
              </a:lnSpc>
            </a:pPr>
            <a:endParaRPr lang="en-US" dirty="0"/>
          </a:p>
        </p:txBody>
      </p:sp>
    </p:spTree>
    <p:extLst>
      <p:ext uri="{BB962C8B-B14F-4D97-AF65-F5344CB8AC3E}">
        <p14:creationId xmlns:p14="http://schemas.microsoft.com/office/powerpoint/2010/main" val="4699982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156</TotalTime>
  <Words>2922</Words>
  <Application>Microsoft Macintosh PowerPoint</Application>
  <PresentationFormat>Widescreen</PresentationFormat>
  <Paragraphs>221</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Aptos</vt:lpstr>
      <vt:lpstr>Aptos Display</vt:lpstr>
      <vt:lpstr>Arial</vt:lpstr>
      <vt:lpstr>Office Theme</vt:lpstr>
      <vt:lpstr>EC3290 – Software Requirements Engineering</vt:lpstr>
      <vt:lpstr>Introduction to Software Engineering</vt:lpstr>
      <vt:lpstr>Software Development Lifecycle (SDLC) Overview</vt:lpstr>
      <vt:lpstr>Importance of Processes in Software Development</vt:lpstr>
      <vt:lpstr>Relationship Between Software Processes and Requirements</vt:lpstr>
      <vt:lpstr>Definition of Requirements Engineering</vt:lpstr>
      <vt:lpstr>Role of Requirements Engineering</vt:lpstr>
      <vt:lpstr>Importance of Requirements Engineering</vt:lpstr>
      <vt:lpstr>Challenges in Requirements Engineering</vt:lpstr>
      <vt:lpstr>Challenges in Requirements Engineering</vt:lpstr>
      <vt:lpstr>Overview of Requirements Engineering Activities</vt:lpstr>
      <vt:lpstr>Elicitation</vt:lpstr>
      <vt:lpstr>Analysis</vt:lpstr>
      <vt:lpstr>MoSCoW Method – Must Have</vt:lpstr>
      <vt:lpstr>MoSCoW Method – Should Have</vt:lpstr>
      <vt:lpstr>MoSCoW Method – Could Have</vt:lpstr>
      <vt:lpstr>MoSCoW Method – Won’t Have</vt:lpstr>
      <vt:lpstr>Specification</vt:lpstr>
      <vt:lpstr>Validation</vt:lpstr>
      <vt:lpstr>Management</vt:lpstr>
      <vt:lpstr>Introduction to Types of Requirements</vt:lpstr>
      <vt:lpstr>Functional Requirements</vt:lpstr>
      <vt:lpstr>Functional Requirements</vt:lpstr>
      <vt:lpstr>Non-Functional Requirements</vt:lpstr>
      <vt:lpstr>Non-Functional Requirements</vt:lpstr>
      <vt:lpstr>Comparison: Functional vs. Non-Functional Requirements</vt:lpstr>
      <vt:lpstr>Importance of Clear Requirements</vt:lpstr>
      <vt:lpstr>What Makes a Good Requirement?</vt:lpstr>
      <vt:lpstr>Common Pitfalls in Writing Requirements</vt:lpstr>
      <vt:lpstr>Using Templates and Standards</vt:lpstr>
      <vt:lpstr>Examples of Well-Written Requirements</vt:lpstr>
      <vt:lpstr>Techniques to Improve Requirement Quality</vt:lpstr>
      <vt:lpstr>End of Topic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Izrulfizal Saufihamizal Bin Ibrahim</dc:creator>
  <cp:lastModifiedBy>Izrulfizal Saufihamizal Bin Ibrahim</cp:lastModifiedBy>
  <cp:revision>87</cp:revision>
  <dcterms:created xsi:type="dcterms:W3CDTF">2024-10-29T01:28:20Z</dcterms:created>
  <dcterms:modified xsi:type="dcterms:W3CDTF">2025-01-17T01:06:42Z</dcterms:modified>
</cp:coreProperties>
</file>