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85" r:id="rId24"/>
    <p:sldId id="286" r:id="rId25"/>
    <p:sldId id="288" r:id="rId26"/>
    <p:sldId id="290" r:id="rId27"/>
    <p:sldId id="291" r:id="rId28"/>
    <p:sldId id="293" r:id="rId29"/>
    <p:sldId id="323" r:id="rId30"/>
    <p:sldId id="1010" r:id="rId31"/>
    <p:sldId id="334" r:id="rId32"/>
    <p:sldId id="1000" r:id="rId33"/>
    <p:sldId id="1001" r:id="rId34"/>
    <p:sldId id="1011" r:id="rId35"/>
    <p:sldId id="1005" r:id="rId36"/>
    <p:sldId id="1006" r:id="rId37"/>
    <p:sldId id="1007" r:id="rId38"/>
    <p:sldId id="10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68BA-66AB-47D8-A108-4EB8B80D3D32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8174E-9C45-48E8-A5D4-EC2153F3CA0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685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0B2F9A8-22D0-4722-88CF-AC051F3D5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A5D6A29-E9EB-4C99-AE6C-398220EB66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7E338221-6A75-4582-BD19-4DC9E9882A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6F4C40-332A-431E-8634-335EF27D6387}" type="datetime1">
              <a:rPr lang="en-GB" altLang="en-US" sz="1200" smtClean="0"/>
              <a:pPr/>
              <a:t>16/01/2025</a:t>
            </a:fld>
            <a:endParaRPr lang="en-US" altLang="en-US" sz="120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03ADB86C-CF60-433D-BE62-1C3FEE7C6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F5FC0D-541F-452D-AEE1-7303E0F00D92}" type="slidenum">
              <a:rPr lang="en-US" altLang="en-US" sz="1200">
                <a:latin typeface="Calibri" panose="020F0502020204030204" pitchFamily="34" charset="0"/>
              </a:rPr>
              <a:pPr/>
              <a:t>31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5083AC-4B10-4A34-8C56-E437A008F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4C77-6C94-4D69-94F2-4D75E2E2C1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97410" name="Rectangle 2">
            <a:extLst>
              <a:ext uri="{FF2B5EF4-FFF2-40B4-BE49-F238E27FC236}">
                <a16:creationId xmlns:a16="http://schemas.microsoft.com/office/drawing/2014/main" id="{AFBC6B47-1B86-4ABB-B1AD-A5EBEEA28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>
            <a:extLst>
              <a:ext uri="{FF2B5EF4-FFF2-40B4-BE49-F238E27FC236}">
                <a16:creationId xmlns:a16="http://schemas.microsoft.com/office/drawing/2014/main" id="{C9AFD633-821E-4540-A0E2-032317A8A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387D4B-8E5E-4593-9B6C-5CF41B39C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76A52-4EDC-495D-A149-A6F13F4F77A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98434" name="Rectangle 2">
            <a:extLst>
              <a:ext uri="{FF2B5EF4-FFF2-40B4-BE49-F238E27FC236}">
                <a16:creationId xmlns:a16="http://schemas.microsoft.com/office/drawing/2014/main" id="{7F13079A-3D9B-4ED4-AE8D-126ABACB27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>
            <a:extLst>
              <a:ext uri="{FF2B5EF4-FFF2-40B4-BE49-F238E27FC236}">
                <a16:creationId xmlns:a16="http://schemas.microsoft.com/office/drawing/2014/main" id="{D1426E02-555E-4EA8-B839-6BA31366E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77ED1A6-CE42-471E-AA5E-1B97C3158E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CCB8D29A-D3C8-4826-BBE9-630DCBE5DB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B539D6DA-CBEC-4807-9383-039F79495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A5E5EC-F894-44D6-A69E-719B9A6FA759}" type="datetime1">
              <a:rPr lang="en-GB" altLang="en-US" sz="1200" smtClean="0"/>
              <a:pPr/>
              <a:t>16/01/2025</a:t>
            </a:fld>
            <a:endParaRPr lang="en-US" altLang="en-US" sz="120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72FBC220-F46C-4BC0-9831-8FA55D73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BBE1AB-A33F-499E-B2A6-D59410E21BDE}" type="slidenum">
              <a:rPr lang="en-US" altLang="en-US" sz="1200">
                <a:latin typeface="Calibri" panose="020F0502020204030204" pitchFamily="34" charset="0"/>
              </a:rPr>
              <a:pPr/>
              <a:t>34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E1C06F-8572-42AB-A0B7-2E7149445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47CD6-C687-43C7-BBD5-25D2055FA9F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03554" name="Rectangle 2">
            <a:extLst>
              <a:ext uri="{FF2B5EF4-FFF2-40B4-BE49-F238E27FC236}">
                <a16:creationId xmlns:a16="http://schemas.microsoft.com/office/drawing/2014/main" id="{CAB6FBAF-38F1-4515-87BD-E280B64CD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A6822B55-D38F-4BC4-8F4E-F8EB4DEB1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AD9-3669-0218-4BC9-54B3705E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CE5C-F82A-93E6-5D1F-F715E167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D4B0-28A1-7F3F-E2CE-D06B9B70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C550-7B17-EFC6-0EB8-4ACD129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A0F8-AE3A-B56B-8B14-AD28341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20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DFEF-620B-5B51-03E5-ED133ACB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9DB29-45C1-156B-C6D4-2D952CC0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7369-90C4-BFBA-9D2E-41673E9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5784-6D6C-D5DF-BC64-2546FF1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8615-CC25-AABC-E21C-46EF2EC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87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3CE3D-1EDB-EFAF-296D-ABC3C276C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AB97-EB03-16FA-732A-BB44FAECE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0E80-5CAF-413E-31A2-59D9C679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5AE9-AFBA-08FD-BD08-10C38549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7884-5F86-1D49-4A17-5FF942B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7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CB4-AEA1-75B8-2424-2FCDB862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514-380D-05FD-A731-EA6FDBD1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CD4F-6FEB-1595-8906-EA235B97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2C92-FA36-CDE6-0963-6CE1240B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D605-221C-6E63-5173-ADA1A01C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67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C8C-D9E4-FF3B-9916-3EE7368E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8A98-0516-1B6A-1463-459F83D8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0034-BA6E-0478-AA95-4540981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C9A7-E12C-B1D8-2A67-B1F0500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8720-D987-F9F7-A189-FAB2E1E4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99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3C04-65A8-C575-1D76-79A637CF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621B-BEEA-1B25-6AF4-4DDC2240E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014C-213E-60C0-7482-BA700661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3F92-C5A6-0065-E49B-2F489DB5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1D579-7F17-DCC2-608A-63D1F005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9D05-1CF6-2528-797A-09C2797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170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7D70-F38C-BBB8-AD31-EFBA0662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D18D-B8F7-9D2D-7CA6-5796B803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E4DC-3699-800C-FC0F-71C1CBBB7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2C0A9-EC2A-FB2A-56FC-A116F5959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64D8A-BDF0-6221-CE6B-61CA36AF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64F4-D723-5175-FFC6-8E979F44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C30F3-F593-3033-93E3-2375A24E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E88D3-F71C-A103-805B-DC3E2931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111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0712-C823-19B7-B5AC-28DB8B9F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A9D5A-6562-4E42-00C7-47D8886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C51F-C522-62E2-A727-91719CB4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97C2D-4C83-CEE4-7D9C-88D166CA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107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94AB6-1912-5EE9-99AF-E74EDB98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E4472-EF12-2411-C86C-71EEA238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5950-0EAE-6611-8A61-66792730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99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BD3C-6A6A-085E-D367-7BF456F7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492B-F1C1-2143-4200-1E336405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09657-171B-958E-94FA-811EDB3D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8E61-0D74-003C-B508-689490A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4C10-0D5E-C695-B07D-487FFAF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AB052-8799-EB6D-5D9E-D5C6C91F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16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47B-7F89-1FBC-DA55-5C6BBFF0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F99B2-4BA0-80DF-3897-E2F069F95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24EA-85B9-6573-8CD3-FDDBBDB1A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5B3DD-D028-6707-6347-CFE9872F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2DF2-DB29-1E50-C5A5-4B483B3B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AD7F-A1F3-7542-2B33-1FFE860C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5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0E7E5-CA3B-5A7D-81F6-566B45D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CE46-BDED-8511-17D2-EAF1EF1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C25-6129-60AB-96EF-5E8A222A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2724-0344-4EB5-99B3-42FC7E233BEE}" type="datetimeFigureOut">
              <a:rPr lang="en-MY" smtClean="0"/>
              <a:t>16/1/2025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E928-1181-C6E3-EA21-5B50D851A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A0EF-7F87-115B-76A5-D1BB3069B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CD76-33B6-403E-A13E-EDFCDECE54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6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18AA-E056-6A59-0B30-1F69A8121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EC3357:Machine Learning</a:t>
            </a:r>
            <a:endParaRPr lang="en-MY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B47192D-CA6A-99EA-C31A-EA35FB4B0A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5" dirty="0">
                <a:latin typeface="Times New Roman"/>
                <a:cs typeface="Times New Roman"/>
              </a:rPr>
              <a:t>Lecture 2: </a:t>
            </a:r>
            <a:r>
              <a:rPr sz="4000" spc="-25" dirty="0">
                <a:latin typeface="Times New Roman"/>
                <a:cs typeface="Times New Roman"/>
              </a:rPr>
              <a:t>Linear</a:t>
            </a:r>
            <a:r>
              <a:rPr sz="4000" spc="-1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262327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7663"/>
            <a:ext cx="7856855" cy="4450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345" marR="5080" indent="-335280">
              <a:lnSpc>
                <a:spcPct val="99500"/>
              </a:lnSpc>
              <a:spcBef>
                <a:spcPts val="105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spc="145" dirty="0">
                <a:latin typeface="Microsoft Sans Serif"/>
                <a:cs typeface="Microsoft Sans Serif"/>
              </a:rPr>
              <a:t>It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is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common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215" dirty="0">
                <a:latin typeface="Microsoft Sans Serif"/>
                <a:cs typeface="Microsoft Sans Serif"/>
              </a:rPr>
              <a:t>to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represent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target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variable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-25" dirty="0">
                <a:latin typeface="Microsoft Sans Serif"/>
                <a:cs typeface="Microsoft Sans Serif"/>
              </a:rPr>
              <a:t>as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65" dirty="0">
                <a:latin typeface="Microsoft Sans Serif"/>
                <a:cs typeface="Microsoft Sans Serif"/>
              </a:rPr>
              <a:t>vector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135" dirty="0">
                <a:latin typeface="Microsoft Sans Serif"/>
                <a:cs typeface="Microsoft Sans Serif"/>
              </a:rPr>
              <a:t>with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lowercase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y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when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describing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75" dirty="0">
                <a:latin typeface="Microsoft Sans Serif"/>
                <a:cs typeface="Microsoft Sans Serif"/>
              </a:rPr>
              <a:t>training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machine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learning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algorithm.</a:t>
            </a:r>
            <a:endParaRPr sz="2750">
              <a:latin typeface="Microsoft Sans Serif"/>
              <a:cs typeface="Microsoft Sans Serif"/>
            </a:endParaRPr>
          </a:p>
          <a:p>
            <a:pPr marL="347345" marR="13970" indent="-335280">
              <a:lnSpc>
                <a:spcPct val="99600"/>
              </a:lnSpc>
              <a:spcBef>
                <a:spcPts val="785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spc="145" dirty="0">
                <a:latin typeface="Microsoft Sans Serif"/>
                <a:cs typeface="Microsoft Sans Serif"/>
              </a:rPr>
              <a:t>It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is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common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215" dirty="0">
                <a:latin typeface="Microsoft Sans Serif"/>
                <a:cs typeface="Microsoft Sans Serif"/>
              </a:rPr>
              <a:t>to</a:t>
            </a:r>
            <a:r>
              <a:rPr sz="2750" spc="-30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introduce</a:t>
            </a:r>
            <a:r>
              <a:rPr sz="2750" spc="-3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vectors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using</a:t>
            </a:r>
            <a:r>
              <a:rPr sz="2750" spc="-30" dirty="0">
                <a:latin typeface="Microsoft Sans Serif"/>
                <a:cs typeface="Microsoft Sans Serif"/>
              </a:rPr>
              <a:t> </a:t>
            </a:r>
            <a:r>
              <a:rPr sz="2750" spc="-50" dirty="0">
                <a:latin typeface="Microsoft Sans Serif"/>
                <a:cs typeface="Microsoft Sans Serif"/>
              </a:rPr>
              <a:t>a </a:t>
            </a:r>
            <a:r>
              <a:rPr sz="2750" spc="60" dirty="0">
                <a:latin typeface="Microsoft Sans Serif"/>
                <a:cs typeface="Microsoft Sans Serif"/>
              </a:rPr>
              <a:t>geometric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analogy,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spc="50" dirty="0">
                <a:latin typeface="Microsoft Sans Serif"/>
                <a:cs typeface="Microsoft Sans Serif"/>
              </a:rPr>
              <a:t>where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spc="65" dirty="0">
                <a:latin typeface="Microsoft Sans Serif"/>
                <a:cs typeface="Microsoft Sans Serif"/>
              </a:rPr>
              <a:t>vector</a:t>
            </a:r>
            <a:r>
              <a:rPr sz="2750" spc="-3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represents</a:t>
            </a:r>
            <a:r>
              <a:rPr sz="2750" spc="-30" dirty="0">
                <a:latin typeface="Microsoft Sans Serif"/>
                <a:cs typeface="Microsoft Sans Serif"/>
              </a:rPr>
              <a:t> </a:t>
            </a:r>
            <a:r>
              <a:rPr sz="2750" spc="-50" dirty="0">
                <a:latin typeface="Microsoft Sans Serif"/>
                <a:cs typeface="Microsoft Sans Serif"/>
              </a:rPr>
              <a:t>a </a:t>
            </a:r>
            <a:r>
              <a:rPr sz="2750" spc="114" dirty="0">
                <a:latin typeface="Microsoft Sans Serif"/>
                <a:cs typeface="Microsoft Sans Serif"/>
              </a:rPr>
              <a:t>point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spc="105" dirty="0">
                <a:latin typeface="Microsoft Sans Serif"/>
                <a:cs typeface="Microsoft Sans Serif"/>
              </a:rPr>
              <a:t>or</a:t>
            </a:r>
            <a:r>
              <a:rPr sz="2750" spc="-70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coordinate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50" dirty="0">
                <a:latin typeface="Microsoft Sans Serif"/>
                <a:cs typeface="Microsoft Sans Serif"/>
              </a:rPr>
              <a:t>in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an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n-dimensional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space, </a:t>
            </a:r>
            <a:r>
              <a:rPr sz="2750" spc="55" dirty="0">
                <a:latin typeface="Microsoft Sans Serif"/>
                <a:cs typeface="Microsoft Sans Serif"/>
              </a:rPr>
              <a:t>where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n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is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number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dimensions,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50" dirty="0">
                <a:latin typeface="Microsoft Sans Serif"/>
                <a:cs typeface="Microsoft Sans Serif"/>
              </a:rPr>
              <a:t>such</a:t>
            </a:r>
            <a:r>
              <a:rPr sz="2750" spc="-110" dirty="0">
                <a:latin typeface="Microsoft Sans Serif"/>
                <a:cs typeface="Microsoft Sans Serif"/>
              </a:rPr>
              <a:t> </a:t>
            </a:r>
            <a:r>
              <a:rPr sz="2750" spc="-135" dirty="0">
                <a:latin typeface="Microsoft Sans Serif"/>
                <a:cs typeface="Microsoft Sans Serif"/>
              </a:rPr>
              <a:t>as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25" dirty="0">
                <a:latin typeface="Microsoft Sans Serif"/>
                <a:cs typeface="Microsoft Sans Serif"/>
              </a:rPr>
              <a:t>2.</a:t>
            </a:r>
            <a:endParaRPr sz="2750">
              <a:latin typeface="Microsoft Sans Serif"/>
              <a:cs typeface="Microsoft Sans Serif"/>
            </a:endParaRPr>
          </a:p>
          <a:p>
            <a:pPr marL="347345" marR="30480" indent="-335280">
              <a:lnSpc>
                <a:spcPct val="99600"/>
              </a:lnSpc>
              <a:spcBef>
                <a:spcPts val="77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spc="-20" dirty="0">
                <a:latin typeface="Microsoft Sans Serif"/>
                <a:cs typeface="Microsoft Sans Serif"/>
              </a:rPr>
              <a:t>The</a:t>
            </a:r>
            <a:r>
              <a:rPr sz="2750" spc="-120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vector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-45" dirty="0">
                <a:latin typeface="Microsoft Sans Serif"/>
                <a:cs typeface="Microsoft Sans Serif"/>
              </a:rPr>
              <a:t>can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also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be</a:t>
            </a:r>
            <a:r>
              <a:rPr sz="2750" spc="-11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thought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-135" dirty="0">
                <a:latin typeface="Microsoft Sans Serif"/>
                <a:cs typeface="Microsoft Sans Serif"/>
              </a:rPr>
              <a:t>as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line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130" dirty="0">
                <a:latin typeface="Microsoft Sans Serif"/>
                <a:cs typeface="Microsoft Sans Serif"/>
              </a:rPr>
              <a:t>from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origin</a:t>
            </a:r>
            <a:r>
              <a:rPr sz="2750" spc="-85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65" dirty="0">
                <a:latin typeface="Microsoft Sans Serif"/>
                <a:cs typeface="Microsoft Sans Serif"/>
              </a:rPr>
              <a:t>vector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-65" dirty="0">
                <a:latin typeface="Microsoft Sans Serif"/>
                <a:cs typeface="Microsoft Sans Serif"/>
              </a:rPr>
              <a:t>space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140" dirty="0">
                <a:latin typeface="Microsoft Sans Serif"/>
                <a:cs typeface="Microsoft Sans Serif"/>
              </a:rPr>
              <a:t>with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85" dirty="0">
                <a:latin typeface="Microsoft Sans Serif"/>
                <a:cs typeface="Microsoft Sans Serif"/>
              </a:rPr>
              <a:t> </a:t>
            </a:r>
            <a:r>
              <a:rPr sz="2750" spc="65" dirty="0">
                <a:latin typeface="Microsoft Sans Serif"/>
                <a:cs typeface="Microsoft Sans Serif"/>
              </a:rPr>
              <a:t>direction </a:t>
            </a:r>
            <a:r>
              <a:rPr sz="2750" dirty="0">
                <a:latin typeface="Microsoft Sans Serif"/>
                <a:cs typeface="Microsoft Sans Serif"/>
              </a:rPr>
              <a:t>and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-114" dirty="0">
                <a:latin typeface="Microsoft Sans Serif"/>
                <a:cs typeface="Microsoft Sans Serif"/>
              </a:rPr>
              <a:t>a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magnitude.</a:t>
            </a:r>
            <a:endParaRPr sz="2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59940" y="1418808"/>
            <a:ext cx="7796530" cy="485645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47345" indent="-334645">
              <a:spcBef>
                <a:spcPts val="87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b="1" spc="-10" dirty="0">
                <a:latin typeface="Arial"/>
                <a:cs typeface="Arial"/>
              </a:rPr>
              <a:t>Addition</a:t>
            </a:r>
            <a:endParaRPr sz="2750">
              <a:latin typeface="Arial"/>
              <a:cs typeface="Arial"/>
            </a:endParaRPr>
          </a:p>
          <a:p>
            <a:pPr marL="347345" marR="869315" indent="-335280">
              <a:lnSpc>
                <a:spcPts val="3279"/>
              </a:lnSpc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dirty="0">
                <a:latin typeface="Microsoft Sans Serif"/>
                <a:cs typeface="Microsoft Sans Serif"/>
              </a:rPr>
              <a:t>Two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vectors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equal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spc="90" dirty="0">
                <a:latin typeface="Microsoft Sans Serif"/>
                <a:cs typeface="Microsoft Sans Serif"/>
              </a:rPr>
              <a:t>length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-45" dirty="0">
                <a:latin typeface="Microsoft Sans Serif"/>
                <a:cs typeface="Microsoft Sans Serif"/>
              </a:rPr>
              <a:t>can</a:t>
            </a:r>
            <a:r>
              <a:rPr sz="2750" spc="-2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be</a:t>
            </a:r>
            <a:r>
              <a:rPr sz="2750" spc="-35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added </a:t>
            </a:r>
            <a:r>
              <a:rPr sz="2750" spc="114" dirty="0">
                <a:latin typeface="Microsoft Sans Serif"/>
                <a:cs typeface="Microsoft Sans Serif"/>
              </a:rPr>
              <a:t>together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215" dirty="0">
                <a:latin typeface="Microsoft Sans Serif"/>
                <a:cs typeface="Microsoft Sans Serif"/>
              </a:rPr>
              <a:t>to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create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third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35" dirty="0">
                <a:latin typeface="Microsoft Sans Serif"/>
                <a:cs typeface="Microsoft Sans Serif"/>
              </a:rPr>
              <a:t>vector.</a:t>
            </a:r>
            <a:endParaRPr sz="2750">
              <a:latin typeface="Microsoft Sans Serif"/>
              <a:cs typeface="Microsoft Sans Serif"/>
            </a:endParaRPr>
          </a:p>
          <a:p>
            <a:pPr marL="334645" algn="ctr">
              <a:spcBef>
                <a:spcPts val="665"/>
              </a:spcBef>
            </a:pPr>
            <a:r>
              <a:rPr sz="2750" i="1" spc="-160" dirty="0">
                <a:latin typeface="Arial"/>
                <a:cs typeface="Arial"/>
              </a:rPr>
              <a:t>c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=</a:t>
            </a:r>
            <a:r>
              <a:rPr sz="2750" i="1" spc="-19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</a:t>
            </a:r>
            <a:r>
              <a:rPr sz="2750" i="1" spc="-19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+</a:t>
            </a:r>
            <a:r>
              <a:rPr sz="2750" i="1" spc="-165" dirty="0">
                <a:latin typeface="Arial"/>
                <a:cs typeface="Arial"/>
              </a:rPr>
              <a:t> </a:t>
            </a:r>
            <a:r>
              <a:rPr sz="2750" i="1" spc="-50" dirty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  <a:p>
            <a:pPr marL="347345" marR="742950" indent="-335280">
              <a:spcBef>
                <a:spcPts val="77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spc="-20" dirty="0">
                <a:latin typeface="Microsoft Sans Serif"/>
                <a:cs typeface="Microsoft Sans Serif"/>
              </a:rPr>
              <a:t>The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65" dirty="0">
                <a:latin typeface="Microsoft Sans Serif"/>
                <a:cs typeface="Microsoft Sans Serif"/>
              </a:rPr>
              <a:t>vector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-85" dirty="0">
                <a:latin typeface="Microsoft Sans Serif"/>
                <a:cs typeface="Microsoft Sans Serif"/>
              </a:rPr>
              <a:t>has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-55" dirty="0">
                <a:latin typeface="Microsoft Sans Serif"/>
                <a:cs typeface="Microsoft Sans Serif"/>
              </a:rPr>
              <a:t>same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90" dirty="0">
                <a:latin typeface="Microsoft Sans Serif"/>
                <a:cs typeface="Microsoft Sans Serif"/>
              </a:rPr>
              <a:t>length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150" dirty="0">
                <a:latin typeface="Microsoft Sans Serif"/>
                <a:cs typeface="Microsoft Sans Serif"/>
              </a:rPr>
              <a:t>as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95" dirty="0">
                <a:latin typeface="Microsoft Sans Serif"/>
                <a:cs typeface="Microsoft Sans Serif"/>
              </a:rPr>
              <a:t>the </a:t>
            </a:r>
            <a:r>
              <a:rPr sz="2750" spc="110" dirty="0">
                <a:latin typeface="Microsoft Sans Serif"/>
                <a:cs typeface="Microsoft Sans Serif"/>
              </a:rPr>
              <a:t>other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185" dirty="0">
                <a:latin typeface="Microsoft Sans Serif"/>
                <a:cs typeface="Microsoft Sans Serif"/>
              </a:rPr>
              <a:t>two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vectors.</a:t>
            </a:r>
            <a:endParaRPr sz="2750">
              <a:latin typeface="Microsoft Sans Serif"/>
              <a:cs typeface="Microsoft Sans Serif"/>
            </a:endParaRPr>
          </a:p>
          <a:p>
            <a:pPr marL="347345" marR="5080" indent="-335280">
              <a:lnSpc>
                <a:spcPct val="99600"/>
              </a:lnSpc>
              <a:spcBef>
                <a:spcPts val="765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</a:tabLst>
            </a:pPr>
            <a:r>
              <a:rPr sz="2750" spc="-125" dirty="0">
                <a:latin typeface="Microsoft Sans Serif"/>
                <a:cs typeface="Microsoft Sans Serif"/>
              </a:rPr>
              <a:t>Each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75" dirty="0">
                <a:latin typeface="Microsoft Sans Serif"/>
                <a:cs typeface="Microsoft Sans Serif"/>
              </a:rPr>
              <a:t>element</a:t>
            </a:r>
            <a:r>
              <a:rPr sz="2750" spc="-65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vector</a:t>
            </a:r>
            <a:r>
              <a:rPr sz="2750" spc="-70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is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calculated</a:t>
            </a:r>
            <a:r>
              <a:rPr sz="2750" spc="-70" dirty="0">
                <a:latin typeface="Microsoft Sans Serif"/>
                <a:cs typeface="Microsoft Sans Serif"/>
              </a:rPr>
              <a:t> </a:t>
            </a:r>
            <a:r>
              <a:rPr sz="2750" spc="-25" dirty="0">
                <a:latin typeface="Microsoft Sans Serif"/>
                <a:cs typeface="Microsoft Sans Serif"/>
              </a:rPr>
              <a:t>as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75" dirty="0">
                <a:latin typeface="Microsoft Sans Serif"/>
                <a:cs typeface="Microsoft Sans Serif"/>
              </a:rPr>
              <a:t>addition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195" dirty="0">
                <a:latin typeface="Microsoft Sans Serif"/>
                <a:cs typeface="Microsoft Sans Serif"/>
              </a:rPr>
              <a:t>of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elements</a:t>
            </a:r>
            <a:r>
              <a:rPr sz="2750" spc="-35" dirty="0">
                <a:latin typeface="Microsoft Sans Serif"/>
                <a:cs typeface="Microsoft Sans Serif"/>
              </a:rPr>
              <a:t> </a:t>
            </a:r>
            <a:r>
              <a:rPr sz="2750" spc="185" dirty="0">
                <a:latin typeface="Microsoft Sans Serif"/>
                <a:cs typeface="Microsoft Sans Serif"/>
              </a:rPr>
              <a:t>of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100" dirty="0">
                <a:latin typeface="Microsoft Sans Serif"/>
                <a:cs typeface="Microsoft Sans Serif"/>
              </a:rPr>
              <a:t>other </a:t>
            </a:r>
            <a:r>
              <a:rPr sz="2750" dirty="0">
                <a:latin typeface="Microsoft Sans Serif"/>
                <a:cs typeface="Microsoft Sans Serif"/>
              </a:rPr>
              <a:t>vectors</a:t>
            </a:r>
            <a:r>
              <a:rPr sz="2750" spc="-35" dirty="0">
                <a:latin typeface="Microsoft Sans Serif"/>
                <a:cs typeface="Microsoft Sans Serif"/>
              </a:rPr>
              <a:t> </a:t>
            </a:r>
            <a:r>
              <a:rPr sz="2750" spc="105" dirty="0">
                <a:latin typeface="Microsoft Sans Serif"/>
                <a:cs typeface="Microsoft Sans Serif"/>
              </a:rPr>
              <a:t>at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-55" dirty="0">
                <a:latin typeface="Microsoft Sans Serif"/>
                <a:cs typeface="Microsoft Sans Serif"/>
              </a:rPr>
              <a:t>same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index;</a:t>
            </a:r>
            <a:r>
              <a:rPr sz="2750" spc="-50" dirty="0">
                <a:latin typeface="Microsoft Sans Serif"/>
                <a:cs typeface="Microsoft Sans Serif"/>
              </a:rPr>
              <a:t> </a:t>
            </a:r>
            <a:r>
              <a:rPr sz="2750" spc="170" dirty="0">
                <a:latin typeface="Microsoft Sans Serif"/>
                <a:cs typeface="Microsoft Sans Serif"/>
              </a:rPr>
              <a:t>for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-10" dirty="0">
                <a:latin typeface="Microsoft Sans Serif"/>
                <a:cs typeface="Microsoft Sans Serif"/>
              </a:rPr>
              <a:t>example:</a:t>
            </a:r>
            <a:endParaRPr sz="2750">
              <a:latin typeface="Microsoft Sans Serif"/>
              <a:cs typeface="Microsoft Sans Serif"/>
            </a:endParaRPr>
          </a:p>
          <a:p>
            <a:pPr marL="334645" algn="ctr">
              <a:spcBef>
                <a:spcPts val="770"/>
              </a:spcBef>
            </a:pPr>
            <a:r>
              <a:rPr sz="2750" i="1" spc="-160" dirty="0">
                <a:latin typeface="Arial"/>
                <a:cs typeface="Arial"/>
              </a:rPr>
              <a:t>c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=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spc="-20" dirty="0">
                <a:latin typeface="Arial"/>
                <a:cs typeface="Arial"/>
              </a:rPr>
              <a:t>(a1</a:t>
            </a:r>
            <a:r>
              <a:rPr sz="2750" i="1" spc="-175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+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spc="-30" dirty="0">
                <a:latin typeface="Arial"/>
                <a:cs typeface="Arial"/>
              </a:rPr>
              <a:t>b1,</a:t>
            </a:r>
            <a:r>
              <a:rPr sz="2750" i="1" spc="-16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a2</a:t>
            </a:r>
            <a:r>
              <a:rPr sz="2750" i="1" spc="-19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+</a:t>
            </a:r>
            <a:r>
              <a:rPr sz="2750" i="1" spc="-150" dirty="0">
                <a:latin typeface="Arial"/>
                <a:cs typeface="Arial"/>
              </a:rPr>
              <a:t> </a:t>
            </a:r>
            <a:r>
              <a:rPr sz="2750" i="1" spc="-20" dirty="0">
                <a:latin typeface="Arial"/>
                <a:cs typeface="Arial"/>
              </a:rPr>
              <a:t>b2,</a:t>
            </a:r>
            <a:r>
              <a:rPr sz="2750" i="1" spc="-15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a3</a:t>
            </a:r>
            <a:r>
              <a:rPr sz="2750" i="1" spc="-15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+</a:t>
            </a:r>
            <a:r>
              <a:rPr sz="2750" i="1" spc="-15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b3</a:t>
            </a:r>
            <a:r>
              <a:rPr sz="2750" i="1" spc="-155" dirty="0">
                <a:latin typeface="Arial"/>
                <a:cs typeface="Arial"/>
              </a:rPr>
              <a:t> </a:t>
            </a:r>
            <a:r>
              <a:rPr sz="2750" i="1" spc="-50" dirty="0"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360BF37-E929-C825-F0EB-11636053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pc="95" dirty="0"/>
              <a:t>Vector</a:t>
            </a:r>
            <a:r>
              <a:rPr lang="en-MY" spc="-125" dirty="0"/>
              <a:t> </a:t>
            </a:r>
            <a:r>
              <a:rPr lang="en-MY" spc="110" dirty="0"/>
              <a:t>Arithmetic</a:t>
            </a:r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17436"/>
            <a:ext cx="3743960" cy="2622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Addition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206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755650" algn="l"/>
              </a:tabLst>
            </a:pPr>
            <a:r>
              <a:rPr sz="2800" spc="100" dirty="0">
                <a:latin typeface="Microsoft Sans Serif"/>
                <a:cs typeface="Microsoft Sans Serif"/>
              </a:rPr>
              <a:t>Putting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another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way, 	</a:t>
            </a:r>
            <a:r>
              <a:rPr sz="2800" dirty="0">
                <a:latin typeface="Microsoft Sans Serif"/>
                <a:cs typeface="Microsoft Sans Serif"/>
              </a:rPr>
              <a:t>c[0]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b[0]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b[1]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b[2]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1" y="1418809"/>
            <a:ext cx="7985759" cy="475386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2745" indent="-334645">
              <a:spcBef>
                <a:spcPts val="870"/>
              </a:spcBef>
              <a:buClr>
                <a:srgbClr val="6697CC"/>
              </a:buClr>
              <a:buFont typeface="Arial MT"/>
              <a:buChar char="•"/>
              <a:tabLst>
                <a:tab pos="372745" algn="l"/>
              </a:tabLst>
            </a:pPr>
            <a:r>
              <a:rPr sz="2750" b="1" spc="-10" dirty="0">
                <a:latin typeface="Arial"/>
                <a:cs typeface="Arial"/>
              </a:rPr>
              <a:t>Subtraction</a:t>
            </a:r>
            <a:endParaRPr sz="2750">
              <a:latin typeface="Arial"/>
              <a:cs typeface="Arial"/>
            </a:endParaRPr>
          </a:p>
          <a:p>
            <a:pPr marL="371475" marR="750570" indent="-334010" algn="just">
              <a:lnSpc>
                <a:spcPct val="99600"/>
              </a:lnSpc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72745" algn="l"/>
              </a:tabLst>
            </a:pPr>
            <a:r>
              <a:rPr sz="2750" dirty="0">
                <a:latin typeface="Microsoft Sans Serif"/>
                <a:cs typeface="Microsoft Sans Serif"/>
              </a:rPr>
              <a:t>One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vector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-60" dirty="0">
                <a:latin typeface="Microsoft Sans Serif"/>
                <a:cs typeface="Microsoft Sans Serif"/>
              </a:rPr>
              <a:t>can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30" dirty="0">
                <a:latin typeface="Microsoft Sans Serif"/>
                <a:cs typeface="Microsoft Sans Serif"/>
              </a:rPr>
              <a:t>be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60" dirty="0">
                <a:latin typeface="Microsoft Sans Serif"/>
                <a:cs typeface="Microsoft Sans Serif"/>
              </a:rPr>
              <a:t>subtracted</a:t>
            </a:r>
            <a:r>
              <a:rPr sz="2750" spc="-110" dirty="0">
                <a:latin typeface="Microsoft Sans Serif"/>
                <a:cs typeface="Microsoft Sans Serif"/>
              </a:rPr>
              <a:t> </a:t>
            </a:r>
            <a:r>
              <a:rPr sz="2750" spc="140" dirty="0">
                <a:latin typeface="Microsoft Sans Serif"/>
                <a:cs typeface="Microsoft Sans Serif"/>
              </a:rPr>
              <a:t>from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another</a:t>
            </a:r>
            <a:r>
              <a:rPr sz="2750" spc="105" dirty="0">
                <a:latin typeface="Microsoft Sans Serif"/>
                <a:cs typeface="Microsoft Sans Serif"/>
              </a:rPr>
              <a:t> 	</a:t>
            </a:r>
            <a:r>
              <a:rPr sz="2750" spc="65" dirty="0">
                <a:latin typeface="Microsoft Sans Serif"/>
                <a:cs typeface="Microsoft Sans Serif"/>
              </a:rPr>
              <a:t>vector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20" dirty="0">
                <a:latin typeface="Microsoft Sans Serif"/>
                <a:cs typeface="Microsoft Sans Serif"/>
              </a:rPr>
              <a:t>equal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90" dirty="0">
                <a:latin typeface="Microsoft Sans Serif"/>
                <a:cs typeface="Microsoft Sans Serif"/>
              </a:rPr>
              <a:t>length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210" dirty="0">
                <a:latin typeface="Microsoft Sans Serif"/>
                <a:cs typeface="Microsoft Sans Serif"/>
              </a:rPr>
              <a:t>to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40" dirty="0">
                <a:latin typeface="Microsoft Sans Serif"/>
                <a:cs typeface="Microsoft Sans Serif"/>
              </a:rPr>
              <a:t>create</a:t>
            </a:r>
            <a:r>
              <a:rPr sz="2750" spc="-105" dirty="0">
                <a:latin typeface="Microsoft Sans Serif"/>
                <a:cs typeface="Microsoft Sans Serif"/>
              </a:rPr>
              <a:t> </a:t>
            </a:r>
            <a:r>
              <a:rPr sz="2750" spc="-110" dirty="0">
                <a:latin typeface="Microsoft Sans Serif"/>
                <a:cs typeface="Microsoft Sans Serif"/>
              </a:rPr>
              <a:t>a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125" dirty="0">
                <a:latin typeface="Microsoft Sans Serif"/>
                <a:cs typeface="Microsoft Sans Serif"/>
              </a:rPr>
              <a:t>third</a:t>
            </a:r>
            <a:r>
              <a:rPr sz="2750" spc="65" dirty="0">
                <a:latin typeface="Microsoft Sans Serif"/>
                <a:cs typeface="Microsoft Sans Serif"/>
              </a:rPr>
              <a:t> 	</a:t>
            </a:r>
            <a:r>
              <a:rPr sz="2750" spc="40" dirty="0">
                <a:latin typeface="Microsoft Sans Serif"/>
                <a:cs typeface="Microsoft Sans Serif"/>
              </a:rPr>
              <a:t>vector.</a:t>
            </a:r>
            <a:endParaRPr sz="2750">
              <a:latin typeface="Microsoft Sans Serif"/>
              <a:cs typeface="Microsoft Sans Serif"/>
            </a:endParaRPr>
          </a:p>
          <a:p>
            <a:pPr marL="335915" algn="ctr">
              <a:spcBef>
                <a:spcPts val="770"/>
              </a:spcBef>
            </a:pPr>
            <a:r>
              <a:rPr sz="2750" i="1" spc="-160" dirty="0">
                <a:latin typeface="Arial"/>
                <a:cs typeface="Arial"/>
              </a:rPr>
              <a:t>c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=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</a:t>
            </a:r>
            <a:r>
              <a:rPr sz="2750" i="1" spc="-19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−</a:t>
            </a:r>
            <a:r>
              <a:rPr sz="2750" i="1" spc="-160" dirty="0">
                <a:latin typeface="Arial"/>
                <a:cs typeface="Arial"/>
              </a:rPr>
              <a:t> </a:t>
            </a:r>
            <a:r>
              <a:rPr sz="2750" i="1" spc="-50" dirty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  <a:p>
            <a:pPr marL="372745" marR="30480" indent="-335280">
              <a:lnSpc>
                <a:spcPct val="99500"/>
              </a:lnSpc>
              <a:spcBef>
                <a:spcPts val="785"/>
              </a:spcBef>
              <a:buClr>
                <a:srgbClr val="6697CC"/>
              </a:buClr>
              <a:buFont typeface="Arial MT"/>
              <a:buChar char="•"/>
              <a:tabLst>
                <a:tab pos="372745" algn="l"/>
              </a:tabLst>
            </a:pPr>
            <a:r>
              <a:rPr sz="2750" spc="-114" dirty="0">
                <a:latin typeface="Microsoft Sans Serif"/>
                <a:cs typeface="Microsoft Sans Serif"/>
              </a:rPr>
              <a:t>As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140" dirty="0">
                <a:latin typeface="Microsoft Sans Serif"/>
                <a:cs typeface="Microsoft Sans Serif"/>
              </a:rPr>
              <a:t>with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addition,</a:t>
            </a:r>
            <a:r>
              <a:rPr sz="2750" spc="-10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90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vector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85" dirty="0">
                <a:latin typeface="Microsoft Sans Serif"/>
                <a:cs typeface="Microsoft Sans Serif"/>
              </a:rPr>
              <a:t>has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95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same </a:t>
            </a:r>
            <a:r>
              <a:rPr sz="2750" spc="90" dirty="0">
                <a:latin typeface="Microsoft Sans Serif"/>
                <a:cs typeface="Microsoft Sans Serif"/>
              </a:rPr>
              <a:t>length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-150" dirty="0">
                <a:latin typeface="Microsoft Sans Serif"/>
                <a:cs typeface="Microsoft Sans Serif"/>
              </a:rPr>
              <a:t>as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75" dirty="0">
                <a:latin typeface="Microsoft Sans Serif"/>
                <a:cs typeface="Microsoft Sans Serif"/>
              </a:rPr>
              <a:t>parent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vectors</a:t>
            </a:r>
            <a:r>
              <a:rPr sz="2750" spc="-4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and</a:t>
            </a:r>
            <a:r>
              <a:rPr sz="2750" spc="-50" dirty="0">
                <a:latin typeface="Microsoft Sans Serif"/>
                <a:cs typeface="Microsoft Sans Serif"/>
              </a:rPr>
              <a:t> each</a:t>
            </a:r>
            <a:r>
              <a:rPr sz="2750" spc="-60" dirty="0">
                <a:latin typeface="Microsoft Sans Serif"/>
                <a:cs typeface="Microsoft Sans Serif"/>
              </a:rPr>
              <a:t> </a:t>
            </a:r>
            <a:r>
              <a:rPr sz="2750" spc="60" dirty="0">
                <a:latin typeface="Microsoft Sans Serif"/>
                <a:cs typeface="Microsoft Sans Serif"/>
              </a:rPr>
              <a:t>element </a:t>
            </a:r>
            <a:r>
              <a:rPr sz="2750" spc="180" dirty="0">
                <a:latin typeface="Microsoft Sans Serif"/>
                <a:cs typeface="Microsoft Sans Serif"/>
              </a:rPr>
              <a:t>of</a:t>
            </a:r>
            <a:r>
              <a:rPr sz="2750" spc="-80" dirty="0">
                <a:latin typeface="Microsoft Sans Serif"/>
                <a:cs typeface="Microsoft Sans Serif"/>
              </a:rPr>
              <a:t> </a:t>
            </a:r>
            <a:r>
              <a:rPr sz="2750" spc="120" dirty="0">
                <a:latin typeface="Microsoft Sans Serif"/>
                <a:cs typeface="Microsoft Sans Serif"/>
              </a:rPr>
              <a:t>the</a:t>
            </a:r>
            <a:r>
              <a:rPr sz="2750" spc="-80" dirty="0">
                <a:latin typeface="Microsoft Sans Serif"/>
                <a:cs typeface="Microsoft Sans Serif"/>
              </a:rPr>
              <a:t> </a:t>
            </a:r>
            <a:r>
              <a:rPr sz="2750" spc="55" dirty="0">
                <a:latin typeface="Microsoft Sans Serif"/>
                <a:cs typeface="Microsoft Sans Serif"/>
              </a:rPr>
              <a:t>new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70" dirty="0">
                <a:latin typeface="Microsoft Sans Serif"/>
                <a:cs typeface="Microsoft Sans Serif"/>
              </a:rPr>
              <a:t>vector</a:t>
            </a:r>
            <a:r>
              <a:rPr sz="2750" spc="-75" dirty="0">
                <a:latin typeface="Microsoft Sans Serif"/>
                <a:cs typeface="Microsoft Sans Serif"/>
              </a:rPr>
              <a:t> </a:t>
            </a:r>
            <a:r>
              <a:rPr sz="2750" spc="-20" dirty="0">
                <a:latin typeface="Microsoft Sans Serif"/>
                <a:cs typeface="Microsoft Sans Serif"/>
              </a:rPr>
              <a:t>is</a:t>
            </a:r>
            <a:r>
              <a:rPr sz="2750" spc="-70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calculated</a:t>
            </a:r>
            <a:r>
              <a:rPr sz="2750" spc="-85" dirty="0">
                <a:latin typeface="Microsoft Sans Serif"/>
                <a:cs typeface="Microsoft Sans Serif"/>
              </a:rPr>
              <a:t> </a:t>
            </a:r>
            <a:r>
              <a:rPr sz="2750" spc="-135" dirty="0">
                <a:latin typeface="Microsoft Sans Serif"/>
                <a:cs typeface="Microsoft Sans Serif"/>
              </a:rPr>
              <a:t>as</a:t>
            </a:r>
            <a:r>
              <a:rPr sz="2750" spc="-70" dirty="0">
                <a:latin typeface="Microsoft Sans Serif"/>
                <a:cs typeface="Microsoft Sans Serif"/>
              </a:rPr>
              <a:t> </a:t>
            </a:r>
            <a:r>
              <a:rPr sz="2750" spc="95" dirty="0">
                <a:latin typeface="Microsoft Sans Serif"/>
                <a:cs typeface="Microsoft Sans Serif"/>
              </a:rPr>
              <a:t>the </a:t>
            </a:r>
            <a:r>
              <a:rPr sz="2750" spc="65" dirty="0">
                <a:latin typeface="Microsoft Sans Serif"/>
                <a:cs typeface="Microsoft Sans Serif"/>
              </a:rPr>
              <a:t>subtraction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85" dirty="0">
                <a:latin typeface="Microsoft Sans Serif"/>
                <a:cs typeface="Microsoft Sans Serif"/>
              </a:rPr>
              <a:t>of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dirty="0">
                <a:latin typeface="Microsoft Sans Serif"/>
                <a:cs typeface="Microsoft Sans Serif"/>
              </a:rPr>
              <a:t>elements</a:t>
            </a:r>
            <a:r>
              <a:rPr sz="2750" spc="-35" dirty="0">
                <a:latin typeface="Microsoft Sans Serif"/>
                <a:cs typeface="Microsoft Sans Serif"/>
              </a:rPr>
              <a:t> </a:t>
            </a:r>
            <a:r>
              <a:rPr sz="2750" spc="110" dirty="0">
                <a:latin typeface="Microsoft Sans Serif"/>
                <a:cs typeface="Microsoft Sans Serif"/>
              </a:rPr>
              <a:t>at</a:t>
            </a:r>
            <a:r>
              <a:rPr sz="2750" spc="-40" dirty="0">
                <a:latin typeface="Microsoft Sans Serif"/>
                <a:cs typeface="Microsoft Sans Serif"/>
              </a:rPr>
              <a:t> </a:t>
            </a:r>
            <a:r>
              <a:rPr sz="2750" spc="114" dirty="0">
                <a:latin typeface="Microsoft Sans Serif"/>
                <a:cs typeface="Microsoft Sans Serif"/>
              </a:rPr>
              <a:t>the</a:t>
            </a:r>
            <a:r>
              <a:rPr sz="2750" spc="-55" dirty="0">
                <a:latin typeface="Microsoft Sans Serif"/>
                <a:cs typeface="Microsoft Sans Serif"/>
              </a:rPr>
              <a:t> </a:t>
            </a:r>
            <a:r>
              <a:rPr sz="2750" spc="-50" dirty="0">
                <a:latin typeface="Microsoft Sans Serif"/>
                <a:cs typeface="Microsoft Sans Serif"/>
              </a:rPr>
              <a:t>same </a:t>
            </a:r>
            <a:r>
              <a:rPr sz="2750" spc="-10" dirty="0">
                <a:latin typeface="Microsoft Sans Serif"/>
                <a:cs typeface="Microsoft Sans Serif"/>
              </a:rPr>
              <a:t>indices.</a:t>
            </a:r>
            <a:endParaRPr sz="2750">
              <a:latin typeface="Microsoft Sans Serif"/>
              <a:cs typeface="Microsoft Sans Serif"/>
            </a:endParaRPr>
          </a:p>
          <a:p>
            <a:pPr marL="339090" algn="ctr">
              <a:spcBef>
                <a:spcPts val="770"/>
              </a:spcBef>
            </a:pPr>
            <a:r>
              <a:rPr sz="2750" i="1" spc="-160" dirty="0">
                <a:latin typeface="Arial"/>
                <a:cs typeface="Arial"/>
              </a:rPr>
              <a:t>c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=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(a</a:t>
            </a:r>
            <a:r>
              <a:rPr sz="2400" i="1" baseline="-17361" dirty="0">
                <a:latin typeface="Arial"/>
                <a:cs typeface="Arial"/>
              </a:rPr>
              <a:t>1</a:t>
            </a:r>
            <a:r>
              <a:rPr sz="2400" i="1" spc="112" baseline="-17361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−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b</a:t>
            </a:r>
            <a:r>
              <a:rPr sz="2400" i="1" baseline="-17361" dirty="0">
                <a:latin typeface="Arial"/>
                <a:cs typeface="Arial"/>
              </a:rPr>
              <a:t>1</a:t>
            </a:r>
            <a:r>
              <a:rPr sz="2400" i="1" spc="254" baseline="-17361" dirty="0">
                <a:latin typeface="Arial"/>
                <a:cs typeface="Arial"/>
              </a:rPr>
              <a:t> </a:t>
            </a:r>
            <a:r>
              <a:rPr sz="2750" i="1" spc="-100" dirty="0">
                <a:latin typeface="Arial"/>
                <a:cs typeface="Arial"/>
              </a:rPr>
              <a:t>,</a:t>
            </a:r>
            <a:r>
              <a:rPr sz="2750" i="1" spc="-13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</a:t>
            </a:r>
            <a:r>
              <a:rPr sz="2400" i="1" baseline="-17361" dirty="0">
                <a:latin typeface="Arial"/>
                <a:cs typeface="Arial"/>
              </a:rPr>
              <a:t>2</a:t>
            </a:r>
            <a:r>
              <a:rPr sz="2400" i="1" spc="247" baseline="-17361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−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b</a:t>
            </a:r>
            <a:r>
              <a:rPr sz="2400" i="1" baseline="-17361" dirty="0">
                <a:latin typeface="Arial"/>
                <a:cs typeface="Arial"/>
              </a:rPr>
              <a:t>2</a:t>
            </a:r>
            <a:r>
              <a:rPr sz="2400" i="1" spc="254" baseline="-17361" dirty="0">
                <a:latin typeface="Arial"/>
                <a:cs typeface="Arial"/>
              </a:rPr>
              <a:t> </a:t>
            </a:r>
            <a:r>
              <a:rPr sz="2750" i="1" spc="-100" dirty="0">
                <a:latin typeface="Arial"/>
                <a:cs typeface="Arial"/>
              </a:rPr>
              <a:t>,</a:t>
            </a:r>
            <a:r>
              <a:rPr sz="2750" i="1" spc="-130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a</a:t>
            </a:r>
            <a:r>
              <a:rPr sz="2400" i="1" baseline="-17361" dirty="0">
                <a:latin typeface="Arial"/>
                <a:cs typeface="Arial"/>
              </a:rPr>
              <a:t>3</a:t>
            </a:r>
            <a:r>
              <a:rPr sz="2400" i="1" spc="262" baseline="-17361" dirty="0">
                <a:latin typeface="Arial"/>
                <a:cs typeface="Arial"/>
              </a:rPr>
              <a:t> </a:t>
            </a:r>
            <a:r>
              <a:rPr sz="2750" i="1" spc="-70" dirty="0">
                <a:latin typeface="Arial"/>
                <a:cs typeface="Arial"/>
              </a:rPr>
              <a:t>−</a:t>
            </a:r>
            <a:r>
              <a:rPr sz="2750" i="1" spc="-135" dirty="0">
                <a:latin typeface="Arial"/>
                <a:cs typeface="Arial"/>
              </a:rPr>
              <a:t> </a:t>
            </a:r>
            <a:r>
              <a:rPr sz="2750" i="1" dirty="0">
                <a:latin typeface="Arial"/>
                <a:cs typeface="Arial"/>
              </a:rPr>
              <a:t>b</a:t>
            </a:r>
            <a:r>
              <a:rPr sz="2400" i="1" baseline="-17361" dirty="0">
                <a:latin typeface="Arial"/>
                <a:cs typeface="Arial"/>
              </a:rPr>
              <a:t>3</a:t>
            </a:r>
            <a:r>
              <a:rPr sz="2400" i="1" spc="254" baseline="-17361" dirty="0">
                <a:latin typeface="Arial"/>
                <a:cs typeface="Arial"/>
              </a:rPr>
              <a:t> </a:t>
            </a:r>
            <a:r>
              <a:rPr sz="2750" i="1" spc="-50" dirty="0">
                <a:latin typeface="Arial"/>
                <a:cs typeface="Arial"/>
              </a:rPr>
              <a:t>)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17436"/>
            <a:ext cx="3357879" cy="2622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Subtraction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206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75565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Put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another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way: 	</a:t>
            </a:r>
            <a:r>
              <a:rPr sz="2800" dirty="0">
                <a:latin typeface="Microsoft Sans Serif"/>
                <a:cs typeface="Microsoft Sans Serif"/>
              </a:rPr>
              <a:t>c[0]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b[0]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b[1]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b[2]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1" y="1417436"/>
            <a:ext cx="7867015" cy="45046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b="1" spc="-10" dirty="0">
                <a:latin typeface="Arial"/>
                <a:cs typeface="Arial"/>
              </a:rPr>
              <a:t>Multiplication</a:t>
            </a:r>
            <a:endParaRPr sz="2800">
              <a:latin typeface="Arial"/>
              <a:cs typeface="Arial"/>
            </a:endParaRPr>
          </a:p>
          <a:p>
            <a:pPr marL="381000" marR="133350" indent="-343535"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dirty="0">
                <a:latin typeface="Microsoft Sans Serif"/>
                <a:cs typeface="Microsoft Sans Serif"/>
              </a:rPr>
              <a:t>Two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vectors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equal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length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can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multiplied </a:t>
            </a:r>
            <a:r>
              <a:rPr sz="2800" spc="80" dirty="0">
                <a:latin typeface="Microsoft Sans Serif"/>
                <a:cs typeface="Microsoft Sans Serif"/>
              </a:rPr>
              <a:t>together.</a:t>
            </a:r>
            <a:endParaRPr sz="2800">
              <a:latin typeface="Microsoft Sans Serif"/>
              <a:cs typeface="Microsoft Sans Serif"/>
            </a:endParaRPr>
          </a:p>
          <a:p>
            <a:pPr marL="3462020">
              <a:spcBef>
                <a:spcPts val="785"/>
              </a:spcBef>
            </a:pPr>
            <a:r>
              <a:rPr sz="2800" spc="-100" dirty="0">
                <a:latin typeface="Microsoft Sans Serif"/>
                <a:cs typeface="Microsoft Sans Serif"/>
              </a:rPr>
              <a:t>c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×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b</a:t>
            </a:r>
            <a:endParaRPr sz="2800">
              <a:latin typeface="Microsoft Sans Serif"/>
              <a:cs typeface="Microsoft Sans Serif"/>
            </a:endParaRPr>
          </a:p>
          <a:p>
            <a:pPr marL="381000" marR="30480" indent="-343535"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As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40" dirty="0">
                <a:latin typeface="Microsoft Sans Serif"/>
                <a:cs typeface="Microsoft Sans Serif"/>
              </a:rPr>
              <a:t>with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addition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subtraction,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this </a:t>
            </a:r>
            <a:r>
              <a:rPr sz="2800" spc="70" dirty="0">
                <a:latin typeface="Microsoft Sans Serif"/>
                <a:cs typeface="Microsoft Sans Serif"/>
              </a:rPr>
              <a:t>operation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performed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element-</a:t>
            </a:r>
            <a:r>
              <a:rPr sz="2800" spc="-10" dirty="0">
                <a:latin typeface="Microsoft Sans Serif"/>
                <a:cs typeface="Microsoft Sans Serif"/>
              </a:rPr>
              <a:t>wise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4" dirty="0">
                <a:latin typeface="Microsoft Sans Serif"/>
                <a:cs typeface="Microsoft Sans Serif"/>
              </a:rPr>
              <a:t>to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result </a:t>
            </a:r>
            <a:r>
              <a:rPr sz="2800" spc="55" dirty="0">
                <a:latin typeface="Microsoft Sans Serif"/>
                <a:cs typeface="Microsoft Sans Serif"/>
              </a:rPr>
              <a:t>in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a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new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vector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same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length.</a:t>
            </a:r>
            <a:endParaRPr sz="2800">
              <a:latin typeface="Microsoft Sans Serif"/>
              <a:cs typeface="Microsoft Sans Serif"/>
            </a:endParaRPr>
          </a:p>
          <a:p>
            <a:pPr marL="2545715" marR="1359535" indent="-833119">
              <a:lnSpc>
                <a:spcPts val="4450"/>
              </a:lnSpc>
              <a:tabLst>
                <a:tab pos="6169660" algn="l"/>
              </a:tabLst>
            </a:pPr>
            <a:r>
              <a:rPr sz="2800" i="1" spc="-140" dirty="0">
                <a:latin typeface="Arial"/>
                <a:cs typeface="Arial"/>
              </a:rPr>
              <a:t>c </a:t>
            </a:r>
            <a:r>
              <a:rPr sz="2800" i="1" spc="-70" dirty="0">
                <a:latin typeface="Arial"/>
                <a:cs typeface="Arial"/>
              </a:rPr>
              <a:t>=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(a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247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284" baseline="-19097" dirty="0">
                <a:latin typeface="Arial"/>
                <a:cs typeface="Arial"/>
              </a:rPr>
              <a:t> </a:t>
            </a:r>
            <a:r>
              <a:rPr sz="2800" i="1" spc="-100" dirty="0">
                <a:latin typeface="Arial"/>
                <a:cs typeface="Arial"/>
              </a:rPr>
              <a:t>,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284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284" baseline="-19097" dirty="0">
                <a:latin typeface="Arial"/>
                <a:cs typeface="Arial"/>
              </a:rPr>
              <a:t> </a:t>
            </a:r>
            <a:r>
              <a:rPr sz="2800" i="1" spc="-100" dirty="0">
                <a:latin typeface="Arial"/>
                <a:cs typeface="Arial"/>
              </a:rPr>
              <a:t>,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284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292" baseline="-19097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25" dirty="0">
                <a:latin typeface="Arial"/>
                <a:cs typeface="Arial"/>
              </a:rPr>
              <a:t>or </a:t>
            </a:r>
            <a:r>
              <a:rPr sz="2800" i="1" spc="-140" dirty="0">
                <a:latin typeface="Arial"/>
                <a:cs typeface="Arial"/>
              </a:rPr>
              <a:t>c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=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(a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97" baseline="-19097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,a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240" baseline="-19097" dirty="0">
                <a:latin typeface="Arial"/>
                <a:cs typeface="Arial"/>
              </a:rPr>
              <a:t> </a:t>
            </a:r>
            <a:r>
              <a:rPr sz="2800" i="1" spc="-100" dirty="0">
                <a:latin typeface="Arial"/>
                <a:cs typeface="Arial"/>
              </a:rPr>
              <a:t>,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240" baseline="-19097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17436"/>
            <a:ext cx="3357879" cy="2622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Multiplication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206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75565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Put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another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way: 	</a:t>
            </a:r>
            <a:r>
              <a:rPr sz="2800" dirty="0">
                <a:latin typeface="Microsoft Sans Serif"/>
                <a:cs typeface="Microsoft Sans Serif"/>
              </a:rPr>
              <a:t>c[0]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a[0]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×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b[0]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a[1]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×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b[1]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a[2]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×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b[2]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17436"/>
            <a:ext cx="7339965" cy="10795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Division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Two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vectors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equal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length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can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divided.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3626905"/>
            <a:ext cx="781621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As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140" dirty="0">
                <a:latin typeface="Microsoft Sans Serif"/>
                <a:cs typeface="Microsoft Sans Serif"/>
              </a:rPr>
              <a:t>with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other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arithmetic</a:t>
            </a:r>
            <a:r>
              <a:rPr sz="2800" dirty="0">
                <a:latin typeface="Microsoft Sans Serif"/>
                <a:cs typeface="Microsoft Sans Serif"/>
              </a:rPr>
              <a:t> operations,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this </a:t>
            </a:r>
            <a:r>
              <a:rPr sz="2800" spc="70" dirty="0">
                <a:latin typeface="Microsoft Sans Serif"/>
                <a:cs typeface="Microsoft Sans Serif"/>
              </a:rPr>
              <a:t>operation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performed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element-</a:t>
            </a:r>
            <a:r>
              <a:rPr sz="2800" spc="-10" dirty="0">
                <a:latin typeface="Microsoft Sans Serif"/>
                <a:cs typeface="Microsoft Sans Serif"/>
              </a:rPr>
              <a:t>wise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4" dirty="0">
                <a:latin typeface="Microsoft Sans Serif"/>
                <a:cs typeface="Microsoft Sans Serif"/>
              </a:rPr>
              <a:t>to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result </a:t>
            </a:r>
            <a:r>
              <a:rPr sz="2800" spc="55" dirty="0">
                <a:latin typeface="Microsoft Sans Serif"/>
                <a:cs typeface="Microsoft Sans Serif"/>
              </a:rPr>
              <a:t>in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a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new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vector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same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length.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3459" y="2723262"/>
            <a:ext cx="919403" cy="6894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147" y="5217932"/>
            <a:ext cx="2590309" cy="863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17436"/>
            <a:ext cx="3188335" cy="2622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Division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206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755650" algn="l"/>
              </a:tabLst>
            </a:pPr>
            <a:r>
              <a:rPr sz="2800" spc="65" dirty="0">
                <a:latin typeface="Microsoft Sans Serif"/>
                <a:cs typeface="Microsoft Sans Serif"/>
              </a:rPr>
              <a:t>Put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another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way:. 	</a:t>
            </a:r>
            <a:r>
              <a:rPr sz="2800" dirty="0">
                <a:latin typeface="Microsoft Sans Serif"/>
                <a:cs typeface="Microsoft Sans Serif"/>
              </a:rPr>
              <a:t>c[0]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a[0]/b[0]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c[1]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a[1]/b[1]</a:t>
            </a:r>
            <a:endParaRPr sz="2800">
              <a:latin typeface="Microsoft Sans Serif"/>
              <a:cs typeface="Microsoft Sans Serif"/>
            </a:endParaRPr>
          </a:p>
          <a:p>
            <a:pPr marL="755650">
              <a:spcBef>
                <a:spcPts val="690"/>
              </a:spcBef>
            </a:pPr>
            <a:r>
              <a:rPr sz="2800" dirty="0">
                <a:latin typeface="Microsoft Sans Serif"/>
                <a:cs typeface="Microsoft Sans Serif"/>
              </a:rPr>
              <a:t>c[2]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a[2]/b[2]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5598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28238"/>
            <a:ext cx="7861934" cy="47313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17500" indent="-304800">
              <a:spcBef>
                <a:spcPts val="840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</a:tabLst>
            </a:pPr>
            <a:r>
              <a:rPr sz="2450" b="1" spc="110" dirty="0">
                <a:latin typeface="Arial"/>
                <a:cs typeface="Arial"/>
              </a:rPr>
              <a:t>Dot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-10" dirty="0">
                <a:latin typeface="Arial"/>
                <a:cs typeface="Arial"/>
              </a:rPr>
              <a:t>Product</a:t>
            </a:r>
            <a:endParaRPr sz="2450">
              <a:latin typeface="Arial"/>
              <a:cs typeface="Arial"/>
            </a:endParaRPr>
          </a:p>
          <a:p>
            <a:pPr marL="314960" marR="52069" indent="-302895" algn="just">
              <a:lnSpc>
                <a:spcPct val="101299"/>
              </a:lnSpc>
              <a:spcBef>
                <a:spcPts val="715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</a:tabLst>
            </a:pPr>
            <a:r>
              <a:rPr sz="2450" dirty="0">
                <a:latin typeface="Microsoft Sans Serif"/>
                <a:cs typeface="Microsoft Sans Serif"/>
              </a:rPr>
              <a:t>We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can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calculate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sum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multiplied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elements 	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85" dirty="0">
                <a:latin typeface="Microsoft Sans Serif"/>
                <a:cs typeface="Microsoft Sans Serif"/>
              </a:rPr>
              <a:t>two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vectors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same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length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200" dirty="0">
                <a:latin typeface="Microsoft Sans Serif"/>
                <a:cs typeface="Microsoft Sans Serif"/>
              </a:rPr>
              <a:t>to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give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scalar.</a:t>
            </a:r>
            <a:endParaRPr sz="2450">
              <a:latin typeface="Microsoft Sans Serif"/>
              <a:cs typeface="Microsoft Sans Serif"/>
            </a:endParaRPr>
          </a:p>
          <a:p>
            <a:pPr marL="314960" marR="105410" indent="-302895" algn="just">
              <a:lnSpc>
                <a:spcPct val="101299"/>
              </a:lnSpc>
              <a:spcBef>
                <a:spcPts val="710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</a:tabLst>
            </a:pPr>
            <a:r>
              <a:rPr sz="2450" spc="-20" dirty="0">
                <a:latin typeface="Microsoft Sans Serif"/>
                <a:cs typeface="Microsoft Sans Serif"/>
              </a:rPr>
              <a:t>This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is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called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the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dot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product,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named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because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the 	</a:t>
            </a:r>
            <a:r>
              <a:rPr sz="2450" spc="170" dirty="0">
                <a:latin typeface="Microsoft Sans Serif"/>
                <a:cs typeface="Microsoft Sans Serif"/>
              </a:rPr>
              <a:t>dot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operator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used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when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describing</a:t>
            </a:r>
            <a:r>
              <a:rPr sz="2450" spc="5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the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operation.</a:t>
            </a:r>
            <a:endParaRPr sz="2450">
              <a:latin typeface="Microsoft Sans Serif"/>
              <a:cs typeface="Microsoft Sans Serif"/>
            </a:endParaRPr>
          </a:p>
          <a:p>
            <a:pPr marL="314960" marR="5080" indent="-302895" algn="just">
              <a:lnSpc>
                <a:spcPct val="101299"/>
              </a:lnSpc>
              <a:spcBef>
                <a:spcPts val="725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</a:tabLst>
            </a:pPr>
            <a:r>
              <a:rPr sz="2450" dirty="0">
                <a:latin typeface="Microsoft Sans Serif"/>
                <a:cs typeface="Microsoft Sans Serif"/>
              </a:rPr>
              <a:t>The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dot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product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is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key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50" dirty="0">
                <a:latin typeface="Microsoft Sans Serif"/>
                <a:cs typeface="Microsoft Sans Serif"/>
              </a:rPr>
              <a:t>tool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for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calculating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vector 	</a:t>
            </a:r>
            <a:r>
              <a:rPr sz="2450" spc="50" dirty="0">
                <a:latin typeface="Microsoft Sans Serif"/>
                <a:cs typeface="Microsoft Sans Serif"/>
              </a:rPr>
              <a:t>projections,</a:t>
            </a:r>
            <a:r>
              <a:rPr sz="2450" spc="75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vector</a:t>
            </a:r>
            <a:r>
              <a:rPr sz="2450" spc="90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decompositions,</a:t>
            </a:r>
            <a:r>
              <a:rPr sz="2450" spc="80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and</a:t>
            </a:r>
            <a:r>
              <a:rPr sz="2450" spc="70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determining 	</a:t>
            </a:r>
            <a:r>
              <a:rPr sz="2450" spc="80" dirty="0">
                <a:latin typeface="Microsoft Sans Serif"/>
                <a:cs typeface="Microsoft Sans Serif"/>
              </a:rPr>
              <a:t>orthogonality.</a:t>
            </a:r>
            <a:endParaRPr sz="2450">
              <a:latin typeface="Microsoft Sans Serif"/>
              <a:cs typeface="Microsoft Sans Serif"/>
            </a:endParaRPr>
          </a:p>
          <a:p>
            <a:pPr marL="314960" marR="180340" indent="-302895" algn="just">
              <a:lnSpc>
                <a:spcPct val="101299"/>
              </a:lnSpc>
              <a:spcBef>
                <a:spcPts val="715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</a:tabLst>
            </a:pPr>
            <a:r>
              <a:rPr sz="2450" dirty="0">
                <a:latin typeface="Microsoft Sans Serif"/>
                <a:cs typeface="Microsoft Sans Serif"/>
              </a:rPr>
              <a:t>The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name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dot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product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comes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150" dirty="0">
                <a:latin typeface="Microsoft Sans Serif"/>
                <a:cs typeface="Microsoft Sans Serif"/>
              </a:rPr>
              <a:t>from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symbol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-20" dirty="0">
                <a:latin typeface="Microsoft Sans Serif"/>
                <a:cs typeface="Microsoft Sans Serif"/>
              </a:rPr>
              <a:t>used 	</a:t>
            </a:r>
            <a:r>
              <a:rPr sz="2450" spc="210" dirty="0">
                <a:latin typeface="Microsoft Sans Serif"/>
                <a:cs typeface="Microsoft Sans Serif"/>
              </a:rPr>
              <a:t>to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denote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it.</a:t>
            </a:r>
            <a:endParaRPr sz="2450">
              <a:latin typeface="Microsoft Sans Serif"/>
              <a:cs typeface="Microsoft Sans Serif"/>
            </a:endParaRPr>
          </a:p>
          <a:p>
            <a:pPr marL="311785" algn="ctr">
              <a:spcBef>
                <a:spcPts val="750"/>
              </a:spcBef>
            </a:pPr>
            <a:r>
              <a:rPr sz="2450" i="1" spc="-120" dirty="0">
                <a:latin typeface="Arial"/>
                <a:cs typeface="Arial"/>
              </a:rPr>
              <a:t>c </a:t>
            </a:r>
            <a:r>
              <a:rPr sz="2450" i="1" dirty="0">
                <a:latin typeface="Arial"/>
                <a:cs typeface="Arial"/>
              </a:rPr>
              <a:t>=</a:t>
            </a:r>
            <a:r>
              <a:rPr sz="2450" i="1" spc="-13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a</a:t>
            </a:r>
            <a:r>
              <a:rPr sz="2450" i="1" spc="-120" dirty="0">
                <a:latin typeface="Arial"/>
                <a:cs typeface="Arial"/>
              </a:rPr>
              <a:t> </a:t>
            </a:r>
            <a:r>
              <a:rPr sz="2450" i="1" spc="-210" dirty="0">
                <a:latin typeface="Arial"/>
                <a:cs typeface="Arial"/>
              </a:rPr>
              <a:t>·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spc="-50" dirty="0">
                <a:latin typeface="Arial"/>
                <a:cs typeface="Arial"/>
              </a:rPr>
              <a:t>b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150" dirty="0"/>
              <a:t> </a:t>
            </a:r>
            <a:r>
              <a:rPr spc="-10" dirty="0"/>
              <a:t>is</a:t>
            </a:r>
            <a:r>
              <a:rPr spc="-140" dirty="0"/>
              <a:t> </a:t>
            </a:r>
            <a:r>
              <a:rPr dirty="0"/>
              <a:t>Linear</a:t>
            </a:r>
            <a:r>
              <a:rPr spc="-135" dirty="0"/>
              <a:t> </a:t>
            </a:r>
            <a:r>
              <a:rPr spc="4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8743"/>
            <a:ext cx="7943850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243204" indent="-207010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220979" algn="l"/>
              </a:tabLst>
            </a:pPr>
            <a:r>
              <a:rPr sz="1950" dirty="0">
                <a:latin typeface="Microsoft Sans Serif"/>
                <a:cs typeface="Microsoft Sans Serif"/>
              </a:rPr>
              <a:t>Linear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algebra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central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45" dirty="0">
                <a:latin typeface="Microsoft Sans Serif"/>
                <a:cs typeface="Microsoft Sans Serif"/>
              </a:rPr>
              <a:t>to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almost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all</a:t>
            </a:r>
            <a:r>
              <a:rPr sz="1950" spc="20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areas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35" dirty="0">
                <a:latin typeface="Microsoft Sans Serif"/>
                <a:cs typeface="Microsoft Sans Serif"/>
              </a:rPr>
              <a:t>of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mathematics.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For 	</a:t>
            </a:r>
            <a:r>
              <a:rPr sz="1950" spc="10" dirty="0">
                <a:latin typeface="Microsoft Sans Serif"/>
                <a:cs typeface="Microsoft Sans Serif"/>
              </a:rPr>
              <a:t>instance, linear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algebra</a:t>
            </a:r>
            <a:r>
              <a:rPr sz="1950" spc="1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50" dirty="0">
                <a:latin typeface="Microsoft Sans Serif"/>
                <a:cs typeface="Microsoft Sans Serif"/>
              </a:rPr>
              <a:t>fundamental</a:t>
            </a:r>
            <a:r>
              <a:rPr sz="1950" spc="10" dirty="0">
                <a:latin typeface="Microsoft Sans Serif"/>
                <a:cs typeface="Microsoft Sans Serif"/>
              </a:rPr>
              <a:t> in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modern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presentations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10" dirty="0">
                <a:latin typeface="Microsoft Sans Serif"/>
                <a:cs typeface="Microsoft Sans Serif"/>
              </a:rPr>
              <a:t>of 	</a:t>
            </a:r>
            <a:r>
              <a:rPr sz="1950" spc="45" dirty="0">
                <a:latin typeface="Microsoft Sans Serif"/>
                <a:cs typeface="Microsoft Sans Serif"/>
              </a:rPr>
              <a:t>geometry,</a:t>
            </a:r>
            <a:r>
              <a:rPr sz="1950" spc="-1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including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spc="125" dirty="0">
                <a:latin typeface="Microsoft Sans Serif"/>
                <a:cs typeface="Microsoft Sans Serif"/>
              </a:rPr>
              <a:t>for</a:t>
            </a:r>
            <a:r>
              <a:rPr sz="1950" spc="-15" dirty="0">
                <a:latin typeface="Microsoft Sans Serif"/>
                <a:cs typeface="Microsoft Sans Serif"/>
              </a:rPr>
              <a:t> </a:t>
            </a:r>
            <a:r>
              <a:rPr sz="1950" spc="50" dirty="0">
                <a:latin typeface="Microsoft Sans Serif"/>
                <a:cs typeface="Microsoft Sans Serif"/>
              </a:rPr>
              <a:t>defining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spc="-30" dirty="0">
                <a:latin typeface="Microsoft Sans Serif"/>
                <a:cs typeface="Microsoft Sans Serif"/>
              </a:rPr>
              <a:t>basic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objects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such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spc="-100" dirty="0">
                <a:latin typeface="Microsoft Sans Serif"/>
                <a:cs typeface="Microsoft Sans Serif"/>
              </a:rPr>
              <a:t>as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lines,</a:t>
            </a:r>
            <a:r>
              <a:rPr sz="1950" spc="-10" dirty="0">
                <a:latin typeface="Microsoft Sans Serif"/>
                <a:cs typeface="Microsoft Sans Serif"/>
              </a:rPr>
              <a:t> planes 	</a:t>
            </a:r>
            <a:r>
              <a:rPr sz="1950" dirty="0">
                <a:latin typeface="Microsoft Sans Serif"/>
                <a:cs typeface="Microsoft Sans Serif"/>
              </a:rPr>
              <a:t>and</a:t>
            </a:r>
            <a:r>
              <a:rPr sz="1950" spc="-45" dirty="0">
                <a:latin typeface="Microsoft Sans Serif"/>
                <a:cs typeface="Microsoft Sans Serif"/>
              </a:rPr>
              <a:t> </a:t>
            </a:r>
            <a:r>
              <a:rPr sz="1950" spc="40" dirty="0">
                <a:latin typeface="Microsoft Sans Serif"/>
                <a:cs typeface="Microsoft Sans Serif"/>
              </a:rPr>
              <a:t>rotations.</a:t>
            </a:r>
            <a:endParaRPr sz="1950">
              <a:latin typeface="Microsoft Sans Serif"/>
              <a:cs typeface="Microsoft Sans Serif"/>
            </a:endParaRPr>
          </a:p>
          <a:p>
            <a:pPr marL="219075" marR="189230" indent="-207010">
              <a:spcBef>
                <a:spcPts val="490"/>
              </a:spcBef>
              <a:buClr>
                <a:srgbClr val="6697CC"/>
              </a:buClr>
              <a:buFont typeface="Arial MT"/>
              <a:buChar char="•"/>
              <a:tabLst>
                <a:tab pos="220979" algn="l"/>
              </a:tabLst>
            </a:pPr>
            <a:r>
              <a:rPr sz="1950" dirty="0">
                <a:latin typeface="Microsoft Sans Serif"/>
                <a:cs typeface="Microsoft Sans Serif"/>
              </a:rPr>
              <a:t>Also,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spc="55" dirty="0">
                <a:latin typeface="Microsoft Sans Serif"/>
                <a:cs typeface="Microsoft Sans Serif"/>
              </a:rPr>
              <a:t>functional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spc="-30" dirty="0">
                <a:latin typeface="Microsoft Sans Serif"/>
                <a:cs typeface="Microsoft Sans Serif"/>
              </a:rPr>
              <a:t>analysis,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spc="-80" dirty="0">
                <a:latin typeface="Microsoft Sans Serif"/>
                <a:cs typeface="Microsoft Sans Serif"/>
              </a:rPr>
              <a:t>a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branch</a:t>
            </a:r>
            <a:r>
              <a:rPr sz="1950" spc="-15" dirty="0">
                <a:latin typeface="Microsoft Sans Serif"/>
                <a:cs typeface="Microsoft Sans Serif"/>
              </a:rPr>
              <a:t> </a:t>
            </a:r>
            <a:r>
              <a:rPr sz="1950" spc="135" dirty="0">
                <a:latin typeface="Microsoft Sans Serif"/>
                <a:cs typeface="Microsoft Sans Serif"/>
              </a:rPr>
              <a:t>of</a:t>
            </a:r>
            <a:r>
              <a:rPr sz="1950" spc="-1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mathematical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spc="-30" dirty="0">
                <a:latin typeface="Microsoft Sans Serif"/>
                <a:cs typeface="Microsoft Sans Serif"/>
              </a:rPr>
              <a:t>analysis,</a:t>
            </a:r>
            <a:r>
              <a:rPr sz="1950" spc="-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may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be 	</a:t>
            </a:r>
            <a:r>
              <a:rPr sz="1950" dirty="0">
                <a:latin typeface="Microsoft Sans Serif"/>
                <a:cs typeface="Microsoft Sans Serif"/>
              </a:rPr>
              <a:t>viewed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-95" dirty="0">
                <a:latin typeface="Microsoft Sans Serif"/>
                <a:cs typeface="Microsoft Sans Serif"/>
              </a:rPr>
              <a:t>as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basically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85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application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35" dirty="0">
                <a:latin typeface="Microsoft Sans Serif"/>
                <a:cs typeface="Microsoft Sans Serif"/>
              </a:rPr>
              <a:t>of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linear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algebra</a:t>
            </a:r>
            <a:r>
              <a:rPr sz="1950" spc="15" dirty="0">
                <a:latin typeface="Microsoft Sans Serif"/>
                <a:cs typeface="Microsoft Sans Serif"/>
              </a:rPr>
              <a:t> </a:t>
            </a:r>
            <a:r>
              <a:rPr sz="1950" spc="150" dirty="0">
                <a:latin typeface="Microsoft Sans Serif"/>
                <a:cs typeface="Microsoft Sans Serif"/>
              </a:rPr>
              <a:t>to</a:t>
            </a:r>
            <a:r>
              <a:rPr sz="1950" spc="20" dirty="0">
                <a:latin typeface="Microsoft Sans Serif"/>
                <a:cs typeface="Microsoft Sans Serif"/>
              </a:rPr>
              <a:t> </a:t>
            </a:r>
            <a:r>
              <a:rPr sz="1950" spc="-55" dirty="0">
                <a:latin typeface="Microsoft Sans Serif"/>
                <a:cs typeface="Microsoft Sans Serif"/>
              </a:rPr>
              <a:t>spaces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10" dirty="0">
                <a:latin typeface="Microsoft Sans Serif"/>
                <a:cs typeface="Microsoft Sans Serif"/>
              </a:rPr>
              <a:t>of 	</a:t>
            </a:r>
            <a:r>
              <a:rPr sz="1950" spc="-10" dirty="0">
                <a:latin typeface="Microsoft Sans Serif"/>
                <a:cs typeface="Microsoft Sans Serif"/>
              </a:rPr>
              <a:t>functions.</a:t>
            </a:r>
            <a:endParaRPr sz="1950">
              <a:latin typeface="Microsoft Sans Serif"/>
              <a:cs typeface="Microsoft Sans Serif"/>
            </a:endParaRPr>
          </a:p>
          <a:p>
            <a:pPr marL="219075" marR="220979" indent="-207010">
              <a:spcBef>
                <a:spcPts val="490"/>
              </a:spcBef>
              <a:buClr>
                <a:srgbClr val="6697CC"/>
              </a:buClr>
              <a:buFont typeface="Arial MT"/>
              <a:buChar char="•"/>
              <a:tabLst>
                <a:tab pos="220979" algn="l"/>
              </a:tabLst>
            </a:pPr>
            <a:r>
              <a:rPr sz="1950" dirty="0">
                <a:latin typeface="Microsoft Sans Serif"/>
                <a:cs typeface="Microsoft Sans Serif"/>
              </a:rPr>
              <a:t>Linear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algebra</a:t>
            </a:r>
            <a:r>
              <a:rPr sz="1950" spc="-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also</a:t>
            </a:r>
            <a:r>
              <a:rPr sz="1950" spc="-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used</a:t>
            </a:r>
            <a:r>
              <a:rPr sz="1950" spc="-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spc="55" dirty="0">
                <a:latin typeface="Microsoft Sans Serif"/>
                <a:cs typeface="Microsoft Sans Serif"/>
              </a:rPr>
              <a:t>most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spc="-35" dirty="0">
                <a:latin typeface="Microsoft Sans Serif"/>
                <a:cs typeface="Microsoft Sans Serif"/>
              </a:rPr>
              <a:t>sciences</a:t>
            </a:r>
            <a:r>
              <a:rPr sz="1950" spc="-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and</a:t>
            </a:r>
            <a:r>
              <a:rPr sz="1950" spc="-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fields</a:t>
            </a:r>
            <a:r>
              <a:rPr sz="1950" spc="-30" dirty="0">
                <a:latin typeface="Microsoft Sans Serif"/>
                <a:cs typeface="Microsoft Sans Serif"/>
              </a:rPr>
              <a:t> </a:t>
            </a:r>
            <a:r>
              <a:rPr sz="1950" spc="110" dirty="0">
                <a:latin typeface="Microsoft Sans Serif"/>
                <a:cs typeface="Microsoft Sans Serif"/>
              </a:rPr>
              <a:t>of 	</a:t>
            </a:r>
            <a:r>
              <a:rPr sz="1950" dirty="0">
                <a:latin typeface="Microsoft Sans Serif"/>
                <a:cs typeface="Microsoft Sans Serif"/>
              </a:rPr>
              <a:t>engineering,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because</a:t>
            </a:r>
            <a:r>
              <a:rPr sz="1950" spc="85" dirty="0">
                <a:latin typeface="Microsoft Sans Serif"/>
                <a:cs typeface="Microsoft Sans Serif"/>
              </a:rPr>
              <a:t> </a:t>
            </a:r>
            <a:r>
              <a:rPr sz="1950" spc="135" dirty="0">
                <a:latin typeface="Microsoft Sans Serif"/>
                <a:cs typeface="Microsoft Sans Serif"/>
              </a:rPr>
              <a:t>it</a:t>
            </a:r>
            <a:r>
              <a:rPr sz="1950" spc="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allows</a:t>
            </a:r>
            <a:r>
              <a:rPr sz="1950" spc="8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modeling</a:t>
            </a:r>
            <a:r>
              <a:rPr sz="1950" spc="8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many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natural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phenomena, 	</a:t>
            </a:r>
            <a:r>
              <a:rPr sz="1950" dirty="0">
                <a:latin typeface="Microsoft Sans Serif"/>
                <a:cs typeface="Microsoft Sans Serif"/>
              </a:rPr>
              <a:t>and</a:t>
            </a:r>
            <a:r>
              <a:rPr sz="1950" spc="-60" dirty="0">
                <a:latin typeface="Microsoft Sans Serif"/>
                <a:cs typeface="Microsoft Sans Serif"/>
              </a:rPr>
              <a:t> </a:t>
            </a:r>
            <a:r>
              <a:rPr sz="1950" spc="50" dirty="0">
                <a:latin typeface="Microsoft Sans Serif"/>
                <a:cs typeface="Microsoft Sans Serif"/>
              </a:rPr>
              <a:t>computing</a:t>
            </a:r>
            <a:r>
              <a:rPr sz="1950" spc="-70" dirty="0">
                <a:latin typeface="Microsoft Sans Serif"/>
                <a:cs typeface="Microsoft Sans Serif"/>
              </a:rPr>
              <a:t> </a:t>
            </a:r>
            <a:r>
              <a:rPr sz="1950" spc="70" dirty="0">
                <a:latin typeface="Microsoft Sans Serif"/>
                <a:cs typeface="Microsoft Sans Serif"/>
              </a:rPr>
              <a:t>efficiently</a:t>
            </a:r>
            <a:r>
              <a:rPr sz="1950" spc="-55" dirty="0">
                <a:latin typeface="Microsoft Sans Serif"/>
                <a:cs typeface="Microsoft Sans Serif"/>
              </a:rPr>
              <a:t> </a:t>
            </a:r>
            <a:r>
              <a:rPr sz="1950" spc="100" dirty="0">
                <a:latin typeface="Microsoft Sans Serif"/>
                <a:cs typeface="Microsoft Sans Serif"/>
              </a:rPr>
              <a:t>with</a:t>
            </a:r>
            <a:r>
              <a:rPr sz="1950" spc="-65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such</a:t>
            </a:r>
            <a:r>
              <a:rPr sz="1950" spc="-6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models.</a:t>
            </a:r>
            <a:endParaRPr sz="1950">
              <a:latin typeface="Microsoft Sans Serif"/>
              <a:cs typeface="Microsoft Sans Serif"/>
            </a:endParaRPr>
          </a:p>
          <a:p>
            <a:pPr marL="219075" marR="5080" indent="-207010">
              <a:spcBef>
                <a:spcPts val="490"/>
              </a:spcBef>
              <a:buClr>
                <a:srgbClr val="6697CC"/>
              </a:buClr>
              <a:buFont typeface="Arial MT"/>
              <a:buChar char="•"/>
              <a:tabLst>
                <a:tab pos="220979" algn="l"/>
              </a:tabLst>
            </a:pPr>
            <a:r>
              <a:rPr sz="1950" dirty="0">
                <a:latin typeface="Microsoft Sans Serif"/>
                <a:cs typeface="Microsoft Sans Serif"/>
              </a:rPr>
              <a:t>For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nonlinear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systems,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which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cannot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modeled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spc="100" dirty="0">
                <a:latin typeface="Microsoft Sans Serif"/>
                <a:cs typeface="Microsoft Sans Serif"/>
              </a:rPr>
              <a:t>with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linear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algebra, 	</a:t>
            </a:r>
            <a:r>
              <a:rPr sz="1950" spc="140" dirty="0">
                <a:latin typeface="Microsoft Sans Serif"/>
                <a:cs typeface="Microsoft Sans Serif"/>
              </a:rPr>
              <a:t>it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 </a:t>
            </a:r>
            <a:r>
              <a:rPr sz="1950" spc="105" dirty="0">
                <a:latin typeface="Microsoft Sans Serif"/>
                <a:cs typeface="Microsoft Sans Serif"/>
              </a:rPr>
              <a:t>often</a:t>
            </a:r>
            <a:r>
              <a:rPr sz="1950" dirty="0">
                <a:latin typeface="Microsoft Sans Serif"/>
                <a:cs typeface="Microsoft Sans Serif"/>
              </a:rPr>
              <a:t> used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spc="120" dirty="0">
                <a:latin typeface="Microsoft Sans Serif"/>
                <a:cs typeface="Microsoft Sans Serif"/>
              </a:rPr>
              <a:t>for</a:t>
            </a:r>
            <a:r>
              <a:rPr sz="1950" spc="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dealing</a:t>
            </a:r>
            <a:r>
              <a:rPr sz="1950" spc="-15" dirty="0">
                <a:latin typeface="Microsoft Sans Serif"/>
                <a:cs typeface="Microsoft Sans Serif"/>
              </a:rPr>
              <a:t> </a:t>
            </a:r>
            <a:r>
              <a:rPr sz="1950" spc="100" dirty="0">
                <a:latin typeface="Microsoft Sans Serif"/>
                <a:cs typeface="Microsoft Sans Serif"/>
              </a:rPr>
              <a:t>with</a:t>
            </a:r>
            <a:r>
              <a:rPr sz="1950" spc="-10" dirty="0">
                <a:latin typeface="Microsoft Sans Serif"/>
                <a:cs typeface="Microsoft Sans Serif"/>
              </a:rPr>
              <a:t> </a:t>
            </a:r>
            <a:r>
              <a:rPr sz="1950" spc="70" dirty="0">
                <a:latin typeface="Microsoft Sans Serif"/>
                <a:cs typeface="Microsoft Sans Serif"/>
              </a:rPr>
              <a:t>first-</a:t>
            </a:r>
            <a:r>
              <a:rPr sz="1950" spc="60" dirty="0">
                <a:latin typeface="Microsoft Sans Serif"/>
                <a:cs typeface="Microsoft Sans Serif"/>
              </a:rPr>
              <a:t>order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approximations,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using </a:t>
            </a:r>
            <a:r>
              <a:rPr sz="1950" spc="60" dirty="0">
                <a:latin typeface="Microsoft Sans Serif"/>
                <a:cs typeface="Microsoft Sans Serif"/>
              </a:rPr>
              <a:t>the 	</a:t>
            </a:r>
            <a:r>
              <a:rPr sz="1950" spc="75" dirty="0">
                <a:latin typeface="Microsoft Sans Serif"/>
                <a:cs typeface="Microsoft Sans Serif"/>
              </a:rPr>
              <a:t>fact</a:t>
            </a:r>
            <a:r>
              <a:rPr sz="1950" spc="-45" dirty="0">
                <a:latin typeface="Microsoft Sans Serif"/>
                <a:cs typeface="Microsoft Sans Serif"/>
              </a:rPr>
              <a:t> </a:t>
            </a:r>
            <a:r>
              <a:rPr sz="1950" spc="105" dirty="0">
                <a:latin typeface="Microsoft Sans Serif"/>
                <a:cs typeface="Microsoft Sans Serif"/>
              </a:rPr>
              <a:t>that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85" dirty="0">
                <a:latin typeface="Microsoft Sans Serif"/>
                <a:cs typeface="Microsoft Sans Serif"/>
              </a:rPr>
              <a:t>the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75" dirty="0">
                <a:latin typeface="Microsoft Sans Serif"/>
                <a:cs typeface="Microsoft Sans Serif"/>
              </a:rPr>
              <a:t>differential</a:t>
            </a:r>
            <a:r>
              <a:rPr sz="1950" spc="-60" dirty="0">
                <a:latin typeface="Microsoft Sans Serif"/>
                <a:cs typeface="Microsoft Sans Serif"/>
              </a:rPr>
              <a:t> </a:t>
            </a:r>
            <a:r>
              <a:rPr sz="1950" spc="135" dirty="0">
                <a:latin typeface="Microsoft Sans Serif"/>
                <a:cs typeface="Microsoft Sans Serif"/>
              </a:rPr>
              <a:t>of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-85" dirty="0">
                <a:latin typeface="Microsoft Sans Serif"/>
                <a:cs typeface="Microsoft Sans Serif"/>
              </a:rPr>
              <a:t>a</a:t>
            </a:r>
            <a:r>
              <a:rPr sz="1950" spc="-60" dirty="0">
                <a:latin typeface="Microsoft Sans Serif"/>
                <a:cs typeface="Microsoft Sans Serif"/>
              </a:rPr>
              <a:t> </a:t>
            </a:r>
            <a:r>
              <a:rPr sz="1950" spc="50" dirty="0">
                <a:latin typeface="Microsoft Sans Serif"/>
                <a:cs typeface="Microsoft Sans Serif"/>
              </a:rPr>
              <a:t>multivariate</a:t>
            </a:r>
            <a:r>
              <a:rPr sz="1950" spc="-60" dirty="0">
                <a:latin typeface="Microsoft Sans Serif"/>
                <a:cs typeface="Microsoft Sans Serif"/>
              </a:rPr>
              <a:t> </a:t>
            </a:r>
            <a:r>
              <a:rPr sz="1950" spc="70" dirty="0">
                <a:latin typeface="Microsoft Sans Serif"/>
                <a:cs typeface="Microsoft Sans Serif"/>
              </a:rPr>
              <a:t>function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80" dirty="0">
                <a:latin typeface="Microsoft Sans Serif"/>
                <a:cs typeface="Microsoft Sans Serif"/>
              </a:rPr>
              <a:t>at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-80" dirty="0">
                <a:latin typeface="Microsoft Sans Serif"/>
                <a:cs typeface="Microsoft Sans Serif"/>
              </a:rPr>
              <a:t>a</a:t>
            </a:r>
            <a:r>
              <a:rPr sz="1950" spc="-45" dirty="0">
                <a:latin typeface="Microsoft Sans Serif"/>
                <a:cs typeface="Microsoft Sans Serif"/>
              </a:rPr>
              <a:t> </a:t>
            </a:r>
            <a:r>
              <a:rPr sz="1950" spc="80" dirty="0">
                <a:latin typeface="Microsoft Sans Serif"/>
                <a:cs typeface="Microsoft Sans Serif"/>
              </a:rPr>
              <a:t>point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is</a:t>
            </a:r>
            <a:r>
              <a:rPr sz="1950" spc="-50" dirty="0">
                <a:latin typeface="Microsoft Sans Serif"/>
                <a:cs typeface="Microsoft Sans Serif"/>
              </a:rPr>
              <a:t> </a:t>
            </a:r>
            <a:r>
              <a:rPr sz="1950" spc="60" dirty="0">
                <a:latin typeface="Microsoft Sans Serif"/>
                <a:cs typeface="Microsoft Sans Serif"/>
              </a:rPr>
              <a:t>the 	</a:t>
            </a:r>
            <a:r>
              <a:rPr sz="1950" dirty="0">
                <a:latin typeface="Microsoft Sans Serif"/>
                <a:cs typeface="Microsoft Sans Serif"/>
              </a:rPr>
              <a:t>linear</a:t>
            </a:r>
            <a:r>
              <a:rPr sz="1950" spc="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map</a:t>
            </a:r>
            <a:r>
              <a:rPr sz="1950" spc="20" dirty="0">
                <a:latin typeface="Microsoft Sans Serif"/>
                <a:cs typeface="Microsoft Sans Serif"/>
              </a:rPr>
              <a:t> </a:t>
            </a:r>
            <a:r>
              <a:rPr sz="1950" spc="105" dirty="0">
                <a:latin typeface="Microsoft Sans Serif"/>
                <a:cs typeface="Microsoft Sans Serif"/>
              </a:rPr>
              <a:t>that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best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approximates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85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70" dirty="0">
                <a:latin typeface="Microsoft Sans Serif"/>
                <a:cs typeface="Microsoft Sans Serif"/>
              </a:rPr>
              <a:t>function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near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5" dirty="0">
                <a:latin typeface="Microsoft Sans Serif"/>
                <a:cs typeface="Microsoft Sans Serif"/>
              </a:rPr>
              <a:t>that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45" dirty="0">
                <a:latin typeface="Microsoft Sans Serif"/>
                <a:cs typeface="Microsoft Sans Serif"/>
              </a:rPr>
              <a:t>point.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540" y="1417436"/>
            <a:ext cx="7876540" cy="3652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0" indent="-342900">
              <a:spcBef>
                <a:spcPts val="890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b="1" spc="95" dirty="0">
                <a:latin typeface="Arial"/>
                <a:cs typeface="Arial"/>
              </a:rPr>
              <a:t>Dot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381000" marR="30480" indent="-343535"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The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operation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can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used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in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machine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learning </a:t>
            </a:r>
            <a:r>
              <a:rPr sz="2800" spc="210" dirty="0">
                <a:latin typeface="Microsoft Sans Serif"/>
                <a:cs typeface="Microsoft Sans Serif"/>
              </a:rPr>
              <a:t>to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calculate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weighted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sum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a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vector.</a:t>
            </a:r>
            <a:endParaRPr sz="2800">
              <a:latin typeface="Microsoft Sans Serif"/>
              <a:cs typeface="Microsoft Sans Serif"/>
            </a:endParaRPr>
          </a:p>
          <a:p>
            <a:pPr marL="381000" indent="-342900">
              <a:spcBef>
                <a:spcPts val="785"/>
              </a:spcBef>
              <a:buClr>
                <a:srgbClr val="6697CC"/>
              </a:buClr>
              <a:buFont typeface="Arial MT"/>
              <a:buChar char="•"/>
              <a:tabLst>
                <a:tab pos="381000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The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60" dirty="0">
                <a:latin typeface="Microsoft Sans Serif"/>
                <a:cs typeface="Microsoft Sans Serif"/>
              </a:rPr>
              <a:t>dot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product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calculated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as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follows:</a:t>
            </a:r>
            <a:endParaRPr sz="2800">
              <a:latin typeface="Microsoft Sans Serif"/>
              <a:cs typeface="Microsoft Sans Serif"/>
            </a:endParaRPr>
          </a:p>
          <a:p>
            <a:pPr marL="347980" algn="ctr">
              <a:spcBef>
                <a:spcPts val="790"/>
              </a:spcBef>
            </a:pPr>
            <a:r>
              <a:rPr sz="2800" i="1" spc="-140" dirty="0">
                <a:latin typeface="Arial"/>
                <a:cs typeface="Arial"/>
              </a:rPr>
              <a:t>c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=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(a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209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-120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+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-135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-127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+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-135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×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-120" baseline="-19097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47980" algn="ctr">
              <a:spcBef>
                <a:spcPts val="1090"/>
              </a:spcBef>
            </a:pPr>
            <a:r>
              <a:rPr sz="2800" spc="75" dirty="0">
                <a:latin typeface="Microsoft Sans Serif"/>
                <a:cs typeface="Microsoft Sans Serif"/>
              </a:rPr>
              <a:t>or</a:t>
            </a:r>
            <a:endParaRPr sz="2800">
              <a:latin typeface="Microsoft Sans Serif"/>
              <a:cs typeface="Microsoft Sans Serif"/>
            </a:endParaRPr>
          </a:p>
          <a:p>
            <a:pPr marL="347345" algn="ctr">
              <a:spcBef>
                <a:spcPts val="790"/>
              </a:spcBef>
            </a:pPr>
            <a:r>
              <a:rPr sz="2800" i="1" spc="-140" dirty="0">
                <a:latin typeface="Arial"/>
                <a:cs typeface="Arial"/>
              </a:rPr>
              <a:t>c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=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(a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1</a:t>
            </a:r>
            <a:r>
              <a:rPr sz="2400" i="1" spc="195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+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2</a:t>
            </a:r>
            <a:r>
              <a:rPr sz="2400" i="1" spc="277" baseline="-19097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+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400" i="1" baseline="-19097" dirty="0">
                <a:latin typeface="Arial"/>
                <a:cs typeface="Arial"/>
              </a:rPr>
              <a:t>3</a:t>
            </a:r>
            <a:r>
              <a:rPr sz="2400" i="1" spc="270" baseline="-19097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Vector</a:t>
            </a:r>
            <a:r>
              <a:rPr spc="-12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1" y="1428238"/>
            <a:ext cx="7947025" cy="47313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04800">
              <a:spcBef>
                <a:spcPts val="84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450" b="1" spc="-20" dirty="0">
                <a:latin typeface="Arial"/>
                <a:cs typeface="Arial"/>
              </a:rPr>
              <a:t>Scalar</a:t>
            </a:r>
            <a:r>
              <a:rPr sz="2450" b="1" spc="-105" dirty="0">
                <a:latin typeface="Arial"/>
                <a:cs typeface="Arial"/>
              </a:rPr>
              <a:t> </a:t>
            </a:r>
            <a:r>
              <a:rPr sz="2450" b="1" spc="50" dirty="0">
                <a:latin typeface="Arial"/>
                <a:cs typeface="Arial"/>
              </a:rPr>
              <a:t>Multiplication</a:t>
            </a:r>
            <a:endParaRPr sz="2450">
              <a:latin typeface="Arial"/>
              <a:cs typeface="Arial"/>
            </a:endParaRPr>
          </a:p>
          <a:p>
            <a:pPr marL="355600" marR="30480" indent="-305435">
              <a:lnSpc>
                <a:spcPct val="101499"/>
              </a:lnSpc>
              <a:spcBef>
                <a:spcPts val="7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vector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can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50" dirty="0">
                <a:latin typeface="Microsoft Sans Serif"/>
                <a:cs typeface="Microsoft Sans Serif"/>
              </a:rPr>
              <a:t>be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multiplied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by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-20" dirty="0">
                <a:latin typeface="Microsoft Sans Serif"/>
                <a:cs typeface="Microsoft Sans Serif"/>
              </a:rPr>
              <a:t>scalar,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in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effect </a:t>
            </a:r>
            <a:r>
              <a:rPr sz="2450" dirty="0">
                <a:latin typeface="Microsoft Sans Serif"/>
                <a:cs typeface="Microsoft Sans Serif"/>
              </a:rPr>
              <a:t>scaling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magnitude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9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vector.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To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30" dirty="0">
                <a:latin typeface="Microsoft Sans Serif"/>
                <a:cs typeface="Microsoft Sans Serif"/>
              </a:rPr>
              <a:t>keep </a:t>
            </a:r>
            <a:r>
              <a:rPr sz="2450" spc="114" dirty="0">
                <a:latin typeface="Microsoft Sans Serif"/>
                <a:cs typeface="Microsoft Sans Serif"/>
              </a:rPr>
              <a:t>notation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simple,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we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will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use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lowercase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-130" dirty="0">
                <a:latin typeface="Microsoft Sans Serif"/>
                <a:cs typeface="Microsoft Sans Serif"/>
              </a:rPr>
              <a:t>s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200" dirty="0">
                <a:latin typeface="Microsoft Sans Serif"/>
                <a:cs typeface="Microsoft Sans Serif"/>
              </a:rPr>
              <a:t>to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represent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scalar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value.</a:t>
            </a:r>
            <a:endParaRPr sz="2450">
              <a:latin typeface="Microsoft Sans Serif"/>
              <a:cs typeface="Microsoft Sans Serif"/>
            </a:endParaRPr>
          </a:p>
          <a:p>
            <a:pPr marL="3305810" marR="2976245" algn="ctr">
              <a:lnSpc>
                <a:spcPts val="3690"/>
              </a:lnSpc>
              <a:spcBef>
                <a:spcPts val="245"/>
              </a:spcBef>
              <a:tabLst>
                <a:tab pos="4669155" algn="l"/>
              </a:tabLst>
            </a:pPr>
            <a:r>
              <a:rPr sz="2450" i="1" spc="-120" dirty="0">
                <a:latin typeface="Arial"/>
                <a:cs typeface="Arial"/>
              </a:rPr>
              <a:t>c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=</a:t>
            </a:r>
            <a:r>
              <a:rPr sz="2450" i="1" spc="-155" dirty="0">
                <a:latin typeface="Arial"/>
                <a:cs typeface="Arial"/>
              </a:rPr>
              <a:t> </a:t>
            </a:r>
            <a:r>
              <a:rPr sz="2450" i="1" spc="-215" dirty="0">
                <a:latin typeface="Arial"/>
                <a:cs typeface="Arial"/>
              </a:rPr>
              <a:t>s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×</a:t>
            </a:r>
            <a:r>
              <a:rPr sz="2450" i="1" spc="-120" dirty="0">
                <a:latin typeface="Arial"/>
                <a:cs typeface="Arial"/>
              </a:rPr>
              <a:t> </a:t>
            </a:r>
            <a:r>
              <a:rPr sz="2450" i="1" spc="-50" dirty="0">
                <a:latin typeface="Arial"/>
                <a:cs typeface="Arial"/>
              </a:rPr>
              <a:t>v</a:t>
            </a:r>
            <a:r>
              <a:rPr sz="2450" i="1" dirty="0">
                <a:latin typeface="Arial"/>
                <a:cs typeface="Arial"/>
              </a:rPr>
              <a:t>	</a:t>
            </a:r>
            <a:r>
              <a:rPr sz="2450" i="1" spc="30" dirty="0">
                <a:latin typeface="Arial"/>
                <a:cs typeface="Arial"/>
              </a:rPr>
              <a:t>or </a:t>
            </a:r>
            <a:r>
              <a:rPr sz="2450" i="1" spc="-120" dirty="0">
                <a:latin typeface="Arial"/>
                <a:cs typeface="Arial"/>
              </a:rPr>
              <a:t>c </a:t>
            </a:r>
            <a:r>
              <a:rPr sz="2450" i="1" dirty="0">
                <a:latin typeface="Arial"/>
                <a:cs typeface="Arial"/>
              </a:rPr>
              <a:t>=</a:t>
            </a:r>
            <a:r>
              <a:rPr sz="2450" i="1" spc="-130" dirty="0">
                <a:latin typeface="Arial"/>
                <a:cs typeface="Arial"/>
              </a:rPr>
              <a:t> </a:t>
            </a:r>
            <a:r>
              <a:rPr sz="2450" i="1" spc="-25" dirty="0">
                <a:latin typeface="Arial"/>
                <a:cs typeface="Arial"/>
              </a:rPr>
              <a:t>sv</a:t>
            </a:r>
            <a:endParaRPr sz="2450">
              <a:latin typeface="Arial"/>
              <a:cs typeface="Arial"/>
            </a:endParaRPr>
          </a:p>
          <a:p>
            <a:pPr marL="355600" marR="255904" indent="-305435">
              <a:lnSpc>
                <a:spcPct val="101299"/>
              </a:lnSpc>
              <a:spcBef>
                <a:spcPts val="46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450" dirty="0">
                <a:latin typeface="Microsoft Sans Serif"/>
                <a:cs typeface="Microsoft Sans Serif"/>
              </a:rPr>
              <a:t>The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multiplication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is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performed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on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each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90" dirty="0">
                <a:latin typeface="Microsoft Sans Serif"/>
                <a:cs typeface="Microsoft Sans Serif"/>
              </a:rPr>
              <a:t>element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165" dirty="0">
                <a:latin typeface="Microsoft Sans Serif"/>
                <a:cs typeface="Microsoft Sans Serif"/>
              </a:rPr>
              <a:t>of </a:t>
            </a:r>
            <a:r>
              <a:rPr sz="2450" spc="125" dirty="0">
                <a:latin typeface="Microsoft Sans Serif"/>
                <a:cs typeface="Microsoft Sans Serif"/>
              </a:rPr>
              <a:t>the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vector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210" dirty="0">
                <a:latin typeface="Microsoft Sans Serif"/>
                <a:cs typeface="Microsoft Sans Serif"/>
              </a:rPr>
              <a:t>to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result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in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new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scaled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vector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the </a:t>
            </a:r>
            <a:r>
              <a:rPr sz="2450" dirty="0">
                <a:latin typeface="Microsoft Sans Serif"/>
                <a:cs typeface="Microsoft Sans Serif"/>
              </a:rPr>
              <a:t>same</a:t>
            </a:r>
            <a:r>
              <a:rPr sz="2450" spc="-165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length.</a:t>
            </a:r>
            <a:endParaRPr sz="2450">
              <a:latin typeface="Microsoft Sans Serif"/>
              <a:cs typeface="Microsoft Sans Serif"/>
            </a:endParaRPr>
          </a:p>
          <a:p>
            <a:pPr marL="322580" algn="ctr">
              <a:spcBef>
                <a:spcPts val="750"/>
              </a:spcBef>
            </a:pPr>
            <a:r>
              <a:rPr sz="2450" i="1" spc="-120" dirty="0">
                <a:latin typeface="Arial"/>
                <a:cs typeface="Arial"/>
              </a:rPr>
              <a:t>c</a:t>
            </a:r>
            <a:r>
              <a:rPr sz="2450" i="1" spc="-114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=</a:t>
            </a:r>
            <a:r>
              <a:rPr sz="2450" i="1" spc="-170" dirty="0">
                <a:latin typeface="Arial"/>
                <a:cs typeface="Arial"/>
              </a:rPr>
              <a:t> </a:t>
            </a:r>
            <a:r>
              <a:rPr sz="2450" i="1" spc="-120" dirty="0">
                <a:latin typeface="Arial"/>
                <a:cs typeface="Arial"/>
              </a:rPr>
              <a:t>(s </a:t>
            </a:r>
            <a:r>
              <a:rPr sz="2450" i="1" dirty="0">
                <a:latin typeface="Arial"/>
                <a:cs typeface="Arial"/>
              </a:rPr>
              <a:t>×</a:t>
            </a:r>
            <a:r>
              <a:rPr sz="2450" i="1" spc="-165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v</a:t>
            </a:r>
            <a:r>
              <a:rPr sz="2175" i="1" baseline="-19157" dirty="0">
                <a:latin typeface="Arial"/>
                <a:cs typeface="Arial"/>
              </a:rPr>
              <a:t>1</a:t>
            </a:r>
            <a:r>
              <a:rPr sz="2175" i="1" spc="232" baseline="-19157" dirty="0">
                <a:latin typeface="Arial"/>
                <a:cs typeface="Arial"/>
              </a:rPr>
              <a:t> </a:t>
            </a:r>
            <a:r>
              <a:rPr sz="2450" i="1" spc="-70" dirty="0">
                <a:latin typeface="Arial"/>
                <a:cs typeface="Arial"/>
              </a:rPr>
              <a:t>,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spc="-215" dirty="0">
                <a:latin typeface="Arial"/>
                <a:cs typeface="Arial"/>
              </a:rPr>
              <a:t>s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×</a:t>
            </a:r>
            <a:r>
              <a:rPr sz="2450" i="1" spc="-125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v</a:t>
            </a:r>
            <a:r>
              <a:rPr sz="2175" i="1" baseline="-19157" dirty="0">
                <a:latin typeface="Arial"/>
                <a:cs typeface="Arial"/>
              </a:rPr>
              <a:t>2</a:t>
            </a:r>
            <a:r>
              <a:rPr sz="2175" i="1" spc="240" baseline="-19157" dirty="0">
                <a:latin typeface="Arial"/>
                <a:cs typeface="Arial"/>
              </a:rPr>
              <a:t> </a:t>
            </a:r>
            <a:r>
              <a:rPr sz="2450" i="1" spc="-70" dirty="0">
                <a:latin typeface="Arial"/>
                <a:cs typeface="Arial"/>
              </a:rPr>
              <a:t>,</a:t>
            </a:r>
            <a:r>
              <a:rPr sz="2450" i="1" spc="-110" dirty="0">
                <a:latin typeface="Arial"/>
                <a:cs typeface="Arial"/>
              </a:rPr>
              <a:t> </a:t>
            </a:r>
            <a:r>
              <a:rPr sz="2450" i="1" spc="-215" dirty="0">
                <a:latin typeface="Arial"/>
                <a:cs typeface="Arial"/>
              </a:rPr>
              <a:t>s</a:t>
            </a:r>
            <a:r>
              <a:rPr sz="2450" i="1" spc="-12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×</a:t>
            </a:r>
            <a:r>
              <a:rPr sz="2450" i="1" spc="-120" dirty="0">
                <a:latin typeface="Arial"/>
                <a:cs typeface="Arial"/>
              </a:rPr>
              <a:t> </a:t>
            </a:r>
            <a:r>
              <a:rPr sz="2450" i="1" dirty="0">
                <a:latin typeface="Arial"/>
                <a:cs typeface="Arial"/>
              </a:rPr>
              <a:t>v</a:t>
            </a:r>
            <a:r>
              <a:rPr sz="2175" i="1" baseline="-19157" dirty="0">
                <a:latin typeface="Arial"/>
                <a:cs typeface="Arial"/>
              </a:rPr>
              <a:t>3</a:t>
            </a:r>
            <a:r>
              <a:rPr sz="2175" i="1" spc="247" baseline="-19157" dirty="0">
                <a:latin typeface="Arial"/>
                <a:cs typeface="Arial"/>
              </a:rPr>
              <a:t> </a:t>
            </a:r>
            <a:r>
              <a:rPr sz="2450" i="1" spc="-50" dirty="0"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Matrix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47750" y="1710842"/>
            <a:ext cx="10515600" cy="3418523"/>
          </a:xfrm>
          <a:prstGeom prst="rect">
            <a:avLst/>
          </a:prstGeom>
        </p:spPr>
        <p:txBody>
          <a:bodyPr vert="horz" wrap="square" lIns="0" tIns="93622" rIns="0" bIns="0" rtlCol="0">
            <a:spAutoFit/>
          </a:bodyPr>
          <a:lstStyle/>
          <a:p>
            <a:pPr marL="88900" marR="771525">
              <a:lnSpc>
                <a:spcPct val="100000"/>
              </a:lnSpc>
              <a:spcBef>
                <a:spcPts val="100"/>
              </a:spcBef>
            </a:pPr>
            <a:r>
              <a:rPr dirty="0"/>
              <a:t>Matrices</a:t>
            </a:r>
            <a:r>
              <a:rPr spc="-35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spc="-110" dirty="0"/>
              <a:t>a</a:t>
            </a:r>
            <a:r>
              <a:rPr spc="-50" dirty="0"/>
              <a:t> </a:t>
            </a:r>
            <a:r>
              <a:rPr spc="70" dirty="0"/>
              <a:t>foundational</a:t>
            </a:r>
            <a:r>
              <a:rPr spc="-45" dirty="0"/>
              <a:t> </a:t>
            </a:r>
            <a:r>
              <a:rPr spc="75" dirty="0"/>
              <a:t>element</a:t>
            </a:r>
            <a:r>
              <a:rPr spc="-30" dirty="0"/>
              <a:t> </a:t>
            </a:r>
            <a:r>
              <a:rPr spc="165" dirty="0"/>
              <a:t>of</a:t>
            </a:r>
            <a:r>
              <a:rPr spc="-30" dirty="0"/>
              <a:t> </a:t>
            </a:r>
            <a:r>
              <a:rPr spc="-10" dirty="0"/>
              <a:t>linear algebra.</a:t>
            </a:r>
          </a:p>
          <a:p>
            <a:pPr marL="88900" marR="5080">
              <a:lnSpc>
                <a:spcPct val="100000"/>
              </a:lnSpc>
              <a:spcBef>
                <a:spcPts val="795"/>
              </a:spcBef>
            </a:pPr>
            <a:r>
              <a:rPr dirty="0"/>
              <a:t>Matrices</a:t>
            </a:r>
            <a:r>
              <a:rPr spc="-5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spc="105" dirty="0"/>
              <a:t>throughout</a:t>
            </a:r>
            <a:r>
              <a:rPr spc="-4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05" dirty="0"/>
              <a:t>field</a:t>
            </a:r>
            <a:r>
              <a:rPr spc="-50" dirty="0"/>
              <a:t> </a:t>
            </a:r>
            <a:r>
              <a:rPr spc="170" dirty="0"/>
              <a:t>of</a:t>
            </a:r>
            <a:r>
              <a:rPr spc="-45" dirty="0"/>
              <a:t> </a:t>
            </a:r>
            <a:r>
              <a:rPr spc="-10" dirty="0"/>
              <a:t>machine </a:t>
            </a:r>
            <a:r>
              <a:rPr dirty="0"/>
              <a:t>learning</a:t>
            </a:r>
            <a:r>
              <a:rPr spc="-30" dirty="0"/>
              <a:t> </a:t>
            </a:r>
            <a:r>
              <a:rPr spc="50" dirty="0"/>
              <a:t>in</a:t>
            </a:r>
            <a:r>
              <a:rPr spc="-15" dirty="0"/>
              <a:t> </a:t>
            </a:r>
            <a:r>
              <a:rPr spc="110" dirty="0"/>
              <a:t>the</a:t>
            </a:r>
            <a:r>
              <a:rPr spc="-15" dirty="0"/>
              <a:t> </a:t>
            </a:r>
            <a:r>
              <a:rPr spc="50" dirty="0"/>
              <a:t>description</a:t>
            </a:r>
            <a:r>
              <a:rPr spc="-15" dirty="0"/>
              <a:t> </a:t>
            </a:r>
            <a:r>
              <a:rPr spc="170" dirty="0"/>
              <a:t>of</a:t>
            </a:r>
            <a:r>
              <a:rPr spc="-20" dirty="0"/>
              <a:t> </a:t>
            </a:r>
            <a:r>
              <a:rPr spc="55" dirty="0"/>
              <a:t>algorithms</a:t>
            </a:r>
            <a:r>
              <a:rPr spc="-15" dirty="0"/>
              <a:t> </a:t>
            </a:r>
            <a:r>
              <a:rPr spc="-25" dirty="0"/>
              <a:t>and processes</a:t>
            </a:r>
            <a:r>
              <a:rPr spc="-50" dirty="0"/>
              <a:t> </a:t>
            </a:r>
            <a:r>
              <a:rPr spc="-45" dirty="0"/>
              <a:t>such</a:t>
            </a:r>
            <a:r>
              <a:rPr spc="-50" dirty="0"/>
              <a:t> </a:t>
            </a:r>
            <a:r>
              <a:rPr spc="-130" dirty="0"/>
              <a:t>as</a:t>
            </a:r>
            <a:r>
              <a:rPr spc="-55" dirty="0"/>
              <a:t> </a:t>
            </a:r>
            <a:r>
              <a:rPr spc="110" dirty="0"/>
              <a:t>the</a:t>
            </a:r>
            <a:r>
              <a:rPr spc="-50" dirty="0"/>
              <a:t> </a:t>
            </a:r>
            <a:r>
              <a:rPr spc="105" dirty="0"/>
              <a:t>input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variable</a:t>
            </a:r>
            <a:r>
              <a:rPr spc="-60" dirty="0"/>
              <a:t> </a:t>
            </a:r>
            <a:r>
              <a:rPr spc="-45" dirty="0"/>
              <a:t>(X)</a:t>
            </a:r>
            <a:r>
              <a:rPr spc="-60" dirty="0"/>
              <a:t> </a:t>
            </a:r>
            <a:r>
              <a:rPr spc="-20" dirty="0"/>
              <a:t>when </a:t>
            </a:r>
            <a:r>
              <a:rPr spc="75" dirty="0"/>
              <a:t>training</a:t>
            </a:r>
            <a:r>
              <a:rPr spc="-135" dirty="0"/>
              <a:t> </a:t>
            </a:r>
            <a:r>
              <a:rPr dirty="0"/>
              <a:t>an</a:t>
            </a:r>
            <a:r>
              <a:rPr spc="-130" dirty="0"/>
              <a:t> </a:t>
            </a:r>
            <a:r>
              <a:rPr spc="50" dirty="0"/>
              <a:t>algorithm.</a:t>
            </a:r>
          </a:p>
          <a:p>
            <a:pPr marL="88900" marR="68580">
              <a:lnSpc>
                <a:spcPct val="100000"/>
              </a:lnSpc>
              <a:spcBef>
                <a:spcPts val="819"/>
              </a:spcBef>
            </a:pPr>
            <a:r>
              <a:rPr dirty="0"/>
              <a:t>A</a:t>
            </a:r>
            <a:r>
              <a:rPr spc="-75" dirty="0"/>
              <a:t> </a:t>
            </a:r>
            <a:r>
              <a:rPr spc="80" dirty="0"/>
              <a:t>matrix</a:t>
            </a:r>
            <a:r>
              <a:rPr spc="-7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10" dirty="0"/>
              <a:t>a</a:t>
            </a:r>
            <a:r>
              <a:rPr spc="-80" dirty="0"/>
              <a:t> </a:t>
            </a:r>
            <a:r>
              <a:rPr spc="125" dirty="0"/>
              <a:t>two-</a:t>
            </a:r>
            <a:r>
              <a:rPr dirty="0"/>
              <a:t>dimensional</a:t>
            </a:r>
            <a:r>
              <a:rPr spc="-75" dirty="0"/>
              <a:t> </a:t>
            </a:r>
            <a:r>
              <a:rPr dirty="0"/>
              <a:t>array</a:t>
            </a:r>
            <a:r>
              <a:rPr spc="-65" dirty="0"/>
              <a:t> </a:t>
            </a:r>
            <a:r>
              <a:rPr spc="165" dirty="0"/>
              <a:t>of</a:t>
            </a:r>
            <a:r>
              <a:rPr spc="-70" dirty="0"/>
              <a:t> </a:t>
            </a:r>
            <a:r>
              <a:rPr spc="-45" dirty="0"/>
              <a:t>scalars</a:t>
            </a:r>
            <a:r>
              <a:rPr spc="-75" dirty="0"/>
              <a:t> </a:t>
            </a:r>
            <a:r>
              <a:rPr spc="110" dirty="0"/>
              <a:t>with </a:t>
            </a:r>
            <a:r>
              <a:rPr dirty="0"/>
              <a:t>one</a:t>
            </a:r>
            <a:r>
              <a:rPr spc="-50" dirty="0"/>
              <a:t> </a:t>
            </a:r>
            <a:r>
              <a:rPr spc="100" dirty="0"/>
              <a:t>or</a:t>
            </a:r>
            <a:r>
              <a:rPr spc="-50" dirty="0"/>
              <a:t> </a:t>
            </a:r>
            <a:r>
              <a:rPr spc="65" dirty="0"/>
              <a:t>more</a:t>
            </a:r>
            <a:r>
              <a:rPr spc="-55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one</a:t>
            </a:r>
            <a:r>
              <a:rPr spc="-45" dirty="0"/>
              <a:t> </a:t>
            </a:r>
            <a:r>
              <a:rPr spc="100" dirty="0"/>
              <a:t>or</a:t>
            </a:r>
            <a:r>
              <a:rPr spc="-55" dirty="0"/>
              <a:t> </a:t>
            </a:r>
            <a:r>
              <a:rPr spc="70" dirty="0"/>
              <a:t>more</a:t>
            </a:r>
            <a:r>
              <a:rPr spc="-55" dirty="0"/>
              <a:t> </a:t>
            </a:r>
            <a:r>
              <a:rPr spc="-10" dirty="0"/>
              <a:t>rows.</a:t>
            </a:r>
          </a:p>
          <a:p>
            <a:pPr marL="88900" marR="581660">
              <a:lnSpc>
                <a:spcPct val="100000"/>
              </a:lnSpc>
              <a:spcBef>
                <a:spcPts val="810"/>
              </a:spcBef>
            </a:pPr>
            <a:r>
              <a:rPr dirty="0"/>
              <a:t>A</a:t>
            </a:r>
            <a:r>
              <a:rPr spc="-70" dirty="0"/>
              <a:t> </a:t>
            </a:r>
            <a:r>
              <a:rPr spc="80" dirty="0"/>
              <a:t>matrix</a:t>
            </a:r>
            <a:r>
              <a:rPr spc="-7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10" dirty="0"/>
              <a:t>a</a:t>
            </a:r>
            <a:r>
              <a:rPr spc="-80" dirty="0"/>
              <a:t> </a:t>
            </a:r>
            <a:r>
              <a:rPr spc="125" dirty="0"/>
              <a:t>two-</a:t>
            </a:r>
            <a:r>
              <a:rPr dirty="0"/>
              <a:t>dimensional</a:t>
            </a:r>
            <a:r>
              <a:rPr spc="-75" dirty="0"/>
              <a:t> </a:t>
            </a:r>
            <a:r>
              <a:rPr dirty="0"/>
              <a:t>array</a:t>
            </a:r>
            <a:r>
              <a:rPr spc="-65" dirty="0"/>
              <a:t> </a:t>
            </a:r>
            <a:r>
              <a:rPr spc="-60" dirty="0"/>
              <a:t>(a</a:t>
            </a:r>
            <a:r>
              <a:rPr spc="-75" dirty="0"/>
              <a:t> </a:t>
            </a:r>
            <a:r>
              <a:rPr spc="60" dirty="0"/>
              <a:t>table)</a:t>
            </a:r>
            <a:r>
              <a:rPr spc="-75" dirty="0"/>
              <a:t> </a:t>
            </a:r>
            <a:r>
              <a:rPr spc="145" dirty="0"/>
              <a:t>of </a:t>
            </a:r>
            <a:r>
              <a:rPr spc="-10" dirty="0"/>
              <a:t>numbers.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2813" y="5024457"/>
            <a:ext cx="2215829" cy="1136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01102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7618" y="1517662"/>
            <a:ext cx="7490459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2400" spc="-20" dirty="0">
                <a:latin typeface="Microsoft Sans Serif"/>
                <a:cs typeface="Microsoft Sans Serif"/>
              </a:rPr>
              <a:t>The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notation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145" dirty="0">
                <a:latin typeface="Microsoft Sans Serif"/>
                <a:cs typeface="Microsoft Sans Serif"/>
              </a:rPr>
              <a:t>for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often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uppercase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letter, </a:t>
            </a:r>
            <a:r>
              <a:rPr sz="2400" spc="-40" dirty="0">
                <a:latin typeface="Microsoft Sans Serif"/>
                <a:cs typeface="Microsoft Sans Serif"/>
              </a:rPr>
              <a:t>such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A,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entries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referred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their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two- </a:t>
            </a:r>
            <a:r>
              <a:rPr sz="2400" dirty="0">
                <a:latin typeface="Microsoft Sans Serif"/>
                <a:cs typeface="Microsoft Sans Serif"/>
              </a:rPr>
              <a:t>dimensional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subscript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16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row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</a:t>
            </a:r>
            <a:r>
              <a:rPr sz="2025" baseline="-18518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)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column</a:t>
            </a:r>
            <a:r>
              <a:rPr sz="2400" spc="-10" dirty="0">
                <a:latin typeface="Microsoft Sans Serif"/>
                <a:cs typeface="Microsoft Sans Serif"/>
              </a:rPr>
              <a:t> (</a:t>
            </a:r>
            <a:r>
              <a:rPr sz="2025" spc="-15" baseline="-18518" dirty="0">
                <a:latin typeface="Microsoft Sans Serif"/>
                <a:cs typeface="Microsoft Sans Serif"/>
              </a:rPr>
              <a:t>j</a:t>
            </a:r>
            <a:r>
              <a:rPr sz="2400" spc="-10" dirty="0">
                <a:latin typeface="Microsoft Sans Serif"/>
                <a:cs typeface="Microsoft Sans Serif"/>
              </a:rPr>
              <a:t>), </a:t>
            </a:r>
            <a:r>
              <a:rPr sz="2400" spc="-40" dirty="0">
                <a:latin typeface="Microsoft Sans Serif"/>
                <a:cs typeface="Microsoft Sans Serif"/>
              </a:rPr>
              <a:t>such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as</a:t>
            </a:r>
            <a:endParaRPr sz="2400">
              <a:latin typeface="Microsoft Sans Serif"/>
              <a:cs typeface="Microsoft Sans Serif"/>
            </a:endParaRPr>
          </a:p>
          <a:p>
            <a:pPr marL="38100">
              <a:spcBef>
                <a:spcPts val="720"/>
              </a:spcBef>
            </a:pPr>
            <a:r>
              <a:rPr sz="3600" baseline="10416" dirty="0">
                <a:latin typeface="Microsoft Sans Serif"/>
                <a:cs typeface="Microsoft Sans Serif"/>
              </a:rPr>
              <a:t>a</a:t>
            </a:r>
            <a:r>
              <a:rPr sz="1350" dirty="0">
                <a:latin typeface="Microsoft Sans Serif"/>
                <a:cs typeface="Microsoft Sans Serif"/>
              </a:rPr>
              <a:t>i,j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3600" spc="-75" baseline="10416" dirty="0">
                <a:latin typeface="Microsoft Sans Serif"/>
                <a:cs typeface="Microsoft Sans Serif"/>
              </a:rPr>
              <a:t>.</a:t>
            </a:r>
            <a:endParaRPr sz="3600" baseline="10416">
              <a:latin typeface="Microsoft Sans Serif"/>
              <a:cs typeface="Microsoft Sans Serif"/>
            </a:endParaRPr>
          </a:p>
          <a:p>
            <a:pPr marL="38100" marR="116205">
              <a:lnSpc>
                <a:spcPts val="3679"/>
              </a:lnSpc>
              <a:spcBef>
                <a:spcPts val="55"/>
              </a:spcBef>
            </a:pP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example,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we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can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define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3-row,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2-</a:t>
            </a:r>
            <a:r>
              <a:rPr sz="2400" dirty="0">
                <a:latin typeface="Microsoft Sans Serif"/>
                <a:cs typeface="Microsoft Sans Serif"/>
              </a:rPr>
              <a:t>column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matrix: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((a</a:t>
            </a:r>
            <a:r>
              <a:rPr sz="2025" baseline="-18518" dirty="0">
                <a:latin typeface="Microsoft Sans Serif"/>
                <a:cs typeface="Microsoft Sans Serif"/>
              </a:rPr>
              <a:t>1,1</a:t>
            </a:r>
            <a:r>
              <a:rPr sz="2025" spc="-15" baseline="-18518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025" baseline="-18518" dirty="0">
                <a:latin typeface="Microsoft Sans Serif"/>
                <a:cs typeface="Microsoft Sans Serif"/>
              </a:rPr>
              <a:t>1,2</a:t>
            </a:r>
            <a:r>
              <a:rPr sz="2025" spc="195" baseline="-18518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),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(a</a:t>
            </a:r>
            <a:r>
              <a:rPr sz="2025" baseline="-18518" dirty="0">
                <a:latin typeface="Microsoft Sans Serif"/>
                <a:cs typeface="Microsoft Sans Serif"/>
              </a:rPr>
              <a:t>2,1</a:t>
            </a:r>
            <a:r>
              <a:rPr sz="2025" spc="209" baseline="-18518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,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025" baseline="-18518" dirty="0">
                <a:latin typeface="Microsoft Sans Serif"/>
                <a:cs typeface="Microsoft Sans Serif"/>
              </a:rPr>
              <a:t>2,2</a:t>
            </a:r>
            <a:r>
              <a:rPr sz="2025" spc="217" baseline="-18518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),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(a</a:t>
            </a:r>
            <a:r>
              <a:rPr sz="2025" baseline="-18518" dirty="0">
                <a:latin typeface="Microsoft Sans Serif"/>
                <a:cs typeface="Microsoft Sans Serif"/>
              </a:rPr>
              <a:t>3,1</a:t>
            </a:r>
            <a:r>
              <a:rPr sz="2025" spc="202" baseline="-18518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025" baseline="-18518" dirty="0">
                <a:latin typeface="Microsoft Sans Serif"/>
                <a:cs typeface="Microsoft Sans Serif"/>
              </a:rPr>
              <a:t>3,2</a:t>
            </a:r>
            <a:r>
              <a:rPr sz="2025" spc="202" baseline="-18518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))</a:t>
            </a:r>
            <a:endParaRPr sz="2400">
              <a:latin typeface="Microsoft Sans Serif"/>
              <a:cs typeface="Microsoft Sans Serif"/>
            </a:endParaRPr>
          </a:p>
          <a:p>
            <a:pPr marL="38100" marR="531495">
              <a:spcBef>
                <a:spcPts val="800"/>
              </a:spcBef>
            </a:pPr>
            <a:r>
              <a:rPr sz="2400" spc="135" dirty="0">
                <a:latin typeface="Microsoft Sans Serif"/>
                <a:cs typeface="Microsoft Sans Serif"/>
              </a:rPr>
              <a:t>It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more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common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see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matrices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defined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using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 </a:t>
            </a:r>
            <a:r>
              <a:rPr sz="2400" spc="60" dirty="0">
                <a:latin typeface="Microsoft Sans Serif"/>
                <a:cs typeface="Microsoft Sans Serif"/>
              </a:rPr>
              <a:t>horizontal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notation.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313154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409815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Matrix</a:t>
            </a:r>
            <a:r>
              <a:rPr spc="-13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0125" y="1692189"/>
            <a:ext cx="10515600" cy="226985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sz="2400" b="1" spc="70" dirty="0">
                <a:latin typeface="Arial"/>
                <a:cs typeface="Arial"/>
              </a:rPr>
              <a:t>Matrix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Addition</a:t>
            </a:r>
            <a:endParaRPr sz="2400" dirty="0">
              <a:latin typeface="Arial"/>
              <a:cs typeface="Arial"/>
            </a:endParaRPr>
          </a:p>
          <a:p>
            <a:pPr marL="88900" marR="71755">
              <a:lnSpc>
                <a:spcPct val="100000"/>
              </a:lnSpc>
              <a:spcBef>
                <a:spcPts val="795"/>
              </a:spcBef>
            </a:pPr>
            <a:r>
              <a:rPr sz="2400" dirty="0"/>
              <a:t>Two</a:t>
            </a:r>
            <a:r>
              <a:rPr sz="2400" spc="-45" dirty="0"/>
              <a:t> </a:t>
            </a:r>
            <a:r>
              <a:rPr sz="2400" dirty="0"/>
              <a:t>matrices</a:t>
            </a:r>
            <a:r>
              <a:rPr sz="2400" spc="-40" dirty="0"/>
              <a:t> </a:t>
            </a:r>
            <a:r>
              <a:rPr sz="2400" spc="120" dirty="0"/>
              <a:t>with</a:t>
            </a:r>
            <a:r>
              <a:rPr sz="2400" spc="-40" dirty="0"/>
              <a:t> </a:t>
            </a:r>
            <a:r>
              <a:rPr sz="2400" spc="105" dirty="0"/>
              <a:t>the</a:t>
            </a:r>
            <a:r>
              <a:rPr sz="2400" spc="-30" dirty="0"/>
              <a:t> </a:t>
            </a:r>
            <a:r>
              <a:rPr sz="2400" spc="-45" dirty="0"/>
              <a:t>same </a:t>
            </a:r>
            <a:r>
              <a:rPr sz="2400" dirty="0"/>
              <a:t>dimensions</a:t>
            </a:r>
            <a:r>
              <a:rPr sz="2400" spc="-40" dirty="0"/>
              <a:t> </a:t>
            </a:r>
            <a:r>
              <a:rPr sz="2400" spc="-45" dirty="0"/>
              <a:t>can</a:t>
            </a:r>
            <a:r>
              <a:rPr sz="2400" spc="-40" dirty="0"/>
              <a:t> </a:t>
            </a:r>
            <a:r>
              <a:rPr sz="2400" dirty="0"/>
              <a:t>be</a:t>
            </a:r>
            <a:r>
              <a:rPr sz="2400" spc="-40" dirty="0"/>
              <a:t> </a:t>
            </a:r>
            <a:r>
              <a:rPr sz="2400" spc="-10" dirty="0"/>
              <a:t>added </a:t>
            </a:r>
            <a:r>
              <a:rPr sz="2400" spc="100" dirty="0"/>
              <a:t>together</a:t>
            </a:r>
            <a:r>
              <a:rPr sz="2400" spc="-45" dirty="0"/>
              <a:t> </a:t>
            </a:r>
            <a:r>
              <a:rPr sz="2400" spc="180" dirty="0"/>
              <a:t>to</a:t>
            </a:r>
            <a:r>
              <a:rPr sz="2400" spc="-45" dirty="0"/>
              <a:t> </a:t>
            </a:r>
            <a:r>
              <a:rPr sz="2400" dirty="0"/>
              <a:t>create</a:t>
            </a:r>
            <a:r>
              <a:rPr sz="2400" spc="-50" dirty="0"/>
              <a:t> </a:t>
            </a:r>
            <a:r>
              <a:rPr sz="2400" spc="-100" dirty="0"/>
              <a:t>a</a:t>
            </a:r>
            <a:r>
              <a:rPr sz="2400" spc="-55" dirty="0"/>
              <a:t> </a:t>
            </a:r>
            <a:r>
              <a:rPr sz="2400" spc="50" dirty="0"/>
              <a:t>new</a:t>
            </a:r>
            <a:r>
              <a:rPr sz="2400" spc="-50" dirty="0"/>
              <a:t> </a:t>
            </a:r>
            <a:r>
              <a:rPr sz="2400" spc="110" dirty="0"/>
              <a:t>third</a:t>
            </a:r>
            <a:r>
              <a:rPr sz="2400" spc="-35" dirty="0"/>
              <a:t> </a:t>
            </a:r>
            <a:r>
              <a:rPr sz="2400" spc="40" dirty="0"/>
              <a:t>matrix.</a:t>
            </a:r>
            <a:endParaRPr sz="2400" dirty="0"/>
          </a:p>
          <a:p>
            <a:pPr marL="88900">
              <a:lnSpc>
                <a:spcPct val="100000"/>
              </a:lnSpc>
              <a:spcBef>
                <a:spcPts val="800"/>
              </a:spcBef>
            </a:pPr>
            <a:r>
              <a:rPr sz="2400" spc="-265" dirty="0"/>
              <a:t>C</a:t>
            </a:r>
            <a:r>
              <a:rPr sz="2400" spc="-90" dirty="0"/>
              <a:t> </a:t>
            </a:r>
            <a:r>
              <a:rPr sz="2400" dirty="0"/>
              <a:t>=</a:t>
            </a:r>
            <a:r>
              <a:rPr sz="2400" spc="-155" dirty="0"/>
              <a:t> </a:t>
            </a:r>
            <a:r>
              <a:rPr sz="2400" dirty="0"/>
              <a:t>A</a:t>
            </a:r>
            <a:r>
              <a:rPr sz="2400" spc="-114" dirty="0"/>
              <a:t> </a:t>
            </a:r>
            <a:r>
              <a:rPr sz="2400" dirty="0"/>
              <a:t>+</a:t>
            </a:r>
            <a:r>
              <a:rPr sz="2400" spc="-125" dirty="0"/>
              <a:t> </a:t>
            </a:r>
            <a:r>
              <a:rPr sz="2400" spc="-50" dirty="0"/>
              <a:t>B</a:t>
            </a:r>
            <a:endParaRPr sz="2400" dirty="0"/>
          </a:p>
          <a:p>
            <a:pPr marL="88900" marR="5080">
              <a:lnSpc>
                <a:spcPct val="100000"/>
              </a:lnSpc>
              <a:spcBef>
                <a:spcPts val="800"/>
              </a:spcBef>
            </a:pPr>
            <a:r>
              <a:rPr sz="2400" spc="-20" dirty="0"/>
              <a:t>The</a:t>
            </a:r>
            <a:r>
              <a:rPr sz="2400" spc="-75" dirty="0"/>
              <a:t> </a:t>
            </a:r>
            <a:r>
              <a:rPr sz="2400" spc="-30" dirty="0"/>
              <a:t>scalar</a:t>
            </a:r>
            <a:r>
              <a:rPr sz="2400" spc="-85" dirty="0"/>
              <a:t> </a:t>
            </a:r>
            <a:r>
              <a:rPr sz="2400" spc="45" dirty="0"/>
              <a:t>elements</a:t>
            </a:r>
            <a:r>
              <a:rPr sz="2400" spc="-75" dirty="0"/>
              <a:t> </a:t>
            </a:r>
            <a:r>
              <a:rPr sz="2400" dirty="0"/>
              <a:t>in</a:t>
            </a:r>
            <a:r>
              <a:rPr sz="2400" spc="-80" dirty="0"/>
              <a:t> </a:t>
            </a:r>
            <a:r>
              <a:rPr sz="2400" spc="105" dirty="0"/>
              <a:t>the</a:t>
            </a:r>
            <a:r>
              <a:rPr sz="2400" spc="-70" dirty="0"/>
              <a:t> </a:t>
            </a:r>
            <a:r>
              <a:rPr sz="2400" spc="55" dirty="0"/>
              <a:t>resulting</a:t>
            </a:r>
            <a:r>
              <a:rPr sz="2400" spc="-80" dirty="0"/>
              <a:t> </a:t>
            </a:r>
            <a:r>
              <a:rPr sz="2400" spc="70" dirty="0"/>
              <a:t>matrix</a:t>
            </a:r>
            <a:r>
              <a:rPr sz="2400" spc="-75" dirty="0"/>
              <a:t> </a:t>
            </a:r>
            <a:r>
              <a:rPr sz="2400" dirty="0"/>
              <a:t>are</a:t>
            </a:r>
            <a:r>
              <a:rPr sz="2400" spc="-85" dirty="0"/>
              <a:t> </a:t>
            </a:r>
            <a:r>
              <a:rPr sz="2400" spc="-40" dirty="0"/>
              <a:t>each</a:t>
            </a:r>
            <a:r>
              <a:rPr sz="2400" spc="-75" dirty="0"/>
              <a:t> </a:t>
            </a:r>
            <a:r>
              <a:rPr sz="2400" spc="135" dirty="0"/>
              <a:t>of </a:t>
            </a:r>
            <a:r>
              <a:rPr sz="2400" spc="105" dirty="0"/>
              <a:t>the</a:t>
            </a:r>
            <a:r>
              <a:rPr sz="2400" spc="30" dirty="0"/>
              <a:t> </a:t>
            </a:r>
            <a:r>
              <a:rPr sz="2400" dirty="0"/>
              <a:t>matrices</a:t>
            </a:r>
            <a:r>
              <a:rPr sz="2400" spc="40" dirty="0"/>
              <a:t> </a:t>
            </a:r>
            <a:r>
              <a:rPr sz="2400" dirty="0"/>
              <a:t>being</a:t>
            </a:r>
            <a:r>
              <a:rPr sz="2400" spc="45" dirty="0"/>
              <a:t> </a:t>
            </a:r>
            <a:r>
              <a:rPr sz="2400" spc="-10" dirty="0"/>
              <a:t>added.</a:t>
            </a:r>
            <a:endParaRPr sz="24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5598" y="70916"/>
            <a:ext cx="1184757" cy="6480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3412" y="4444543"/>
            <a:ext cx="4181094" cy="12188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Matrix</a:t>
            </a:r>
            <a:r>
              <a:rPr spc="-13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14450" y="1530350"/>
            <a:ext cx="10515600" cy="263918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sz="2400" b="1" spc="70" dirty="0">
                <a:latin typeface="Arial"/>
                <a:cs typeface="Arial"/>
              </a:rPr>
              <a:t>Matrix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Subtraction</a:t>
            </a:r>
            <a:endParaRPr sz="2400" dirty="0">
              <a:latin typeface="Arial"/>
              <a:cs typeface="Arial"/>
            </a:endParaRPr>
          </a:p>
          <a:p>
            <a:pPr marL="88900" marR="685165">
              <a:lnSpc>
                <a:spcPct val="100000"/>
              </a:lnSpc>
              <a:spcBef>
                <a:spcPts val="795"/>
              </a:spcBef>
            </a:pPr>
            <a:r>
              <a:rPr sz="2400" dirty="0"/>
              <a:t>Two</a:t>
            </a:r>
            <a:r>
              <a:rPr sz="2400" spc="-50" dirty="0"/>
              <a:t> </a:t>
            </a:r>
            <a:r>
              <a:rPr sz="2400" dirty="0"/>
              <a:t>matrices</a:t>
            </a:r>
            <a:r>
              <a:rPr sz="2400" spc="-40" dirty="0"/>
              <a:t> </a:t>
            </a:r>
            <a:r>
              <a:rPr sz="2400" spc="120" dirty="0"/>
              <a:t>with</a:t>
            </a:r>
            <a:r>
              <a:rPr sz="2400" spc="-40" dirty="0"/>
              <a:t> </a:t>
            </a:r>
            <a:r>
              <a:rPr sz="2400" spc="105" dirty="0"/>
              <a:t>the</a:t>
            </a:r>
            <a:r>
              <a:rPr sz="2400" spc="-35" dirty="0"/>
              <a:t> </a:t>
            </a:r>
            <a:r>
              <a:rPr sz="2400" spc="-45" dirty="0"/>
              <a:t>same </a:t>
            </a:r>
            <a:r>
              <a:rPr sz="2400" dirty="0"/>
              <a:t>dimensions</a:t>
            </a:r>
            <a:r>
              <a:rPr sz="2400" spc="-45" dirty="0"/>
              <a:t> can</a:t>
            </a:r>
            <a:r>
              <a:rPr sz="2400" spc="-40" dirty="0"/>
              <a:t> </a:t>
            </a:r>
            <a:r>
              <a:rPr sz="2400" spc="-25" dirty="0"/>
              <a:t>be </a:t>
            </a:r>
            <a:r>
              <a:rPr sz="2400" spc="50" dirty="0"/>
              <a:t>subtracted</a:t>
            </a:r>
            <a:r>
              <a:rPr sz="2400" spc="-35" dirty="0"/>
              <a:t> </a:t>
            </a:r>
            <a:r>
              <a:rPr sz="2400" spc="105" dirty="0"/>
              <a:t>together</a:t>
            </a:r>
            <a:r>
              <a:rPr sz="2400" spc="-35" dirty="0"/>
              <a:t> </a:t>
            </a:r>
            <a:r>
              <a:rPr sz="2400" spc="180" dirty="0"/>
              <a:t>to</a:t>
            </a:r>
            <a:r>
              <a:rPr sz="2400" spc="-25" dirty="0"/>
              <a:t> </a:t>
            </a:r>
            <a:r>
              <a:rPr sz="2400" dirty="0"/>
              <a:t>create</a:t>
            </a:r>
            <a:r>
              <a:rPr sz="2400" spc="-25" dirty="0"/>
              <a:t> </a:t>
            </a:r>
            <a:r>
              <a:rPr sz="2400" spc="-100" dirty="0"/>
              <a:t>a</a:t>
            </a:r>
            <a:r>
              <a:rPr sz="2400" spc="-30" dirty="0"/>
              <a:t> </a:t>
            </a:r>
            <a:r>
              <a:rPr sz="2400" dirty="0"/>
              <a:t>new</a:t>
            </a:r>
            <a:r>
              <a:rPr sz="2400" spc="-30" dirty="0"/>
              <a:t> </a:t>
            </a:r>
            <a:r>
              <a:rPr sz="2400" spc="110" dirty="0"/>
              <a:t>third</a:t>
            </a:r>
            <a:r>
              <a:rPr sz="2400" spc="-25" dirty="0"/>
              <a:t> </a:t>
            </a:r>
            <a:r>
              <a:rPr sz="2400" spc="40" dirty="0"/>
              <a:t>matrix.</a:t>
            </a:r>
            <a:endParaRPr sz="2400" dirty="0"/>
          </a:p>
          <a:p>
            <a:pPr marL="88900">
              <a:lnSpc>
                <a:spcPct val="100000"/>
              </a:lnSpc>
              <a:spcBef>
                <a:spcPts val="800"/>
              </a:spcBef>
            </a:pPr>
            <a:r>
              <a:rPr sz="2400" spc="-265" dirty="0"/>
              <a:t>C</a:t>
            </a:r>
            <a:r>
              <a:rPr sz="2400" spc="-90" dirty="0"/>
              <a:t> </a:t>
            </a:r>
            <a:r>
              <a:rPr sz="2400" dirty="0"/>
              <a:t>=</a:t>
            </a:r>
            <a:r>
              <a:rPr sz="2400" spc="-125" dirty="0"/>
              <a:t> </a:t>
            </a:r>
            <a:r>
              <a:rPr sz="2400" dirty="0"/>
              <a:t>A</a:t>
            </a:r>
            <a:r>
              <a:rPr sz="2400" spc="-105" dirty="0"/>
              <a:t> </a:t>
            </a:r>
            <a:r>
              <a:rPr sz="2400" spc="490" dirty="0"/>
              <a:t>–</a:t>
            </a:r>
            <a:r>
              <a:rPr sz="2400" spc="-114" dirty="0"/>
              <a:t> </a:t>
            </a:r>
            <a:r>
              <a:rPr sz="2400" spc="-50" dirty="0"/>
              <a:t>B</a:t>
            </a:r>
            <a:endParaRPr sz="2400" dirty="0"/>
          </a:p>
          <a:p>
            <a:pPr marL="88900" marR="5080">
              <a:lnSpc>
                <a:spcPct val="100000"/>
              </a:lnSpc>
              <a:spcBef>
                <a:spcPts val="800"/>
              </a:spcBef>
            </a:pPr>
            <a:r>
              <a:rPr sz="2400" spc="-20" dirty="0"/>
              <a:t>The</a:t>
            </a:r>
            <a:r>
              <a:rPr sz="2400" spc="-75" dirty="0"/>
              <a:t> </a:t>
            </a:r>
            <a:r>
              <a:rPr sz="2400" spc="-30" dirty="0"/>
              <a:t>scalar</a:t>
            </a:r>
            <a:r>
              <a:rPr sz="2400" spc="-85" dirty="0"/>
              <a:t> </a:t>
            </a:r>
            <a:r>
              <a:rPr sz="2400" spc="45" dirty="0"/>
              <a:t>elements</a:t>
            </a:r>
            <a:r>
              <a:rPr sz="2400" spc="-75" dirty="0"/>
              <a:t> </a:t>
            </a:r>
            <a:r>
              <a:rPr sz="2400" dirty="0"/>
              <a:t>in</a:t>
            </a:r>
            <a:r>
              <a:rPr sz="2400" spc="-80" dirty="0"/>
              <a:t> </a:t>
            </a:r>
            <a:r>
              <a:rPr sz="2400" spc="105" dirty="0"/>
              <a:t>the</a:t>
            </a:r>
            <a:r>
              <a:rPr sz="2400" spc="-70" dirty="0"/>
              <a:t> </a:t>
            </a:r>
            <a:r>
              <a:rPr sz="2400" spc="55" dirty="0"/>
              <a:t>resulting</a:t>
            </a:r>
            <a:r>
              <a:rPr sz="2400" spc="-80" dirty="0"/>
              <a:t> </a:t>
            </a:r>
            <a:r>
              <a:rPr sz="2400" spc="70" dirty="0"/>
              <a:t>matrix</a:t>
            </a:r>
            <a:r>
              <a:rPr sz="2400" spc="-75" dirty="0"/>
              <a:t> </a:t>
            </a:r>
            <a:r>
              <a:rPr sz="2400" dirty="0"/>
              <a:t>are</a:t>
            </a:r>
            <a:r>
              <a:rPr sz="2400" spc="-85" dirty="0"/>
              <a:t> </a:t>
            </a:r>
            <a:r>
              <a:rPr sz="2400" spc="-40" dirty="0"/>
              <a:t>each</a:t>
            </a:r>
            <a:r>
              <a:rPr sz="2400" spc="-75" dirty="0"/>
              <a:t> </a:t>
            </a:r>
            <a:r>
              <a:rPr sz="2400" spc="135" dirty="0"/>
              <a:t>of </a:t>
            </a:r>
            <a:r>
              <a:rPr sz="2400" spc="105" dirty="0"/>
              <a:t>the</a:t>
            </a:r>
            <a:r>
              <a:rPr sz="2400" spc="30" dirty="0"/>
              <a:t> </a:t>
            </a:r>
            <a:r>
              <a:rPr sz="2400" dirty="0"/>
              <a:t>matrices</a:t>
            </a:r>
            <a:r>
              <a:rPr sz="2400" spc="40" dirty="0"/>
              <a:t> </a:t>
            </a:r>
            <a:r>
              <a:rPr sz="2400" dirty="0"/>
              <a:t>being</a:t>
            </a:r>
            <a:r>
              <a:rPr sz="2400" spc="45" dirty="0"/>
              <a:t> </a:t>
            </a:r>
            <a:r>
              <a:rPr sz="2400" spc="-10" dirty="0"/>
              <a:t>subtracted.</a:t>
            </a:r>
            <a:endParaRPr sz="24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292" y="4476306"/>
            <a:ext cx="5028731" cy="14665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2397" y="5062874"/>
            <a:ext cx="4200295" cy="12284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Matrix</a:t>
            </a:r>
            <a:r>
              <a:rPr spc="-13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399716"/>
            <a:ext cx="132715" cy="96011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795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4656" y="1408782"/>
            <a:ext cx="7513320" cy="33578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b="1" spc="70" dirty="0">
                <a:latin typeface="Arial"/>
                <a:cs typeface="Arial"/>
              </a:rPr>
              <a:t>Matrix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Multiplication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(Hadamard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Product)</a:t>
            </a:r>
            <a:endParaRPr sz="2400" dirty="0">
              <a:latin typeface="Arial"/>
              <a:cs typeface="Arial"/>
            </a:endParaRPr>
          </a:p>
          <a:p>
            <a:pPr marL="12700" marR="118745">
              <a:spcBef>
                <a:spcPts val="795"/>
              </a:spcBef>
            </a:pPr>
            <a:r>
              <a:rPr sz="2400" dirty="0">
                <a:latin typeface="Microsoft Sans Serif"/>
                <a:cs typeface="Microsoft Sans Serif"/>
              </a:rPr>
              <a:t>Two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matrices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with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45" dirty="0">
                <a:latin typeface="Microsoft Sans Serif"/>
                <a:cs typeface="Microsoft Sans Serif"/>
              </a:rPr>
              <a:t> same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size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can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multiplied </a:t>
            </a:r>
            <a:r>
              <a:rPr sz="2400" spc="80" dirty="0">
                <a:latin typeface="Microsoft Sans Serif"/>
                <a:cs typeface="Microsoft Sans Serif"/>
              </a:rPr>
              <a:t>together,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this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often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called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element-</a:t>
            </a:r>
            <a:r>
              <a:rPr sz="2400" spc="-10" dirty="0">
                <a:latin typeface="Microsoft Sans Serif"/>
                <a:cs typeface="Microsoft Sans Serif"/>
              </a:rPr>
              <a:t>wise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matrix </a:t>
            </a:r>
            <a:r>
              <a:rPr sz="2400" spc="70" dirty="0">
                <a:latin typeface="Microsoft Sans Serif"/>
                <a:cs typeface="Microsoft Sans Serif"/>
              </a:rPr>
              <a:t>multiplication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or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Hadamard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product.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 algn="just">
              <a:spcBef>
                <a:spcPts val="800"/>
              </a:spcBef>
            </a:pPr>
            <a:r>
              <a:rPr sz="2400" spc="135" dirty="0">
                <a:latin typeface="Microsoft Sans Serif"/>
                <a:cs typeface="Microsoft Sans Serif"/>
              </a:rPr>
              <a:t>It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is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not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typical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operation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meant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when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referring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multiplication,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therefore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a </a:t>
            </a:r>
            <a:r>
              <a:rPr sz="2400" spc="120" dirty="0">
                <a:latin typeface="Microsoft Sans Serif"/>
                <a:cs typeface="Microsoft Sans Serif"/>
              </a:rPr>
              <a:t>different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operator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is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often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used,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such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a </a:t>
            </a:r>
            <a:r>
              <a:rPr sz="2400" spc="15" dirty="0">
                <a:latin typeface="Microsoft Sans Serif"/>
                <a:cs typeface="Microsoft Sans Serif"/>
              </a:rPr>
              <a:t>circle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◦</a:t>
            </a:r>
            <a:r>
              <a:rPr sz="2400" spc="229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1905" algn="ctr">
              <a:spcBef>
                <a:spcPts val="800"/>
              </a:spcBef>
            </a:pPr>
            <a:r>
              <a:rPr sz="2400" spc="-265" dirty="0">
                <a:latin typeface="Microsoft Sans Serif"/>
                <a:cs typeface="Microsoft Sans Serif"/>
              </a:rPr>
              <a:t>C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60" dirty="0">
                <a:latin typeface="Trebuchet MS"/>
                <a:cs typeface="Trebuchet MS"/>
              </a:rPr>
              <a:t>◦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B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3167190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5598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Matrix</a:t>
            </a:r>
            <a:r>
              <a:rPr spc="-13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99716"/>
            <a:ext cx="132715" cy="96011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795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18" y="1416276"/>
            <a:ext cx="7370445" cy="13258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b="1" spc="70" dirty="0">
                <a:latin typeface="Arial"/>
                <a:cs typeface="Arial"/>
              </a:rPr>
              <a:t>Matrix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Division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spcBef>
                <a:spcPts val="795"/>
              </a:spcBef>
            </a:pPr>
            <a:r>
              <a:rPr sz="2400" dirty="0">
                <a:latin typeface="Microsoft Sans Serif"/>
                <a:cs typeface="Microsoft Sans Serif"/>
              </a:rPr>
              <a:t>One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divided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another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with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the </a:t>
            </a:r>
            <a:r>
              <a:rPr sz="2400" spc="-45" dirty="0">
                <a:latin typeface="Microsoft Sans Serif"/>
                <a:cs typeface="Microsoft Sans Serif"/>
              </a:rPr>
              <a:t>same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dimensions.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73634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3018" y="3752901"/>
            <a:ext cx="7135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20" dirty="0">
                <a:latin typeface="Microsoft Sans Serif"/>
                <a:cs typeface="Microsoft Sans Serif"/>
              </a:rPr>
              <a:t>The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scalar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elements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resulting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are </a:t>
            </a:r>
            <a:r>
              <a:rPr sz="2400" dirty="0">
                <a:latin typeface="Microsoft Sans Serif"/>
                <a:cs typeface="Microsoft Sans Serif"/>
              </a:rPr>
              <a:t>calculated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division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55" dirty="0">
                <a:latin typeface="Microsoft Sans Serif"/>
                <a:cs typeface="Microsoft Sans Serif"/>
              </a:rPr>
              <a:t>of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elements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each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of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matrices.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5598" y="70916"/>
            <a:ext cx="1184757" cy="6480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337" y="2946959"/>
            <a:ext cx="761803" cy="6092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6724" y="5014981"/>
            <a:ext cx="1685649" cy="9903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Matrix</a:t>
            </a:r>
            <a:r>
              <a:rPr spc="-135" dirty="0"/>
              <a:t> </a:t>
            </a:r>
            <a:r>
              <a:rPr spc="110" dirty="0"/>
              <a:t>Arithmetic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99716"/>
            <a:ext cx="132715" cy="96011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795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18" y="1416276"/>
            <a:ext cx="7527925" cy="4292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b="1" spc="65" dirty="0">
                <a:latin typeface="Arial"/>
                <a:cs typeface="Arial"/>
              </a:rPr>
              <a:t>Matrix-</a:t>
            </a:r>
            <a:r>
              <a:rPr sz="2400" b="1" spc="70" dirty="0">
                <a:latin typeface="Arial"/>
                <a:cs typeface="Arial"/>
              </a:rPr>
              <a:t>Matrix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Multiplication</a:t>
            </a:r>
            <a:endParaRPr sz="2400" dirty="0">
              <a:latin typeface="Arial"/>
              <a:cs typeface="Arial"/>
            </a:endParaRPr>
          </a:p>
          <a:p>
            <a:pPr marL="12700" marR="277495">
              <a:spcBef>
                <a:spcPts val="795"/>
              </a:spcBef>
            </a:pPr>
            <a:r>
              <a:rPr sz="2400" spc="75" dirty="0">
                <a:latin typeface="Microsoft Sans Serif"/>
                <a:cs typeface="Microsoft Sans Serif"/>
              </a:rPr>
              <a:t>Matrix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multiplication,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also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called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dot </a:t>
            </a:r>
            <a:r>
              <a:rPr sz="2400" spc="75" dirty="0">
                <a:latin typeface="Microsoft Sans Serif"/>
                <a:cs typeface="Microsoft Sans Serif"/>
              </a:rPr>
              <a:t>product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 </a:t>
            </a:r>
            <a:r>
              <a:rPr sz="2400" spc="55" dirty="0">
                <a:latin typeface="Microsoft Sans Serif"/>
                <a:cs typeface="Microsoft Sans Serif"/>
              </a:rPr>
              <a:t>more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complicated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than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previous </a:t>
            </a:r>
            <a:r>
              <a:rPr sz="2400" dirty="0">
                <a:latin typeface="Microsoft Sans Serif"/>
                <a:cs typeface="Microsoft Sans Serif"/>
              </a:rPr>
              <a:t>operations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involves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rule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not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matrices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can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multiplied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together.</a:t>
            </a:r>
            <a:endParaRPr sz="2400" dirty="0">
              <a:latin typeface="Microsoft Sans Serif"/>
              <a:cs typeface="Microsoft Sans Serif"/>
            </a:endParaRPr>
          </a:p>
          <a:p>
            <a:pPr marL="2988945" marR="2976880" algn="ctr">
              <a:lnSpc>
                <a:spcPts val="3679"/>
              </a:lnSpc>
              <a:spcBef>
                <a:spcPts val="259"/>
              </a:spcBef>
              <a:tabLst>
                <a:tab pos="4244340" algn="l"/>
              </a:tabLst>
            </a:pPr>
            <a:r>
              <a:rPr sz="2400" spc="-265" dirty="0">
                <a:latin typeface="Microsoft Sans Serif"/>
                <a:cs typeface="Microsoft Sans Serif"/>
              </a:rPr>
              <a:t>C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B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65" dirty="0">
                <a:latin typeface="Microsoft Sans Serif"/>
                <a:cs typeface="Microsoft Sans Serif"/>
              </a:rPr>
              <a:t>or </a:t>
            </a:r>
            <a:r>
              <a:rPr sz="2400" spc="-265" dirty="0">
                <a:latin typeface="Microsoft Sans Serif"/>
                <a:cs typeface="Microsoft Sans Serif"/>
              </a:rPr>
              <a:t>C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AB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spcBef>
                <a:spcPts val="545"/>
              </a:spcBef>
            </a:pPr>
            <a:r>
              <a:rPr sz="2400" spc="-20" dirty="0">
                <a:latin typeface="Microsoft Sans Serif"/>
                <a:cs typeface="Microsoft Sans Serif"/>
              </a:rPr>
              <a:t>The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rule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145" dirty="0">
                <a:latin typeface="Microsoft Sans Serif"/>
                <a:cs typeface="Microsoft Sans Serif"/>
              </a:rPr>
              <a:t>for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multiplication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follows: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spcBef>
                <a:spcPts val="795"/>
              </a:spcBef>
            </a:pPr>
            <a:r>
              <a:rPr sz="2400" spc="-20" dirty="0">
                <a:latin typeface="Microsoft Sans Serif"/>
                <a:cs typeface="Microsoft Sans Serif"/>
              </a:rPr>
              <a:t>The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number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60" dirty="0">
                <a:latin typeface="Microsoft Sans Serif"/>
                <a:cs typeface="Microsoft Sans Serif"/>
              </a:rPr>
              <a:t>of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columns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(n)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first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(A)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must </a:t>
            </a:r>
            <a:r>
              <a:rPr sz="2400" dirty="0">
                <a:latin typeface="Microsoft Sans Serif"/>
                <a:cs typeface="Microsoft Sans Serif"/>
              </a:rPr>
              <a:t>equal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number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160" dirty="0">
                <a:latin typeface="Microsoft Sans Serif"/>
                <a:cs typeface="Microsoft Sans Serif"/>
              </a:rPr>
              <a:t>of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rows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(m)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the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second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matrix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(B).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4366474"/>
            <a:ext cx="132715" cy="96011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spcBef>
                <a:spcPts val="795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5598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887C-AA60-4541-AB5F-9CC11B8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15366" name="TextBox 19">
            <a:extLst>
              <a:ext uri="{FF2B5EF4-FFF2-40B4-BE49-F238E27FC236}">
                <a16:creationId xmlns:a16="http://schemas.microsoft.com/office/drawing/2014/main" id="{00C2F2AF-B73F-40C0-9D2D-9E2F554B5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Given the following two matrices,</a:t>
            </a:r>
          </a:p>
        </p:txBody>
      </p:sp>
      <p:sp>
        <p:nvSpPr>
          <p:cNvPr id="15367" name="Rectangle 11">
            <a:extLst>
              <a:ext uri="{FF2B5EF4-FFF2-40B4-BE49-F238E27FC236}">
                <a16:creationId xmlns:a16="http://schemas.microsoft.com/office/drawing/2014/main" id="{1A7C9A6E-DDCB-48EB-A5DD-A4AA1F65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2" name="Object 10">
            <a:extLst>
              <a:ext uri="{FF2B5EF4-FFF2-40B4-BE49-F238E27FC236}">
                <a16:creationId xmlns:a16="http://schemas.microsoft.com/office/drawing/2014/main" id="{F992DC64-0E87-4455-86EC-9BC86051B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852738"/>
          <a:ext cx="18288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457200" progId="Equation.3">
                  <p:embed/>
                </p:oleObj>
              </mc:Choice>
              <mc:Fallback>
                <p:oleObj name="Equation" r:id="rId2" imgW="1041400" imgH="457200" progId="Equation.3">
                  <p:embed/>
                  <p:pic>
                    <p:nvPicPr>
                      <p:cNvPr id="15362" name="Object 10">
                        <a:extLst>
                          <a:ext uri="{FF2B5EF4-FFF2-40B4-BE49-F238E27FC236}">
                            <a16:creationId xmlns:a16="http://schemas.microsoft.com/office/drawing/2014/main" id="{F992DC64-0E87-4455-86EC-9BC86051B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52738"/>
                        <a:ext cx="1828800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3">
            <a:extLst>
              <a:ext uri="{FF2B5EF4-FFF2-40B4-BE49-F238E27FC236}">
                <a16:creationId xmlns:a16="http://schemas.microsoft.com/office/drawing/2014/main" id="{522FF9CB-6C4D-4C78-A301-8D00DD7A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3" name="Object 12">
            <a:extLst>
              <a:ext uri="{FF2B5EF4-FFF2-40B4-BE49-F238E27FC236}">
                <a16:creationId xmlns:a16="http://schemas.microsoft.com/office/drawing/2014/main" id="{FFA44DA0-D126-4A31-AFAA-5C6CE5605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622550"/>
          <a:ext cx="17526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710891" progId="Equation.3">
                  <p:embed/>
                </p:oleObj>
              </mc:Choice>
              <mc:Fallback>
                <p:oleObj name="Equation" r:id="rId4" imgW="990170" imgH="710891" progId="Equation.3">
                  <p:embed/>
                  <p:pic>
                    <p:nvPicPr>
                      <p:cNvPr id="15363" name="Object 12">
                        <a:extLst>
                          <a:ext uri="{FF2B5EF4-FFF2-40B4-BE49-F238E27FC236}">
                            <a16:creationId xmlns:a16="http://schemas.microsoft.com/office/drawing/2014/main" id="{FFA44DA0-D126-4A31-AFAA-5C6CE5605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7526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Box 24">
            <a:extLst>
              <a:ext uri="{FF2B5EF4-FFF2-40B4-BE49-F238E27FC236}">
                <a16:creationId xmlns:a16="http://schemas.microsoft.com/office/drawing/2014/main" id="{60E0DA2A-C8C5-4532-A4DC-8EFB2038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Find their product,</a:t>
            </a:r>
          </a:p>
        </p:txBody>
      </p:sp>
      <p:sp>
        <p:nvSpPr>
          <p:cNvPr id="15370" name="Rectangle 15">
            <a:extLst>
              <a:ext uri="{FF2B5EF4-FFF2-40B4-BE49-F238E27FC236}">
                <a16:creationId xmlns:a16="http://schemas.microsoft.com/office/drawing/2014/main" id="{A94716BA-D27E-4BFF-8C5B-538A7D9D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4" name="Object 14">
            <a:extLst>
              <a:ext uri="{FF2B5EF4-FFF2-40B4-BE49-F238E27FC236}">
                <a16:creationId xmlns:a16="http://schemas.microsoft.com/office/drawing/2014/main" id="{30A47360-B857-42E2-9416-16592120E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1" y="4876800"/>
          <a:ext cx="2295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280" imgH="215806" progId="Equation.3">
                  <p:embed/>
                </p:oleObj>
              </mc:Choice>
              <mc:Fallback>
                <p:oleObj name="Equation" r:id="rId6" imgW="736280" imgH="215806" progId="Equation.3">
                  <p:embed/>
                  <p:pic>
                    <p:nvPicPr>
                      <p:cNvPr id="15364" name="Object 14">
                        <a:extLst>
                          <a:ext uri="{FF2B5EF4-FFF2-40B4-BE49-F238E27FC236}">
                            <a16:creationId xmlns:a16="http://schemas.microsoft.com/office/drawing/2014/main" id="{30A47360-B857-42E2-9416-16592120E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876800"/>
                        <a:ext cx="2295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150" dirty="0"/>
              <a:t> </a:t>
            </a:r>
            <a:r>
              <a:rPr spc="-10" dirty="0"/>
              <a:t>is</a:t>
            </a:r>
            <a:r>
              <a:rPr spc="-140" dirty="0"/>
              <a:t> </a:t>
            </a:r>
            <a:r>
              <a:rPr dirty="0"/>
              <a:t>Linear</a:t>
            </a:r>
            <a:r>
              <a:rPr spc="-135" dirty="0"/>
              <a:t> </a:t>
            </a:r>
            <a:r>
              <a:rPr spc="4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6403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18" y="1476984"/>
            <a:ext cx="8026857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algebra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is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the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branch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60" dirty="0">
                <a:latin typeface="Microsoft Sans Serif"/>
                <a:cs typeface="Microsoft Sans Serif"/>
              </a:rPr>
              <a:t>of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mathematics </a:t>
            </a:r>
            <a:r>
              <a:rPr sz="2400" dirty="0">
                <a:latin typeface="Microsoft Sans Serif"/>
                <a:cs typeface="Microsoft Sans Serif"/>
              </a:rPr>
              <a:t>concerning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equations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such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as: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018511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3018" y="3031465"/>
            <a:ext cx="2750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maps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such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4266985"/>
            <a:ext cx="7931150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3535">
              <a:lnSpc>
                <a:spcPts val="2600"/>
              </a:lnSpc>
              <a:spcBef>
                <a:spcPts val="42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their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representations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vector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spaces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through </a:t>
            </a:r>
            <a:r>
              <a:rPr sz="2400" spc="-10" dirty="0">
                <a:latin typeface="Microsoft Sans Serif"/>
                <a:cs typeface="Microsoft Sans Serif"/>
              </a:rPr>
              <a:t>matrices.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476" y="2472474"/>
            <a:ext cx="3631679" cy="4071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9162" y="3646081"/>
            <a:ext cx="4999685" cy="4215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18DC-6496-9477-17E6-E2427AE3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 Phyton)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9DF-CA9A-C5BD-843D-A07D656A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fontAlgn="base">
              <a:buNone/>
            </a:pPr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add matrices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from </a:t>
            </a:r>
            <a:r>
              <a:rPr lang="en-US" b="0" i="0" dirty="0" err="1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numpy</a:t>
            </a:r>
            <a:r>
              <a:rPr lang="en-US" b="0" i="0" dirty="0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 import </a:t>
            </a:r>
            <a:r>
              <a:rPr lang="en-US" b="0" i="0" dirty="0">
                <a:solidFill>
                  <a:srgbClr val="800080"/>
                </a:solidFill>
                <a:effectLst/>
                <a:highlight>
                  <a:srgbClr val="F7F7F7"/>
                </a:highlight>
                <a:latin typeface="inherit"/>
              </a:rPr>
              <a:t>array</a:t>
            </a: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([[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6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]])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highlight>
                  <a:srgbClr val="F7F7F7"/>
                </a:highlight>
                <a:latin typeface="inherit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B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([[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6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]])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highlight>
                  <a:srgbClr val="F7F7F7"/>
                </a:highlight>
                <a:latin typeface="inherit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C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A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119062" indent="0" fontAlgn="base">
              <a:buNone/>
            </a:pPr>
            <a:r>
              <a:rPr lang="en-US" b="0" i="0" dirty="0">
                <a:solidFill>
                  <a:srgbClr val="004ED0"/>
                </a:solidFill>
                <a:effectLst/>
                <a:highlight>
                  <a:srgbClr val="F7F7F7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highlight>
                  <a:srgbClr val="F7F7F7"/>
                </a:highlight>
                <a:latin typeface="inherit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7F7F7"/>
                </a:highlight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Monaco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802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FB3659-A043-4B8D-A7E0-35835F698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 u="sng">
                <a:latin typeface="Comic Sans MS" panose="030F0702030302020204" pitchFamily="66" charset="0"/>
              </a:rPr>
              <a:t>Finding the Inverse of a 2x2 matrix</a:t>
            </a:r>
          </a:p>
        </p:txBody>
      </p:sp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879A35B5-1A51-42D4-8063-FAF2E2CD6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381000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600" imgH="457200" progId="Equation.3">
                  <p:embed/>
                </p:oleObj>
              </mc:Choice>
              <mc:Fallback>
                <p:oleObj name="Equation" r:id="rId3" imgW="482600" imgH="457200" progId="Equation.3">
                  <p:embed/>
                  <p:pic>
                    <p:nvPicPr>
                      <p:cNvPr id="8197" name="Object 7">
                        <a:extLst>
                          <a:ext uri="{FF2B5EF4-FFF2-40B4-BE49-F238E27FC236}">
                            <a16:creationId xmlns:a16="http://schemas.microsoft.com/office/drawing/2014/main" id="{879A35B5-1A51-42D4-8063-FAF2E2CD6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81000"/>
                        <a:ext cx="884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68F15C8-F348-475A-9FA9-ADA1C07A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28751"/>
            <a:ext cx="800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Step-1 First find what is called the Determinant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2E603-FFDA-4ED2-A529-934234EE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62151"/>
            <a:ext cx="5486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This is calculated as  </a:t>
            </a:r>
            <a:r>
              <a:rPr lang="en-GB" altLang="en-US" sz="2200">
                <a:solidFill>
                  <a:srgbClr val="FF0000"/>
                </a:solidFill>
                <a:latin typeface="Comic Sans MS" panose="030F0702030302020204" pitchFamily="66" charset="0"/>
              </a:rPr>
              <a:t>ad-bc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FE0E5-942A-476F-9E61-CFB6BC5C5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47951"/>
            <a:ext cx="792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Step-2 Then swap the elements in the leading diagonal</a:t>
            </a: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FECD1D07-4FBF-4001-8F93-1A64158E1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0" y="2514601"/>
          <a:ext cx="685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600" imgH="457200" progId="Equation.3">
                  <p:embed/>
                </p:oleObj>
              </mc:Choice>
              <mc:Fallback>
                <p:oleObj name="Equation" r:id="rId5" imgW="482600" imgH="457200" progId="Equation.3">
                  <p:embed/>
                  <p:pic>
                    <p:nvPicPr>
                      <p:cNvPr id="4104" name="Object 8">
                        <a:extLst>
                          <a:ext uri="{FF2B5EF4-FFF2-40B4-BE49-F238E27FC236}">
                            <a16:creationId xmlns:a16="http://schemas.microsoft.com/office/drawing/2014/main" id="{FECD1D07-4FBF-4001-8F93-1A64158E1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2514601"/>
                        <a:ext cx="685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DC255F-6641-42DA-B8A2-47DBE5151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86151"/>
            <a:ext cx="792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Step-3 Then negate the other elements</a:t>
            </a:r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4D108EDE-7EE6-4140-AF4E-0B866D1E2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3481388"/>
          <a:ext cx="8477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900" imgH="457200" progId="Equation.3">
                  <p:embed/>
                </p:oleObj>
              </mc:Choice>
              <mc:Fallback>
                <p:oleObj name="Equation" r:id="rId7" imgW="596900" imgH="457200" progId="Equation.3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4D108EDE-7EE6-4140-AF4E-0B866D1E2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3481388"/>
                        <a:ext cx="8477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C8075630-C6D3-43B0-905F-F6F54BF5C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5005389"/>
          <a:ext cx="25765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900" imgH="457200" progId="Equation.3">
                  <p:embed/>
                </p:oleObj>
              </mc:Choice>
              <mc:Fallback>
                <p:oleObj name="Equation" r:id="rId9" imgW="1104900" imgH="457200" progId="Equation.3">
                  <p:embed/>
                  <p:pic>
                    <p:nvPicPr>
                      <p:cNvPr id="4106" name="Object 10">
                        <a:extLst>
                          <a:ext uri="{FF2B5EF4-FFF2-40B4-BE49-F238E27FC236}">
                            <a16:creationId xmlns:a16="http://schemas.microsoft.com/office/drawing/2014/main" id="{C8075630-C6D3-43B0-905F-F6F54BF5C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005389"/>
                        <a:ext cx="25765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B50A02D-694F-452D-854F-02D088B2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5801"/>
            <a:ext cx="7924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Step-4 Then multiply the Matrix by 1/determinant</a:t>
            </a: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A1434075-9A9D-414F-92E7-923171F15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3368" y="1691111"/>
          <a:ext cx="794433" cy="821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600" imgH="457200" progId="Equation.3">
                  <p:embed/>
                </p:oleObj>
              </mc:Choice>
              <mc:Fallback>
                <p:oleObj name="Equation" r:id="rId11" imgW="482600" imgH="457200" progId="Equation.3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A1434075-9A9D-414F-92E7-923171F15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368" y="1691111"/>
                        <a:ext cx="794433" cy="821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>
            <a:extLst>
              <a:ext uri="{FF2B5EF4-FFF2-40B4-BE49-F238E27FC236}">
                <a16:creationId xmlns:a16="http://schemas.microsoft.com/office/drawing/2014/main" id="{581FF45B-E589-49F7-9497-BB8DE07F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Inverse of a Matrix—Definition</a:t>
            </a:r>
          </a:p>
        </p:txBody>
      </p:sp>
      <p:sp>
        <p:nvSpPr>
          <p:cNvPr id="1210371" name="Rectangle 3">
            <a:extLst>
              <a:ext uri="{FF2B5EF4-FFF2-40B4-BE49-F238E27FC236}">
                <a16:creationId xmlns:a16="http://schemas.microsoft.com/office/drawing/2014/main" id="{3B4CA8C9-39F8-4D60-B16E-40F86E311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725" y="1519237"/>
            <a:ext cx="8458200" cy="3819525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A </a:t>
            </a:r>
            <a:r>
              <a:rPr lang="en-US" altLang="en-US" dirty="0"/>
              <a:t>be a square </a:t>
            </a:r>
            <a:r>
              <a:rPr lang="en-US" altLang="en-US" i="1" dirty="0"/>
              <a:t>n </a:t>
            </a:r>
            <a:r>
              <a:rPr lang="en-US" altLang="en-US" dirty="0"/>
              <a:t>x </a:t>
            </a:r>
            <a:r>
              <a:rPr lang="en-US" altLang="en-US" i="1" dirty="0"/>
              <a:t>n </a:t>
            </a:r>
            <a:r>
              <a:rPr lang="en-US" altLang="en-US" dirty="0"/>
              <a:t>matrix.</a:t>
            </a:r>
          </a:p>
          <a:p>
            <a:endParaRPr lang="en-US" altLang="en-US" dirty="0"/>
          </a:p>
          <a:p>
            <a:r>
              <a:rPr lang="en-US" altLang="en-US" dirty="0"/>
              <a:t>If there exists an </a:t>
            </a:r>
            <a:r>
              <a:rPr lang="en-US" altLang="en-US" i="1" dirty="0"/>
              <a:t>n </a:t>
            </a:r>
            <a:r>
              <a:rPr lang="en-US" altLang="en-US" dirty="0"/>
              <a:t>x </a:t>
            </a:r>
            <a:r>
              <a:rPr lang="en-US" altLang="en-US" i="1" dirty="0"/>
              <a:t>n </a:t>
            </a:r>
            <a:r>
              <a:rPr lang="en-US" altLang="en-US" dirty="0"/>
              <a:t>matrix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–</a:t>
            </a:r>
            <a:r>
              <a:rPr lang="en-US" altLang="en-US" baseline="30000" dirty="0"/>
              <a:t>1</a:t>
            </a:r>
            <a:r>
              <a:rPr lang="en-US" altLang="en-US" dirty="0"/>
              <a:t> with </a:t>
            </a:r>
            <a:br>
              <a:rPr lang="en-US" altLang="en-US" dirty="0"/>
            </a:br>
            <a:r>
              <a:rPr lang="en-US" altLang="en-US" dirty="0"/>
              <a:t>the property that</a:t>
            </a:r>
            <a:br>
              <a:rPr lang="en-US" altLang="en-US" dirty="0"/>
            </a:br>
            <a:r>
              <a:rPr lang="en-US" altLang="en-US" dirty="0"/>
              <a:t>				</a:t>
            </a:r>
            <a:r>
              <a:rPr lang="en-US" altLang="en-US" i="1" dirty="0"/>
              <a:t>AA</a:t>
            </a:r>
            <a:r>
              <a:rPr lang="en-US" altLang="en-US" i="1" baseline="30000" dirty="0"/>
              <a:t>–</a:t>
            </a:r>
            <a:r>
              <a:rPr lang="en-US" altLang="en-US" baseline="30000" dirty="0"/>
              <a:t>1</a:t>
            </a:r>
            <a:r>
              <a:rPr lang="en-US" altLang="en-US" dirty="0"/>
              <a:t> =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–</a:t>
            </a:r>
            <a:r>
              <a:rPr lang="en-US" altLang="en-US" baseline="30000" dirty="0"/>
              <a:t>1</a:t>
            </a:r>
            <a:r>
              <a:rPr lang="en-US" altLang="en-US" i="1" dirty="0"/>
              <a:t>A =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I</a:t>
            </a:r>
            <a:r>
              <a:rPr lang="en-US" altLang="en-US" i="1" baseline="-25000" dirty="0"/>
              <a:t>n</a:t>
            </a:r>
            <a:br>
              <a:rPr lang="en-US" altLang="en-US" i="1" baseline="-25000" dirty="0"/>
            </a:br>
            <a:br>
              <a:rPr lang="en-US" altLang="en-US" i="1" baseline="-25000" dirty="0"/>
            </a:br>
            <a:r>
              <a:rPr lang="en-US" altLang="en-US" dirty="0"/>
              <a:t>then we say that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–</a:t>
            </a:r>
            <a:r>
              <a:rPr lang="en-US" altLang="en-US" baseline="30000" dirty="0"/>
              <a:t>1</a:t>
            </a:r>
            <a:r>
              <a:rPr lang="en-US" altLang="en-US" dirty="0"/>
              <a:t> is the inverse</a:t>
            </a:r>
            <a:r>
              <a:rPr lang="en-US" altLang="en-US" b="1" dirty="0"/>
              <a:t> </a:t>
            </a:r>
            <a:r>
              <a:rPr lang="en-US" altLang="en-US" dirty="0"/>
              <a:t>of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>
            <a:extLst>
              <a:ext uri="{FF2B5EF4-FFF2-40B4-BE49-F238E27FC236}">
                <a16:creationId xmlns:a16="http://schemas.microsoft.com/office/drawing/2014/main" id="{18F75FD6-4FC9-4118-B560-4486B80D7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E.g. Verifying that a Matrix Is an Inverse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087E9792-12B8-42D4-B478-D7A6A6B7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1"/>
            <a:ext cx="8458200" cy="5857875"/>
          </a:xfrm>
        </p:spPr>
        <p:txBody>
          <a:bodyPr/>
          <a:lstStyle/>
          <a:p>
            <a:r>
              <a:rPr lang="en-US" altLang="en-US" sz="3600" dirty="0"/>
              <a:t>Verify that </a:t>
            </a:r>
            <a:r>
              <a:rPr lang="en-US" altLang="en-US" sz="3600" i="1" dirty="0"/>
              <a:t>B </a:t>
            </a:r>
            <a:r>
              <a:rPr lang="en-US" altLang="en-US" sz="3600" dirty="0"/>
              <a:t>is the inverse of </a:t>
            </a:r>
            <a:r>
              <a:rPr lang="en-US" altLang="en-US" sz="3600" i="1" dirty="0"/>
              <a:t>A</a:t>
            </a:r>
            <a:r>
              <a:rPr lang="en-US" altLang="en-US" sz="3600" dirty="0"/>
              <a:t>, </a:t>
            </a:r>
            <a:br>
              <a:rPr lang="en-US" altLang="en-US" sz="3600" dirty="0"/>
            </a:br>
            <a:r>
              <a:rPr lang="en-US" altLang="en-US" sz="3600" dirty="0"/>
              <a:t>where:</a:t>
            </a:r>
          </a:p>
          <a:p>
            <a:endParaRPr lang="en-US" altLang="en-US" sz="3600" dirty="0"/>
          </a:p>
          <a:p>
            <a:endParaRPr lang="en-US" altLang="en-US" sz="36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We perform the matrix multiplications </a:t>
            </a:r>
            <a:br>
              <a:rPr lang="en-US" altLang="en-US" sz="2800" dirty="0"/>
            </a:br>
            <a:r>
              <a:rPr lang="en-US" altLang="en-US" sz="2800" dirty="0"/>
              <a:t>to show that </a:t>
            </a:r>
            <a:r>
              <a:rPr lang="en-US" altLang="en-US" sz="2800" i="1" dirty="0"/>
              <a:t>AB =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BA =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I</a:t>
            </a:r>
            <a:r>
              <a:rPr lang="en-US" altLang="en-US" sz="2800" i="1" dirty="0"/>
              <a:t>.</a:t>
            </a:r>
            <a:endParaRPr lang="en-US" altLang="en-US" sz="2800" dirty="0"/>
          </a:p>
        </p:txBody>
      </p:sp>
      <p:graphicFrame>
        <p:nvGraphicFramePr>
          <p:cNvPr id="1211396" name="Object 4">
            <a:extLst>
              <a:ext uri="{FF2B5EF4-FFF2-40B4-BE49-F238E27FC236}">
                <a16:creationId xmlns:a16="http://schemas.microsoft.com/office/drawing/2014/main" id="{83EE5059-766A-4FBB-B3FF-D9BAAD661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2686050"/>
          <a:ext cx="70866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457200" progId="Equation.DSMT4">
                  <p:embed/>
                </p:oleObj>
              </mc:Choice>
              <mc:Fallback>
                <p:oleObj name="Equation" r:id="rId3" imgW="2336760" imgH="457200" progId="Equation.DSMT4">
                  <p:embed/>
                  <p:pic>
                    <p:nvPicPr>
                      <p:cNvPr id="1211396" name="Object 4">
                        <a:extLst>
                          <a:ext uri="{FF2B5EF4-FFF2-40B4-BE49-F238E27FC236}">
                            <a16:creationId xmlns:a16="http://schemas.microsoft.com/office/drawing/2014/main" id="{83EE5059-766A-4FBB-B3FF-D9BAAD661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2686050"/>
                        <a:ext cx="70866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6B1AF70-D940-4935-92D4-3ADCAF10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3025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2800" u="sng" dirty="0">
                <a:latin typeface="Comic Sans MS" panose="030F0702030302020204" pitchFamily="66" charset="0"/>
              </a:rPr>
              <a:t>Example Find Inverse of A</a:t>
            </a:r>
            <a:endParaRPr lang="en-US" altLang="en-US" sz="2800" u="sng" dirty="0">
              <a:latin typeface="Comic Sans MS" panose="030F0702030302020204" pitchFamily="66" charset="0"/>
            </a:endParaRP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D3E8AF4A-4A14-4754-813D-C2D5F9B02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5117" y="1641476"/>
          <a:ext cx="1347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457200" progId="Equation.3">
                  <p:embed/>
                </p:oleObj>
              </mc:Choice>
              <mc:Fallback>
                <p:oleObj name="Equation" r:id="rId3" imgW="736600" imgH="457200" progId="Equation.3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D3E8AF4A-4A14-4754-813D-C2D5F9B02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117" y="1641476"/>
                        <a:ext cx="13477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446AB5-56D8-41C4-A084-450224A0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783" y="1808555"/>
            <a:ext cx="624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latin typeface="Comic Sans MS" panose="030F0702030302020204" pitchFamily="66" charset="0"/>
              </a:rPr>
              <a:t>Determinant (ad-</a:t>
            </a:r>
            <a:r>
              <a:rPr lang="en-GB" altLang="en-US" sz="2200" dirty="0" err="1">
                <a:latin typeface="Comic Sans MS" panose="030F0702030302020204" pitchFamily="66" charset="0"/>
              </a:rPr>
              <a:t>cb</a:t>
            </a:r>
            <a:r>
              <a:rPr lang="en-GB" altLang="en-US" sz="2200" dirty="0">
                <a:latin typeface="Comic Sans MS" panose="030F0702030302020204" pitchFamily="66" charset="0"/>
              </a:rPr>
              <a:t>)   =   4x3-8x1  =  4</a:t>
            </a:r>
            <a:endParaRPr lang="en-US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0247" name="TextBox 6">
            <a:extLst>
              <a:ext uri="{FF2B5EF4-FFF2-40B4-BE49-F238E27FC236}">
                <a16:creationId xmlns:a16="http://schemas.microsoft.com/office/drawing/2014/main" id="{E3C02280-762D-450E-80F8-A15FBBEF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619" y="1381504"/>
            <a:ext cx="3962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latin typeface="Comic Sans MS" panose="030F0702030302020204" pitchFamily="66" charset="0"/>
              </a:rPr>
              <a:t>Step 1 – Calc Determinant </a:t>
            </a:r>
            <a:endParaRPr lang="en-US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3AE0A-84E2-46DB-A889-98949B90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49513"/>
            <a:ext cx="693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 2 – Swap Elements on leading diagonal </a:t>
            </a:r>
            <a:endParaRPr lang="en-US" altLang="en-US" sz="2200">
              <a:latin typeface="Comic Sans MS" panose="030F0702030302020204" pitchFamily="66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F47C892-8974-4F73-A186-C9816C2E4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2190751"/>
          <a:ext cx="1489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F47C892-8974-4F73-A186-C9816C2E4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2190751"/>
                        <a:ext cx="1489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1EA4E0B-6DC0-481D-9EB1-F4733D158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3028951"/>
          <a:ext cx="1814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170" imgH="393529" progId="Equation.3">
                  <p:embed/>
                </p:oleObj>
              </mc:Choice>
              <mc:Fallback>
                <p:oleObj name="Equation" r:id="rId7" imgW="990170" imgH="393529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51EA4E0B-6DC0-481D-9EB1-F4733D158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3028951"/>
                        <a:ext cx="1814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7629D8-EB75-4D7D-9852-50840E8A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63913"/>
            <a:ext cx="541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>
                <a:latin typeface="Comic Sans MS" panose="030F0702030302020204" pitchFamily="66" charset="0"/>
              </a:rPr>
              <a:t>Step 3 – negate the other elements </a:t>
            </a:r>
            <a:endParaRPr lang="en-US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28A1D-8715-4ED6-B9A6-16752709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78313"/>
            <a:ext cx="541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latin typeface="Comic Sans MS" panose="030F0702030302020204" pitchFamily="66" charset="0"/>
              </a:rPr>
              <a:t>Step 4 – multiply by 1/determinant </a:t>
            </a:r>
            <a:endParaRPr lang="en-US" altLang="en-US" sz="2200">
              <a:latin typeface="Comic Sans MS" panose="030F0702030302020204" pitchFamily="66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17BDF4BD-8FF9-4870-9AF5-2A4484208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3938" y="3943351"/>
          <a:ext cx="20240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900" imgH="393700" progId="Equation.3">
                  <p:embed/>
                </p:oleObj>
              </mc:Choice>
              <mc:Fallback>
                <p:oleObj name="Equation" r:id="rId9" imgW="1104900" imgH="39370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17BDF4BD-8FF9-4870-9AF5-2A4484208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3938" y="3943351"/>
                        <a:ext cx="20240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7BA91D16-A211-4121-954A-3B15CA9D5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2724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7300" imgH="457200" progId="Equation.3">
                  <p:embed/>
                </p:oleObj>
              </mc:Choice>
              <mc:Fallback>
                <p:oleObj name="Equation" r:id="rId11" imgW="1257300" imgH="4572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7BA91D16-A211-4121-954A-3B15CA9D57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2724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68545129-C858-4167-9D81-B5B323121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724401"/>
          <a:ext cx="36576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4000" imgH="1155700" progId="Equation.3">
                  <p:embed/>
                </p:oleObj>
              </mc:Choice>
              <mc:Fallback>
                <p:oleObj name="Equation" r:id="rId13" imgW="2794000" imgH="1155700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68545129-C858-4167-9D81-B5B323121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1"/>
                        <a:ext cx="3657600" cy="1717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>
            <a:extLst>
              <a:ext uri="{FF2B5EF4-FFF2-40B4-BE49-F238E27FC236}">
                <a16:creationId xmlns:a16="http://schemas.microsoft.com/office/drawing/2014/main" id="{38FB43CD-E395-410D-A265-AE932C645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E.g. Finding the Inverse of a 2 x 2 Matrix</a:t>
            </a: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4AF5AA6F-DDE5-45EC-B4CC-07C846D7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079" y="1905001"/>
            <a:ext cx="8458200" cy="5857875"/>
          </a:xfrm>
        </p:spPr>
        <p:txBody>
          <a:bodyPr/>
          <a:lstStyle/>
          <a:p>
            <a:r>
              <a:rPr lang="en-US" altLang="en-US" sz="3600" dirty="0"/>
              <a:t>Let </a:t>
            </a:r>
            <a:r>
              <a:rPr lang="en-US" altLang="en-US" sz="3600" i="1" dirty="0"/>
              <a:t>A </a:t>
            </a:r>
            <a:r>
              <a:rPr lang="en-US" altLang="en-US" sz="3600" dirty="0"/>
              <a:t>be the matrix</a:t>
            </a:r>
          </a:p>
          <a:p>
            <a:endParaRPr lang="en-US" altLang="en-US" sz="3600" dirty="0"/>
          </a:p>
          <a:p>
            <a:pPr marL="119062" indent="0">
              <a:buNone/>
            </a:pPr>
            <a:endParaRPr lang="en-US" altLang="en-US" sz="3600" dirty="0"/>
          </a:p>
          <a:p>
            <a:endParaRPr lang="en-US" altLang="en-US" sz="3600" dirty="0"/>
          </a:p>
          <a:p>
            <a:r>
              <a:rPr lang="en-US" altLang="en-US" sz="3600" dirty="0"/>
              <a:t>Find </a:t>
            </a:r>
            <a:r>
              <a:rPr lang="en-US" altLang="en-US" sz="3600" i="1" dirty="0"/>
              <a:t>A</a:t>
            </a:r>
            <a:r>
              <a:rPr lang="en-US" altLang="en-US" sz="3600" i="1" baseline="30000" dirty="0"/>
              <a:t>–</a:t>
            </a:r>
            <a:r>
              <a:rPr lang="en-US" altLang="en-US" sz="3600" baseline="30000" dirty="0"/>
              <a:t>1</a:t>
            </a:r>
            <a:r>
              <a:rPr lang="en-US" altLang="en-US" sz="3600" dirty="0"/>
              <a:t> and verify that </a:t>
            </a:r>
            <a:br>
              <a:rPr lang="en-US" altLang="en-US" sz="3600" dirty="0"/>
            </a:br>
            <a:r>
              <a:rPr lang="en-US" altLang="en-US" sz="3600" dirty="0"/>
              <a:t>					</a:t>
            </a:r>
            <a:r>
              <a:rPr lang="en-US" altLang="en-US" sz="3600" i="1" dirty="0"/>
              <a:t>AA</a:t>
            </a:r>
            <a:r>
              <a:rPr lang="en-US" altLang="en-US" sz="3600" i="1" baseline="30000" dirty="0"/>
              <a:t>–</a:t>
            </a:r>
            <a:r>
              <a:rPr lang="en-US" altLang="en-US" sz="3600" baseline="30000" dirty="0"/>
              <a:t>1</a:t>
            </a:r>
            <a:r>
              <a:rPr lang="en-US" altLang="en-US" sz="3600" dirty="0"/>
              <a:t> = </a:t>
            </a:r>
            <a:r>
              <a:rPr lang="en-US" altLang="en-US" sz="3600" i="1" dirty="0"/>
              <a:t>A</a:t>
            </a:r>
            <a:r>
              <a:rPr lang="en-US" altLang="en-US" sz="3600" i="1" baseline="30000" dirty="0"/>
              <a:t>–</a:t>
            </a:r>
            <a:r>
              <a:rPr lang="en-US" altLang="en-US" sz="3600" baseline="30000" dirty="0"/>
              <a:t>1</a:t>
            </a:r>
            <a:r>
              <a:rPr lang="en-US" altLang="en-US" sz="3600" i="1" dirty="0"/>
              <a:t>A =</a:t>
            </a:r>
            <a:r>
              <a:rPr lang="en-US" altLang="en-US" sz="3600" dirty="0"/>
              <a:t> </a:t>
            </a:r>
            <a:r>
              <a:rPr lang="en-US" altLang="en-US" sz="3600" i="1" dirty="0">
                <a:latin typeface="Times New Roman" panose="02020603050405020304" pitchFamily="18" charset="0"/>
              </a:rPr>
              <a:t>I</a:t>
            </a:r>
            <a:r>
              <a:rPr lang="en-US" altLang="en-US" sz="3600" baseline="-25000" dirty="0"/>
              <a:t>2</a:t>
            </a:r>
            <a:endParaRPr lang="en-US" altLang="en-US" sz="3600" dirty="0"/>
          </a:p>
        </p:txBody>
      </p:sp>
      <p:graphicFrame>
        <p:nvGraphicFramePr>
          <p:cNvPr id="1215492" name="Object 4">
            <a:extLst>
              <a:ext uri="{FF2B5EF4-FFF2-40B4-BE49-F238E27FC236}">
                <a16:creationId xmlns:a16="http://schemas.microsoft.com/office/drawing/2014/main" id="{710DE739-622F-4DB1-99C3-94D569933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133601"/>
          <a:ext cx="24384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1215492" name="Object 4">
                        <a:extLst>
                          <a:ext uri="{FF2B5EF4-FFF2-40B4-BE49-F238E27FC236}">
                            <a16:creationId xmlns:a16="http://schemas.microsoft.com/office/drawing/2014/main" id="{710DE739-622F-4DB1-99C3-94D569933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1"/>
                        <a:ext cx="24384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E6DA-02E3-427C-93C1-31229950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>
                <a:latin typeface="CMUSerif-Roman"/>
              </a:rPr>
              <a:t>Matrix transpose</a:t>
            </a:r>
            <a:endParaRPr lang="en-MY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EF75-9C51-4EFA-8804-F7140883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MY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marL="119062" indent="0">
              <a:buNone/>
            </a:pPr>
            <a:r>
              <a:rPr lang="en-MY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sz="2400" b="1" i="1" dirty="0">
                <a:solidFill>
                  <a:srgbClr val="FF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MY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MY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MY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MY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MY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by interchanging rows and columns of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B71FC-0A90-4A31-B52D-6C23987E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00401"/>
            <a:ext cx="5444612" cy="72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10A31-9A11-4798-918B-17AB1FD5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23174"/>
            <a:ext cx="7067296" cy="21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1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1755-9627-4F2F-8635-44E06DD0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400" dirty="0">
                <a:latin typeface="CMUSerif-Roman"/>
              </a:rPr>
              <a:t>Properties of transpose</a:t>
            </a:r>
            <a:endParaRPr lang="en-MY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E8E81-9C28-446F-8F8C-E06D4846B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175" y="2223272"/>
            <a:ext cx="8467312" cy="4025128"/>
          </a:xfrm>
        </p:spPr>
      </p:pic>
    </p:spTree>
    <p:extLst>
      <p:ext uri="{BB962C8B-B14F-4D97-AF65-F5344CB8AC3E}">
        <p14:creationId xmlns:p14="http://schemas.microsoft.com/office/powerpoint/2010/main" val="55773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5AA-F74A-8863-2672-FDB1476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Inverse Matrix using NumPy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20337F-8FAD-5749-600F-FBF5FBE559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2056488"/>
            <a:ext cx="662681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8200"/>
                </a:solidFill>
                <a:latin typeface="Consolas" panose="020B0609020204030204" pitchFamily="49" charset="0"/>
              </a:rPr>
              <a:t># Import required package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as np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8200"/>
                </a:solidFill>
                <a:latin typeface="Consolas" panose="020B0609020204030204" pitchFamily="49" charset="0"/>
              </a:rPr>
              <a:t># Taking a 4 * 4 matrix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8200"/>
                </a:solidFill>
                <a:latin typeface="Consolas" panose="020B0609020204030204" pitchFamily="49" charset="0"/>
              </a:rPr>
              <a:t># Calculating the inverse of the matrix</a:t>
            </a:r>
            <a:endParaRPr lang="en-US" altLang="en-US" sz="2400" dirty="0"/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np.linalg.inv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3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spc="45" dirty="0"/>
              <a:t> </a:t>
            </a:r>
            <a:r>
              <a:rPr dirty="0"/>
              <a:t>Linear</a:t>
            </a:r>
            <a:r>
              <a:rPr spc="55" dirty="0"/>
              <a:t> </a:t>
            </a:r>
            <a:r>
              <a:rPr spc="4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9097"/>
            <a:ext cx="7930515" cy="462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95250" indent="-260350">
              <a:lnSpc>
                <a:spcPct val="101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application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algebra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in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computers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often </a:t>
            </a:r>
            <a:r>
              <a:rPr sz="2400" dirty="0">
                <a:latin typeface="Microsoft Sans Serif"/>
                <a:cs typeface="Microsoft Sans Serif"/>
              </a:rPr>
              <a:t>called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numerical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algebra.</a:t>
            </a:r>
            <a:endParaRPr sz="2400" dirty="0">
              <a:latin typeface="Microsoft Sans Serif"/>
              <a:cs typeface="Microsoft Sans Serif"/>
            </a:endParaRPr>
          </a:p>
          <a:p>
            <a:pPr marL="272415" marR="5080" indent="-260350" algn="just">
              <a:lnSpc>
                <a:spcPct val="101200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400" spc="145" dirty="0">
                <a:latin typeface="Microsoft Sans Serif"/>
                <a:cs typeface="Microsoft Sans Serif"/>
              </a:rPr>
              <a:t>It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more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than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just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implementation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linear </a:t>
            </a:r>
            <a:r>
              <a:rPr sz="2400" dirty="0">
                <a:latin typeface="Microsoft Sans Serif"/>
                <a:cs typeface="Microsoft Sans Serif"/>
              </a:rPr>
              <a:t>algebra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operations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libraries;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it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also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includes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careful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handling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problems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applied </a:t>
            </a:r>
            <a:r>
              <a:rPr sz="2400" dirty="0">
                <a:latin typeface="Microsoft Sans Serif"/>
                <a:cs typeface="Microsoft Sans Serif"/>
              </a:rPr>
              <a:t>mathematics,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such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as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working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with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limited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floating </a:t>
            </a:r>
            <a:r>
              <a:rPr sz="2400" spc="114" dirty="0">
                <a:latin typeface="Microsoft Sans Serif"/>
                <a:cs typeface="Microsoft Sans Serif"/>
              </a:rPr>
              <a:t>point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precision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digital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computers.</a:t>
            </a:r>
            <a:endParaRPr sz="2400" dirty="0">
              <a:latin typeface="Microsoft Sans Serif"/>
              <a:cs typeface="Microsoft Sans Serif"/>
            </a:endParaRPr>
          </a:p>
          <a:p>
            <a:pPr marL="272415" marR="74930" indent="-260350" algn="just">
              <a:lnSpc>
                <a:spcPct val="101200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400" dirty="0">
                <a:latin typeface="Microsoft Sans Serif"/>
                <a:cs typeface="Microsoft Sans Serif"/>
              </a:rPr>
              <a:t>Computers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good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at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performing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algebra </a:t>
            </a:r>
            <a:r>
              <a:rPr sz="2400" dirty="0">
                <a:latin typeface="Microsoft Sans Serif"/>
                <a:cs typeface="Microsoft Sans Serif"/>
              </a:rPr>
              <a:t>calculations,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much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dependence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on </a:t>
            </a:r>
            <a:r>
              <a:rPr sz="2400" dirty="0">
                <a:latin typeface="Microsoft Sans Serif"/>
                <a:cs typeface="Microsoft Sans Serif"/>
              </a:rPr>
              <a:t>Graphical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Processing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Units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(GPUs)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modern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machine </a:t>
            </a:r>
            <a:r>
              <a:rPr sz="2400" spc="45" dirty="0">
                <a:latin typeface="Microsoft Sans Serif"/>
                <a:cs typeface="Microsoft Sans Serif"/>
              </a:rPr>
              <a:t>learning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methods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such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as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deep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learning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because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155" dirty="0">
                <a:latin typeface="Microsoft Sans Serif"/>
                <a:cs typeface="Microsoft Sans Serif"/>
              </a:rPr>
              <a:t>of </a:t>
            </a:r>
            <a:r>
              <a:rPr sz="2400" spc="110" dirty="0">
                <a:latin typeface="Microsoft Sans Serif"/>
                <a:cs typeface="Microsoft Sans Serif"/>
              </a:rPr>
              <a:t>their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ability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compute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linear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algebra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operations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fast.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95" dirty="0"/>
              <a:t> </a:t>
            </a:r>
            <a:r>
              <a:rPr spc="55" dirty="0"/>
              <a:t>Algebra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9111"/>
            <a:ext cx="8322309" cy="4641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3055" marR="320675" indent="-300990">
              <a:lnSpc>
                <a:spcPct val="1006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313055" algn="l"/>
              </a:tabLst>
            </a:pPr>
            <a:r>
              <a:rPr sz="2800" spc="-45" dirty="0">
                <a:latin typeface="Microsoft Sans Serif"/>
                <a:cs typeface="Microsoft Sans Serif"/>
              </a:rPr>
              <a:t>Some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clear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fingerprints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200" dirty="0">
                <a:latin typeface="Microsoft Sans Serif"/>
                <a:cs typeface="Microsoft Sans Serif"/>
              </a:rPr>
              <a:t>of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linear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algebra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on </a:t>
            </a:r>
            <a:r>
              <a:rPr sz="2800" spc="50" dirty="0">
                <a:latin typeface="Microsoft Sans Serif"/>
                <a:cs typeface="Microsoft Sans Serif"/>
              </a:rPr>
              <a:t>statistics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statistical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methods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include:</a:t>
            </a:r>
            <a:endParaRPr sz="2800" dirty="0">
              <a:latin typeface="Microsoft Sans Serif"/>
              <a:cs typeface="Microsoft Sans Serif"/>
            </a:endParaRPr>
          </a:p>
          <a:p>
            <a:pPr marL="662940" marR="5080" lvl="1" indent="-248920" algn="just">
              <a:spcBef>
                <a:spcPts val="625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sz="2450" spc="-80" dirty="0">
                <a:latin typeface="Microsoft Sans Serif"/>
                <a:cs typeface="Microsoft Sans Serif"/>
              </a:rPr>
              <a:t>Use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of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vector</a:t>
            </a:r>
            <a:r>
              <a:rPr sz="2450" spc="-7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matrix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notation,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especially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05" dirty="0">
                <a:latin typeface="Microsoft Sans Serif"/>
                <a:cs typeface="Microsoft Sans Serif"/>
              </a:rPr>
              <a:t>with 	</a:t>
            </a:r>
            <a:r>
              <a:rPr sz="2450" spc="75" dirty="0">
                <a:latin typeface="Microsoft Sans Serif"/>
                <a:cs typeface="Microsoft Sans Serif"/>
              </a:rPr>
              <a:t>multivariate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statistics.</a:t>
            </a:r>
            <a:endParaRPr sz="2450" dirty="0">
              <a:latin typeface="Microsoft Sans Serif"/>
              <a:cs typeface="Microsoft Sans Serif"/>
            </a:endParaRPr>
          </a:p>
          <a:p>
            <a:pPr marL="662940" marR="596265" lvl="1" indent="-248920" algn="just">
              <a:lnSpc>
                <a:spcPct val="100400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sz="2450" dirty="0">
                <a:latin typeface="Microsoft Sans Serif"/>
                <a:cs typeface="Microsoft Sans Serif"/>
              </a:rPr>
              <a:t>Solutions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spc="190" dirty="0">
                <a:latin typeface="Microsoft Sans Serif"/>
                <a:cs typeface="Microsoft Sans Serif"/>
              </a:rPr>
              <a:t>to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least</a:t>
            </a:r>
            <a:r>
              <a:rPr sz="2450" spc="-10" dirty="0">
                <a:latin typeface="Microsoft Sans Serif"/>
                <a:cs typeface="Microsoft Sans Serif"/>
              </a:rPr>
              <a:t> squares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weighted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least 	</a:t>
            </a:r>
            <a:r>
              <a:rPr sz="2450" spc="-20" dirty="0">
                <a:latin typeface="Microsoft Sans Serif"/>
                <a:cs typeface="Microsoft Sans Serif"/>
              </a:rPr>
              <a:t>squares,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-30" dirty="0">
                <a:latin typeface="Microsoft Sans Serif"/>
                <a:cs typeface="Microsoft Sans Serif"/>
              </a:rPr>
              <a:t>such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-114" dirty="0">
                <a:latin typeface="Microsoft Sans Serif"/>
                <a:cs typeface="Microsoft Sans Serif"/>
              </a:rPr>
              <a:t>as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for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linear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regression.</a:t>
            </a:r>
            <a:endParaRPr sz="2450" dirty="0">
              <a:latin typeface="Microsoft Sans Serif"/>
              <a:cs typeface="Microsoft Sans Serif"/>
            </a:endParaRPr>
          </a:p>
          <a:p>
            <a:pPr marL="663575" lvl="1" indent="-248920" algn="just">
              <a:spcBef>
                <a:spcPts val="620"/>
              </a:spcBef>
              <a:buClr>
                <a:srgbClr val="6697CC"/>
              </a:buClr>
              <a:buFont typeface="Arial MT"/>
              <a:buChar char="–"/>
              <a:tabLst>
                <a:tab pos="663575" algn="l"/>
              </a:tabLst>
            </a:pPr>
            <a:r>
              <a:rPr sz="2450" dirty="0">
                <a:latin typeface="Microsoft Sans Serif"/>
                <a:cs typeface="Microsoft Sans Serif"/>
              </a:rPr>
              <a:t>Estimates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of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mean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variance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of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50" dirty="0">
                <a:latin typeface="Microsoft Sans Serif"/>
                <a:cs typeface="Microsoft Sans Serif"/>
              </a:rPr>
              <a:t>data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matrices.</a:t>
            </a:r>
            <a:endParaRPr sz="2450" dirty="0">
              <a:latin typeface="Microsoft Sans Serif"/>
              <a:cs typeface="Microsoft Sans Serif"/>
            </a:endParaRPr>
          </a:p>
          <a:p>
            <a:pPr marL="662940" marR="668655" lvl="1" indent="-248920" algn="just">
              <a:lnSpc>
                <a:spcPct val="100400"/>
              </a:lnSpc>
              <a:spcBef>
                <a:spcPts val="610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sz="2450" spc="-10" dirty="0">
                <a:latin typeface="Microsoft Sans Serif"/>
                <a:cs typeface="Microsoft Sans Serif"/>
              </a:rPr>
              <a:t>The</a:t>
            </a:r>
            <a:r>
              <a:rPr sz="2450" spc="-1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covariance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matrix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that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plays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-90" dirty="0">
                <a:latin typeface="Microsoft Sans Serif"/>
                <a:cs typeface="Microsoft Sans Serif"/>
              </a:rPr>
              <a:t>a </a:t>
            </a:r>
            <a:r>
              <a:rPr sz="2450" dirty="0">
                <a:latin typeface="Microsoft Sans Serif"/>
                <a:cs typeface="Microsoft Sans Serif"/>
              </a:rPr>
              <a:t>key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role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-25" dirty="0">
                <a:latin typeface="Microsoft Sans Serif"/>
                <a:cs typeface="Microsoft Sans Serif"/>
              </a:rPr>
              <a:t>in 	</a:t>
            </a:r>
            <a:r>
              <a:rPr sz="2450" spc="70" dirty="0">
                <a:latin typeface="Microsoft Sans Serif"/>
                <a:cs typeface="Microsoft Sans Serif"/>
              </a:rPr>
              <a:t>multinomial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-80" dirty="0">
                <a:latin typeface="Microsoft Sans Serif"/>
                <a:cs typeface="Microsoft Sans Serif"/>
              </a:rPr>
              <a:t>Gaussian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50" dirty="0">
                <a:latin typeface="Microsoft Sans Serif"/>
                <a:cs typeface="Microsoft Sans Serif"/>
              </a:rPr>
              <a:t>distributions.</a:t>
            </a:r>
            <a:endParaRPr sz="2450" dirty="0">
              <a:latin typeface="Microsoft Sans Serif"/>
              <a:cs typeface="Microsoft Sans Serif"/>
            </a:endParaRPr>
          </a:p>
          <a:p>
            <a:pPr marL="662940" marR="250825" lvl="1" indent="-248920" algn="just">
              <a:spcBef>
                <a:spcPts val="615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sz="2450" dirty="0">
                <a:latin typeface="Microsoft Sans Serif"/>
                <a:cs typeface="Microsoft Sans Serif"/>
              </a:rPr>
              <a:t>Principal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component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-35" dirty="0">
                <a:latin typeface="Microsoft Sans Serif"/>
                <a:cs typeface="Microsoft Sans Serif"/>
              </a:rPr>
              <a:t>analysis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for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50" dirty="0">
                <a:latin typeface="Microsoft Sans Serif"/>
                <a:cs typeface="Microsoft Sans Serif"/>
              </a:rPr>
              <a:t>data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reduction 	</a:t>
            </a:r>
            <a:r>
              <a:rPr sz="2450" spc="140" dirty="0">
                <a:latin typeface="Microsoft Sans Serif"/>
                <a:cs typeface="Microsoft Sans Serif"/>
              </a:rPr>
              <a:t>that</a:t>
            </a:r>
            <a:r>
              <a:rPr sz="2450" spc="2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draws</a:t>
            </a:r>
            <a:r>
              <a:rPr sz="2450" spc="2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many</a:t>
            </a:r>
            <a:r>
              <a:rPr sz="2450" spc="20" dirty="0">
                <a:latin typeface="Microsoft Sans Serif"/>
                <a:cs typeface="Microsoft Sans Serif"/>
              </a:rPr>
              <a:t> </a:t>
            </a:r>
            <a:r>
              <a:rPr sz="2450" spc="175" dirty="0">
                <a:latin typeface="Microsoft Sans Serif"/>
                <a:cs typeface="Microsoft Sans Serif"/>
              </a:rPr>
              <a:t>of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these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elements</a:t>
            </a:r>
            <a:r>
              <a:rPr sz="2450" spc="2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together.</a:t>
            </a:r>
            <a:endParaRPr sz="24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Applications</a:t>
            </a:r>
            <a:r>
              <a:rPr spc="-110" dirty="0"/>
              <a:t> </a:t>
            </a:r>
            <a:r>
              <a:rPr spc="250" dirty="0"/>
              <a:t>of</a:t>
            </a:r>
            <a:r>
              <a:rPr spc="-95" dirty="0"/>
              <a:t> </a:t>
            </a:r>
            <a:r>
              <a:rPr dirty="0"/>
              <a:t>Linear</a:t>
            </a:r>
            <a:r>
              <a:rPr spc="-95" dirty="0"/>
              <a:t> </a:t>
            </a:r>
            <a:r>
              <a:rPr spc="40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38625"/>
            <a:ext cx="8403590" cy="513602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3370" indent="-280670">
              <a:spcBef>
                <a:spcPts val="750"/>
              </a:spcBef>
              <a:buClr>
                <a:srgbClr val="6697CC"/>
              </a:buClr>
              <a:buFont typeface="Arial MT"/>
              <a:buChar char="•"/>
              <a:tabLst>
                <a:tab pos="293370" algn="l"/>
              </a:tabLst>
            </a:pPr>
            <a:r>
              <a:rPr sz="2600" dirty="0">
                <a:latin typeface="Microsoft Sans Serif"/>
                <a:cs typeface="Microsoft Sans Serif"/>
              </a:rPr>
              <a:t>Matrices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in</a:t>
            </a:r>
            <a:r>
              <a:rPr sz="2600" dirty="0">
                <a:latin typeface="Microsoft Sans Serif"/>
                <a:cs typeface="Microsoft Sans Serif"/>
              </a:rPr>
              <a:t> Engineering,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such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as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a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line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180" dirty="0">
                <a:latin typeface="Microsoft Sans Serif"/>
                <a:cs typeface="Microsoft Sans Serif"/>
              </a:rPr>
              <a:t>of</a:t>
            </a:r>
            <a:r>
              <a:rPr sz="2600" spc="-10" dirty="0">
                <a:latin typeface="Microsoft Sans Serif"/>
                <a:cs typeface="Microsoft Sans Serif"/>
              </a:rPr>
              <a:t> springs.</a:t>
            </a:r>
            <a:endParaRPr sz="2600" dirty="0">
              <a:latin typeface="Microsoft Sans Serif"/>
              <a:cs typeface="Microsoft Sans Serif"/>
            </a:endParaRPr>
          </a:p>
          <a:p>
            <a:pPr marL="620395" lvl="1" indent="-233045">
              <a:spcBef>
                <a:spcPts val="560"/>
              </a:spcBef>
              <a:buClr>
                <a:srgbClr val="6697CC"/>
              </a:buClr>
              <a:buFont typeface="Arial MT"/>
              <a:buChar char="–"/>
              <a:tabLst>
                <a:tab pos="620395" algn="l"/>
              </a:tabLst>
            </a:pPr>
            <a:r>
              <a:rPr sz="2300" spc="-45" dirty="0">
                <a:latin typeface="Microsoft Sans Serif"/>
                <a:cs typeface="Microsoft Sans Serif"/>
              </a:rPr>
              <a:t>Graphs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Networks,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spc="-30" dirty="0">
                <a:latin typeface="Microsoft Sans Serif"/>
                <a:cs typeface="Microsoft Sans Serif"/>
              </a:rPr>
              <a:t>such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spc="-114" dirty="0">
                <a:latin typeface="Microsoft Sans Serif"/>
                <a:cs typeface="Microsoft Sans Serif"/>
              </a:rPr>
              <a:t>as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analyzing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40" dirty="0">
                <a:latin typeface="Microsoft Sans Serif"/>
                <a:cs typeface="Microsoft Sans Serif"/>
              </a:rPr>
              <a:t>networks.</a:t>
            </a:r>
            <a:endParaRPr sz="2300" dirty="0">
              <a:latin typeface="Microsoft Sans Serif"/>
              <a:cs typeface="Microsoft Sans Serif"/>
            </a:endParaRPr>
          </a:p>
          <a:p>
            <a:pPr marL="621030" marR="812165" lvl="1" indent="-233679">
              <a:spcBef>
                <a:spcPts val="560"/>
              </a:spcBef>
              <a:buClr>
                <a:srgbClr val="6697CC"/>
              </a:buClr>
              <a:buFont typeface="Arial MT"/>
              <a:buChar char="–"/>
              <a:tabLst>
                <a:tab pos="621030" algn="l"/>
              </a:tabLst>
            </a:pPr>
            <a:r>
              <a:rPr sz="2300" dirty="0">
                <a:latin typeface="Microsoft Sans Serif"/>
                <a:cs typeface="Microsoft Sans Serif"/>
              </a:rPr>
              <a:t>Markov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Matrices,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Population,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35" dirty="0">
                <a:latin typeface="Microsoft Sans Serif"/>
                <a:cs typeface="Microsoft Sans Serif"/>
              </a:rPr>
              <a:t>Economics,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35" dirty="0">
                <a:latin typeface="Microsoft Sans Serif"/>
                <a:cs typeface="Microsoft Sans Serif"/>
              </a:rPr>
              <a:t>such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as </a:t>
            </a:r>
            <a:r>
              <a:rPr sz="2300" spc="65" dirty="0">
                <a:latin typeface="Microsoft Sans Serif"/>
                <a:cs typeface="Microsoft Sans Serif"/>
              </a:rPr>
              <a:t>population</a:t>
            </a:r>
            <a:r>
              <a:rPr sz="2300" spc="-55" dirty="0">
                <a:latin typeface="Microsoft Sans Serif"/>
                <a:cs typeface="Microsoft Sans Serif"/>
              </a:rPr>
              <a:t> </a:t>
            </a:r>
            <a:r>
              <a:rPr sz="2300" spc="65" dirty="0">
                <a:latin typeface="Microsoft Sans Serif"/>
                <a:cs typeface="Microsoft Sans Serif"/>
              </a:rPr>
              <a:t>growth.</a:t>
            </a:r>
            <a:endParaRPr sz="2300" dirty="0">
              <a:latin typeface="Microsoft Sans Serif"/>
              <a:cs typeface="Microsoft Sans Serif"/>
            </a:endParaRPr>
          </a:p>
          <a:p>
            <a:pPr marL="620395" lvl="1" indent="-233045">
              <a:spcBef>
                <a:spcPts val="540"/>
              </a:spcBef>
              <a:buClr>
                <a:srgbClr val="6697CC"/>
              </a:buClr>
              <a:buFont typeface="Arial MT"/>
              <a:buChar char="–"/>
              <a:tabLst>
                <a:tab pos="620395" algn="l"/>
              </a:tabLst>
            </a:pPr>
            <a:r>
              <a:rPr sz="2300" dirty="0">
                <a:latin typeface="Microsoft Sans Serif"/>
                <a:cs typeface="Microsoft Sans Serif"/>
              </a:rPr>
              <a:t>Linear Programming,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95" dirty="0">
                <a:latin typeface="Microsoft Sans Serif"/>
                <a:cs typeface="Microsoft Sans Serif"/>
              </a:rPr>
              <a:t>the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simplex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65" dirty="0">
                <a:latin typeface="Microsoft Sans Serif"/>
                <a:cs typeface="Microsoft Sans Serif"/>
              </a:rPr>
              <a:t>optimization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45" dirty="0">
                <a:latin typeface="Microsoft Sans Serif"/>
                <a:cs typeface="Microsoft Sans Serif"/>
              </a:rPr>
              <a:t>method.</a:t>
            </a:r>
            <a:endParaRPr sz="2300" dirty="0">
              <a:latin typeface="Microsoft Sans Serif"/>
              <a:cs typeface="Microsoft Sans Serif"/>
            </a:endParaRPr>
          </a:p>
          <a:p>
            <a:pPr marL="621030" marR="1346835" lvl="1" indent="-233679">
              <a:spcBef>
                <a:spcPts val="560"/>
              </a:spcBef>
              <a:buClr>
                <a:srgbClr val="6697CC"/>
              </a:buClr>
              <a:buFont typeface="Arial MT"/>
              <a:buChar char="–"/>
              <a:tabLst>
                <a:tab pos="621030" algn="l"/>
              </a:tabLst>
            </a:pPr>
            <a:r>
              <a:rPr sz="2300" dirty="0">
                <a:latin typeface="Microsoft Sans Serif"/>
                <a:cs typeface="Microsoft Sans Serif"/>
              </a:rPr>
              <a:t>Fourier</a:t>
            </a:r>
            <a:r>
              <a:rPr sz="2300" spc="75" dirty="0">
                <a:latin typeface="Microsoft Sans Serif"/>
                <a:cs typeface="Microsoft Sans Serif"/>
              </a:rPr>
              <a:t> </a:t>
            </a:r>
            <a:r>
              <a:rPr sz="2300" spc="-60" dirty="0">
                <a:latin typeface="Microsoft Sans Serif"/>
                <a:cs typeface="Microsoft Sans Serif"/>
              </a:rPr>
              <a:t>Series:</a:t>
            </a:r>
            <a:r>
              <a:rPr sz="2300" spc="7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Linear</a:t>
            </a:r>
            <a:r>
              <a:rPr sz="2300" spc="7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Algebra</a:t>
            </a:r>
            <a:r>
              <a:rPr sz="2300" spc="65" dirty="0">
                <a:latin typeface="Microsoft Sans Serif"/>
                <a:cs typeface="Microsoft Sans Serif"/>
              </a:rPr>
              <a:t> </a:t>
            </a:r>
            <a:r>
              <a:rPr sz="2300" spc="150" dirty="0">
                <a:latin typeface="Microsoft Sans Serif"/>
                <a:cs typeface="Microsoft Sans Serif"/>
              </a:rPr>
              <a:t>for</a:t>
            </a:r>
            <a:r>
              <a:rPr sz="2300" spc="7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functions,</a:t>
            </a:r>
            <a:r>
              <a:rPr sz="2300" spc="70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used </a:t>
            </a:r>
            <a:r>
              <a:rPr sz="2300" dirty="0">
                <a:latin typeface="Microsoft Sans Serif"/>
                <a:cs typeface="Microsoft Sans Serif"/>
              </a:rPr>
              <a:t>widely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in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signal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processing.</a:t>
            </a:r>
            <a:endParaRPr sz="2300" dirty="0">
              <a:latin typeface="Microsoft Sans Serif"/>
              <a:cs typeface="Microsoft Sans Serif"/>
            </a:endParaRPr>
          </a:p>
          <a:p>
            <a:pPr marL="621030" marR="998219" lvl="1" indent="-233679">
              <a:lnSpc>
                <a:spcPts val="2750"/>
              </a:lnSpc>
              <a:spcBef>
                <a:spcPts val="640"/>
              </a:spcBef>
              <a:buClr>
                <a:srgbClr val="6697CC"/>
              </a:buClr>
              <a:buFont typeface="Arial MT"/>
              <a:buChar char="–"/>
              <a:tabLst>
                <a:tab pos="621030" algn="l"/>
              </a:tabLst>
            </a:pPr>
            <a:r>
              <a:rPr sz="2300" dirty="0">
                <a:latin typeface="Microsoft Sans Serif"/>
                <a:cs typeface="Microsoft Sans Serif"/>
              </a:rPr>
              <a:t>Linear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Algebra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145" dirty="0">
                <a:latin typeface="Microsoft Sans Serif"/>
                <a:cs typeface="Microsoft Sans Serif"/>
              </a:rPr>
              <a:t>for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statistics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probability,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35" dirty="0">
                <a:latin typeface="Microsoft Sans Serif"/>
                <a:cs typeface="Microsoft Sans Serif"/>
              </a:rPr>
              <a:t>such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as </a:t>
            </a:r>
            <a:r>
              <a:rPr sz="2300" dirty="0">
                <a:latin typeface="Microsoft Sans Serif"/>
                <a:cs typeface="Microsoft Sans Serif"/>
              </a:rPr>
              <a:t>least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squares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spc="145" dirty="0">
                <a:latin typeface="Microsoft Sans Serif"/>
                <a:cs typeface="Microsoft Sans Serif"/>
              </a:rPr>
              <a:t>for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regression.</a:t>
            </a:r>
            <a:endParaRPr sz="2300" dirty="0">
              <a:latin typeface="Microsoft Sans Serif"/>
              <a:cs typeface="Microsoft Sans Serif"/>
            </a:endParaRPr>
          </a:p>
          <a:p>
            <a:pPr marL="621030" marR="1042035" lvl="1" indent="-233679">
              <a:lnSpc>
                <a:spcPts val="274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1030" algn="l"/>
              </a:tabLst>
            </a:pPr>
            <a:r>
              <a:rPr sz="2300" dirty="0">
                <a:latin typeface="Microsoft Sans Serif"/>
                <a:cs typeface="Microsoft Sans Serif"/>
              </a:rPr>
              <a:t>Computer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45" dirty="0">
                <a:latin typeface="Microsoft Sans Serif"/>
                <a:cs typeface="Microsoft Sans Serif"/>
              </a:rPr>
              <a:t>Graphics,</a:t>
            </a:r>
            <a:r>
              <a:rPr sz="2300" spc="-25" dirty="0">
                <a:latin typeface="Microsoft Sans Serif"/>
                <a:cs typeface="Microsoft Sans Serif"/>
              </a:rPr>
              <a:t> such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spc="-114" dirty="0">
                <a:latin typeface="Microsoft Sans Serif"/>
                <a:cs typeface="Microsoft Sans Serif"/>
              </a:rPr>
              <a:t>as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95" dirty="0">
                <a:latin typeface="Microsoft Sans Serif"/>
                <a:cs typeface="Microsoft Sans Serif"/>
              </a:rPr>
              <a:t>the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various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35" dirty="0">
                <a:latin typeface="Microsoft Sans Serif"/>
                <a:cs typeface="Microsoft Sans Serif"/>
              </a:rPr>
              <a:t>translation, </a:t>
            </a:r>
            <a:r>
              <a:rPr sz="2300" dirty="0">
                <a:latin typeface="Microsoft Sans Serif"/>
                <a:cs typeface="Microsoft Sans Serif"/>
              </a:rPr>
              <a:t>rescaling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rotation</a:t>
            </a:r>
            <a:r>
              <a:rPr sz="2300" spc="-60" dirty="0">
                <a:latin typeface="Microsoft Sans Serif"/>
                <a:cs typeface="Microsoft Sans Serif"/>
              </a:rPr>
              <a:t> </a:t>
            </a:r>
            <a:r>
              <a:rPr sz="2300" spc="155" dirty="0">
                <a:latin typeface="Microsoft Sans Serif"/>
                <a:cs typeface="Microsoft Sans Serif"/>
              </a:rPr>
              <a:t>of</a:t>
            </a:r>
            <a:r>
              <a:rPr sz="2300" spc="-6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images.</a:t>
            </a:r>
            <a:endParaRPr sz="2300" dirty="0">
              <a:latin typeface="Microsoft Sans Serif"/>
              <a:cs typeface="Microsoft Sans Serif"/>
            </a:endParaRPr>
          </a:p>
          <a:p>
            <a:pPr>
              <a:spcBef>
                <a:spcPts val="245"/>
              </a:spcBef>
            </a:pPr>
            <a:endParaRPr sz="2300" dirty="0">
              <a:latin typeface="Microsoft Sans Serif"/>
              <a:cs typeface="Microsoft Sans Serif"/>
            </a:endParaRPr>
          </a:p>
          <a:p>
            <a:pPr marL="2686050">
              <a:spcBef>
                <a:spcPts val="5"/>
              </a:spcBef>
            </a:pP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Reference: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Introduction</a:t>
            </a:r>
            <a:r>
              <a:rPr i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i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Linear</a:t>
            </a:r>
            <a:r>
              <a:rPr i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Algebra,</a:t>
            </a:r>
            <a:r>
              <a:rPr i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Gilbert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003366"/>
                </a:solidFill>
                <a:latin typeface="Arial"/>
                <a:cs typeface="Arial"/>
              </a:rPr>
              <a:t>Strang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110" dirty="0"/>
              <a:t> </a:t>
            </a:r>
            <a:r>
              <a:rPr spc="55" dirty="0"/>
              <a:t>Algebra</a:t>
            </a:r>
            <a:r>
              <a:rPr spc="-110" dirty="0"/>
              <a:t> </a:t>
            </a:r>
            <a:r>
              <a:rPr spc="70" dirty="0"/>
              <a:t>in</a:t>
            </a:r>
            <a:r>
              <a:rPr spc="-114" dirty="0"/>
              <a:t> </a:t>
            </a:r>
            <a:r>
              <a:rPr dirty="0"/>
              <a:t>Machine</a:t>
            </a:r>
            <a:r>
              <a:rPr spc="-12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38318"/>
            <a:ext cx="5098415" cy="480195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6385" indent="-273685">
              <a:spcBef>
                <a:spcPts val="745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1.</a:t>
            </a:r>
            <a:r>
              <a:rPr sz="2550" spc="-50" dirty="0">
                <a:latin typeface="Microsoft Sans Serif"/>
                <a:cs typeface="Microsoft Sans Serif"/>
              </a:rPr>
              <a:t> </a:t>
            </a:r>
            <a:r>
              <a:rPr sz="2550" spc="45" dirty="0">
                <a:latin typeface="Microsoft Sans Serif"/>
                <a:cs typeface="Microsoft Sans Serif"/>
              </a:rPr>
              <a:t>Dataset</a:t>
            </a:r>
            <a:r>
              <a:rPr sz="2550" spc="-4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and</a:t>
            </a:r>
            <a:r>
              <a:rPr sz="2550" spc="-5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Data</a:t>
            </a:r>
            <a:r>
              <a:rPr sz="2550" spc="-4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Files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45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2.</a:t>
            </a:r>
            <a:r>
              <a:rPr sz="2550" spc="-10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Images</a:t>
            </a:r>
            <a:r>
              <a:rPr sz="2550" spc="-11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and</a:t>
            </a:r>
            <a:r>
              <a:rPr sz="2550" spc="-100" dirty="0">
                <a:latin typeface="Microsoft Sans Serif"/>
                <a:cs typeface="Microsoft Sans Serif"/>
              </a:rPr>
              <a:t> </a:t>
            </a:r>
            <a:r>
              <a:rPr sz="2550" spc="35" dirty="0">
                <a:latin typeface="Microsoft Sans Serif"/>
                <a:cs typeface="Microsoft Sans Serif"/>
              </a:rPr>
              <a:t>Photographs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5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3.</a:t>
            </a:r>
            <a:r>
              <a:rPr sz="2550" spc="-9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One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Hot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Encoding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4.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Linear</a:t>
            </a:r>
            <a:r>
              <a:rPr sz="2550" spc="-6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Regression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5.</a:t>
            </a:r>
            <a:r>
              <a:rPr sz="2550" spc="-15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Regularization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6.</a:t>
            </a:r>
            <a:r>
              <a:rPr sz="2550" spc="-4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Principal</a:t>
            </a:r>
            <a:r>
              <a:rPr sz="2550" spc="-50" dirty="0">
                <a:latin typeface="Microsoft Sans Serif"/>
                <a:cs typeface="Microsoft Sans Serif"/>
              </a:rPr>
              <a:t> </a:t>
            </a:r>
            <a:r>
              <a:rPr sz="2550" spc="50" dirty="0">
                <a:latin typeface="Microsoft Sans Serif"/>
                <a:cs typeface="Microsoft Sans Serif"/>
              </a:rPr>
              <a:t>Component</a:t>
            </a:r>
            <a:r>
              <a:rPr sz="2550" spc="-3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Analysis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45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7.</a:t>
            </a:r>
            <a:r>
              <a:rPr sz="2550" spc="-7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Singular-</a:t>
            </a:r>
            <a:r>
              <a:rPr sz="2550" dirty="0">
                <a:latin typeface="Microsoft Sans Serif"/>
                <a:cs typeface="Microsoft Sans Serif"/>
              </a:rPr>
              <a:t>Value</a:t>
            </a:r>
            <a:r>
              <a:rPr sz="2550" spc="-60" dirty="0">
                <a:latin typeface="Microsoft Sans Serif"/>
                <a:cs typeface="Microsoft Sans Serif"/>
              </a:rPr>
              <a:t> </a:t>
            </a:r>
            <a:r>
              <a:rPr sz="2550" spc="40" dirty="0">
                <a:latin typeface="Microsoft Sans Serif"/>
                <a:cs typeface="Microsoft Sans Serif"/>
              </a:rPr>
              <a:t>Decomposition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8.</a:t>
            </a:r>
            <a:r>
              <a:rPr sz="2550" spc="-114" dirty="0">
                <a:latin typeface="Microsoft Sans Serif"/>
                <a:cs typeface="Microsoft Sans Serif"/>
              </a:rPr>
              <a:t> </a:t>
            </a:r>
            <a:r>
              <a:rPr sz="2550" spc="90" dirty="0">
                <a:latin typeface="Microsoft Sans Serif"/>
                <a:cs typeface="Microsoft Sans Serif"/>
              </a:rPr>
              <a:t>Latent</a:t>
            </a:r>
            <a:r>
              <a:rPr sz="2550" spc="-11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Semantic</a:t>
            </a:r>
            <a:r>
              <a:rPr sz="2550" spc="-10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Analysis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5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9.</a:t>
            </a:r>
            <a:r>
              <a:rPr sz="2550" spc="-1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Recommender</a:t>
            </a:r>
            <a:r>
              <a:rPr sz="2550" spc="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Systems</a:t>
            </a:r>
            <a:endParaRPr sz="2550">
              <a:latin typeface="Microsoft Sans Serif"/>
              <a:cs typeface="Microsoft Sans Serif"/>
            </a:endParaRPr>
          </a:p>
          <a:p>
            <a:pPr marL="286385" indent="-273685"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86385" algn="l"/>
              </a:tabLst>
            </a:pPr>
            <a:r>
              <a:rPr sz="2550" dirty="0">
                <a:latin typeface="Microsoft Sans Serif"/>
                <a:cs typeface="Microsoft Sans Serif"/>
              </a:rPr>
              <a:t>10.</a:t>
            </a:r>
            <a:r>
              <a:rPr sz="2550" spc="-5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Deep</a:t>
            </a:r>
            <a:r>
              <a:rPr sz="2550" spc="-4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Learning</a:t>
            </a:r>
            <a:endParaRPr sz="2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7662"/>
            <a:ext cx="794829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360" indent="-343535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vector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tuple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80" dirty="0">
                <a:latin typeface="Microsoft Sans Serif"/>
                <a:cs typeface="Microsoft Sans Serif"/>
              </a:rPr>
              <a:t>of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more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values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called scalars.</a:t>
            </a:r>
            <a:endParaRPr sz="2800">
              <a:latin typeface="Microsoft Sans Serif"/>
              <a:cs typeface="Microsoft Sans Serif"/>
            </a:endParaRPr>
          </a:p>
          <a:p>
            <a:pPr marL="355600" marR="245745" indent="-343535"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Vectors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built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from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components,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which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are </a:t>
            </a:r>
            <a:r>
              <a:rPr sz="2800" dirty="0">
                <a:latin typeface="Microsoft Sans Serif"/>
                <a:cs typeface="Microsoft Sans Serif"/>
              </a:rPr>
              <a:t>ordinary</a:t>
            </a:r>
            <a:r>
              <a:rPr sz="2800" spc="29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numbers.</a:t>
            </a:r>
            <a:endParaRPr sz="2800">
              <a:latin typeface="Microsoft Sans Serif"/>
              <a:cs typeface="Microsoft Sans Serif"/>
            </a:endParaRPr>
          </a:p>
          <a:p>
            <a:pPr marL="355600" marR="5080" indent="-343535"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You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can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think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vector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as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list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numbers,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vector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algebra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as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operations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performed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on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numbers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in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list.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460" y="6147980"/>
            <a:ext cx="547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Reference: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Bullshit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Guide</a:t>
            </a:r>
            <a:r>
              <a:rPr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i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Linear</a:t>
            </a:r>
            <a:r>
              <a:rPr i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003366"/>
                </a:solidFill>
                <a:latin typeface="Arial"/>
                <a:cs typeface="Arial"/>
              </a:rPr>
              <a:t>Algebra,</a:t>
            </a:r>
            <a:r>
              <a:rPr i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i="1" spc="-20" dirty="0">
                <a:solidFill>
                  <a:srgbClr val="003366"/>
                </a:solidFill>
                <a:latin typeface="Arial"/>
                <a:cs typeface="Arial"/>
              </a:rPr>
              <a:t>2017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960" y="5195964"/>
            <a:ext cx="1349155" cy="1180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Vector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17662"/>
            <a:ext cx="7875905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0" indent="-343535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Vectors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often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represented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using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a </a:t>
            </a:r>
            <a:r>
              <a:rPr sz="2800" dirty="0">
                <a:latin typeface="Microsoft Sans Serif"/>
                <a:cs typeface="Microsoft Sans Serif"/>
              </a:rPr>
              <a:t>lowercase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character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such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as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v;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165" dirty="0">
                <a:latin typeface="Microsoft Sans Serif"/>
                <a:cs typeface="Microsoft Sans Serif"/>
              </a:rPr>
              <a:t>for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  <a:p>
            <a:pPr marL="346075" algn="ctr">
              <a:spcBef>
                <a:spcPts val="780"/>
              </a:spcBef>
            </a:pPr>
            <a:r>
              <a:rPr sz="2800" i="1" spc="-60" dirty="0">
                <a:latin typeface="Arial"/>
                <a:cs typeface="Arial"/>
              </a:rPr>
              <a:t>v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spc="-70" dirty="0">
                <a:latin typeface="Arial"/>
                <a:cs typeface="Arial"/>
              </a:rPr>
              <a:t>=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spc="-35" dirty="0">
                <a:latin typeface="Arial"/>
                <a:cs typeface="Arial"/>
              </a:rPr>
              <a:t>(v1</a:t>
            </a:r>
            <a:r>
              <a:rPr sz="2800" i="1" spc="-160" dirty="0">
                <a:latin typeface="Arial"/>
                <a:cs typeface="Arial"/>
              </a:rPr>
              <a:t> </a:t>
            </a:r>
            <a:r>
              <a:rPr sz="2800" i="1" spc="-100" dirty="0">
                <a:latin typeface="Arial"/>
                <a:cs typeface="Arial"/>
              </a:rPr>
              <a:t>,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v2</a:t>
            </a:r>
            <a:r>
              <a:rPr sz="2800" i="1" spc="-185" dirty="0">
                <a:latin typeface="Arial"/>
                <a:cs typeface="Arial"/>
              </a:rPr>
              <a:t> </a:t>
            </a:r>
            <a:r>
              <a:rPr sz="2800" i="1" spc="-100" dirty="0">
                <a:latin typeface="Arial"/>
                <a:cs typeface="Arial"/>
              </a:rPr>
              <a:t>,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v3</a:t>
            </a:r>
            <a:r>
              <a:rPr sz="2800" i="1" spc="-150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spcBef>
                <a:spcPts val="8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Where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,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,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scalar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values,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often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real </a:t>
            </a:r>
            <a:r>
              <a:rPr sz="2800" spc="-10" dirty="0">
                <a:latin typeface="Microsoft Sans Serif"/>
                <a:cs typeface="Microsoft Sans Serif"/>
              </a:rPr>
              <a:t>values.</a:t>
            </a:r>
            <a:endParaRPr sz="2800">
              <a:latin typeface="Microsoft Sans Serif"/>
              <a:cs typeface="Microsoft Sans Serif"/>
            </a:endParaRPr>
          </a:p>
          <a:p>
            <a:pPr marL="355600" marR="936625" indent="-343535"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Vectors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also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shown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using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vertical </a:t>
            </a:r>
            <a:r>
              <a:rPr sz="2800" spc="60" dirty="0">
                <a:latin typeface="Microsoft Sans Serif"/>
                <a:cs typeface="Microsoft Sans Serif"/>
              </a:rPr>
              <a:t>representation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or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column;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165" dirty="0">
                <a:latin typeface="Microsoft Sans Serif"/>
                <a:cs typeface="Microsoft Sans Serif"/>
              </a:rPr>
              <a:t>for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2267</Words>
  <Application>Microsoft Office PowerPoint</Application>
  <PresentationFormat>Widescreen</PresentationFormat>
  <Paragraphs>235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Arial MT</vt:lpstr>
      <vt:lpstr>Calibri</vt:lpstr>
      <vt:lpstr>Calibri Light</vt:lpstr>
      <vt:lpstr>CMUSerif-Roman</vt:lpstr>
      <vt:lpstr>Comic Sans MS</vt:lpstr>
      <vt:lpstr>Consolas</vt:lpstr>
      <vt:lpstr>inherit</vt:lpstr>
      <vt:lpstr>Microsoft Sans Serif</vt:lpstr>
      <vt:lpstr>Monaco</vt:lpstr>
      <vt:lpstr>Times New Roman</vt:lpstr>
      <vt:lpstr>Trebuchet MS</vt:lpstr>
      <vt:lpstr>Wingdings</vt:lpstr>
      <vt:lpstr>Office Theme</vt:lpstr>
      <vt:lpstr>Equation</vt:lpstr>
      <vt:lpstr>EC3357:Machine Learning</vt:lpstr>
      <vt:lpstr>What is Linear Algebra</vt:lpstr>
      <vt:lpstr>What is Linear Algebra</vt:lpstr>
      <vt:lpstr>Numerical Linear Algebra</vt:lpstr>
      <vt:lpstr>Linear Algebra and Statistics</vt:lpstr>
      <vt:lpstr>Applications of Linear Algebra</vt:lpstr>
      <vt:lpstr>Linear Algebra in Machine Learning</vt:lpstr>
      <vt:lpstr>Vector</vt:lpstr>
      <vt:lpstr>Vector</vt:lpstr>
      <vt:lpstr>Vector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Vector Arithmetic</vt:lpstr>
      <vt:lpstr>Matrix</vt:lpstr>
      <vt:lpstr>Matrix</vt:lpstr>
      <vt:lpstr>Matrix Arithmetic</vt:lpstr>
      <vt:lpstr>Matrix Arithmetic</vt:lpstr>
      <vt:lpstr>Matrix Arithmetic</vt:lpstr>
      <vt:lpstr>Matrix Arithmetic</vt:lpstr>
      <vt:lpstr>Matrix Arithmetic</vt:lpstr>
      <vt:lpstr>Example </vt:lpstr>
      <vt:lpstr>Example (in Phyton)</vt:lpstr>
      <vt:lpstr>Finding the Inverse of a 2x2 matrix</vt:lpstr>
      <vt:lpstr>Inverse of a Matrix—Definition</vt:lpstr>
      <vt:lpstr>E.g. Verifying that a Matrix Is an Inverse</vt:lpstr>
      <vt:lpstr>Example Find Inverse of A</vt:lpstr>
      <vt:lpstr>E.g. Finding the Inverse of a 2 x 2 Matrix</vt:lpstr>
      <vt:lpstr>Matrix transpose</vt:lpstr>
      <vt:lpstr>Properties of transpose</vt:lpstr>
      <vt:lpstr>Inverse Matrix using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Rajesvary Rajoo</dc:creator>
  <cp:lastModifiedBy>Rajesvary Rajoo</cp:lastModifiedBy>
  <cp:revision>26</cp:revision>
  <dcterms:created xsi:type="dcterms:W3CDTF">2025-01-15T13:59:13Z</dcterms:created>
  <dcterms:modified xsi:type="dcterms:W3CDTF">2025-01-16T09:55:00Z</dcterms:modified>
</cp:coreProperties>
</file>