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8" r:id="rId3"/>
    <p:sldId id="259" r:id="rId4"/>
    <p:sldId id="746" r:id="rId5"/>
    <p:sldId id="694" r:id="rId6"/>
    <p:sldId id="265" r:id="rId7"/>
    <p:sldId id="695" r:id="rId8"/>
    <p:sldId id="696" r:id="rId9"/>
    <p:sldId id="727" r:id="rId10"/>
    <p:sldId id="728" r:id="rId11"/>
    <p:sldId id="729" r:id="rId12"/>
    <p:sldId id="706" r:id="rId13"/>
    <p:sldId id="714" r:id="rId14"/>
    <p:sldId id="715" r:id="rId15"/>
    <p:sldId id="707" r:id="rId16"/>
    <p:sldId id="335" r:id="rId17"/>
    <p:sldId id="336" r:id="rId18"/>
    <p:sldId id="337" r:id="rId19"/>
    <p:sldId id="708" r:id="rId20"/>
    <p:sldId id="454" r:id="rId21"/>
    <p:sldId id="730" r:id="rId22"/>
    <p:sldId id="731" r:id="rId23"/>
    <p:sldId id="732" r:id="rId24"/>
    <p:sldId id="734" r:id="rId25"/>
    <p:sldId id="735" r:id="rId26"/>
    <p:sldId id="736" r:id="rId27"/>
    <p:sldId id="737" r:id="rId28"/>
    <p:sldId id="738" r:id="rId29"/>
    <p:sldId id="739" r:id="rId30"/>
    <p:sldId id="740" r:id="rId31"/>
    <p:sldId id="741" r:id="rId32"/>
    <p:sldId id="742" r:id="rId33"/>
    <p:sldId id="743" r:id="rId34"/>
    <p:sldId id="744" r:id="rId35"/>
    <p:sldId id="74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71" d="100"/>
          <a:sy n="71" d="100"/>
        </p:scale>
        <p:origin x="26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DFEE72-AE96-4A22-A3BF-DAD5126CC45E}" type="datetimeFigureOut">
              <a:rPr lang="en-MY" smtClean="0"/>
              <a:t>20/1/2025</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3A0655-C0C6-4A78-A262-48533AC2F916}" type="slidenum">
              <a:rPr lang="en-MY" smtClean="0"/>
              <a:t>‹#›</a:t>
            </a:fld>
            <a:endParaRPr lang="en-MY"/>
          </a:p>
        </p:txBody>
      </p:sp>
    </p:spTree>
    <p:extLst>
      <p:ext uri="{BB962C8B-B14F-4D97-AF65-F5344CB8AC3E}">
        <p14:creationId xmlns:p14="http://schemas.microsoft.com/office/powerpoint/2010/main" val="3158257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9DEF796-6177-6B31-9883-C2BC4B4AABDE}"/>
              </a:ext>
            </a:extLst>
          </p:cNvPr>
          <p:cNvSpPr>
            <a:spLocks noGrp="1" noChangeArrowheads="1"/>
          </p:cNvSpPr>
          <p:nvPr>
            <p:ph type="sldNum" sz="quarter" idx="5"/>
          </p:nvPr>
        </p:nvSpPr>
        <p:spPr>
          <a:ln/>
        </p:spPr>
        <p:txBody>
          <a:bodyPr/>
          <a:lstStyle/>
          <a:p>
            <a:fld id="{6A538BFD-C867-4F52-8E33-E4865D2DBE8F}" type="slidenum">
              <a:rPr lang="zh-TW" altLang="en-US"/>
              <a:pPr/>
              <a:t>5</a:t>
            </a:fld>
            <a:endParaRPr lang="en-US" altLang="zh-TW"/>
          </a:p>
        </p:txBody>
      </p:sp>
      <p:sp>
        <p:nvSpPr>
          <p:cNvPr id="205826" name="Rectangle 2">
            <a:extLst>
              <a:ext uri="{FF2B5EF4-FFF2-40B4-BE49-F238E27FC236}">
                <a16:creationId xmlns:a16="http://schemas.microsoft.com/office/drawing/2014/main" id="{ADCDA061-3B3C-9B4C-EBA4-DBB6F932EFA6}"/>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E01FFEA3-694B-B0F1-9341-AA2BA75F72D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B9088B0-E640-16E5-5936-760B53A6349E}"/>
              </a:ext>
            </a:extLst>
          </p:cNvPr>
          <p:cNvSpPr>
            <a:spLocks noGrp="1" noChangeArrowheads="1"/>
          </p:cNvSpPr>
          <p:nvPr>
            <p:ph type="sldNum" sz="quarter" idx="5"/>
          </p:nvPr>
        </p:nvSpPr>
        <p:spPr>
          <a:ln/>
        </p:spPr>
        <p:txBody>
          <a:bodyPr/>
          <a:lstStyle/>
          <a:p>
            <a:fld id="{B12ED1ED-EB46-43CB-85A8-50E70304D48A}" type="slidenum">
              <a:rPr lang="zh-TW" altLang="en-US"/>
              <a:pPr/>
              <a:t>6</a:t>
            </a:fld>
            <a:endParaRPr lang="en-US" altLang="zh-TW"/>
          </a:p>
        </p:txBody>
      </p:sp>
      <p:sp>
        <p:nvSpPr>
          <p:cNvPr id="206850" name="Rectangle 2">
            <a:extLst>
              <a:ext uri="{FF2B5EF4-FFF2-40B4-BE49-F238E27FC236}">
                <a16:creationId xmlns:a16="http://schemas.microsoft.com/office/drawing/2014/main" id="{5AA23C55-F22F-0A42-2DD5-83AB8FEBEAAD}"/>
              </a:ext>
            </a:extLst>
          </p:cNvPr>
          <p:cNvSpPr>
            <a:spLocks noGrp="1" noRot="1" noChangeAspect="1" noChangeArrowheads="1" noTextEdit="1"/>
          </p:cNvSpPr>
          <p:nvPr>
            <p:ph type="sldImg"/>
          </p:nvPr>
        </p:nvSpPr>
        <p:spPr>
          <a:ln/>
        </p:spPr>
      </p:sp>
      <p:sp>
        <p:nvSpPr>
          <p:cNvPr id="206851" name="Rectangle 3">
            <a:extLst>
              <a:ext uri="{FF2B5EF4-FFF2-40B4-BE49-F238E27FC236}">
                <a16:creationId xmlns:a16="http://schemas.microsoft.com/office/drawing/2014/main" id="{8DDFBF80-1153-8DF4-2FF4-EBB8482FBAC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105D9A6-7778-29B7-D348-5E3D70E9F5C5}"/>
              </a:ext>
            </a:extLst>
          </p:cNvPr>
          <p:cNvSpPr>
            <a:spLocks noGrp="1" noChangeArrowheads="1"/>
          </p:cNvSpPr>
          <p:nvPr>
            <p:ph type="sldNum" sz="quarter" idx="5"/>
          </p:nvPr>
        </p:nvSpPr>
        <p:spPr>
          <a:ln/>
        </p:spPr>
        <p:txBody>
          <a:bodyPr/>
          <a:lstStyle/>
          <a:p>
            <a:fld id="{F9AB9FDA-9BAD-420C-9670-228429C512F1}" type="slidenum">
              <a:rPr lang="zh-TW" altLang="en-US"/>
              <a:pPr/>
              <a:t>7</a:t>
            </a:fld>
            <a:endParaRPr lang="en-US" altLang="zh-TW"/>
          </a:p>
        </p:txBody>
      </p:sp>
      <p:sp>
        <p:nvSpPr>
          <p:cNvPr id="207874" name="Rectangle 2">
            <a:extLst>
              <a:ext uri="{FF2B5EF4-FFF2-40B4-BE49-F238E27FC236}">
                <a16:creationId xmlns:a16="http://schemas.microsoft.com/office/drawing/2014/main" id="{CDF6D30D-ADFC-A129-ADDA-2CDDD1679DD6}"/>
              </a:ext>
            </a:extLst>
          </p:cNvPr>
          <p:cNvSpPr>
            <a:spLocks noGrp="1" noRot="1" noChangeAspect="1" noChangeArrowheads="1" noTextEdit="1"/>
          </p:cNvSpPr>
          <p:nvPr>
            <p:ph type="sldImg"/>
          </p:nvPr>
        </p:nvSpPr>
        <p:spPr>
          <a:ln/>
        </p:spPr>
      </p:sp>
      <p:sp>
        <p:nvSpPr>
          <p:cNvPr id="207875" name="Rectangle 3">
            <a:extLst>
              <a:ext uri="{FF2B5EF4-FFF2-40B4-BE49-F238E27FC236}">
                <a16:creationId xmlns:a16="http://schemas.microsoft.com/office/drawing/2014/main" id="{5A70A082-7EDD-8DDD-7DBA-BDE773ECE13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48256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55701B1-BD62-5867-19AE-5F75F56BE9B9}"/>
              </a:ext>
            </a:extLst>
          </p:cNvPr>
          <p:cNvSpPr>
            <a:spLocks noGrp="1" noChangeArrowheads="1"/>
          </p:cNvSpPr>
          <p:nvPr>
            <p:ph type="sldNum" sz="quarter" idx="5"/>
          </p:nvPr>
        </p:nvSpPr>
        <p:spPr>
          <a:ln/>
        </p:spPr>
        <p:txBody>
          <a:bodyPr/>
          <a:lstStyle/>
          <a:p>
            <a:fld id="{25B49854-1378-4756-A446-2506B1FF7C76}" type="slidenum">
              <a:rPr lang="zh-TW" altLang="en-US"/>
              <a:pPr/>
              <a:t>8</a:t>
            </a:fld>
            <a:endParaRPr lang="en-US" altLang="zh-TW"/>
          </a:p>
        </p:txBody>
      </p:sp>
      <p:sp>
        <p:nvSpPr>
          <p:cNvPr id="208898" name="Rectangle 2">
            <a:extLst>
              <a:ext uri="{FF2B5EF4-FFF2-40B4-BE49-F238E27FC236}">
                <a16:creationId xmlns:a16="http://schemas.microsoft.com/office/drawing/2014/main" id="{830B665B-F171-287E-2211-15C4D15B78A7}"/>
              </a:ext>
            </a:extLst>
          </p:cNvPr>
          <p:cNvSpPr>
            <a:spLocks noGrp="1" noRot="1" noChangeAspect="1" noChangeArrowheads="1" noTextEdit="1"/>
          </p:cNvSpPr>
          <p:nvPr>
            <p:ph type="sldImg"/>
          </p:nvPr>
        </p:nvSpPr>
        <p:spPr>
          <a:ln/>
        </p:spPr>
      </p:sp>
      <p:sp>
        <p:nvSpPr>
          <p:cNvPr id="208899" name="Rectangle 3">
            <a:extLst>
              <a:ext uri="{FF2B5EF4-FFF2-40B4-BE49-F238E27FC236}">
                <a16:creationId xmlns:a16="http://schemas.microsoft.com/office/drawing/2014/main" id="{51DF20D0-51BE-887D-C225-988F405D9AB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03262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79CDB-3049-77BA-2EB4-EFA3E1EC78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63B51E8A-E8B7-8973-C0E9-1142127ECA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729E9B4-B2D2-93A0-D6E1-F5420D7C3CBC}"/>
              </a:ext>
            </a:extLst>
          </p:cNvPr>
          <p:cNvSpPr>
            <a:spLocks noGrp="1"/>
          </p:cNvSpPr>
          <p:nvPr>
            <p:ph type="dt" sz="half" idx="10"/>
          </p:nvPr>
        </p:nvSpPr>
        <p:spPr/>
        <p:txBody>
          <a:bodyPr/>
          <a:lstStyle/>
          <a:p>
            <a:fld id="{316605D5-3FE0-4A85-B84E-CE00A731AA5D}" type="datetimeFigureOut">
              <a:rPr lang="en-MY" smtClean="0"/>
              <a:t>20/1/2025</a:t>
            </a:fld>
            <a:endParaRPr lang="en-MY"/>
          </a:p>
        </p:txBody>
      </p:sp>
      <p:sp>
        <p:nvSpPr>
          <p:cNvPr id="5" name="Footer Placeholder 4">
            <a:extLst>
              <a:ext uri="{FF2B5EF4-FFF2-40B4-BE49-F238E27FC236}">
                <a16:creationId xmlns:a16="http://schemas.microsoft.com/office/drawing/2014/main" id="{46FFD12A-65C7-7FC9-B682-8CACA57FAE0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33E1999-D38B-182C-CFA8-1B6C0BA0DCFD}"/>
              </a:ext>
            </a:extLst>
          </p:cNvPr>
          <p:cNvSpPr>
            <a:spLocks noGrp="1"/>
          </p:cNvSpPr>
          <p:nvPr>
            <p:ph type="sldNum" sz="quarter" idx="12"/>
          </p:nvPr>
        </p:nvSpPr>
        <p:spPr/>
        <p:txBody>
          <a:bodyPr/>
          <a:lstStyle/>
          <a:p>
            <a:fld id="{BC1B4214-1519-4FDE-9EBD-649443B31C29}" type="slidenum">
              <a:rPr lang="en-MY" smtClean="0"/>
              <a:t>‹#›</a:t>
            </a:fld>
            <a:endParaRPr lang="en-MY"/>
          </a:p>
        </p:txBody>
      </p:sp>
    </p:spTree>
    <p:extLst>
      <p:ext uri="{BB962C8B-B14F-4D97-AF65-F5344CB8AC3E}">
        <p14:creationId xmlns:p14="http://schemas.microsoft.com/office/powerpoint/2010/main" val="848201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FCE4A-1F2A-7726-3888-8B08D9FB048B}"/>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969BE739-F3E5-4A11-7A2D-2F60E79F54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C42F595-6D85-FB80-96F4-A5200A99A3C5}"/>
              </a:ext>
            </a:extLst>
          </p:cNvPr>
          <p:cNvSpPr>
            <a:spLocks noGrp="1"/>
          </p:cNvSpPr>
          <p:nvPr>
            <p:ph type="dt" sz="half" idx="10"/>
          </p:nvPr>
        </p:nvSpPr>
        <p:spPr/>
        <p:txBody>
          <a:bodyPr/>
          <a:lstStyle/>
          <a:p>
            <a:fld id="{316605D5-3FE0-4A85-B84E-CE00A731AA5D}" type="datetimeFigureOut">
              <a:rPr lang="en-MY" smtClean="0"/>
              <a:t>20/1/2025</a:t>
            </a:fld>
            <a:endParaRPr lang="en-MY"/>
          </a:p>
        </p:txBody>
      </p:sp>
      <p:sp>
        <p:nvSpPr>
          <p:cNvPr id="5" name="Footer Placeholder 4">
            <a:extLst>
              <a:ext uri="{FF2B5EF4-FFF2-40B4-BE49-F238E27FC236}">
                <a16:creationId xmlns:a16="http://schemas.microsoft.com/office/drawing/2014/main" id="{8800D1FE-FFDC-C4BC-171F-7B0DAEA8708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CB36C94-A04C-EC68-E993-EFC115ABAE81}"/>
              </a:ext>
            </a:extLst>
          </p:cNvPr>
          <p:cNvSpPr>
            <a:spLocks noGrp="1"/>
          </p:cNvSpPr>
          <p:nvPr>
            <p:ph type="sldNum" sz="quarter" idx="12"/>
          </p:nvPr>
        </p:nvSpPr>
        <p:spPr/>
        <p:txBody>
          <a:bodyPr/>
          <a:lstStyle/>
          <a:p>
            <a:fld id="{BC1B4214-1519-4FDE-9EBD-649443B31C29}" type="slidenum">
              <a:rPr lang="en-MY" smtClean="0"/>
              <a:t>‹#›</a:t>
            </a:fld>
            <a:endParaRPr lang="en-MY"/>
          </a:p>
        </p:txBody>
      </p:sp>
    </p:spTree>
    <p:extLst>
      <p:ext uri="{BB962C8B-B14F-4D97-AF65-F5344CB8AC3E}">
        <p14:creationId xmlns:p14="http://schemas.microsoft.com/office/powerpoint/2010/main" val="115990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694BCA-0D51-C5E6-1370-C2B18AE1AB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01314C02-E174-A85C-D54A-E7409A55D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9D06867-6798-9E63-7C34-0068682B12B4}"/>
              </a:ext>
            </a:extLst>
          </p:cNvPr>
          <p:cNvSpPr>
            <a:spLocks noGrp="1"/>
          </p:cNvSpPr>
          <p:nvPr>
            <p:ph type="dt" sz="half" idx="10"/>
          </p:nvPr>
        </p:nvSpPr>
        <p:spPr/>
        <p:txBody>
          <a:bodyPr/>
          <a:lstStyle/>
          <a:p>
            <a:fld id="{316605D5-3FE0-4A85-B84E-CE00A731AA5D}" type="datetimeFigureOut">
              <a:rPr lang="en-MY" smtClean="0"/>
              <a:t>20/1/2025</a:t>
            </a:fld>
            <a:endParaRPr lang="en-MY"/>
          </a:p>
        </p:txBody>
      </p:sp>
      <p:sp>
        <p:nvSpPr>
          <p:cNvPr id="5" name="Footer Placeholder 4">
            <a:extLst>
              <a:ext uri="{FF2B5EF4-FFF2-40B4-BE49-F238E27FC236}">
                <a16:creationId xmlns:a16="http://schemas.microsoft.com/office/drawing/2014/main" id="{C15A27E9-B59B-F0AB-ACF6-84CEF265FEA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D4DB578-C84E-022A-EC12-F8165D3C9B71}"/>
              </a:ext>
            </a:extLst>
          </p:cNvPr>
          <p:cNvSpPr>
            <a:spLocks noGrp="1"/>
          </p:cNvSpPr>
          <p:nvPr>
            <p:ph type="sldNum" sz="quarter" idx="12"/>
          </p:nvPr>
        </p:nvSpPr>
        <p:spPr/>
        <p:txBody>
          <a:bodyPr/>
          <a:lstStyle/>
          <a:p>
            <a:fld id="{BC1B4214-1519-4FDE-9EBD-649443B31C29}" type="slidenum">
              <a:rPr lang="en-MY" smtClean="0"/>
              <a:t>‹#›</a:t>
            </a:fld>
            <a:endParaRPr lang="en-MY"/>
          </a:p>
        </p:txBody>
      </p:sp>
    </p:spTree>
    <p:extLst>
      <p:ext uri="{BB962C8B-B14F-4D97-AF65-F5344CB8AC3E}">
        <p14:creationId xmlns:p14="http://schemas.microsoft.com/office/powerpoint/2010/main" val="2401150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5D53-72FF-7628-51D6-415407D07A68}"/>
              </a:ext>
            </a:extLst>
          </p:cNvPr>
          <p:cNvSpPr>
            <a:spLocks noGrp="1"/>
          </p:cNvSpPr>
          <p:nvPr>
            <p:ph type="title"/>
          </p:nvPr>
        </p:nvSpPr>
        <p:spPr>
          <a:xfrm>
            <a:off x="1365251" y="228600"/>
            <a:ext cx="10390716" cy="1143000"/>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60866178-3F9C-C600-EDFF-372446BEC7CC}"/>
              </a:ext>
            </a:extLst>
          </p:cNvPr>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E427C8B4-EB1C-6414-7836-3E15D60EEF4D}"/>
              </a:ext>
            </a:extLst>
          </p:cNvPr>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935EEA29-B126-68DB-027A-427C506D0083}"/>
              </a:ext>
            </a:extLst>
          </p:cNvPr>
          <p:cNvSpPr>
            <a:spLocks noGrp="1"/>
          </p:cNvSpPr>
          <p:nvPr>
            <p:ph type="dt" sz="half" idx="10"/>
          </p:nvPr>
        </p:nvSpPr>
        <p:spPr>
          <a:xfrm>
            <a:off x="1219200" y="6324600"/>
            <a:ext cx="2540000" cy="457200"/>
          </a:xfrm>
        </p:spPr>
        <p:txBody>
          <a:bodyPr/>
          <a:lstStyle>
            <a:lvl1pPr>
              <a:defRPr/>
            </a:lvl1pPr>
          </a:lstStyle>
          <a:p>
            <a:endParaRPr lang="en-US" altLang="zh-TW"/>
          </a:p>
        </p:txBody>
      </p:sp>
      <p:sp>
        <p:nvSpPr>
          <p:cNvPr id="6" name="Footer Placeholder 5">
            <a:extLst>
              <a:ext uri="{FF2B5EF4-FFF2-40B4-BE49-F238E27FC236}">
                <a16:creationId xmlns:a16="http://schemas.microsoft.com/office/drawing/2014/main" id="{94227369-6167-5F6C-11B1-0C3286D4FB81}"/>
              </a:ext>
            </a:extLst>
          </p:cNvPr>
          <p:cNvSpPr>
            <a:spLocks noGrp="1"/>
          </p:cNvSpPr>
          <p:nvPr>
            <p:ph type="ftr" sz="quarter" idx="11"/>
          </p:nvPr>
        </p:nvSpPr>
        <p:spPr>
          <a:xfrm>
            <a:off x="4470400" y="6324600"/>
            <a:ext cx="3860800" cy="457200"/>
          </a:xfrm>
        </p:spPr>
        <p:txBody>
          <a:bodyPr/>
          <a:lstStyle>
            <a:lvl1pPr>
              <a:defRPr/>
            </a:lvl1pPr>
          </a:lstStyle>
          <a:p>
            <a:endParaRPr lang="en-US" altLang="zh-TW"/>
          </a:p>
        </p:txBody>
      </p:sp>
      <p:sp>
        <p:nvSpPr>
          <p:cNvPr id="7" name="Slide Number Placeholder 6">
            <a:extLst>
              <a:ext uri="{FF2B5EF4-FFF2-40B4-BE49-F238E27FC236}">
                <a16:creationId xmlns:a16="http://schemas.microsoft.com/office/drawing/2014/main" id="{07310004-2343-F9DB-07AB-77F9D66C0244}"/>
              </a:ext>
            </a:extLst>
          </p:cNvPr>
          <p:cNvSpPr>
            <a:spLocks noGrp="1"/>
          </p:cNvSpPr>
          <p:nvPr>
            <p:ph type="sldNum" sz="quarter" idx="12"/>
          </p:nvPr>
        </p:nvSpPr>
        <p:spPr>
          <a:xfrm>
            <a:off x="9042400" y="6324600"/>
            <a:ext cx="2540000" cy="457200"/>
          </a:xfrm>
        </p:spPr>
        <p:txBody>
          <a:bodyPr/>
          <a:lstStyle>
            <a:lvl1pPr>
              <a:defRPr/>
            </a:lvl1pPr>
          </a:lstStyle>
          <a:p>
            <a:fld id="{9DCB6026-A861-4B7B-BAE4-42743C4DA99E}" type="slidenum">
              <a:rPr lang="zh-TW" altLang="en-US"/>
              <a:pPr/>
              <a:t>‹#›</a:t>
            </a:fld>
            <a:endParaRPr lang="en-US" altLang="zh-TW"/>
          </a:p>
        </p:txBody>
      </p:sp>
    </p:spTree>
    <p:extLst>
      <p:ext uri="{BB962C8B-B14F-4D97-AF65-F5344CB8AC3E}">
        <p14:creationId xmlns:p14="http://schemas.microsoft.com/office/powerpoint/2010/main" val="632958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D4D7-7CA3-988E-E888-C5F359B5294C}"/>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A140DA38-EC72-AF23-05A8-A751E92D17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A4870F5-8B80-6685-A4C2-E70E6ED09EF1}"/>
              </a:ext>
            </a:extLst>
          </p:cNvPr>
          <p:cNvSpPr>
            <a:spLocks noGrp="1"/>
          </p:cNvSpPr>
          <p:nvPr>
            <p:ph type="dt" sz="half" idx="10"/>
          </p:nvPr>
        </p:nvSpPr>
        <p:spPr/>
        <p:txBody>
          <a:bodyPr/>
          <a:lstStyle/>
          <a:p>
            <a:fld id="{316605D5-3FE0-4A85-B84E-CE00A731AA5D}" type="datetimeFigureOut">
              <a:rPr lang="en-MY" smtClean="0"/>
              <a:t>20/1/2025</a:t>
            </a:fld>
            <a:endParaRPr lang="en-MY"/>
          </a:p>
        </p:txBody>
      </p:sp>
      <p:sp>
        <p:nvSpPr>
          <p:cNvPr id="5" name="Footer Placeholder 4">
            <a:extLst>
              <a:ext uri="{FF2B5EF4-FFF2-40B4-BE49-F238E27FC236}">
                <a16:creationId xmlns:a16="http://schemas.microsoft.com/office/drawing/2014/main" id="{8ECEAE59-C409-5055-6A8A-7974B0A7048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46F4886-F700-E76F-996D-9AB00A414360}"/>
              </a:ext>
            </a:extLst>
          </p:cNvPr>
          <p:cNvSpPr>
            <a:spLocks noGrp="1"/>
          </p:cNvSpPr>
          <p:nvPr>
            <p:ph type="sldNum" sz="quarter" idx="12"/>
          </p:nvPr>
        </p:nvSpPr>
        <p:spPr/>
        <p:txBody>
          <a:bodyPr/>
          <a:lstStyle/>
          <a:p>
            <a:fld id="{BC1B4214-1519-4FDE-9EBD-649443B31C29}" type="slidenum">
              <a:rPr lang="en-MY" smtClean="0"/>
              <a:t>‹#›</a:t>
            </a:fld>
            <a:endParaRPr lang="en-MY"/>
          </a:p>
        </p:txBody>
      </p:sp>
    </p:spTree>
    <p:extLst>
      <p:ext uri="{BB962C8B-B14F-4D97-AF65-F5344CB8AC3E}">
        <p14:creationId xmlns:p14="http://schemas.microsoft.com/office/powerpoint/2010/main" val="58869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36AA4-3D73-CF44-9DEB-AC74F4C055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9F36130A-E928-FFC9-48BA-EFBF679E0A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C0775C-B1B3-4C29-6FFC-5348411AB20C}"/>
              </a:ext>
            </a:extLst>
          </p:cNvPr>
          <p:cNvSpPr>
            <a:spLocks noGrp="1"/>
          </p:cNvSpPr>
          <p:nvPr>
            <p:ph type="dt" sz="half" idx="10"/>
          </p:nvPr>
        </p:nvSpPr>
        <p:spPr/>
        <p:txBody>
          <a:bodyPr/>
          <a:lstStyle/>
          <a:p>
            <a:fld id="{316605D5-3FE0-4A85-B84E-CE00A731AA5D}" type="datetimeFigureOut">
              <a:rPr lang="en-MY" smtClean="0"/>
              <a:t>20/1/2025</a:t>
            </a:fld>
            <a:endParaRPr lang="en-MY"/>
          </a:p>
        </p:txBody>
      </p:sp>
      <p:sp>
        <p:nvSpPr>
          <p:cNvPr id="5" name="Footer Placeholder 4">
            <a:extLst>
              <a:ext uri="{FF2B5EF4-FFF2-40B4-BE49-F238E27FC236}">
                <a16:creationId xmlns:a16="http://schemas.microsoft.com/office/drawing/2014/main" id="{1911D310-B4CD-72B6-4C8D-2A013B2F4B6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2CC7F85-2BB9-5652-04D8-D1199FE90F74}"/>
              </a:ext>
            </a:extLst>
          </p:cNvPr>
          <p:cNvSpPr>
            <a:spLocks noGrp="1"/>
          </p:cNvSpPr>
          <p:nvPr>
            <p:ph type="sldNum" sz="quarter" idx="12"/>
          </p:nvPr>
        </p:nvSpPr>
        <p:spPr/>
        <p:txBody>
          <a:bodyPr/>
          <a:lstStyle/>
          <a:p>
            <a:fld id="{BC1B4214-1519-4FDE-9EBD-649443B31C29}" type="slidenum">
              <a:rPr lang="en-MY" smtClean="0"/>
              <a:t>‹#›</a:t>
            </a:fld>
            <a:endParaRPr lang="en-MY"/>
          </a:p>
        </p:txBody>
      </p:sp>
    </p:spTree>
    <p:extLst>
      <p:ext uri="{BB962C8B-B14F-4D97-AF65-F5344CB8AC3E}">
        <p14:creationId xmlns:p14="http://schemas.microsoft.com/office/powerpoint/2010/main" val="2395194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9F32-B628-F07B-A1F0-32AF67433B7B}"/>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84D0585D-DF8D-8318-C2D3-CB020C0FCE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A2A2B7AF-1AAE-1752-D137-AEECA59EC8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6A7FBA07-8422-20C7-D575-C245C9E58F0C}"/>
              </a:ext>
            </a:extLst>
          </p:cNvPr>
          <p:cNvSpPr>
            <a:spLocks noGrp="1"/>
          </p:cNvSpPr>
          <p:nvPr>
            <p:ph type="dt" sz="half" idx="10"/>
          </p:nvPr>
        </p:nvSpPr>
        <p:spPr/>
        <p:txBody>
          <a:bodyPr/>
          <a:lstStyle/>
          <a:p>
            <a:fld id="{316605D5-3FE0-4A85-B84E-CE00A731AA5D}" type="datetimeFigureOut">
              <a:rPr lang="en-MY" smtClean="0"/>
              <a:t>20/1/2025</a:t>
            </a:fld>
            <a:endParaRPr lang="en-MY"/>
          </a:p>
        </p:txBody>
      </p:sp>
      <p:sp>
        <p:nvSpPr>
          <p:cNvPr id="6" name="Footer Placeholder 5">
            <a:extLst>
              <a:ext uri="{FF2B5EF4-FFF2-40B4-BE49-F238E27FC236}">
                <a16:creationId xmlns:a16="http://schemas.microsoft.com/office/drawing/2014/main" id="{F4C51A09-B147-1EF7-7744-7798818D40C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8CBF3814-2C73-7AD2-FCF1-A1F5440D8494}"/>
              </a:ext>
            </a:extLst>
          </p:cNvPr>
          <p:cNvSpPr>
            <a:spLocks noGrp="1"/>
          </p:cNvSpPr>
          <p:nvPr>
            <p:ph type="sldNum" sz="quarter" idx="12"/>
          </p:nvPr>
        </p:nvSpPr>
        <p:spPr/>
        <p:txBody>
          <a:bodyPr/>
          <a:lstStyle/>
          <a:p>
            <a:fld id="{BC1B4214-1519-4FDE-9EBD-649443B31C29}" type="slidenum">
              <a:rPr lang="en-MY" smtClean="0"/>
              <a:t>‹#›</a:t>
            </a:fld>
            <a:endParaRPr lang="en-MY"/>
          </a:p>
        </p:txBody>
      </p:sp>
    </p:spTree>
    <p:extLst>
      <p:ext uri="{BB962C8B-B14F-4D97-AF65-F5344CB8AC3E}">
        <p14:creationId xmlns:p14="http://schemas.microsoft.com/office/powerpoint/2010/main" val="108347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AA19B-3E49-E7F1-626E-5447841AD41C}"/>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E0DA7E5E-8F3F-6B08-818A-EE5BC882AA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21C798-7558-02B6-F71D-8B5985F0FE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D3A53465-4E84-DA28-93D6-2558503FEB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12B707-624D-39F9-4E6F-4CFA7CC3FB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357A688F-8EBE-ACDB-0C2C-A98A54BE619C}"/>
              </a:ext>
            </a:extLst>
          </p:cNvPr>
          <p:cNvSpPr>
            <a:spLocks noGrp="1"/>
          </p:cNvSpPr>
          <p:nvPr>
            <p:ph type="dt" sz="half" idx="10"/>
          </p:nvPr>
        </p:nvSpPr>
        <p:spPr/>
        <p:txBody>
          <a:bodyPr/>
          <a:lstStyle/>
          <a:p>
            <a:fld id="{316605D5-3FE0-4A85-B84E-CE00A731AA5D}" type="datetimeFigureOut">
              <a:rPr lang="en-MY" smtClean="0"/>
              <a:t>20/1/2025</a:t>
            </a:fld>
            <a:endParaRPr lang="en-MY"/>
          </a:p>
        </p:txBody>
      </p:sp>
      <p:sp>
        <p:nvSpPr>
          <p:cNvPr id="8" name="Footer Placeholder 7">
            <a:extLst>
              <a:ext uri="{FF2B5EF4-FFF2-40B4-BE49-F238E27FC236}">
                <a16:creationId xmlns:a16="http://schemas.microsoft.com/office/drawing/2014/main" id="{FC450DFB-E462-E3E7-E56B-A214E416B8EE}"/>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DD6BA950-BCC2-5216-6F46-ACDC40C84AE4}"/>
              </a:ext>
            </a:extLst>
          </p:cNvPr>
          <p:cNvSpPr>
            <a:spLocks noGrp="1"/>
          </p:cNvSpPr>
          <p:nvPr>
            <p:ph type="sldNum" sz="quarter" idx="12"/>
          </p:nvPr>
        </p:nvSpPr>
        <p:spPr/>
        <p:txBody>
          <a:bodyPr/>
          <a:lstStyle/>
          <a:p>
            <a:fld id="{BC1B4214-1519-4FDE-9EBD-649443B31C29}" type="slidenum">
              <a:rPr lang="en-MY" smtClean="0"/>
              <a:t>‹#›</a:t>
            </a:fld>
            <a:endParaRPr lang="en-MY"/>
          </a:p>
        </p:txBody>
      </p:sp>
    </p:spTree>
    <p:extLst>
      <p:ext uri="{BB962C8B-B14F-4D97-AF65-F5344CB8AC3E}">
        <p14:creationId xmlns:p14="http://schemas.microsoft.com/office/powerpoint/2010/main" val="1216871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8B63-3BCE-548D-FA7E-D8345227C046}"/>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B7809AF1-3819-E1B5-7A36-A478CE20876A}"/>
              </a:ext>
            </a:extLst>
          </p:cNvPr>
          <p:cNvSpPr>
            <a:spLocks noGrp="1"/>
          </p:cNvSpPr>
          <p:nvPr>
            <p:ph type="dt" sz="half" idx="10"/>
          </p:nvPr>
        </p:nvSpPr>
        <p:spPr/>
        <p:txBody>
          <a:bodyPr/>
          <a:lstStyle/>
          <a:p>
            <a:fld id="{316605D5-3FE0-4A85-B84E-CE00A731AA5D}" type="datetimeFigureOut">
              <a:rPr lang="en-MY" smtClean="0"/>
              <a:t>20/1/2025</a:t>
            </a:fld>
            <a:endParaRPr lang="en-MY"/>
          </a:p>
        </p:txBody>
      </p:sp>
      <p:sp>
        <p:nvSpPr>
          <p:cNvPr id="4" name="Footer Placeholder 3">
            <a:extLst>
              <a:ext uri="{FF2B5EF4-FFF2-40B4-BE49-F238E27FC236}">
                <a16:creationId xmlns:a16="http://schemas.microsoft.com/office/drawing/2014/main" id="{9AE79DF1-3BAB-6A49-5AAC-70EE2B7DAF5E}"/>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3E312433-7445-C9CF-CA9C-611F855522A2}"/>
              </a:ext>
            </a:extLst>
          </p:cNvPr>
          <p:cNvSpPr>
            <a:spLocks noGrp="1"/>
          </p:cNvSpPr>
          <p:nvPr>
            <p:ph type="sldNum" sz="quarter" idx="12"/>
          </p:nvPr>
        </p:nvSpPr>
        <p:spPr/>
        <p:txBody>
          <a:bodyPr/>
          <a:lstStyle/>
          <a:p>
            <a:fld id="{BC1B4214-1519-4FDE-9EBD-649443B31C29}" type="slidenum">
              <a:rPr lang="en-MY" smtClean="0"/>
              <a:t>‹#›</a:t>
            </a:fld>
            <a:endParaRPr lang="en-MY"/>
          </a:p>
        </p:txBody>
      </p:sp>
    </p:spTree>
    <p:extLst>
      <p:ext uri="{BB962C8B-B14F-4D97-AF65-F5344CB8AC3E}">
        <p14:creationId xmlns:p14="http://schemas.microsoft.com/office/powerpoint/2010/main" val="380751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AB8093-5E70-FD55-9D06-22BE12F7458E}"/>
              </a:ext>
            </a:extLst>
          </p:cNvPr>
          <p:cNvSpPr>
            <a:spLocks noGrp="1"/>
          </p:cNvSpPr>
          <p:nvPr>
            <p:ph type="dt" sz="half" idx="10"/>
          </p:nvPr>
        </p:nvSpPr>
        <p:spPr/>
        <p:txBody>
          <a:bodyPr/>
          <a:lstStyle/>
          <a:p>
            <a:fld id="{316605D5-3FE0-4A85-B84E-CE00A731AA5D}" type="datetimeFigureOut">
              <a:rPr lang="en-MY" smtClean="0"/>
              <a:t>20/1/2025</a:t>
            </a:fld>
            <a:endParaRPr lang="en-MY"/>
          </a:p>
        </p:txBody>
      </p:sp>
      <p:sp>
        <p:nvSpPr>
          <p:cNvPr id="3" name="Footer Placeholder 2">
            <a:extLst>
              <a:ext uri="{FF2B5EF4-FFF2-40B4-BE49-F238E27FC236}">
                <a16:creationId xmlns:a16="http://schemas.microsoft.com/office/drawing/2014/main" id="{A857E51B-C0AD-0B49-544B-4BCF5A1F4899}"/>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4DFE262D-35E2-60B2-B44B-9B15353FC032}"/>
              </a:ext>
            </a:extLst>
          </p:cNvPr>
          <p:cNvSpPr>
            <a:spLocks noGrp="1"/>
          </p:cNvSpPr>
          <p:nvPr>
            <p:ph type="sldNum" sz="quarter" idx="12"/>
          </p:nvPr>
        </p:nvSpPr>
        <p:spPr/>
        <p:txBody>
          <a:bodyPr/>
          <a:lstStyle/>
          <a:p>
            <a:fld id="{BC1B4214-1519-4FDE-9EBD-649443B31C29}" type="slidenum">
              <a:rPr lang="en-MY" smtClean="0"/>
              <a:t>‹#›</a:t>
            </a:fld>
            <a:endParaRPr lang="en-MY"/>
          </a:p>
        </p:txBody>
      </p:sp>
    </p:spTree>
    <p:extLst>
      <p:ext uri="{BB962C8B-B14F-4D97-AF65-F5344CB8AC3E}">
        <p14:creationId xmlns:p14="http://schemas.microsoft.com/office/powerpoint/2010/main" val="4118147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6CCC8-E58D-3009-5869-9AE43A4435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53FB790B-3B76-3F4A-7386-C3A813CD88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D2192B3D-BF18-B642-603D-C696067717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A7243-7A70-D0B5-15BC-0665F1FE3A32}"/>
              </a:ext>
            </a:extLst>
          </p:cNvPr>
          <p:cNvSpPr>
            <a:spLocks noGrp="1"/>
          </p:cNvSpPr>
          <p:nvPr>
            <p:ph type="dt" sz="half" idx="10"/>
          </p:nvPr>
        </p:nvSpPr>
        <p:spPr/>
        <p:txBody>
          <a:bodyPr/>
          <a:lstStyle/>
          <a:p>
            <a:fld id="{316605D5-3FE0-4A85-B84E-CE00A731AA5D}" type="datetimeFigureOut">
              <a:rPr lang="en-MY" smtClean="0"/>
              <a:t>20/1/2025</a:t>
            </a:fld>
            <a:endParaRPr lang="en-MY"/>
          </a:p>
        </p:txBody>
      </p:sp>
      <p:sp>
        <p:nvSpPr>
          <p:cNvPr id="6" name="Footer Placeholder 5">
            <a:extLst>
              <a:ext uri="{FF2B5EF4-FFF2-40B4-BE49-F238E27FC236}">
                <a16:creationId xmlns:a16="http://schemas.microsoft.com/office/drawing/2014/main" id="{58671252-AAF0-CDFE-6975-A83CB9528CF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2E7A7BE0-ED3F-E369-5654-B17A68A4E8A2}"/>
              </a:ext>
            </a:extLst>
          </p:cNvPr>
          <p:cNvSpPr>
            <a:spLocks noGrp="1"/>
          </p:cNvSpPr>
          <p:nvPr>
            <p:ph type="sldNum" sz="quarter" idx="12"/>
          </p:nvPr>
        </p:nvSpPr>
        <p:spPr/>
        <p:txBody>
          <a:bodyPr/>
          <a:lstStyle/>
          <a:p>
            <a:fld id="{BC1B4214-1519-4FDE-9EBD-649443B31C29}" type="slidenum">
              <a:rPr lang="en-MY" smtClean="0"/>
              <a:t>‹#›</a:t>
            </a:fld>
            <a:endParaRPr lang="en-MY"/>
          </a:p>
        </p:txBody>
      </p:sp>
    </p:spTree>
    <p:extLst>
      <p:ext uri="{BB962C8B-B14F-4D97-AF65-F5344CB8AC3E}">
        <p14:creationId xmlns:p14="http://schemas.microsoft.com/office/powerpoint/2010/main" val="252563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D197D-D7A7-C668-8CEB-39D3D65CB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245D055A-16B7-9667-EFB2-8E1B5D4D71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805A83A6-37C8-FEEB-1D3E-E5A93AEDA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FCAA5-CA97-CFCD-49B6-BCA313F5065E}"/>
              </a:ext>
            </a:extLst>
          </p:cNvPr>
          <p:cNvSpPr>
            <a:spLocks noGrp="1"/>
          </p:cNvSpPr>
          <p:nvPr>
            <p:ph type="dt" sz="half" idx="10"/>
          </p:nvPr>
        </p:nvSpPr>
        <p:spPr/>
        <p:txBody>
          <a:bodyPr/>
          <a:lstStyle/>
          <a:p>
            <a:fld id="{316605D5-3FE0-4A85-B84E-CE00A731AA5D}" type="datetimeFigureOut">
              <a:rPr lang="en-MY" smtClean="0"/>
              <a:t>20/1/2025</a:t>
            </a:fld>
            <a:endParaRPr lang="en-MY"/>
          </a:p>
        </p:txBody>
      </p:sp>
      <p:sp>
        <p:nvSpPr>
          <p:cNvPr id="6" name="Footer Placeholder 5">
            <a:extLst>
              <a:ext uri="{FF2B5EF4-FFF2-40B4-BE49-F238E27FC236}">
                <a16:creationId xmlns:a16="http://schemas.microsoft.com/office/drawing/2014/main" id="{3E3AC0AB-AEAF-5B78-27E5-0B1DFF6C4E8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1A603A4-FCE0-9FBE-6468-C047BC83A079}"/>
              </a:ext>
            </a:extLst>
          </p:cNvPr>
          <p:cNvSpPr>
            <a:spLocks noGrp="1"/>
          </p:cNvSpPr>
          <p:nvPr>
            <p:ph type="sldNum" sz="quarter" idx="12"/>
          </p:nvPr>
        </p:nvSpPr>
        <p:spPr/>
        <p:txBody>
          <a:bodyPr/>
          <a:lstStyle/>
          <a:p>
            <a:fld id="{BC1B4214-1519-4FDE-9EBD-649443B31C29}" type="slidenum">
              <a:rPr lang="en-MY" smtClean="0"/>
              <a:t>‹#›</a:t>
            </a:fld>
            <a:endParaRPr lang="en-MY"/>
          </a:p>
        </p:txBody>
      </p:sp>
    </p:spTree>
    <p:extLst>
      <p:ext uri="{BB962C8B-B14F-4D97-AF65-F5344CB8AC3E}">
        <p14:creationId xmlns:p14="http://schemas.microsoft.com/office/powerpoint/2010/main" val="1939623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9BA678-DF7C-C9E4-1ABC-B779AF5B06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E19B6CA5-639A-7F5E-D982-F2539641F4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1B44DBA-ACA1-1753-B43F-6BEA8129EB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6605D5-3FE0-4A85-B84E-CE00A731AA5D}" type="datetimeFigureOut">
              <a:rPr lang="en-MY" smtClean="0"/>
              <a:t>20/1/2025</a:t>
            </a:fld>
            <a:endParaRPr lang="en-MY"/>
          </a:p>
        </p:txBody>
      </p:sp>
      <p:sp>
        <p:nvSpPr>
          <p:cNvPr id="5" name="Footer Placeholder 4">
            <a:extLst>
              <a:ext uri="{FF2B5EF4-FFF2-40B4-BE49-F238E27FC236}">
                <a16:creationId xmlns:a16="http://schemas.microsoft.com/office/drawing/2014/main" id="{5A25F355-B5A4-9AA7-C940-DB1B86252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B844EE59-BFE4-FA35-614A-E91B12DDC7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B4214-1519-4FDE-9EBD-649443B31C29}" type="slidenum">
              <a:rPr lang="en-MY" smtClean="0"/>
              <a:t>‹#›</a:t>
            </a:fld>
            <a:endParaRPr lang="en-MY"/>
          </a:p>
        </p:txBody>
      </p:sp>
    </p:spTree>
    <p:extLst>
      <p:ext uri="{BB962C8B-B14F-4D97-AF65-F5344CB8AC3E}">
        <p14:creationId xmlns:p14="http://schemas.microsoft.com/office/powerpoint/2010/main" val="1668388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medium.com/@shuv.sdr/simple-linear-regression-in-python-a0069b325bf8"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kaggle.com/datasets/karthickveerakumar/salary-data-simple-linear-regress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89D5-C1C9-F743-E86E-79F9B3F9F011}"/>
              </a:ext>
            </a:extLst>
          </p:cNvPr>
          <p:cNvSpPr>
            <a:spLocks noGrp="1"/>
          </p:cNvSpPr>
          <p:nvPr>
            <p:ph type="ctrTitle"/>
          </p:nvPr>
        </p:nvSpPr>
        <p:spPr/>
        <p:txBody>
          <a:bodyPr/>
          <a:lstStyle/>
          <a:p>
            <a:r>
              <a:rPr lang="en-US" dirty="0"/>
              <a:t>EC3357:Machine Learning</a:t>
            </a:r>
            <a:endParaRPr lang="en-MY" dirty="0"/>
          </a:p>
        </p:txBody>
      </p:sp>
      <p:sp>
        <p:nvSpPr>
          <p:cNvPr id="3" name="Subtitle 2">
            <a:extLst>
              <a:ext uri="{FF2B5EF4-FFF2-40B4-BE49-F238E27FC236}">
                <a16:creationId xmlns:a16="http://schemas.microsoft.com/office/drawing/2014/main" id="{083CB2F2-4E28-BD2F-2CCD-4638E1C6D186}"/>
              </a:ext>
            </a:extLst>
          </p:cNvPr>
          <p:cNvSpPr>
            <a:spLocks noGrp="1"/>
          </p:cNvSpPr>
          <p:nvPr>
            <p:ph type="subTitle" idx="1"/>
          </p:nvPr>
        </p:nvSpPr>
        <p:spPr/>
        <p:txBody>
          <a:bodyPr/>
          <a:lstStyle/>
          <a:p>
            <a:r>
              <a:rPr lang="en-US" sz="4000" dirty="0"/>
              <a:t>Lecture 3: Linear Regression</a:t>
            </a:r>
            <a:endParaRPr lang="en-MY" sz="4000" dirty="0"/>
          </a:p>
          <a:p>
            <a:endParaRPr lang="en-MY" dirty="0"/>
          </a:p>
        </p:txBody>
      </p:sp>
    </p:spTree>
    <p:extLst>
      <p:ext uri="{BB962C8B-B14F-4D97-AF65-F5344CB8AC3E}">
        <p14:creationId xmlns:p14="http://schemas.microsoft.com/office/powerpoint/2010/main" val="3441405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4D70B-D8D3-C535-958E-85CD7C26A3F1}"/>
              </a:ext>
            </a:extLst>
          </p:cNvPr>
          <p:cNvSpPr>
            <a:spLocks noGrp="1"/>
          </p:cNvSpPr>
          <p:nvPr>
            <p:ph type="title"/>
          </p:nvPr>
        </p:nvSpPr>
        <p:spPr/>
        <p:txBody>
          <a:bodyPr/>
          <a:lstStyle/>
          <a:p>
            <a:r>
              <a:rPr lang="en-US" dirty="0"/>
              <a:t>Example (Continued)</a:t>
            </a:r>
            <a:endParaRPr lang="en-MY" dirty="0"/>
          </a:p>
        </p:txBody>
      </p:sp>
      <p:pic>
        <p:nvPicPr>
          <p:cNvPr id="4" name="Content Placeholder 3">
            <a:extLst>
              <a:ext uri="{FF2B5EF4-FFF2-40B4-BE49-F238E27FC236}">
                <a16:creationId xmlns:a16="http://schemas.microsoft.com/office/drawing/2014/main" id="{C07C3C33-9AF1-5D6C-9B71-3F32B76BD136}"/>
              </a:ext>
            </a:extLst>
          </p:cNvPr>
          <p:cNvPicPr>
            <a:picLocks noGrp="1" noChangeAspect="1"/>
          </p:cNvPicPr>
          <p:nvPr>
            <p:ph idx="1"/>
          </p:nvPr>
        </p:nvPicPr>
        <p:blipFill>
          <a:blip r:embed="rId2"/>
          <a:stretch>
            <a:fillRect/>
          </a:stretch>
        </p:blipFill>
        <p:spPr>
          <a:xfrm>
            <a:off x="2651760" y="1825625"/>
            <a:ext cx="6015122" cy="5090438"/>
          </a:xfrm>
          <a:prstGeom prst="rect">
            <a:avLst/>
          </a:prstGeom>
        </p:spPr>
      </p:pic>
    </p:spTree>
    <p:extLst>
      <p:ext uri="{BB962C8B-B14F-4D97-AF65-F5344CB8AC3E}">
        <p14:creationId xmlns:p14="http://schemas.microsoft.com/office/powerpoint/2010/main" val="275614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69C0-F53A-1A11-9316-E5ACFF802675}"/>
              </a:ext>
            </a:extLst>
          </p:cNvPr>
          <p:cNvSpPr>
            <a:spLocks noGrp="1"/>
          </p:cNvSpPr>
          <p:nvPr>
            <p:ph type="title"/>
          </p:nvPr>
        </p:nvSpPr>
        <p:spPr/>
        <p:txBody>
          <a:bodyPr/>
          <a:lstStyle/>
          <a:p>
            <a:r>
              <a:rPr lang="en-US" b="0" i="0" dirty="0">
                <a:solidFill>
                  <a:srgbClr val="4A4A4A"/>
                </a:solidFill>
                <a:effectLst/>
                <a:latin typeface="DerailedBold"/>
              </a:rPr>
              <a:t>Interpreting the Regression Line</a:t>
            </a:r>
            <a:br>
              <a:rPr lang="en-US" b="0" i="0" dirty="0">
                <a:solidFill>
                  <a:srgbClr val="4A4A4A"/>
                </a:solidFill>
                <a:effectLst/>
                <a:latin typeface="DerailedBold"/>
              </a:rPr>
            </a:br>
            <a:endParaRPr lang="en-MY" dirty="0"/>
          </a:p>
        </p:txBody>
      </p:sp>
      <p:sp>
        <p:nvSpPr>
          <p:cNvPr id="3" name="Content Placeholder 2">
            <a:extLst>
              <a:ext uri="{FF2B5EF4-FFF2-40B4-BE49-F238E27FC236}">
                <a16:creationId xmlns:a16="http://schemas.microsoft.com/office/drawing/2014/main" id="{177A64CC-F11C-4A78-3AC4-19C481F38093}"/>
              </a:ext>
            </a:extLst>
          </p:cNvPr>
          <p:cNvSpPr>
            <a:spLocks noGrp="1"/>
          </p:cNvSpPr>
          <p:nvPr>
            <p:ph idx="1"/>
          </p:nvPr>
        </p:nvSpPr>
        <p:spPr/>
        <p:txBody>
          <a:bodyPr>
            <a:normAutofit/>
          </a:bodyPr>
          <a:lstStyle/>
          <a:p>
            <a:pPr marL="266700" lvl="1" indent="-266700"/>
            <a:r>
              <a:rPr lang="en-US" b="0" i="0" dirty="0">
                <a:solidFill>
                  <a:srgbClr val="4C4C4C"/>
                </a:solidFill>
                <a:effectLst/>
                <a:latin typeface="Helvetica Neue"/>
              </a:rPr>
              <a:t>The simple linear regression line,</a:t>
            </a:r>
            <a:r>
              <a:rPr lang="en-US" b="0" i="0" dirty="0">
                <a:solidFill>
                  <a:srgbClr val="4A4A4A"/>
                </a:solidFill>
                <a:effectLst/>
                <a:latin typeface="DerailedBold"/>
              </a:rPr>
              <a:t> 𝑦̂=𝑎+𝑏𝑥 </a:t>
            </a:r>
            <a:r>
              <a:rPr lang="en-US" b="0" i="0" dirty="0">
                <a:solidFill>
                  <a:srgbClr val="4C4C4C"/>
                </a:solidFill>
                <a:effectLst/>
                <a:latin typeface="Helvetica Neue"/>
              </a:rPr>
              <a:t> , can be interpreted as follows:</a:t>
            </a:r>
          </a:p>
          <a:p>
            <a:pPr algn="l"/>
            <a:endParaRPr lang="en-MY" sz="1800" b="0" i="0" u="none" strike="noStrike" baseline="0" dirty="0">
              <a:solidFill>
                <a:srgbClr val="000000"/>
              </a:solidFill>
              <a:latin typeface="Cambria" panose="02040503050406030204" pitchFamily="18" charset="0"/>
            </a:endParaRPr>
          </a:p>
          <a:p>
            <a:pPr lvl="1"/>
            <a:r>
              <a:rPr lang="en-US" sz="2000" dirty="0">
                <a:solidFill>
                  <a:srgbClr val="4C4C4C"/>
                </a:solidFill>
                <a:latin typeface="Helvetica Neue"/>
              </a:rPr>
              <a:t>x is the value of the independent variable </a:t>
            </a:r>
          </a:p>
          <a:p>
            <a:pPr lvl="1"/>
            <a:r>
              <a:rPr lang="en-US" sz="2000" dirty="0">
                <a:solidFill>
                  <a:srgbClr val="4C4C4C"/>
                </a:solidFill>
                <a:latin typeface="Helvetica Neue"/>
              </a:rPr>
              <a:t>𝒚̂ (“y-hat”) is the predicted value of the response variable for a given value of x </a:t>
            </a:r>
          </a:p>
          <a:p>
            <a:pPr lvl="1"/>
            <a:r>
              <a:rPr lang="en-US" sz="2000" dirty="0">
                <a:solidFill>
                  <a:srgbClr val="4C4C4C"/>
                </a:solidFill>
                <a:latin typeface="Helvetica Neue"/>
              </a:rPr>
              <a:t>b is the slope, the amount by which y changes for every one-unit increase in x </a:t>
            </a:r>
          </a:p>
          <a:p>
            <a:pPr lvl="1"/>
            <a:r>
              <a:rPr lang="en-US" sz="2000" dirty="0">
                <a:solidFill>
                  <a:srgbClr val="4C4C4C"/>
                </a:solidFill>
                <a:latin typeface="Helvetica Neue"/>
              </a:rPr>
              <a:t>a is the intercept, the value of y when x = 0 </a:t>
            </a:r>
          </a:p>
          <a:p>
            <a:endParaRPr lang="en-MY" sz="1800" b="0" i="0" u="none" strike="noStrike" baseline="0" dirty="0">
              <a:solidFill>
                <a:srgbClr val="000000"/>
              </a:solidFill>
              <a:latin typeface="Cambria" panose="02040503050406030204" pitchFamily="18" charset="0"/>
            </a:endParaRPr>
          </a:p>
          <a:p>
            <a:pPr algn="l"/>
            <a:r>
              <a:rPr lang="en-US" sz="2400" b="0" i="0" dirty="0">
                <a:solidFill>
                  <a:srgbClr val="4C4C4C"/>
                </a:solidFill>
                <a:effectLst/>
                <a:latin typeface="Helvetica Neue"/>
              </a:rPr>
              <a:t>We can also use the equation of the regression line for finding approximate values for missing data.</a:t>
            </a:r>
          </a:p>
          <a:p>
            <a:pPr algn="l"/>
            <a:endParaRPr lang="en-MY" dirty="0"/>
          </a:p>
        </p:txBody>
      </p:sp>
    </p:spTree>
    <p:extLst>
      <p:ext uri="{BB962C8B-B14F-4D97-AF65-F5344CB8AC3E}">
        <p14:creationId xmlns:p14="http://schemas.microsoft.com/office/powerpoint/2010/main" val="3421531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1F21CFC4-9367-0936-1FFD-2AF7BD7B43E1}"/>
              </a:ext>
            </a:extLst>
          </p:cNvPr>
          <p:cNvSpPr>
            <a:spLocks noGrp="1"/>
          </p:cNvSpPr>
          <p:nvPr>
            <p:ph type="title"/>
          </p:nvPr>
        </p:nvSpPr>
        <p:spPr>
          <a:xfrm>
            <a:off x="1981200" y="274638"/>
            <a:ext cx="8229600" cy="639762"/>
          </a:xfrm>
        </p:spPr>
        <p:txBody>
          <a:bodyPr>
            <a:normAutofit fontScale="90000"/>
          </a:bodyPr>
          <a:lstStyle/>
          <a:p>
            <a:pPr eaLnBrk="1" hangingPunct="1"/>
            <a:r>
              <a:rPr lang="en-US" altLang="en-US" b="1">
                <a:solidFill>
                  <a:srgbClr val="002060"/>
                </a:solidFill>
              </a:rPr>
              <a:t>Linear Regression</a:t>
            </a:r>
            <a:endParaRPr lang="en-US" altLang="en-US">
              <a:solidFill>
                <a:srgbClr val="002060"/>
              </a:solidFill>
            </a:endParaRPr>
          </a:p>
        </p:txBody>
      </p:sp>
      <p:sp>
        <p:nvSpPr>
          <p:cNvPr id="4099" name="Content Placeholder 2">
            <a:extLst>
              <a:ext uri="{FF2B5EF4-FFF2-40B4-BE49-F238E27FC236}">
                <a16:creationId xmlns:a16="http://schemas.microsoft.com/office/drawing/2014/main" id="{6489372B-96BB-F8EC-0ACD-2D4A82B2F5DB}"/>
              </a:ext>
            </a:extLst>
          </p:cNvPr>
          <p:cNvSpPr>
            <a:spLocks noGrp="1"/>
          </p:cNvSpPr>
          <p:nvPr>
            <p:ph idx="1"/>
          </p:nvPr>
        </p:nvSpPr>
        <p:spPr>
          <a:xfrm>
            <a:off x="703385" y="914400"/>
            <a:ext cx="9507415" cy="5562600"/>
          </a:xfrm>
        </p:spPr>
        <p:txBody>
          <a:bodyPr/>
          <a:lstStyle/>
          <a:p>
            <a:pPr algn="just" eaLnBrk="1" hangingPunct="1"/>
            <a:endParaRPr lang="en-US" altLang="en-US" sz="3000" dirty="0"/>
          </a:p>
          <a:p>
            <a:pPr algn="just" eaLnBrk="1" hangingPunct="1"/>
            <a:r>
              <a:rPr lang="en-US" altLang="en-US" sz="3000" dirty="0"/>
              <a:t>Linear regression is a </a:t>
            </a:r>
            <a:r>
              <a:rPr lang="en-US" altLang="en-US" sz="3000" b="1" dirty="0"/>
              <a:t>linear model</a:t>
            </a:r>
            <a:r>
              <a:rPr lang="en-US" altLang="en-US" sz="3000" dirty="0"/>
              <a:t>, e.g. a model that assumes a </a:t>
            </a:r>
            <a:r>
              <a:rPr lang="en-US" altLang="en-US" sz="3000" dirty="0">
                <a:solidFill>
                  <a:srgbClr val="002060"/>
                </a:solidFill>
              </a:rPr>
              <a:t>linear relationship between the input variables (x) – independent variables and the single output variable (y) – dependent variable</a:t>
            </a:r>
          </a:p>
          <a:p>
            <a:pPr algn="just" eaLnBrk="1" hangingPunct="1"/>
            <a:r>
              <a:rPr lang="en-US" altLang="en-US" sz="3000" dirty="0"/>
              <a:t>More specifically, that </a:t>
            </a:r>
            <a:r>
              <a:rPr lang="en-US" altLang="en-US" sz="3000" dirty="0">
                <a:solidFill>
                  <a:srgbClr val="002060"/>
                </a:solidFill>
              </a:rPr>
              <a:t>y can be calculated from a linear combination of the input variables (x).</a:t>
            </a:r>
          </a:p>
          <a:p>
            <a:pPr algn="just" eaLnBrk="1" hangingPunct="1"/>
            <a:r>
              <a:rPr lang="en-US" altLang="en-US" sz="3000" dirty="0"/>
              <a:t>When there is a </a:t>
            </a:r>
            <a:r>
              <a:rPr lang="en-US" altLang="en-US" sz="3000" dirty="0">
                <a:solidFill>
                  <a:srgbClr val="002060"/>
                </a:solidFill>
              </a:rPr>
              <a:t>single input variable (x), the method is </a:t>
            </a:r>
            <a:r>
              <a:rPr lang="en-US" altLang="en-US" sz="3000" dirty="0"/>
              <a:t>referred to as </a:t>
            </a:r>
            <a:r>
              <a:rPr lang="en-US" altLang="en-US" sz="3000" b="1" dirty="0"/>
              <a:t>simple linear regression</a:t>
            </a:r>
            <a:r>
              <a:rPr lang="en-US" altLang="en-US" sz="3000" dirty="0"/>
              <a:t>. </a:t>
            </a:r>
          </a:p>
          <a:p>
            <a:pPr algn="just" eaLnBrk="1" hangingPunct="1"/>
            <a:r>
              <a:rPr lang="en-US" altLang="en-US" sz="3000" dirty="0"/>
              <a:t>When there are </a:t>
            </a:r>
            <a:r>
              <a:rPr lang="en-US" altLang="en-US" sz="3000" b="1" dirty="0"/>
              <a:t>multiple input variables</a:t>
            </a:r>
            <a:r>
              <a:rPr lang="en-US" altLang="en-US" sz="3000" dirty="0"/>
              <a:t>, literature from statistics often refers to the method as </a:t>
            </a:r>
            <a:r>
              <a:rPr lang="en-US" altLang="en-US" sz="3000" b="1" dirty="0"/>
              <a:t>multiple linear regression</a:t>
            </a:r>
            <a:endParaRPr lang="en-US" altLang="en-US" sz="3000" b="1" dirty="0">
              <a:solidFill>
                <a:srgbClr val="002060"/>
              </a:solidFill>
            </a:endParaRPr>
          </a:p>
        </p:txBody>
      </p:sp>
    </p:spTree>
    <p:extLst>
      <p:ext uri="{BB962C8B-B14F-4D97-AF65-F5344CB8AC3E}">
        <p14:creationId xmlns:p14="http://schemas.microsoft.com/office/powerpoint/2010/main" val="3304702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C52-10F1-465D-AB60-7C6A80D13D05}"/>
              </a:ext>
            </a:extLst>
          </p:cNvPr>
          <p:cNvSpPr>
            <a:spLocks noGrp="1"/>
          </p:cNvSpPr>
          <p:nvPr>
            <p:ph type="title"/>
          </p:nvPr>
        </p:nvSpPr>
        <p:spPr/>
        <p:txBody>
          <a:bodyPr/>
          <a:lstStyle/>
          <a:p>
            <a:r>
              <a:rPr lang="en-MY" dirty="0"/>
              <a:t>Simple Linear Regression</a:t>
            </a:r>
          </a:p>
        </p:txBody>
      </p:sp>
      <p:sp>
        <p:nvSpPr>
          <p:cNvPr id="3" name="Content Placeholder 2">
            <a:extLst>
              <a:ext uri="{FF2B5EF4-FFF2-40B4-BE49-F238E27FC236}">
                <a16:creationId xmlns:a16="http://schemas.microsoft.com/office/drawing/2014/main" id="{C1A2485B-A708-4BF5-840F-4A0B7A6C1652}"/>
              </a:ext>
            </a:extLst>
          </p:cNvPr>
          <p:cNvSpPr>
            <a:spLocks noGrp="1"/>
          </p:cNvSpPr>
          <p:nvPr>
            <p:ph idx="1"/>
          </p:nvPr>
        </p:nvSpPr>
        <p:spPr/>
        <p:txBody>
          <a:bodyPr>
            <a:normAutofit fontScale="92500" lnSpcReduction="10000"/>
          </a:bodyPr>
          <a:lstStyle/>
          <a:p>
            <a:pPr algn="just"/>
            <a:r>
              <a:rPr lang="en-US" b="0" i="0" dirty="0">
                <a:solidFill>
                  <a:srgbClr val="4A4A4A"/>
                </a:solidFill>
                <a:effectLst/>
                <a:latin typeface="Open Sans" panose="020B0606030504020204" pitchFamily="34" charset="0"/>
              </a:rPr>
              <a:t>One of the most interesting and common regression technique is simple linear regression. </a:t>
            </a:r>
          </a:p>
          <a:p>
            <a:pPr algn="just"/>
            <a:r>
              <a:rPr lang="en-US" b="0" i="0" dirty="0">
                <a:solidFill>
                  <a:srgbClr val="4A4A4A"/>
                </a:solidFill>
                <a:effectLst/>
                <a:latin typeface="Open Sans" panose="020B0606030504020204" pitchFamily="34" charset="0"/>
              </a:rPr>
              <a:t>In this, we predict the outcome of a dependent variable based on the independent variables, the relationship between the variables is linear. Hence, the word linear regression.</a:t>
            </a:r>
          </a:p>
          <a:p>
            <a:pPr algn="just"/>
            <a:r>
              <a:rPr lang="en-US" b="0" i="0" dirty="0">
                <a:solidFill>
                  <a:srgbClr val="4A4A4A"/>
                </a:solidFill>
                <a:effectLst/>
                <a:latin typeface="Open Sans" panose="020B0606030504020204" pitchFamily="34" charset="0"/>
              </a:rPr>
              <a:t>Simple linear regression is a regression technique in which the independent variable has a linear relationship with the dependent variable. The straight line in the diagram is the best fit line. </a:t>
            </a:r>
          </a:p>
          <a:p>
            <a:pPr algn="just"/>
            <a:r>
              <a:rPr lang="en-US" b="0" i="0" dirty="0">
                <a:solidFill>
                  <a:srgbClr val="4A4A4A"/>
                </a:solidFill>
                <a:effectLst/>
                <a:latin typeface="Open Sans" panose="020B0606030504020204" pitchFamily="34" charset="0"/>
              </a:rPr>
              <a:t>The main goal of the simple linear regression is to consider the given data points and plot the best fit line to fit the model in the best way possible.</a:t>
            </a:r>
            <a:endParaRPr lang="en-MY" dirty="0"/>
          </a:p>
          <a:p>
            <a:endParaRPr lang="en-MY" dirty="0"/>
          </a:p>
        </p:txBody>
      </p:sp>
    </p:spTree>
    <p:extLst>
      <p:ext uri="{BB962C8B-B14F-4D97-AF65-F5344CB8AC3E}">
        <p14:creationId xmlns:p14="http://schemas.microsoft.com/office/powerpoint/2010/main" val="4052346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2E0F-761B-4FA7-8801-3A7AFEBB0AD8}"/>
              </a:ext>
            </a:extLst>
          </p:cNvPr>
          <p:cNvSpPr>
            <a:spLocks noGrp="1"/>
          </p:cNvSpPr>
          <p:nvPr>
            <p:ph type="title"/>
          </p:nvPr>
        </p:nvSpPr>
        <p:spPr/>
        <p:txBody>
          <a:bodyPr/>
          <a:lstStyle/>
          <a:p>
            <a:r>
              <a:rPr lang="en-US" dirty="0"/>
              <a:t>Simple Linear Regression</a:t>
            </a:r>
            <a:endParaRPr lang="en-MY" dirty="0"/>
          </a:p>
        </p:txBody>
      </p:sp>
      <p:pic>
        <p:nvPicPr>
          <p:cNvPr id="4" name="Content Placeholder 3">
            <a:extLst>
              <a:ext uri="{FF2B5EF4-FFF2-40B4-BE49-F238E27FC236}">
                <a16:creationId xmlns:a16="http://schemas.microsoft.com/office/drawing/2014/main" id="{A619CCA1-B727-47BF-8818-010BC39A9319}"/>
              </a:ext>
            </a:extLst>
          </p:cNvPr>
          <p:cNvPicPr>
            <a:picLocks noGrp="1" noChangeAspect="1"/>
          </p:cNvPicPr>
          <p:nvPr>
            <p:ph idx="1"/>
          </p:nvPr>
        </p:nvPicPr>
        <p:blipFill rotWithShape="1">
          <a:blip r:embed="rId2"/>
          <a:srcRect b="1934"/>
          <a:stretch/>
        </p:blipFill>
        <p:spPr>
          <a:xfrm>
            <a:off x="3995737" y="2572543"/>
            <a:ext cx="4557420" cy="3507875"/>
          </a:xfrm>
          <a:prstGeom prst="rect">
            <a:avLst/>
          </a:prstGeom>
        </p:spPr>
      </p:pic>
    </p:spTree>
    <p:extLst>
      <p:ext uri="{BB962C8B-B14F-4D97-AF65-F5344CB8AC3E}">
        <p14:creationId xmlns:p14="http://schemas.microsoft.com/office/powerpoint/2010/main" val="1119919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AA658FC-316E-CFCF-5AB3-BD6CA1672E17}"/>
              </a:ext>
            </a:extLst>
          </p:cNvPr>
          <p:cNvSpPr>
            <a:spLocks noGrp="1"/>
          </p:cNvSpPr>
          <p:nvPr>
            <p:ph type="title"/>
          </p:nvPr>
        </p:nvSpPr>
        <p:spPr>
          <a:xfrm>
            <a:off x="1981200" y="274638"/>
            <a:ext cx="8229600" cy="563562"/>
          </a:xfrm>
        </p:spPr>
        <p:txBody>
          <a:bodyPr>
            <a:normAutofit fontScale="90000"/>
          </a:bodyPr>
          <a:lstStyle/>
          <a:p>
            <a:pPr eaLnBrk="1" hangingPunct="1"/>
            <a:r>
              <a:rPr lang="en-US" altLang="en-US" b="1">
                <a:solidFill>
                  <a:srgbClr val="002060"/>
                </a:solidFill>
              </a:rPr>
              <a:t>Simple Linear Regression</a:t>
            </a:r>
          </a:p>
        </p:txBody>
      </p:sp>
      <p:sp>
        <p:nvSpPr>
          <p:cNvPr id="5123" name="Content Placeholder 2">
            <a:extLst>
              <a:ext uri="{FF2B5EF4-FFF2-40B4-BE49-F238E27FC236}">
                <a16:creationId xmlns:a16="http://schemas.microsoft.com/office/drawing/2014/main" id="{7FCB468A-E437-BC03-8F7A-EE687F4C4F3F}"/>
              </a:ext>
            </a:extLst>
          </p:cNvPr>
          <p:cNvSpPr>
            <a:spLocks noGrp="1"/>
          </p:cNvSpPr>
          <p:nvPr>
            <p:ph idx="1"/>
          </p:nvPr>
        </p:nvSpPr>
        <p:spPr>
          <a:xfrm>
            <a:off x="1055077" y="914400"/>
            <a:ext cx="9155723" cy="5943600"/>
          </a:xfrm>
        </p:spPr>
        <p:txBody>
          <a:bodyPr>
            <a:normAutofit fontScale="92500" lnSpcReduction="10000"/>
          </a:bodyPr>
          <a:lstStyle/>
          <a:p>
            <a:pPr algn="just" eaLnBrk="1" hangingPunct="1"/>
            <a:r>
              <a:rPr lang="en-US" altLang="en-US" dirty="0"/>
              <a:t>Simple regression problem (a single x and a single y), the form of the model would be:</a:t>
            </a:r>
          </a:p>
          <a:p>
            <a:pPr eaLnBrk="1" hangingPunct="1">
              <a:buFont typeface="Arial" panose="020B0604020202020204" pitchFamily="34" charset="0"/>
              <a:buNone/>
            </a:pPr>
            <a:r>
              <a:rPr lang="en-US" altLang="en-US" dirty="0"/>
              <a:t>  </a:t>
            </a:r>
          </a:p>
          <a:p>
            <a:pPr eaLnBrk="1" hangingPunct="1">
              <a:buFont typeface="Arial" panose="020B0604020202020204" pitchFamily="34" charset="0"/>
              <a:buNone/>
            </a:pPr>
            <a:r>
              <a:rPr lang="en-US" altLang="en-US" dirty="0"/>
              <a:t>               </a:t>
            </a:r>
          </a:p>
          <a:p>
            <a:pPr eaLnBrk="1" hangingPunct="1"/>
            <a:endParaRPr lang="en-US" altLang="en-US" dirty="0"/>
          </a:p>
          <a:p>
            <a:pPr eaLnBrk="1" hangingPunct="1">
              <a:buFont typeface="Arial" panose="020B0604020202020204" pitchFamily="34" charset="0"/>
              <a:buNone/>
            </a:pPr>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b="1" i="0" dirty="0">
              <a:solidFill>
                <a:srgbClr val="242424"/>
              </a:solidFill>
              <a:effectLst/>
              <a:highlight>
                <a:srgbClr val="FFFFFF"/>
              </a:highlight>
              <a:latin typeface="source-serif-pro"/>
            </a:endParaRPr>
          </a:p>
          <a:p>
            <a:pPr eaLnBrk="1" hangingPunct="1"/>
            <a:endParaRPr lang="en-US" b="1" i="0" dirty="0">
              <a:solidFill>
                <a:srgbClr val="242424"/>
              </a:solidFill>
              <a:effectLst/>
              <a:highlight>
                <a:srgbClr val="FFFFFF"/>
              </a:highlight>
              <a:latin typeface="source-serif-pro"/>
            </a:endParaRPr>
          </a:p>
          <a:p>
            <a:pPr algn="just" eaLnBrk="1" hangingPunct="1"/>
            <a:r>
              <a:rPr lang="en-US" b="1" dirty="0">
                <a:solidFill>
                  <a:srgbClr val="242424"/>
                </a:solidFill>
                <a:highlight>
                  <a:srgbClr val="FFFFFF"/>
                </a:highlight>
                <a:latin typeface="source-serif-pro"/>
              </a:rPr>
              <a:t>b</a:t>
            </a:r>
            <a:r>
              <a:rPr lang="en-US" b="1" i="0" dirty="0">
                <a:solidFill>
                  <a:srgbClr val="242424"/>
                </a:solidFill>
                <a:effectLst/>
                <a:highlight>
                  <a:srgbClr val="FFFFFF"/>
                </a:highlight>
                <a:latin typeface="source-serif-pro"/>
              </a:rPr>
              <a:t>0 </a:t>
            </a:r>
            <a:r>
              <a:rPr lang="en-US" b="0" i="0" dirty="0">
                <a:solidFill>
                  <a:srgbClr val="242424"/>
                </a:solidFill>
                <a:effectLst/>
                <a:highlight>
                  <a:srgbClr val="FFFFFF"/>
                </a:highlight>
                <a:latin typeface="source-serif-pro"/>
              </a:rPr>
              <a:t>(y-intercept) and </a:t>
            </a:r>
            <a:r>
              <a:rPr lang="en-US" b="1" dirty="0">
                <a:solidFill>
                  <a:srgbClr val="242424"/>
                </a:solidFill>
                <a:highlight>
                  <a:srgbClr val="FFFFFF"/>
                </a:highlight>
                <a:latin typeface="source-serif-pro"/>
              </a:rPr>
              <a:t>b</a:t>
            </a:r>
            <a:r>
              <a:rPr lang="en-US" b="1" i="0" dirty="0">
                <a:solidFill>
                  <a:srgbClr val="242424"/>
                </a:solidFill>
                <a:effectLst/>
                <a:highlight>
                  <a:srgbClr val="FFFFFF"/>
                </a:highlight>
                <a:latin typeface="source-serif-pro"/>
              </a:rPr>
              <a:t>1 </a:t>
            </a:r>
            <a:r>
              <a:rPr lang="en-US" b="0" i="0" dirty="0">
                <a:solidFill>
                  <a:srgbClr val="242424"/>
                </a:solidFill>
                <a:effectLst/>
                <a:highlight>
                  <a:srgbClr val="FFFFFF"/>
                </a:highlight>
                <a:latin typeface="source-serif-pro"/>
              </a:rPr>
              <a:t>(slope)</a:t>
            </a:r>
            <a:r>
              <a:rPr lang="en-US" b="1" i="0" dirty="0">
                <a:solidFill>
                  <a:srgbClr val="242424"/>
                </a:solidFill>
                <a:effectLst/>
                <a:highlight>
                  <a:srgbClr val="FFFFFF"/>
                </a:highlight>
                <a:latin typeface="source-serif-pro"/>
              </a:rPr>
              <a:t> </a:t>
            </a:r>
            <a:r>
              <a:rPr lang="en-US" b="0" i="0" dirty="0">
                <a:solidFill>
                  <a:srgbClr val="242424"/>
                </a:solidFill>
                <a:effectLst/>
                <a:highlight>
                  <a:srgbClr val="FFFFFF"/>
                </a:highlight>
                <a:latin typeface="source-serif-pro"/>
              </a:rPr>
              <a:t>are the coefficients whose values represent the accuracy of predicted values with the actual values.</a:t>
            </a:r>
            <a:endParaRPr lang="en-US" altLang="en-US" dirty="0"/>
          </a:p>
        </p:txBody>
      </p:sp>
      <p:sp>
        <p:nvSpPr>
          <p:cNvPr id="5124" name="object 5">
            <a:extLst>
              <a:ext uri="{FF2B5EF4-FFF2-40B4-BE49-F238E27FC236}">
                <a16:creationId xmlns:a16="http://schemas.microsoft.com/office/drawing/2014/main" id="{44046F40-7CB2-4E73-2A24-3B8DA8EFA22E}"/>
              </a:ext>
            </a:extLst>
          </p:cNvPr>
          <p:cNvSpPr txBox="1">
            <a:spLocks noChangeArrowheads="1"/>
          </p:cNvSpPr>
          <p:nvPr/>
        </p:nvSpPr>
        <p:spPr bwMode="auto">
          <a:xfrm>
            <a:off x="2690813" y="4468814"/>
            <a:ext cx="2355850" cy="93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30" rIns="0" bIns="0">
            <a:spAutoFit/>
          </a:bodyPr>
          <a:lstStyle>
            <a:lvl1pPr marL="968375" indent="-9556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88"/>
              </a:spcBef>
              <a:buNone/>
            </a:pPr>
            <a:r>
              <a:rPr lang="en-US" altLang="en-US" sz="2000" b="1">
                <a:solidFill>
                  <a:srgbClr val="002060"/>
                </a:solidFill>
                <a:latin typeface="Noto Sans" panose="020B0502040504020204" pitchFamily="34" charset="0"/>
                <a:cs typeface="Noto Sans" panose="020B0502040504020204" pitchFamily="34" charset="0"/>
              </a:rPr>
              <a:t>Dependent variable  (DV)</a:t>
            </a:r>
          </a:p>
        </p:txBody>
      </p:sp>
      <p:sp>
        <p:nvSpPr>
          <p:cNvPr id="5125" name="object 7">
            <a:extLst>
              <a:ext uri="{FF2B5EF4-FFF2-40B4-BE49-F238E27FC236}">
                <a16:creationId xmlns:a16="http://schemas.microsoft.com/office/drawing/2014/main" id="{777D77B0-B7A7-B28A-3719-A780DCAE94C9}"/>
              </a:ext>
            </a:extLst>
          </p:cNvPr>
          <p:cNvSpPr txBox="1">
            <a:spLocks noChangeArrowheads="1"/>
          </p:cNvSpPr>
          <p:nvPr/>
        </p:nvSpPr>
        <p:spPr bwMode="auto">
          <a:xfrm>
            <a:off x="7246938" y="4433888"/>
            <a:ext cx="2659062" cy="62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430" rIns="0" bIns="0">
            <a:spAutoFit/>
          </a:bodyPr>
          <a:lstStyle>
            <a:lvl1pPr marL="990600" indent="-9794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88"/>
              </a:spcBef>
              <a:buNone/>
            </a:pPr>
            <a:r>
              <a:rPr lang="en-US" altLang="en-US" sz="2000" b="1">
                <a:solidFill>
                  <a:srgbClr val="002060"/>
                </a:solidFill>
                <a:latin typeface="Arial" panose="020B0604020202020204" pitchFamily="34" charset="0"/>
              </a:rPr>
              <a:t>Independent variable  (IV)</a:t>
            </a:r>
          </a:p>
        </p:txBody>
      </p:sp>
      <p:sp>
        <p:nvSpPr>
          <p:cNvPr id="10" name="object 9">
            <a:extLst>
              <a:ext uri="{FF2B5EF4-FFF2-40B4-BE49-F238E27FC236}">
                <a16:creationId xmlns:a16="http://schemas.microsoft.com/office/drawing/2014/main" id="{FA3D1EE1-F6BE-0CB6-B432-0F4696F4ED37}"/>
              </a:ext>
            </a:extLst>
          </p:cNvPr>
          <p:cNvSpPr txBox="1"/>
          <p:nvPr/>
        </p:nvSpPr>
        <p:spPr>
          <a:xfrm>
            <a:off x="7067550" y="2016125"/>
            <a:ext cx="1695450" cy="319088"/>
          </a:xfrm>
          <a:prstGeom prst="rect">
            <a:avLst/>
          </a:prstGeom>
        </p:spPr>
        <p:txBody>
          <a:bodyPr lIns="0" tIns="11430" rIns="0" bIns="0">
            <a:spAutoFit/>
          </a:bodyPr>
          <a:lstStyle/>
          <a:p>
            <a:pPr marL="12700">
              <a:spcBef>
                <a:spcPts val="90"/>
              </a:spcBef>
              <a:defRPr/>
            </a:pPr>
            <a:r>
              <a:rPr sz="2000" b="1" spc="-10" dirty="0">
                <a:solidFill>
                  <a:srgbClr val="002060"/>
                </a:solidFill>
                <a:latin typeface="Arial"/>
                <a:cs typeface="Arial"/>
              </a:rPr>
              <a:t>Coefficient</a:t>
            </a:r>
            <a:endParaRPr sz="2000" b="1">
              <a:solidFill>
                <a:srgbClr val="002060"/>
              </a:solidFill>
              <a:latin typeface="Arial"/>
              <a:cs typeface="Arial"/>
            </a:endParaRPr>
          </a:p>
        </p:txBody>
      </p:sp>
      <p:sp>
        <p:nvSpPr>
          <p:cNvPr id="11" name="object 11">
            <a:extLst>
              <a:ext uri="{FF2B5EF4-FFF2-40B4-BE49-F238E27FC236}">
                <a16:creationId xmlns:a16="http://schemas.microsoft.com/office/drawing/2014/main" id="{728C116F-7DC6-7448-D425-77B234D2C734}"/>
              </a:ext>
            </a:extLst>
          </p:cNvPr>
          <p:cNvSpPr txBox="1"/>
          <p:nvPr/>
        </p:nvSpPr>
        <p:spPr>
          <a:xfrm>
            <a:off x="4094164" y="1963739"/>
            <a:ext cx="1468437" cy="319087"/>
          </a:xfrm>
          <a:prstGeom prst="rect">
            <a:avLst/>
          </a:prstGeom>
        </p:spPr>
        <p:txBody>
          <a:bodyPr lIns="0" tIns="11430" rIns="0" bIns="0">
            <a:spAutoFit/>
          </a:bodyPr>
          <a:lstStyle/>
          <a:p>
            <a:pPr marL="12700">
              <a:spcBef>
                <a:spcPts val="90"/>
              </a:spcBef>
              <a:defRPr/>
            </a:pPr>
            <a:r>
              <a:rPr sz="2000" b="1" spc="-5" dirty="0">
                <a:solidFill>
                  <a:srgbClr val="002060"/>
                </a:solidFill>
                <a:latin typeface="Arial"/>
                <a:cs typeface="Arial"/>
              </a:rPr>
              <a:t>C</a:t>
            </a:r>
            <a:r>
              <a:rPr sz="2000" b="1" spc="-10" dirty="0">
                <a:solidFill>
                  <a:srgbClr val="002060"/>
                </a:solidFill>
                <a:latin typeface="Arial"/>
                <a:cs typeface="Arial"/>
              </a:rPr>
              <a:t>on</a:t>
            </a:r>
            <a:r>
              <a:rPr sz="2000" b="1" dirty="0">
                <a:solidFill>
                  <a:srgbClr val="002060"/>
                </a:solidFill>
                <a:latin typeface="Arial"/>
                <a:cs typeface="Arial"/>
              </a:rPr>
              <a:t>s</a:t>
            </a:r>
            <a:r>
              <a:rPr sz="2000" b="1" spc="-5" dirty="0">
                <a:solidFill>
                  <a:srgbClr val="002060"/>
                </a:solidFill>
                <a:latin typeface="Arial"/>
                <a:cs typeface="Arial"/>
              </a:rPr>
              <a:t>tant</a:t>
            </a:r>
            <a:endParaRPr sz="2000" b="1">
              <a:solidFill>
                <a:srgbClr val="002060"/>
              </a:solidFill>
              <a:latin typeface="Arial"/>
              <a:cs typeface="Arial"/>
            </a:endParaRPr>
          </a:p>
        </p:txBody>
      </p:sp>
      <p:sp>
        <p:nvSpPr>
          <p:cNvPr id="20" name="object 3">
            <a:extLst>
              <a:ext uri="{FF2B5EF4-FFF2-40B4-BE49-F238E27FC236}">
                <a16:creationId xmlns:a16="http://schemas.microsoft.com/office/drawing/2014/main" id="{A36313CC-3A19-F30D-8FF5-CB3504FB4D3E}"/>
              </a:ext>
            </a:extLst>
          </p:cNvPr>
          <p:cNvSpPr txBox="1"/>
          <p:nvPr/>
        </p:nvSpPr>
        <p:spPr>
          <a:xfrm>
            <a:off x="4616450" y="2867026"/>
            <a:ext cx="3783013" cy="512763"/>
          </a:xfrm>
          <a:prstGeom prst="rect">
            <a:avLst/>
          </a:prstGeom>
        </p:spPr>
        <p:txBody>
          <a:bodyPr wrap="square" lIns="0" tIns="11430" rIns="0" bIns="0">
            <a:spAutoFit/>
          </a:bodyPr>
          <a:lstStyle/>
          <a:p>
            <a:pPr marL="12700">
              <a:spcBef>
                <a:spcPts val="90"/>
              </a:spcBef>
              <a:defRPr/>
            </a:pPr>
            <a:r>
              <a:rPr sz="3200" b="1" spc="-25" dirty="0">
                <a:solidFill>
                  <a:srgbClr val="002060"/>
                </a:solidFill>
                <a:latin typeface="Noto Sans"/>
                <a:cs typeface="Noto Sans"/>
              </a:rPr>
              <a:t>y </a:t>
            </a:r>
            <a:r>
              <a:rPr sz="3200" b="1" spc="60" dirty="0">
                <a:solidFill>
                  <a:srgbClr val="002060"/>
                </a:solidFill>
                <a:latin typeface="Noto Sans"/>
                <a:cs typeface="Noto Sans"/>
              </a:rPr>
              <a:t>= </a:t>
            </a:r>
            <a:r>
              <a:rPr sz="3200" b="1" spc="25" dirty="0">
                <a:solidFill>
                  <a:srgbClr val="002060"/>
                </a:solidFill>
                <a:latin typeface="Noto Sans"/>
                <a:cs typeface="Noto Sans"/>
              </a:rPr>
              <a:t>b0 </a:t>
            </a:r>
            <a:r>
              <a:rPr sz="3200" b="1" spc="60" dirty="0">
                <a:solidFill>
                  <a:srgbClr val="002060"/>
                </a:solidFill>
                <a:latin typeface="Noto Sans"/>
                <a:cs typeface="Noto Sans"/>
              </a:rPr>
              <a:t>+ </a:t>
            </a:r>
            <a:r>
              <a:rPr sz="3200" b="1" spc="25" dirty="0">
                <a:solidFill>
                  <a:srgbClr val="002060"/>
                </a:solidFill>
                <a:latin typeface="Noto Sans"/>
                <a:cs typeface="Noto Sans"/>
              </a:rPr>
              <a:t>b1 </a:t>
            </a:r>
            <a:r>
              <a:rPr sz="3200" b="1" spc="-185" dirty="0">
                <a:solidFill>
                  <a:srgbClr val="002060"/>
                </a:solidFill>
                <a:latin typeface="Noto Sans"/>
                <a:cs typeface="Noto Sans"/>
              </a:rPr>
              <a:t>*</a:t>
            </a:r>
            <a:r>
              <a:rPr sz="3200" b="1" spc="-225" dirty="0">
                <a:solidFill>
                  <a:srgbClr val="002060"/>
                </a:solidFill>
                <a:latin typeface="Noto Sans"/>
                <a:cs typeface="Noto Sans"/>
              </a:rPr>
              <a:t> </a:t>
            </a:r>
            <a:r>
              <a:rPr sz="3200" b="1" spc="20" dirty="0">
                <a:solidFill>
                  <a:srgbClr val="002060"/>
                </a:solidFill>
                <a:latin typeface="Noto Sans"/>
                <a:cs typeface="Noto Sans"/>
              </a:rPr>
              <a:t>x1</a:t>
            </a:r>
            <a:endParaRPr sz="3200" b="1" dirty="0">
              <a:solidFill>
                <a:srgbClr val="002060"/>
              </a:solidFill>
              <a:latin typeface="Noto Sans"/>
              <a:cs typeface="Noto Sans"/>
            </a:endParaRPr>
          </a:p>
        </p:txBody>
      </p:sp>
      <p:sp>
        <p:nvSpPr>
          <p:cNvPr id="5129" name="object 4">
            <a:extLst>
              <a:ext uri="{FF2B5EF4-FFF2-40B4-BE49-F238E27FC236}">
                <a16:creationId xmlns:a16="http://schemas.microsoft.com/office/drawing/2014/main" id="{BE154ADA-9973-52A3-E38E-647A00DFEF05}"/>
              </a:ext>
            </a:extLst>
          </p:cNvPr>
          <p:cNvSpPr>
            <a:spLocks noChangeArrowheads="1"/>
          </p:cNvSpPr>
          <p:nvPr/>
        </p:nvSpPr>
        <p:spPr bwMode="auto">
          <a:xfrm>
            <a:off x="3511551" y="3479801"/>
            <a:ext cx="1044575" cy="868363"/>
          </a:xfrm>
          <a:custGeom>
            <a:avLst/>
            <a:gdLst>
              <a:gd name="T0" fmla="*/ 844103 w 1045210"/>
              <a:gd name="T1" fmla="*/ 115623 h 868045"/>
              <a:gd name="T2" fmla="*/ 795743 w 1045210"/>
              <a:gd name="T3" fmla="*/ 56730 h 868045"/>
              <a:gd name="T4" fmla="*/ 1044943 w 1045210"/>
              <a:gd name="T5" fmla="*/ 0 h 868045"/>
              <a:gd name="T6" fmla="*/ 1009537 w 1045210"/>
              <a:gd name="T7" fmla="*/ 79362 h 868045"/>
              <a:gd name="T8" fmla="*/ 888263 w 1045210"/>
              <a:gd name="T9" fmla="*/ 79362 h 868045"/>
              <a:gd name="T10" fmla="*/ 844103 w 1045210"/>
              <a:gd name="T11" fmla="*/ 115623 h 868045"/>
              <a:gd name="T12" fmla="*/ 892462 w 1045210"/>
              <a:gd name="T13" fmla="*/ 174515 h 868045"/>
              <a:gd name="T14" fmla="*/ 844103 w 1045210"/>
              <a:gd name="T15" fmla="*/ 115623 h 868045"/>
              <a:gd name="T16" fmla="*/ 888263 w 1045210"/>
              <a:gd name="T17" fmla="*/ 79362 h 868045"/>
              <a:gd name="T18" fmla="*/ 936625 w 1045210"/>
              <a:gd name="T19" fmla="*/ 138252 h 868045"/>
              <a:gd name="T20" fmla="*/ 892462 w 1045210"/>
              <a:gd name="T21" fmla="*/ 174515 h 868045"/>
              <a:gd name="T22" fmla="*/ 940815 w 1045210"/>
              <a:gd name="T23" fmla="*/ 233400 h 868045"/>
              <a:gd name="T24" fmla="*/ 892462 w 1045210"/>
              <a:gd name="T25" fmla="*/ 174515 h 868045"/>
              <a:gd name="T26" fmla="*/ 936625 w 1045210"/>
              <a:gd name="T27" fmla="*/ 138252 h 868045"/>
              <a:gd name="T28" fmla="*/ 888263 w 1045210"/>
              <a:gd name="T29" fmla="*/ 79362 h 868045"/>
              <a:gd name="T30" fmla="*/ 1009537 w 1045210"/>
              <a:gd name="T31" fmla="*/ 79362 h 868045"/>
              <a:gd name="T32" fmla="*/ 940815 w 1045210"/>
              <a:gd name="T33" fmla="*/ 233400 h 868045"/>
              <a:gd name="T34" fmla="*/ 48361 w 1045210"/>
              <a:gd name="T35" fmla="*/ 867638 h 868045"/>
              <a:gd name="T36" fmla="*/ 0 w 1045210"/>
              <a:gd name="T37" fmla="*/ 808748 h 868045"/>
              <a:gd name="T38" fmla="*/ 844103 w 1045210"/>
              <a:gd name="T39" fmla="*/ 115623 h 868045"/>
              <a:gd name="T40" fmla="*/ 892462 w 1045210"/>
              <a:gd name="T41" fmla="*/ 174515 h 868045"/>
              <a:gd name="T42" fmla="*/ 48361 w 1045210"/>
              <a:gd name="T43" fmla="*/ 867638 h 868045"/>
              <a:gd name="T44" fmla="*/ 0 w 1045210"/>
              <a:gd name="T45" fmla="*/ 0 h 868045"/>
              <a:gd name="T46" fmla="*/ 1045210 w 1045210"/>
              <a:gd name="T47" fmla="*/ 868045 h 868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T44" t="T45" r="T46" b="T47"/>
            <a:pathLst>
              <a:path w="1045210" h="868045">
                <a:moveTo>
                  <a:pt x="844103" y="115623"/>
                </a:moveTo>
                <a:lnTo>
                  <a:pt x="795743" y="56730"/>
                </a:lnTo>
                <a:lnTo>
                  <a:pt x="1044943" y="0"/>
                </a:lnTo>
                <a:lnTo>
                  <a:pt x="1009537" y="79362"/>
                </a:lnTo>
                <a:lnTo>
                  <a:pt x="888263" y="79362"/>
                </a:lnTo>
                <a:lnTo>
                  <a:pt x="844103" y="115623"/>
                </a:lnTo>
                <a:close/>
              </a:path>
              <a:path w="1045210" h="868045">
                <a:moveTo>
                  <a:pt x="892462" y="174515"/>
                </a:moveTo>
                <a:lnTo>
                  <a:pt x="844103" y="115623"/>
                </a:lnTo>
                <a:lnTo>
                  <a:pt x="888263" y="79362"/>
                </a:lnTo>
                <a:lnTo>
                  <a:pt x="936625" y="138252"/>
                </a:lnTo>
                <a:lnTo>
                  <a:pt x="892462" y="174515"/>
                </a:lnTo>
                <a:close/>
              </a:path>
              <a:path w="1045210" h="868045">
                <a:moveTo>
                  <a:pt x="940815" y="233400"/>
                </a:moveTo>
                <a:lnTo>
                  <a:pt x="892462" y="174515"/>
                </a:lnTo>
                <a:lnTo>
                  <a:pt x="936625" y="138252"/>
                </a:lnTo>
                <a:lnTo>
                  <a:pt x="888263" y="79362"/>
                </a:lnTo>
                <a:lnTo>
                  <a:pt x="1009537" y="79362"/>
                </a:lnTo>
                <a:lnTo>
                  <a:pt x="940815" y="233400"/>
                </a:lnTo>
                <a:close/>
              </a:path>
              <a:path w="1045210" h="868045">
                <a:moveTo>
                  <a:pt x="48361" y="867638"/>
                </a:moveTo>
                <a:lnTo>
                  <a:pt x="0" y="808748"/>
                </a:lnTo>
                <a:lnTo>
                  <a:pt x="844103" y="115623"/>
                </a:lnTo>
                <a:lnTo>
                  <a:pt x="892462" y="174515"/>
                </a:lnTo>
                <a:lnTo>
                  <a:pt x="48361" y="867638"/>
                </a:lnTo>
                <a:close/>
              </a:path>
            </a:pathLst>
          </a:cu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MY"/>
          </a:p>
        </p:txBody>
      </p:sp>
      <p:sp>
        <p:nvSpPr>
          <p:cNvPr id="5130" name="object 6">
            <a:extLst>
              <a:ext uri="{FF2B5EF4-FFF2-40B4-BE49-F238E27FC236}">
                <a16:creationId xmlns:a16="http://schemas.microsoft.com/office/drawing/2014/main" id="{9A165593-A92C-82F7-CD77-074FFA5C5ADD}"/>
              </a:ext>
            </a:extLst>
          </p:cNvPr>
          <p:cNvSpPr>
            <a:spLocks noChangeArrowheads="1"/>
          </p:cNvSpPr>
          <p:nvPr/>
        </p:nvSpPr>
        <p:spPr bwMode="auto">
          <a:xfrm>
            <a:off x="7467601" y="3352801"/>
            <a:ext cx="931863" cy="982663"/>
          </a:xfrm>
          <a:custGeom>
            <a:avLst/>
            <a:gdLst>
              <a:gd name="T0" fmla="*/ 80581 w 815975"/>
              <a:gd name="T1" fmla="*/ 242544 h 817879"/>
              <a:gd name="T2" fmla="*/ 0 w 815975"/>
              <a:gd name="T3" fmla="*/ 0 h 817879"/>
              <a:gd name="T4" fmla="*/ 242379 w 815975"/>
              <a:gd name="T5" fmla="*/ 81064 h 817879"/>
              <a:gd name="T6" fmla="*/ 228980 w 815975"/>
              <a:gd name="T7" fmla="*/ 94437 h 817879"/>
              <a:gd name="T8" fmla="*/ 148082 w 815975"/>
              <a:gd name="T9" fmla="*/ 94437 h 817879"/>
              <a:gd name="T10" fmla="*/ 94145 w 815975"/>
              <a:gd name="T11" fmla="*/ 148272 h 817879"/>
              <a:gd name="T12" fmla="*/ 134511 w 815975"/>
              <a:gd name="T13" fmla="*/ 188719 h 817879"/>
              <a:gd name="T14" fmla="*/ 80581 w 815975"/>
              <a:gd name="T15" fmla="*/ 242544 h 817879"/>
              <a:gd name="T16" fmla="*/ 134511 w 815975"/>
              <a:gd name="T17" fmla="*/ 188719 h 817879"/>
              <a:gd name="T18" fmla="*/ 94145 w 815975"/>
              <a:gd name="T19" fmla="*/ 148272 h 817879"/>
              <a:gd name="T20" fmla="*/ 148082 w 815975"/>
              <a:gd name="T21" fmla="*/ 94437 h 817879"/>
              <a:gd name="T22" fmla="*/ 188450 w 815975"/>
              <a:gd name="T23" fmla="*/ 134887 h 817879"/>
              <a:gd name="T24" fmla="*/ 134511 w 815975"/>
              <a:gd name="T25" fmla="*/ 188719 h 817879"/>
              <a:gd name="T26" fmla="*/ 188450 w 815975"/>
              <a:gd name="T27" fmla="*/ 134887 h 817879"/>
              <a:gd name="T28" fmla="*/ 148082 w 815975"/>
              <a:gd name="T29" fmla="*/ 94437 h 817879"/>
              <a:gd name="T30" fmla="*/ 228980 w 815975"/>
              <a:gd name="T31" fmla="*/ 94437 h 817879"/>
              <a:gd name="T32" fmla="*/ 188450 w 815975"/>
              <a:gd name="T33" fmla="*/ 134887 h 817879"/>
              <a:gd name="T34" fmla="*/ 762025 w 815975"/>
              <a:gd name="T35" fmla="*/ 817486 h 817879"/>
              <a:gd name="T36" fmla="*/ 134511 w 815975"/>
              <a:gd name="T37" fmla="*/ 188719 h 817879"/>
              <a:gd name="T38" fmla="*/ 188450 w 815975"/>
              <a:gd name="T39" fmla="*/ 134887 h 817879"/>
              <a:gd name="T40" fmla="*/ 815949 w 815975"/>
              <a:gd name="T41" fmla="*/ 763663 h 817879"/>
              <a:gd name="T42" fmla="*/ 762025 w 815975"/>
              <a:gd name="T43" fmla="*/ 817486 h 817879"/>
              <a:gd name="T44" fmla="*/ 0 w 815975"/>
              <a:gd name="T45" fmla="*/ 0 h 817879"/>
              <a:gd name="T46" fmla="*/ 815975 w 815975"/>
              <a:gd name="T47" fmla="*/ 817879 h 817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T44" t="T45" r="T46" b="T47"/>
            <a:pathLst>
              <a:path w="815975" h="817879">
                <a:moveTo>
                  <a:pt x="80581" y="242544"/>
                </a:moveTo>
                <a:lnTo>
                  <a:pt x="0" y="0"/>
                </a:lnTo>
                <a:lnTo>
                  <a:pt x="242379" y="81064"/>
                </a:lnTo>
                <a:lnTo>
                  <a:pt x="228980" y="94437"/>
                </a:lnTo>
                <a:lnTo>
                  <a:pt x="148082" y="94437"/>
                </a:lnTo>
                <a:lnTo>
                  <a:pt x="94145" y="148272"/>
                </a:lnTo>
                <a:lnTo>
                  <a:pt x="134511" y="188719"/>
                </a:lnTo>
                <a:lnTo>
                  <a:pt x="80581" y="242544"/>
                </a:lnTo>
                <a:close/>
              </a:path>
              <a:path w="815975" h="817879">
                <a:moveTo>
                  <a:pt x="134511" y="188719"/>
                </a:moveTo>
                <a:lnTo>
                  <a:pt x="94145" y="148272"/>
                </a:lnTo>
                <a:lnTo>
                  <a:pt x="148082" y="94437"/>
                </a:lnTo>
                <a:lnTo>
                  <a:pt x="188450" y="134887"/>
                </a:lnTo>
                <a:lnTo>
                  <a:pt x="134511" y="188719"/>
                </a:lnTo>
                <a:close/>
              </a:path>
              <a:path w="815975" h="817879">
                <a:moveTo>
                  <a:pt x="188450" y="134887"/>
                </a:moveTo>
                <a:lnTo>
                  <a:pt x="148082" y="94437"/>
                </a:lnTo>
                <a:lnTo>
                  <a:pt x="228980" y="94437"/>
                </a:lnTo>
                <a:lnTo>
                  <a:pt x="188450" y="134887"/>
                </a:lnTo>
                <a:close/>
              </a:path>
              <a:path w="815975" h="817879">
                <a:moveTo>
                  <a:pt x="762025" y="817486"/>
                </a:moveTo>
                <a:lnTo>
                  <a:pt x="134511" y="188719"/>
                </a:lnTo>
                <a:lnTo>
                  <a:pt x="188450" y="134887"/>
                </a:lnTo>
                <a:lnTo>
                  <a:pt x="815949" y="763663"/>
                </a:lnTo>
                <a:lnTo>
                  <a:pt x="762025" y="817486"/>
                </a:lnTo>
                <a:close/>
              </a:path>
            </a:pathLst>
          </a:cu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MY"/>
          </a:p>
        </p:txBody>
      </p:sp>
      <p:sp>
        <p:nvSpPr>
          <p:cNvPr id="5131" name="object 8">
            <a:extLst>
              <a:ext uri="{FF2B5EF4-FFF2-40B4-BE49-F238E27FC236}">
                <a16:creationId xmlns:a16="http://schemas.microsoft.com/office/drawing/2014/main" id="{6B04249A-E68F-073A-7677-A59718BAB449}"/>
              </a:ext>
            </a:extLst>
          </p:cNvPr>
          <p:cNvSpPr>
            <a:spLocks noChangeArrowheads="1"/>
          </p:cNvSpPr>
          <p:nvPr/>
        </p:nvSpPr>
        <p:spPr bwMode="auto">
          <a:xfrm>
            <a:off x="6516688" y="2417764"/>
            <a:ext cx="582612" cy="471487"/>
          </a:xfrm>
          <a:custGeom>
            <a:avLst/>
            <a:gdLst>
              <a:gd name="T0" fmla="*/ 203011 w 582929"/>
              <a:gd name="T1" fmla="*/ 359436 h 471805"/>
              <a:gd name="T2" fmla="*/ 155787 w 582929"/>
              <a:gd name="T3" fmla="*/ 299640 h 471805"/>
              <a:gd name="T4" fmla="*/ 535190 w 582929"/>
              <a:gd name="T5" fmla="*/ 0 h 471805"/>
              <a:gd name="T6" fmla="*/ 582409 w 582929"/>
              <a:gd name="T7" fmla="*/ 59791 h 471805"/>
              <a:gd name="T8" fmla="*/ 203011 w 582929"/>
              <a:gd name="T9" fmla="*/ 359436 h 471805"/>
              <a:gd name="T10" fmla="*/ 0 w 582929"/>
              <a:gd name="T11" fmla="*/ 471220 h 471805"/>
              <a:gd name="T12" fmla="*/ 108559 w 582929"/>
              <a:gd name="T13" fmla="*/ 239839 h 471805"/>
              <a:gd name="T14" fmla="*/ 155787 w 582929"/>
              <a:gd name="T15" fmla="*/ 299640 h 471805"/>
              <a:gd name="T16" fmla="*/ 110934 w 582929"/>
              <a:gd name="T17" fmla="*/ 335064 h 471805"/>
              <a:gd name="T18" fmla="*/ 158165 w 582929"/>
              <a:gd name="T19" fmla="*/ 394855 h 471805"/>
              <a:gd name="T20" fmla="*/ 230983 w 582929"/>
              <a:gd name="T21" fmla="*/ 394855 h 471805"/>
              <a:gd name="T22" fmla="*/ 250240 w 582929"/>
              <a:gd name="T23" fmla="*/ 419239 h 471805"/>
              <a:gd name="T24" fmla="*/ 0 w 582929"/>
              <a:gd name="T25" fmla="*/ 471220 h 471805"/>
              <a:gd name="T26" fmla="*/ 158165 w 582929"/>
              <a:gd name="T27" fmla="*/ 394855 h 471805"/>
              <a:gd name="T28" fmla="*/ 110934 w 582929"/>
              <a:gd name="T29" fmla="*/ 335064 h 471805"/>
              <a:gd name="T30" fmla="*/ 155787 w 582929"/>
              <a:gd name="T31" fmla="*/ 299640 h 471805"/>
              <a:gd name="T32" fmla="*/ 203011 w 582929"/>
              <a:gd name="T33" fmla="*/ 359436 h 471805"/>
              <a:gd name="T34" fmla="*/ 158165 w 582929"/>
              <a:gd name="T35" fmla="*/ 394855 h 471805"/>
              <a:gd name="T36" fmla="*/ 230983 w 582929"/>
              <a:gd name="T37" fmla="*/ 394855 h 471805"/>
              <a:gd name="T38" fmla="*/ 158165 w 582929"/>
              <a:gd name="T39" fmla="*/ 394855 h 471805"/>
              <a:gd name="T40" fmla="*/ 203011 w 582929"/>
              <a:gd name="T41" fmla="*/ 359436 h 471805"/>
              <a:gd name="T42" fmla="*/ 230983 w 582929"/>
              <a:gd name="T43" fmla="*/ 394855 h 471805"/>
              <a:gd name="T44" fmla="*/ 0 w 582929"/>
              <a:gd name="T45" fmla="*/ 0 h 471805"/>
              <a:gd name="T46" fmla="*/ 582929 w 582929"/>
              <a:gd name="T47" fmla="*/ 471805 h 47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T44" t="T45" r="T46" b="T47"/>
            <a:pathLst>
              <a:path w="582929" h="471805">
                <a:moveTo>
                  <a:pt x="203011" y="359436"/>
                </a:moveTo>
                <a:lnTo>
                  <a:pt x="155787" y="299640"/>
                </a:lnTo>
                <a:lnTo>
                  <a:pt x="535190" y="0"/>
                </a:lnTo>
                <a:lnTo>
                  <a:pt x="582409" y="59791"/>
                </a:lnTo>
                <a:lnTo>
                  <a:pt x="203011" y="359436"/>
                </a:lnTo>
                <a:close/>
              </a:path>
              <a:path w="582929" h="471805">
                <a:moveTo>
                  <a:pt x="0" y="471220"/>
                </a:moveTo>
                <a:lnTo>
                  <a:pt x="108559" y="239839"/>
                </a:lnTo>
                <a:lnTo>
                  <a:pt x="155787" y="299640"/>
                </a:lnTo>
                <a:lnTo>
                  <a:pt x="110934" y="335064"/>
                </a:lnTo>
                <a:lnTo>
                  <a:pt x="158165" y="394855"/>
                </a:lnTo>
                <a:lnTo>
                  <a:pt x="230983" y="394855"/>
                </a:lnTo>
                <a:lnTo>
                  <a:pt x="250240" y="419239"/>
                </a:lnTo>
                <a:lnTo>
                  <a:pt x="0" y="471220"/>
                </a:lnTo>
                <a:close/>
              </a:path>
              <a:path w="582929" h="471805">
                <a:moveTo>
                  <a:pt x="158165" y="394855"/>
                </a:moveTo>
                <a:lnTo>
                  <a:pt x="110934" y="335064"/>
                </a:lnTo>
                <a:lnTo>
                  <a:pt x="155787" y="299640"/>
                </a:lnTo>
                <a:lnTo>
                  <a:pt x="203011" y="359436"/>
                </a:lnTo>
                <a:lnTo>
                  <a:pt x="158165" y="394855"/>
                </a:lnTo>
                <a:close/>
              </a:path>
              <a:path w="582929" h="471805">
                <a:moveTo>
                  <a:pt x="230983" y="394855"/>
                </a:moveTo>
                <a:lnTo>
                  <a:pt x="158165" y="394855"/>
                </a:lnTo>
                <a:lnTo>
                  <a:pt x="203011" y="359436"/>
                </a:lnTo>
                <a:lnTo>
                  <a:pt x="230983" y="394855"/>
                </a:lnTo>
                <a:close/>
              </a:path>
            </a:pathLst>
          </a:cu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MY"/>
          </a:p>
        </p:txBody>
      </p:sp>
      <p:sp>
        <p:nvSpPr>
          <p:cNvPr id="5132" name="object 10">
            <a:extLst>
              <a:ext uri="{FF2B5EF4-FFF2-40B4-BE49-F238E27FC236}">
                <a16:creationId xmlns:a16="http://schemas.microsoft.com/office/drawing/2014/main" id="{219D364D-6727-C04C-16FC-B7389BB6918A}"/>
              </a:ext>
            </a:extLst>
          </p:cNvPr>
          <p:cNvSpPr>
            <a:spLocks noChangeArrowheads="1"/>
          </p:cNvSpPr>
          <p:nvPr/>
        </p:nvSpPr>
        <p:spPr bwMode="auto">
          <a:xfrm>
            <a:off x="4903789" y="2381250"/>
            <a:ext cx="668337" cy="471488"/>
          </a:xfrm>
          <a:custGeom>
            <a:avLst/>
            <a:gdLst>
              <a:gd name="T0" fmla="*/ 458569 w 669289"/>
              <a:gd name="T1" fmla="*/ 374373 h 471805"/>
              <a:gd name="T2" fmla="*/ 0 w 669289"/>
              <a:gd name="T3" fmla="*/ 63042 h 471805"/>
              <a:gd name="T4" fmla="*/ 42799 w 669289"/>
              <a:gd name="T5" fmla="*/ 0 h 471805"/>
              <a:gd name="T6" fmla="*/ 501368 w 669289"/>
              <a:gd name="T7" fmla="*/ 311331 h 471805"/>
              <a:gd name="T8" fmla="*/ 458569 w 669289"/>
              <a:gd name="T9" fmla="*/ 374373 h 471805"/>
              <a:gd name="T10" fmla="*/ 632802 w 669289"/>
              <a:gd name="T11" fmla="*/ 406476 h 471805"/>
              <a:gd name="T12" fmla="*/ 505853 w 669289"/>
              <a:gd name="T13" fmla="*/ 406476 h 471805"/>
              <a:gd name="T14" fmla="*/ 548652 w 669289"/>
              <a:gd name="T15" fmla="*/ 343433 h 471805"/>
              <a:gd name="T16" fmla="*/ 501368 w 669289"/>
              <a:gd name="T17" fmla="*/ 311331 h 471805"/>
              <a:gd name="T18" fmla="*/ 544169 w 669289"/>
              <a:gd name="T19" fmla="*/ 248284 h 471805"/>
              <a:gd name="T20" fmla="*/ 632802 w 669289"/>
              <a:gd name="T21" fmla="*/ 406476 h 471805"/>
              <a:gd name="T22" fmla="*/ 505853 w 669289"/>
              <a:gd name="T23" fmla="*/ 406476 h 471805"/>
              <a:gd name="T24" fmla="*/ 458569 w 669289"/>
              <a:gd name="T25" fmla="*/ 374373 h 471805"/>
              <a:gd name="T26" fmla="*/ 501368 w 669289"/>
              <a:gd name="T27" fmla="*/ 311331 h 471805"/>
              <a:gd name="T28" fmla="*/ 548652 w 669289"/>
              <a:gd name="T29" fmla="*/ 343433 h 471805"/>
              <a:gd name="T30" fmla="*/ 505853 w 669289"/>
              <a:gd name="T31" fmla="*/ 406476 h 471805"/>
              <a:gd name="T32" fmla="*/ 669099 w 669289"/>
              <a:gd name="T33" fmla="*/ 471258 h 471805"/>
              <a:gd name="T34" fmla="*/ 415772 w 669289"/>
              <a:gd name="T35" fmla="*/ 437413 h 471805"/>
              <a:gd name="T36" fmla="*/ 458569 w 669289"/>
              <a:gd name="T37" fmla="*/ 374373 h 471805"/>
              <a:gd name="T38" fmla="*/ 505853 w 669289"/>
              <a:gd name="T39" fmla="*/ 406476 h 471805"/>
              <a:gd name="T40" fmla="*/ 632802 w 669289"/>
              <a:gd name="T41" fmla="*/ 406476 h 471805"/>
              <a:gd name="T42" fmla="*/ 669099 w 669289"/>
              <a:gd name="T43" fmla="*/ 471258 h 471805"/>
              <a:gd name="T44" fmla="*/ 0 w 669289"/>
              <a:gd name="T45" fmla="*/ 0 h 471805"/>
              <a:gd name="T46" fmla="*/ 669289 w 669289"/>
              <a:gd name="T47" fmla="*/ 471805 h 471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T44" t="T45" r="T46" b="T47"/>
            <a:pathLst>
              <a:path w="669289" h="471805">
                <a:moveTo>
                  <a:pt x="458569" y="374373"/>
                </a:moveTo>
                <a:lnTo>
                  <a:pt x="0" y="63042"/>
                </a:lnTo>
                <a:lnTo>
                  <a:pt x="42799" y="0"/>
                </a:lnTo>
                <a:lnTo>
                  <a:pt x="501368" y="311331"/>
                </a:lnTo>
                <a:lnTo>
                  <a:pt x="458569" y="374373"/>
                </a:lnTo>
                <a:close/>
              </a:path>
              <a:path w="669289" h="471805">
                <a:moveTo>
                  <a:pt x="632802" y="406476"/>
                </a:moveTo>
                <a:lnTo>
                  <a:pt x="505853" y="406476"/>
                </a:lnTo>
                <a:lnTo>
                  <a:pt x="548652" y="343433"/>
                </a:lnTo>
                <a:lnTo>
                  <a:pt x="501368" y="311331"/>
                </a:lnTo>
                <a:lnTo>
                  <a:pt x="544169" y="248284"/>
                </a:lnTo>
                <a:lnTo>
                  <a:pt x="632802" y="406476"/>
                </a:lnTo>
                <a:close/>
              </a:path>
              <a:path w="669289" h="471805">
                <a:moveTo>
                  <a:pt x="505853" y="406476"/>
                </a:moveTo>
                <a:lnTo>
                  <a:pt x="458569" y="374373"/>
                </a:lnTo>
                <a:lnTo>
                  <a:pt x="501368" y="311331"/>
                </a:lnTo>
                <a:lnTo>
                  <a:pt x="548652" y="343433"/>
                </a:lnTo>
                <a:lnTo>
                  <a:pt x="505853" y="406476"/>
                </a:lnTo>
                <a:close/>
              </a:path>
              <a:path w="669289" h="471805">
                <a:moveTo>
                  <a:pt x="669099" y="471258"/>
                </a:moveTo>
                <a:lnTo>
                  <a:pt x="415772" y="437413"/>
                </a:lnTo>
                <a:lnTo>
                  <a:pt x="458569" y="374373"/>
                </a:lnTo>
                <a:lnTo>
                  <a:pt x="505853" y="406476"/>
                </a:lnTo>
                <a:lnTo>
                  <a:pt x="632802" y="406476"/>
                </a:lnTo>
                <a:lnTo>
                  <a:pt x="669099" y="471258"/>
                </a:lnTo>
                <a:close/>
              </a:path>
            </a:pathLst>
          </a:cu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MY"/>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2EF048FC-B3F5-334F-EF53-222D139AB5B1}"/>
              </a:ext>
            </a:extLst>
          </p:cNvPr>
          <p:cNvSpPr>
            <a:spLocks noGrp="1"/>
          </p:cNvSpPr>
          <p:nvPr>
            <p:ph type="title"/>
          </p:nvPr>
        </p:nvSpPr>
        <p:spPr/>
        <p:txBody>
          <a:bodyPr/>
          <a:lstStyle/>
          <a:p>
            <a:pPr eaLnBrk="1" hangingPunct="1"/>
            <a:r>
              <a:rPr lang="en-US" altLang="en-US" b="1"/>
              <a:t>Example-2</a:t>
            </a:r>
          </a:p>
        </p:txBody>
      </p:sp>
      <p:sp>
        <p:nvSpPr>
          <p:cNvPr id="9219" name="Content Placeholder 2">
            <a:extLst>
              <a:ext uri="{FF2B5EF4-FFF2-40B4-BE49-F238E27FC236}">
                <a16:creationId xmlns:a16="http://schemas.microsoft.com/office/drawing/2014/main" id="{1AEAE26F-3BAC-377C-EE1D-4467EB221DC6}"/>
              </a:ext>
            </a:extLst>
          </p:cNvPr>
          <p:cNvSpPr>
            <a:spLocks noGrp="1"/>
          </p:cNvSpPr>
          <p:nvPr>
            <p:ph idx="1"/>
          </p:nvPr>
        </p:nvSpPr>
        <p:spPr>
          <a:xfrm>
            <a:off x="1266092" y="1295400"/>
            <a:ext cx="8944708" cy="5181600"/>
          </a:xfrm>
        </p:spPr>
        <p:txBody>
          <a:bodyPr/>
          <a:lstStyle/>
          <a:p>
            <a:pPr algn="just" eaLnBrk="1" hangingPunct="1"/>
            <a:r>
              <a:rPr lang="en-US" altLang="en-US" dirty="0"/>
              <a:t>Let’s make this concrete with another example. Imagine we are </a:t>
            </a:r>
            <a:r>
              <a:rPr lang="en-US" altLang="en-US" dirty="0">
                <a:solidFill>
                  <a:srgbClr val="002060"/>
                </a:solidFill>
              </a:rPr>
              <a:t>predicting weight (y) from height (x). </a:t>
            </a:r>
            <a:r>
              <a:rPr lang="en-US" altLang="en-US" dirty="0"/>
              <a:t>Our linear regression model representation for this problem would be:</a:t>
            </a:r>
          </a:p>
          <a:p>
            <a:pPr algn="ctr" eaLnBrk="1" hangingPunct="1">
              <a:buFont typeface="Arial" panose="020B0604020202020204" pitchFamily="34" charset="0"/>
              <a:buNone/>
            </a:pPr>
            <a:r>
              <a:rPr lang="en-US" altLang="en-US" sz="4000" b="1" dirty="0"/>
              <a:t>y = B0 + B1 * x1</a:t>
            </a:r>
          </a:p>
          <a:p>
            <a:pPr eaLnBrk="1" hangingPunct="1">
              <a:buFont typeface="Arial" panose="020B0604020202020204" pitchFamily="34" charset="0"/>
              <a:buNone/>
            </a:pPr>
            <a:r>
              <a:rPr lang="en-US" altLang="en-US" sz="4000" dirty="0"/>
              <a:t>                                 or</a:t>
            </a:r>
          </a:p>
          <a:p>
            <a:pPr algn="ctr" eaLnBrk="1" hangingPunct="1">
              <a:buFont typeface="Arial" panose="020B0604020202020204" pitchFamily="34" charset="0"/>
              <a:buNone/>
            </a:pPr>
            <a:r>
              <a:rPr lang="en-US" altLang="en-US" sz="4000" b="1" dirty="0"/>
              <a:t>weight =B0 +B1 * height</a:t>
            </a:r>
            <a:endParaRPr lang="en-US" altLang="en-US" b="1" dirty="0"/>
          </a:p>
          <a:p>
            <a:pPr eaLnBrk="1" hangingPunct="1"/>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a:extLst>
              <a:ext uri="{FF2B5EF4-FFF2-40B4-BE49-F238E27FC236}">
                <a16:creationId xmlns:a16="http://schemas.microsoft.com/office/drawing/2014/main" id="{57969AC1-A799-30FB-1324-C0A38ABE8673}"/>
              </a:ext>
            </a:extLst>
          </p:cNvPr>
          <p:cNvSpPr>
            <a:spLocks noGrp="1"/>
          </p:cNvSpPr>
          <p:nvPr>
            <p:ph idx="1"/>
          </p:nvPr>
        </p:nvSpPr>
        <p:spPr>
          <a:xfrm>
            <a:off x="1981200" y="533400"/>
            <a:ext cx="8229600" cy="6324600"/>
          </a:xfrm>
        </p:spPr>
        <p:txBody>
          <a:bodyPr/>
          <a:lstStyle/>
          <a:p>
            <a:pPr algn="just" eaLnBrk="1" hangingPunct="1"/>
            <a:r>
              <a:rPr lang="en-US" altLang="en-US" sz="2400" dirty="0"/>
              <a:t>Where </a:t>
            </a:r>
            <a:r>
              <a:rPr lang="en-US" altLang="en-US" sz="2400" b="1" dirty="0">
                <a:solidFill>
                  <a:srgbClr val="002060"/>
                </a:solidFill>
              </a:rPr>
              <a:t>B0 is the bias coefficient</a:t>
            </a:r>
            <a:r>
              <a:rPr lang="en-US" altLang="en-US" sz="2400" dirty="0">
                <a:solidFill>
                  <a:srgbClr val="002060"/>
                </a:solidFill>
              </a:rPr>
              <a:t> </a:t>
            </a:r>
            <a:r>
              <a:rPr lang="en-US" altLang="en-US" sz="2400" dirty="0"/>
              <a:t>and </a:t>
            </a:r>
            <a:r>
              <a:rPr lang="en-US" altLang="en-US" sz="2400" b="1" dirty="0">
                <a:solidFill>
                  <a:srgbClr val="002060"/>
                </a:solidFill>
              </a:rPr>
              <a:t>B1 is the coefficient for the height column</a:t>
            </a:r>
            <a:r>
              <a:rPr lang="en-US" altLang="en-US" sz="2400" b="1" dirty="0"/>
              <a:t>.</a:t>
            </a:r>
            <a:r>
              <a:rPr lang="en-US" altLang="en-US" sz="2400" dirty="0"/>
              <a:t> We use a learning technique to find a good set of coefficient values. Once found, we can plug in different height values to predict the weight.</a:t>
            </a:r>
          </a:p>
          <a:p>
            <a:pPr algn="just" eaLnBrk="1" hangingPunct="1"/>
            <a:r>
              <a:rPr lang="en-US" altLang="en-US" dirty="0"/>
              <a:t>For example, lets use </a:t>
            </a:r>
            <a:r>
              <a:rPr lang="en-US" altLang="en-US" b="1" dirty="0"/>
              <a:t>B0 = 0.1 and B1 = 0.5. </a:t>
            </a:r>
            <a:r>
              <a:rPr lang="en-US" altLang="en-US" dirty="0"/>
              <a:t>Let’s plug them in and calculate the weight (in kilograms) for a person with the </a:t>
            </a:r>
            <a:r>
              <a:rPr lang="en-US" altLang="en-US" b="1" dirty="0"/>
              <a:t>height of 182</a:t>
            </a:r>
            <a:r>
              <a:rPr lang="en-US" altLang="en-US" dirty="0"/>
              <a:t> centimeters.</a:t>
            </a:r>
          </a:p>
          <a:p>
            <a:pPr algn="ctr" eaLnBrk="1" hangingPunct="1">
              <a:buFont typeface="Arial" panose="020B0604020202020204" pitchFamily="34" charset="0"/>
              <a:buNone/>
            </a:pPr>
            <a:r>
              <a:rPr lang="en-US" altLang="en-US" b="1" dirty="0"/>
              <a:t>weight = 0.1 + 0.05 * 182</a:t>
            </a:r>
          </a:p>
          <a:p>
            <a:pPr algn="ctr" eaLnBrk="1" hangingPunct="1">
              <a:buFont typeface="Arial" panose="020B0604020202020204" pitchFamily="34" charset="0"/>
              <a:buNone/>
            </a:pPr>
            <a:r>
              <a:rPr lang="en-US" altLang="en-US" b="1" dirty="0"/>
              <a:t>weight = 91.1</a:t>
            </a:r>
          </a:p>
          <a:p>
            <a:pPr algn="just" eaLnBrk="1" hangingPunct="1"/>
            <a:r>
              <a:rPr lang="en-US" altLang="en-US" sz="2400" dirty="0"/>
              <a:t>You can see that the above equation could be plotted as a line in two-dimensions. </a:t>
            </a:r>
            <a:r>
              <a:rPr lang="en-US" altLang="en-US" sz="2400" b="1" dirty="0">
                <a:solidFill>
                  <a:srgbClr val="C00000"/>
                </a:solidFill>
              </a:rPr>
              <a:t>The B0 is our starting point</a:t>
            </a:r>
            <a:r>
              <a:rPr lang="en-US" altLang="en-US" sz="2400" dirty="0">
                <a:solidFill>
                  <a:srgbClr val="C00000"/>
                </a:solidFill>
              </a:rPr>
              <a:t> </a:t>
            </a:r>
            <a:r>
              <a:rPr lang="en-US" altLang="en-US" sz="2400" dirty="0"/>
              <a:t>regardless of what height we have. </a:t>
            </a:r>
          </a:p>
          <a:p>
            <a:pPr algn="just" eaLnBrk="1" hangingPunct="1"/>
            <a:r>
              <a:rPr lang="en-US" altLang="en-US" sz="2400" dirty="0"/>
              <a:t>We can run through </a:t>
            </a:r>
            <a:r>
              <a:rPr lang="en-US" altLang="en-US" sz="2400" dirty="0">
                <a:solidFill>
                  <a:srgbClr val="C00000"/>
                </a:solidFill>
              </a:rPr>
              <a:t>a bunch of heights from 100 to 250 centimeters and plug them to the equation and get weight values, creating our line</a:t>
            </a:r>
            <a:r>
              <a:rPr lang="en-US" altLang="en-US" sz="2400" dirty="0"/>
              <a:t>.</a:t>
            </a:r>
          </a:p>
          <a:p>
            <a:pPr eaLnBrk="1" hangingPunct="1"/>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Content Placeholder 3" descr="Sample-Height-vs-Weight-Linear-Regression.png">
            <a:extLst>
              <a:ext uri="{FF2B5EF4-FFF2-40B4-BE49-F238E27FC236}">
                <a16:creationId xmlns:a16="http://schemas.microsoft.com/office/drawing/2014/main" id="{9C7DC36C-1A9D-1D9D-A58C-9DD2A7DB3F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1" y="457200"/>
            <a:ext cx="8620125" cy="6015038"/>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2CD17-0AF9-61A2-3ADF-FDB1C60E768C}"/>
              </a:ext>
            </a:extLst>
          </p:cNvPr>
          <p:cNvSpPr>
            <a:spLocks noGrp="1"/>
          </p:cNvSpPr>
          <p:nvPr>
            <p:ph type="title"/>
          </p:nvPr>
        </p:nvSpPr>
        <p:spPr/>
        <p:txBody>
          <a:bodyPr/>
          <a:lstStyle/>
          <a:p>
            <a:r>
              <a:rPr lang="en-MY" b="1" spc="15" dirty="0">
                <a:solidFill>
                  <a:srgbClr val="002060"/>
                </a:solidFill>
              </a:rPr>
              <a:t>Simple </a:t>
            </a:r>
            <a:r>
              <a:rPr lang="en-MY" b="1" spc="-5" dirty="0">
                <a:solidFill>
                  <a:srgbClr val="002060"/>
                </a:solidFill>
              </a:rPr>
              <a:t>Linear</a:t>
            </a:r>
            <a:r>
              <a:rPr lang="en-MY" b="1" spc="-310" dirty="0">
                <a:solidFill>
                  <a:srgbClr val="002060"/>
                </a:solidFill>
              </a:rPr>
              <a:t> </a:t>
            </a:r>
            <a:r>
              <a:rPr lang="en-MY" b="1" spc="-20" dirty="0">
                <a:solidFill>
                  <a:srgbClr val="002060"/>
                </a:solidFill>
              </a:rPr>
              <a:t>Regression-Let’s code</a:t>
            </a:r>
            <a:endParaRPr lang="en-MY" dirty="0"/>
          </a:p>
        </p:txBody>
      </p:sp>
      <p:sp>
        <p:nvSpPr>
          <p:cNvPr id="3" name="Content Placeholder 2">
            <a:extLst>
              <a:ext uri="{FF2B5EF4-FFF2-40B4-BE49-F238E27FC236}">
                <a16:creationId xmlns:a16="http://schemas.microsoft.com/office/drawing/2014/main" id="{633DD246-79FC-869B-A9D5-9DAB264B786B}"/>
              </a:ext>
            </a:extLst>
          </p:cNvPr>
          <p:cNvSpPr>
            <a:spLocks noGrp="1"/>
          </p:cNvSpPr>
          <p:nvPr>
            <p:ph idx="1"/>
          </p:nvPr>
        </p:nvSpPr>
        <p:spPr/>
        <p:txBody>
          <a:bodyPr/>
          <a:lstStyle/>
          <a:p>
            <a:r>
              <a:rPr lang="en-US" b="1" i="0" dirty="0">
                <a:solidFill>
                  <a:srgbClr val="242424"/>
                </a:solidFill>
                <a:effectLst/>
                <a:highlight>
                  <a:srgbClr val="FFFFFF"/>
                </a:highlight>
                <a:latin typeface="sohne"/>
              </a:rPr>
              <a:t>Step 1: Import the required python packages</a:t>
            </a:r>
          </a:p>
          <a:p>
            <a:r>
              <a:rPr lang="en-US" b="1" i="0" dirty="0">
                <a:solidFill>
                  <a:srgbClr val="242424"/>
                </a:solidFill>
                <a:effectLst/>
                <a:highlight>
                  <a:srgbClr val="FFFFFF"/>
                </a:highlight>
                <a:latin typeface="sohne"/>
              </a:rPr>
              <a:t>Step 2: Load the dataset</a:t>
            </a:r>
          </a:p>
          <a:p>
            <a:r>
              <a:rPr lang="en-MY" b="1" i="0" dirty="0">
                <a:solidFill>
                  <a:srgbClr val="242424"/>
                </a:solidFill>
                <a:effectLst/>
                <a:highlight>
                  <a:srgbClr val="FFFFFF"/>
                </a:highlight>
                <a:latin typeface="sohne"/>
              </a:rPr>
              <a:t>Step 3: Data analysis</a:t>
            </a:r>
          </a:p>
          <a:p>
            <a:r>
              <a:rPr lang="en-US" b="1" i="0">
                <a:solidFill>
                  <a:srgbClr val="242424"/>
                </a:solidFill>
                <a:effectLst/>
                <a:highlight>
                  <a:srgbClr val="FFFFFF"/>
                </a:highlight>
                <a:latin typeface="sohne"/>
              </a:rPr>
              <a:t>Step </a:t>
            </a:r>
            <a:r>
              <a:rPr lang="en-US" b="1" i="0" dirty="0">
                <a:solidFill>
                  <a:srgbClr val="242424"/>
                </a:solidFill>
                <a:effectLst/>
                <a:highlight>
                  <a:srgbClr val="FFFFFF"/>
                </a:highlight>
                <a:latin typeface="sohne"/>
              </a:rPr>
              <a:t>4: Split data into Train/Test sets</a:t>
            </a:r>
          </a:p>
          <a:p>
            <a:r>
              <a:rPr lang="en-US" b="1" i="0" dirty="0">
                <a:solidFill>
                  <a:srgbClr val="242424"/>
                </a:solidFill>
                <a:effectLst/>
                <a:highlight>
                  <a:srgbClr val="FFFFFF"/>
                </a:highlight>
                <a:latin typeface="sohne"/>
              </a:rPr>
              <a:t>Step 5: Train the regression model</a:t>
            </a:r>
          </a:p>
          <a:p>
            <a:r>
              <a:rPr lang="en-US" b="1" i="0" dirty="0">
                <a:solidFill>
                  <a:srgbClr val="242424"/>
                </a:solidFill>
                <a:effectLst/>
                <a:highlight>
                  <a:srgbClr val="FFFFFF"/>
                </a:highlight>
                <a:latin typeface="sohne"/>
              </a:rPr>
              <a:t>Step 6: Predict the result</a:t>
            </a:r>
          </a:p>
          <a:p>
            <a:endParaRPr lang="en-US" b="1" i="0" dirty="0">
              <a:solidFill>
                <a:srgbClr val="242424"/>
              </a:solidFill>
              <a:effectLst/>
              <a:highlight>
                <a:srgbClr val="FFFFFF"/>
              </a:highlight>
              <a:latin typeface="sohne"/>
            </a:endParaRPr>
          </a:p>
          <a:p>
            <a:endParaRPr lang="en-MY" dirty="0"/>
          </a:p>
        </p:txBody>
      </p:sp>
    </p:spTree>
    <p:extLst>
      <p:ext uri="{BB962C8B-B14F-4D97-AF65-F5344CB8AC3E}">
        <p14:creationId xmlns:p14="http://schemas.microsoft.com/office/powerpoint/2010/main" val="428796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B9323-2BA3-46E9-89C8-A0AC1BF88F6D}"/>
              </a:ext>
            </a:extLst>
          </p:cNvPr>
          <p:cNvSpPr>
            <a:spLocks noGrp="1"/>
          </p:cNvSpPr>
          <p:nvPr>
            <p:ph type="title"/>
          </p:nvPr>
        </p:nvSpPr>
        <p:spPr/>
        <p:txBody>
          <a:bodyPr/>
          <a:lstStyle/>
          <a:p>
            <a:r>
              <a:rPr lang="en-US" dirty="0"/>
              <a:t>Supervised Learning – Linear Regression</a:t>
            </a:r>
            <a:endParaRPr lang="en-MY" dirty="0"/>
          </a:p>
        </p:txBody>
      </p:sp>
      <p:sp>
        <p:nvSpPr>
          <p:cNvPr id="3" name="Content Placeholder 2">
            <a:extLst>
              <a:ext uri="{FF2B5EF4-FFF2-40B4-BE49-F238E27FC236}">
                <a16:creationId xmlns:a16="http://schemas.microsoft.com/office/drawing/2014/main" id="{75989592-86E7-440E-9B32-23C18C23F1A4}"/>
              </a:ext>
            </a:extLst>
          </p:cNvPr>
          <p:cNvSpPr>
            <a:spLocks noGrp="1"/>
          </p:cNvSpPr>
          <p:nvPr>
            <p:ph idx="1"/>
          </p:nvPr>
        </p:nvSpPr>
        <p:spPr/>
        <p:txBody>
          <a:bodyPr/>
          <a:lstStyle/>
          <a:p>
            <a:r>
              <a:rPr lang="en-US" b="0" i="0" dirty="0">
                <a:solidFill>
                  <a:srgbClr val="4A4A4A"/>
                </a:solidFill>
                <a:effectLst/>
                <a:latin typeface="Open Sans" panose="020B0606030504020204" pitchFamily="34" charset="0"/>
              </a:rPr>
              <a:t>The focus of </a:t>
            </a:r>
            <a:r>
              <a:rPr lang="en-US" dirty="0">
                <a:solidFill>
                  <a:srgbClr val="4A4A4A"/>
                </a:solidFill>
                <a:latin typeface="Open Sans" panose="020B0606030504020204" pitchFamily="34" charset="0"/>
              </a:rPr>
              <a:t>supervised learning </a:t>
            </a:r>
            <a:r>
              <a:rPr lang="en-US" b="0" i="0" dirty="0">
                <a:solidFill>
                  <a:srgbClr val="4A4A4A"/>
                </a:solidFill>
                <a:effectLst/>
                <a:latin typeface="Open Sans" panose="020B0606030504020204" pitchFamily="34" charset="0"/>
              </a:rPr>
              <a:t>revolves around the input and output variables using an algorithm to predict the outcome, </a:t>
            </a:r>
            <a:r>
              <a:rPr lang="en-US" dirty="0">
                <a:solidFill>
                  <a:srgbClr val="4A4A4A"/>
                </a:solidFill>
                <a:latin typeface="Open Sans" panose="020B0606030504020204" pitchFamily="34" charset="0"/>
              </a:rPr>
              <a:t>i</a:t>
            </a:r>
            <a:r>
              <a:rPr lang="en-US" b="0" i="0" dirty="0">
                <a:solidFill>
                  <a:srgbClr val="4A4A4A"/>
                </a:solidFill>
                <a:effectLst/>
                <a:latin typeface="Open Sans" panose="020B0606030504020204" pitchFamily="34" charset="0"/>
              </a:rPr>
              <a:t>f a new input variable comes into the picture. </a:t>
            </a:r>
          </a:p>
          <a:p>
            <a:r>
              <a:rPr lang="en-US" b="0" i="0" dirty="0">
                <a:solidFill>
                  <a:srgbClr val="4A4A4A"/>
                </a:solidFill>
                <a:effectLst/>
                <a:latin typeface="Open Sans" panose="020B0606030504020204" pitchFamily="34" charset="0"/>
              </a:rPr>
              <a:t>The linear regression algorithm in machine learning is a supervised learning technique to approximate the mapping function to get the best predictions.</a:t>
            </a:r>
            <a:endParaRPr lang="en-MY" dirty="0"/>
          </a:p>
        </p:txBody>
      </p:sp>
    </p:spTree>
    <p:extLst>
      <p:ext uri="{BB962C8B-B14F-4D97-AF65-F5344CB8AC3E}">
        <p14:creationId xmlns:p14="http://schemas.microsoft.com/office/powerpoint/2010/main" val="4121130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1EE9-8CA4-EB62-B1F7-617B9E920EB7}"/>
              </a:ext>
            </a:extLst>
          </p:cNvPr>
          <p:cNvSpPr>
            <a:spLocks noGrp="1"/>
          </p:cNvSpPr>
          <p:nvPr>
            <p:ph type="title"/>
          </p:nvPr>
        </p:nvSpPr>
        <p:spPr/>
        <p:txBody>
          <a:bodyPr/>
          <a:lstStyle/>
          <a:p>
            <a:r>
              <a:rPr lang="en-US" dirty="0"/>
              <a:t>Example</a:t>
            </a:r>
            <a:endParaRPr lang="en-MY" dirty="0"/>
          </a:p>
        </p:txBody>
      </p:sp>
      <p:sp>
        <p:nvSpPr>
          <p:cNvPr id="3" name="Content Placeholder 2">
            <a:extLst>
              <a:ext uri="{FF2B5EF4-FFF2-40B4-BE49-F238E27FC236}">
                <a16:creationId xmlns:a16="http://schemas.microsoft.com/office/drawing/2014/main" id="{926C0142-7423-38FF-CD7C-8797A2576318}"/>
              </a:ext>
            </a:extLst>
          </p:cNvPr>
          <p:cNvSpPr>
            <a:spLocks noGrp="1"/>
          </p:cNvSpPr>
          <p:nvPr>
            <p:ph idx="1"/>
          </p:nvPr>
        </p:nvSpPr>
        <p:spPr/>
        <p:txBody>
          <a:bodyPr/>
          <a:lstStyle/>
          <a:p>
            <a:r>
              <a:rPr lang="en-MY" dirty="0">
                <a:hlinkClick r:id="rId2"/>
              </a:rPr>
              <a:t>https://medium.com/@shuv.sdr/simple-linear-regression-in-python-a0069b325bf8</a:t>
            </a:r>
            <a:endParaRPr lang="en-MY" dirty="0"/>
          </a:p>
          <a:p>
            <a:pPr marL="0" indent="0">
              <a:buNone/>
            </a:pPr>
            <a:endParaRPr lang="en-MY" dirty="0"/>
          </a:p>
          <a:p>
            <a:endParaRPr lang="en-MY" dirty="0"/>
          </a:p>
          <a:p>
            <a:endParaRPr lang="en-MY" dirty="0"/>
          </a:p>
        </p:txBody>
      </p:sp>
    </p:spTree>
    <p:extLst>
      <p:ext uri="{BB962C8B-B14F-4D97-AF65-F5344CB8AC3E}">
        <p14:creationId xmlns:p14="http://schemas.microsoft.com/office/powerpoint/2010/main" val="2254401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E2102-E096-5B73-8CA3-3B8404E20624}"/>
              </a:ext>
            </a:extLst>
          </p:cNvPr>
          <p:cNvSpPr>
            <a:spLocks noGrp="1"/>
          </p:cNvSpPr>
          <p:nvPr>
            <p:ph type="title"/>
          </p:nvPr>
        </p:nvSpPr>
        <p:spPr/>
        <p:txBody>
          <a:bodyPr/>
          <a:lstStyle/>
          <a:p>
            <a:r>
              <a:rPr lang="en-MY" dirty="0"/>
              <a:t>Implement Simple Linear Regression in Python</a:t>
            </a:r>
          </a:p>
        </p:txBody>
      </p:sp>
      <p:sp>
        <p:nvSpPr>
          <p:cNvPr id="3" name="Content Placeholder 2">
            <a:extLst>
              <a:ext uri="{FF2B5EF4-FFF2-40B4-BE49-F238E27FC236}">
                <a16:creationId xmlns:a16="http://schemas.microsoft.com/office/drawing/2014/main" id="{0C900DDD-A38B-14C9-541E-80F82C25AC9B}"/>
              </a:ext>
            </a:extLst>
          </p:cNvPr>
          <p:cNvSpPr>
            <a:spLocks noGrp="1"/>
          </p:cNvSpPr>
          <p:nvPr>
            <p:ph idx="1"/>
          </p:nvPr>
        </p:nvSpPr>
        <p:spPr/>
        <p:txBody>
          <a:bodyPr/>
          <a:lstStyle/>
          <a:p>
            <a:endParaRPr lang="en-US" b="0" i="0" dirty="0">
              <a:solidFill>
                <a:srgbClr val="242424"/>
              </a:solidFill>
              <a:effectLst/>
              <a:highlight>
                <a:srgbClr val="FFFFFF"/>
              </a:highlight>
              <a:latin typeface="source-serif-pro"/>
            </a:endParaRPr>
          </a:p>
          <a:p>
            <a:r>
              <a:rPr lang="en-US" b="0" i="0" dirty="0">
                <a:solidFill>
                  <a:srgbClr val="242424"/>
                </a:solidFill>
                <a:effectLst/>
                <a:highlight>
                  <a:srgbClr val="FFFFFF"/>
                </a:highlight>
                <a:latin typeface="source-serif-pro"/>
              </a:rPr>
              <a:t>In this example, we will use the </a:t>
            </a:r>
            <a:r>
              <a:rPr lang="en-US" b="0" i="0" u="sng" dirty="0">
                <a:effectLst/>
                <a:highlight>
                  <a:srgbClr val="FFFFFF"/>
                </a:highlight>
                <a:latin typeface="source-serif-pro"/>
                <a:hlinkClick r:id="rId2"/>
              </a:rPr>
              <a:t>salary data</a:t>
            </a:r>
            <a:r>
              <a:rPr lang="en-US" b="0" i="0" dirty="0">
                <a:solidFill>
                  <a:srgbClr val="242424"/>
                </a:solidFill>
                <a:effectLst/>
                <a:highlight>
                  <a:srgbClr val="FFFFFF"/>
                </a:highlight>
                <a:latin typeface="source-serif-pro"/>
              </a:rPr>
              <a:t> concerning the experience of employees. In this dataset, we have two columns </a:t>
            </a:r>
            <a:r>
              <a:rPr lang="en-US" b="0" i="1" dirty="0" err="1">
                <a:solidFill>
                  <a:srgbClr val="242424"/>
                </a:solidFill>
                <a:effectLst/>
                <a:highlight>
                  <a:srgbClr val="FFFFFF"/>
                </a:highlight>
                <a:latin typeface="source-serif-pro"/>
              </a:rPr>
              <a:t>YearsExperience</a:t>
            </a:r>
            <a:r>
              <a:rPr lang="en-US" b="0" i="0" dirty="0">
                <a:solidFill>
                  <a:srgbClr val="242424"/>
                </a:solidFill>
                <a:effectLst/>
                <a:highlight>
                  <a:srgbClr val="FFFFFF"/>
                </a:highlight>
                <a:latin typeface="source-serif-pro"/>
              </a:rPr>
              <a:t> and </a:t>
            </a:r>
            <a:r>
              <a:rPr lang="en-US" b="0" i="1" dirty="0">
                <a:solidFill>
                  <a:srgbClr val="242424"/>
                </a:solidFill>
                <a:effectLst/>
                <a:highlight>
                  <a:srgbClr val="FFFFFF"/>
                </a:highlight>
                <a:latin typeface="source-serif-pro"/>
              </a:rPr>
              <a:t>Salary</a:t>
            </a:r>
            <a:endParaRPr lang="en-MY" dirty="0"/>
          </a:p>
        </p:txBody>
      </p:sp>
    </p:spTree>
    <p:extLst>
      <p:ext uri="{BB962C8B-B14F-4D97-AF65-F5344CB8AC3E}">
        <p14:creationId xmlns:p14="http://schemas.microsoft.com/office/powerpoint/2010/main" val="1673138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FB99-F873-046F-3D1B-3BA508627A13}"/>
              </a:ext>
            </a:extLst>
          </p:cNvPr>
          <p:cNvSpPr>
            <a:spLocks noGrp="1"/>
          </p:cNvSpPr>
          <p:nvPr>
            <p:ph type="title"/>
          </p:nvPr>
        </p:nvSpPr>
        <p:spPr/>
        <p:txBody>
          <a:bodyPr/>
          <a:lstStyle/>
          <a:p>
            <a:r>
              <a:rPr lang="en-US" dirty="0"/>
              <a:t>Step 1: Import the required python packages</a:t>
            </a:r>
            <a:endParaRPr lang="en-MY" dirty="0"/>
          </a:p>
        </p:txBody>
      </p:sp>
      <p:sp>
        <p:nvSpPr>
          <p:cNvPr id="3" name="Content Placeholder 2">
            <a:extLst>
              <a:ext uri="{FF2B5EF4-FFF2-40B4-BE49-F238E27FC236}">
                <a16:creationId xmlns:a16="http://schemas.microsoft.com/office/drawing/2014/main" id="{2A05918A-73B4-C31D-CFD1-A9A4AA65C056}"/>
              </a:ext>
            </a:extLst>
          </p:cNvPr>
          <p:cNvSpPr>
            <a:spLocks noGrp="1"/>
          </p:cNvSpPr>
          <p:nvPr>
            <p:ph idx="1"/>
          </p:nvPr>
        </p:nvSpPr>
        <p:spPr/>
        <p:txBody>
          <a:bodyPr>
            <a:normAutofit fontScale="92500" lnSpcReduction="20000"/>
          </a:bodyPr>
          <a:lstStyle/>
          <a:p>
            <a:r>
              <a:rPr lang="en-US" dirty="0"/>
              <a:t>We need Pandas for data manipulation, NumPy for mathematical calculations, and </a:t>
            </a:r>
            <a:r>
              <a:rPr lang="en-US" dirty="0" err="1"/>
              <a:t>MatplotLib</a:t>
            </a:r>
            <a:r>
              <a:rPr lang="en-US" dirty="0"/>
              <a:t>, and Seaborn for visualizations. </a:t>
            </a:r>
            <a:r>
              <a:rPr lang="en-US" dirty="0" err="1"/>
              <a:t>Sklearn</a:t>
            </a:r>
            <a:r>
              <a:rPr lang="en-US" dirty="0"/>
              <a:t> libraries are used for machine learning operations.</a:t>
            </a:r>
          </a:p>
          <a:p>
            <a:pPr marL="0" indent="0">
              <a:buNone/>
            </a:pPr>
            <a:r>
              <a:rPr lang="en-MY" dirty="0"/>
              <a:t># Import libraries</a:t>
            </a:r>
          </a:p>
          <a:p>
            <a:pPr marL="0" indent="0">
              <a:buNone/>
            </a:pPr>
            <a:r>
              <a:rPr lang="en-MY" dirty="0"/>
              <a:t>import pandas as pd</a:t>
            </a:r>
          </a:p>
          <a:p>
            <a:pPr marL="0" indent="0">
              <a:buNone/>
            </a:pPr>
            <a:r>
              <a:rPr lang="en-MY" dirty="0"/>
              <a:t>import </a:t>
            </a:r>
            <a:r>
              <a:rPr lang="en-MY" dirty="0" err="1"/>
              <a:t>numpy</a:t>
            </a:r>
            <a:r>
              <a:rPr lang="en-MY" dirty="0"/>
              <a:t> as np</a:t>
            </a:r>
          </a:p>
          <a:p>
            <a:pPr marL="0" indent="0">
              <a:buNone/>
            </a:pPr>
            <a:r>
              <a:rPr lang="en-MY" dirty="0"/>
              <a:t>import </a:t>
            </a:r>
            <a:r>
              <a:rPr lang="en-MY" dirty="0" err="1"/>
              <a:t>matplotlib.pyplot</a:t>
            </a:r>
            <a:r>
              <a:rPr lang="en-MY" dirty="0"/>
              <a:t> as </a:t>
            </a:r>
            <a:r>
              <a:rPr lang="en-MY" dirty="0" err="1"/>
              <a:t>plt</a:t>
            </a:r>
            <a:endParaRPr lang="en-MY" dirty="0"/>
          </a:p>
          <a:p>
            <a:pPr marL="0" indent="0">
              <a:buNone/>
            </a:pPr>
            <a:r>
              <a:rPr lang="en-MY" dirty="0"/>
              <a:t>import seaborn as </a:t>
            </a:r>
            <a:r>
              <a:rPr lang="en-MY" dirty="0" err="1"/>
              <a:t>sns</a:t>
            </a:r>
            <a:endParaRPr lang="en-MY" dirty="0"/>
          </a:p>
          <a:p>
            <a:pPr marL="0" indent="0">
              <a:buNone/>
            </a:pPr>
            <a:r>
              <a:rPr lang="en-MY" dirty="0"/>
              <a:t>from </a:t>
            </a:r>
            <a:r>
              <a:rPr lang="en-MY" dirty="0" err="1"/>
              <a:t>sklearn.model_selection</a:t>
            </a:r>
            <a:r>
              <a:rPr lang="en-MY" dirty="0"/>
              <a:t> import </a:t>
            </a:r>
            <a:r>
              <a:rPr lang="en-MY" dirty="0" err="1"/>
              <a:t>train_test_split</a:t>
            </a:r>
            <a:endParaRPr lang="en-MY" dirty="0"/>
          </a:p>
          <a:p>
            <a:pPr marL="0" indent="0">
              <a:buNone/>
            </a:pPr>
            <a:r>
              <a:rPr lang="en-MY" dirty="0"/>
              <a:t>from </a:t>
            </a:r>
            <a:r>
              <a:rPr lang="en-MY" dirty="0" err="1"/>
              <a:t>pandas.core.common</a:t>
            </a:r>
            <a:r>
              <a:rPr lang="en-MY" dirty="0"/>
              <a:t> import </a:t>
            </a:r>
            <a:r>
              <a:rPr lang="en-MY" dirty="0" err="1"/>
              <a:t>random_state</a:t>
            </a:r>
            <a:endParaRPr lang="en-MY" dirty="0"/>
          </a:p>
          <a:p>
            <a:pPr marL="0" indent="0">
              <a:buNone/>
            </a:pPr>
            <a:r>
              <a:rPr lang="en-MY" dirty="0"/>
              <a:t>from </a:t>
            </a:r>
            <a:r>
              <a:rPr lang="en-MY" dirty="0" err="1"/>
              <a:t>sklearn.linear_model</a:t>
            </a:r>
            <a:r>
              <a:rPr lang="en-MY" dirty="0"/>
              <a:t> import </a:t>
            </a:r>
            <a:r>
              <a:rPr lang="en-MY" dirty="0" err="1"/>
              <a:t>LinearRegression</a:t>
            </a:r>
            <a:endParaRPr lang="en-MY" dirty="0"/>
          </a:p>
        </p:txBody>
      </p:sp>
    </p:spTree>
    <p:extLst>
      <p:ext uri="{BB962C8B-B14F-4D97-AF65-F5344CB8AC3E}">
        <p14:creationId xmlns:p14="http://schemas.microsoft.com/office/powerpoint/2010/main" val="2702107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1B06-BBA4-63F5-33CB-2240134BEA95}"/>
              </a:ext>
            </a:extLst>
          </p:cNvPr>
          <p:cNvSpPr>
            <a:spLocks noGrp="1"/>
          </p:cNvSpPr>
          <p:nvPr>
            <p:ph type="title"/>
          </p:nvPr>
        </p:nvSpPr>
        <p:spPr/>
        <p:txBody>
          <a:bodyPr/>
          <a:lstStyle/>
          <a:p>
            <a:r>
              <a:rPr lang="en-US" dirty="0"/>
              <a:t>Step 2: Load the dataset</a:t>
            </a:r>
            <a:endParaRPr lang="en-MY" dirty="0"/>
          </a:p>
        </p:txBody>
      </p:sp>
      <p:sp>
        <p:nvSpPr>
          <p:cNvPr id="3" name="Content Placeholder 2">
            <a:extLst>
              <a:ext uri="{FF2B5EF4-FFF2-40B4-BE49-F238E27FC236}">
                <a16:creationId xmlns:a16="http://schemas.microsoft.com/office/drawing/2014/main" id="{D5D80024-B0BB-AF64-7602-F00B604C5E37}"/>
              </a:ext>
            </a:extLst>
          </p:cNvPr>
          <p:cNvSpPr>
            <a:spLocks noGrp="1"/>
          </p:cNvSpPr>
          <p:nvPr>
            <p:ph idx="1"/>
          </p:nvPr>
        </p:nvSpPr>
        <p:spPr>
          <a:xfrm>
            <a:off x="838200" y="1825625"/>
            <a:ext cx="10515600" cy="4667250"/>
          </a:xfrm>
        </p:spPr>
        <p:txBody>
          <a:bodyPr/>
          <a:lstStyle/>
          <a:p>
            <a:r>
              <a:rPr lang="en-US" dirty="0"/>
              <a:t>Download the dataset and upload it to your notebook and read it into the pandas </a:t>
            </a:r>
            <a:r>
              <a:rPr lang="en-US" dirty="0" err="1"/>
              <a:t>dataframe</a:t>
            </a:r>
            <a:r>
              <a:rPr lang="en-US" dirty="0"/>
              <a:t>.</a:t>
            </a:r>
          </a:p>
          <a:p>
            <a:pPr marL="0" indent="0">
              <a:buNone/>
            </a:pPr>
            <a:r>
              <a:rPr lang="en-MY" dirty="0"/>
              <a:t>	# Get dataset</a:t>
            </a:r>
          </a:p>
          <a:p>
            <a:pPr marL="0" indent="0">
              <a:buNone/>
            </a:pPr>
            <a:r>
              <a:rPr lang="en-MY" dirty="0"/>
              <a:t>	</a:t>
            </a:r>
            <a:r>
              <a:rPr lang="en-MY" dirty="0" err="1"/>
              <a:t>df_sal</a:t>
            </a:r>
            <a:r>
              <a:rPr lang="en-MY" dirty="0"/>
              <a:t> = </a:t>
            </a:r>
            <a:r>
              <a:rPr lang="en-MY" dirty="0" err="1"/>
              <a:t>pd.read_csv</a:t>
            </a:r>
            <a:r>
              <a:rPr lang="en-MY" dirty="0"/>
              <a:t>('/content/Salary_Data.csv’)</a:t>
            </a:r>
          </a:p>
          <a:p>
            <a:pPr marL="0" indent="0">
              <a:buNone/>
            </a:pPr>
            <a:r>
              <a:rPr lang="en-MY" dirty="0"/>
              <a:t>	</a:t>
            </a:r>
            <a:r>
              <a:rPr lang="en-MY" dirty="0" err="1"/>
              <a:t>df_sal.head</a:t>
            </a:r>
            <a:r>
              <a:rPr lang="en-MY" dirty="0"/>
              <a:t>()</a:t>
            </a:r>
          </a:p>
          <a:p>
            <a:pPr marL="0" indent="0">
              <a:buNone/>
            </a:pPr>
            <a:endParaRPr lang="en-MY" dirty="0"/>
          </a:p>
        </p:txBody>
      </p:sp>
      <p:pic>
        <p:nvPicPr>
          <p:cNvPr id="4" name="Picture 3">
            <a:extLst>
              <a:ext uri="{FF2B5EF4-FFF2-40B4-BE49-F238E27FC236}">
                <a16:creationId xmlns:a16="http://schemas.microsoft.com/office/drawing/2014/main" id="{59F89530-D389-11A7-AAE7-A1E2EAE1B986}"/>
              </a:ext>
            </a:extLst>
          </p:cNvPr>
          <p:cNvPicPr>
            <a:picLocks noChangeAspect="1"/>
          </p:cNvPicPr>
          <p:nvPr/>
        </p:nvPicPr>
        <p:blipFill>
          <a:blip r:embed="rId2"/>
          <a:stretch>
            <a:fillRect/>
          </a:stretch>
        </p:blipFill>
        <p:spPr>
          <a:xfrm>
            <a:off x="5439727" y="3721589"/>
            <a:ext cx="3675918" cy="2926031"/>
          </a:xfrm>
          <a:prstGeom prst="rect">
            <a:avLst/>
          </a:prstGeom>
        </p:spPr>
      </p:pic>
    </p:spTree>
    <p:extLst>
      <p:ext uri="{BB962C8B-B14F-4D97-AF65-F5344CB8AC3E}">
        <p14:creationId xmlns:p14="http://schemas.microsoft.com/office/powerpoint/2010/main" val="2780748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7049-11F8-0785-3848-CF7F31D8C347}"/>
              </a:ext>
            </a:extLst>
          </p:cNvPr>
          <p:cNvSpPr>
            <a:spLocks noGrp="1"/>
          </p:cNvSpPr>
          <p:nvPr>
            <p:ph type="title"/>
          </p:nvPr>
        </p:nvSpPr>
        <p:spPr/>
        <p:txBody>
          <a:bodyPr/>
          <a:lstStyle/>
          <a:p>
            <a:r>
              <a:rPr lang="en-MY" dirty="0"/>
              <a:t>Step 3: Data analysis</a:t>
            </a:r>
          </a:p>
        </p:txBody>
      </p:sp>
      <p:sp>
        <p:nvSpPr>
          <p:cNvPr id="3" name="Content Placeholder 2">
            <a:extLst>
              <a:ext uri="{FF2B5EF4-FFF2-40B4-BE49-F238E27FC236}">
                <a16:creationId xmlns:a16="http://schemas.microsoft.com/office/drawing/2014/main" id="{F0FE63D5-5F4A-7B53-9C8A-D1A774EF5131}"/>
              </a:ext>
            </a:extLst>
          </p:cNvPr>
          <p:cNvSpPr>
            <a:spLocks noGrp="1"/>
          </p:cNvSpPr>
          <p:nvPr>
            <p:ph idx="1"/>
          </p:nvPr>
        </p:nvSpPr>
        <p:spPr>
          <a:xfrm>
            <a:off x="655320" y="1364590"/>
            <a:ext cx="10515600" cy="5032376"/>
          </a:xfrm>
        </p:spPr>
        <p:txBody>
          <a:bodyPr>
            <a:normAutofit fontScale="92500" lnSpcReduction="20000"/>
          </a:bodyPr>
          <a:lstStyle/>
          <a:p>
            <a:r>
              <a:rPr lang="en-US" dirty="0"/>
              <a:t>Now that we have our data ready, let's analyze and understand its trend in detail. To do that we can first describe the data below –</a:t>
            </a:r>
          </a:p>
          <a:p>
            <a:pPr marL="457200" lvl="1" indent="0">
              <a:buNone/>
            </a:pPr>
            <a:r>
              <a:rPr lang="en-MY" dirty="0"/>
              <a:t># Describe data</a:t>
            </a:r>
          </a:p>
          <a:p>
            <a:pPr marL="457200" lvl="1" indent="0">
              <a:buNone/>
            </a:pPr>
            <a:r>
              <a:rPr lang="en-MY" dirty="0" err="1"/>
              <a:t>df_sal.describe</a:t>
            </a:r>
            <a:r>
              <a:rPr lang="en-MY" dirty="0"/>
              <a:t>()</a:t>
            </a:r>
          </a:p>
          <a:p>
            <a:pPr marL="457200" lvl="1" indent="0">
              <a:buNone/>
            </a:pPr>
            <a:endParaRPr lang="en-MY" dirty="0"/>
          </a:p>
          <a:p>
            <a:pPr marL="457200" lvl="1" indent="0">
              <a:buNone/>
            </a:pPr>
            <a:endParaRPr lang="en-MY" dirty="0"/>
          </a:p>
          <a:p>
            <a:pPr marL="457200" lvl="1" indent="0">
              <a:buNone/>
            </a:pPr>
            <a:endParaRPr lang="en-MY" dirty="0"/>
          </a:p>
          <a:p>
            <a:pPr marL="457200" lvl="1" indent="0">
              <a:buNone/>
            </a:pPr>
            <a:endParaRPr lang="en-MY" dirty="0"/>
          </a:p>
          <a:p>
            <a:pPr marL="457200" lvl="1" indent="0">
              <a:buNone/>
            </a:pPr>
            <a:endParaRPr lang="en-MY" dirty="0"/>
          </a:p>
          <a:p>
            <a:pPr marL="457200" lvl="1" indent="0">
              <a:buNone/>
            </a:pPr>
            <a:endParaRPr lang="en-MY" dirty="0"/>
          </a:p>
          <a:p>
            <a:endParaRPr lang="en-US" dirty="0"/>
          </a:p>
          <a:p>
            <a:pPr marL="0" indent="0">
              <a:buNone/>
            </a:pPr>
            <a:endParaRPr lang="en-US" dirty="0"/>
          </a:p>
          <a:p>
            <a:endParaRPr lang="en-US" dirty="0"/>
          </a:p>
          <a:p>
            <a:r>
              <a:rPr lang="en-US" dirty="0"/>
              <a:t>Here, we can see Salary ranges from 37731 to 122391 and a median of 65237.</a:t>
            </a:r>
            <a:endParaRPr lang="en-MY" dirty="0"/>
          </a:p>
          <a:p>
            <a:pPr marL="266700" lvl="1" indent="-266700">
              <a:buNone/>
            </a:pPr>
            <a:endParaRPr lang="en-MY" dirty="0"/>
          </a:p>
        </p:txBody>
      </p:sp>
      <p:pic>
        <p:nvPicPr>
          <p:cNvPr id="4" name="Picture 3">
            <a:extLst>
              <a:ext uri="{FF2B5EF4-FFF2-40B4-BE49-F238E27FC236}">
                <a16:creationId xmlns:a16="http://schemas.microsoft.com/office/drawing/2014/main" id="{FF170266-EC17-0713-8BAE-D3F898F7B66B}"/>
              </a:ext>
            </a:extLst>
          </p:cNvPr>
          <p:cNvPicPr>
            <a:picLocks noChangeAspect="1"/>
          </p:cNvPicPr>
          <p:nvPr/>
        </p:nvPicPr>
        <p:blipFill>
          <a:blip r:embed="rId2"/>
          <a:stretch>
            <a:fillRect/>
          </a:stretch>
        </p:blipFill>
        <p:spPr>
          <a:xfrm>
            <a:off x="4606217" y="2071370"/>
            <a:ext cx="3594076" cy="3197254"/>
          </a:xfrm>
          <a:prstGeom prst="rect">
            <a:avLst/>
          </a:prstGeom>
        </p:spPr>
      </p:pic>
    </p:spTree>
    <p:extLst>
      <p:ext uri="{BB962C8B-B14F-4D97-AF65-F5344CB8AC3E}">
        <p14:creationId xmlns:p14="http://schemas.microsoft.com/office/powerpoint/2010/main" val="641848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F7B5-6BCD-5407-F00F-DB7480709B68}"/>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156C4C74-AF27-E0D9-3069-F16A870ABB3D}"/>
              </a:ext>
            </a:extLst>
          </p:cNvPr>
          <p:cNvSpPr>
            <a:spLocks noGrp="1"/>
          </p:cNvSpPr>
          <p:nvPr>
            <p:ph idx="1"/>
          </p:nvPr>
        </p:nvSpPr>
        <p:spPr>
          <a:xfrm>
            <a:off x="838200" y="1825624"/>
            <a:ext cx="10515600" cy="4870597"/>
          </a:xfrm>
        </p:spPr>
        <p:txBody>
          <a:bodyPr>
            <a:normAutofit fontScale="92500" lnSpcReduction="20000"/>
          </a:bodyPr>
          <a:lstStyle/>
          <a:p>
            <a:r>
              <a:rPr lang="en-US" dirty="0"/>
              <a:t>We can also find how the data is distributed visually using Seaborn </a:t>
            </a:r>
            <a:r>
              <a:rPr lang="en-US" dirty="0" err="1"/>
              <a:t>distplot</a:t>
            </a:r>
            <a:r>
              <a:rPr lang="en-US" dirty="0"/>
              <a:t>.</a:t>
            </a:r>
          </a:p>
          <a:p>
            <a:endParaRPr lang="en-MY" b="0" i="0" dirty="0">
              <a:solidFill>
                <a:srgbClr val="007400"/>
              </a:solidFill>
              <a:effectLst/>
              <a:highlight>
                <a:srgbClr val="F9F9F9"/>
              </a:highlight>
              <a:latin typeface="source-code-pro"/>
            </a:endParaRPr>
          </a:p>
          <a:p>
            <a:r>
              <a:rPr lang="en-MY" b="0" i="0" dirty="0">
                <a:solidFill>
                  <a:srgbClr val="007400"/>
                </a:solidFill>
                <a:effectLst/>
                <a:highlight>
                  <a:srgbClr val="F9F9F9"/>
                </a:highlight>
                <a:latin typeface="source-code-pro"/>
              </a:rPr>
              <a:t># Data distribution</a:t>
            </a:r>
            <a:br>
              <a:rPr lang="en-MY" dirty="0"/>
            </a:br>
            <a:r>
              <a:rPr lang="en-MY" b="0" i="0" dirty="0" err="1">
                <a:solidFill>
                  <a:srgbClr val="242424"/>
                </a:solidFill>
                <a:effectLst/>
                <a:highlight>
                  <a:srgbClr val="F9F9F9"/>
                </a:highlight>
                <a:latin typeface="source-code-pro"/>
              </a:rPr>
              <a:t>plt.title</a:t>
            </a:r>
            <a:r>
              <a:rPr lang="en-MY" b="0" i="0" dirty="0">
                <a:solidFill>
                  <a:srgbClr val="242424"/>
                </a:solidFill>
                <a:effectLst/>
                <a:highlight>
                  <a:srgbClr val="F9F9F9"/>
                </a:highlight>
                <a:latin typeface="source-code-pro"/>
              </a:rPr>
              <a:t>(</a:t>
            </a:r>
            <a:r>
              <a:rPr lang="en-MY" b="0" i="0" dirty="0">
                <a:solidFill>
                  <a:srgbClr val="C41A16"/>
                </a:solidFill>
                <a:effectLst/>
                <a:highlight>
                  <a:srgbClr val="F9F9F9"/>
                </a:highlight>
                <a:latin typeface="source-code-pro"/>
              </a:rPr>
              <a:t>'Salary Distribution Plot'</a:t>
            </a:r>
            <a:r>
              <a:rPr lang="en-MY" b="0" i="0" dirty="0">
                <a:solidFill>
                  <a:srgbClr val="242424"/>
                </a:solidFill>
                <a:effectLst/>
                <a:highlight>
                  <a:srgbClr val="F9F9F9"/>
                </a:highlight>
                <a:latin typeface="source-code-pro"/>
              </a:rPr>
              <a:t>)</a:t>
            </a:r>
            <a:br>
              <a:rPr lang="en-MY" dirty="0"/>
            </a:br>
            <a:r>
              <a:rPr lang="en-MY" b="0" i="0" dirty="0" err="1">
                <a:solidFill>
                  <a:srgbClr val="242424"/>
                </a:solidFill>
                <a:effectLst/>
                <a:highlight>
                  <a:srgbClr val="F9F9F9"/>
                </a:highlight>
                <a:latin typeface="source-code-pro"/>
              </a:rPr>
              <a:t>sns.distplot</a:t>
            </a:r>
            <a:r>
              <a:rPr lang="en-MY" b="0" i="0" dirty="0">
                <a:solidFill>
                  <a:srgbClr val="242424"/>
                </a:solidFill>
                <a:effectLst/>
                <a:highlight>
                  <a:srgbClr val="F9F9F9"/>
                </a:highlight>
                <a:latin typeface="source-code-pro"/>
              </a:rPr>
              <a:t>(</a:t>
            </a:r>
            <a:r>
              <a:rPr lang="en-MY" b="0" i="0" dirty="0" err="1">
                <a:solidFill>
                  <a:srgbClr val="242424"/>
                </a:solidFill>
                <a:effectLst/>
                <a:highlight>
                  <a:srgbClr val="F9F9F9"/>
                </a:highlight>
                <a:latin typeface="source-code-pro"/>
              </a:rPr>
              <a:t>df_sal</a:t>
            </a:r>
            <a:r>
              <a:rPr lang="en-MY" b="0" i="0" dirty="0">
                <a:solidFill>
                  <a:srgbClr val="242424"/>
                </a:solidFill>
                <a:effectLst/>
                <a:highlight>
                  <a:srgbClr val="F9F9F9"/>
                </a:highlight>
                <a:latin typeface="source-code-pro"/>
              </a:rPr>
              <a:t>[</a:t>
            </a:r>
            <a:r>
              <a:rPr lang="en-MY" b="0" i="0" dirty="0">
                <a:solidFill>
                  <a:srgbClr val="C41A16"/>
                </a:solidFill>
                <a:effectLst/>
                <a:highlight>
                  <a:srgbClr val="F9F9F9"/>
                </a:highlight>
                <a:latin typeface="source-code-pro"/>
              </a:rPr>
              <a:t>'Salary'</a:t>
            </a:r>
            <a:r>
              <a:rPr lang="en-MY" b="0" i="0" dirty="0">
                <a:solidFill>
                  <a:srgbClr val="242424"/>
                </a:solidFill>
                <a:effectLst/>
                <a:highlight>
                  <a:srgbClr val="F9F9F9"/>
                </a:highlight>
                <a:latin typeface="source-code-pro"/>
              </a:rPr>
              <a:t>])</a:t>
            </a:r>
            <a:br>
              <a:rPr lang="en-MY" dirty="0"/>
            </a:br>
            <a:r>
              <a:rPr lang="en-MY" b="0" i="0" dirty="0" err="1">
                <a:solidFill>
                  <a:srgbClr val="242424"/>
                </a:solidFill>
                <a:effectLst/>
                <a:highlight>
                  <a:srgbClr val="F9F9F9"/>
                </a:highlight>
                <a:latin typeface="source-code-pro"/>
              </a:rPr>
              <a:t>plt.show</a:t>
            </a:r>
            <a:r>
              <a:rPr lang="en-MY" b="0" i="0" dirty="0">
                <a:solidFill>
                  <a:srgbClr val="242424"/>
                </a:solidFill>
                <a:effectLst/>
                <a:highlight>
                  <a:srgbClr val="F9F9F9"/>
                </a:highlight>
                <a:latin typeface="source-code-pro"/>
              </a:rPr>
              <a:t>()	</a:t>
            </a:r>
          </a:p>
          <a:p>
            <a:endParaRPr lang="en-MY" b="0" i="0" dirty="0">
              <a:solidFill>
                <a:srgbClr val="242424"/>
              </a:solidFill>
              <a:effectLst/>
              <a:highlight>
                <a:srgbClr val="F9F9F9"/>
              </a:highlight>
              <a:latin typeface="source-code-pro"/>
            </a:endParaRPr>
          </a:p>
          <a:p>
            <a:endParaRPr lang="en-MY" dirty="0">
              <a:solidFill>
                <a:srgbClr val="242424"/>
              </a:solidFill>
              <a:highlight>
                <a:srgbClr val="F9F9F9"/>
              </a:highlight>
              <a:latin typeface="source-code-pro"/>
            </a:endParaRPr>
          </a:p>
          <a:p>
            <a:endParaRPr lang="en-MY" b="0" i="0" dirty="0">
              <a:solidFill>
                <a:srgbClr val="242424"/>
              </a:solidFill>
              <a:effectLst/>
              <a:highlight>
                <a:srgbClr val="F9F9F9"/>
              </a:highlight>
              <a:latin typeface="source-code-pro"/>
            </a:endParaRPr>
          </a:p>
          <a:p>
            <a:pPr marL="0" indent="0">
              <a:buNone/>
            </a:pPr>
            <a:endParaRPr lang="en-MY" b="0" i="0" dirty="0">
              <a:solidFill>
                <a:srgbClr val="242424"/>
              </a:solidFill>
              <a:effectLst/>
              <a:highlight>
                <a:srgbClr val="F9F9F9"/>
              </a:highlight>
              <a:latin typeface="source-code-pro"/>
            </a:endParaRPr>
          </a:p>
          <a:p>
            <a:r>
              <a:rPr lang="en-US" b="0" i="0" dirty="0">
                <a:solidFill>
                  <a:srgbClr val="242424"/>
                </a:solidFill>
                <a:effectLst/>
                <a:highlight>
                  <a:srgbClr val="F9F9F9"/>
                </a:highlight>
                <a:latin typeface="source-code-pro"/>
              </a:rPr>
              <a:t>A </a:t>
            </a:r>
            <a:r>
              <a:rPr lang="en-US" b="0" i="0" dirty="0" err="1">
                <a:solidFill>
                  <a:srgbClr val="242424"/>
                </a:solidFill>
                <a:effectLst/>
                <a:highlight>
                  <a:srgbClr val="F9F9F9"/>
                </a:highlight>
                <a:latin typeface="source-code-pro"/>
              </a:rPr>
              <a:t>distplot</a:t>
            </a:r>
            <a:r>
              <a:rPr lang="en-US" b="0" i="0" dirty="0">
                <a:solidFill>
                  <a:srgbClr val="242424"/>
                </a:solidFill>
                <a:effectLst/>
                <a:highlight>
                  <a:srgbClr val="F9F9F9"/>
                </a:highlight>
                <a:latin typeface="source-code-pro"/>
              </a:rPr>
              <a:t> or distribution plot shows the variation in the data distribution.</a:t>
            </a:r>
          </a:p>
          <a:p>
            <a:r>
              <a:rPr lang="en-US" b="0" i="0" dirty="0">
                <a:solidFill>
                  <a:srgbClr val="242424"/>
                </a:solidFill>
                <a:effectLst/>
                <a:highlight>
                  <a:srgbClr val="F9F9F9"/>
                </a:highlight>
                <a:latin typeface="source-code-pro"/>
              </a:rPr>
              <a:t>It represents the data by combining a line with a histogram.</a:t>
            </a:r>
            <a:r>
              <a:rPr lang="en-MY" b="0" i="0" dirty="0">
                <a:solidFill>
                  <a:srgbClr val="242424"/>
                </a:solidFill>
                <a:effectLst/>
                <a:highlight>
                  <a:srgbClr val="F9F9F9"/>
                </a:highlight>
                <a:latin typeface="source-code-pro"/>
              </a:rPr>
              <a:t>			</a:t>
            </a:r>
            <a:endParaRPr lang="en-MY" dirty="0"/>
          </a:p>
        </p:txBody>
      </p:sp>
      <p:pic>
        <p:nvPicPr>
          <p:cNvPr id="4" name="Picture 3">
            <a:extLst>
              <a:ext uri="{FF2B5EF4-FFF2-40B4-BE49-F238E27FC236}">
                <a16:creationId xmlns:a16="http://schemas.microsoft.com/office/drawing/2014/main" id="{171AFF0F-4C33-EAFB-AE3D-F6316C1F434C}"/>
              </a:ext>
            </a:extLst>
          </p:cNvPr>
          <p:cNvPicPr>
            <a:picLocks noChangeAspect="1"/>
          </p:cNvPicPr>
          <p:nvPr/>
        </p:nvPicPr>
        <p:blipFill>
          <a:blip r:embed="rId2"/>
          <a:stretch>
            <a:fillRect/>
          </a:stretch>
        </p:blipFill>
        <p:spPr>
          <a:xfrm>
            <a:off x="6479931" y="2163230"/>
            <a:ext cx="4873870" cy="3456469"/>
          </a:xfrm>
          <a:prstGeom prst="rect">
            <a:avLst/>
          </a:prstGeom>
        </p:spPr>
      </p:pic>
    </p:spTree>
    <p:extLst>
      <p:ext uri="{BB962C8B-B14F-4D97-AF65-F5344CB8AC3E}">
        <p14:creationId xmlns:p14="http://schemas.microsoft.com/office/powerpoint/2010/main" val="3436645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5C97-1F6B-DD4F-AFA9-EBEB9C174BA8}"/>
              </a:ext>
            </a:extLst>
          </p:cNvPr>
          <p:cNvSpPr>
            <a:spLocks noGrp="1"/>
          </p:cNvSpPr>
          <p:nvPr>
            <p:ph type="title"/>
          </p:nvPr>
        </p:nvSpPr>
        <p:spPr/>
        <p:txBody>
          <a:bodyPr/>
          <a:lstStyle/>
          <a:p>
            <a:r>
              <a:rPr lang="en-US" dirty="0"/>
              <a:t>Check the relationship between Salary and Experience -</a:t>
            </a:r>
            <a:endParaRPr lang="en-MY" dirty="0"/>
          </a:p>
        </p:txBody>
      </p:sp>
      <p:sp>
        <p:nvSpPr>
          <p:cNvPr id="3" name="Content Placeholder 2">
            <a:extLst>
              <a:ext uri="{FF2B5EF4-FFF2-40B4-BE49-F238E27FC236}">
                <a16:creationId xmlns:a16="http://schemas.microsoft.com/office/drawing/2014/main" id="{F477E2AC-EFAF-34B2-852B-6AACCF8FE52C}"/>
              </a:ext>
            </a:extLst>
          </p:cNvPr>
          <p:cNvSpPr>
            <a:spLocks noGrp="1"/>
          </p:cNvSpPr>
          <p:nvPr>
            <p:ph idx="1"/>
          </p:nvPr>
        </p:nvSpPr>
        <p:spPr>
          <a:xfrm>
            <a:off x="838200" y="1825625"/>
            <a:ext cx="10515600" cy="4667250"/>
          </a:xfrm>
        </p:spPr>
        <p:txBody>
          <a:bodyPr>
            <a:normAutofit fontScale="92500" lnSpcReduction="10000"/>
          </a:bodyPr>
          <a:lstStyle/>
          <a:p>
            <a:r>
              <a:rPr lang="en-MY" b="0" i="0" dirty="0">
                <a:solidFill>
                  <a:srgbClr val="007400"/>
                </a:solidFill>
                <a:effectLst/>
                <a:highlight>
                  <a:srgbClr val="F9F9F9"/>
                </a:highlight>
                <a:latin typeface="source-code-pro"/>
              </a:rPr>
              <a:t># Relationship between Salary and Experience</a:t>
            </a:r>
            <a:br>
              <a:rPr lang="en-MY" dirty="0"/>
            </a:br>
            <a:r>
              <a:rPr lang="en-MY" sz="2400" b="0" i="0" dirty="0" err="1">
                <a:solidFill>
                  <a:srgbClr val="242424"/>
                </a:solidFill>
                <a:effectLst/>
                <a:highlight>
                  <a:srgbClr val="F9F9F9"/>
                </a:highlight>
                <a:latin typeface="source-code-pro"/>
              </a:rPr>
              <a:t>plt.scatter</a:t>
            </a:r>
            <a:r>
              <a:rPr lang="en-MY" sz="2400" b="0" i="0" dirty="0">
                <a:solidFill>
                  <a:srgbClr val="242424"/>
                </a:solidFill>
                <a:effectLst/>
                <a:highlight>
                  <a:srgbClr val="F9F9F9"/>
                </a:highlight>
                <a:latin typeface="source-code-pro"/>
              </a:rPr>
              <a:t>(</a:t>
            </a:r>
            <a:r>
              <a:rPr lang="en-MY" sz="2400" b="0" i="0" dirty="0" err="1">
                <a:solidFill>
                  <a:srgbClr val="242424"/>
                </a:solidFill>
                <a:effectLst/>
                <a:highlight>
                  <a:srgbClr val="F9F9F9"/>
                </a:highlight>
                <a:latin typeface="source-code-pro"/>
              </a:rPr>
              <a:t>df_sal</a:t>
            </a:r>
            <a:r>
              <a:rPr lang="en-MY" sz="2400" b="0" i="0" dirty="0">
                <a:solidFill>
                  <a:srgbClr val="242424"/>
                </a:solidFill>
                <a:effectLst/>
                <a:highlight>
                  <a:srgbClr val="F9F9F9"/>
                </a:highlight>
                <a:latin typeface="source-code-pro"/>
              </a:rPr>
              <a:t>[</a:t>
            </a:r>
            <a:r>
              <a:rPr lang="en-MY" sz="2400" b="0" i="0" dirty="0">
                <a:solidFill>
                  <a:srgbClr val="C41A16"/>
                </a:solidFill>
                <a:effectLst/>
                <a:highlight>
                  <a:srgbClr val="F9F9F9"/>
                </a:highlight>
                <a:latin typeface="source-code-pro"/>
              </a:rPr>
              <a:t>'</a:t>
            </a:r>
            <a:r>
              <a:rPr lang="en-MY" sz="2400" b="0" i="0" dirty="0" err="1">
                <a:solidFill>
                  <a:srgbClr val="C41A16"/>
                </a:solidFill>
                <a:effectLst/>
                <a:highlight>
                  <a:srgbClr val="F9F9F9"/>
                </a:highlight>
                <a:latin typeface="source-code-pro"/>
              </a:rPr>
              <a:t>YearsExperience</a:t>
            </a:r>
            <a:r>
              <a:rPr lang="en-MY" sz="2400" b="0" i="0" dirty="0">
                <a:solidFill>
                  <a:srgbClr val="C41A16"/>
                </a:solidFill>
                <a:effectLst/>
                <a:highlight>
                  <a:srgbClr val="F9F9F9"/>
                </a:highlight>
                <a:latin typeface="source-code-pro"/>
              </a:rPr>
              <a:t>'</a:t>
            </a:r>
            <a:r>
              <a:rPr lang="en-MY" sz="2400" b="0" i="0" dirty="0">
                <a:solidFill>
                  <a:srgbClr val="242424"/>
                </a:solidFill>
                <a:effectLst/>
                <a:highlight>
                  <a:srgbClr val="F9F9F9"/>
                </a:highlight>
                <a:latin typeface="source-code-pro"/>
              </a:rPr>
              <a:t>], </a:t>
            </a:r>
            <a:r>
              <a:rPr lang="en-MY" sz="2400" b="0" i="0" dirty="0" err="1">
                <a:solidFill>
                  <a:srgbClr val="242424"/>
                </a:solidFill>
                <a:effectLst/>
                <a:highlight>
                  <a:srgbClr val="F9F9F9"/>
                </a:highlight>
                <a:latin typeface="source-code-pro"/>
              </a:rPr>
              <a:t>df_sal</a:t>
            </a:r>
            <a:r>
              <a:rPr lang="en-MY" sz="2400" b="0" i="0" dirty="0">
                <a:solidFill>
                  <a:srgbClr val="242424"/>
                </a:solidFill>
                <a:effectLst/>
                <a:highlight>
                  <a:srgbClr val="F9F9F9"/>
                </a:highlight>
                <a:latin typeface="source-code-pro"/>
              </a:rPr>
              <a:t>[</a:t>
            </a:r>
            <a:r>
              <a:rPr lang="en-MY" sz="2400" b="0" i="0" dirty="0">
                <a:solidFill>
                  <a:srgbClr val="C41A16"/>
                </a:solidFill>
                <a:effectLst/>
                <a:highlight>
                  <a:srgbClr val="F9F9F9"/>
                </a:highlight>
                <a:latin typeface="source-code-pro"/>
              </a:rPr>
              <a:t>'Salary'</a:t>
            </a:r>
            <a:r>
              <a:rPr lang="en-MY" sz="2400" b="0" i="0" dirty="0">
                <a:solidFill>
                  <a:srgbClr val="242424"/>
                </a:solidFill>
                <a:effectLst/>
                <a:highlight>
                  <a:srgbClr val="F9F9F9"/>
                </a:highlight>
                <a:latin typeface="source-code-pro"/>
              </a:rPr>
              <a:t>], </a:t>
            </a:r>
            <a:r>
              <a:rPr lang="en-MY" sz="2400" b="0" i="0" dirty="0" err="1">
                <a:solidFill>
                  <a:srgbClr val="242424"/>
                </a:solidFill>
                <a:effectLst/>
                <a:highlight>
                  <a:srgbClr val="F9F9F9"/>
                </a:highlight>
                <a:latin typeface="source-code-pro"/>
              </a:rPr>
              <a:t>color</a:t>
            </a:r>
            <a:r>
              <a:rPr lang="en-MY" sz="2400" b="0" i="0" dirty="0">
                <a:solidFill>
                  <a:srgbClr val="242424"/>
                </a:solidFill>
                <a:effectLst/>
                <a:highlight>
                  <a:srgbClr val="F9F9F9"/>
                </a:highlight>
                <a:latin typeface="source-code-pro"/>
              </a:rPr>
              <a:t> = </a:t>
            </a:r>
            <a:r>
              <a:rPr lang="en-MY" sz="2400" b="0" i="0" dirty="0">
                <a:solidFill>
                  <a:srgbClr val="C41A16"/>
                </a:solidFill>
                <a:effectLst/>
                <a:highlight>
                  <a:srgbClr val="F9F9F9"/>
                </a:highlight>
                <a:latin typeface="source-code-pro"/>
              </a:rPr>
              <a:t>'</a:t>
            </a:r>
            <a:r>
              <a:rPr lang="en-MY" sz="2400" b="0" i="0" dirty="0" err="1">
                <a:solidFill>
                  <a:srgbClr val="C41A16"/>
                </a:solidFill>
                <a:effectLst/>
                <a:highlight>
                  <a:srgbClr val="F9F9F9"/>
                </a:highlight>
                <a:latin typeface="source-code-pro"/>
              </a:rPr>
              <a:t>lightcoral</a:t>
            </a:r>
            <a:r>
              <a:rPr lang="en-MY" sz="2400" b="0" i="0" dirty="0">
                <a:solidFill>
                  <a:srgbClr val="C41A16"/>
                </a:solidFill>
                <a:effectLst/>
                <a:highlight>
                  <a:srgbClr val="F9F9F9"/>
                </a:highlight>
                <a:latin typeface="source-code-pro"/>
              </a:rPr>
              <a:t>'</a:t>
            </a:r>
            <a:r>
              <a:rPr lang="en-MY" sz="2400" b="0" i="0" dirty="0">
                <a:solidFill>
                  <a:srgbClr val="242424"/>
                </a:solidFill>
                <a:effectLst/>
                <a:highlight>
                  <a:srgbClr val="F9F9F9"/>
                </a:highlight>
                <a:latin typeface="source-code-pro"/>
              </a:rPr>
              <a:t>)</a:t>
            </a:r>
            <a:br>
              <a:rPr lang="en-MY" sz="2400" dirty="0"/>
            </a:br>
            <a:r>
              <a:rPr lang="en-MY" sz="2400" b="0" i="0" dirty="0" err="1">
                <a:solidFill>
                  <a:srgbClr val="242424"/>
                </a:solidFill>
                <a:effectLst/>
                <a:highlight>
                  <a:srgbClr val="F9F9F9"/>
                </a:highlight>
                <a:latin typeface="source-code-pro"/>
              </a:rPr>
              <a:t>plt.title</a:t>
            </a:r>
            <a:r>
              <a:rPr lang="en-MY" sz="2400" b="0" i="0" dirty="0">
                <a:solidFill>
                  <a:srgbClr val="242424"/>
                </a:solidFill>
                <a:effectLst/>
                <a:highlight>
                  <a:srgbClr val="F9F9F9"/>
                </a:highlight>
                <a:latin typeface="source-code-pro"/>
              </a:rPr>
              <a:t>(</a:t>
            </a:r>
            <a:r>
              <a:rPr lang="en-MY" sz="2400" b="0" i="0" dirty="0">
                <a:solidFill>
                  <a:srgbClr val="C41A16"/>
                </a:solidFill>
                <a:effectLst/>
                <a:highlight>
                  <a:srgbClr val="F9F9F9"/>
                </a:highlight>
                <a:latin typeface="source-code-pro"/>
              </a:rPr>
              <a:t>'Salary vs Experience'</a:t>
            </a:r>
            <a:r>
              <a:rPr lang="en-MY" sz="2400" b="0" i="0" dirty="0">
                <a:solidFill>
                  <a:srgbClr val="242424"/>
                </a:solidFill>
                <a:effectLst/>
                <a:highlight>
                  <a:srgbClr val="F9F9F9"/>
                </a:highlight>
                <a:latin typeface="source-code-pro"/>
              </a:rPr>
              <a:t>)</a:t>
            </a:r>
            <a:br>
              <a:rPr lang="en-MY" sz="2400" dirty="0"/>
            </a:br>
            <a:r>
              <a:rPr lang="en-MY" sz="2400" b="0" i="0" dirty="0" err="1">
                <a:solidFill>
                  <a:srgbClr val="242424"/>
                </a:solidFill>
                <a:effectLst/>
                <a:highlight>
                  <a:srgbClr val="F9F9F9"/>
                </a:highlight>
                <a:latin typeface="source-code-pro"/>
              </a:rPr>
              <a:t>plt.xlabel</a:t>
            </a:r>
            <a:r>
              <a:rPr lang="en-MY" sz="2400" b="0" i="0" dirty="0">
                <a:solidFill>
                  <a:srgbClr val="242424"/>
                </a:solidFill>
                <a:effectLst/>
                <a:highlight>
                  <a:srgbClr val="F9F9F9"/>
                </a:highlight>
                <a:latin typeface="source-code-pro"/>
              </a:rPr>
              <a:t>(</a:t>
            </a:r>
            <a:r>
              <a:rPr lang="en-MY" sz="2400" b="0" i="0" dirty="0">
                <a:solidFill>
                  <a:srgbClr val="C41A16"/>
                </a:solidFill>
                <a:effectLst/>
                <a:highlight>
                  <a:srgbClr val="F9F9F9"/>
                </a:highlight>
                <a:latin typeface="source-code-pro"/>
              </a:rPr>
              <a:t>'Years of Experience'</a:t>
            </a:r>
            <a:r>
              <a:rPr lang="en-MY" sz="2400" b="0" i="0" dirty="0">
                <a:solidFill>
                  <a:srgbClr val="242424"/>
                </a:solidFill>
                <a:effectLst/>
                <a:highlight>
                  <a:srgbClr val="F9F9F9"/>
                </a:highlight>
                <a:latin typeface="source-code-pro"/>
              </a:rPr>
              <a:t>)</a:t>
            </a:r>
            <a:br>
              <a:rPr lang="en-MY" sz="2400" dirty="0"/>
            </a:br>
            <a:r>
              <a:rPr lang="en-MY" sz="2400" b="0" i="0" dirty="0" err="1">
                <a:solidFill>
                  <a:srgbClr val="242424"/>
                </a:solidFill>
                <a:effectLst/>
                <a:highlight>
                  <a:srgbClr val="F9F9F9"/>
                </a:highlight>
                <a:latin typeface="source-code-pro"/>
              </a:rPr>
              <a:t>plt.ylabel</a:t>
            </a:r>
            <a:r>
              <a:rPr lang="en-MY" sz="2400" b="0" i="0" dirty="0">
                <a:solidFill>
                  <a:srgbClr val="242424"/>
                </a:solidFill>
                <a:effectLst/>
                <a:highlight>
                  <a:srgbClr val="F9F9F9"/>
                </a:highlight>
                <a:latin typeface="source-code-pro"/>
              </a:rPr>
              <a:t>(</a:t>
            </a:r>
            <a:r>
              <a:rPr lang="en-MY" sz="2400" b="0" i="0" dirty="0">
                <a:solidFill>
                  <a:srgbClr val="C41A16"/>
                </a:solidFill>
                <a:effectLst/>
                <a:highlight>
                  <a:srgbClr val="F9F9F9"/>
                </a:highlight>
                <a:latin typeface="source-code-pro"/>
              </a:rPr>
              <a:t>'Salary'</a:t>
            </a:r>
            <a:r>
              <a:rPr lang="en-MY" sz="2400" b="0" i="0" dirty="0">
                <a:solidFill>
                  <a:srgbClr val="242424"/>
                </a:solidFill>
                <a:effectLst/>
                <a:highlight>
                  <a:srgbClr val="F9F9F9"/>
                </a:highlight>
                <a:latin typeface="source-code-pro"/>
              </a:rPr>
              <a:t>)</a:t>
            </a:r>
            <a:br>
              <a:rPr lang="en-MY" sz="2400" dirty="0"/>
            </a:br>
            <a:r>
              <a:rPr lang="en-MY" sz="2400" b="0" i="0" dirty="0" err="1">
                <a:solidFill>
                  <a:srgbClr val="242424"/>
                </a:solidFill>
                <a:effectLst/>
                <a:highlight>
                  <a:srgbClr val="F9F9F9"/>
                </a:highlight>
                <a:latin typeface="source-code-pro"/>
              </a:rPr>
              <a:t>plt.box</a:t>
            </a:r>
            <a:r>
              <a:rPr lang="en-MY" sz="2400" b="0" i="0" dirty="0">
                <a:solidFill>
                  <a:srgbClr val="242424"/>
                </a:solidFill>
                <a:effectLst/>
                <a:highlight>
                  <a:srgbClr val="F9F9F9"/>
                </a:highlight>
                <a:latin typeface="source-code-pro"/>
              </a:rPr>
              <a:t>(</a:t>
            </a:r>
            <a:r>
              <a:rPr lang="en-MY" sz="2400" b="0" i="0" dirty="0">
                <a:solidFill>
                  <a:srgbClr val="AA0D91"/>
                </a:solidFill>
                <a:effectLst/>
                <a:highlight>
                  <a:srgbClr val="F9F9F9"/>
                </a:highlight>
                <a:latin typeface="source-code-pro"/>
              </a:rPr>
              <a:t>False</a:t>
            </a:r>
            <a:r>
              <a:rPr lang="en-MY" sz="2400" b="0" i="0" dirty="0">
                <a:solidFill>
                  <a:srgbClr val="242424"/>
                </a:solidFill>
                <a:effectLst/>
                <a:highlight>
                  <a:srgbClr val="F9F9F9"/>
                </a:highlight>
                <a:latin typeface="source-code-pro"/>
              </a:rPr>
              <a:t>)</a:t>
            </a:r>
            <a:br>
              <a:rPr lang="en-MY" sz="2400" dirty="0"/>
            </a:br>
            <a:r>
              <a:rPr lang="en-MY" sz="2400" b="0" i="0" dirty="0" err="1">
                <a:solidFill>
                  <a:srgbClr val="242424"/>
                </a:solidFill>
                <a:effectLst/>
                <a:highlight>
                  <a:srgbClr val="F9F9F9"/>
                </a:highlight>
                <a:latin typeface="source-code-pro"/>
              </a:rPr>
              <a:t>plt.show</a:t>
            </a:r>
            <a:r>
              <a:rPr lang="en-MY" sz="2400" b="0" i="0" dirty="0">
                <a:solidFill>
                  <a:srgbClr val="242424"/>
                </a:solidFill>
                <a:effectLst/>
                <a:highlight>
                  <a:srgbClr val="F9F9F9"/>
                </a:highlight>
                <a:latin typeface="source-code-pro"/>
              </a:rPr>
              <a:t>()</a:t>
            </a:r>
          </a:p>
          <a:p>
            <a:endParaRPr lang="en-US" sz="2400" dirty="0"/>
          </a:p>
          <a:p>
            <a:endParaRPr lang="en-US" sz="2400" dirty="0"/>
          </a:p>
          <a:p>
            <a:endParaRPr lang="en-US" sz="2400" dirty="0"/>
          </a:p>
          <a:p>
            <a:endParaRPr lang="en-US" sz="2400" dirty="0"/>
          </a:p>
          <a:p>
            <a:r>
              <a:rPr lang="en-US" sz="2400" dirty="0"/>
              <a:t>It is clearly visible now, our data varies linearly. That means, that an individual receives more Salary as they gain Experience.</a:t>
            </a:r>
            <a:endParaRPr lang="en-MY" sz="2400" dirty="0"/>
          </a:p>
        </p:txBody>
      </p:sp>
      <p:pic>
        <p:nvPicPr>
          <p:cNvPr id="4" name="Picture 3">
            <a:extLst>
              <a:ext uri="{FF2B5EF4-FFF2-40B4-BE49-F238E27FC236}">
                <a16:creationId xmlns:a16="http://schemas.microsoft.com/office/drawing/2014/main" id="{4178D01C-6EF1-AA72-7C0F-FE873875A8A2}"/>
              </a:ext>
            </a:extLst>
          </p:cNvPr>
          <p:cNvPicPr>
            <a:picLocks noChangeAspect="1"/>
          </p:cNvPicPr>
          <p:nvPr/>
        </p:nvPicPr>
        <p:blipFill>
          <a:blip r:embed="rId2"/>
          <a:stretch>
            <a:fillRect/>
          </a:stretch>
        </p:blipFill>
        <p:spPr>
          <a:xfrm>
            <a:off x="5660706" y="2490669"/>
            <a:ext cx="4311969" cy="2945276"/>
          </a:xfrm>
          <a:prstGeom prst="rect">
            <a:avLst/>
          </a:prstGeom>
        </p:spPr>
      </p:pic>
    </p:spTree>
    <p:extLst>
      <p:ext uri="{BB962C8B-B14F-4D97-AF65-F5344CB8AC3E}">
        <p14:creationId xmlns:p14="http://schemas.microsoft.com/office/powerpoint/2010/main" val="2090797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23D28-6DB6-0473-CA2C-205FB0427405}"/>
              </a:ext>
            </a:extLst>
          </p:cNvPr>
          <p:cNvSpPr>
            <a:spLocks noGrp="1"/>
          </p:cNvSpPr>
          <p:nvPr>
            <p:ph type="title"/>
          </p:nvPr>
        </p:nvSpPr>
        <p:spPr/>
        <p:txBody>
          <a:bodyPr/>
          <a:lstStyle/>
          <a:p>
            <a:r>
              <a:rPr lang="en-US" dirty="0"/>
              <a:t>Step 4: Split the dataset into dependent/independent variables</a:t>
            </a:r>
            <a:endParaRPr lang="en-MY" dirty="0"/>
          </a:p>
        </p:txBody>
      </p:sp>
      <p:sp>
        <p:nvSpPr>
          <p:cNvPr id="3" name="Content Placeholder 2">
            <a:extLst>
              <a:ext uri="{FF2B5EF4-FFF2-40B4-BE49-F238E27FC236}">
                <a16:creationId xmlns:a16="http://schemas.microsoft.com/office/drawing/2014/main" id="{EAB8AE8D-4738-6244-0C21-8655B9A627E3}"/>
              </a:ext>
            </a:extLst>
          </p:cNvPr>
          <p:cNvSpPr>
            <a:spLocks noGrp="1"/>
          </p:cNvSpPr>
          <p:nvPr>
            <p:ph idx="1"/>
          </p:nvPr>
        </p:nvSpPr>
        <p:spPr/>
        <p:txBody>
          <a:bodyPr/>
          <a:lstStyle/>
          <a:p>
            <a:r>
              <a:rPr lang="en-US" dirty="0"/>
              <a:t>Experience (X) is the independent variable. Salary (y) is dependent on experience.</a:t>
            </a:r>
          </a:p>
          <a:p>
            <a:r>
              <a:rPr lang="en-MY" b="0" i="0" dirty="0">
                <a:solidFill>
                  <a:srgbClr val="007400"/>
                </a:solidFill>
                <a:effectLst/>
                <a:highlight>
                  <a:srgbClr val="F9F9F9"/>
                </a:highlight>
                <a:latin typeface="source-code-pro"/>
              </a:rPr>
              <a:t># Splitting variables</a:t>
            </a:r>
            <a:br>
              <a:rPr lang="en-MY" dirty="0"/>
            </a:br>
            <a:r>
              <a:rPr lang="en-MY" b="0" i="0" dirty="0">
                <a:solidFill>
                  <a:srgbClr val="242424"/>
                </a:solidFill>
                <a:effectLst/>
                <a:highlight>
                  <a:srgbClr val="F9F9F9"/>
                </a:highlight>
                <a:latin typeface="source-code-pro"/>
              </a:rPr>
              <a:t>X = </a:t>
            </a:r>
            <a:r>
              <a:rPr lang="en-MY" b="0" i="0" dirty="0" err="1">
                <a:solidFill>
                  <a:srgbClr val="242424"/>
                </a:solidFill>
                <a:effectLst/>
                <a:highlight>
                  <a:srgbClr val="F9F9F9"/>
                </a:highlight>
                <a:latin typeface="source-code-pro"/>
              </a:rPr>
              <a:t>df_sal.iloc</a:t>
            </a:r>
            <a:r>
              <a:rPr lang="en-MY" b="0" i="0" dirty="0">
                <a:solidFill>
                  <a:srgbClr val="242424"/>
                </a:solidFill>
                <a:effectLst/>
                <a:highlight>
                  <a:srgbClr val="F9F9F9"/>
                </a:highlight>
                <a:latin typeface="source-code-pro"/>
              </a:rPr>
              <a:t>[:, :</a:t>
            </a:r>
            <a:r>
              <a:rPr lang="en-MY" b="0" i="0" dirty="0">
                <a:solidFill>
                  <a:srgbClr val="1C00CF"/>
                </a:solidFill>
                <a:effectLst/>
                <a:highlight>
                  <a:srgbClr val="F9F9F9"/>
                </a:highlight>
                <a:latin typeface="source-code-pro"/>
              </a:rPr>
              <a:t>1</a:t>
            </a:r>
            <a:r>
              <a:rPr lang="en-MY" b="0" i="0" dirty="0">
                <a:solidFill>
                  <a:srgbClr val="242424"/>
                </a:solidFill>
                <a:effectLst/>
                <a:highlight>
                  <a:srgbClr val="F9F9F9"/>
                </a:highlight>
                <a:latin typeface="source-code-pro"/>
              </a:rPr>
              <a:t>] </a:t>
            </a:r>
            <a:r>
              <a:rPr lang="en-MY" b="0" i="0" dirty="0">
                <a:solidFill>
                  <a:srgbClr val="007400"/>
                </a:solidFill>
                <a:effectLst/>
                <a:highlight>
                  <a:srgbClr val="F9F9F9"/>
                </a:highlight>
                <a:latin typeface="source-code-pro"/>
              </a:rPr>
              <a:t># independent</a:t>
            </a:r>
            <a:br>
              <a:rPr lang="en-MY" dirty="0"/>
            </a:br>
            <a:r>
              <a:rPr lang="en-MY" b="0" i="0" dirty="0">
                <a:solidFill>
                  <a:srgbClr val="242424"/>
                </a:solidFill>
                <a:effectLst/>
                <a:highlight>
                  <a:srgbClr val="F9F9F9"/>
                </a:highlight>
                <a:latin typeface="source-code-pro"/>
              </a:rPr>
              <a:t>y = </a:t>
            </a:r>
            <a:r>
              <a:rPr lang="en-MY" b="0" i="0" dirty="0" err="1">
                <a:solidFill>
                  <a:srgbClr val="242424"/>
                </a:solidFill>
                <a:effectLst/>
                <a:highlight>
                  <a:srgbClr val="F9F9F9"/>
                </a:highlight>
                <a:latin typeface="source-code-pro"/>
              </a:rPr>
              <a:t>df_sal.iloc</a:t>
            </a:r>
            <a:r>
              <a:rPr lang="en-MY" b="0" i="0" dirty="0">
                <a:solidFill>
                  <a:srgbClr val="242424"/>
                </a:solidFill>
                <a:effectLst/>
                <a:highlight>
                  <a:srgbClr val="F9F9F9"/>
                </a:highlight>
                <a:latin typeface="source-code-pro"/>
              </a:rPr>
              <a:t>[:, </a:t>
            </a:r>
            <a:r>
              <a:rPr lang="en-MY" b="0" i="0" dirty="0">
                <a:solidFill>
                  <a:srgbClr val="1C00CF"/>
                </a:solidFill>
                <a:effectLst/>
                <a:highlight>
                  <a:srgbClr val="F9F9F9"/>
                </a:highlight>
                <a:latin typeface="source-code-pro"/>
              </a:rPr>
              <a:t>1</a:t>
            </a:r>
            <a:r>
              <a:rPr lang="en-MY" b="0" i="0" dirty="0">
                <a:solidFill>
                  <a:srgbClr val="242424"/>
                </a:solidFill>
                <a:effectLst/>
                <a:highlight>
                  <a:srgbClr val="F9F9F9"/>
                </a:highlight>
                <a:latin typeface="source-code-pro"/>
              </a:rPr>
              <a:t>:] </a:t>
            </a:r>
            <a:r>
              <a:rPr lang="en-MY" b="0" i="0" dirty="0">
                <a:solidFill>
                  <a:srgbClr val="007400"/>
                </a:solidFill>
                <a:effectLst/>
                <a:highlight>
                  <a:srgbClr val="F9F9F9"/>
                </a:highlight>
                <a:latin typeface="source-code-pro"/>
              </a:rPr>
              <a:t># dependent</a:t>
            </a:r>
            <a:endParaRPr lang="en-MY" dirty="0"/>
          </a:p>
        </p:txBody>
      </p:sp>
    </p:spTree>
    <p:extLst>
      <p:ext uri="{BB962C8B-B14F-4D97-AF65-F5344CB8AC3E}">
        <p14:creationId xmlns:p14="http://schemas.microsoft.com/office/powerpoint/2010/main" val="3597832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ADB44-F998-3FB6-01D7-1F6525F071B3}"/>
              </a:ext>
            </a:extLst>
          </p:cNvPr>
          <p:cNvSpPr>
            <a:spLocks noGrp="1"/>
          </p:cNvSpPr>
          <p:nvPr>
            <p:ph type="title"/>
          </p:nvPr>
        </p:nvSpPr>
        <p:spPr/>
        <p:txBody>
          <a:bodyPr/>
          <a:lstStyle/>
          <a:p>
            <a:r>
              <a:rPr lang="en-US" dirty="0"/>
              <a:t>Step 4: Split data into Train/Test sets</a:t>
            </a:r>
            <a:endParaRPr lang="en-MY" dirty="0"/>
          </a:p>
        </p:txBody>
      </p:sp>
      <p:sp>
        <p:nvSpPr>
          <p:cNvPr id="3" name="Content Placeholder 2">
            <a:extLst>
              <a:ext uri="{FF2B5EF4-FFF2-40B4-BE49-F238E27FC236}">
                <a16:creationId xmlns:a16="http://schemas.microsoft.com/office/drawing/2014/main" id="{9B5F1C7E-CC8D-6B02-482E-D27066E16C34}"/>
              </a:ext>
            </a:extLst>
          </p:cNvPr>
          <p:cNvSpPr>
            <a:spLocks noGrp="1"/>
          </p:cNvSpPr>
          <p:nvPr>
            <p:ph idx="1"/>
          </p:nvPr>
        </p:nvSpPr>
        <p:spPr/>
        <p:txBody>
          <a:bodyPr/>
          <a:lstStyle/>
          <a:p>
            <a:r>
              <a:rPr lang="en-US" dirty="0"/>
              <a:t>Further, split your data into training (80%) and test (20%) sets using </a:t>
            </a:r>
            <a:r>
              <a:rPr lang="en-US" dirty="0" err="1"/>
              <a:t>train_test_split</a:t>
            </a:r>
            <a:endParaRPr lang="en-US" dirty="0"/>
          </a:p>
          <a:p>
            <a:r>
              <a:rPr lang="en-US" b="0" i="0" dirty="0">
                <a:solidFill>
                  <a:srgbClr val="007400"/>
                </a:solidFill>
                <a:effectLst/>
                <a:highlight>
                  <a:srgbClr val="F9F9F9"/>
                </a:highlight>
                <a:latin typeface="source-code-pro"/>
              </a:rPr>
              <a:t># Splitting dataset into test/train</a:t>
            </a:r>
            <a:br>
              <a:rPr lang="en-US" dirty="0"/>
            </a:br>
            <a:r>
              <a:rPr lang="en-US" sz="2200" b="0" i="0" dirty="0" err="1">
                <a:solidFill>
                  <a:srgbClr val="242424"/>
                </a:solidFill>
                <a:effectLst/>
                <a:highlight>
                  <a:srgbClr val="F9F9F9"/>
                </a:highlight>
                <a:latin typeface="source-code-pro"/>
              </a:rPr>
              <a:t>X_train</a:t>
            </a:r>
            <a:r>
              <a:rPr lang="en-US" sz="2200" b="0" i="0" dirty="0">
                <a:solidFill>
                  <a:srgbClr val="242424"/>
                </a:solidFill>
                <a:effectLst/>
                <a:highlight>
                  <a:srgbClr val="F9F9F9"/>
                </a:highlight>
                <a:latin typeface="source-code-pro"/>
              </a:rPr>
              <a:t>, </a:t>
            </a:r>
            <a:r>
              <a:rPr lang="en-US" sz="2200" b="0" i="0" dirty="0" err="1">
                <a:solidFill>
                  <a:srgbClr val="242424"/>
                </a:solidFill>
                <a:effectLst/>
                <a:highlight>
                  <a:srgbClr val="F9F9F9"/>
                </a:highlight>
                <a:latin typeface="source-code-pro"/>
              </a:rPr>
              <a:t>X_test</a:t>
            </a:r>
            <a:r>
              <a:rPr lang="en-US" sz="2200" b="0" i="0" dirty="0">
                <a:solidFill>
                  <a:srgbClr val="242424"/>
                </a:solidFill>
                <a:effectLst/>
                <a:highlight>
                  <a:srgbClr val="F9F9F9"/>
                </a:highlight>
                <a:latin typeface="source-code-pro"/>
              </a:rPr>
              <a:t>, </a:t>
            </a:r>
            <a:r>
              <a:rPr lang="en-US" sz="2200" b="0" i="0" dirty="0" err="1">
                <a:solidFill>
                  <a:srgbClr val="242424"/>
                </a:solidFill>
                <a:effectLst/>
                <a:highlight>
                  <a:srgbClr val="F9F9F9"/>
                </a:highlight>
                <a:latin typeface="source-code-pro"/>
              </a:rPr>
              <a:t>y_train</a:t>
            </a:r>
            <a:r>
              <a:rPr lang="en-US" sz="2200" b="0" i="0" dirty="0">
                <a:solidFill>
                  <a:srgbClr val="242424"/>
                </a:solidFill>
                <a:effectLst/>
                <a:highlight>
                  <a:srgbClr val="F9F9F9"/>
                </a:highlight>
                <a:latin typeface="source-code-pro"/>
              </a:rPr>
              <a:t>, </a:t>
            </a:r>
            <a:r>
              <a:rPr lang="en-US" sz="2200" b="0" i="0" dirty="0" err="1">
                <a:solidFill>
                  <a:srgbClr val="242424"/>
                </a:solidFill>
                <a:effectLst/>
                <a:highlight>
                  <a:srgbClr val="F9F9F9"/>
                </a:highlight>
                <a:latin typeface="source-code-pro"/>
              </a:rPr>
              <a:t>y_test</a:t>
            </a:r>
            <a:r>
              <a:rPr lang="en-US" sz="2200" b="0" i="0" dirty="0">
                <a:solidFill>
                  <a:srgbClr val="242424"/>
                </a:solidFill>
                <a:effectLst/>
                <a:highlight>
                  <a:srgbClr val="F9F9F9"/>
                </a:highlight>
                <a:latin typeface="source-code-pro"/>
              </a:rPr>
              <a:t> = </a:t>
            </a:r>
            <a:r>
              <a:rPr lang="en-US" sz="2200" b="0" i="0" dirty="0" err="1">
                <a:solidFill>
                  <a:srgbClr val="242424"/>
                </a:solidFill>
                <a:effectLst/>
                <a:highlight>
                  <a:srgbClr val="F9F9F9"/>
                </a:highlight>
                <a:latin typeface="source-code-pro"/>
              </a:rPr>
              <a:t>train_test_split</a:t>
            </a:r>
            <a:r>
              <a:rPr lang="en-US" sz="2200" b="0" i="0" dirty="0">
                <a:solidFill>
                  <a:srgbClr val="242424"/>
                </a:solidFill>
                <a:effectLst/>
                <a:highlight>
                  <a:srgbClr val="F9F9F9"/>
                </a:highlight>
                <a:latin typeface="source-code-pro"/>
              </a:rPr>
              <a:t>(X, y, </a:t>
            </a:r>
            <a:r>
              <a:rPr lang="en-US" sz="2200" b="0" i="0" dirty="0" err="1">
                <a:solidFill>
                  <a:srgbClr val="242424"/>
                </a:solidFill>
                <a:effectLst/>
                <a:highlight>
                  <a:srgbClr val="F9F9F9"/>
                </a:highlight>
                <a:latin typeface="source-code-pro"/>
              </a:rPr>
              <a:t>test_size</a:t>
            </a:r>
            <a:r>
              <a:rPr lang="en-US" sz="2200" b="0" i="0" dirty="0">
                <a:solidFill>
                  <a:srgbClr val="242424"/>
                </a:solidFill>
                <a:effectLst/>
                <a:highlight>
                  <a:srgbClr val="F9F9F9"/>
                </a:highlight>
                <a:latin typeface="source-code-pro"/>
              </a:rPr>
              <a:t> = </a:t>
            </a:r>
            <a:r>
              <a:rPr lang="en-US" sz="2200" b="0" i="0" dirty="0">
                <a:solidFill>
                  <a:srgbClr val="1C00CF"/>
                </a:solidFill>
                <a:effectLst/>
                <a:highlight>
                  <a:srgbClr val="F9F9F9"/>
                </a:highlight>
                <a:latin typeface="source-code-pro"/>
              </a:rPr>
              <a:t>0.2</a:t>
            </a:r>
            <a:r>
              <a:rPr lang="en-US" sz="2200" b="0" i="0" dirty="0">
                <a:solidFill>
                  <a:srgbClr val="242424"/>
                </a:solidFill>
                <a:effectLst/>
                <a:highlight>
                  <a:srgbClr val="F9F9F9"/>
                </a:highlight>
                <a:latin typeface="source-code-pro"/>
              </a:rPr>
              <a:t>,random_state = </a:t>
            </a:r>
            <a:r>
              <a:rPr lang="en-US" sz="2200" b="0" i="0" dirty="0">
                <a:solidFill>
                  <a:srgbClr val="1C00CF"/>
                </a:solidFill>
                <a:effectLst/>
                <a:highlight>
                  <a:srgbClr val="F9F9F9"/>
                </a:highlight>
                <a:latin typeface="source-code-pro"/>
              </a:rPr>
              <a:t>0</a:t>
            </a:r>
            <a:r>
              <a:rPr lang="en-US" sz="2200" b="0" i="0" dirty="0">
                <a:solidFill>
                  <a:srgbClr val="242424"/>
                </a:solidFill>
                <a:effectLst/>
                <a:highlight>
                  <a:srgbClr val="F9F9F9"/>
                </a:highlight>
                <a:latin typeface="source-code-pro"/>
              </a:rPr>
              <a:t>)</a:t>
            </a:r>
            <a:endParaRPr lang="en-MY" sz="2200" dirty="0"/>
          </a:p>
        </p:txBody>
      </p:sp>
    </p:spTree>
    <p:extLst>
      <p:ext uri="{BB962C8B-B14F-4D97-AF65-F5344CB8AC3E}">
        <p14:creationId xmlns:p14="http://schemas.microsoft.com/office/powerpoint/2010/main" val="3163420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8BC1-DA0C-7981-73C7-5D3A9C3B5E28}"/>
              </a:ext>
            </a:extLst>
          </p:cNvPr>
          <p:cNvSpPr>
            <a:spLocks noGrp="1"/>
          </p:cNvSpPr>
          <p:nvPr>
            <p:ph type="title"/>
          </p:nvPr>
        </p:nvSpPr>
        <p:spPr/>
        <p:txBody>
          <a:bodyPr/>
          <a:lstStyle/>
          <a:p>
            <a:r>
              <a:rPr lang="en-US" dirty="0"/>
              <a:t>Step 5: Train the regression model</a:t>
            </a:r>
            <a:endParaRPr lang="en-MY" dirty="0"/>
          </a:p>
        </p:txBody>
      </p:sp>
      <p:sp>
        <p:nvSpPr>
          <p:cNvPr id="3" name="Content Placeholder 2">
            <a:extLst>
              <a:ext uri="{FF2B5EF4-FFF2-40B4-BE49-F238E27FC236}">
                <a16:creationId xmlns:a16="http://schemas.microsoft.com/office/drawing/2014/main" id="{5E85145D-42E1-2F2D-5626-260470C5DB65}"/>
              </a:ext>
            </a:extLst>
          </p:cNvPr>
          <p:cNvSpPr>
            <a:spLocks noGrp="1"/>
          </p:cNvSpPr>
          <p:nvPr>
            <p:ph idx="1"/>
          </p:nvPr>
        </p:nvSpPr>
        <p:spPr/>
        <p:txBody>
          <a:bodyPr/>
          <a:lstStyle/>
          <a:p>
            <a:r>
              <a:rPr lang="en-US" dirty="0"/>
              <a:t>Pass the </a:t>
            </a:r>
            <a:r>
              <a:rPr lang="en-US" dirty="0" err="1"/>
              <a:t>X_train</a:t>
            </a:r>
            <a:r>
              <a:rPr lang="en-US" dirty="0"/>
              <a:t> and </a:t>
            </a:r>
            <a:r>
              <a:rPr lang="en-US" dirty="0" err="1"/>
              <a:t>y_train</a:t>
            </a:r>
            <a:r>
              <a:rPr lang="en-US" dirty="0"/>
              <a:t> data into the regressor model by </a:t>
            </a:r>
            <a:r>
              <a:rPr lang="en-US" dirty="0" err="1"/>
              <a:t>regressor.fit</a:t>
            </a:r>
            <a:r>
              <a:rPr lang="en-US" dirty="0"/>
              <a:t> to train the model with our training data.</a:t>
            </a:r>
          </a:p>
          <a:p>
            <a:r>
              <a:rPr lang="fr-FR" b="0" i="0" dirty="0">
                <a:solidFill>
                  <a:srgbClr val="007400"/>
                </a:solidFill>
                <a:effectLst/>
                <a:highlight>
                  <a:srgbClr val="F9F9F9"/>
                </a:highlight>
                <a:latin typeface="source-code-pro"/>
              </a:rPr>
              <a:t># </a:t>
            </a:r>
            <a:r>
              <a:rPr lang="fr-FR" b="0" i="0" dirty="0" err="1">
                <a:solidFill>
                  <a:srgbClr val="007400"/>
                </a:solidFill>
                <a:effectLst/>
                <a:highlight>
                  <a:srgbClr val="F9F9F9"/>
                </a:highlight>
                <a:latin typeface="source-code-pro"/>
              </a:rPr>
              <a:t>Regressor</a:t>
            </a:r>
            <a:r>
              <a:rPr lang="fr-FR" b="0" i="0" dirty="0">
                <a:solidFill>
                  <a:srgbClr val="007400"/>
                </a:solidFill>
                <a:effectLst/>
                <a:highlight>
                  <a:srgbClr val="F9F9F9"/>
                </a:highlight>
                <a:latin typeface="source-code-pro"/>
              </a:rPr>
              <a:t> model</a:t>
            </a:r>
            <a:br>
              <a:rPr lang="fr-FR" dirty="0"/>
            </a:br>
            <a:r>
              <a:rPr lang="fr-FR" b="0" i="0" dirty="0" err="1">
                <a:solidFill>
                  <a:srgbClr val="242424"/>
                </a:solidFill>
                <a:effectLst/>
                <a:highlight>
                  <a:srgbClr val="F9F9F9"/>
                </a:highlight>
                <a:latin typeface="source-code-pro"/>
              </a:rPr>
              <a:t>regressor</a:t>
            </a:r>
            <a:r>
              <a:rPr lang="fr-FR" b="0" i="0" dirty="0">
                <a:solidFill>
                  <a:srgbClr val="242424"/>
                </a:solidFill>
                <a:effectLst/>
                <a:highlight>
                  <a:srgbClr val="F9F9F9"/>
                </a:highlight>
                <a:latin typeface="source-code-pro"/>
              </a:rPr>
              <a:t> = </a:t>
            </a:r>
            <a:r>
              <a:rPr lang="fr-FR" b="0" i="0" dirty="0" err="1">
                <a:solidFill>
                  <a:srgbClr val="242424"/>
                </a:solidFill>
                <a:effectLst/>
                <a:highlight>
                  <a:srgbClr val="F9F9F9"/>
                </a:highlight>
                <a:latin typeface="source-code-pro"/>
              </a:rPr>
              <a:t>LinearRegression</a:t>
            </a:r>
            <a:r>
              <a:rPr lang="fr-FR" b="0" i="0" dirty="0">
                <a:solidFill>
                  <a:srgbClr val="242424"/>
                </a:solidFill>
                <a:effectLst/>
                <a:highlight>
                  <a:srgbClr val="F9F9F9"/>
                </a:highlight>
                <a:latin typeface="source-code-pro"/>
              </a:rPr>
              <a:t>()</a:t>
            </a:r>
            <a:br>
              <a:rPr lang="fr-FR" dirty="0"/>
            </a:br>
            <a:r>
              <a:rPr lang="fr-FR" b="0" i="0" dirty="0" err="1">
                <a:solidFill>
                  <a:srgbClr val="242424"/>
                </a:solidFill>
                <a:effectLst/>
                <a:highlight>
                  <a:srgbClr val="F9F9F9"/>
                </a:highlight>
                <a:latin typeface="source-code-pro"/>
              </a:rPr>
              <a:t>regressor.fit</a:t>
            </a:r>
            <a:r>
              <a:rPr lang="fr-FR" b="0" i="0" dirty="0">
                <a:solidFill>
                  <a:srgbClr val="242424"/>
                </a:solidFill>
                <a:effectLst/>
                <a:highlight>
                  <a:srgbClr val="F9F9F9"/>
                </a:highlight>
                <a:latin typeface="source-code-pro"/>
              </a:rPr>
              <a:t>(</a:t>
            </a:r>
            <a:r>
              <a:rPr lang="fr-FR" b="0" i="0" dirty="0" err="1">
                <a:solidFill>
                  <a:srgbClr val="242424"/>
                </a:solidFill>
                <a:effectLst/>
                <a:highlight>
                  <a:srgbClr val="F9F9F9"/>
                </a:highlight>
                <a:latin typeface="source-code-pro"/>
              </a:rPr>
              <a:t>X_train</a:t>
            </a:r>
            <a:r>
              <a:rPr lang="fr-FR" b="0" i="0" dirty="0">
                <a:solidFill>
                  <a:srgbClr val="242424"/>
                </a:solidFill>
                <a:effectLst/>
                <a:highlight>
                  <a:srgbClr val="F9F9F9"/>
                </a:highlight>
                <a:latin typeface="source-code-pro"/>
              </a:rPr>
              <a:t>, </a:t>
            </a:r>
            <a:r>
              <a:rPr lang="fr-FR" b="0" i="0" dirty="0" err="1">
                <a:solidFill>
                  <a:srgbClr val="242424"/>
                </a:solidFill>
                <a:effectLst/>
                <a:highlight>
                  <a:srgbClr val="F9F9F9"/>
                </a:highlight>
                <a:latin typeface="source-code-pro"/>
              </a:rPr>
              <a:t>y_train</a:t>
            </a:r>
            <a:r>
              <a:rPr lang="fr-FR" b="0" i="0" dirty="0">
                <a:solidFill>
                  <a:srgbClr val="242424"/>
                </a:solidFill>
                <a:effectLst/>
                <a:highlight>
                  <a:srgbClr val="F9F9F9"/>
                </a:highlight>
                <a:latin typeface="source-code-pro"/>
              </a:rPr>
              <a:t>)</a:t>
            </a:r>
            <a:endParaRPr lang="en-MY" dirty="0"/>
          </a:p>
        </p:txBody>
      </p:sp>
    </p:spTree>
    <p:extLst>
      <p:ext uri="{BB962C8B-B14F-4D97-AF65-F5344CB8AC3E}">
        <p14:creationId xmlns:p14="http://schemas.microsoft.com/office/powerpoint/2010/main" val="1517842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0A97-FC4A-435C-B026-79430D4CF559}"/>
              </a:ext>
            </a:extLst>
          </p:cNvPr>
          <p:cNvSpPr>
            <a:spLocks noGrp="1"/>
          </p:cNvSpPr>
          <p:nvPr>
            <p:ph type="title"/>
          </p:nvPr>
        </p:nvSpPr>
        <p:spPr/>
        <p:txBody>
          <a:bodyPr/>
          <a:lstStyle/>
          <a:p>
            <a:r>
              <a:rPr lang="en-MY" dirty="0"/>
              <a:t>What is Regression?</a:t>
            </a:r>
          </a:p>
        </p:txBody>
      </p:sp>
      <p:sp>
        <p:nvSpPr>
          <p:cNvPr id="3" name="Content Placeholder 2">
            <a:extLst>
              <a:ext uri="{FF2B5EF4-FFF2-40B4-BE49-F238E27FC236}">
                <a16:creationId xmlns:a16="http://schemas.microsoft.com/office/drawing/2014/main" id="{66A6FFB3-B5AC-4189-8479-B4E3AB5CA838}"/>
              </a:ext>
            </a:extLst>
          </p:cNvPr>
          <p:cNvSpPr>
            <a:spLocks noGrp="1"/>
          </p:cNvSpPr>
          <p:nvPr>
            <p:ph idx="1"/>
          </p:nvPr>
        </p:nvSpPr>
        <p:spPr/>
        <p:txBody>
          <a:bodyPr/>
          <a:lstStyle/>
          <a:p>
            <a:pPr algn="just"/>
            <a:r>
              <a:rPr lang="en-US" b="0" i="0" dirty="0">
                <a:solidFill>
                  <a:srgbClr val="4A4A4A"/>
                </a:solidFill>
                <a:effectLst/>
                <a:latin typeface="Open Sans" panose="020B0606030504020204" pitchFamily="34" charset="0"/>
              </a:rPr>
              <a:t>The main goal of regression is the construction of an efficient model to predict the dependent attributes from a bunch of attribute variables. </a:t>
            </a:r>
          </a:p>
          <a:p>
            <a:pPr algn="just"/>
            <a:r>
              <a:rPr lang="en-US" b="0" i="0" dirty="0">
                <a:solidFill>
                  <a:srgbClr val="4A4A4A"/>
                </a:solidFill>
                <a:effectLst/>
                <a:latin typeface="Open Sans" panose="020B0606030504020204" pitchFamily="34" charset="0"/>
              </a:rPr>
              <a:t>A regression problem is when the output variable is either real or a continuous value </a:t>
            </a:r>
            <a:r>
              <a:rPr lang="en-US" b="0" i="0" dirty="0" err="1">
                <a:solidFill>
                  <a:srgbClr val="4A4A4A"/>
                </a:solidFill>
                <a:effectLst/>
                <a:latin typeface="Open Sans" panose="020B0606030504020204" pitchFamily="34" charset="0"/>
              </a:rPr>
              <a:t>i.e</a:t>
            </a:r>
            <a:r>
              <a:rPr lang="en-US" b="0" i="0" dirty="0">
                <a:solidFill>
                  <a:srgbClr val="4A4A4A"/>
                </a:solidFill>
                <a:effectLst/>
                <a:latin typeface="Open Sans" panose="020B0606030504020204" pitchFamily="34" charset="0"/>
              </a:rPr>
              <a:t> salary, weight, area, etc.</a:t>
            </a:r>
          </a:p>
          <a:p>
            <a:pPr algn="just"/>
            <a:r>
              <a:rPr lang="en-US" b="0" i="0" dirty="0">
                <a:solidFill>
                  <a:srgbClr val="4A4A4A"/>
                </a:solidFill>
                <a:effectLst/>
                <a:latin typeface="Open Sans" panose="020B0606030504020204" pitchFamily="34" charset="0"/>
              </a:rPr>
              <a:t>It is used to predict the relationship between a dependent variable and a bunch of independent variables.</a:t>
            </a:r>
            <a:endParaRPr lang="en-MY" dirty="0"/>
          </a:p>
        </p:txBody>
      </p:sp>
    </p:spTree>
    <p:extLst>
      <p:ext uri="{BB962C8B-B14F-4D97-AF65-F5344CB8AC3E}">
        <p14:creationId xmlns:p14="http://schemas.microsoft.com/office/powerpoint/2010/main" val="1790962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697BA-95B6-A90B-480E-12BCADA259AC}"/>
              </a:ext>
            </a:extLst>
          </p:cNvPr>
          <p:cNvSpPr>
            <a:spLocks noGrp="1"/>
          </p:cNvSpPr>
          <p:nvPr>
            <p:ph type="title"/>
          </p:nvPr>
        </p:nvSpPr>
        <p:spPr/>
        <p:txBody>
          <a:bodyPr/>
          <a:lstStyle/>
          <a:p>
            <a:r>
              <a:rPr lang="en-US" dirty="0"/>
              <a:t>Step 6: Predict the result</a:t>
            </a:r>
            <a:endParaRPr lang="en-MY" dirty="0"/>
          </a:p>
        </p:txBody>
      </p:sp>
      <p:sp>
        <p:nvSpPr>
          <p:cNvPr id="3" name="Content Placeholder 2">
            <a:extLst>
              <a:ext uri="{FF2B5EF4-FFF2-40B4-BE49-F238E27FC236}">
                <a16:creationId xmlns:a16="http://schemas.microsoft.com/office/drawing/2014/main" id="{3CB0B6BC-E879-4E31-3CC1-33A80933FD55}"/>
              </a:ext>
            </a:extLst>
          </p:cNvPr>
          <p:cNvSpPr>
            <a:spLocks noGrp="1"/>
          </p:cNvSpPr>
          <p:nvPr>
            <p:ph idx="1"/>
          </p:nvPr>
        </p:nvSpPr>
        <p:spPr/>
        <p:txBody>
          <a:bodyPr/>
          <a:lstStyle/>
          <a:p>
            <a:pPr algn="just"/>
            <a:r>
              <a:rPr lang="en-US" b="0" i="0" dirty="0">
                <a:solidFill>
                  <a:srgbClr val="242424"/>
                </a:solidFill>
                <a:effectLst/>
                <a:highlight>
                  <a:srgbClr val="FFFFFF"/>
                </a:highlight>
                <a:latin typeface="source-serif-pro"/>
              </a:rPr>
              <a:t>Here comes the interesting part, when we are all set and ready to predict any value of </a:t>
            </a:r>
            <a:r>
              <a:rPr lang="en-US" b="1" i="1" dirty="0">
                <a:solidFill>
                  <a:srgbClr val="242424"/>
                </a:solidFill>
                <a:effectLst/>
                <a:highlight>
                  <a:srgbClr val="FFFFFF"/>
                </a:highlight>
                <a:latin typeface="source-serif-pro"/>
              </a:rPr>
              <a:t>y</a:t>
            </a:r>
            <a:r>
              <a:rPr lang="en-US" b="0" i="1" dirty="0">
                <a:solidFill>
                  <a:srgbClr val="242424"/>
                </a:solidFill>
                <a:effectLst/>
                <a:highlight>
                  <a:srgbClr val="FFFFFF"/>
                </a:highlight>
                <a:latin typeface="source-serif-pro"/>
              </a:rPr>
              <a:t> (Salary)</a:t>
            </a:r>
            <a:r>
              <a:rPr lang="en-US" b="0" i="0" dirty="0">
                <a:solidFill>
                  <a:srgbClr val="242424"/>
                </a:solidFill>
                <a:effectLst/>
                <a:highlight>
                  <a:srgbClr val="FFFFFF"/>
                </a:highlight>
                <a:latin typeface="source-serif-pro"/>
              </a:rPr>
              <a:t> dependent on </a:t>
            </a:r>
            <a:r>
              <a:rPr lang="en-US" b="1" i="1" dirty="0">
                <a:solidFill>
                  <a:srgbClr val="242424"/>
                </a:solidFill>
                <a:effectLst/>
                <a:highlight>
                  <a:srgbClr val="FFFFFF"/>
                </a:highlight>
                <a:latin typeface="source-serif-pro"/>
              </a:rPr>
              <a:t>X</a:t>
            </a:r>
            <a:r>
              <a:rPr lang="en-US" b="0" i="1" dirty="0">
                <a:solidFill>
                  <a:srgbClr val="242424"/>
                </a:solidFill>
                <a:effectLst/>
                <a:highlight>
                  <a:srgbClr val="FFFFFF"/>
                </a:highlight>
                <a:latin typeface="source-serif-pro"/>
              </a:rPr>
              <a:t> (Experience)</a:t>
            </a:r>
            <a:r>
              <a:rPr lang="en-US" b="0" i="0" dirty="0">
                <a:solidFill>
                  <a:srgbClr val="242424"/>
                </a:solidFill>
                <a:effectLst/>
                <a:highlight>
                  <a:srgbClr val="FFFFFF"/>
                </a:highlight>
                <a:latin typeface="source-serif-pro"/>
              </a:rPr>
              <a:t> with the trained model using </a:t>
            </a:r>
            <a:r>
              <a:rPr lang="en-US" b="1" i="1" dirty="0" err="1">
                <a:solidFill>
                  <a:srgbClr val="242424"/>
                </a:solidFill>
                <a:effectLst/>
                <a:highlight>
                  <a:srgbClr val="FFFFFF"/>
                </a:highlight>
                <a:latin typeface="source-serif-pro"/>
              </a:rPr>
              <a:t>regressor.predict</a:t>
            </a:r>
            <a:endParaRPr lang="en-US" b="1" i="1" dirty="0">
              <a:solidFill>
                <a:srgbClr val="242424"/>
              </a:solidFill>
              <a:effectLst/>
              <a:highlight>
                <a:srgbClr val="FFFFFF"/>
              </a:highlight>
              <a:latin typeface="source-serif-pro"/>
            </a:endParaRPr>
          </a:p>
          <a:p>
            <a:r>
              <a:rPr lang="en-US" b="0" i="0" dirty="0">
                <a:solidFill>
                  <a:srgbClr val="007400"/>
                </a:solidFill>
                <a:effectLst/>
                <a:highlight>
                  <a:srgbClr val="F9F9F9"/>
                </a:highlight>
                <a:latin typeface="source-code-pro"/>
              </a:rPr>
              <a:t># Prediction result</a:t>
            </a:r>
            <a:br>
              <a:rPr lang="en-US" dirty="0"/>
            </a:br>
            <a:r>
              <a:rPr lang="en-US" b="0" i="0" dirty="0" err="1">
                <a:solidFill>
                  <a:srgbClr val="242424"/>
                </a:solidFill>
                <a:effectLst/>
                <a:highlight>
                  <a:srgbClr val="F9F9F9"/>
                </a:highlight>
                <a:latin typeface="source-code-pro"/>
              </a:rPr>
              <a:t>y_pred_test</a:t>
            </a:r>
            <a:r>
              <a:rPr lang="en-US" b="0" i="0" dirty="0">
                <a:solidFill>
                  <a:srgbClr val="242424"/>
                </a:solidFill>
                <a:effectLst/>
                <a:highlight>
                  <a:srgbClr val="F9F9F9"/>
                </a:highlight>
                <a:latin typeface="source-code-pro"/>
              </a:rPr>
              <a:t> = </a:t>
            </a:r>
            <a:r>
              <a:rPr lang="en-US" b="0" i="0" dirty="0" err="1">
                <a:solidFill>
                  <a:srgbClr val="242424"/>
                </a:solidFill>
                <a:effectLst/>
                <a:highlight>
                  <a:srgbClr val="F9F9F9"/>
                </a:highlight>
                <a:latin typeface="source-code-pro"/>
              </a:rPr>
              <a:t>regressor.predict</a:t>
            </a:r>
            <a:r>
              <a:rPr lang="en-US" b="0" i="0" dirty="0">
                <a:solidFill>
                  <a:srgbClr val="242424"/>
                </a:solidFill>
                <a:effectLst/>
                <a:highlight>
                  <a:srgbClr val="F9F9F9"/>
                </a:highlight>
                <a:latin typeface="source-code-pro"/>
              </a:rPr>
              <a:t>(</a:t>
            </a:r>
            <a:r>
              <a:rPr lang="en-US" b="0" i="0" dirty="0" err="1">
                <a:solidFill>
                  <a:srgbClr val="242424"/>
                </a:solidFill>
                <a:effectLst/>
                <a:highlight>
                  <a:srgbClr val="F9F9F9"/>
                </a:highlight>
                <a:latin typeface="source-code-pro"/>
              </a:rPr>
              <a:t>X_test</a:t>
            </a:r>
            <a:r>
              <a:rPr lang="en-US" b="0" i="0" dirty="0">
                <a:solidFill>
                  <a:srgbClr val="242424"/>
                </a:solidFill>
                <a:effectLst/>
                <a:highlight>
                  <a:srgbClr val="F9F9F9"/>
                </a:highlight>
                <a:latin typeface="source-code-pro"/>
              </a:rPr>
              <a:t>) </a:t>
            </a:r>
            <a:r>
              <a:rPr lang="en-US" b="0" i="0" dirty="0">
                <a:solidFill>
                  <a:srgbClr val="007400"/>
                </a:solidFill>
                <a:effectLst/>
                <a:highlight>
                  <a:srgbClr val="F9F9F9"/>
                </a:highlight>
                <a:latin typeface="source-code-pro"/>
              </a:rPr>
              <a:t># predicted value of </a:t>
            </a:r>
            <a:r>
              <a:rPr lang="en-US" b="0" i="0" dirty="0" err="1">
                <a:solidFill>
                  <a:srgbClr val="007400"/>
                </a:solidFill>
                <a:effectLst/>
                <a:highlight>
                  <a:srgbClr val="F9F9F9"/>
                </a:highlight>
                <a:latin typeface="source-code-pro"/>
              </a:rPr>
              <a:t>y_test</a:t>
            </a:r>
            <a:br>
              <a:rPr lang="en-US" dirty="0"/>
            </a:br>
            <a:r>
              <a:rPr lang="en-US" b="0" i="0" dirty="0" err="1">
                <a:solidFill>
                  <a:srgbClr val="242424"/>
                </a:solidFill>
                <a:effectLst/>
                <a:highlight>
                  <a:srgbClr val="F9F9F9"/>
                </a:highlight>
                <a:latin typeface="source-code-pro"/>
              </a:rPr>
              <a:t>y_pred_train</a:t>
            </a:r>
            <a:r>
              <a:rPr lang="en-US" b="0" i="0" dirty="0">
                <a:solidFill>
                  <a:srgbClr val="242424"/>
                </a:solidFill>
                <a:effectLst/>
                <a:highlight>
                  <a:srgbClr val="F9F9F9"/>
                </a:highlight>
                <a:latin typeface="source-code-pro"/>
              </a:rPr>
              <a:t> = </a:t>
            </a:r>
            <a:r>
              <a:rPr lang="en-US" b="0" i="0" dirty="0" err="1">
                <a:solidFill>
                  <a:srgbClr val="242424"/>
                </a:solidFill>
                <a:effectLst/>
                <a:highlight>
                  <a:srgbClr val="F9F9F9"/>
                </a:highlight>
                <a:latin typeface="source-code-pro"/>
              </a:rPr>
              <a:t>regressor.predict</a:t>
            </a:r>
            <a:r>
              <a:rPr lang="en-US" b="0" i="0" dirty="0">
                <a:solidFill>
                  <a:srgbClr val="242424"/>
                </a:solidFill>
                <a:effectLst/>
                <a:highlight>
                  <a:srgbClr val="F9F9F9"/>
                </a:highlight>
                <a:latin typeface="source-code-pro"/>
              </a:rPr>
              <a:t>(</a:t>
            </a:r>
            <a:r>
              <a:rPr lang="en-US" b="0" i="0" dirty="0" err="1">
                <a:solidFill>
                  <a:srgbClr val="242424"/>
                </a:solidFill>
                <a:effectLst/>
                <a:highlight>
                  <a:srgbClr val="F9F9F9"/>
                </a:highlight>
                <a:latin typeface="source-code-pro"/>
              </a:rPr>
              <a:t>X_train</a:t>
            </a:r>
            <a:r>
              <a:rPr lang="en-US" b="0" i="0" dirty="0">
                <a:solidFill>
                  <a:srgbClr val="242424"/>
                </a:solidFill>
                <a:effectLst/>
                <a:highlight>
                  <a:srgbClr val="F9F9F9"/>
                </a:highlight>
                <a:latin typeface="source-code-pro"/>
              </a:rPr>
              <a:t>) </a:t>
            </a:r>
            <a:r>
              <a:rPr lang="en-US" b="0" i="0" dirty="0">
                <a:solidFill>
                  <a:srgbClr val="007400"/>
                </a:solidFill>
                <a:effectLst/>
                <a:highlight>
                  <a:srgbClr val="F9F9F9"/>
                </a:highlight>
                <a:latin typeface="source-code-pro"/>
              </a:rPr>
              <a:t># predicted value of </a:t>
            </a:r>
            <a:r>
              <a:rPr lang="en-US" b="0" i="0" dirty="0" err="1">
                <a:solidFill>
                  <a:srgbClr val="007400"/>
                </a:solidFill>
                <a:effectLst/>
                <a:highlight>
                  <a:srgbClr val="F9F9F9"/>
                </a:highlight>
                <a:latin typeface="source-code-pro"/>
              </a:rPr>
              <a:t>y_train</a:t>
            </a:r>
            <a:endParaRPr lang="en-MY" dirty="0"/>
          </a:p>
        </p:txBody>
      </p:sp>
    </p:spTree>
    <p:extLst>
      <p:ext uri="{BB962C8B-B14F-4D97-AF65-F5344CB8AC3E}">
        <p14:creationId xmlns:p14="http://schemas.microsoft.com/office/powerpoint/2010/main" val="3245252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58284-499D-6607-7180-FFB1953F062F}"/>
              </a:ext>
            </a:extLst>
          </p:cNvPr>
          <p:cNvSpPr>
            <a:spLocks noGrp="1"/>
          </p:cNvSpPr>
          <p:nvPr>
            <p:ph type="title"/>
          </p:nvPr>
        </p:nvSpPr>
        <p:spPr/>
        <p:txBody>
          <a:bodyPr/>
          <a:lstStyle/>
          <a:p>
            <a:r>
              <a:rPr lang="en-US" dirty="0"/>
              <a:t>Step 7: Plot the training and test results</a:t>
            </a:r>
            <a:endParaRPr lang="en-MY" dirty="0"/>
          </a:p>
        </p:txBody>
      </p:sp>
      <p:sp>
        <p:nvSpPr>
          <p:cNvPr id="3" name="Content Placeholder 2">
            <a:extLst>
              <a:ext uri="{FF2B5EF4-FFF2-40B4-BE49-F238E27FC236}">
                <a16:creationId xmlns:a16="http://schemas.microsoft.com/office/drawing/2014/main" id="{4A1AF51F-54C2-A1C6-2515-74B688508E77}"/>
              </a:ext>
            </a:extLst>
          </p:cNvPr>
          <p:cNvSpPr>
            <a:spLocks noGrp="1"/>
          </p:cNvSpPr>
          <p:nvPr>
            <p:ph idx="1"/>
          </p:nvPr>
        </p:nvSpPr>
        <p:spPr>
          <a:xfrm>
            <a:off x="838200" y="1825624"/>
            <a:ext cx="10515600" cy="4561107"/>
          </a:xfrm>
        </p:spPr>
        <p:txBody>
          <a:bodyPr>
            <a:normAutofit fontScale="85000" lnSpcReduction="20000"/>
          </a:bodyPr>
          <a:lstStyle/>
          <a:p>
            <a:r>
              <a:rPr lang="en-US" dirty="0"/>
              <a:t>Its time to test our predicted results by plotting graphs.</a:t>
            </a:r>
          </a:p>
          <a:p>
            <a:r>
              <a:rPr lang="en-US" dirty="0"/>
              <a:t>Plot training set data vs predictions</a:t>
            </a:r>
          </a:p>
          <a:p>
            <a:pPr marL="0" indent="0">
              <a:buNone/>
            </a:pPr>
            <a:r>
              <a:rPr lang="en-US" dirty="0"/>
              <a:t>	First we plot the result of training sets (</a:t>
            </a:r>
            <a:r>
              <a:rPr lang="en-US" dirty="0" err="1"/>
              <a:t>X_train</a:t>
            </a:r>
            <a:r>
              <a:rPr lang="en-US" dirty="0"/>
              <a:t>, </a:t>
            </a:r>
            <a:r>
              <a:rPr lang="en-US" dirty="0" err="1"/>
              <a:t>y_train</a:t>
            </a:r>
            <a:r>
              <a:rPr lang="en-US" dirty="0"/>
              <a:t>) with </a:t>
            </a:r>
            <a:r>
              <a:rPr lang="en-US" dirty="0" err="1"/>
              <a:t>X_train</a:t>
            </a:r>
            <a:r>
              <a:rPr lang="en-US" dirty="0"/>
              <a:t> and predicted value of </a:t>
            </a:r>
            <a:r>
              <a:rPr lang="en-US" dirty="0" err="1"/>
              <a:t>y_train</a:t>
            </a:r>
            <a:r>
              <a:rPr lang="en-US" dirty="0"/>
              <a:t> (</a:t>
            </a:r>
            <a:r>
              <a:rPr lang="en-US" dirty="0" err="1"/>
              <a:t>regressor.predict</a:t>
            </a:r>
            <a:r>
              <a:rPr lang="en-US" dirty="0"/>
              <a:t>(</a:t>
            </a:r>
            <a:r>
              <a:rPr lang="en-US" dirty="0" err="1"/>
              <a:t>X_train</a:t>
            </a:r>
            <a:r>
              <a:rPr lang="en-US" dirty="0"/>
              <a:t>))</a:t>
            </a:r>
          </a:p>
          <a:p>
            <a:pPr marL="0" indent="0">
              <a:buNone/>
            </a:pPr>
            <a:endParaRPr lang="en-US" dirty="0"/>
          </a:p>
          <a:p>
            <a:r>
              <a:rPr lang="en-MY" b="0" i="0" dirty="0">
                <a:solidFill>
                  <a:srgbClr val="007400"/>
                </a:solidFill>
                <a:effectLst/>
                <a:highlight>
                  <a:srgbClr val="F9F9F9"/>
                </a:highlight>
                <a:latin typeface="source-code-pro"/>
              </a:rPr>
              <a:t># Prediction on training set</a:t>
            </a:r>
            <a:br>
              <a:rPr lang="en-MY" dirty="0"/>
            </a:br>
            <a:r>
              <a:rPr lang="en-MY" b="0" i="0" dirty="0" err="1">
                <a:solidFill>
                  <a:srgbClr val="242424"/>
                </a:solidFill>
                <a:effectLst/>
                <a:highlight>
                  <a:srgbClr val="F9F9F9"/>
                </a:highlight>
                <a:latin typeface="source-code-pro"/>
              </a:rPr>
              <a:t>plt.scatter</a:t>
            </a:r>
            <a:r>
              <a:rPr lang="en-MY" b="0" i="0" dirty="0">
                <a:solidFill>
                  <a:srgbClr val="242424"/>
                </a:solidFill>
                <a:effectLst/>
                <a:highlight>
                  <a:srgbClr val="F9F9F9"/>
                </a:highlight>
                <a:latin typeface="source-code-pro"/>
              </a:rPr>
              <a:t>(</a:t>
            </a:r>
            <a:r>
              <a:rPr lang="en-MY" b="0" i="0" dirty="0" err="1">
                <a:solidFill>
                  <a:srgbClr val="242424"/>
                </a:solidFill>
                <a:effectLst/>
                <a:highlight>
                  <a:srgbClr val="F9F9F9"/>
                </a:highlight>
                <a:latin typeface="source-code-pro"/>
              </a:rPr>
              <a:t>X_train</a:t>
            </a:r>
            <a:r>
              <a:rPr lang="en-MY" b="0" i="0" dirty="0">
                <a:solidFill>
                  <a:srgbClr val="242424"/>
                </a:solidFill>
                <a:effectLst/>
                <a:highlight>
                  <a:srgbClr val="F9F9F9"/>
                </a:highlight>
                <a:latin typeface="source-code-pro"/>
              </a:rPr>
              <a:t>, </a:t>
            </a:r>
            <a:r>
              <a:rPr lang="en-MY" b="0" i="0" dirty="0" err="1">
                <a:solidFill>
                  <a:srgbClr val="242424"/>
                </a:solidFill>
                <a:effectLst/>
                <a:highlight>
                  <a:srgbClr val="F9F9F9"/>
                </a:highlight>
                <a:latin typeface="source-code-pro"/>
              </a:rPr>
              <a:t>y_train</a:t>
            </a:r>
            <a:r>
              <a:rPr lang="en-MY" b="0" i="0" dirty="0">
                <a:solidFill>
                  <a:srgbClr val="242424"/>
                </a:solidFill>
                <a:effectLst/>
                <a:highlight>
                  <a:srgbClr val="F9F9F9"/>
                </a:highlight>
                <a:latin typeface="source-code-pro"/>
              </a:rPr>
              <a:t>, </a:t>
            </a:r>
            <a:r>
              <a:rPr lang="en-MY" b="0" i="0" dirty="0" err="1">
                <a:solidFill>
                  <a:srgbClr val="242424"/>
                </a:solidFill>
                <a:effectLst/>
                <a:highlight>
                  <a:srgbClr val="F9F9F9"/>
                </a:highlight>
                <a:latin typeface="source-code-pro"/>
              </a:rPr>
              <a:t>color</a:t>
            </a:r>
            <a:r>
              <a:rPr lang="en-MY" b="0" i="0" dirty="0">
                <a:solidFill>
                  <a:srgbClr val="242424"/>
                </a:solidFill>
                <a:effectLst/>
                <a:highlight>
                  <a:srgbClr val="F9F9F9"/>
                </a:highlight>
                <a:latin typeface="source-code-pro"/>
              </a:rPr>
              <a:t> = </a:t>
            </a:r>
            <a:r>
              <a:rPr lang="en-MY" b="0" i="0" dirty="0">
                <a:solidFill>
                  <a:srgbClr val="C41A16"/>
                </a:solidFill>
                <a:effectLst/>
                <a:highlight>
                  <a:srgbClr val="F9F9F9"/>
                </a:highlight>
                <a:latin typeface="source-code-pro"/>
              </a:rPr>
              <a:t>'</a:t>
            </a:r>
            <a:r>
              <a:rPr lang="en-MY" b="0" i="0" dirty="0" err="1">
                <a:solidFill>
                  <a:srgbClr val="C41A16"/>
                </a:solidFill>
                <a:effectLst/>
                <a:highlight>
                  <a:srgbClr val="F9F9F9"/>
                </a:highlight>
                <a:latin typeface="source-code-pro"/>
              </a:rPr>
              <a:t>lightcoral</a:t>
            </a:r>
            <a:r>
              <a:rPr lang="en-MY" b="0" i="0" dirty="0">
                <a:solidFill>
                  <a:srgbClr val="C41A16"/>
                </a:solidFill>
                <a:effectLst/>
                <a:highlight>
                  <a:srgbClr val="F9F9F9"/>
                </a:highlight>
                <a:latin typeface="source-code-pro"/>
              </a:rPr>
              <a:t>'</a:t>
            </a:r>
            <a:r>
              <a:rPr lang="en-MY" b="0" i="0" dirty="0">
                <a:solidFill>
                  <a:srgbClr val="242424"/>
                </a:solidFill>
                <a:effectLst/>
                <a:highlight>
                  <a:srgbClr val="F9F9F9"/>
                </a:highlight>
                <a:latin typeface="source-code-pro"/>
              </a:rPr>
              <a:t>)</a:t>
            </a:r>
            <a:br>
              <a:rPr lang="en-MY" dirty="0"/>
            </a:br>
            <a:r>
              <a:rPr lang="en-MY" b="0" i="0" dirty="0" err="1">
                <a:solidFill>
                  <a:srgbClr val="242424"/>
                </a:solidFill>
                <a:effectLst/>
                <a:highlight>
                  <a:srgbClr val="F9F9F9"/>
                </a:highlight>
                <a:latin typeface="source-code-pro"/>
              </a:rPr>
              <a:t>plt.plot</a:t>
            </a:r>
            <a:r>
              <a:rPr lang="en-MY" b="0" i="0" dirty="0">
                <a:solidFill>
                  <a:srgbClr val="242424"/>
                </a:solidFill>
                <a:effectLst/>
                <a:highlight>
                  <a:srgbClr val="F9F9F9"/>
                </a:highlight>
                <a:latin typeface="source-code-pro"/>
              </a:rPr>
              <a:t>(</a:t>
            </a:r>
            <a:r>
              <a:rPr lang="en-MY" b="0" i="0" dirty="0" err="1">
                <a:solidFill>
                  <a:srgbClr val="242424"/>
                </a:solidFill>
                <a:effectLst/>
                <a:highlight>
                  <a:srgbClr val="F9F9F9"/>
                </a:highlight>
                <a:latin typeface="source-code-pro"/>
              </a:rPr>
              <a:t>X_train</a:t>
            </a:r>
            <a:r>
              <a:rPr lang="en-MY" b="0" i="0" dirty="0">
                <a:solidFill>
                  <a:srgbClr val="242424"/>
                </a:solidFill>
                <a:effectLst/>
                <a:highlight>
                  <a:srgbClr val="F9F9F9"/>
                </a:highlight>
                <a:latin typeface="source-code-pro"/>
              </a:rPr>
              <a:t>, </a:t>
            </a:r>
            <a:r>
              <a:rPr lang="en-MY" b="0" i="0" dirty="0" err="1">
                <a:solidFill>
                  <a:srgbClr val="242424"/>
                </a:solidFill>
                <a:effectLst/>
                <a:highlight>
                  <a:srgbClr val="F9F9F9"/>
                </a:highlight>
                <a:latin typeface="source-code-pro"/>
              </a:rPr>
              <a:t>y_pred_train</a:t>
            </a:r>
            <a:r>
              <a:rPr lang="en-MY" b="0" i="0" dirty="0">
                <a:solidFill>
                  <a:srgbClr val="242424"/>
                </a:solidFill>
                <a:effectLst/>
                <a:highlight>
                  <a:srgbClr val="F9F9F9"/>
                </a:highlight>
                <a:latin typeface="source-code-pro"/>
              </a:rPr>
              <a:t>, </a:t>
            </a:r>
            <a:r>
              <a:rPr lang="en-MY" b="0" i="0" dirty="0" err="1">
                <a:solidFill>
                  <a:srgbClr val="242424"/>
                </a:solidFill>
                <a:effectLst/>
                <a:highlight>
                  <a:srgbClr val="F9F9F9"/>
                </a:highlight>
                <a:latin typeface="source-code-pro"/>
              </a:rPr>
              <a:t>color</a:t>
            </a:r>
            <a:r>
              <a:rPr lang="en-MY" b="0" i="0" dirty="0">
                <a:solidFill>
                  <a:srgbClr val="242424"/>
                </a:solidFill>
                <a:effectLst/>
                <a:highlight>
                  <a:srgbClr val="F9F9F9"/>
                </a:highlight>
                <a:latin typeface="source-code-pro"/>
              </a:rPr>
              <a:t> = </a:t>
            </a:r>
            <a:r>
              <a:rPr lang="en-MY" b="0" i="0" dirty="0">
                <a:solidFill>
                  <a:srgbClr val="C41A16"/>
                </a:solidFill>
                <a:effectLst/>
                <a:highlight>
                  <a:srgbClr val="F9F9F9"/>
                </a:highlight>
                <a:latin typeface="source-code-pro"/>
              </a:rPr>
              <a:t>'firebrick'</a:t>
            </a:r>
            <a:r>
              <a:rPr lang="en-MY" b="0" i="0" dirty="0">
                <a:solidFill>
                  <a:srgbClr val="242424"/>
                </a:solidFill>
                <a:effectLst/>
                <a:highlight>
                  <a:srgbClr val="F9F9F9"/>
                </a:highlight>
                <a:latin typeface="source-code-pro"/>
              </a:rPr>
              <a:t>)</a:t>
            </a:r>
            <a:br>
              <a:rPr lang="en-MY" dirty="0"/>
            </a:br>
            <a:r>
              <a:rPr lang="en-MY" b="0" i="0" dirty="0" err="1">
                <a:solidFill>
                  <a:srgbClr val="242424"/>
                </a:solidFill>
                <a:effectLst/>
                <a:highlight>
                  <a:srgbClr val="F9F9F9"/>
                </a:highlight>
                <a:latin typeface="source-code-pro"/>
              </a:rPr>
              <a:t>plt.title</a:t>
            </a:r>
            <a:r>
              <a:rPr lang="en-MY" b="0" i="0" dirty="0">
                <a:solidFill>
                  <a:srgbClr val="242424"/>
                </a:solidFill>
                <a:effectLst/>
                <a:highlight>
                  <a:srgbClr val="F9F9F9"/>
                </a:highlight>
                <a:latin typeface="source-code-pro"/>
              </a:rPr>
              <a:t>(</a:t>
            </a:r>
            <a:r>
              <a:rPr lang="en-MY" b="0" i="0" dirty="0">
                <a:solidFill>
                  <a:srgbClr val="C41A16"/>
                </a:solidFill>
                <a:effectLst/>
                <a:highlight>
                  <a:srgbClr val="F9F9F9"/>
                </a:highlight>
                <a:latin typeface="source-code-pro"/>
              </a:rPr>
              <a:t>'Salary vs Experience (Training Set)'</a:t>
            </a:r>
            <a:r>
              <a:rPr lang="en-MY" b="0" i="0" dirty="0">
                <a:solidFill>
                  <a:srgbClr val="242424"/>
                </a:solidFill>
                <a:effectLst/>
                <a:highlight>
                  <a:srgbClr val="F9F9F9"/>
                </a:highlight>
                <a:latin typeface="source-code-pro"/>
              </a:rPr>
              <a:t>)</a:t>
            </a:r>
            <a:br>
              <a:rPr lang="en-MY" dirty="0"/>
            </a:br>
            <a:r>
              <a:rPr lang="en-MY" b="0" i="0" dirty="0" err="1">
                <a:solidFill>
                  <a:srgbClr val="242424"/>
                </a:solidFill>
                <a:effectLst/>
                <a:highlight>
                  <a:srgbClr val="F9F9F9"/>
                </a:highlight>
                <a:latin typeface="source-code-pro"/>
              </a:rPr>
              <a:t>plt.xlabel</a:t>
            </a:r>
            <a:r>
              <a:rPr lang="en-MY" b="0" i="0" dirty="0">
                <a:solidFill>
                  <a:srgbClr val="242424"/>
                </a:solidFill>
                <a:effectLst/>
                <a:highlight>
                  <a:srgbClr val="F9F9F9"/>
                </a:highlight>
                <a:latin typeface="source-code-pro"/>
              </a:rPr>
              <a:t>(</a:t>
            </a:r>
            <a:r>
              <a:rPr lang="en-MY" b="0" i="0" dirty="0">
                <a:solidFill>
                  <a:srgbClr val="C41A16"/>
                </a:solidFill>
                <a:effectLst/>
                <a:highlight>
                  <a:srgbClr val="F9F9F9"/>
                </a:highlight>
                <a:latin typeface="source-code-pro"/>
              </a:rPr>
              <a:t>'Years of Experience'</a:t>
            </a:r>
            <a:r>
              <a:rPr lang="en-MY" b="0" i="0" dirty="0">
                <a:solidFill>
                  <a:srgbClr val="242424"/>
                </a:solidFill>
                <a:effectLst/>
                <a:highlight>
                  <a:srgbClr val="F9F9F9"/>
                </a:highlight>
                <a:latin typeface="source-code-pro"/>
              </a:rPr>
              <a:t>)</a:t>
            </a:r>
            <a:br>
              <a:rPr lang="en-MY" dirty="0"/>
            </a:br>
            <a:r>
              <a:rPr lang="en-MY" b="0" i="0" dirty="0" err="1">
                <a:solidFill>
                  <a:srgbClr val="242424"/>
                </a:solidFill>
                <a:effectLst/>
                <a:highlight>
                  <a:srgbClr val="F9F9F9"/>
                </a:highlight>
                <a:latin typeface="source-code-pro"/>
              </a:rPr>
              <a:t>plt.ylabel</a:t>
            </a:r>
            <a:r>
              <a:rPr lang="en-MY" b="0" i="0" dirty="0">
                <a:solidFill>
                  <a:srgbClr val="242424"/>
                </a:solidFill>
                <a:effectLst/>
                <a:highlight>
                  <a:srgbClr val="F9F9F9"/>
                </a:highlight>
                <a:latin typeface="source-code-pro"/>
              </a:rPr>
              <a:t>(</a:t>
            </a:r>
            <a:r>
              <a:rPr lang="en-MY" b="0" i="0" dirty="0">
                <a:solidFill>
                  <a:srgbClr val="C41A16"/>
                </a:solidFill>
                <a:effectLst/>
                <a:highlight>
                  <a:srgbClr val="F9F9F9"/>
                </a:highlight>
                <a:latin typeface="source-code-pro"/>
              </a:rPr>
              <a:t>'Salary'</a:t>
            </a:r>
            <a:r>
              <a:rPr lang="en-MY" b="0" i="0" dirty="0">
                <a:solidFill>
                  <a:srgbClr val="242424"/>
                </a:solidFill>
                <a:effectLst/>
                <a:highlight>
                  <a:srgbClr val="F9F9F9"/>
                </a:highlight>
                <a:latin typeface="source-code-pro"/>
              </a:rPr>
              <a:t>)</a:t>
            </a:r>
            <a:br>
              <a:rPr lang="en-MY" dirty="0"/>
            </a:br>
            <a:r>
              <a:rPr lang="en-MY" b="0" i="0" dirty="0" err="1">
                <a:solidFill>
                  <a:srgbClr val="242424"/>
                </a:solidFill>
                <a:effectLst/>
                <a:highlight>
                  <a:srgbClr val="F9F9F9"/>
                </a:highlight>
                <a:latin typeface="source-code-pro"/>
              </a:rPr>
              <a:t>plt.legend</a:t>
            </a:r>
            <a:r>
              <a:rPr lang="en-MY" b="0" i="0" dirty="0">
                <a:solidFill>
                  <a:srgbClr val="242424"/>
                </a:solidFill>
                <a:effectLst/>
                <a:highlight>
                  <a:srgbClr val="F9F9F9"/>
                </a:highlight>
                <a:latin typeface="source-code-pro"/>
              </a:rPr>
              <a:t>([</a:t>
            </a:r>
            <a:r>
              <a:rPr lang="en-MY" b="0" i="0" dirty="0">
                <a:solidFill>
                  <a:srgbClr val="C41A16"/>
                </a:solidFill>
                <a:effectLst/>
                <a:highlight>
                  <a:srgbClr val="F9F9F9"/>
                </a:highlight>
                <a:latin typeface="source-code-pro"/>
              </a:rPr>
              <a:t>'</a:t>
            </a:r>
            <a:r>
              <a:rPr lang="en-MY" b="0" i="0" dirty="0" err="1">
                <a:solidFill>
                  <a:srgbClr val="C41A16"/>
                </a:solidFill>
                <a:effectLst/>
                <a:highlight>
                  <a:srgbClr val="F9F9F9"/>
                </a:highlight>
                <a:latin typeface="source-code-pro"/>
              </a:rPr>
              <a:t>X_train</a:t>
            </a:r>
            <a:r>
              <a:rPr lang="en-MY" b="0" i="0" dirty="0">
                <a:solidFill>
                  <a:srgbClr val="C41A16"/>
                </a:solidFill>
                <a:effectLst/>
                <a:highlight>
                  <a:srgbClr val="F9F9F9"/>
                </a:highlight>
                <a:latin typeface="source-code-pro"/>
              </a:rPr>
              <a:t>/Pred(</a:t>
            </a:r>
            <a:r>
              <a:rPr lang="en-MY" b="0" i="0" dirty="0" err="1">
                <a:solidFill>
                  <a:srgbClr val="C41A16"/>
                </a:solidFill>
                <a:effectLst/>
                <a:highlight>
                  <a:srgbClr val="F9F9F9"/>
                </a:highlight>
                <a:latin typeface="source-code-pro"/>
              </a:rPr>
              <a:t>y_test</a:t>
            </a:r>
            <a:r>
              <a:rPr lang="en-MY" b="0" i="0" dirty="0">
                <a:solidFill>
                  <a:srgbClr val="C41A16"/>
                </a:solidFill>
                <a:effectLst/>
                <a:highlight>
                  <a:srgbClr val="F9F9F9"/>
                </a:highlight>
                <a:latin typeface="source-code-pro"/>
              </a:rPr>
              <a:t>)'</a:t>
            </a:r>
            <a:r>
              <a:rPr lang="en-MY" b="0" i="0" dirty="0">
                <a:solidFill>
                  <a:srgbClr val="242424"/>
                </a:solidFill>
                <a:effectLst/>
                <a:highlight>
                  <a:srgbClr val="F9F9F9"/>
                </a:highlight>
                <a:latin typeface="source-code-pro"/>
              </a:rPr>
              <a:t>, </a:t>
            </a:r>
            <a:r>
              <a:rPr lang="en-MY" b="0" i="0" dirty="0">
                <a:solidFill>
                  <a:srgbClr val="C41A16"/>
                </a:solidFill>
                <a:effectLst/>
                <a:highlight>
                  <a:srgbClr val="F9F9F9"/>
                </a:highlight>
                <a:latin typeface="source-code-pro"/>
              </a:rPr>
              <a:t>'</a:t>
            </a:r>
            <a:r>
              <a:rPr lang="en-MY" b="0" i="0" dirty="0" err="1">
                <a:solidFill>
                  <a:srgbClr val="C41A16"/>
                </a:solidFill>
                <a:effectLst/>
                <a:highlight>
                  <a:srgbClr val="F9F9F9"/>
                </a:highlight>
                <a:latin typeface="source-code-pro"/>
              </a:rPr>
              <a:t>X_train</a:t>
            </a:r>
            <a:r>
              <a:rPr lang="en-MY" b="0" i="0" dirty="0">
                <a:solidFill>
                  <a:srgbClr val="C41A16"/>
                </a:solidFill>
                <a:effectLst/>
                <a:highlight>
                  <a:srgbClr val="F9F9F9"/>
                </a:highlight>
                <a:latin typeface="source-code-pro"/>
              </a:rPr>
              <a:t>/</a:t>
            </a:r>
            <a:r>
              <a:rPr lang="en-MY" b="0" i="0" dirty="0" err="1">
                <a:solidFill>
                  <a:srgbClr val="C41A16"/>
                </a:solidFill>
                <a:effectLst/>
                <a:highlight>
                  <a:srgbClr val="F9F9F9"/>
                </a:highlight>
                <a:latin typeface="source-code-pro"/>
              </a:rPr>
              <a:t>y_train</a:t>
            </a:r>
            <a:r>
              <a:rPr lang="en-MY" b="0" i="0" dirty="0">
                <a:solidFill>
                  <a:srgbClr val="C41A16"/>
                </a:solidFill>
                <a:effectLst/>
                <a:highlight>
                  <a:srgbClr val="F9F9F9"/>
                </a:highlight>
                <a:latin typeface="source-code-pro"/>
              </a:rPr>
              <a:t>'</a:t>
            </a:r>
            <a:r>
              <a:rPr lang="en-MY" b="0" i="0" dirty="0">
                <a:solidFill>
                  <a:srgbClr val="242424"/>
                </a:solidFill>
                <a:effectLst/>
                <a:highlight>
                  <a:srgbClr val="F9F9F9"/>
                </a:highlight>
                <a:latin typeface="source-code-pro"/>
              </a:rPr>
              <a:t>], title = </a:t>
            </a:r>
            <a:r>
              <a:rPr lang="en-MY" b="0" i="0" dirty="0">
                <a:solidFill>
                  <a:srgbClr val="C41A16"/>
                </a:solidFill>
                <a:effectLst/>
                <a:highlight>
                  <a:srgbClr val="F9F9F9"/>
                </a:highlight>
                <a:latin typeface="source-code-pro"/>
              </a:rPr>
              <a:t>'Sal/Exp'</a:t>
            </a:r>
            <a:r>
              <a:rPr lang="en-MY" b="0" i="0" dirty="0">
                <a:solidFill>
                  <a:srgbClr val="242424"/>
                </a:solidFill>
                <a:effectLst/>
                <a:highlight>
                  <a:srgbClr val="F9F9F9"/>
                </a:highlight>
                <a:latin typeface="source-code-pro"/>
              </a:rPr>
              <a:t>, loc=</a:t>
            </a:r>
            <a:r>
              <a:rPr lang="en-MY" b="0" i="0" dirty="0">
                <a:solidFill>
                  <a:srgbClr val="C41A16"/>
                </a:solidFill>
                <a:effectLst/>
                <a:highlight>
                  <a:srgbClr val="F9F9F9"/>
                </a:highlight>
                <a:latin typeface="source-code-pro"/>
              </a:rPr>
              <a:t>'best'</a:t>
            </a:r>
            <a:r>
              <a:rPr lang="en-MY" b="0" i="0" dirty="0">
                <a:solidFill>
                  <a:srgbClr val="242424"/>
                </a:solidFill>
                <a:effectLst/>
                <a:highlight>
                  <a:srgbClr val="F9F9F9"/>
                </a:highlight>
                <a:latin typeface="source-code-pro"/>
              </a:rPr>
              <a:t>, </a:t>
            </a:r>
            <a:r>
              <a:rPr lang="en-MY" b="0" i="0" dirty="0" err="1">
                <a:solidFill>
                  <a:srgbClr val="242424"/>
                </a:solidFill>
                <a:effectLst/>
                <a:highlight>
                  <a:srgbClr val="F9F9F9"/>
                </a:highlight>
                <a:latin typeface="source-code-pro"/>
              </a:rPr>
              <a:t>facecolor</a:t>
            </a:r>
            <a:r>
              <a:rPr lang="en-MY" b="0" i="0" dirty="0">
                <a:solidFill>
                  <a:srgbClr val="242424"/>
                </a:solidFill>
                <a:effectLst/>
                <a:highlight>
                  <a:srgbClr val="F9F9F9"/>
                </a:highlight>
                <a:latin typeface="source-code-pro"/>
              </a:rPr>
              <a:t>=</a:t>
            </a:r>
            <a:r>
              <a:rPr lang="en-MY" b="0" i="0" dirty="0">
                <a:solidFill>
                  <a:srgbClr val="C41A16"/>
                </a:solidFill>
                <a:effectLst/>
                <a:highlight>
                  <a:srgbClr val="F9F9F9"/>
                </a:highlight>
                <a:latin typeface="source-code-pro"/>
              </a:rPr>
              <a:t>'white'</a:t>
            </a:r>
            <a:r>
              <a:rPr lang="en-MY" b="0" i="0" dirty="0">
                <a:solidFill>
                  <a:srgbClr val="242424"/>
                </a:solidFill>
                <a:effectLst/>
                <a:highlight>
                  <a:srgbClr val="F9F9F9"/>
                </a:highlight>
                <a:latin typeface="source-code-pro"/>
              </a:rPr>
              <a:t>)</a:t>
            </a:r>
            <a:br>
              <a:rPr lang="en-MY" dirty="0"/>
            </a:br>
            <a:r>
              <a:rPr lang="en-MY" b="0" i="0" dirty="0" err="1">
                <a:solidFill>
                  <a:srgbClr val="242424"/>
                </a:solidFill>
                <a:effectLst/>
                <a:highlight>
                  <a:srgbClr val="F9F9F9"/>
                </a:highlight>
                <a:latin typeface="source-code-pro"/>
              </a:rPr>
              <a:t>plt.box</a:t>
            </a:r>
            <a:r>
              <a:rPr lang="en-MY" b="0" i="0" dirty="0">
                <a:solidFill>
                  <a:srgbClr val="242424"/>
                </a:solidFill>
                <a:effectLst/>
                <a:highlight>
                  <a:srgbClr val="F9F9F9"/>
                </a:highlight>
                <a:latin typeface="source-code-pro"/>
              </a:rPr>
              <a:t>(</a:t>
            </a:r>
            <a:r>
              <a:rPr lang="en-MY" b="0" i="0" dirty="0">
                <a:solidFill>
                  <a:srgbClr val="AA0D91"/>
                </a:solidFill>
                <a:effectLst/>
                <a:highlight>
                  <a:srgbClr val="F9F9F9"/>
                </a:highlight>
                <a:latin typeface="source-code-pro"/>
              </a:rPr>
              <a:t>False</a:t>
            </a:r>
            <a:r>
              <a:rPr lang="en-MY" b="0" i="0" dirty="0">
                <a:solidFill>
                  <a:srgbClr val="242424"/>
                </a:solidFill>
                <a:effectLst/>
                <a:highlight>
                  <a:srgbClr val="F9F9F9"/>
                </a:highlight>
                <a:latin typeface="source-code-pro"/>
              </a:rPr>
              <a:t>)</a:t>
            </a:r>
            <a:br>
              <a:rPr lang="en-MY" dirty="0"/>
            </a:br>
            <a:r>
              <a:rPr lang="en-MY" b="0" i="0" dirty="0" err="1">
                <a:solidFill>
                  <a:srgbClr val="242424"/>
                </a:solidFill>
                <a:effectLst/>
                <a:highlight>
                  <a:srgbClr val="F9F9F9"/>
                </a:highlight>
                <a:latin typeface="source-code-pro"/>
              </a:rPr>
              <a:t>plt.show</a:t>
            </a:r>
            <a:r>
              <a:rPr lang="en-MY" b="0" i="0" dirty="0">
                <a:solidFill>
                  <a:srgbClr val="242424"/>
                </a:solidFill>
                <a:effectLst/>
                <a:highlight>
                  <a:srgbClr val="F9F9F9"/>
                </a:highlight>
                <a:latin typeface="source-code-pro"/>
              </a:rPr>
              <a:t>()</a:t>
            </a:r>
            <a:endParaRPr lang="en-MY" dirty="0"/>
          </a:p>
        </p:txBody>
      </p:sp>
    </p:spTree>
    <p:extLst>
      <p:ext uri="{BB962C8B-B14F-4D97-AF65-F5344CB8AC3E}">
        <p14:creationId xmlns:p14="http://schemas.microsoft.com/office/powerpoint/2010/main" val="835868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34804-9693-EE19-B6F7-A6BD450B6C94}"/>
              </a:ext>
            </a:extLst>
          </p:cNvPr>
          <p:cNvSpPr>
            <a:spLocks noGrp="1"/>
          </p:cNvSpPr>
          <p:nvPr>
            <p:ph type="title"/>
          </p:nvPr>
        </p:nvSpPr>
        <p:spPr/>
        <p:txBody>
          <a:bodyPr/>
          <a:lstStyle/>
          <a:p>
            <a:endParaRPr lang="en-MY"/>
          </a:p>
        </p:txBody>
      </p:sp>
      <p:pic>
        <p:nvPicPr>
          <p:cNvPr id="1026" name="Picture 2">
            <a:extLst>
              <a:ext uri="{FF2B5EF4-FFF2-40B4-BE49-F238E27FC236}">
                <a16:creationId xmlns:a16="http://schemas.microsoft.com/office/drawing/2014/main" id="{24B5BF99-A9E1-E06D-1594-823DB35717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11873" y="2236214"/>
            <a:ext cx="5168254" cy="3530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529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BFEB6-912D-8B65-CD84-38639A52B0A1}"/>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E9CC5A05-4752-F54B-EE4B-241C65F7A135}"/>
              </a:ext>
            </a:extLst>
          </p:cNvPr>
          <p:cNvSpPr>
            <a:spLocks noGrp="1"/>
          </p:cNvSpPr>
          <p:nvPr>
            <p:ph idx="1"/>
          </p:nvPr>
        </p:nvSpPr>
        <p:spPr/>
        <p:txBody>
          <a:bodyPr>
            <a:normAutofit lnSpcReduction="10000"/>
          </a:bodyPr>
          <a:lstStyle/>
          <a:p>
            <a:r>
              <a:rPr lang="en-US" dirty="0"/>
              <a:t>Plot test set data vs predictions</a:t>
            </a:r>
          </a:p>
          <a:p>
            <a:pPr lvl="1"/>
            <a:r>
              <a:rPr lang="en-US" b="0" i="0" dirty="0">
                <a:solidFill>
                  <a:srgbClr val="242424"/>
                </a:solidFill>
                <a:effectLst/>
                <a:highlight>
                  <a:srgbClr val="FFFFFF"/>
                </a:highlight>
                <a:latin typeface="source-serif-pro"/>
              </a:rPr>
              <a:t>Secondly, we plot the result of test sets </a:t>
            </a:r>
            <a:r>
              <a:rPr lang="en-US" b="1" i="1" dirty="0">
                <a:solidFill>
                  <a:srgbClr val="242424"/>
                </a:solidFill>
                <a:effectLst/>
                <a:highlight>
                  <a:srgbClr val="FFFFFF"/>
                </a:highlight>
                <a:latin typeface="source-serif-pro"/>
              </a:rPr>
              <a:t>(</a:t>
            </a:r>
            <a:r>
              <a:rPr lang="en-US" b="1" i="1" dirty="0" err="1">
                <a:solidFill>
                  <a:srgbClr val="242424"/>
                </a:solidFill>
                <a:effectLst/>
                <a:highlight>
                  <a:srgbClr val="FFFFFF"/>
                </a:highlight>
                <a:latin typeface="source-serif-pro"/>
              </a:rPr>
              <a:t>X_test</a:t>
            </a:r>
            <a:r>
              <a:rPr lang="en-US" b="1" i="1" dirty="0">
                <a:solidFill>
                  <a:srgbClr val="242424"/>
                </a:solidFill>
                <a:effectLst/>
                <a:highlight>
                  <a:srgbClr val="FFFFFF"/>
                </a:highlight>
                <a:latin typeface="source-serif-pro"/>
              </a:rPr>
              <a:t>, </a:t>
            </a:r>
            <a:r>
              <a:rPr lang="en-US" b="1" i="1" dirty="0" err="1">
                <a:solidFill>
                  <a:srgbClr val="242424"/>
                </a:solidFill>
                <a:effectLst/>
                <a:highlight>
                  <a:srgbClr val="FFFFFF"/>
                </a:highlight>
                <a:latin typeface="source-serif-pro"/>
              </a:rPr>
              <a:t>y_test</a:t>
            </a:r>
            <a:r>
              <a:rPr lang="en-US" b="1" i="1" dirty="0">
                <a:solidFill>
                  <a:srgbClr val="242424"/>
                </a:solidFill>
                <a:effectLst/>
                <a:highlight>
                  <a:srgbClr val="FFFFFF"/>
                </a:highlight>
                <a:latin typeface="source-serif-pro"/>
              </a:rPr>
              <a:t>)</a:t>
            </a:r>
            <a:r>
              <a:rPr lang="en-US" b="0" i="0" dirty="0">
                <a:solidFill>
                  <a:srgbClr val="242424"/>
                </a:solidFill>
                <a:effectLst/>
                <a:highlight>
                  <a:srgbClr val="FFFFFF"/>
                </a:highlight>
                <a:latin typeface="source-serif-pro"/>
              </a:rPr>
              <a:t> with </a:t>
            </a:r>
            <a:r>
              <a:rPr lang="en-US" b="1" i="1" dirty="0" err="1">
                <a:solidFill>
                  <a:srgbClr val="242424"/>
                </a:solidFill>
                <a:effectLst/>
                <a:highlight>
                  <a:srgbClr val="FFFFFF"/>
                </a:highlight>
                <a:latin typeface="source-serif-pro"/>
              </a:rPr>
              <a:t>X_train</a:t>
            </a:r>
            <a:r>
              <a:rPr lang="en-US" b="0" i="0" dirty="0">
                <a:solidFill>
                  <a:srgbClr val="242424"/>
                </a:solidFill>
                <a:effectLst/>
                <a:highlight>
                  <a:srgbClr val="FFFFFF"/>
                </a:highlight>
                <a:latin typeface="source-serif-pro"/>
              </a:rPr>
              <a:t> and predicted value of </a:t>
            </a:r>
            <a:r>
              <a:rPr lang="en-US" b="1" i="1" dirty="0" err="1">
                <a:solidFill>
                  <a:srgbClr val="242424"/>
                </a:solidFill>
                <a:effectLst/>
                <a:highlight>
                  <a:srgbClr val="FFFFFF"/>
                </a:highlight>
                <a:latin typeface="source-serif-pro"/>
              </a:rPr>
              <a:t>y_train</a:t>
            </a:r>
            <a:r>
              <a:rPr lang="en-US" b="1" i="1" dirty="0">
                <a:solidFill>
                  <a:srgbClr val="242424"/>
                </a:solidFill>
                <a:effectLst/>
                <a:highlight>
                  <a:srgbClr val="FFFFFF"/>
                </a:highlight>
                <a:latin typeface="source-serif-pro"/>
              </a:rPr>
              <a:t> (</a:t>
            </a:r>
            <a:r>
              <a:rPr lang="en-US" b="1" i="1" dirty="0" err="1">
                <a:solidFill>
                  <a:srgbClr val="242424"/>
                </a:solidFill>
                <a:effectLst/>
                <a:highlight>
                  <a:srgbClr val="FFFFFF"/>
                </a:highlight>
                <a:latin typeface="source-serif-pro"/>
              </a:rPr>
              <a:t>regressor.predict</a:t>
            </a:r>
            <a:r>
              <a:rPr lang="en-US" b="1" i="1" dirty="0">
                <a:solidFill>
                  <a:srgbClr val="242424"/>
                </a:solidFill>
                <a:effectLst/>
                <a:highlight>
                  <a:srgbClr val="FFFFFF"/>
                </a:highlight>
                <a:latin typeface="source-serif-pro"/>
              </a:rPr>
              <a:t>(</a:t>
            </a:r>
            <a:r>
              <a:rPr lang="en-US" b="1" i="1" dirty="0" err="1">
                <a:solidFill>
                  <a:srgbClr val="242424"/>
                </a:solidFill>
                <a:effectLst/>
                <a:highlight>
                  <a:srgbClr val="FFFFFF"/>
                </a:highlight>
                <a:latin typeface="source-serif-pro"/>
              </a:rPr>
              <a:t>X_train</a:t>
            </a:r>
            <a:r>
              <a:rPr lang="en-US" b="1" i="1" dirty="0">
                <a:solidFill>
                  <a:srgbClr val="242424"/>
                </a:solidFill>
                <a:effectLst/>
                <a:highlight>
                  <a:srgbClr val="FFFFFF"/>
                </a:highlight>
                <a:latin typeface="source-serif-pro"/>
              </a:rPr>
              <a:t>))</a:t>
            </a:r>
            <a:endParaRPr lang="en-MY" b="1" i="1" dirty="0">
              <a:solidFill>
                <a:srgbClr val="242424"/>
              </a:solidFill>
              <a:effectLst/>
              <a:highlight>
                <a:srgbClr val="FFFFFF"/>
              </a:highlight>
              <a:latin typeface="source-serif-pro"/>
            </a:endParaRPr>
          </a:p>
          <a:p>
            <a:pPr lvl="1"/>
            <a:r>
              <a:rPr lang="en-MY" b="0" i="0" dirty="0">
                <a:solidFill>
                  <a:srgbClr val="007400"/>
                </a:solidFill>
                <a:effectLst/>
                <a:highlight>
                  <a:srgbClr val="F9F9F9"/>
                </a:highlight>
                <a:latin typeface="source-code-pro"/>
              </a:rPr>
              <a:t># Prediction on test set</a:t>
            </a:r>
            <a:br>
              <a:rPr lang="en-MY" dirty="0"/>
            </a:br>
            <a:r>
              <a:rPr lang="en-MY" b="0" i="0" dirty="0" err="1">
                <a:solidFill>
                  <a:srgbClr val="242424"/>
                </a:solidFill>
                <a:effectLst/>
                <a:highlight>
                  <a:srgbClr val="F9F9F9"/>
                </a:highlight>
                <a:latin typeface="source-code-pro"/>
              </a:rPr>
              <a:t>plt.scatter</a:t>
            </a:r>
            <a:r>
              <a:rPr lang="en-MY" b="0" i="0" dirty="0">
                <a:solidFill>
                  <a:srgbClr val="242424"/>
                </a:solidFill>
                <a:effectLst/>
                <a:highlight>
                  <a:srgbClr val="F9F9F9"/>
                </a:highlight>
                <a:latin typeface="source-code-pro"/>
              </a:rPr>
              <a:t>(</a:t>
            </a:r>
            <a:r>
              <a:rPr lang="en-MY" b="0" i="0" dirty="0" err="1">
                <a:solidFill>
                  <a:srgbClr val="242424"/>
                </a:solidFill>
                <a:effectLst/>
                <a:highlight>
                  <a:srgbClr val="F9F9F9"/>
                </a:highlight>
                <a:latin typeface="source-code-pro"/>
              </a:rPr>
              <a:t>X_test</a:t>
            </a:r>
            <a:r>
              <a:rPr lang="en-MY" b="0" i="0" dirty="0">
                <a:solidFill>
                  <a:srgbClr val="242424"/>
                </a:solidFill>
                <a:effectLst/>
                <a:highlight>
                  <a:srgbClr val="F9F9F9"/>
                </a:highlight>
                <a:latin typeface="source-code-pro"/>
              </a:rPr>
              <a:t>, </a:t>
            </a:r>
            <a:r>
              <a:rPr lang="en-MY" b="0" i="0" dirty="0" err="1">
                <a:solidFill>
                  <a:srgbClr val="242424"/>
                </a:solidFill>
                <a:effectLst/>
                <a:highlight>
                  <a:srgbClr val="F9F9F9"/>
                </a:highlight>
                <a:latin typeface="source-code-pro"/>
              </a:rPr>
              <a:t>y_test</a:t>
            </a:r>
            <a:r>
              <a:rPr lang="en-MY" b="0" i="0" dirty="0">
                <a:solidFill>
                  <a:srgbClr val="242424"/>
                </a:solidFill>
                <a:effectLst/>
                <a:highlight>
                  <a:srgbClr val="F9F9F9"/>
                </a:highlight>
                <a:latin typeface="source-code-pro"/>
              </a:rPr>
              <a:t>, </a:t>
            </a:r>
            <a:r>
              <a:rPr lang="en-MY" b="0" i="0" dirty="0" err="1">
                <a:solidFill>
                  <a:srgbClr val="242424"/>
                </a:solidFill>
                <a:effectLst/>
                <a:highlight>
                  <a:srgbClr val="F9F9F9"/>
                </a:highlight>
                <a:latin typeface="source-code-pro"/>
              </a:rPr>
              <a:t>color</a:t>
            </a:r>
            <a:r>
              <a:rPr lang="en-MY" b="0" i="0" dirty="0">
                <a:solidFill>
                  <a:srgbClr val="242424"/>
                </a:solidFill>
                <a:effectLst/>
                <a:highlight>
                  <a:srgbClr val="F9F9F9"/>
                </a:highlight>
                <a:latin typeface="source-code-pro"/>
              </a:rPr>
              <a:t> = </a:t>
            </a:r>
            <a:r>
              <a:rPr lang="en-MY" b="0" i="0" dirty="0">
                <a:solidFill>
                  <a:srgbClr val="C41A16"/>
                </a:solidFill>
                <a:effectLst/>
                <a:highlight>
                  <a:srgbClr val="F9F9F9"/>
                </a:highlight>
                <a:latin typeface="source-code-pro"/>
              </a:rPr>
              <a:t>'</a:t>
            </a:r>
            <a:r>
              <a:rPr lang="en-MY" b="0" i="0" dirty="0" err="1">
                <a:solidFill>
                  <a:srgbClr val="C41A16"/>
                </a:solidFill>
                <a:effectLst/>
                <a:highlight>
                  <a:srgbClr val="F9F9F9"/>
                </a:highlight>
                <a:latin typeface="source-code-pro"/>
              </a:rPr>
              <a:t>lightcoral</a:t>
            </a:r>
            <a:r>
              <a:rPr lang="en-MY" b="0" i="0" dirty="0">
                <a:solidFill>
                  <a:srgbClr val="C41A16"/>
                </a:solidFill>
                <a:effectLst/>
                <a:highlight>
                  <a:srgbClr val="F9F9F9"/>
                </a:highlight>
                <a:latin typeface="source-code-pro"/>
              </a:rPr>
              <a:t>'</a:t>
            </a:r>
            <a:r>
              <a:rPr lang="en-MY" b="0" i="0" dirty="0">
                <a:solidFill>
                  <a:srgbClr val="242424"/>
                </a:solidFill>
                <a:effectLst/>
                <a:highlight>
                  <a:srgbClr val="F9F9F9"/>
                </a:highlight>
                <a:latin typeface="source-code-pro"/>
              </a:rPr>
              <a:t>)</a:t>
            </a:r>
            <a:br>
              <a:rPr lang="en-MY" dirty="0"/>
            </a:br>
            <a:r>
              <a:rPr lang="en-MY" b="0" i="0" dirty="0" err="1">
                <a:solidFill>
                  <a:srgbClr val="242424"/>
                </a:solidFill>
                <a:effectLst/>
                <a:highlight>
                  <a:srgbClr val="F9F9F9"/>
                </a:highlight>
                <a:latin typeface="source-code-pro"/>
              </a:rPr>
              <a:t>plt.plot</a:t>
            </a:r>
            <a:r>
              <a:rPr lang="en-MY" b="0" i="0" dirty="0">
                <a:solidFill>
                  <a:srgbClr val="242424"/>
                </a:solidFill>
                <a:effectLst/>
                <a:highlight>
                  <a:srgbClr val="F9F9F9"/>
                </a:highlight>
                <a:latin typeface="source-code-pro"/>
              </a:rPr>
              <a:t>(</a:t>
            </a:r>
            <a:r>
              <a:rPr lang="en-MY" b="0" i="0" dirty="0" err="1">
                <a:solidFill>
                  <a:srgbClr val="242424"/>
                </a:solidFill>
                <a:effectLst/>
                <a:highlight>
                  <a:srgbClr val="F9F9F9"/>
                </a:highlight>
                <a:latin typeface="source-code-pro"/>
              </a:rPr>
              <a:t>X_train</a:t>
            </a:r>
            <a:r>
              <a:rPr lang="en-MY" b="0" i="0" dirty="0">
                <a:solidFill>
                  <a:srgbClr val="242424"/>
                </a:solidFill>
                <a:effectLst/>
                <a:highlight>
                  <a:srgbClr val="F9F9F9"/>
                </a:highlight>
                <a:latin typeface="source-code-pro"/>
              </a:rPr>
              <a:t>, </a:t>
            </a:r>
            <a:r>
              <a:rPr lang="en-MY" b="0" i="0" dirty="0" err="1">
                <a:solidFill>
                  <a:srgbClr val="242424"/>
                </a:solidFill>
                <a:effectLst/>
                <a:highlight>
                  <a:srgbClr val="F9F9F9"/>
                </a:highlight>
                <a:latin typeface="source-code-pro"/>
              </a:rPr>
              <a:t>y_pred_train</a:t>
            </a:r>
            <a:r>
              <a:rPr lang="en-MY" b="0" i="0" dirty="0">
                <a:solidFill>
                  <a:srgbClr val="242424"/>
                </a:solidFill>
                <a:effectLst/>
                <a:highlight>
                  <a:srgbClr val="F9F9F9"/>
                </a:highlight>
                <a:latin typeface="source-code-pro"/>
              </a:rPr>
              <a:t>, </a:t>
            </a:r>
            <a:r>
              <a:rPr lang="en-MY" b="0" i="0" dirty="0" err="1">
                <a:solidFill>
                  <a:srgbClr val="242424"/>
                </a:solidFill>
                <a:effectLst/>
                <a:highlight>
                  <a:srgbClr val="F9F9F9"/>
                </a:highlight>
                <a:latin typeface="source-code-pro"/>
              </a:rPr>
              <a:t>color</a:t>
            </a:r>
            <a:r>
              <a:rPr lang="en-MY" b="0" i="0" dirty="0">
                <a:solidFill>
                  <a:srgbClr val="242424"/>
                </a:solidFill>
                <a:effectLst/>
                <a:highlight>
                  <a:srgbClr val="F9F9F9"/>
                </a:highlight>
                <a:latin typeface="source-code-pro"/>
              </a:rPr>
              <a:t> = </a:t>
            </a:r>
            <a:r>
              <a:rPr lang="en-MY" b="0" i="0" dirty="0">
                <a:solidFill>
                  <a:srgbClr val="C41A16"/>
                </a:solidFill>
                <a:effectLst/>
                <a:highlight>
                  <a:srgbClr val="F9F9F9"/>
                </a:highlight>
                <a:latin typeface="source-code-pro"/>
              </a:rPr>
              <a:t>'firebrick'</a:t>
            </a:r>
            <a:r>
              <a:rPr lang="en-MY" b="0" i="0" dirty="0">
                <a:solidFill>
                  <a:srgbClr val="242424"/>
                </a:solidFill>
                <a:effectLst/>
                <a:highlight>
                  <a:srgbClr val="F9F9F9"/>
                </a:highlight>
                <a:latin typeface="source-code-pro"/>
              </a:rPr>
              <a:t>)</a:t>
            </a:r>
            <a:br>
              <a:rPr lang="en-MY" dirty="0"/>
            </a:br>
            <a:r>
              <a:rPr lang="en-MY" b="0" i="0" dirty="0" err="1">
                <a:solidFill>
                  <a:srgbClr val="242424"/>
                </a:solidFill>
                <a:effectLst/>
                <a:highlight>
                  <a:srgbClr val="F9F9F9"/>
                </a:highlight>
                <a:latin typeface="source-code-pro"/>
              </a:rPr>
              <a:t>plt.title</a:t>
            </a:r>
            <a:r>
              <a:rPr lang="en-MY" b="0" i="0" dirty="0">
                <a:solidFill>
                  <a:srgbClr val="242424"/>
                </a:solidFill>
                <a:effectLst/>
                <a:highlight>
                  <a:srgbClr val="F9F9F9"/>
                </a:highlight>
                <a:latin typeface="source-code-pro"/>
              </a:rPr>
              <a:t>(</a:t>
            </a:r>
            <a:r>
              <a:rPr lang="en-MY" b="0" i="0" dirty="0">
                <a:solidFill>
                  <a:srgbClr val="C41A16"/>
                </a:solidFill>
                <a:effectLst/>
                <a:highlight>
                  <a:srgbClr val="F9F9F9"/>
                </a:highlight>
                <a:latin typeface="source-code-pro"/>
              </a:rPr>
              <a:t>'Salary vs Experience (Test Set)'</a:t>
            </a:r>
            <a:r>
              <a:rPr lang="en-MY" b="0" i="0" dirty="0">
                <a:solidFill>
                  <a:srgbClr val="242424"/>
                </a:solidFill>
                <a:effectLst/>
                <a:highlight>
                  <a:srgbClr val="F9F9F9"/>
                </a:highlight>
                <a:latin typeface="source-code-pro"/>
              </a:rPr>
              <a:t>)</a:t>
            </a:r>
            <a:br>
              <a:rPr lang="en-MY" dirty="0"/>
            </a:br>
            <a:r>
              <a:rPr lang="en-MY" b="0" i="0" dirty="0" err="1">
                <a:solidFill>
                  <a:srgbClr val="242424"/>
                </a:solidFill>
                <a:effectLst/>
                <a:highlight>
                  <a:srgbClr val="F9F9F9"/>
                </a:highlight>
                <a:latin typeface="source-code-pro"/>
              </a:rPr>
              <a:t>plt.xlabel</a:t>
            </a:r>
            <a:r>
              <a:rPr lang="en-MY" b="0" i="0" dirty="0">
                <a:solidFill>
                  <a:srgbClr val="242424"/>
                </a:solidFill>
                <a:effectLst/>
                <a:highlight>
                  <a:srgbClr val="F9F9F9"/>
                </a:highlight>
                <a:latin typeface="source-code-pro"/>
              </a:rPr>
              <a:t>(</a:t>
            </a:r>
            <a:r>
              <a:rPr lang="en-MY" b="0" i="0" dirty="0">
                <a:solidFill>
                  <a:srgbClr val="C41A16"/>
                </a:solidFill>
                <a:effectLst/>
                <a:highlight>
                  <a:srgbClr val="F9F9F9"/>
                </a:highlight>
                <a:latin typeface="source-code-pro"/>
              </a:rPr>
              <a:t>'Years of Experience'</a:t>
            </a:r>
            <a:r>
              <a:rPr lang="en-MY" b="0" i="0" dirty="0">
                <a:solidFill>
                  <a:srgbClr val="242424"/>
                </a:solidFill>
                <a:effectLst/>
                <a:highlight>
                  <a:srgbClr val="F9F9F9"/>
                </a:highlight>
                <a:latin typeface="source-code-pro"/>
              </a:rPr>
              <a:t>)</a:t>
            </a:r>
            <a:br>
              <a:rPr lang="en-MY" dirty="0"/>
            </a:br>
            <a:r>
              <a:rPr lang="en-MY" b="0" i="0" dirty="0" err="1">
                <a:solidFill>
                  <a:srgbClr val="242424"/>
                </a:solidFill>
                <a:effectLst/>
                <a:highlight>
                  <a:srgbClr val="F9F9F9"/>
                </a:highlight>
                <a:latin typeface="source-code-pro"/>
              </a:rPr>
              <a:t>plt.ylabel</a:t>
            </a:r>
            <a:r>
              <a:rPr lang="en-MY" b="0" i="0" dirty="0">
                <a:solidFill>
                  <a:srgbClr val="242424"/>
                </a:solidFill>
                <a:effectLst/>
                <a:highlight>
                  <a:srgbClr val="F9F9F9"/>
                </a:highlight>
                <a:latin typeface="source-code-pro"/>
              </a:rPr>
              <a:t>(</a:t>
            </a:r>
            <a:r>
              <a:rPr lang="en-MY" b="0" i="0" dirty="0">
                <a:solidFill>
                  <a:srgbClr val="C41A16"/>
                </a:solidFill>
                <a:effectLst/>
                <a:highlight>
                  <a:srgbClr val="F9F9F9"/>
                </a:highlight>
                <a:latin typeface="source-code-pro"/>
              </a:rPr>
              <a:t>'Salary'</a:t>
            </a:r>
            <a:r>
              <a:rPr lang="en-MY" b="0" i="0" dirty="0">
                <a:solidFill>
                  <a:srgbClr val="242424"/>
                </a:solidFill>
                <a:effectLst/>
                <a:highlight>
                  <a:srgbClr val="F9F9F9"/>
                </a:highlight>
                <a:latin typeface="source-code-pro"/>
              </a:rPr>
              <a:t>)</a:t>
            </a:r>
            <a:br>
              <a:rPr lang="en-MY" dirty="0"/>
            </a:br>
            <a:r>
              <a:rPr lang="en-MY" b="0" i="0" dirty="0" err="1">
                <a:solidFill>
                  <a:srgbClr val="242424"/>
                </a:solidFill>
                <a:effectLst/>
                <a:highlight>
                  <a:srgbClr val="F9F9F9"/>
                </a:highlight>
                <a:latin typeface="source-code-pro"/>
              </a:rPr>
              <a:t>plt.legend</a:t>
            </a:r>
            <a:r>
              <a:rPr lang="en-MY" b="0" i="0" dirty="0">
                <a:solidFill>
                  <a:srgbClr val="242424"/>
                </a:solidFill>
                <a:effectLst/>
                <a:highlight>
                  <a:srgbClr val="F9F9F9"/>
                </a:highlight>
                <a:latin typeface="source-code-pro"/>
              </a:rPr>
              <a:t>([</a:t>
            </a:r>
            <a:r>
              <a:rPr lang="en-MY" b="0" i="0" dirty="0">
                <a:solidFill>
                  <a:srgbClr val="C41A16"/>
                </a:solidFill>
                <a:effectLst/>
                <a:highlight>
                  <a:srgbClr val="F9F9F9"/>
                </a:highlight>
                <a:latin typeface="source-code-pro"/>
              </a:rPr>
              <a:t>'</a:t>
            </a:r>
            <a:r>
              <a:rPr lang="en-MY" b="0" i="0" dirty="0" err="1">
                <a:solidFill>
                  <a:srgbClr val="C41A16"/>
                </a:solidFill>
                <a:effectLst/>
                <a:highlight>
                  <a:srgbClr val="F9F9F9"/>
                </a:highlight>
                <a:latin typeface="source-code-pro"/>
              </a:rPr>
              <a:t>X_train</a:t>
            </a:r>
            <a:r>
              <a:rPr lang="en-MY" b="0" i="0" dirty="0">
                <a:solidFill>
                  <a:srgbClr val="C41A16"/>
                </a:solidFill>
                <a:effectLst/>
                <a:highlight>
                  <a:srgbClr val="F9F9F9"/>
                </a:highlight>
                <a:latin typeface="source-code-pro"/>
              </a:rPr>
              <a:t>/Pred(</a:t>
            </a:r>
            <a:r>
              <a:rPr lang="en-MY" b="0" i="0" dirty="0" err="1">
                <a:solidFill>
                  <a:srgbClr val="C41A16"/>
                </a:solidFill>
                <a:effectLst/>
                <a:highlight>
                  <a:srgbClr val="F9F9F9"/>
                </a:highlight>
                <a:latin typeface="source-code-pro"/>
              </a:rPr>
              <a:t>y_test</a:t>
            </a:r>
            <a:r>
              <a:rPr lang="en-MY" b="0" i="0" dirty="0">
                <a:solidFill>
                  <a:srgbClr val="C41A16"/>
                </a:solidFill>
                <a:effectLst/>
                <a:highlight>
                  <a:srgbClr val="F9F9F9"/>
                </a:highlight>
                <a:latin typeface="source-code-pro"/>
              </a:rPr>
              <a:t>)'</a:t>
            </a:r>
            <a:r>
              <a:rPr lang="en-MY" b="0" i="0" dirty="0">
                <a:solidFill>
                  <a:srgbClr val="242424"/>
                </a:solidFill>
                <a:effectLst/>
                <a:highlight>
                  <a:srgbClr val="F9F9F9"/>
                </a:highlight>
                <a:latin typeface="source-code-pro"/>
              </a:rPr>
              <a:t>, </a:t>
            </a:r>
            <a:r>
              <a:rPr lang="en-MY" b="0" i="0" dirty="0">
                <a:solidFill>
                  <a:srgbClr val="C41A16"/>
                </a:solidFill>
                <a:effectLst/>
                <a:highlight>
                  <a:srgbClr val="F9F9F9"/>
                </a:highlight>
                <a:latin typeface="source-code-pro"/>
              </a:rPr>
              <a:t>'</a:t>
            </a:r>
            <a:r>
              <a:rPr lang="en-MY" b="0" i="0" dirty="0" err="1">
                <a:solidFill>
                  <a:srgbClr val="C41A16"/>
                </a:solidFill>
                <a:effectLst/>
                <a:highlight>
                  <a:srgbClr val="F9F9F9"/>
                </a:highlight>
                <a:latin typeface="source-code-pro"/>
              </a:rPr>
              <a:t>X_train</a:t>
            </a:r>
            <a:r>
              <a:rPr lang="en-MY" b="0" i="0" dirty="0">
                <a:solidFill>
                  <a:srgbClr val="C41A16"/>
                </a:solidFill>
                <a:effectLst/>
                <a:highlight>
                  <a:srgbClr val="F9F9F9"/>
                </a:highlight>
                <a:latin typeface="source-code-pro"/>
              </a:rPr>
              <a:t>/</a:t>
            </a:r>
            <a:r>
              <a:rPr lang="en-MY" b="0" i="0" dirty="0" err="1">
                <a:solidFill>
                  <a:srgbClr val="C41A16"/>
                </a:solidFill>
                <a:effectLst/>
                <a:highlight>
                  <a:srgbClr val="F9F9F9"/>
                </a:highlight>
                <a:latin typeface="source-code-pro"/>
              </a:rPr>
              <a:t>y_train</a:t>
            </a:r>
            <a:r>
              <a:rPr lang="en-MY" b="0" i="0" dirty="0">
                <a:solidFill>
                  <a:srgbClr val="C41A16"/>
                </a:solidFill>
                <a:effectLst/>
                <a:highlight>
                  <a:srgbClr val="F9F9F9"/>
                </a:highlight>
                <a:latin typeface="source-code-pro"/>
              </a:rPr>
              <a:t>'</a:t>
            </a:r>
            <a:r>
              <a:rPr lang="en-MY" b="0" i="0" dirty="0">
                <a:solidFill>
                  <a:srgbClr val="242424"/>
                </a:solidFill>
                <a:effectLst/>
                <a:highlight>
                  <a:srgbClr val="F9F9F9"/>
                </a:highlight>
                <a:latin typeface="source-code-pro"/>
              </a:rPr>
              <a:t>], title = </a:t>
            </a:r>
            <a:r>
              <a:rPr lang="en-MY" b="0" i="0" dirty="0">
                <a:solidFill>
                  <a:srgbClr val="C41A16"/>
                </a:solidFill>
                <a:effectLst/>
                <a:highlight>
                  <a:srgbClr val="F9F9F9"/>
                </a:highlight>
                <a:latin typeface="source-code-pro"/>
              </a:rPr>
              <a:t>'Sal/Exp'</a:t>
            </a:r>
            <a:r>
              <a:rPr lang="en-MY" b="0" i="0" dirty="0">
                <a:solidFill>
                  <a:srgbClr val="242424"/>
                </a:solidFill>
                <a:effectLst/>
                <a:highlight>
                  <a:srgbClr val="F9F9F9"/>
                </a:highlight>
                <a:latin typeface="source-code-pro"/>
              </a:rPr>
              <a:t>, loc=</a:t>
            </a:r>
            <a:r>
              <a:rPr lang="en-MY" b="0" i="0" dirty="0">
                <a:solidFill>
                  <a:srgbClr val="C41A16"/>
                </a:solidFill>
                <a:effectLst/>
                <a:highlight>
                  <a:srgbClr val="F9F9F9"/>
                </a:highlight>
                <a:latin typeface="source-code-pro"/>
              </a:rPr>
              <a:t>'best'</a:t>
            </a:r>
            <a:r>
              <a:rPr lang="en-MY" b="0" i="0" dirty="0">
                <a:solidFill>
                  <a:srgbClr val="242424"/>
                </a:solidFill>
                <a:effectLst/>
                <a:highlight>
                  <a:srgbClr val="F9F9F9"/>
                </a:highlight>
                <a:latin typeface="source-code-pro"/>
              </a:rPr>
              <a:t>, </a:t>
            </a:r>
            <a:r>
              <a:rPr lang="en-MY" b="0" i="0" dirty="0" err="1">
                <a:solidFill>
                  <a:srgbClr val="242424"/>
                </a:solidFill>
                <a:effectLst/>
                <a:highlight>
                  <a:srgbClr val="F9F9F9"/>
                </a:highlight>
                <a:latin typeface="source-code-pro"/>
              </a:rPr>
              <a:t>facecolor</a:t>
            </a:r>
            <a:r>
              <a:rPr lang="en-MY" b="0" i="0" dirty="0">
                <a:solidFill>
                  <a:srgbClr val="242424"/>
                </a:solidFill>
                <a:effectLst/>
                <a:highlight>
                  <a:srgbClr val="F9F9F9"/>
                </a:highlight>
                <a:latin typeface="source-code-pro"/>
              </a:rPr>
              <a:t>=</a:t>
            </a:r>
            <a:r>
              <a:rPr lang="en-MY" b="0" i="0" dirty="0">
                <a:solidFill>
                  <a:srgbClr val="C41A16"/>
                </a:solidFill>
                <a:effectLst/>
                <a:highlight>
                  <a:srgbClr val="F9F9F9"/>
                </a:highlight>
                <a:latin typeface="source-code-pro"/>
              </a:rPr>
              <a:t>'white'</a:t>
            </a:r>
            <a:r>
              <a:rPr lang="en-MY" b="0" i="0" dirty="0">
                <a:solidFill>
                  <a:srgbClr val="242424"/>
                </a:solidFill>
                <a:effectLst/>
                <a:highlight>
                  <a:srgbClr val="F9F9F9"/>
                </a:highlight>
                <a:latin typeface="source-code-pro"/>
              </a:rPr>
              <a:t>)</a:t>
            </a:r>
            <a:br>
              <a:rPr lang="en-MY" dirty="0"/>
            </a:br>
            <a:r>
              <a:rPr lang="en-MY" b="0" i="0" dirty="0" err="1">
                <a:solidFill>
                  <a:srgbClr val="242424"/>
                </a:solidFill>
                <a:effectLst/>
                <a:highlight>
                  <a:srgbClr val="F9F9F9"/>
                </a:highlight>
                <a:latin typeface="source-code-pro"/>
              </a:rPr>
              <a:t>plt.box</a:t>
            </a:r>
            <a:r>
              <a:rPr lang="en-MY" b="0" i="0" dirty="0">
                <a:solidFill>
                  <a:srgbClr val="242424"/>
                </a:solidFill>
                <a:effectLst/>
                <a:highlight>
                  <a:srgbClr val="F9F9F9"/>
                </a:highlight>
                <a:latin typeface="source-code-pro"/>
              </a:rPr>
              <a:t>(</a:t>
            </a:r>
            <a:r>
              <a:rPr lang="en-MY" b="0" i="0" dirty="0">
                <a:solidFill>
                  <a:srgbClr val="AA0D91"/>
                </a:solidFill>
                <a:effectLst/>
                <a:highlight>
                  <a:srgbClr val="F9F9F9"/>
                </a:highlight>
                <a:latin typeface="source-code-pro"/>
              </a:rPr>
              <a:t>False</a:t>
            </a:r>
            <a:r>
              <a:rPr lang="en-MY" b="0" i="0" dirty="0">
                <a:solidFill>
                  <a:srgbClr val="242424"/>
                </a:solidFill>
                <a:effectLst/>
                <a:highlight>
                  <a:srgbClr val="F9F9F9"/>
                </a:highlight>
                <a:latin typeface="source-code-pro"/>
              </a:rPr>
              <a:t>)</a:t>
            </a:r>
            <a:br>
              <a:rPr lang="en-MY" dirty="0"/>
            </a:br>
            <a:r>
              <a:rPr lang="en-MY" b="0" i="0" dirty="0" err="1">
                <a:solidFill>
                  <a:srgbClr val="242424"/>
                </a:solidFill>
                <a:effectLst/>
                <a:highlight>
                  <a:srgbClr val="F9F9F9"/>
                </a:highlight>
                <a:latin typeface="source-code-pro"/>
              </a:rPr>
              <a:t>plt.show</a:t>
            </a:r>
            <a:r>
              <a:rPr lang="en-MY" b="0" i="0" dirty="0">
                <a:solidFill>
                  <a:srgbClr val="242424"/>
                </a:solidFill>
                <a:effectLst/>
                <a:highlight>
                  <a:srgbClr val="F9F9F9"/>
                </a:highlight>
                <a:latin typeface="source-code-pro"/>
              </a:rPr>
              <a:t>()</a:t>
            </a:r>
            <a:endParaRPr lang="en-US" b="1" i="1" dirty="0">
              <a:solidFill>
                <a:srgbClr val="242424"/>
              </a:solidFill>
              <a:effectLst/>
              <a:highlight>
                <a:srgbClr val="FFFFFF"/>
              </a:highlight>
              <a:latin typeface="source-serif-pro"/>
            </a:endParaRPr>
          </a:p>
        </p:txBody>
      </p:sp>
    </p:spTree>
    <p:extLst>
      <p:ext uri="{BB962C8B-B14F-4D97-AF65-F5344CB8AC3E}">
        <p14:creationId xmlns:p14="http://schemas.microsoft.com/office/powerpoint/2010/main" val="17105566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7FF3-FA51-2A9F-B86E-72916FAA17C8}"/>
              </a:ext>
            </a:extLst>
          </p:cNvPr>
          <p:cNvSpPr>
            <a:spLocks noGrp="1"/>
          </p:cNvSpPr>
          <p:nvPr>
            <p:ph type="title"/>
          </p:nvPr>
        </p:nvSpPr>
        <p:spPr/>
        <p:txBody>
          <a:bodyPr/>
          <a:lstStyle/>
          <a:p>
            <a:endParaRPr lang="en-MY"/>
          </a:p>
        </p:txBody>
      </p:sp>
      <p:pic>
        <p:nvPicPr>
          <p:cNvPr id="4" name="Content Placeholder 3">
            <a:extLst>
              <a:ext uri="{FF2B5EF4-FFF2-40B4-BE49-F238E27FC236}">
                <a16:creationId xmlns:a16="http://schemas.microsoft.com/office/drawing/2014/main" id="{16E371FF-E15F-B999-ECE6-81831AD5224D}"/>
              </a:ext>
            </a:extLst>
          </p:cNvPr>
          <p:cNvPicPr>
            <a:picLocks noGrp="1" noChangeAspect="1"/>
          </p:cNvPicPr>
          <p:nvPr>
            <p:ph idx="1"/>
          </p:nvPr>
        </p:nvPicPr>
        <p:blipFill>
          <a:blip r:embed="rId2"/>
          <a:stretch>
            <a:fillRect/>
          </a:stretch>
        </p:blipFill>
        <p:spPr>
          <a:xfrm>
            <a:off x="3063240" y="2206245"/>
            <a:ext cx="5260657" cy="3593274"/>
          </a:xfrm>
          <a:prstGeom prst="rect">
            <a:avLst/>
          </a:prstGeom>
        </p:spPr>
      </p:pic>
      <p:sp>
        <p:nvSpPr>
          <p:cNvPr id="6" name="TextBox 5">
            <a:extLst>
              <a:ext uri="{FF2B5EF4-FFF2-40B4-BE49-F238E27FC236}">
                <a16:creationId xmlns:a16="http://schemas.microsoft.com/office/drawing/2014/main" id="{F2E0B865-247E-2628-53A9-69FB8D3C01A7}"/>
              </a:ext>
            </a:extLst>
          </p:cNvPr>
          <p:cNvSpPr txBox="1"/>
          <p:nvPr/>
        </p:nvSpPr>
        <p:spPr>
          <a:xfrm>
            <a:off x="1162929" y="5799519"/>
            <a:ext cx="9500382" cy="954107"/>
          </a:xfrm>
          <a:prstGeom prst="rect">
            <a:avLst/>
          </a:prstGeom>
          <a:noFill/>
        </p:spPr>
        <p:txBody>
          <a:bodyPr wrap="square">
            <a:spAutoFit/>
          </a:bodyPr>
          <a:lstStyle/>
          <a:p>
            <a:r>
              <a:rPr lang="en-US" sz="2800" b="0" i="0" dirty="0">
                <a:solidFill>
                  <a:srgbClr val="242424"/>
                </a:solidFill>
                <a:effectLst/>
                <a:highlight>
                  <a:srgbClr val="FFFFFF"/>
                </a:highlight>
                <a:latin typeface="source-serif-pro"/>
              </a:rPr>
              <a:t>We can see, in both plots, the regressor line covers train and test data.</a:t>
            </a:r>
            <a:endParaRPr lang="en-MY" sz="2800" dirty="0"/>
          </a:p>
        </p:txBody>
      </p:sp>
    </p:spTree>
    <p:extLst>
      <p:ext uri="{BB962C8B-B14F-4D97-AF65-F5344CB8AC3E}">
        <p14:creationId xmlns:p14="http://schemas.microsoft.com/office/powerpoint/2010/main" val="24115537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3421-7C7E-1924-B877-4EC6C761168E}"/>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FB20A958-19F6-8A89-BB5C-1D31C5C07CCF}"/>
              </a:ext>
            </a:extLst>
          </p:cNvPr>
          <p:cNvSpPr>
            <a:spLocks noGrp="1"/>
          </p:cNvSpPr>
          <p:nvPr>
            <p:ph idx="1"/>
          </p:nvPr>
        </p:nvSpPr>
        <p:spPr/>
        <p:txBody>
          <a:bodyPr/>
          <a:lstStyle/>
          <a:p>
            <a:r>
              <a:rPr lang="en-US" b="0" i="0" dirty="0">
                <a:solidFill>
                  <a:srgbClr val="242424"/>
                </a:solidFill>
                <a:effectLst/>
                <a:highlight>
                  <a:srgbClr val="FFFFFF"/>
                </a:highlight>
                <a:latin typeface="source-serif-pro"/>
              </a:rPr>
              <a:t>If you remember from the beginning of this topic, we discussed the linear equation  𝑦̂=𝑎+𝑏𝑥, we can also get the </a:t>
            </a:r>
            <a:r>
              <a:rPr lang="en-US" b="1" i="1" dirty="0">
                <a:solidFill>
                  <a:srgbClr val="242424"/>
                </a:solidFill>
                <a:highlight>
                  <a:srgbClr val="FFFFFF"/>
                </a:highlight>
                <a:latin typeface="source-serif-pro"/>
              </a:rPr>
              <a:t>a</a:t>
            </a:r>
            <a:r>
              <a:rPr lang="en-US" b="1" i="0" dirty="0">
                <a:solidFill>
                  <a:srgbClr val="242424"/>
                </a:solidFill>
                <a:effectLst/>
                <a:highlight>
                  <a:srgbClr val="FFFFFF"/>
                </a:highlight>
                <a:latin typeface="source-serif-pro"/>
              </a:rPr>
              <a:t> </a:t>
            </a:r>
            <a:r>
              <a:rPr lang="en-US" b="0" i="1" dirty="0">
                <a:solidFill>
                  <a:srgbClr val="242424"/>
                </a:solidFill>
                <a:effectLst/>
                <a:highlight>
                  <a:srgbClr val="FFFFFF"/>
                </a:highlight>
                <a:latin typeface="source-serif-pro"/>
              </a:rPr>
              <a:t>(y-intercept)</a:t>
            </a:r>
            <a:r>
              <a:rPr lang="en-US" b="0" i="0" dirty="0">
                <a:solidFill>
                  <a:srgbClr val="242424"/>
                </a:solidFill>
                <a:effectLst/>
                <a:highlight>
                  <a:srgbClr val="FFFFFF"/>
                </a:highlight>
                <a:latin typeface="source-serif-pro"/>
              </a:rPr>
              <a:t> and </a:t>
            </a:r>
            <a:r>
              <a:rPr lang="en-US" b="1" i="1" dirty="0">
                <a:solidFill>
                  <a:srgbClr val="242424"/>
                </a:solidFill>
                <a:highlight>
                  <a:srgbClr val="FFFFFF"/>
                </a:highlight>
                <a:latin typeface="source-serif-pro"/>
              </a:rPr>
              <a:t>a</a:t>
            </a:r>
            <a:r>
              <a:rPr lang="en-US" b="0" i="0" dirty="0">
                <a:solidFill>
                  <a:srgbClr val="242424"/>
                </a:solidFill>
                <a:effectLst/>
                <a:highlight>
                  <a:srgbClr val="FFFFFF"/>
                </a:highlight>
                <a:latin typeface="source-serif-pro"/>
              </a:rPr>
              <a:t> </a:t>
            </a:r>
            <a:r>
              <a:rPr lang="en-US" b="0" i="1" dirty="0">
                <a:solidFill>
                  <a:srgbClr val="242424"/>
                </a:solidFill>
                <a:effectLst/>
                <a:highlight>
                  <a:srgbClr val="FFFFFF"/>
                </a:highlight>
                <a:latin typeface="source-serif-pro"/>
              </a:rPr>
              <a:t>(slope/coefficient) </a:t>
            </a:r>
            <a:r>
              <a:rPr lang="en-US" b="0" i="0" dirty="0">
                <a:solidFill>
                  <a:srgbClr val="242424"/>
                </a:solidFill>
                <a:effectLst/>
                <a:highlight>
                  <a:srgbClr val="FFFFFF"/>
                </a:highlight>
                <a:latin typeface="source-serif-pro"/>
              </a:rPr>
              <a:t>from the regressor model.</a:t>
            </a:r>
            <a:endParaRPr lang="en-US" dirty="0">
              <a:solidFill>
                <a:srgbClr val="242424"/>
              </a:solidFill>
              <a:highlight>
                <a:srgbClr val="FFFFFF"/>
              </a:highlight>
              <a:latin typeface="source-serif-pro"/>
            </a:endParaRPr>
          </a:p>
          <a:p>
            <a:r>
              <a:rPr lang="en-MY" b="0" i="0" dirty="0">
                <a:solidFill>
                  <a:srgbClr val="007400"/>
                </a:solidFill>
                <a:effectLst/>
                <a:highlight>
                  <a:srgbClr val="F9F9F9"/>
                </a:highlight>
                <a:latin typeface="source-code-pro"/>
              </a:rPr>
              <a:t># Regressor coefficients and intercept</a:t>
            </a:r>
            <a:br>
              <a:rPr lang="en-MY" dirty="0"/>
            </a:br>
            <a:r>
              <a:rPr lang="en-MY" b="0" i="0" dirty="0">
                <a:solidFill>
                  <a:srgbClr val="5C2699"/>
                </a:solidFill>
                <a:effectLst/>
                <a:highlight>
                  <a:srgbClr val="F9F9F9"/>
                </a:highlight>
                <a:latin typeface="source-code-pro"/>
              </a:rPr>
              <a:t>print</a:t>
            </a:r>
            <a:r>
              <a:rPr lang="en-MY" b="0" i="0" dirty="0">
                <a:solidFill>
                  <a:srgbClr val="242424"/>
                </a:solidFill>
                <a:effectLst/>
                <a:highlight>
                  <a:srgbClr val="F9F9F9"/>
                </a:highlight>
                <a:latin typeface="source-code-pro"/>
              </a:rPr>
              <a:t>(</a:t>
            </a:r>
            <a:r>
              <a:rPr lang="en-MY" b="0" i="0" dirty="0" err="1">
                <a:solidFill>
                  <a:srgbClr val="C41A16"/>
                </a:solidFill>
                <a:effectLst/>
                <a:highlight>
                  <a:srgbClr val="F9F9F9"/>
                </a:highlight>
                <a:latin typeface="source-code-pro"/>
              </a:rPr>
              <a:t>f'Coefficient</a:t>
            </a:r>
            <a:r>
              <a:rPr lang="en-MY" b="0" i="0" dirty="0">
                <a:solidFill>
                  <a:srgbClr val="C41A16"/>
                </a:solidFill>
                <a:effectLst/>
                <a:highlight>
                  <a:srgbClr val="F9F9F9"/>
                </a:highlight>
                <a:latin typeface="source-code-pro"/>
              </a:rPr>
              <a:t>: </a:t>
            </a:r>
            <a:r>
              <a:rPr lang="en-MY" b="0" i="0" dirty="0">
                <a:solidFill>
                  <a:srgbClr val="000000"/>
                </a:solidFill>
                <a:effectLst/>
                <a:highlight>
                  <a:srgbClr val="F9F9F9"/>
                </a:highlight>
                <a:latin typeface="source-code-pro"/>
              </a:rPr>
              <a:t>{</a:t>
            </a:r>
            <a:r>
              <a:rPr lang="en-MY" b="0" i="0" dirty="0" err="1">
                <a:solidFill>
                  <a:srgbClr val="000000"/>
                </a:solidFill>
                <a:effectLst/>
                <a:highlight>
                  <a:srgbClr val="F9F9F9"/>
                </a:highlight>
                <a:latin typeface="source-code-pro"/>
              </a:rPr>
              <a:t>regressor.coef</a:t>
            </a:r>
            <a:r>
              <a:rPr lang="en-MY" b="0" i="0" dirty="0">
                <a:solidFill>
                  <a:srgbClr val="000000"/>
                </a:solidFill>
                <a:effectLst/>
                <a:highlight>
                  <a:srgbClr val="F9F9F9"/>
                </a:highlight>
                <a:latin typeface="source-code-pro"/>
              </a:rPr>
              <a:t>_}</a:t>
            </a:r>
            <a:r>
              <a:rPr lang="en-MY" b="0" i="0" dirty="0">
                <a:solidFill>
                  <a:srgbClr val="C41A16"/>
                </a:solidFill>
                <a:effectLst/>
                <a:highlight>
                  <a:srgbClr val="F9F9F9"/>
                </a:highlight>
                <a:latin typeface="source-code-pro"/>
              </a:rPr>
              <a:t>'</a:t>
            </a:r>
            <a:r>
              <a:rPr lang="en-MY" b="0" i="0" dirty="0">
                <a:solidFill>
                  <a:srgbClr val="242424"/>
                </a:solidFill>
                <a:effectLst/>
                <a:highlight>
                  <a:srgbClr val="F9F9F9"/>
                </a:highlight>
                <a:latin typeface="source-code-pro"/>
              </a:rPr>
              <a:t>)</a:t>
            </a:r>
            <a:br>
              <a:rPr lang="en-MY" dirty="0"/>
            </a:br>
            <a:r>
              <a:rPr lang="en-MY" b="0" i="0" dirty="0">
                <a:solidFill>
                  <a:srgbClr val="5C2699"/>
                </a:solidFill>
                <a:effectLst/>
                <a:highlight>
                  <a:srgbClr val="F9F9F9"/>
                </a:highlight>
                <a:latin typeface="source-code-pro"/>
              </a:rPr>
              <a:t>print</a:t>
            </a:r>
            <a:r>
              <a:rPr lang="en-MY" b="0" i="0" dirty="0">
                <a:solidFill>
                  <a:srgbClr val="242424"/>
                </a:solidFill>
                <a:effectLst/>
                <a:highlight>
                  <a:srgbClr val="F9F9F9"/>
                </a:highlight>
                <a:latin typeface="source-code-pro"/>
              </a:rPr>
              <a:t>(</a:t>
            </a:r>
            <a:r>
              <a:rPr lang="en-MY" b="0" i="0" dirty="0" err="1">
                <a:solidFill>
                  <a:srgbClr val="C41A16"/>
                </a:solidFill>
                <a:effectLst/>
                <a:highlight>
                  <a:srgbClr val="F9F9F9"/>
                </a:highlight>
                <a:latin typeface="source-code-pro"/>
              </a:rPr>
              <a:t>f'Intercept</a:t>
            </a:r>
            <a:r>
              <a:rPr lang="en-MY" b="0" i="0" dirty="0">
                <a:solidFill>
                  <a:srgbClr val="C41A16"/>
                </a:solidFill>
                <a:effectLst/>
                <a:highlight>
                  <a:srgbClr val="F9F9F9"/>
                </a:highlight>
                <a:latin typeface="source-code-pro"/>
              </a:rPr>
              <a:t>: </a:t>
            </a:r>
            <a:r>
              <a:rPr lang="en-MY" b="0" i="0" dirty="0">
                <a:solidFill>
                  <a:srgbClr val="000000"/>
                </a:solidFill>
                <a:effectLst/>
                <a:highlight>
                  <a:srgbClr val="F9F9F9"/>
                </a:highlight>
                <a:latin typeface="source-code-pro"/>
              </a:rPr>
              <a:t>{</a:t>
            </a:r>
            <a:r>
              <a:rPr lang="en-MY" b="0" i="0" dirty="0" err="1">
                <a:solidFill>
                  <a:srgbClr val="000000"/>
                </a:solidFill>
                <a:effectLst/>
                <a:highlight>
                  <a:srgbClr val="F9F9F9"/>
                </a:highlight>
                <a:latin typeface="source-code-pro"/>
              </a:rPr>
              <a:t>regressor.intercept</a:t>
            </a:r>
            <a:r>
              <a:rPr lang="en-MY" b="0" i="0" dirty="0">
                <a:solidFill>
                  <a:srgbClr val="000000"/>
                </a:solidFill>
                <a:effectLst/>
                <a:highlight>
                  <a:srgbClr val="F9F9F9"/>
                </a:highlight>
                <a:latin typeface="source-code-pro"/>
              </a:rPr>
              <a:t>_}</a:t>
            </a:r>
            <a:r>
              <a:rPr lang="en-MY" b="0" i="0" dirty="0">
                <a:solidFill>
                  <a:srgbClr val="C41A16"/>
                </a:solidFill>
                <a:effectLst/>
                <a:highlight>
                  <a:srgbClr val="F9F9F9"/>
                </a:highlight>
                <a:latin typeface="source-code-pro"/>
              </a:rPr>
              <a:t>’</a:t>
            </a:r>
            <a:r>
              <a:rPr lang="en-MY" b="0" i="0" dirty="0">
                <a:solidFill>
                  <a:srgbClr val="242424"/>
                </a:solidFill>
                <a:effectLst/>
                <a:highlight>
                  <a:srgbClr val="F9F9F9"/>
                </a:highlight>
                <a:latin typeface="source-code-pro"/>
              </a:rPr>
              <a:t>)</a:t>
            </a:r>
          </a:p>
          <a:p>
            <a:endParaRPr lang="en-MY" dirty="0"/>
          </a:p>
        </p:txBody>
      </p:sp>
      <p:pic>
        <p:nvPicPr>
          <p:cNvPr id="4" name="Picture 3">
            <a:extLst>
              <a:ext uri="{FF2B5EF4-FFF2-40B4-BE49-F238E27FC236}">
                <a16:creationId xmlns:a16="http://schemas.microsoft.com/office/drawing/2014/main" id="{7C4CDE1B-7227-930E-3B3E-956C61A3CEE2}"/>
              </a:ext>
            </a:extLst>
          </p:cNvPr>
          <p:cNvPicPr>
            <a:picLocks noChangeAspect="1"/>
          </p:cNvPicPr>
          <p:nvPr/>
        </p:nvPicPr>
        <p:blipFill>
          <a:blip r:embed="rId2"/>
          <a:stretch>
            <a:fillRect/>
          </a:stretch>
        </p:blipFill>
        <p:spPr>
          <a:xfrm>
            <a:off x="1508760" y="4737148"/>
            <a:ext cx="6096000" cy="1023571"/>
          </a:xfrm>
          <a:prstGeom prst="rect">
            <a:avLst/>
          </a:prstGeom>
        </p:spPr>
      </p:pic>
    </p:spTree>
    <p:extLst>
      <p:ext uri="{BB962C8B-B14F-4D97-AF65-F5344CB8AC3E}">
        <p14:creationId xmlns:p14="http://schemas.microsoft.com/office/powerpoint/2010/main" val="3012526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A76EA-C297-D57D-7CC5-1EAC6478682B}"/>
              </a:ext>
            </a:extLst>
          </p:cNvPr>
          <p:cNvSpPr>
            <a:spLocks noGrp="1"/>
          </p:cNvSpPr>
          <p:nvPr>
            <p:ph type="title"/>
          </p:nvPr>
        </p:nvSpPr>
        <p:spPr/>
        <p:txBody>
          <a:bodyPr/>
          <a:lstStyle/>
          <a:p>
            <a:r>
              <a:rPr lang="en-MY" dirty="0"/>
              <a:t>Definitions:</a:t>
            </a:r>
          </a:p>
        </p:txBody>
      </p:sp>
      <p:sp>
        <p:nvSpPr>
          <p:cNvPr id="3" name="Content Placeholder 2">
            <a:extLst>
              <a:ext uri="{FF2B5EF4-FFF2-40B4-BE49-F238E27FC236}">
                <a16:creationId xmlns:a16="http://schemas.microsoft.com/office/drawing/2014/main" id="{97F4F1FB-BE6F-7527-90B1-D76D968B75F3}"/>
              </a:ext>
            </a:extLst>
          </p:cNvPr>
          <p:cNvSpPr>
            <a:spLocks noGrp="1"/>
          </p:cNvSpPr>
          <p:nvPr>
            <p:ph idx="1"/>
          </p:nvPr>
        </p:nvSpPr>
        <p:spPr/>
        <p:txBody>
          <a:bodyPr>
            <a:normAutofit fontScale="92500" lnSpcReduction="10000"/>
          </a:bodyPr>
          <a:lstStyle/>
          <a:p>
            <a:r>
              <a:rPr lang="en-US" dirty="0"/>
              <a:t>The variable that researchers are trying to explain or predict is called the response variable. It is also sometimes called the dependent variable because it depends on another variable.</a:t>
            </a:r>
          </a:p>
          <a:p>
            <a:r>
              <a:rPr lang="en-US" dirty="0"/>
              <a:t>The variable that is used to explain or predict the response variable is called the explanatory variable. It is also sometimes called the independent variable because it is independent of the other variable.</a:t>
            </a:r>
          </a:p>
          <a:p>
            <a:r>
              <a:rPr lang="en-US" dirty="0"/>
              <a:t>In regression, the order of the variables is very important.</a:t>
            </a:r>
          </a:p>
          <a:p>
            <a:r>
              <a:rPr lang="en-US" dirty="0"/>
              <a:t>The explanatory variable (or the independent variable) always belongs on the x-axis.</a:t>
            </a:r>
          </a:p>
          <a:p>
            <a:r>
              <a:rPr lang="en-US"/>
              <a:t>The response variable (or the dependent variable) always belongs on the y-axis.</a:t>
            </a:r>
            <a:endParaRPr lang="en-MY" dirty="0"/>
          </a:p>
        </p:txBody>
      </p:sp>
    </p:spTree>
    <p:extLst>
      <p:ext uri="{BB962C8B-B14F-4D97-AF65-F5344CB8AC3E}">
        <p14:creationId xmlns:p14="http://schemas.microsoft.com/office/powerpoint/2010/main" val="106653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a:extLst>
              <a:ext uri="{FF2B5EF4-FFF2-40B4-BE49-F238E27FC236}">
                <a16:creationId xmlns:a16="http://schemas.microsoft.com/office/drawing/2014/main" id="{13CD48E1-4317-DC35-B132-1971916D10F7}"/>
              </a:ext>
            </a:extLst>
          </p:cNvPr>
          <p:cNvSpPr>
            <a:spLocks noGrp="1" noChangeArrowheads="1"/>
          </p:cNvSpPr>
          <p:nvPr>
            <p:ph type="title"/>
          </p:nvPr>
        </p:nvSpPr>
        <p:spPr/>
        <p:txBody>
          <a:bodyPr/>
          <a:lstStyle/>
          <a:p>
            <a:r>
              <a:rPr lang="en-US" altLang="zh-TW" dirty="0">
                <a:ea typeface="新細明體" panose="02020500000000000000" pitchFamily="18" charset="-120"/>
              </a:rPr>
              <a:t>Linear Regression – Simple example</a:t>
            </a:r>
          </a:p>
        </p:txBody>
      </p:sp>
      <p:sp>
        <p:nvSpPr>
          <p:cNvPr id="177155" name="Rectangle 3">
            <a:extLst>
              <a:ext uri="{FF2B5EF4-FFF2-40B4-BE49-F238E27FC236}">
                <a16:creationId xmlns:a16="http://schemas.microsoft.com/office/drawing/2014/main" id="{A158D6B8-7184-2A60-2FA6-F274BCBCE087}"/>
              </a:ext>
            </a:extLst>
          </p:cNvPr>
          <p:cNvSpPr>
            <a:spLocks noGrp="1" noChangeArrowheads="1"/>
          </p:cNvSpPr>
          <p:nvPr>
            <p:ph type="body" sz="half" idx="1"/>
          </p:nvPr>
        </p:nvSpPr>
        <p:spPr>
          <a:xfrm>
            <a:off x="562708" y="2017713"/>
            <a:ext cx="6094209" cy="4114800"/>
          </a:xfrm>
        </p:spPr>
        <p:txBody>
          <a:bodyPr/>
          <a:lstStyle/>
          <a:p>
            <a:pPr>
              <a:lnSpc>
                <a:spcPct val="90000"/>
              </a:lnSpc>
            </a:pPr>
            <a:r>
              <a:rPr lang="en-US" altLang="zh-TW" sz="2400" dirty="0">
                <a:ea typeface="新細明體" panose="02020500000000000000" pitchFamily="18" charset="-120"/>
              </a:rPr>
              <a:t>Given one variable (X)</a:t>
            </a:r>
          </a:p>
          <a:p>
            <a:pPr>
              <a:lnSpc>
                <a:spcPct val="90000"/>
              </a:lnSpc>
            </a:pPr>
            <a:r>
              <a:rPr lang="en-US" altLang="zh-TW" sz="2400" dirty="0">
                <a:ea typeface="新細明體" panose="02020500000000000000" pitchFamily="18" charset="-120"/>
              </a:rPr>
              <a:t>Goal: Predict Y</a:t>
            </a:r>
          </a:p>
          <a:p>
            <a:pPr>
              <a:lnSpc>
                <a:spcPct val="90000"/>
              </a:lnSpc>
            </a:pPr>
            <a:r>
              <a:rPr lang="en-US" altLang="zh-TW" sz="2400" dirty="0">
                <a:ea typeface="新細明體" panose="02020500000000000000" pitchFamily="18" charset="-120"/>
              </a:rPr>
              <a:t>Example:</a:t>
            </a:r>
          </a:p>
          <a:p>
            <a:pPr lvl="1">
              <a:lnSpc>
                <a:spcPct val="90000"/>
              </a:lnSpc>
            </a:pPr>
            <a:r>
              <a:rPr lang="en-US" altLang="zh-TW" sz="2000" dirty="0">
                <a:ea typeface="新細明體" panose="02020500000000000000" pitchFamily="18" charset="-120"/>
              </a:rPr>
              <a:t>Given Years of Experience</a:t>
            </a:r>
          </a:p>
          <a:p>
            <a:pPr lvl="1">
              <a:lnSpc>
                <a:spcPct val="90000"/>
              </a:lnSpc>
            </a:pPr>
            <a:r>
              <a:rPr lang="en-US" altLang="zh-TW" sz="2000" dirty="0">
                <a:ea typeface="新細明體" panose="02020500000000000000" pitchFamily="18" charset="-120"/>
              </a:rPr>
              <a:t>Predict Salary</a:t>
            </a:r>
          </a:p>
          <a:p>
            <a:pPr>
              <a:lnSpc>
                <a:spcPct val="90000"/>
              </a:lnSpc>
            </a:pPr>
            <a:r>
              <a:rPr lang="en-US" altLang="zh-TW" sz="2400" dirty="0">
                <a:ea typeface="新細明體" panose="02020500000000000000" pitchFamily="18" charset="-120"/>
              </a:rPr>
              <a:t>Questions: </a:t>
            </a:r>
          </a:p>
          <a:p>
            <a:pPr lvl="1">
              <a:lnSpc>
                <a:spcPct val="90000"/>
              </a:lnSpc>
            </a:pPr>
            <a:r>
              <a:rPr lang="en-US" altLang="zh-TW" sz="2000" dirty="0">
                <a:ea typeface="新細明體" panose="02020500000000000000" pitchFamily="18" charset="-120"/>
              </a:rPr>
              <a:t>When X=10, what is Y?</a:t>
            </a:r>
          </a:p>
          <a:p>
            <a:pPr lvl="1">
              <a:lnSpc>
                <a:spcPct val="90000"/>
              </a:lnSpc>
            </a:pPr>
            <a:r>
              <a:rPr lang="en-US" altLang="zh-TW" sz="2000" dirty="0">
                <a:ea typeface="新細明體" panose="02020500000000000000" pitchFamily="18" charset="-120"/>
              </a:rPr>
              <a:t>When X=25, what is Y?</a:t>
            </a:r>
          </a:p>
          <a:p>
            <a:pPr lvl="1">
              <a:lnSpc>
                <a:spcPct val="90000"/>
              </a:lnSpc>
            </a:pPr>
            <a:r>
              <a:rPr lang="en-US" altLang="zh-TW" sz="2000" dirty="0">
                <a:ea typeface="新細明體" panose="02020500000000000000" pitchFamily="18" charset="-120"/>
              </a:rPr>
              <a:t>This is known as regression</a:t>
            </a:r>
          </a:p>
        </p:txBody>
      </p:sp>
      <p:graphicFrame>
        <p:nvGraphicFramePr>
          <p:cNvPr id="177206" name="Group 54">
            <a:extLst>
              <a:ext uri="{FF2B5EF4-FFF2-40B4-BE49-F238E27FC236}">
                <a16:creationId xmlns:a16="http://schemas.microsoft.com/office/drawing/2014/main" id="{1F19E873-BFBF-0829-05C0-D1C54754BF0C}"/>
              </a:ext>
            </a:extLst>
          </p:cNvPr>
          <p:cNvGraphicFramePr>
            <a:graphicFrameLocks noGrp="1"/>
          </p:cNvGraphicFramePr>
          <p:nvPr>
            <p:ph sz="half" idx="2"/>
          </p:nvPr>
        </p:nvGraphicFramePr>
        <p:xfrm>
          <a:off x="6629400" y="1981200"/>
          <a:ext cx="3810000" cy="4358640"/>
        </p:xfrm>
        <a:graphic>
          <a:graphicData uri="http://schemas.openxmlformats.org/drawingml/2006/table">
            <a:tbl>
              <a:tblPr/>
              <a:tblGrid>
                <a:gridCol w="1905000">
                  <a:extLst>
                    <a:ext uri="{9D8B030D-6E8A-4147-A177-3AD203B41FA5}">
                      <a16:colId xmlns:a16="http://schemas.microsoft.com/office/drawing/2014/main" val="3031628158"/>
                    </a:ext>
                  </a:extLst>
                </a:gridCol>
                <a:gridCol w="1905000">
                  <a:extLst>
                    <a:ext uri="{9D8B030D-6E8A-4147-A177-3AD203B41FA5}">
                      <a16:colId xmlns:a16="http://schemas.microsoft.com/office/drawing/2014/main" val="2537986564"/>
                    </a:ext>
                  </a:extLst>
                </a:gridCol>
              </a:tblGrid>
              <a:tr h="4064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X (years)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Y (salary, $1,000)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72524980"/>
                  </a:ext>
                </a:extLst>
              </a:tr>
              <a:tr h="4064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30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64729345"/>
                  </a:ext>
                </a:extLst>
              </a:tr>
              <a:tr h="4064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57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28001463"/>
                  </a:ext>
                </a:extLst>
              </a:tr>
              <a:tr h="4064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64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47506738"/>
                  </a:ext>
                </a:extLst>
              </a:tr>
              <a:tr h="4064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13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72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62348945"/>
                  </a:ext>
                </a:extLst>
              </a:tr>
              <a:tr h="4064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36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74295228"/>
                  </a:ext>
                </a:extLst>
              </a:tr>
              <a:tr h="4064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43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49468411"/>
                  </a:ext>
                </a:extLst>
              </a:tr>
              <a:tr h="4064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11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59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23270127"/>
                  </a:ext>
                </a:extLst>
              </a:tr>
              <a:tr h="4064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21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90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39818448"/>
                  </a:ext>
                </a:extLst>
              </a:tr>
              <a:tr h="4064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TW" sz="2000" b="0" i="0" u="none" strike="noStrike" cap="none" normalizeH="0" baseline="0">
                          <a:ln>
                            <a:noFill/>
                          </a:ln>
                          <a:solidFill>
                            <a:schemeClr val="tx1"/>
                          </a:solidFill>
                          <a:effectLst/>
                          <a:latin typeface="Tahoma" panose="020B0604030504040204" pitchFamily="34" charset="0"/>
                          <a:ea typeface="新細明體" panose="02020500000000000000" pitchFamily="18" charset="-120"/>
                        </a:rPr>
                        <a:t>20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313733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2" name="Rectangle 6">
            <a:extLst>
              <a:ext uri="{FF2B5EF4-FFF2-40B4-BE49-F238E27FC236}">
                <a16:creationId xmlns:a16="http://schemas.microsoft.com/office/drawing/2014/main" id="{1508877F-EC9C-FBE9-C3AA-7CC789F0BE92}"/>
              </a:ext>
            </a:extLst>
          </p:cNvPr>
          <p:cNvSpPr>
            <a:spLocks noGrp="1" noChangeArrowheads="1"/>
          </p:cNvSpPr>
          <p:nvPr>
            <p:ph type="title"/>
          </p:nvPr>
        </p:nvSpPr>
        <p:spPr/>
        <p:txBody>
          <a:bodyPr/>
          <a:lstStyle/>
          <a:p>
            <a:r>
              <a:rPr lang="en-US" altLang="zh-TW">
                <a:ea typeface="新細明體" panose="02020500000000000000" pitchFamily="18" charset="-120"/>
              </a:rPr>
              <a:t>Linear Regression Example</a:t>
            </a:r>
          </a:p>
        </p:txBody>
      </p:sp>
      <p:graphicFrame>
        <p:nvGraphicFramePr>
          <p:cNvPr id="193541" name="Object 5">
            <a:extLst>
              <a:ext uri="{FF2B5EF4-FFF2-40B4-BE49-F238E27FC236}">
                <a16:creationId xmlns:a16="http://schemas.microsoft.com/office/drawing/2014/main" id="{C48ADAB8-DE03-1DCB-21F5-D4EBE4465E13}"/>
              </a:ext>
            </a:extLst>
          </p:cNvPr>
          <p:cNvGraphicFramePr>
            <a:graphicFrameLocks noGrp="1" noChangeAspect="1"/>
          </p:cNvGraphicFramePr>
          <p:nvPr>
            <p:ph idx="1"/>
          </p:nvPr>
        </p:nvGraphicFramePr>
        <p:xfrm>
          <a:off x="3352800" y="1295401"/>
          <a:ext cx="5638800" cy="4837113"/>
        </p:xfrm>
        <a:graphic>
          <a:graphicData uri="http://schemas.openxmlformats.org/presentationml/2006/ole">
            <mc:AlternateContent xmlns:mc="http://schemas.openxmlformats.org/markup-compatibility/2006">
              <mc:Choice xmlns:v="urn:schemas-microsoft-com:vml" Requires="v">
                <p:oleObj name="Chart" r:id="rId3" imgW="5486400" imgH="4705502" progId="Excel.Chart.8">
                  <p:embed/>
                </p:oleObj>
              </mc:Choice>
              <mc:Fallback>
                <p:oleObj name="Chart" r:id="rId3" imgW="5486400" imgH="4705502" progId="Excel.Chart.8">
                  <p:embed/>
                  <p:pic>
                    <p:nvPicPr>
                      <p:cNvPr id="193541" name="Object 5">
                        <a:extLst>
                          <a:ext uri="{FF2B5EF4-FFF2-40B4-BE49-F238E27FC236}">
                            <a16:creationId xmlns:a16="http://schemas.microsoft.com/office/drawing/2014/main" id="{C48ADAB8-DE03-1DCB-21F5-D4EBE4465E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295401"/>
                        <a:ext cx="5638800" cy="4837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E9DD054B-7603-C3EE-D995-4F271096DA52}"/>
              </a:ext>
            </a:extLst>
          </p:cNvPr>
          <p:cNvSpPr>
            <a:spLocks noGrp="1" noChangeArrowheads="1"/>
          </p:cNvSpPr>
          <p:nvPr>
            <p:ph type="title"/>
          </p:nvPr>
        </p:nvSpPr>
        <p:spPr/>
        <p:txBody>
          <a:bodyPr/>
          <a:lstStyle/>
          <a:p>
            <a:r>
              <a:rPr lang="en-US" altLang="zh-TW" sz="4000" dirty="0">
                <a:ea typeface="新細明體" panose="02020500000000000000" pitchFamily="18" charset="-120"/>
              </a:rPr>
              <a:t>Basic Idea</a:t>
            </a:r>
          </a:p>
        </p:txBody>
      </p:sp>
      <p:sp>
        <p:nvSpPr>
          <p:cNvPr id="179203" name="Rectangle 3">
            <a:extLst>
              <a:ext uri="{FF2B5EF4-FFF2-40B4-BE49-F238E27FC236}">
                <a16:creationId xmlns:a16="http://schemas.microsoft.com/office/drawing/2014/main" id="{A8EF35AD-08D4-836E-DA7C-CEFC7B6D8F2D}"/>
              </a:ext>
            </a:extLst>
          </p:cNvPr>
          <p:cNvSpPr>
            <a:spLocks noGrp="1" noChangeArrowheads="1"/>
          </p:cNvSpPr>
          <p:nvPr>
            <p:ph type="body" idx="1"/>
          </p:nvPr>
        </p:nvSpPr>
        <p:spPr>
          <a:xfrm>
            <a:off x="2438400" y="1600200"/>
            <a:ext cx="7772400" cy="4114800"/>
          </a:xfrm>
        </p:spPr>
        <p:txBody>
          <a:bodyPr/>
          <a:lstStyle/>
          <a:p>
            <a:r>
              <a:rPr lang="en-US" altLang="zh-TW" dirty="0">
                <a:ea typeface="新細明體" panose="02020500000000000000" pitchFamily="18" charset="-120"/>
              </a:rPr>
              <a:t>Linear equation</a:t>
            </a:r>
          </a:p>
          <a:p>
            <a:pPr lvl="1"/>
            <a:endParaRPr lang="en-US" altLang="zh-TW" dirty="0">
              <a:ea typeface="新細明體" panose="02020500000000000000" pitchFamily="18" charset="-120"/>
            </a:endParaRPr>
          </a:p>
          <a:p>
            <a:pPr lvl="1"/>
            <a:endParaRPr lang="en-US" altLang="zh-TW" dirty="0">
              <a:ea typeface="新細明體" panose="02020500000000000000" pitchFamily="18" charset="-120"/>
            </a:endParaRPr>
          </a:p>
          <a:p>
            <a:pPr lvl="1"/>
            <a:endParaRPr lang="en-US" altLang="zh-TW" dirty="0">
              <a:ea typeface="新細明體" panose="02020500000000000000" pitchFamily="18" charset="-120"/>
            </a:endParaRPr>
          </a:p>
          <a:p>
            <a:pPr marL="457200" lvl="1" indent="0">
              <a:buNone/>
            </a:pPr>
            <a:endParaRPr lang="en-US" altLang="zh-TW" dirty="0">
              <a:ea typeface="新細明體" panose="02020500000000000000" pitchFamily="18" charset="-120"/>
            </a:endParaRPr>
          </a:p>
        </p:txBody>
      </p:sp>
      <p:graphicFrame>
        <p:nvGraphicFramePr>
          <p:cNvPr id="179204" name="Object 4">
            <a:extLst>
              <a:ext uri="{FF2B5EF4-FFF2-40B4-BE49-F238E27FC236}">
                <a16:creationId xmlns:a16="http://schemas.microsoft.com/office/drawing/2014/main" id="{68B9C653-FC27-60AB-719E-A85C9D2014E2}"/>
              </a:ext>
            </a:extLst>
          </p:cNvPr>
          <p:cNvGraphicFramePr>
            <a:graphicFrameLocks noGrp="1" noChangeAspect="1"/>
          </p:cNvGraphicFramePr>
          <p:nvPr>
            <p:ph sz="quarter" idx="4294967295"/>
          </p:nvPr>
        </p:nvGraphicFramePr>
        <p:xfrm>
          <a:off x="4876800" y="2438401"/>
          <a:ext cx="2641600" cy="728663"/>
        </p:xfrm>
        <a:graphic>
          <a:graphicData uri="http://schemas.openxmlformats.org/presentationml/2006/ole">
            <mc:AlternateContent xmlns:mc="http://schemas.openxmlformats.org/markup-compatibility/2006">
              <mc:Choice xmlns:v="urn:schemas-microsoft-com:vml" Requires="v">
                <p:oleObj name="Equation" r:id="rId3" imgW="736560" imgH="203040" progId="Equation.3">
                  <p:embed/>
                </p:oleObj>
              </mc:Choice>
              <mc:Fallback>
                <p:oleObj name="Equation" r:id="rId3" imgW="736560" imgH="203040" progId="Equation.3">
                  <p:embed/>
                  <p:pic>
                    <p:nvPicPr>
                      <p:cNvPr id="179204" name="Object 4">
                        <a:extLst>
                          <a:ext uri="{FF2B5EF4-FFF2-40B4-BE49-F238E27FC236}">
                            <a16:creationId xmlns:a16="http://schemas.microsoft.com/office/drawing/2014/main" id="{68B9C653-FC27-60AB-719E-A85C9D2014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438401"/>
                        <a:ext cx="2641600" cy="728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06" name="Object 6">
            <a:extLst>
              <a:ext uri="{FF2B5EF4-FFF2-40B4-BE49-F238E27FC236}">
                <a16:creationId xmlns:a16="http://schemas.microsoft.com/office/drawing/2014/main" id="{10EB407D-8AE9-4BAC-D80B-CAB6E40EE4B1}"/>
              </a:ext>
            </a:extLst>
          </p:cNvPr>
          <p:cNvGraphicFramePr>
            <a:graphicFrameLocks noGrp="1" noChangeAspect="1"/>
          </p:cNvGraphicFramePr>
          <p:nvPr>
            <p:ph sz="quarter" idx="4294967295"/>
            <p:extLst>
              <p:ext uri="{D42A27DB-BD31-4B8C-83A1-F6EECF244321}">
                <p14:modId xmlns:p14="http://schemas.microsoft.com/office/powerpoint/2010/main" val="3239754281"/>
              </p:ext>
            </p:extLst>
          </p:nvPr>
        </p:nvGraphicFramePr>
        <p:xfrm>
          <a:off x="4876800" y="3429000"/>
          <a:ext cx="4114800" cy="2595563"/>
        </p:xfrm>
        <a:graphic>
          <a:graphicData uri="http://schemas.openxmlformats.org/presentationml/2006/ole">
            <mc:AlternateContent xmlns:mc="http://schemas.openxmlformats.org/markup-compatibility/2006">
              <mc:Choice xmlns:v="urn:schemas-microsoft-com:vml" Requires="v">
                <p:oleObj name="Equation" r:id="rId5" imgW="1409400" imgH="888840" progId="Equation.3">
                  <p:embed/>
                </p:oleObj>
              </mc:Choice>
              <mc:Fallback>
                <p:oleObj name="Equation" r:id="rId5" imgW="1409400" imgH="888840" progId="Equation.3">
                  <p:embed/>
                  <p:pic>
                    <p:nvPicPr>
                      <p:cNvPr id="179206" name="Object 6">
                        <a:extLst>
                          <a:ext uri="{FF2B5EF4-FFF2-40B4-BE49-F238E27FC236}">
                            <a16:creationId xmlns:a16="http://schemas.microsoft.com/office/drawing/2014/main" id="{10EB407D-8AE9-4BAC-D80B-CAB6E40EE4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3429000"/>
                        <a:ext cx="4114800" cy="259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7466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E8915391-0478-3637-F252-5615D495548E}"/>
              </a:ext>
            </a:extLst>
          </p:cNvPr>
          <p:cNvSpPr>
            <a:spLocks noGrp="1" noChangeArrowheads="1"/>
          </p:cNvSpPr>
          <p:nvPr>
            <p:ph type="title"/>
          </p:nvPr>
        </p:nvSpPr>
        <p:spPr/>
        <p:txBody>
          <a:bodyPr/>
          <a:lstStyle/>
          <a:p>
            <a:r>
              <a:rPr lang="en-US" altLang="zh-TW">
                <a:ea typeface="新細明體" panose="02020500000000000000" pitchFamily="18" charset="-120"/>
              </a:rPr>
              <a:t>For the example data</a:t>
            </a:r>
          </a:p>
        </p:txBody>
      </p:sp>
      <p:graphicFrame>
        <p:nvGraphicFramePr>
          <p:cNvPr id="183300" name="Object 4">
            <a:extLst>
              <a:ext uri="{FF2B5EF4-FFF2-40B4-BE49-F238E27FC236}">
                <a16:creationId xmlns:a16="http://schemas.microsoft.com/office/drawing/2014/main" id="{E1256AFB-758E-55FB-2558-27ECA0DE8AC2}"/>
              </a:ext>
            </a:extLst>
          </p:cNvPr>
          <p:cNvGraphicFramePr>
            <a:graphicFrameLocks noGrp="1" noChangeAspect="1"/>
          </p:cNvGraphicFramePr>
          <p:nvPr>
            <p:ph idx="1"/>
          </p:nvPr>
        </p:nvGraphicFramePr>
        <p:xfrm>
          <a:off x="3429001" y="2057401"/>
          <a:ext cx="4037013" cy="2798763"/>
        </p:xfrm>
        <a:graphic>
          <a:graphicData uri="http://schemas.openxmlformats.org/presentationml/2006/ole">
            <mc:AlternateContent xmlns:mc="http://schemas.openxmlformats.org/markup-compatibility/2006">
              <mc:Choice xmlns:v="urn:schemas-microsoft-com:vml" Requires="v">
                <p:oleObj name="Equation" r:id="rId3" imgW="952200" imgH="660240" progId="Equation.3">
                  <p:embed/>
                </p:oleObj>
              </mc:Choice>
              <mc:Fallback>
                <p:oleObj name="Equation" r:id="rId3" imgW="952200" imgH="660240" progId="Equation.3">
                  <p:embed/>
                  <p:pic>
                    <p:nvPicPr>
                      <p:cNvPr id="183300" name="Object 4">
                        <a:extLst>
                          <a:ext uri="{FF2B5EF4-FFF2-40B4-BE49-F238E27FC236}">
                            <a16:creationId xmlns:a16="http://schemas.microsoft.com/office/drawing/2014/main" id="{E1256AFB-758E-55FB-2558-27ECA0DE8A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1" y="2057401"/>
                        <a:ext cx="4037013" cy="2798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3302" name="Text Box 6">
            <a:extLst>
              <a:ext uri="{FF2B5EF4-FFF2-40B4-BE49-F238E27FC236}">
                <a16:creationId xmlns:a16="http://schemas.microsoft.com/office/drawing/2014/main" id="{59D8A8FF-41A0-D89B-BAE3-37BD1B30270C}"/>
              </a:ext>
            </a:extLst>
          </p:cNvPr>
          <p:cNvSpPr txBox="1">
            <a:spLocks noChangeArrowheads="1"/>
          </p:cNvSpPr>
          <p:nvPr/>
        </p:nvSpPr>
        <p:spPr bwMode="auto">
          <a:xfrm>
            <a:off x="2193925" y="5367339"/>
            <a:ext cx="737461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800" dirty="0">
                <a:ea typeface="新細明體" panose="02020500000000000000" pitchFamily="18" charset="-120"/>
              </a:rPr>
              <a:t>Thus, when x=10 years, prediction of y (salary)</a:t>
            </a:r>
          </a:p>
          <a:p>
            <a:r>
              <a:rPr lang="en-US" altLang="zh-TW" sz="2800" dirty="0">
                <a:ea typeface="新細明體" panose="02020500000000000000" pitchFamily="18" charset="-120"/>
              </a:rPr>
              <a:t>	 is: 23.2+35=58.2 K dollars/year.</a:t>
            </a:r>
          </a:p>
        </p:txBody>
      </p:sp>
    </p:spTree>
    <p:extLst>
      <p:ext uri="{BB962C8B-B14F-4D97-AF65-F5344CB8AC3E}">
        <p14:creationId xmlns:p14="http://schemas.microsoft.com/office/powerpoint/2010/main" val="3140107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A32799-4CBA-AB38-411D-91F1B1CE82C1}"/>
              </a:ext>
            </a:extLst>
          </p:cNvPr>
          <p:cNvSpPr>
            <a:spLocks noGrp="1"/>
          </p:cNvSpPr>
          <p:nvPr>
            <p:ph type="title"/>
          </p:nvPr>
        </p:nvSpPr>
        <p:spPr>
          <a:xfrm>
            <a:off x="1008184" y="174032"/>
            <a:ext cx="10175631" cy="1111843"/>
          </a:xfrm>
        </p:spPr>
        <p:txBody>
          <a:bodyPr anchor="ctr">
            <a:normAutofit/>
          </a:bodyPr>
          <a:lstStyle/>
          <a:p>
            <a:pPr algn="ctr"/>
            <a:r>
              <a:rPr lang="en-US" sz="4000"/>
              <a:t>Example 2</a:t>
            </a:r>
            <a:endParaRPr lang="en-MY" sz="4000"/>
          </a:p>
        </p:txBody>
      </p:sp>
      <p:sp>
        <p:nvSpPr>
          <p:cNvPr id="3" name="Content Placeholder 2">
            <a:extLst>
              <a:ext uri="{FF2B5EF4-FFF2-40B4-BE49-F238E27FC236}">
                <a16:creationId xmlns:a16="http://schemas.microsoft.com/office/drawing/2014/main" id="{29AD5CB9-0F98-3EAB-BBAA-69B868E49929}"/>
              </a:ext>
            </a:extLst>
          </p:cNvPr>
          <p:cNvSpPr>
            <a:spLocks noGrp="1"/>
          </p:cNvSpPr>
          <p:nvPr>
            <p:ph idx="1"/>
          </p:nvPr>
        </p:nvSpPr>
        <p:spPr>
          <a:xfrm>
            <a:off x="1008184" y="1459906"/>
            <a:ext cx="10175630" cy="1969094"/>
          </a:xfrm>
        </p:spPr>
        <p:txBody>
          <a:bodyPr anchor="ctr">
            <a:normAutofit fontScale="92500" lnSpcReduction="20000"/>
          </a:bodyPr>
          <a:lstStyle/>
          <a:p>
            <a:pPr algn="just"/>
            <a:endParaRPr lang="en-US" sz="2400" b="0" i="0" dirty="0">
              <a:effectLst/>
              <a:latin typeface="Helvetica Neue"/>
            </a:endParaRPr>
          </a:p>
          <a:p>
            <a:pPr algn="just"/>
            <a:r>
              <a:rPr lang="en-US" sz="2400" b="0" i="0" dirty="0">
                <a:effectLst/>
                <a:latin typeface="Helvetica Neue"/>
              </a:rPr>
              <a:t>Consider the example below where the mass, 𝑦 (grams), of a chemical is related to the time, 𝑥 (seconds), for which the chemical reaction has been taking place according to the table</a:t>
            </a:r>
            <a:r>
              <a:rPr lang="en-US" sz="2400" dirty="0">
                <a:latin typeface="Helvetica Neue"/>
              </a:rPr>
              <a:t> below.</a:t>
            </a:r>
          </a:p>
          <a:p>
            <a:pPr algn="just"/>
            <a:endParaRPr lang="en-US" sz="2400" dirty="0">
              <a:latin typeface="Helvetica Neue"/>
            </a:endParaRPr>
          </a:p>
          <a:p>
            <a:pPr algn="just"/>
            <a:r>
              <a:rPr lang="en-US" sz="2400" dirty="0">
                <a:latin typeface="Helvetica Neue"/>
              </a:rPr>
              <a:t>Find the equation of the regression line.</a:t>
            </a:r>
          </a:p>
          <a:p>
            <a:pPr algn="just"/>
            <a:endParaRPr lang="en-US" sz="2400" b="0" i="0" dirty="0">
              <a:effectLst/>
              <a:latin typeface="Helvetica Neue"/>
            </a:endParaRPr>
          </a:p>
          <a:p>
            <a:pPr lvl="1" algn="ctr"/>
            <a:endParaRPr lang="en-MY" sz="1700" dirty="0"/>
          </a:p>
        </p:txBody>
      </p:sp>
      <p:graphicFrame>
        <p:nvGraphicFramePr>
          <p:cNvPr id="4" name="Table 3">
            <a:extLst>
              <a:ext uri="{FF2B5EF4-FFF2-40B4-BE49-F238E27FC236}">
                <a16:creationId xmlns:a16="http://schemas.microsoft.com/office/drawing/2014/main" id="{DDDB730B-E72B-32E8-9831-0C6D6474232C}"/>
              </a:ext>
            </a:extLst>
          </p:cNvPr>
          <p:cNvGraphicFramePr>
            <a:graphicFrameLocks noGrp="1"/>
          </p:cNvGraphicFramePr>
          <p:nvPr>
            <p:extLst>
              <p:ext uri="{D42A27DB-BD31-4B8C-83A1-F6EECF244321}">
                <p14:modId xmlns:p14="http://schemas.microsoft.com/office/powerpoint/2010/main" val="640173087"/>
              </p:ext>
            </p:extLst>
          </p:nvPr>
        </p:nvGraphicFramePr>
        <p:xfrm>
          <a:off x="836676" y="4415844"/>
          <a:ext cx="10515599" cy="1335433"/>
        </p:xfrm>
        <a:graphic>
          <a:graphicData uri="http://schemas.openxmlformats.org/drawingml/2006/table">
            <a:tbl>
              <a:tblPr>
                <a:tableStyleId>{8799B23B-EC83-4686-B30A-512413B5E67A}</a:tableStyleId>
              </a:tblPr>
              <a:tblGrid>
                <a:gridCol w="3225821">
                  <a:extLst>
                    <a:ext uri="{9D8B030D-6E8A-4147-A177-3AD203B41FA5}">
                      <a16:colId xmlns:a16="http://schemas.microsoft.com/office/drawing/2014/main" val="3559484038"/>
                    </a:ext>
                  </a:extLst>
                </a:gridCol>
                <a:gridCol w="1230150">
                  <a:extLst>
                    <a:ext uri="{9D8B030D-6E8A-4147-A177-3AD203B41FA5}">
                      <a16:colId xmlns:a16="http://schemas.microsoft.com/office/drawing/2014/main" val="916430255"/>
                    </a:ext>
                  </a:extLst>
                </a:gridCol>
                <a:gridCol w="1609826">
                  <a:extLst>
                    <a:ext uri="{9D8B030D-6E8A-4147-A177-3AD203B41FA5}">
                      <a16:colId xmlns:a16="http://schemas.microsoft.com/office/drawing/2014/main" val="2420093118"/>
                    </a:ext>
                  </a:extLst>
                </a:gridCol>
                <a:gridCol w="1609826">
                  <a:extLst>
                    <a:ext uri="{9D8B030D-6E8A-4147-A177-3AD203B41FA5}">
                      <a16:colId xmlns:a16="http://schemas.microsoft.com/office/drawing/2014/main" val="4168800564"/>
                    </a:ext>
                  </a:extLst>
                </a:gridCol>
                <a:gridCol w="1609826">
                  <a:extLst>
                    <a:ext uri="{9D8B030D-6E8A-4147-A177-3AD203B41FA5}">
                      <a16:colId xmlns:a16="http://schemas.microsoft.com/office/drawing/2014/main" val="1429420326"/>
                    </a:ext>
                  </a:extLst>
                </a:gridCol>
                <a:gridCol w="1230150">
                  <a:extLst>
                    <a:ext uri="{9D8B030D-6E8A-4147-A177-3AD203B41FA5}">
                      <a16:colId xmlns:a16="http://schemas.microsoft.com/office/drawing/2014/main" val="2742452951"/>
                    </a:ext>
                  </a:extLst>
                </a:gridCol>
              </a:tblGrid>
              <a:tr h="734026">
                <a:tc>
                  <a:txBody>
                    <a:bodyPr/>
                    <a:lstStyle/>
                    <a:p>
                      <a:r>
                        <a:rPr lang="en-MY" sz="2700" b="1" dirty="0">
                          <a:solidFill>
                            <a:srgbClr val="4C4C4C"/>
                          </a:solidFill>
                          <a:effectLst/>
                        </a:rPr>
                        <a:t>Time,</a:t>
                      </a:r>
                      <a:r>
                        <a:rPr lang="en-MY" sz="2700" dirty="0">
                          <a:solidFill>
                            <a:srgbClr val="4C4C4C"/>
                          </a:solidFill>
                          <a:effectLst/>
                        </a:rPr>
                        <a:t> </a:t>
                      </a:r>
                      <a:r>
                        <a:rPr lang="en-MY" sz="2700" b="0" dirty="0">
                          <a:solidFill>
                            <a:srgbClr val="4C4C4C"/>
                          </a:solidFill>
                          <a:effectLst/>
                        </a:rPr>
                        <a:t>𝑥</a:t>
                      </a:r>
                      <a:r>
                        <a:rPr lang="en-MY" sz="2700" dirty="0">
                          <a:solidFill>
                            <a:srgbClr val="4C4C4C"/>
                          </a:solidFill>
                          <a:effectLst/>
                        </a:rPr>
                        <a:t> </a:t>
                      </a:r>
                      <a:r>
                        <a:rPr lang="en-MY" sz="2700" b="1" dirty="0">
                          <a:solidFill>
                            <a:srgbClr val="4C4C4C"/>
                          </a:solidFill>
                          <a:effectLst/>
                        </a:rPr>
                        <a:t>(seconds)</a:t>
                      </a:r>
                      <a:endParaRPr lang="en-MY" sz="2700" dirty="0">
                        <a:solidFill>
                          <a:srgbClr val="4C4C4C"/>
                        </a:solidFill>
                        <a:effectLst/>
                      </a:endParaRPr>
                    </a:p>
                  </a:txBody>
                  <a:tcPr marL="136683" marR="136683" marT="68342" marB="68342" anchor="ctr"/>
                </a:tc>
                <a:tc>
                  <a:txBody>
                    <a:bodyPr/>
                    <a:lstStyle/>
                    <a:p>
                      <a:r>
                        <a:rPr lang="en-MY" sz="2700" b="0">
                          <a:solidFill>
                            <a:srgbClr val="4C4C4C"/>
                          </a:solidFill>
                          <a:effectLst/>
                        </a:rPr>
                        <a:t>55</a:t>
                      </a:r>
                      <a:endParaRPr lang="en-MY" sz="2700">
                        <a:solidFill>
                          <a:srgbClr val="4C4C4C"/>
                        </a:solidFill>
                        <a:effectLst/>
                      </a:endParaRPr>
                    </a:p>
                  </a:txBody>
                  <a:tcPr marL="136683" marR="136683" marT="68342" marB="68342" anchor="ctr"/>
                </a:tc>
                <a:tc>
                  <a:txBody>
                    <a:bodyPr/>
                    <a:lstStyle/>
                    <a:p>
                      <a:r>
                        <a:rPr lang="en-MY" sz="2700" b="0">
                          <a:solidFill>
                            <a:srgbClr val="4C4C4C"/>
                          </a:solidFill>
                          <a:effectLst/>
                        </a:rPr>
                        <a:t>77</a:t>
                      </a:r>
                      <a:endParaRPr lang="en-MY" sz="2700">
                        <a:solidFill>
                          <a:srgbClr val="4C4C4C"/>
                        </a:solidFill>
                        <a:effectLst/>
                      </a:endParaRPr>
                    </a:p>
                  </a:txBody>
                  <a:tcPr marL="136683" marR="136683" marT="68342" marB="68342" anchor="ctr"/>
                </a:tc>
                <a:tc>
                  <a:txBody>
                    <a:bodyPr/>
                    <a:lstStyle/>
                    <a:p>
                      <a:r>
                        <a:rPr lang="en-MY" sz="2700" b="0">
                          <a:solidFill>
                            <a:srgbClr val="4C4C4C"/>
                          </a:solidFill>
                          <a:effectLst/>
                        </a:rPr>
                        <a:t>1212</a:t>
                      </a:r>
                      <a:endParaRPr lang="en-MY" sz="2700">
                        <a:solidFill>
                          <a:srgbClr val="4C4C4C"/>
                        </a:solidFill>
                        <a:effectLst/>
                      </a:endParaRPr>
                    </a:p>
                  </a:txBody>
                  <a:tcPr marL="136683" marR="136683" marT="68342" marB="68342" anchor="ctr"/>
                </a:tc>
                <a:tc>
                  <a:txBody>
                    <a:bodyPr/>
                    <a:lstStyle/>
                    <a:p>
                      <a:r>
                        <a:rPr lang="en-MY" sz="2700" b="0">
                          <a:solidFill>
                            <a:srgbClr val="4C4C4C"/>
                          </a:solidFill>
                          <a:effectLst/>
                        </a:rPr>
                        <a:t>1616</a:t>
                      </a:r>
                      <a:endParaRPr lang="en-MY" sz="2700">
                        <a:solidFill>
                          <a:srgbClr val="4C4C4C"/>
                        </a:solidFill>
                        <a:effectLst/>
                      </a:endParaRPr>
                    </a:p>
                  </a:txBody>
                  <a:tcPr marL="136683" marR="136683" marT="68342" marB="68342" anchor="ctr"/>
                </a:tc>
                <a:tc>
                  <a:txBody>
                    <a:bodyPr/>
                    <a:lstStyle/>
                    <a:p>
                      <a:r>
                        <a:rPr lang="en-MY" sz="2700" b="0">
                          <a:solidFill>
                            <a:srgbClr val="4C4C4C"/>
                          </a:solidFill>
                          <a:effectLst/>
                        </a:rPr>
                        <a:t>2020</a:t>
                      </a:r>
                      <a:endParaRPr lang="en-MY" sz="2700">
                        <a:solidFill>
                          <a:srgbClr val="4C4C4C"/>
                        </a:solidFill>
                        <a:effectLst/>
                      </a:endParaRPr>
                    </a:p>
                  </a:txBody>
                  <a:tcPr marL="136683" marR="136683" marT="68342" marB="68342" anchor="ctr"/>
                </a:tc>
                <a:extLst>
                  <a:ext uri="{0D108BD9-81ED-4DB2-BD59-A6C34878D82A}">
                    <a16:rowId xmlns:a16="http://schemas.microsoft.com/office/drawing/2014/main" val="4184481826"/>
                  </a:ext>
                </a:extLst>
              </a:tr>
              <a:tr h="601407">
                <a:tc>
                  <a:txBody>
                    <a:bodyPr/>
                    <a:lstStyle/>
                    <a:p>
                      <a:r>
                        <a:rPr lang="en-MY" sz="2700" b="1" dirty="0">
                          <a:solidFill>
                            <a:srgbClr val="4C4C4C"/>
                          </a:solidFill>
                          <a:effectLst/>
                        </a:rPr>
                        <a:t>Mass,</a:t>
                      </a:r>
                      <a:r>
                        <a:rPr lang="en-MY" sz="2700" dirty="0">
                          <a:solidFill>
                            <a:srgbClr val="4C4C4C"/>
                          </a:solidFill>
                          <a:effectLst/>
                        </a:rPr>
                        <a:t> </a:t>
                      </a:r>
                      <a:r>
                        <a:rPr lang="en-MY" sz="2700" b="0" dirty="0">
                          <a:solidFill>
                            <a:srgbClr val="4C4C4C"/>
                          </a:solidFill>
                          <a:effectLst/>
                        </a:rPr>
                        <a:t>𝑦</a:t>
                      </a:r>
                      <a:r>
                        <a:rPr lang="en-MY" sz="2700" dirty="0">
                          <a:solidFill>
                            <a:srgbClr val="4C4C4C"/>
                          </a:solidFill>
                          <a:effectLst/>
                        </a:rPr>
                        <a:t> </a:t>
                      </a:r>
                      <a:r>
                        <a:rPr lang="en-MY" sz="2700" b="1" dirty="0">
                          <a:solidFill>
                            <a:srgbClr val="4C4C4C"/>
                          </a:solidFill>
                          <a:effectLst/>
                        </a:rPr>
                        <a:t>(grams)</a:t>
                      </a:r>
                      <a:endParaRPr lang="en-MY" sz="2700" dirty="0">
                        <a:solidFill>
                          <a:srgbClr val="4C4C4C"/>
                        </a:solidFill>
                        <a:effectLst/>
                      </a:endParaRPr>
                    </a:p>
                  </a:txBody>
                  <a:tcPr marL="136683" marR="136683" marT="68342" marB="68342" anchor="ctr"/>
                </a:tc>
                <a:tc>
                  <a:txBody>
                    <a:bodyPr/>
                    <a:lstStyle/>
                    <a:p>
                      <a:r>
                        <a:rPr lang="en-MY" sz="2700" b="0">
                          <a:solidFill>
                            <a:srgbClr val="4C4C4C"/>
                          </a:solidFill>
                          <a:effectLst/>
                        </a:rPr>
                        <a:t>4040</a:t>
                      </a:r>
                      <a:endParaRPr lang="en-MY" sz="2700">
                        <a:solidFill>
                          <a:srgbClr val="4C4C4C"/>
                        </a:solidFill>
                        <a:effectLst/>
                      </a:endParaRPr>
                    </a:p>
                  </a:txBody>
                  <a:tcPr marL="136683" marR="136683" marT="68342" marB="68342" anchor="ctr"/>
                </a:tc>
                <a:tc>
                  <a:txBody>
                    <a:bodyPr/>
                    <a:lstStyle/>
                    <a:p>
                      <a:r>
                        <a:rPr lang="en-MY" sz="2700" b="0">
                          <a:solidFill>
                            <a:srgbClr val="4C4C4C"/>
                          </a:solidFill>
                          <a:effectLst/>
                        </a:rPr>
                        <a:t>120120</a:t>
                      </a:r>
                      <a:endParaRPr lang="en-MY" sz="2700">
                        <a:solidFill>
                          <a:srgbClr val="4C4C4C"/>
                        </a:solidFill>
                        <a:effectLst/>
                      </a:endParaRPr>
                    </a:p>
                  </a:txBody>
                  <a:tcPr marL="136683" marR="136683" marT="68342" marB="68342" anchor="ctr"/>
                </a:tc>
                <a:tc>
                  <a:txBody>
                    <a:bodyPr/>
                    <a:lstStyle/>
                    <a:p>
                      <a:r>
                        <a:rPr lang="en-MY" sz="2700" b="0">
                          <a:solidFill>
                            <a:srgbClr val="4C4C4C"/>
                          </a:solidFill>
                          <a:effectLst/>
                        </a:rPr>
                        <a:t>180180</a:t>
                      </a:r>
                      <a:endParaRPr lang="en-MY" sz="2700">
                        <a:solidFill>
                          <a:srgbClr val="4C4C4C"/>
                        </a:solidFill>
                        <a:effectLst/>
                      </a:endParaRPr>
                    </a:p>
                  </a:txBody>
                  <a:tcPr marL="136683" marR="136683" marT="68342" marB="68342" anchor="ctr"/>
                </a:tc>
                <a:tc>
                  <a:txBody>
                    <a:bodyPr/>
                    <a:lstStyle/>
                    <a:p>
                      <a:r>
                        <a:rPr lang="en-MY" sz="2700" b="0">
                          <a:solidFill>
                            <a:srgbClr val="4C4C4C"/>
                          </a:solidFill>
                          <a:effectLst/>
                        </a:rPr>
                        <a:t>210210</a:t>
                      </a:r>
                      <a:endParaRPr lang="en-MY" sz="2700">
                        <a:solidFill>
                          <a:srgbClr val="4C4C4C"/>
                        </a:solidFill>
                        <a:effectLst/>
                      </a:endParaRPr>
                    </a:p>
                  </a:txBody>
                  <a:tcPr marL="136683" marR="136683" marT="68342" marB="68342" anchor="ctr"/>
                </a:tc>
                <a:tc>
                  <a:txBody>
                    <a:bodyPr/>
                    <a:lstStyle/>
                    <a:p>
                      <a:r>
                        <a:rPr lang="en-MY" sz="2700" b="0" dirty="0">
                          <a:solidFill>
                            <a:srgbClr val="4C4C4C"/>
                          </a:solidFill>
                          <a:effectLst/>
                        </a:rPr>
                        <a:t>240</a:t>
                      </a:r>
                      <a:endParaRPr lang="en-MY" sz="2700" dirty="0">
                        <a:solidFill>
                          <a:srgbClr val="4C4C4C"/>
                        </a:solidFill>
                        <a:effectLst/>
                      </a:endParaRPr>
                    </a:p>
                  </a:txBody>
                  <a:tcPr marL="136683" marR="136683" marT="68342" marB="68342" anchor="ctr"/>
                </a:tc>
                <a:extLst>
                  <a:ext uri="{0D108BD9-81ED-4DB2-BD59-A6C34878D82A}">
                    <a16:rowId xmlns:a16="http://schemas.microsoft.com/office/drawing/2014/main" val="2317558942"/>
                  </a:ext>
                </a:extLst>
              </a:tr>
            </a:tbl>
          </a:graphicData>
        </a:graphic>
      </p:graphicFrame>
    </p:spTree>
    <p:extLst>
      <p:ext uri="{BB962C8B-B14F-4D97-AF65-F5344CB8AC3E}">
        <p14:creationId xmlns:p14="http://schemas.microsoft.com/office/powerpoint/2010/main" val="775071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912</TotalTime>
  <Words>2189</Words>
  <Application>Microsoft Office PowerPoint</Application>
  <PresentationFormat>Widescreen</PresentationFormat>
  <Paragraphs>206</Paragraphs>
  <Slides>35</Slides>
  <Notes>4</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52" baseType="lpstr">
      <vt:lpstr>新細明體</vt:lpstr>
      <vt:lpstr>Arial</vt:lpstr>
      <vt:lpstr>Calibri</vt:lpstr>
      <vt:lpstr>Calibri Light</vt:lpstr>
      <vt:lpstr>Cambria</vt:lpstr>
      <vt:lpstr>DerailedBold</vt:lpstr>
      <vt:lpstr>Helvetica Neue</vt:lpstr>
      <vt:lpstr>Noto Sans</vt:lpstr>
      <vt:lpstr>Open Sans</vt:lpstr>
      <vt:lpstr>sohne</vt:lpstr>
      <vt:lpstr>source-code-pro</vt:lpstr>
      <vt:lpstr>source-serif-pro</vt:lpstr>
      <vt:lpstr>Tahoma</vt:lpstr>
      <vt:lpstr>Wingdings</vt:lpstr>
      <vt:lpstr>Office Theme</vt:lpstr>
      <vt:lpstr>Chart</vt:lpstr>
      <vt:lpstr>Equation</vt:lpstr>
      <vt:lpstr>EC3357:Machine Learning</vt:lpstr>
      <vt:lpstr>Supervised Learning – Linear Regression</vt:lpstr>
      <vt:lpstr>What is Regression?</vt:lpstr>
      <vt:lpstr>Definitions:</vt:lpstr>
      <vt:lpstr>Linear Regression – Simple example</vt:lpstr>
      <vt:lpstr>Linear Regression Example</vt:lpstr>
      <vt:lpstr>Basic Idea</vt:lpstr>
      <vt:lpstr>For the example data</vt:lpstr>
      <vt:lpstr>Example 2</vt:lpstr>
      <vt:lpstr>Example (Continued)</vt:lpstr>
      <vt:lpstr>Interpreting the Regression Line </vt:lpstr>
      <vt:lpstr>Linear Regression</vt:lpstr>
      <vt:lpstr>Simple Linear Regression</vt:lpstr>
      <vt:lpstr>Simple Linear Regression</vt:lpstr>
      <vt:lpstr>Simple Linear Regression</vt:lpstr>
      <vt:lpstr>Example-2</vt:lpstr>
      <vt:lpstr>PowerPoint Presentation</vt:lpstr>
      <vt:lpstr>PowerPoint Presentation</vt:lpstr>
      <vt:lpstr>Simple Linear Regression-Let’s code</vt:lpstr>
      <vt:lpstr>Example</vt:lpstr>
      <vt:lpstr>Implement Simple Linear Regression in Python</vt:lpstr>
      <vt:lpstr>Step 1: Import the required python packages</vt:lpstr>
      <vt:lpstr>Step 2: Load the dataset</vt:lpstr>
      <vt:lpstr>Step 3: Data analysis</vt:lpstr>
      <vt:lpstr>PowerPoint Presentation</vt:lpstr>
      <vt:lpstr>Check the relationship between Salary and Experience -</vt:lpstr>
      <vt:lpstr>Step 4: Split the dataset into dependent/independent variables</vt:lpstr>
      <vt:lpstr>Step 4: Split data into Train/Test sets</vt:lpstr>
      <vt:lpstr>Step 5: Train the regression model</vt:lpstr>
      <vt:lpstr>Step 6: Predict the result</vt:lpstr>
      <vt:lpstr>Step 7: Plot the training and test results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Rajesvary</dc:creator>
  <cp:lastModifiedBy>Rajesvary Rajoo</cp:lastModifiedBy>
  <cp:revision>62</cp:revision>
  <dcterms:created xsi:type="dcterms:W3CDTF">2023-06-14T05:26:01Z</dcterms:created>
  <dcterms:modified xsi:type="dcterms:W3CDTF">2025-01-20T14:58:00Z</dcterms:modified>
</cp:coreProperties>
</file>