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707" r:id="rId3"/>
    <p:sldId id="302" r:id="rId4"/>
    <p:sldId id="282" r:id="rId5"/>
    <p:sldId id="697" r:id="rId6"/>
    <p:sldId id="709" r:id="rId7"/>
    <p:sldId id="710" r:id="rId8"/>
    <p:sldId id="711" r:id="rId9"/>
    <p:sldId id="717" r:id="rId10"/>
    <p:sldId id="718" r:id="rId11"/>
    <p:sldId id="719" r:id="rId12"/>
    <p:sldId id="720" r:id="rId13"/>
    <p:sldId id="721" r:id="rId14"/>
    <p:sldId id="722" r:id="rId15"/>
    <p:sldId id="724" r:id="rId16"/>
    <p:sldId id="725" r:id="rId17"/>
    <p:sldId id="727" r:id="rId18"/>
    <p:sldId id="726" r:id="rId19"/>
    <p:sldId id="267" r:id="rId20"/>
    <p:sldId id="269" r:id="rId21"/>
    <p:sldId id="272" r:id="rId22"/>
    <p:sldId id="699" r:id="rId23"/>
    <p:sldId id="700" r:id="rId24"/>
    <p:sldId id="701" r:id="rId25"/>
    <p:sldId id="702" r:id="rId26"/>
    <p:sldId id="728" r:id="rId27"/>
    <p:sldId id="729" r:id="rId28"/>
    <p:sldId id="730" r:id="rId29"/>
    <p:sldId id="731" r:id="rId30"/>
    <p:sldId id="732" r:id="rId31"/>
    <p:sldId id="733" r:id="rId32"/>
    <p:sldId id="734" r:id="rId33"/>
    <p:sldId id="735" r:id="rId34"/>
    <p:sldId id="736" r:id="rId35"/>
    <p:sldId id="737" r:id="rId36"/>
    <p:sldId id="738" r:id="rId37"/>
    <p:sldId id="73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71" d="100"/>
          <a:sy n="71" d="100"/>
        </p:scale>
        <p:origin x="2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DFEE72-AE96-4A22-A3BF-DAD5126CC45E}" type="datetimeFigureOut">
              <a:rPr lang="en-MY" smtClean="0"/>
              <a:t>28/1/2025</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A0655-C0C6-4A78-A262-48533AC2F916}" type="slidenum">
              <a:rPr lang="en-MY" smtClean="0"/>
              <a:t>‹#›</a:t>
            </a:fld>
            <a:endParaRPr lang="en-MY"/>
          </a:p>
        </p:txBody>
      </p:sp>
    </p:spTree>
    <p:extLst>
      <p:ext uri="{BB962C8B-B14F-4D97-AF65-F5344CB8AC3E}">
        <p14:creationId xmlns:p14="http://schemas.microsoft.com/office/powerpoint/2010/main" val="3158257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580C758-0838-F637-D71E-6A8FF720141F}"/>
              </a:ext>
            </a:extLst>
          </p:cNvPr>
          <p:cNvSpPr>
            <a:spLocks noGrp="1" noChangeArrowheads="1"/>
          </p:cNvSpPr>
          <p:nvPr>
            <p:ph type="sldNum" sz="quarter" idx="5"/>
          </p:nvPr>
        </p:nvSpPr>
        <p:spPr>
          <a:ln/>
        </p:spPr>
        <p:txBody>
          <a:bodyPr/>
          <a:lstStyle/>
          <a:p>
            <a:fld id="{7E73B2FC-EDC3-464E-96F4-95D6F9EA47C9}" type="slidenum">
              <a:rPr lang="zh-TW" altLang="en-US"/>
              <a:pPr/>
              <a:t>5</a:t>
            </a:fld>
            <a:endParaRPr lang="en-US" altLang="zh-TW"/>
          </a:p>
        </p:txBody>
      </p:sp>
      <p:sp>
        <p:nvSpPr>
          <p:cNvPr id="209922" name="Rectangle 2">
            <a:extLst>
              <a:ext uri="{FF2B5EF4-FFF2-40B4-BE49-F238E27FC236}">
                <a16:creationId xmlns:a16="http://schemas.microsoft.com/office/drawing/2014/main" id="{2094E81D-1BAB-7B51-47AF-4F195CB91DA5}"/>
              </a:ext>
            </a:extLst>
          </p:cNvPr>
          <p:cNvSpPr>
            <a:spLocks noGrp="1" noRot="1" noChangeAspect="1" noChangeArrowheads="1" noTextEdit="1"/>
          </p:cNvSpPr>
          <p:nvPr>
            <p:ph type="sldImg"/>
          </p:nvPr>
        </p:nvSpPr>
        <p:spPr>
          <a:ln/>
        </p:spPr>
      </p:sp>
      <p:sp>
        <p:nvSpPr>
          <p:cNvPr id="209923" name="Rectangle 3">
            <a:extLst>
              <a:ext uri="{FF2B5EF4-FFF2-40B4-BE49-F238E27FC236}">
                <a16:creationId xmlns:a16="http://schemas.microsoft.com/office/drawing/2014/main" id="{F870E83C-DFF7-4F13-B24F-548E0870E809}"/>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79CDB-3049-77BA-2EB4-EFA3E1EC78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63B51E8A-E8B7-8973-C0E9-1142127ECA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729E9B4-B2D2-93A0-D6E1-F5420D7C3CBC}"/>
              </a:ext>
            </a:extLst>
          </p:cNvPr>
          <p:cNvSpPr>
            <a:spLocks noGrp="1"/>
          </p:cNvSpPr>
          <p:nvPr>
            <p:ph type="dt" sz="half" idx="10"/>
          </p:nvPr>
        </p:nvSpPr>
        <p:spPr/>
        <p:txBody>
          <a:bodyPr/>
          <a:lstStyle/>
          <a:p>
            <a:fld id="{316605D5-3FE0-4A85-B84E-CE00A731AA5D}" type="datetimeFigureOut">
              <a:rPr lang="en-MY" smtClean="0"/>
              <a:t>28/1/2025</a:t>
            </a:fld>
            <a:endParaRPr lang="en-MY"/>
          </a:p>
        </p:txBody>
      </p:sp>
      <p:sp>
        <p:nvSpPr>
          <p:cNvPr id="5" name="Footer Placeholder 4">
            <a:extLst>
              <a:ext uri="{FF2B5EF4-FFF2-40B4-BE49-F238E27FC236}">
                <a16:creationId xmlns:a16="http://schemas.microsoft.com/office/drawing/2014/main" id="{46FFD12A-65C7-7FC9-B682-8CACA57FAE0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33E1999-D38B-182C-CFA8-1B6C0BA0DCFD}"/>
              </a:ext>
            </a:extLst>
          </p:cNvPr>
          <p:cNvSpPr>
            <a:spLocks noGrp="1"/>
          </p:cNvSpPr>
          <p:nvPr>
            <p:ph type="sldNum" sz="quarter" idx="12"/>
          </p:nvPr>
        </p:nvSpPr>
        <p:spPr/>
        <p:txBody>
          <a:bodyPr/>
          <a:lstStyle/>
          <a:p>
            <a:fld id="{BC1B4214-1519-4FDE-9EBD-649443B31C29}" type="slidenum">
              <a:rPr lang="en-MY" smtClean="0"/>
              <a:t>‹#›</a:t>
            </a:fld>
            <a:endParaRPr lang="en-MY"/>
          </a:p>
        </p:txBody>
      </p:sp>
    </p:spTree>
    <p:extLst>
      <p:ext uri="{BB962C8B-B14F-4D97-AF65-F5344CB8AC3E}">
        <p14:creationId xmlns:p14="http://schemas.microsoft.com/office/powerpoint/2010/main" val="848201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FCE4A-1F2A-7726-3888-8B08D9FB048B}"/>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969BE739-F3E5-4A11-7A2D-2F60E79F54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C42F595-6D85-FB80-96F4-A5200A99A3C5}"/>
              </a:ext>
            </a:extLst>
          </p:cNvPr>
          <p:cNvSpPr>
            <a:spLocks noGrp="1"/>
          </p:cNvSpPr>
          <p:nvPr>
            <p:ph type="dt" sz="half" idx="10"/>
          </p:nvPr>
        </p:nvSpPr>
        <p:spPr/>
        <p:txBody>
          <a:bodyPr/>
          <a:lstStyle/>
          <a:p>
            <a:fld id="{316605D5-3FE0-4A85-B84E-CE00A731AA5D}" type="datetimeFigureOut">
              <a:rPr lang="en-MY" smtClean="0"/>
              <a:t>28/1/2025</a:t>
            </a:fld>
            <a:endParaRPr lang="en-MY"/>
          </a:p>
        </p:txBody>
      </p:sp>
      <p:sp>
        <p:nvSpPr>
          <p:cNvPr id="5" name="Footer Placeholder 4">
            <a:extLst>
              <a:ext uri="{FF2B5EF4-FFF2-40B4-BE49-F238E27FC236}">
                <a16:creationId xmlns:a16="http://schemas.microsoft.com/office/drawing/2014/main" id="{8800D1FE-FFDC-C4BC-171F-7B0DAEA8708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CB36C94-A04C-EC68-E993-EFC115ABAE81}"/>
              </a:ext>
            </a:extLst>
          </p:cNvPr>
          <p:cNvSpPr>
            <a:spLocks noGrp="1"/>
          </p:cNvSpPr>
          <p:nvPr>
            <p:ph type="sldNum" sz="quarter" idx="12"/>
          </p:nvPr>
        </p:nvSpPr>
        <p:spPr/>
        <p:txBody>
          <a:bodyPr/>
          <a:lstStyle/>
          <a:p>
            <a:fld id="{BC1B4214-1519-4FDE-9EBD-649443B31C29}" type="slidenum">
              <a:rPr lang="en-MY" smtClean="0"/>
              <a:t>‹#›</a:t>
            </a:fld>
            <a:endParaRPr lang="en-MY"/>
          </a:p>
        </p:txBody>
      </p:sp>
    </p:spTree>
    <p:extLst>
      <p:ext uri="{BB962C8B-B14F-4D97-AF65-F5344CB8AC3E}">
        <p14:creationId xmlns:p14="http://schemas.microsoft.com/office/powerpoint/2010/main" val="115990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694BCA-0D51-C5E6-1370-C2B18AE1AB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01314C02-E174-A85C-D54A-E7409A55D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9D06867-6798-9E63-7C34-0068682B12B4}"/>
              </a:ext>
            </a:extLst>
          </p:cNvPr>
          <p:cNvSpPr>
            <a:spLocks noGrp="1"/>
          </p:cNvSpPr>
          <p:nvPr>
            <p:ph type="dt" sz="half" idx="10"/>
          </p:nvPr>
        </p:nvSpPr>
        <p:spPr/>
        <p:txBody>
          <a:bodyPr/>
          <a:lstStyle/>
          <a:p>
            <a:fld id="{316605D5-3FE0-4A85-B84E-CE00A731AA5D}" type="datetimeFigureOut">
              <a:rPr lang="en-MY" smtClean="0"/>
              <a:t>28/1/2025</a:t>
            </a:fld>
            <a:endParaRPr lang="en-MY"/>
          </a:p>
        </p:txBody>
      </p:sp>
      <p:sp>
        <p:nvSpPr>
          <p:cNvPr id="5" name="Footer Placeholder 4">
            <a:extLst>
              <a:ext uri="{FF2B5EF4-FFF2-40B4-BE49-F238E27FC236}">
                <a16:creationId xmlns:a16="http://schemas.microsoft.com/office/drawing/2014/main" id="{C15A27E9-B59B-F0AB-ACF6-84CEF265FEA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D4DB578-C84E-022A-EC12-F8165D3C9B71}"/>
              </a:ext>
            </a:extLst>
          </p:cNvPr>
          <p:cNvSpPr>
            <a:spLocks noGrp="1"/>
          </p:cNvSpPr>
          <p:nvPr>
            <p:ph type="sldNum" sz="quarter" idx="12"/>
          </p:nvPr>
        </p:nvSpPr>
        <p:spPr/>
        <p:txBody>
          <a:bodyPr/>
          <a:lstStyle/>
          <a:p>
            <a:fld id="{BC1B4214-1519-4FDE-9EBD-649443B31C29}" type="slidenum">
              <a:rPr lang="en-MY" smtClean="0"/>
              <a:t>‹#›</a:t>
            </a:fld>
            <a:endParaRPr lang="en-MY"/>
          </a:p>
        </p:txBody>
      </p:sp>
    </p:spTree>
    <p:extLst>
      <p:ext uri="{BB962C8B-B14F-4D97-AF65-F5344CB8AC3E}">
        <p14:creationId xmlns:p14="http://schemas.microsoft.com/office/powerpoint/2010/main" val="2401150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5D53-72FF-7628-51D6-415407D07A68}"/>
              </a:ext>
            </a:extLst>
          </p:cNvPr>
          <p:cNvSpPr>
            <a:spLocks noGrp="1"/>
          </p:cNvSpPr>
          <p:nvPr>
            <p:ph type="title"/>
          </p:nvPr>
        </p:nvSpPr>
        <p:spPr>
          <a:xfrm>
            <a:off x="1365251" y="228600"/>
            <a:ext cx="10390716" cy="1143000"/>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60866178-3F9C-C600-EDFF-372446BEC7CC}"/>
              </a:ext>
            </a:extLst>
          </p:cNvPr>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E427C8B4-EB1C-6414-7836-3E15D60EEF4D}"/>
              </a:ext>
            </a:extLst>
          </p:cNvPr>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935EEA29-B126-68DB-027A-427C506D0083}"/>
              </a:ext>
            </a:extLst>
          </p:cNvPr>
          <p:cNvSpPr>
            <a:spLocks noGrp="1"/>
          </p:cNvSpPr>
          <p:nvPr>
            <p:ph type="dt" sz="half" idx="10"/>
          </p:nvPr>
        </p:nvSpPr>
        <p:spPr>
          <a:xfrm>
            <a:off x="1219200" y="6324600"/>
            <a:ext cx="2540000" cy="457200"/>
          </a:xfrm>
        </p:spPr>
        <p:txBody>
          <a:bodyPr/>
          <a:lstStyle>
            <a:lvl1pPr>
              <a:defRPr/>
            </a:lvl1pPr>
          </a:lstStyle>
          <a:p>
            <a:endParaRPr lang="en-US" altLang="zh-TW"/>
          </a:p>
        </p:txBody>
      </p:sp>
      <p:sp>
        <p:nvSpPr>
          <p:cNvPr id="6" name="Footer Placeholder 5">
            <a:extLst>
              <a:ext uri="{FF2B5EF4-FFF2-40B4-BE49-F238E27FC236}">
                <a16:creationId xmlns:a16="http://schemas.microsoft.com/office/drawing/2014/main" id="{94227369-6167-5F6C-11B1-0C3286D4FB81}"/>
              </a:ext>
            </a:extLst>
          </p:cNvPr>
          <p:cNvSpPr>
            <a:spLocks noGrp="1"/>
          </p:cNvSpPr>
          <p:nvPr>
            <p:ph type="ftr" sz="quarter" idx="11"/>
          </p:nvPr>
        </p:nvSpPr>
        <p:spPr>
          <a:xfrm>
            <a:off x="4470400" y="6324600"/>
            <a:ext cx="3860800" cy="457200"/>
          </a:xfrm>
        </p:spPr>
        <p:txBody>
          <a:bodyPr/>
          <a:lstStyle>
            <a:lvl1pPr>
              <a:defRPr/>
            </a:lvl1pPr>
          </a:lstStyle>
          <a:p>
            <a:endParaRPr lang="en-US" altLang="zh-TW"/>
          </a:p>
        </p:txBody>
      </p:sp>
      <p:sp>
        <p:nvSpPr>
          <p:cNvPr id="7" name="Slide Number Placeholder 6">
            <a:extLst>
              <a:ext uri="{FF2B5EF4-FFF2-40B4-BE49-F238E27FC236}">
                <a16:creationId xmlns:a16="http://schemas.microsoft.com/office/drawing/2014/main" id="{07310004-2343-F9DB-07AB-77F9D66C0244}"/>
              </a:ext>
            </a:extLst>
          </p:cNvPr>
          <p:cNvSpPr>
            <a:spLocks noGrp="1"/>
          </p:cNvSpPr>
          <p:nvPr>
            <p:ph type="sldNum" sz="quarter" idx="12"/>
          </p:nvPr>
        </p:nvSpPr>
        <p:spPr>
          <a:xfrm>
            <a:off x="9042400" y="6324600"/>
            <a:ext cx="2540000" cy="457200"/>
          </a:xfrm>
        </p:spPr>
        <p:txBody>
          <a:bodyPr/>
          <a:lstStyle>
            <a:lvl1pPr>
              <a:defRPr/>
            </a:lvl1pPr>
          </a:lstStyle>
          <a:p>
            <a:fld id="{9DCB6026-A861-4B7B-BAE4-42743C4DA99E}" type="slidenum">
              <a:rPr lang="zh-TW" altLang="en-US"/>
              <a:pPr/>
              <a:t>‹#›</a:t>
            </a:fld>
            <a:endParaRPr lang="en-US" altLang="zh-TW"/>
          </a:p>
        </p:txBody>
      </p:sp>
    </p:spTree>
    <p:extLst>
      <p:ext uri="{BB962C8B-B14F-4D97-AF65-F5344CB8AC3E}">
        <p14:creationId xmlns:p14="http://schemas.microsoft.com/office/powerpoint/2010/main" val="632958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D4D7-7CA3-988E-E888-C5F359B5294C}"/>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A140DA38-EC72-AF23-05A8-A751E92D17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A4870F5-8B80-6685-A4C2-E70E6ED09EF1}"/>
              </a:ext>
            </a:extLst>
          </p:cNvPr>
          <p:cNvSpPr>
            <a:spLocks noGrp="1"/>
          </p:cNvSpPr>
          <p:nvPr>
            <p:ph type="dt" sz="half" idx="10"/>
          </p:nvPr>
        </p:nvSpPr>
        <p:spPr/>
        <p:txBody>
          <a:bodyPr/>
          <a:lstStyle/>
          <a:p>
            <a:fld id="{316605D5-3FE0-4A85-B84E-CE00A731AA5D}" type="datetimeFigureOut">
              <a:rPr lang="en-MY" smtClean="0"/>
              <a:t>28/1/2025</a:t>
            </a:fld>
            <a:endParaRPr lang="en-MY"/>
          </a:p>
        </p:txBody>
      </p:sp>
      <p:sp>
        <p:nvSpPr>
          <p:cNvPr id="5" name="Footer Placeholder 4">
            <a:extLst>
              <a:ext uri="{FF2B5EF4-FFF2-40B4-BE49-F238E27FC236}">
                <a16:creationId xmlns:a16="http://schemas.microsoft.com/office/drawing/2014/main" id="{8ECEAE59-C409-5055-6A8A-7974B0A7048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46F4886-F700-E76F-996D-9AB00A414360}"/>
              </a:ext>
            </a:extLst>
          </p:cNvPr>
          <p:cNvSpPr>
            <a:spLocks noGrp="1"/>
          </p:cNvSpPr>
          <p:nvPr>
            <p:ph type="sldNum" sz="quarter" idx="12"/>
          </p:nvPr>
        </p:nvSpPr>
        <p:spPr/>
        <p:txBody>
          <a:bodyPr/>
          <a:lstStyle/>
          <a:p>
            <a:fld id="{BC1B4214-1519-4FDE-9EBD-649443B31C29}" type="slidenum">
              <a:rPr lang="en-MY" smtClean="0"/>
              <a:t>‹#›</a:t>
            </a:fld>
            <a:endParaRPr lang="en-MY"/>
          </a:p>
        </p:txBody>
      </p:sp>
    </p:spTree>
    <p:extLst>
      <p:ext uri="{BB962C8B-B14F-4D97-AF65-F5344CB8AC3E}">
        <p14:creationId xmlns:p14="http://schemas.microsoft.com/office/powerpoint/2010/main" val="58869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36AA4-3D73-CF44-9DEB-AC74F4C055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9F36130A-E928-FFC9-48BA-EFBF679E0A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C0775C-B1B3-4C29-6FFC-5348411AB20C}"/>
              </a:ext>
            </a:extLst>
          </p:cNvPr>
          <p:cNvSpPr>
            <a:spLocks noGrp="1"/>
          </p:cNvSpPr>
          <p:nvPr>
            <p:ph type="dt" sz="half" idx="10"/>
          </p:nvPr>
        </p:nvSpPr>
        <p:spPr/>
        <p:txBody>
          <a:bodyPr/>
          <a:lstStyle/>
          <a:p>
            <a:fld id="{316605D5-3FE0-4A85-B84E-CE00A731AA5D}" type="datetimeFigureOut">
              <a:rPr lang="en-MY" smtClean="0"/>
              <a:t>28/1/2025</a:t>
            </a:fld>
            <a:endParaRPr lang="en-MY"/>
          </a:p>
        </p:txBody>
      </p:sp>
      <p:sp>
        <p:nvSpPr>
          <p:cNvPr id="5" name="Footer Placeholder 4">
            <a:extLst>
              <a:ext uri="{FF2B5EF4-FFF2-40B4-BE49-F238E27FC236}">
                <a16:creationId xmlns:a16="http://schemas.microsoft.com/office/drawing/2014/main" id="{1911D310-B4CD-72B6-4C8D-2A013B2F4B6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2CC7F85-2BB9-5652-04D8-D1199FE90F74}"/>
              </a:ext>
            </a:extLst>
          </p:cNvPr>
          <p:cNvSpPr>
            <a:spLocks noGrp="1"/>
          </p:cNvSpPr>
          <p:nvPr>
            <p:ph type="sldNum" sz="quarter" idx="12"/>
          </p:nvPr>
        </p:nvSpPr>
        <p:spPr/>
        <p:txBody>
          <a:bodyPr/>
          <a:lstStyle/>
          <a:p>
            <a:fld id="{BC1B4214-1519-4FDE-9EBD-649443B31C29}" type="slidenum">
              <a:rPr lang="en-MY" smtClean="0"/>
              <a:t>‹#›</a:t>
            </a:fld>
            <a:endParaRPr lang="en-MY"/>
          </a:p>
        </p:txBody>
      </p:sp>
    </p:spTree>
    <p:extLst>
      <p:ext uri="{BB962C8B-B14F-4D97-AF65-F5344CB8AC3E}">
        <p14:creationId xmlns:p14="http://schemas.microsoft.com/office/powerpoint/2010/main" val="2395194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9F32-B628-F07B-A1F0-32AF67433B7B}"/>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84D0585D-DF8D-8318-C2D3-CB020C0FCE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A2A2B7AF-1AAE-1752-D137-AEECA59EC8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6A7FBA07-8422-20C7-D575-C245C9E58F0C}"/>
              </a:ext>
            </a:extLst>
          </p:cNvPr>
          <p:cNvSpPr>
            <a:spLocks noGrp="1"/>
          </p:cNvSpPr>
          <p:nvPr>
            <p:ph type="dt" sz="half" idx="10"/>
          </p:nvPr>
        </p:nvSpPr>
        <p:spPr/>
        <p:txBody>
          <a:bodyPr/>
          <a:lstStyle/>
          <a:p>
            <a:fld id="{316605D5-3FE0-4A85-B84E-CE00A731AA5D}" type="datetimeFigureOut">
              <a:rPr lang="en-MY" smtClean="0"/>
              <a:t>28/1/2025</a:t>
            </a:fld>
            <a:endParaRPr lang="en-MY"/>
          </a:p>
        </p:txBody>
      </p:sp>
      <p:sp>
        <p:nvSpPr>
          <p:cNvPr id="6" name="Footer Placeholder 5">
            <a:extLst>
              <a:ext uri="{FF2B5EF4-FFF2-40B4-BE49-F238E27FC236}">
                <a16:creationId xmlns:a16="http://schemas.microsoft.com/office/drawing/2014/main" id="{F4C51A09-B147-1EF7-7744-7798818D40C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CBF3814-2C73-7AD2-FCF1-A1F5440D8494}"/>
              </a:ext>
            </a:extLst>
          </p:cNvPr>
          <p:cNvSpPr>
            <a:spLocks noGrp="1"/>
          </p:cNvSpPr>
          <p:nvPr>
            <p:ph type="sldNum" sz="quarter" idx="12"/>
          </p:nvPr>
        </p:nvSpPr>
        <p:spPr/>
        <p:txBody>
          <a:bodyPr/>
          <a:lstStyle/>
          <a:p>
            <a:fld id="{BC1B4214-1519-4FDE-9EBD-649443B31C29}" type="slidenum">
              <a:rPr lang="en-MY" smtClean="0"/>
              <a:t>‹#›</a:t>
            </a:fld>
            <a:endParaRPr lang="en-MY"/>
          </a:p>
        </p:txBody>
      </p:sp>
    </p:spTree>
    <p:extLst>
      <p:ext uri="{BB962C8B-B14F-4D97-AF65-F5344CB8AC3E}">
        <p14:creationId xmlns:p14="http://schemas.microsoft.com/office/powerpoint/2010/main" val="108347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AA19B-3E49-E7F1-626E-5447841AD41C}"/>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E0DA7E5E-8F3F-6B08-818A-EE5BC882A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21C798-7558-02B6-F71D-8B5985F0FE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D3A53465-4E84-DA28-93D6-2558503FEB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12B707-624D-39F9-4E6F-4CFA7CC3FB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357A688F-8EBE-ACDB-0C2C-A98A54BE619C}"/>
              </a:ext>
            </a:extLst>
          </p:cNvPr>
          <p:cNvSpPr>
            <a:spLocks noGrp="1"/>
          </p:cNvSpPr>
          <p:nvPr>
            <p:ph type="dt" sz="half" idx="10"/>
          </p:nvPr>
        </p:nvSpPr>
        <p:spPr/>
        <p:txBody>
          <a:bodyPr/>
          <a:lstStyle/>
          <a:p>
            <a:fld id="{316605D5-3FE0-4A85-B84E-CE00A731AA5D}" type="datetimeFigureOut">
              <a:rPr lang="en-MY" smtClean="0"/>
              <a:t>28/1/2025</a:t>
            </a:fld>
            <a:endParaRPr lang="en-MY"/>
          </a:p>
        </p:txBody>
      </p:sp>
      <p:sp>
        <p:nvSpPr>
          <p:cNvPr id="8" name="Footer Placeholder 7">
            <a:extLst>
              <a:ext uri="{FF2B5EF4-FFF2-40B4-BE49-F238E27FC236}">
                <a16:creationId xmlns:a16="http://schemas.microsoft.com/office/drawing/2014/main" id="{FC450DFB-E462-E3E7-E56B-A214E416B8EE}"/>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DD6BA950-BCC2-5216-6F46-ACDC40C84AE4}"/>
              </a:ext>
            </a:extLst>
          </p:cNvPr>
          <p:cNvSpPr>
            <a:spLocks noGrp="1"/>
          </p:cNvSpPr>
          <p:nvPr>
            <p:ph type="sldNum" sz="quarter" idx="12"/>
          </p:nvPr>
        </p:nvSpPr>
        <p:spPr/>
        <p:txBody>
          <a:bodyPr/>
          <a:lstStyle/>
          <a:p>
            <a:fld id="{BC1B4214-1519-4FDE-9EBD-649443B31C29}" type="slidenum">
              <a:rPr lang="en-MY" smtClean="0"/>
              <a:t>‹#›</a:t>
            </a:fld>
            <a:endParaRPr lang="en-MY"/>
          </a:p>
        </p:txBody>
      </p:sp>
    </p:spTree>
    <p:extLst>
      <p:ext uri="{BB962C8B-B14F-4D97-AF65-F5344CB8AC3E}">
        <p14:creationId xmlns:p14="http://schemas.microsoft.com/office/powerpoint/2010/main" val="121687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8B63-3BCE-548D-FA7E-D8345227C046}"/>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B7809AF1-3819-E1B5-7A36-A478CE20876A}"/>
              </a:ext>
            </a:extLst>
          </p:cNvPr>
          <p:cNvSpPr>
            <a:spLocks noGrp="1"/>
          </p:cNvSpPr>
          <p:nvPr>
            <p:ph type="dt" sz="half" idx="10"/>
          </p:nvPr>
        </p:nvSpPr>
        <p:spPr/>
        <p:txBody>
          <a:bodyPr/>
          <a:lstStyle/>
          <a:p>
            <a:fld id="{316605D5-3FE0-4A85-B84E-CE00A731AA5D}" type="datetimeFigureOut">
              <a:rPr lang="en-MY" smtClean="0"/>
              <a:t>28/1/2025</a:t>
            </a:fld>
            <a:endParaRPr lang="en-MY"/>
          </a:p>
        </p:txBody>
      </p:sp>
      <p:sp>
        <p:nvSpPr>
          <p:cNvPr id="4" name="Footer Placeholder 3">
            <a:extLst>
              <a:ext uri="{FF2B5EF4-FFF2-40B4-BE49-F238E27FC236}">
                <a16:creationId xmlns:a16="http://schemas.microsoft.com/office/drawing/2014/main" id="{9AE79DF1-3BAB-6A49-5AAC-70EE2B7DAF5E}"/>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3E312433-7445-C9CF-CA9C-611F855522A2}"/>
              </a:ext>
            </a:extLst>
          </p:cNvPr>
          <p:cNvSpPr>
            <a:spLocks noGrp="1"/>
          </p:cNvSpPr>
          <p:nvPr>
            <p:ph type="sldNum" sz="quarter" idx="12"/>
          </p:nvPr>
        </p:nvSpPr>
        <p:spPr/>
        <p:txBody>
          <a:bodyPr/>
          <a:lstStyle/>
          <a:p>
            <a:fld id="{BC1B4214-1519-4FDE-9EBD-649443B31C29}" type="slidenum">
              <a:rPr lang="en-MY" smtClean="0"/>
              <a:t>‹#›</a:t>
            </a:fld>
            <a:endParaRPr lang="en-MY"/>
          </a:p>
        </p:txBody>
      </p:sp>
    </p:spTree>
    <p:extLst>
      <p:ext uri="{BB962C8B-B14F-4D97-AF65-F5344CB8AC3E}">
        <p14:creationId xmlns:p14="http://schemas.microsoft.com/office/powerpoint/2010/main" val="380751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AB8093-5E70-FD55-9D06-22BE12F7458E}"/>
              </a:ext>
            </a:extLst>
          </p:cNvPr>
          <p:cNvSpPr>
            <a:spLocks noGrp="1"/>
          </p:cNvSpPr>
          <p:nvPr>
            <p:ph type="dt" sz="half" idx="10"/>
          </p:nvPr>
        </p:nvSpPr>
        <p:spPr/>
        <p:txBody>
          <a:bodyPr/>
          <a:lstStyle/>
          <a:p>
            <a:fld id="{316605D5-3FE0-4A85-B84E-CE00A731AA5D}" type="datetimeFigureOut">
              <a:rPr lang="en-MY" smtClean="0"/>
              <a:t>28/1/2025</a:t>
            </a:fld>
            <a:endParaRPr lang="en-MY"/>
          </a:p>
        </p:txBody>
      </p:sp>
      <p:sp>
        <p:nvSpPr>
          <p:cNvPr id="3" name="Footer Placeholder 2">
            <a:extLst>
              <a:ext uri="{FF2B5EF4-FFF2-40B4-BE49-F238E27FC236}">
                <a16:creationId xmlns:a16="http://schemas.microsoft.com/office/drawing/2014/main" id="{A857E51B-C0AD-0B49-544B-4BCF5A1F4899}"/>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4DFE262D-35E2-60B2-B44B-9B15353FC032}"/>
              </a:ext>
            </a:extLst>
          </p:cNvPr>
          <p:cNvSpPr>
            <a:spLocks noGrp="1"/>
          </p:cNvSpPr>
          <p:nvPr>
            <p:ph type="sldNum" sz="quarter" idx="12"/>
          </p:nvPr>
        </p:nvSpPr>
        <p:spPr/>
        <p:txBody>
          <a:bodyPr/>
          <a:lstStyle/>
          <a:p>
            <a:fld id="{BC1B4214-1519-4FDE-9EBD-649443B31C29}" type="slidenum">
              <a:rPr lang="en-MY" smtClean="0"/>
              <a:t>‹#›</a:t>
            </a:fld>
            <a:endParaRPr lang="en-MY"/>
          </a:p>
        </p:txBody>
      </p:sp>
    </p:spTree>
    <p:extLst>
      <p:ext uri="{BB962C8B-B14F-4D97-AF65-F5344CB8AC3E}">
        <p14:creationId xmlns:p14="http://schemas.microsoft.com/office/powerpoint/2010/main" val="411814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CCC8-E58D-3009-5869-9AE43A443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53FB790B-3B76-3F4A-7386-C3A813CD88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D2192B3D-BF18-B642-603D-C696067717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A7243-7A70-D0B5-15BC-0665F1FE3A32}"/>
              </a:ext>
            </a:extLst>
          </p:cNvPr>
          <p:cNvSpPr>
            <a:spLocks noGrp="1"/>
          </p:cNvSpPr>
          <p:nvPr>
            <p:ph type="dt" sz="half" idx="10"/>
          </p:nvPr>
        </p:nvSpPr>
        <p:spPr/>
        <p:txBody>
          <a:bodyPr/>
          <a:lstStyle/>
          <a:p>
            <a:fld id="{316605D5-3FE0-4A85-B84E-CE00A731AA5D}" type="datetimeFigureOut">
              <a:rPr lang="en-MY" smtClean="0"/>
              <a:t>28/1/2025</a:t>
            </a:fld>
            <a:endParaRPr lang="en-MY"/>
          </a:p>
        </p:txBody>
      </p:sp>
      <p:sp>
        <p:nvSpPr>
          <p:cNvPr id="6" name="Footer Placeholder 5">
            <a:extLst>
              <a:ext uri="{FF2B5EF4-FFF2-40B4-BE49-F238E27FC236}">
                <a16:creationId xmlns:a16="http://schemas.microsoft.com/office/drawing/2014/main" id="{58671252-AAF0-CDFE-6975-A83CB9528CF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E7A7BE0-ED3F-E369-5654-B17A68A4E8A2}"/>
              </a:ext>
            </a:extLst>
          </p:cNvPr>
          <p:cNvSpPr>
            <a:spLocks noGrp="1"/>
          </p:cNvSpPr>
          <p:nvPr>
            <p:ph type="sldNum" sz="quarter" idx="12"/>
          </p:nvPr>
        </p:nvSpPr>
        <p:spPr/>
        <p:txBody>
          <a:bodyPr/>
          <a:lstStyle/>
          <a:p>
            <a:fld id="{BC1B4214-1519-4FDE-9EBD-649443B31C29}" type="slidenum">
              <a:rPr lang="en-MY" smtClean="0"/>
              <a:t>‹#›</a:t>
            </a:fld>
            <a:endParaRPr lang="en-MY"/>
          </a:p>
        </p:txBody>
      </p:sp>
    </p:spTree>
    <p:extLst>
      <p:ext uri="{BB962C8B-B14F-4D97-AF65-F5344CB8AC3E}">
        <p14:creationId xmlns:p14="http://schemas.microsoft.com/office/powerpoint/2010/main" val="252563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D197D-D7A7-C668-8CEB-39D3D65CB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245D055A-16B7-9667-EFB2-8E1B5D4D71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805A83A6-37C8-FEEB-1D3E-E5A93AEDA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FCAA5-CA97-CFCD-49B6-BCA313F5065E}"/>
              </a:ext>
            </a:extLst>
          </p:cNvPr>
          <p:cNvSpPr>
            <a:spLocks noGrp="1"/>
          </p:cNvSpPr>
          <p:nvPr>
            <p:ph type="dt" sz="half" idx="10"/>
          </p:nvPr>
        </p:nvSpPr>
        <p:spPr/>
        <p:txBody>
          <a:bodyPr/>
          <a:lstStyle/>
          <a:p>
            <a:fld id="{316605D5-3FE0-4A85-B84E-CE00A731AA5D}" type="datetimeFigureOut">
              <a:rPr lang="en-MY" smtClean="0"/>
              <a:t>28/1/2025</a:t>
            </a:fld>
            <a:endParaRPr lang="en-MY"/>
          </a:p>
        </p:txBody>
      </p:sp>
      <p:sp>
        <p:nvSpPr>
          <p:cNvPr id="6" name="Footer Placeholder 5">
            <a:extLst>
              <a:ext uri="{FF2B5EF4-FFF2-40B4-BE49-F238E27FC236}">
                <a16:creationId xmlns:a16="http://schemas.microsoft.com/office/drawing/2014/main" id="{3E3AC0AB-AEAF-5B78-27E5-0B1DFF6C4E8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1A603A4-FCE0-9FBE-6468-C047BC83A079}"/>
              </a:ext>
            </a:extLst>
          </p:cNvPr>
          <p:cNvSpPr>
            <a:spLocks noGrp="1"/>
          </p:cNvSpPr>
          <p:nvPr>
            <p:ph type="sldNum" sz="quarter" idx="12"/>
          </p:nvPr>
        </p:nvSpPr>
        <p:spPr/>
        <p:txBody>
          <a:bodyPr/>
          <a:lstStyle/>
          <a:p>
            <a:fld id="{BC1B4214-1519-4FDE-9EBD-649443B31C29}" type="slidenum">
              <a:rPr lang="en-MY" smtClean="0"/>
              <a:t>‹#›</a:t>
            </a:fld>
            <a:endParaRPr lang="en-MY"/>
          </a:p>
        </p:txBody>
      </p:sp>
    </p:spTree>
    <p:extLst>
      <p:ext uri="{BB962C8B-B14F-4D97-AF65-F5344CB8AC3E}">
        <p14:creationId xmlns:p14="http://schemas.microsoft.com/office/powerpoint/2010/main" val="193962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9BA678-DF7C-C9E4-1ABC-B779AF5B06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E19B6CA5-639A-7F5E-D982-F2539641F4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1B44DBA-ACA1-1753-B43F-6BEA8129EB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605D5-3FE0-4A85-B84E-CE00A731AA5D}" type="datetimeFigureOut">
              <a:rPr lang="en-MY" smtClean="0"/>
              <a:t>28/1/2025</a:t>
            </a:fld>
            <a:endParaRPr lang="en-MY"/>
          </a:p>
        </p:txBody>
      </p:sp>
      <p:sp>
        <p:nvSpPr>
          <p:cNvPr id="5" name="Footer Placeholder 4">
            <a:extLst>
              <a:ext uri="{FF2B5EF4-FFF2-40B4-BE49-F238E27FC236}">
                <a16:creationId xmlns:a16="http://schemas.microsoft.com/office/drawing/2014/main" id="{5A25F355-B5A4-9AA7-C940-DB1B86252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B844EE59-BFE4-FA35-614A-E91B12DDC7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B4214-1519-4FDE-9EBD-649443B31C29}" type="slidenum">
              <a:rPr lang="en-MY" smtClean="0"/>
              <a:t>‹#›</a:t>
            </a:fld>
            <a:endParaRPr lang="en-MY"/>
          </a:p>
        </p:txBody>
      </p:sp>
    </p:spTree>
    <p:extLst>
      <p:ext uri="{BB962C8B-B14F-4D97-AF65-F5344CB8AC3E}">
        <p14:creationId xmlns:p14="http://schemas.microsoft.com/office/powerpoint/2010/main" val="1668388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medium.com/the-code-monster/split-a-dataset-into-train-and-test-datasets-using-sk-learn-acc7fd1802e0" TargetMode="External"/><Relationship Id="rId2" Type="http://schemas.openxmlformats.org/officeDocument/2006/relationships/hyperlink" Target="https://medium.com/machine-learning-with-python/multiple-linear-regression-implementation-in-python-2de9b303fc0c"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statisticssolutions.com/academic-solutions/membership-resources/member-profile/data-analysis-plan-templates/data-analysis-plan-multiple-linear-regress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89D5-C1C9-F743-E86E-79F9B3F9F011}"/>
              </a:ext>
            </a:extLst>
          </p:cNvPr>
          <p:cNvSpPr>
            <a:spLocks noGrp="1"/>
          </p:cNvSpPr>
          <p:nvPr>
            <p:ph type="ctrTitle"/>
          </p:nvPr>
        </p:nvSpPr>
        <p:spPr/>
        <p:txBody>
          <a:bodyPr/>
          <a:lstStyle/>
          <a:p>
            <a:r>
              <a:rPr lang="en-US" dirty="0"/>
              <a:t>EC3357:Machine Learning</a:t>
            </a:r>
            <a:endParaRPr lang="en-MY" dirty="0"/>
          </a:p>
        </p:txBody>
      </p:sp>
      <p:sp>
        <p:nvSpPr>
          <p:cNvPr id="3" name="Subtitle 2">
            <a:extLst>
              <a:ext uri="{FF2B5EF4-FFF2-40B4-BE49-F238E27FC236}">
                <a16:creationId xmlns:a16="http://schemas.microsoft.com/office/drawing/2014/main" id="{083CB2F2-4E28-BD2F-2CCD-4638E1C6D186}"/>
              </a:ext>
            </a:extLst>
          </p:cNvPr>
          <p:cNvSpPr>
            <a:spLocks noGrp="1"/>
          </p:cNvSpPr>
          <p:nvPr>
            <p:ph type="subTitle" idx="1"/>
          </p:nvPr>
        </p:nvSpPr>
        <p:spPr/>
        <p:txBody>
          <a:bodyPr/>
          <a:lstStyle/>
          <a:p>
            <a:r>
              <a:rPr lang="en-US" sz="4000" dirty="0"/>
              <a:t>Lecture 3b: Multi-Linear Regression</a:t>
            </a:r>
            <a:endParaRPr lang="en-MY" sz="4000" dirty="0"/>
          </a:p>
          <a:p>
            <a:endParaRPr lang="en-MY" dirty="0"/>
          </a:p>
        </p:txBody>
      </p:sp>
    </p:spTree>
    <p:extLst>
      <p:ext uri="{BB962C8B-B14F-4D97-AF65-F5344CB8AC3E}">
        <p14:creationId xmlns:p14="http://schemas.microsoft.com/office/powerpoint/2010/main" val="3441405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D8D2-C625-40F0-B3F8-74984723A3A7}"/>
              </a:ext>
            </a:extLst>
          </p:cNvPr>
          <p:cNvSpPr>
            <a:spLocks noGrp="1"/>
          </p:cNvSpPr>
          <p:nvPr>
            <p:ph type="title"/>
          </p:nvPr>
        </p:nvSpPr>
        <p:spPr/>
        <p:txBody>
          <a:bodyPr/>
          <a:lstStyle/>
          <a:p>
            <a:r>
              <a:rPr lang="en-US" dirty="0"/>
              <a:t>Example</a:t>
            </a:r>
            <a:endParaRPr lang="en-MY" dirty="0"/>
          </a:p>
        </p:txBody>
      </p:sp>
      <p:pic>
        <p:nvPicPr>
          <p:cNvPr id="4" name="Content Placeholder 3">
            <a:extLst>
              <a:ext uri="{FF2B5EF4-FFF2-40B4-BE49-F238E27FC236}">
                <a16:creationId xmlns:a16="http://schemas.microsoft.com/office/drawing/2014/main" id="{81D0CF4A-6F18-4A90-80A0-E7BB698B771A}"/>
              </a:ext>
            </a:extLst>
          </p:cNvPr>
          <p:cNvPicPr>
            <a:picLocks noGrp="1" noChangeAspect="1"/>
          </p:cNvPicPr>
          <p:nvPr>
            <p:ph idx="1"/>
          </p:nvPr>
        </p:nvPicPr>
        <p:blipFill>
          <a:blip r:embed="rId2"/>
          <a:stretch>
            <a:fillRect/>
          </a:stretch>
        </p:blipFill>
        <p:spPr>
          <a:xfrm>
            <a:off x="1642476" y="2051892"/>
            <a:ext cx="4177753" cy="3281535"/>
          </a:xfrm>
          <a:prstGeom prst="rect">
            <a:avLst/>
          </a:prstGeom>
        </p:spPr>
      </p:pic>
    </p:spTree>
    <p:extLst>
      <p:ext uri="{BB962C8B-B14F-4D97-AF65-F5344CB8AC3E}">
        <p14:creationId xmlns:p14="http://schemas.microsoft.com/office/powerpoint/2010/main" val="49014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945B-B39F-4CF3-800A-438CF33A3EA9}"/>
              </a:ext>
            </a:extLst>
          </p:cNvPr>
          <p:cNvSpPr>
            <a:spLocks noGrp="1"/>
          </p:cNvSpPr>
          <p:nvPr>
            <p:ph type="title"/>
          </p:nvPr>
        </p:nvSpPr>
        <p:spPr/>
        <p:txBody>
          <a:bodyPr/>
          <a:lstStyle/>
          <a:p>
            <a:r>
              <a:rPr lang="en-US" dirty="0"/>
              <a:t>Example (Cont..)</a:t>
            </a:r>
            <a:endParaRPr lang="en-MY" dirty="0"/>
          </a:p>
        </p:txBody>
      </p:sp>
      <p:sp>
        <p:nvSpPr>
          <p:cNvPr id="3" name="Content Placeholder 2">
            <a:extLst>
              <a:ext uri="{FF2B5EF4-FFF2-40B4-BE49-F238E27FC236}">
                <a16:creationId xmlns:a16="http://schemas.microsoft.com/office/drawing/2014/main" id="{94B1A15A-8038-46B2-8B43-58347CEF1096}"/>
              </a:ext>
            </a:extLst>
          </p:cNvPr>
          <p:cNvSpPr>
            <a:spLocks noGrp="1"/>
          </p:cNvSpPr>
          <p:nvPr>
            <p:ph idx="1"/>
          </p:nvPr>
        </p:nvSpPr>
        <p:spPr/>
        <p:txBody>
          <a:bodyPr>
            <a:normAutofit/>
          </a:bodyPr>
          <a:lstStyle/>
          <a:p>
            <a:pPr algn="l"/>
            <a:r>
              <a:rPr lang="en-US" b="0" i="0" dirty="0">
                <a:solidFill>
                  <a:srgbClr val="222222"/>
                </a:solidFill>
                <a:effectLst/>
                <a:latin typeface="Lato" panose="020F0502020204030203" pitchFamily="34" charset="0"/>
              </a:rPr>
              <a:t>In the previous diagram,</a:t>
            </a:r>
          </a:p>
          <a:p>
            <a:pPr lvl="1"/>
            <a:r>
              <a:rPr lang="en-US" b="0" i="0" dirty="0">
                <a:solidFill>
                  <a:srgbClr val="222222"/>
                </a:solidFill>
                <a:effectLst/>
                <a:latin typeface="Lato" panose="020F0502020204030203" pitchFamily="34" charset="0"/>
              </a:rPr>
              <a:t>x is our independent variable which is plotted on the x-axis and y is the dependent variable which is plotted on the y-axis.</a:t>
            </a:r>
          </a:p>
          <a:p>
            <a:pPr lvl="1"/>
            <a:r>
              <a:rPr lang="en-US" b="0" i="0" dirty="0">
                <a:solidFill>
                  <a:srgbClr val="222222"/>
                </a:solidFill>
                <a:effectLst/>
                <a:latin typeface="Lato" panose="020F0502020204030203" pitchFamily="34" charset="0"/>
              </a:rPr>
              <a:t>Black dots are the data points </a:t>
            </a:r>
            <a:r>
              <a:rPr lang="en-US" b="0" i="0" dirty="0" err="1">
                <a:solidFill>
                  <a:srgbClr val="222222"/>
                </a:solidFill>
                <a:effectLst/>
                <a:latin typeface="Lato" panose="020F0502020204030203" pitchFamily="34" charset="0"/>
              </a:rPr>
              <a:t>i.e</a:t>
            </a:r>
            <a:r>
              <a:rPr lang="en-US" b="0" i="0" dirty="0">
                <a:solidFill>
                  <a:srgbClr val="222222"/>
                </a:solidFill>
                <a:effectLst/>
                <a:latin typeface="Lato" panose="020F0502020204030203" pitchFamily="34" charset="0"/>
              </a:rPr>
              <a:t> the actual values.</a:t>
            </a:r>
          </a:p>
          <a:p>
            <a:pPr lvl="1"/>
            <a:r>
              <a:rPr lang="en-US" b="0" i="0" dirty="0" err="1">
                <a:solidFill>
                  <a:srgbClr val="222222"/>
                </a:solidFill>
                <a:effectLst/>
                <a:latin typeface="Lato" panose="020F0502020204030203" pitchFamily="34" charset="0"/>
              </a:rPr>
              <a:t>b</a:t>
            </a:r>
            <a:r>
              <a:rPr lang="en-US" b="0" i="0" baseline="-25000" dirty="0" err="1">
                <a:solidFill>
                  <a:srgbClr val="222222"/>
                </a:solidFill>
                <a:effectLst/>
                <a:latin typeface="Lato" panose="020F0502020204030203" pitchFamily="34" charset="0"/>
              </a:rPr>
              <a:t>o</a:t>
            </a:r>
            <a:r>
              <a:rPr lang="en-US" b="0" i="0" dirty="0">
                <a:solidFill>
                  <a:srgbClr val="222222"/>
                </a:solidFill>
                <a:effectLst/>
                <a:latin typeface="Lato" panose="020F0502020204030203" pitchFamily="34" charset="0"/>
              </a:rPr>
              <a:t> is the intercept which is 10 and b</a:t>
            </a:r>
            <a:r>
              <a:rPr lang="en-US" b="0" i="0" baseline="-25000" dirty="0">
                <a:solidFill>
                  <a:srgbClr val="222222"/>
                </a:solidFill>
                <a:effectLst/>
                <a:latin typeface="Lato" panose="020F0502020204030203" pitchFamily="34" charset="0"/>
              </a:rPr>
              <a:t>1</a:t>
            </a:r>
            <a:r>
              <a:rPr lang="en-US" b="0" i="0" dirty="0">
                <a:solidFill>
                  <a:srgbClr val="222222"/>
                </a:solidFill>
                <a:effectLst/>
                <a:latin typeface="Lato" panose="020F0502020204030203" pitchFamily="34" charset="0"/>
              </a:rPr>
              <a:t> is the slope of the x variable.</a:t>
            </a:r>
          </a:p>
          <a:p>
            <a:pPr lvl="1"/>
            <a:r>
              <a:rPr lang="en-US" b="0" i="0" dirty="0">
                <a:solidFill>
                  <a:srgbClr val="222222"/>
                </a:solidFill>
                <a:effectLst/>
                <a:latin typeface="Lato" panose="020F0502020204030203" pitchFamily="34" charset="0"/>
              </a:rPr>
              <a:t>The blue line is the best fit line predicted by the model </a:t>
            </a:r>
            <a:r>
              <a:rPr lang="en-US" b="0" i="0" dirty="0" err="1">
                <a:solidFill>
                  <a:srgbClr val="222222"/>
                </a:solidFill>
                <a:effectLst/>
                <a:latin typeface="Lato" panose="020F0502020204030203" pitchFamily="34" charset="0"/>
              </a:rPr>
              <a:t>i.e</a:t>
            </a:r>
            <a:r>
              <a:rPr lang="en-US" b="0" i="0" dirty="0">
                <a:solidFill>
                  <a:srgbClr val="222222"/>
                </a:solidFill>
                <a:effectLst/>
                <a:latin typeface="Lato" panose="020F0502020204030203" pitchFamily="34" charset="0"/>
              </a:rPr>
              <a:t> the predicted values lie on the blue line.</a:t>
            </a:r>
          </a:p>
          <a:p>
            <a:pPr lvl="1"/>
            <a:r>
              <a:rPr lang="en-US" i="0" dirty="0">
                <a:solidFill>
                  <a:srgbClr val="222222"/>
                </a:solidFill>
                <a:effectLst/>
                <a:latin typeface="Lato" panose="020F0502020204030203" pitchFamily="34" charset="0"/>
              </a:rPr>
              <a:t>The vertical distance between the data point and the regression line is known as error or residual</a:t>
            </a:r>
            <a:r>
              <a:rPr lang="en-US" b="1" i="0" dirty="0">
                <a:solidFill>
                  <a:srgbClr val="222222"/>
                </a:solidFill>
                <a:effectLst/>
                <a:latin typeface="Lato" panose="020F0502020204030203" pitchFamily="34" charset="0"/>
              </a:rPr>
              <a:t>.</a:t>
            </a:r>
            <a:r>
              <a:rPr lang="en-US" b="0" i="0" dirty="0">
                <a:solidFill>
                  <a:srgbClr val="222222"/>
                </a:solidFill>
                <a:effectLst/>
                <a:latin typeface="Lato" panose="020F0502020204030203" pitchFamily="34" charset="0"/>
              </a:rPr>
              <a:t> Each data point has one residual and the sum of all the differences is known as</a:t>
            </a:r>
            <a:r>
              <a:rPr lang="en-US" b="1" i="0" dirty="0">
                <a:solidFill>
                  <a:srgbClr val="222222"/>
                </a:solidFill>
                <a:effectLst/>
                <a:latin typeface="Lato" panose="020F0502020204030203" pitchFamily="34" charset="0"/>
              </a:rPr>
              <a:t> </a:t>
            </a:r>
            <a:r>
              <a:rPr lang="en-US" i="0" dirty="0">
                <a:solidFill>
                  <a:srgbClr val="222222"/>
                </a:solidFill>
                <a:effectLst/>
                <a:latin typeface="Lato" panose="020F0502020204030203" pitchFamily="34" charset="0"/>
              </a:rPr>
              <a:t>the Sum of Residuals/Errors</a:t>
            </a:r>
            <a:r>
              <a:rPr lang="en-US" b="1" i="0" dirty="0">
                <a:solidFill>
                  <a:srgbClr val="222222"/>
                </a:solidFill>
                <a:effectLst/>
                <a:latin typeface="Lato" panose="020F0502020204030203" pitchFamily="34" charset="0"/>
              </a:rPr>
              <a:t>. </a:t>
            </a:r>
            <a:endParaRPr lang="en-US" b="0" i="0" dirty="0">
              <a:solidFill>
                <a:srgbClr val="222222"/>
              </a:solidFill>
              <a:effectLst/>
              <a:latin typeface="Lato" panose="020F0502020204030203" pitchFamily="34" charset="0"/>
            </a:endParaRPr>
          </a:p>
          <a:p>
            <a:endParaRPr lang="en-MY" dirty="0"/>
          </a:p>
        </p:txBody>
      </p:sp>
    </p:spTree>
    <p:extLst>
      <p:ext uri="{BB962C8B-B14F-4D97-AF65-F5344CB8AC3E}">
        <p14:creationId xmlns:p14="http://schemas.microsoft.com/office/powerpoint/2010/main" val="2111435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3AD6D-F933-4188-ADEF-3FBF31516FAB}"/>
              </a:ext>
            </a:extLst>
          </p:cNvPr>
          <p:cNvSpPr>
            <a:spLocks noGrp="1"/>
          </p:cNvSpPr>
          <p:nvPr>
            <p:ph type="title"/>
          </p:nvPr>
        </p:nvSpPr>
        <p:spPr/>
        <p:txBody>
          <a:bodyPr/>
          <a:lstStyle/>
          <a:p>
            <a:r>
              <a:rPr lang="en-MY" i="0" dirty="0">
                <a:solidFill>
                  <a:srgbClr val="222222"/>
                </a:solidFill>
                <a:effectLst/>
                <a:latin typeface="Lato" panose="020F0502020204030203" pitchFamily="34" charset="0"/>
              </a:rPr>
              <a:t>Assumptions of Linear Regression</a:t>
            </a:r>
            <a:endParaRPr lang="en-MY" dirty="0"/>
          </a:p>
        </p:txBody>
      </p:sp>
      <p:sp>
        <p:nvSpPr>
          <p:cNvPr id="3" name="Content Placeholder 2">
            <a:extLst>
              <a:ext uri="{FF2B5EF4-FFF2-40B4-BE49-F238E27FC236}">
                <a16:creationId xmlns:a16="http://schemas.microsoft.com/office/drawing/2014/main" id="{70CDC7A9-B0F6-4857-9511-2F16D26F68CA}"/>
              </a:ext>
            </a:extLst>
          </p:cNvPr>
          <p:cNvSpPr>
            <a:spLocks noGrp="1"/>
          </p:cNvSpPr>
          <p:nvPr>
            <p:ph idx="1"/>
          </p:nvPr>
        </p:nvSpPr>
        <p:spPr/>
        <p:txBody>
          <a:bodyPr/>
          <a:lstStyle/>
          <a:p>
            <a:pPr eaLnBrk="1" hangingPunct="1">
              <a:lnSpc>
                <a:spcPct val="90000"/>
              </a:lnSpc>
            </a:pPr>
            <a:r>
              <a:rPr lang="en-US" altLang="en-US" sz="2800" dirty="0"/>
              <a:t>Linear regression assumes that… </a:t>
            </a:r>
          </a:p>
          <a:p>
            <a:pPr lvl="1" eaLnBrk="1" hangingPunct="1">
              <a:lnSpc>
                <a:spcPct val="90000"/>
              </a:lnSpc>
            </a:pPr>
            <a:r>
              <a:rPr lang="en-US" altLang="en-US" sz="2400" dirty="0"/>
              <a:t>1. The relationship between X and Y is linear</a:t>
            </a:r>
          </a:p>
          <a:p>
            <a:pPr lvl="1" eaLnBrk="1" hangingPunct="1">
              <a:lnSpc>
                <a:spcPct val="90000"/>
              </a:lnSpc>
            </a:pPr>
            <a:r>
              <a:rPr lang="en-US" altLang="en-US" sz="2400" dirty="0"/>
              <a:t>2. Y is distributed normally at each value of X</a:t>
            </a:r>
          </a:p>
          <a:p>
            <a:pPr lvl="1" eaLnBrk="1" hangingPunct="1">
              <a:lnSpc>
                <a:spcPct val="90000"/>
              </a:lnSpc>
            </a:pPr>
            <a:r>
              <a:rPr lang="en-US" altLang="en-US" sz="2400" dirty="0"/>
              <a:t>3. The variance of Y at every value of X is the same (homogeneity of variances)</a:t>
            </a:r>
          </a:p>
          <a:p>
            <a:pPr lvl="1" eaLnBrk="1" hangingPunct="1">
              <a:lnSpc>
                <a:spcPct val="90000"/>
              </a:lnSpc>
            </a:pPr>
            <a:r>
              <a:rPr lang="en-US" altLang="en-US" sz="2400" dirty="0"/>
              <a:t>4. The observations are independent</a:t>
            </a:r>
            <a:endParaRPr lang="en-MY" dirty="0"/>
          </a:p>
        </p:txBody>
      </p:sp>
    </p:spTree>
    <p:extLst>
      <p:ext uri="{BB962C8B-B14F-4D97-AF65-F5344CB8AC3E}">
        <p14:creationId xmlns:p14="http://schemas.microsoft.com/office/powerpoint/2010/main" val="3055776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64E4-D615-4996-B38D-440F2C2989DC}"/>
              </a:ext>
            </a:extLst>
          </p:cNvPr>
          <p:cNvSpPr>
            <a:spLocks noGrp="1"/>
          </p:cNvSpPr>
          <p:nvPr>
            <p:ph type="title"/>
          </p:nvPr>
        </p:nvSpPr>
        <p:spPr/>
        <p:txBody>
          <a:bodyPr/>
          <a:lstStyle/>
          <a:p>
            <a:r>
              <a:rPr lang="en-MY" dirty="0"/>
              <a:t>Linear Regression Terminologies: Cost Function</a:t>
            </a:r>
          </a:p>
        </p:txBody>
      </p:sp>
      <p:sp>
        <p:nvSpPr>
          <p:cNvPr id="3" name="Content Placeholder 2">
            <a:extLst>
              <a:ext uri="{FF2B5EF4-FFF2-40B4-BE49-F238E27FC236}">
                <a16:creationId xmlns:a16="http://schemas.microsoft.com/office/drawing/2014/main" id="{388E30F5-E67E-471B-9578-0EE502272603}"/>
              </a:ext>
            </a:extLst>
          </p:cNvPr>
          <p:cNvSpPr>
            <a:spLocks noGrp="1"/>
          </p:cNvSpPr>
          <p:nvPr>
            <p:ph idx="1"/>
          </p:nvPr>
        </p:nvSpPr>
        <p:spPr>
          <a:xfrm>
            <a:off x="838200" y="1825625"/>
            <a:ext cx="10515600" cy="4667250"/>
          </a:xfrm>
        </p:spPr>
        <p:txBody>
          <a:bodyPr>
            <a:normAutofit fontScale="85000" lnSpcReduction="20000"/>
          </a:bodyPr>
          <a:lstStyle/>
          <a:p>
            <a:r>
              <a:rPr lang="en-US" b="0" i="0" dirty="0">
                <a:solidFill>
                  <a:srgbClr val="4A4A4A"/>
                </a:solidFill>
                <a:effectLst/>
                <a:latin typeface="Open Sans" panose="020B0606030504020204" pitchFamily="34" charset="0"/>
              </a:rPr>
              <a:t>The best fit line can be based on the linear equation given below.</a:t>
            </a:r>
          </a:p>
          <a:p>
            <a:endParaRPr lang="en-US" dirty="0">
              <a:solidFill>
                <a:srgbClr val="4A4A4A"/>
              </a:solidFill>
              <a:latin typeface="Open Sans" panose="020B0606030504020204" pitchFamily="34" charset="0"/>
            </a:endParaRPr>
          </a:p>
          <a:p>
            <a:endParaRPr lang="en-US" b="0" i="0" dirty="0">
              <a:solidFill>
                <a:srgbClr val="4A4A4A"/>
              </a:solidFill>
              <a:effectLst/>
              <a:latin typeface="Open Sans" panose="020B0606030504020204" pitchFamily="34" charset="0"/>
            </a:endParaRPr>
          </a:p>
          <a:p>
            <a:endParaRPr lang="en-US" dirty="0">
              <a:solidFill>
                <a:srgbClr val="4A4A4A"/>
              </a:solidFill>
              <a:latin typeface="Open Sans" panose="020B0606030504020204" pitchFamily="34" charset="0"/>
            </a:endParaRPr>
          </a:p>
          <a:p>
            <a:endParaRPr lang="en-US" b="0" i="0" dirty="0">
              <a:solidFill>
                <a:srgbClr val="4A4A4A"/>
              </a:solidFill>
              <a:effectLst/>
              <a:latin typeface="Open Sans" panose="020B0606030504020204" pitchFamily="34" charset="0"/>
            </a:endParaRPr>
          </a:p>
          <a:p>
            <a:endParaRPr lang="en-US" dirty="0">
              <a:solidFill>
                <a:srgbClr val="4A4A4A"/>
              </a:solidFill>
              <a:latin typeface="Open Sans" panose="020B0606030504020204" pitchFamily="34" charset="0"/>
            </a:endParaRPr>
          </a:p>
          <a:p>
            <a:endParaRPr lang="en-US" dirty="0">
              <a:solidFill>
                <a:srgbClr val="4A4A4A"/>
              </a:solidFill>
              <a:latin typeface="Open Sans" panose="020B0606030504020204" pitchFamily="34" charset="0"/>
            </a:endParaRPr>
          </a:p>
          <a:p>
            <a:pPr algn="l">
              <a:buFont typeface="Arial" panose="020B0604020202020204" pitchFamily="34" charset="0"/>
              <a:buChar char="•"/>
            </a:pPr>
            <a:r>
              <a:rPr lang="en-US" b="0" i="0" dirty="0">
                <a:solidFill>
                  <a:srgbClr val="4A4A4A"/>
                </a:solidFill>
                <a:effectLst/>
                <a:latin typeface="Open Sans" panose="020B0606030504020204" pitchFamily="34" charset="0"/>
              </a:rPr>
              <a:t>The dependent variable that is to be predicted is denoted by Y.</a:t>
            </a:r>
          </a:p>
          <a:p>
            <a:pPr algn="l">
              <a:buFont typeface="Arial" panose="020B0604020202020204" pitchFamily="34" charset="0"/>
              <a:buChar char="•"/>
            </a:pPr>
            <a:r>
              <a:rPr lang="en-US" b="0" i="0" dirty="0">
                <a:solidFill>
                  <a:srgbClr val="4A4A4A"/>
                </a:solidFill>
                <a:effectLst/>
                <a:latin typeface="Open Sans" panose="020B0606030504020204" pitchFamily="34" charset="0"/>
              </a:rPr>
              <a:t>A line that touches the y-axis is denoted by the intercept b</a:t>
            </a:r>
            <a:r>
              <a:rPr lang="en-US" b="0" i="0" baseline="-25000" dirty="0">
                <a:solidFill>
                  <a:srgbClr val="4A4A4A"/>
                </a:solidFill>
                <a:effectLst/>
                <a:latin typeface="Open Sans" panose="020B0606030504020204" pitchFamily="34" charset="0"/>
              </a:rPr>
              <a:t>0</a:t>
            </a:r>
            <a:r>
              <a:rPr lang="en-US" b="0" i="0" dirty="0">
                <a:solidFill>
                  <a:srgbClr val="4A4A4A"/>
                </a:solidFill>
                <a:effectLst/>
                <a:latin typeface="Open Sans" panose="020B0606030504020204" pitchFamily="34" charset="0"/>
              </a:rPr>
              <a:t>.</a:t>
            </a:r>
          </a:p>
          <a:p>
            <a:pPr algn="l">
              <a:buFont typeface="Arial" panose="020B0604020202020204" pitchFamily="34" charset="0"/>
              <a:buChar char="•"/>
            </a:pPr>
            <a:r>
              <a:rPr lang="en-US" b="0" i="0" dirty="0">
                <a:solidFill>
                  <a:srgbClr val="4A4A4A"/>
                </a:solidFill>
                <a:effectLst/>
                <a:latin typeface="Open Sans" panose="020B0606030504020204" pitchFamily="34" charset="0"/>
              </a:rPr>
              <a:t>b</a:t>
            </a:r>
            <a:r>
              <a:rPr lang="en-US" b="0" i="0" baseline="-25000" dirty="0">
                <a:solidFill>
                  <a:srgbClr val="4A4A4A"/>
                </a:solidFill>
                <a:effectLst/>
                <a:latin typeface="Open Sans" panose="020B0606030504020204" pitchFamily="34" charset="0"/>
              </a:rPr>
              <a:t>1</a:t>
            </a:r>
            <a:r>
              <a:rPr lang="en-US" b="0" i="0" dirty="0">
                <a:solidFill>
                  <a:srgbClr val="4A4A4A"/>
                </a:solidFill>
                <a:effectLst/>
                <a:latin typeface="Open Sans" panose="020B0606030504020204" pitchFamily="34" charset="0"/>
              </a:rPr>
              <a:t> is the slope of the line, x represents the independent variables that determine the prediction of Y.</a:t>
            </a:r>
          </a:p>
          <a:p>
            <a:pPr algn="l">
              <a:buFont typeface="Arial" panose="020B0604020202020204" pitchFamily="34" charset="0"/>
              <a:buChar char="•"/>
            </a:pPr>
            <a:r>
              <a:rPr lang="en-US" b="0" i="0" dirty="0">
                <a:solidFill>
                  <a:srgbClr val="4A4A4A"/>
                </a:solidFill>
                <a:effectLst/>
                <a:latin typeface="Open Sans" panose="020B0606030504020204" pitchFamily="34" charset="0"/>
              </a:rPr>
              <a:t>The error in the resultant prediction is denoted by e.</a:t>
            </a:r>
          </a:p>
          <a:p>
            <a:endParaRPr lang="en-US" b="0" i="0" dirty="0">
              <a:solidFill>
                <a:srgbClr val="4A4A4A"/>
              </a:solidFill>
              <a:effectLst/>
              <a:latin typeface="Open Sans" panose="020B0606030504020204" pitchFamily="34" charset="0"/>
            </a:endParaRPr>
          </a:p>
          <a:p>
            <a:endParaRPr lang="en-MY" dirty="0"/>
          </a:p>
        </p:txBody>
      </p:sp>
      <p:pic>
        <p:nvPicPr>
          <p:cNvPr id="4" name="Picture 3">
            <a:extLst>
              <a:ext uri="{FF2B5EF4-FFF2-40B4-BE49-F238E27FC236}">
                <a16:creationId xmlns:a16="http://schemas.microsoft.com/office/drawing/2014/main" id="{5CF523E8-03F2-4751-8722-F2DC6128D6C5}"/>
              </a:ext>
            </a:extLst>
          </p:cNvPr>
          <p:cNvPicPr>
            <a:picLocks noChangeAspect="1"/>
          </p:cNvPicPr>
          <p:nvPr/>
        </p:nvPicPr>
        <p:blipFill>
          <a:blip r:embed="rId2"/>
          <a:stretch>
            <a:fillRect/>
          </a:stretch>
        </p:blipFill>
        <p:spPr>
          <a:xfrm>
            <a:off x="2191203" y="2221802"/>
            <a:ext cx="3904797" cy="2147662"/>
          </a:xfrm>
          <a:prstGeom prst="rect">
            <a:avLst/>
          </a:prstGeom>
        </p:spPr>
      </p:pic>
    </p:spTree>
    <p:extLst>
      <p:ext uri="{BB962C8B-B14F-4D97-AF65-F5344CB8AC3E}">
        <p14:creationId xmlns:p14="http://schemas.microsoft.com/office/powerpoint/2010/main" val="2876288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3313-3B2D-4851-BD03-FC34932A04A3}"/>
              </a:ext>
            </a:extLst>
          </p:cNvPr>
          <p:cNvSpPr>
            <a:spLocks noGrp="1"/>
          </p:cNvSpPr>
          <p:nvPr>
            <p:ph type="title"/>
          </p:nvPr>
        </p:nvSpPr>
        <p:spPr/>
        <p:txBody>
          <a:bodyPr/>
          <a:lstStyle/>
          <a:p>
            <a:endParaRPr lang="en-MY"/>
          </a:p>
        </p:txBody>
      </p:sp>
      <p:pic>
        <p:nvPicPr>
          <p:cNvPr id="7170" name="Picture 2">
            <a:extLst>
              <a:ext uri="{FF2B5EF4-FFF2-40B4-BE49-F238E27FC236}">
                <a16:creationId xmlns:a16="http://schemas.microsoft.com/office/drawing/2014/main" id="{DBBBDB42-8798-4831-9280-930D36D3D4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54515" y="1690688"/>
            <a:ext cx="5981246" cy="4915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915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35E7-CA2F-4C40-8167-1C8E6EBF7D03}"/>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1B130B52-FA5D-459A-ABB0-782F5BF64994}"/>
              </a:ext>
            </a:extLst>
          </p:cNvPr>
          <p:cNvSpPr>
            <a:spLocks noGrp="1"/>
          </p:cNvSpPr>
          <p:nvPr>
            <p:ph idx="1"/>
          </p:nvPr>
        </p:nvSpPr>
        <p:spPr/>
        <p:txBody>
          <a:bodyPr/>
          <a:lstStyle/>
          <a:p>
            <a:r>
              <a:rPr lang="en-US" dirty="0">
                <a:solidFill>
                  <a:srgbClr val="292929"/>
                </a:solidFill>
                <a:effectLst/>
                <a:latin typeface="charter"/>
              </a:rPr>
              <a:t>While training and building a regression model, it is these coefficients which are learned and fitted to training data. The aim of the training is to find the best fit line such that cost function is minimized. The cost function helps in measuring the error. During the training process, we try to minimize the error between actual and predicted values and thus minimizing the cost function.</a:t>
            </a:r>
          </a:p>
          <a:p>
            <a:r>
              <a:rPr lang="en-US" b="0" i="0" dirty="0">
                <a:solidFill>
                  <a:srgbClr val="292929"/>
                </a:solidFill>
                <a:effectLst/>
                <a:latin typeface="charter"/>
              </a:rPr>
              <a:t>In the figure, the red points are the data points and the blue line is the predicted line for the training data. To get the predicted value, these data points are projected on to the line.</a:t>
            </a:r>
            <a:endParaRPr lang="en-MY" dirty="0"/>
          </a:p>
        </p:txBody>
      </p:sp>
    </p:spTree>
    <p:extLst>
      <p:ext uri="{BB962C8B-B14F-4D97-AF65-F5344CB8AC3E}">
        <p14:creationId xmlns:p14="http://schemas.microsoft.com/office/powerpoint/2010/main" val="2794681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A7EA-6764-4BF1-A8F4-43A4833EA78A}"/>
              </a:ext>
            </a:extLst>
          </p:cNvPr>
          <p:cNvSpPr>
            <a:spLocks noGrp="1"/>
          </p:cNvSpPr>
          <p:nvPr>
            <p:ph type="title"/>
          </p:nvPr>
        </p:nvSpPr>
        <p:spPr/>
        <p:txBody>
          <a:bodyPr/>
          <a:lstStyle/>
          <a:p>
            <a:endParaRPr lang="en-MY"/>
          </a:p>
        </p:txBody>
      </p:sp>
      <p:pic>
        <p:nvPicPr>
          <p:cNvPr id="4" name="Content Placeholder 3">
            <a:extLst>
              <a:ext uri="{FF2B5EF4-FFF2-40B4-BE49-F238E27FC236}">
                <a16:creationId xmlns:a16="http://schemas.microsoft.com/office/drawing/2014/main" id="{A480E018-575A-401A-B206-60DAFCF8406A}"/>
              </a:ext>
            </a:extLst>
          </p:cNvPr>
          <p:cNvPicPr>
            <a:picLocks noGrp="1" noChangeAspect="1"/>
          </p:cNvPicPr>
          <p:nvPr>
            <p:ph idx="1"/>
          </p:nvPr>
        </p:nvPicPr>
        <p:blipFill>
          <a:blip r:embed="rId2"/>
          <a:stretch>
            <a:fillRect/>
          </a:stretch>
        </p:blipFill>
        <p:spPr>
          <a:xfrm>
            <a:off x="1007836" y="1881754"/>
            <a:ext cx="4457700" cy="2381250"/>
          </a:xfrm>
          <a:prstGeom prst="rect">
            <a:avLst/>
          </a:prstGeom>
        </p:spPr>
      </p:pic>
      <p:sp>
        <p:nvSpPr>
          <p:cNvPr id="6" name="TextBox 5">
            <a:extLst>
              <a:ext uri="{FF2B5EF4-FFF2-40B4-BE49-F238E27FC236}">
                <a16:creationId xmlns:a16="http://schemas.microsoft.com/office/drawing/2014/main" id="{25E42681-A95B-4492-9135-1CDF1719FB4F}"/>
              </a:ext>
            </a:extLst>
          </p:cNvPr>
          <p:cNvSpPr txBox="1"/>
          <p:nvPr/>
        </p:nvSpPr>
        <p:spPr>
          <a:xfrm>
            <a:off x="1120726" y="4454070"/>
            <a:ext cx="10233073" cy="1754326"/>
          </a:xfrm>
          <a:prstGeom prst="rect">
            <a:avLst/>
          </a:prstGeom>
          <a:noFill/>
        </p:spPr>
        <p:txBody>
          <a:bodyPr wrap="square">
            <a:spAutoFit/>
          </a:bodyPr>
          <a:lstStyle/>
          <a:p>
            <a:pPr algn="just"/>
            <a:r>
              <a:rPr lang="en-US" b="0" i="0" dirty="0">
                <a:solidFill>
                  <a:srgbClr val="4A4A4A"/>
                </a:solidFill>
                <a:effectLst/>
                <a:latin typeface="Open Sans" panose="020B0606030504020204" pitchFamily="34" charset="0"/>
              </a:rPr>
              <a:t>We choose the function above to minimize the error. We square the error difference and sum the error over all data points, the division between the total number of data points. Then, the produced value provides the averaged square error over all data points.</a:t>
            </a:r>
          </a:p>
          <a:p>
            <a:pPr algn="just"/>
            <a:endParaRPr lang="en-US" b="0" i="0" dirty="0">
              <a:solidFill>
                <a:srgbClr val="4A4A4A"/>
              </a:solidFill>
              <a:effectLst/>
              <a:latin typeface="Open Sans" panose="020B0606030504020204" pitchFamily="34" charset="0"/>
            </a:endParaRPr>
          </a:p>
          <a:p>
            <a:pPr algn="just"/>
            <a:r>
              <a:rPr lang="en-US" b="0" i="0" dirty="0">
                <a:solidFill>
                  <a:srgbClr val="4A4A4A"/>
                </a:solidFill>
                <a:effectLst/>
                <a:latin typeface="Open Sans" panose="020B0606030504020204" pitchFamily="34" charset="0"/>
              </a:rPr>
              <a:t>It is also known as MSE(Mean Squared Error), and we change the values of b</a:t>
            </a:r>
            <a:r>
              <a:rPr lang="en-US" b="0" i="0" baseline="-25000" dirty="0">
                <a:solidFill>
                  <a:srgbClr val="4A4A4A"/>
                </a:solidFill>
                <a:effectLst/>
                <a:latin typeface="Open Sans" panose="020B0606030504020204" pitchFamily="34" charset="0"/>
              </a:rPr>
              <a:t>0</a:t>
            </a:r>
            <a:r>
              <a:rPr lang="en-US" b="0" i="0" dirty="0">
                <a:solidFill>
                  <a:srgbClr val="4A4A4A"/>
                </a:solidFill>
                <a:effectLst/>
                <a:latin typeface="Open Sans" panose="020B0606030504020204" pitchFamily="34" charset="0"/>
              </a:rPr>
              <a:t> and b</a:t>
            </a:r>
            <a:r>
              <a:rPr lang="en-US" b="0" i="0" baseline="-25000" dirty="0">
                <a:solidFill>
                  <a:srgbClr val="4A4A4A"/>
                </a:solidFill>
                <a:effectLst/>
                <a:latin typeface="Open Sans" panose="020B0606030504020204" pitchFamily="34" charset="0"/>
              </a:rPr>
              <a:t>1</a:t>
            </a:r>
            <a:r>
              <a:rPr lang="en-US" b="0" i="0" dirty="0">
                <a:solidFill>
                  <a:srgbClr val="4A4A4A"/>
                </a:solidFill>
                <a:effectLst/>
                <a:latin typeface="Open Sans" panose="020B0606030504020204" pitchFamily="34" charset="0"/>
              </a:rPr>
              <a:t> so that the MSE value is settled at the minimum.</a:t>
            </a:r>
          </a:p>
        </p:txBody>
      </p:sp>
    </p:spTree>
    <p:extLst>
      <p:ext uri="{BB962C8B-B14F-4D97-AF65-F5344CB8AC3E}">
        <p14:creationId xmlns:p14="http://schemas.microsoft.com/office/powerpoint/2010/main" val="3582878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0BE53-8DDE-95EF-1765-8507718D78F6}"/>
              </a:ext>
            </a:extLst>
          </p:cNvPr>
          <p:cNvSpPr>
            <a:spLocks noGrp="1"/>
          </p:cNvSpPr>
          <p:nvPr>
            <p:ph type="title"/>
          </p:nvPr>
        </p:nvSpPr>
        <p:spPr/>
        <p:txBody>
          <a:bodyPr/>
          <a:lstStyle/>
          <a:p>
            <a:r>
              <a:rPr lang="en-MY" dirty="0">
                <a:solidFill>
                  <a:srgbClr val="0D0D0D"/>
                </a:solidFill>
                <a:highlight>
                  <a:srgbClr val="F4F4F4"/>
                </a:highlight>
                <a:latin typeface="ui-sans-serif"/>
              </a:rPr>
              <a:t>C</a:t>
            </a:r>
            <a:r>
              <a:rPr lang="en-MY" b="0" i="0" dirty="0">
                <a:solidFill>
                  <a:srgbClr val="0D0D0D"/>
                </a:solidFill>
                <a:effectLst/>
                <a:highlight>
                  <a:srgbClr val="F4F4F4"/>
                </a:highlight>
                <a:latin typeface="ui-sans-serif"/>
              </a:rPr>
              <a:t>ost function</a:t>
            </a:r>
            <a:endParaRPr lang="en-MY" dirty="0"/>
          </a:p>
        </p:txBody>
      </p:sp>
      <p:sp>
        <p:nvSpPr>
          <p:cNvPr id="3" name="Content Placeholder 2">
            <a:extLst>
              <a:ext uri="{FF2B5EF4-FFF2-40B4-BE49-F238E27FC236}">
                <a16:creationId xmlns:a16="http://schemas.microsoft.com/office/drawing/2014/main" id="{0ECE6047-CEEB-1442-80F8-67A0D4F155E5}"/>
              </a:ext>
            </a:extLst>
          </p:cNvPr>
          <p:cNvSpPr>
            <a:spLocks noGrp="1"/>
          </p:cNvSpPr>
          <p:nvPr>
            <p:ph idx="1"/>
          </p:nvPr>
        </p:nvSpPr>
        <p:spPr/>
        <p:txBody>
          <a:bodyPr/>
          <a:lstStyle/>
          <a:p>
            <a:r>
              <a:rPr lang="en-US" dirty="0"/>
              <a:t>A cost function, also known as a loss function or error function, is a mathematical function used to quantify the error or difference between the predicted values and the actual values in a machine learning model. </a:t>
            </a:r>
          </a:p>
          <a:p>
            <a:r>
              <a:rPr lang="en-US" dirty="0"/>
              <a:t>The primary goal of training a machine learning model is to minimize the cost function, thereby improving the model's accuracy.</a:t>
            </a:r>
          </a:p>
          <a:p>
            <a:r>
              <a:rPr lang="en-US" b="0" i="0" dirty="0">
                <a:solidFill>
                  <a:srgbClr val="222222"/>
                </a:solidFill>
                <a:effectLst/>
                <a:latin typeface="Lato" panose="020F0502020204030203" pitchFamily="34" charset="0"/>
              </a:rPr>
              <a:t>The cost function helps to figure out the best possible values for a0 and a1, which provides the best fit line for the data points.</a:t>
            </a:r>
          </a:p>
          <a:p>
            <a:endParaRPr lang="en-MY" dirty="0"/>
          </a:p>
        </p:txBody>
      </p:sp>
    </p:spTree>
    <p:extLst>
      <p:ext uri="{BB962C8B-B14F-4D97-AF65-F5344CB8AC3E}">
        <p14:creationId xmlns:p14="http://schemas.microsoft.com/office/powerpoint/2010/main" val="3107354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B2285-A4F8-43D5-8CE6-CB37D7600C4F}"/>
              </a:ext>
            </a:extLst>
          </p:cNvPr>
          <p:cNvSpPr>
            <a:spLocks noGrp="1"/>
          </p:cNvSpPr>
          <p:nvPr>
            <p:ph type="title"/>
          </p:nvPr>
        </p:nvSpPr>
        <p:spPr/>
        <p:txBody>
          <a:bodyPr/>
          <a:lstStyle/>
          <a:p>
            <a:r>
              <a:rPr lang="en-MY" i="0" dirty="0">
                <a:solidFill>
                  <a:srgbClr val="222222"/>
                </a:solidFill>
                <a:effectLst/>
                <a:latin typeface="Lato" panose="020F0502020204030203" pitchFamily="34" charset="0"/>
              </a:rPr>
              <a:t>Cost function</a:t>
            </a:r>
            <a:endParaRPr lang="en-MY" dirty="0"/>
          </a:p>
        </p:txBody>
      </p:sp>
      <p:sp>
        <p:nvSpPr>
          <p:cNvPr id="3" name="Content Placeholder 2">
            <a:extLst>
              <a:ext uri="{FF2B5EF4-FFF2-40B4-BE49-F238E27FC236}">
                <a16:creationId xmlns:a16="http://schemas.microsoft.com/office/drawing/2014/main" id="{DFA63C81-3AB3-4BF1-8EBE-F10E9C81C450}"/>
              </a:ext>
            </a:extLst>
          </p:cNvPr>
          <p:cNvSpPr>
            <a:spLocks noGrp="1"/>
          </p:cNvSpPr>
          <p:nvPr>
            <p:ph idx="1"/>
          </p:nvPr>
        </p:nvSpPr>
        <p:spPr/>
        <p:txBody>
          <a:bodyPr>
            <a:normAutofit/>
          </a:bodyPr>
          <a:lstStyle/>
          <a:p>
            <a:pPr algn="l"/>
            <a:r>
              <a:rPr lang="en-US" b="1" i="0" dirty="0">
                <a:solidFill>
                  <a:srgbClr val="222222"/>
                </a:solidFill>
                <a:effectLst/>
                <a:latin typeface="Lato" panose="020F0502020204030203" pitchFamily="34" charset="0"/>
              </a:rPr>
              <a:t>Mean Squared Error (MSE)</a:t>
            </a:r>
            <a:r>
              <a:rPr lang="en-US" b="0" i="0" dirty="0">
                <a:solidFill>
                  <a:srgbClr val="222222"/>
                </a:solidFill>
                <a:effectLst/>
                <a:latin typeface="Lato" panose="020F0502020204030203" pitchFamily="34" charset="0"/>
              </a:rPr>
              <a:t> cost function is used, which is the average of squared error that occurred between the predicted values and actual values.</a:t>
            </a:r>
          </a:p>
          <a:p>
            <a:pPr algn="l"/>
            <a:endParaRPr lang="en-US" dirty="0">
              <a:solidFill>
                <a:srgbClr val="222222"/>
              </a:solidFill>
              <a:latin typeface="Lato" panose="020F0502020204030203" pitchFamily="34" charset="0"/>
            </a:endParaRPr>
          </a:p>
          <a:p>
            <a:pPr algn="l"/>
            <a:endParaRPr lang="en-US" b="0" i="0" dirty="0">
              <a:solidFill>
                <a:srgbClr val="222222"/>
              </a:solidFill>
              <a:effectLst/>
              <a:latin typeface="Lato" panose="020F0502020204030203" pitchFamily="34" charset="0"/>
            </a:endParaRPr>
          </a:p>
          <a:p>
            <a:pPr algn="l"/>
            <a:endParaRPr lang="en-US" dirty="0">
              <a:solidFill>
                <a:srgbClr val="222222"/>
              </a:solidFill>
              <a:latin typeface="Lato" panose="020F0502020204030203" pitchFamily="34" charset="0"/>
            </a:endParaRPr>
          </a:p>
          <a:p>
            <a:pPr marL="457200" lvl="1" indent="0">
              <a:buNone/>
            </a:pPr>
            <a:r>
              <a:rPr lang="en-US" i="1" dirty="0" err="1">
                <a:solidFill>
                  <a:srgbClr val="222222"/>
                </a:solidFill>
                <a:latin typeface="Lato" panose="020F0502020204030203" pitchFamily="34" charset="0"/>
              </a:rPr>
              <a:t>yi</a:t>
            </a:r>
            <a:r>
              <a:rPr lang="en-US" dirty="0">
                <a:solidFill>
                  <a:srgbClr val="222222"/>
                </a:solidFill>
                <a:latin typeface="Lato" panose="020F0502020204030203" pitchFamily="34" charset="0"/>
              </a:rPr>
              <a:t> is the </a:t>
            </a:r>
            <a:r>
              <a:rPr lang="en-US" dirty="0" err="1">
                <a:solidFill>
                  <a:srgbClr val="222222"/>
                </a:solidFill>
                <a:latin typeface="Lato" panose="020F0502020204030203" pitchFamily="34" charset="0"/>
              </a:rPr>
              <a:t>ith</a:t>
            </a:r>
            <a:r>
              <a:rPr lang="en-US" dirty="0">
                <a:solidFill>
                  <a:srgbClr val="222222"/>
                </a:solidFill>
                <a:latin typeface="Lato" panose="020F0502020204030203" pitchFamily="34" charset="0"/>
              </a:rPr>
              <a:t> observed value.</a:t>
            </a:r>
          </a:p>
          <a:p>
            <a:pPr marL="457200" lvl="1" indent="0">
              <a:buNone/>
            </a:pPr>
            <a:r>
              <a:rPr lang="en-US" i="1" dirty="0" err="1">
                <a:solidFill>
                  <a:srgbClr val="222222"/>
                </a:solidFill>
                <a:latin typeface="Lato" panose="020F0502020204030203" pitchFamily="34" charset="0"/>
              </a:rPr>
              <a:t>ŷi</a:t>
            </a:r>
            <a:r>
              <a:rPr lang="en-US" dirty="0">
                <a:solidFill>
                  <a:srgbClr val="222222"/>
                </a:solidFill>
                <a:latin typeface="Lato" panose="020F0502020204030203" pitchFamily="34" charset="0"/>
              </a:rPr>
              <a:t> is the corresponding predicted value.</a:t>
            </a:r>
          </a:p>
          <a:p>
            <a:pPr marL="457200" lvl="1" indent="0">
              <a:buNone/>
            </a:pPr>
            <a:r>
              <a:rPr lang="en-US" i="1" dirty="0">
                <a:solidFill>
                  <a:srgbClr val="222222"/>
                </a:solidFill>
                <a:latin typeface="Lato" panose="020F0502020204030203" pitchFamily="34" charset="0"/>
              </a:rPr>
              <a:t>n</a:t>
            </a:r>
            <a:r>
              <a:rPr lang="en-US" dirty="0">
                <a:solidFill>
                  <a:srgbClr val="222222"/>
                </a:solidFill>
                <a:latin typeface="Lato" panose="020F0502020204030203" pitchFamily="34" charset="0"/>
              </a:rPr>
              <a:t> = the number of observations.</a:t>
            </a:r>
          </a:p>
          <a:p>
            <a:pPr algn="l"/>
            <a:endParaRPr lang="en-US" b="0" i="0" dirty="0">
              <a:solidFill>
                <a:srgbClr val="222222"/>
              </a:solidFill>
              <a:effectLst/>
              <a:latin typeface="Lato" panose="020F0502020204030203" pitchFamily="34" charset="0"/>
            </a:endParaRPr>
          </a:p>
          <a:p>
            <a:pPr lvl="1"/>
            <a:endParaRPr lang="en-US" b="0" i="0" dirty="0">
              <a:solidFill>
                <a:srgbClr val="222222"/>
              </a:solidFill>
              <a:effectLst/>
              <a:latin typeface="Lato" panose="020F0502020204030203" pitchFamily="34" charset="0"/>
            </a:endParaRPr>
          </a:p>
          <a:p>
            <a:endParaRPr lang="en-MY" dirty="0"/>
          </a:p>
        </p:txBody>
      </p:sp>
      <p:pic>
        <p:nvPicPr>
          <p:cNvPr id="4" name="Picture 3">
            <a:extLst>
              <a:ext uri="{FF2B5EF4-FFF2-40B4-BE49-F238E27FC236}">
                <a16:creationId xmlns:a16="http://schemas.microsoft.com/office/drawing/2014/main" id="{8F3C8711-EBAA-BBCE-5459-4B4FC194E119}"/>
              </a:ext>
            </a:extLst>
          </p:cNvPr>
          <p:cNvPicPr>
            <a:picLocks noChangeAspect="1"/>
          </p:cNvPicPr>
          <p:nvPr/>
        </p:nvPicPr>
        <p:blipFill>
          <a:blip r:embed="rId2"/>
          <a:stretch>
            <a:fillRect/>
          </a:stretch>
        </p:blipFill>
        <p:spPr>
          <a:xfrm>
            <a:off x="3067489" y="3535826"/>
            <a:ext cx="3281729" cy="1040548"/>
          </a:xfrm>
          <a:prstGeom prst="rect">
            <a:avLst/>
          </a:prstGeom>
        </p:spPr>
      </p:pic>
    </p:spTree>
    <p:extLst>
      <p:ext uri="{BB962C8B-B14F-4D97-AF65-F5344CB8AC3E}">
        <p14:creationId xmlns:p14="http://schemas.microsoft.com/office/powerpoint/2010/main" val="1524922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2613-ED34-4A47-91EA-C61642DD1E48}"/>
              </a:ext>
            </a:extLst>
          </p:cNvPr>
          <p:cNvSpPr>
            <a:spLocks noGrp="1"/>
          </p:cNvSpPr>
          <p:nvPr>
            <p:ph type="title"/>
          </p:nvPr>
        </p:nvSpPr>
        <p:spPr/>
        <p:txBody>
          <a:bodyPr/>
          <a:lstStyle/>
          <a:p>
            <a:r>
              <a:rPr lang="en-MY" dirty="0"/>
              <a:t>Gradient Descent</a:t>
            </a:r>
          </a:p>
        </p:txBody>
      </p:sp>
      <p:sp>
        <p:nvSpPr>
          <p:cNvPr id="3" name="Content Placeholder 2">
            <a:extLst>
              <a:ext uri="{FF2B5EF4-FFF2-40B4-BE49-F238E27FC236}">
                <a16:creationId xmlns:a16="http://schemas.microsoft.com/office/drawing/2014/main" id="{156DD9CD-C1B3-482E-B5C1-0E0CE8A2430D}"/>
              </a:ext>
            </a:extLst>
          </p:cNvPr>
          <p:cNvSpPr>
            <a:spLocks noGrp="1"/>
          </p:cNvSpPr>
          <p:nvPr>
            <p:ph idx="1"/>
          </p:nvPr>
        </p:nvSpPr>
        <p:spPr/>
        <p:txBody>
          <a:bodyPr/>
          <a:lstStyle/>
          <a:p>
            <a:pPr algn="just"/>
            <a:r>
              <a:rPr lang="en-US" b="0" i="0" dirty="0">
                <a:solidFill>
                  <a:srgbClr val="4A4A4A"/>
                </a:solidFill>
                <a:effectLst/>
                <a:latin typeface="Open Sans" panose="020B0606030504020204" pitchFamily="34" charset="0"/>
              </a:rPr>
              <a:t>The next important terminology to understand linear regression is </a:t>
            </a:r>
            <a:r>
              <a:rPr lang="en-US" b="1" i="0" dirty="0">
                <a:solidFill>
                  <a:srgbClr val="4A4A4A"/>
                </a:solidFill>
                <a:effectLst/>
                <a:latin typeface="Open Sans" panose="020B0606030504020204" pitchFamily="34" charset="0"/>
              </a:rPr>
              <a:t>gradient descent. </a:t>
            </a:r>
            <a:r>
              <a:rPr lang="en-US" b="0" i="0" dirty="0">
                <a:solidFill>
                  <a:srgbClr val="4A4A4A"/>
                </a:solidFill>
                <a:effectLst/>
                <a:latin typeface="Open Sans" panose="020B0606030504020204" pitchFamily="34" charset="0"/>
              </a:rPr>
              <a:t>It is a method of updating b</a:t>
            </a:r>
            <a:r>
              <a:rPr lang="en-US" b="0" i="0" baseline="-25000" dirty="0">
                <a:solidFill>
                  <a:srgbClr val="4A4A4A"/>
                </a:solidFill>
                <a:effectLst/>
                <a:latin typeface="Open Sans" panose="020B0606030504020204" pitchFamily="34" charset="0"/>
              </a:rPr>
              <a:t>0</a:t>
            </a:r>
            <a:r>
              <a:rPr lang="en-US" b="0" i="0" dirty="0">
                <a:solidFill>
                  <a:srgbClr val="4A4A4A"/>
                </a:solidFill>
                <a:effectLst/>
                <a:latin typeface="Open Sans" panose="020B0606030504020204" pitchFamily="34" charset="0"/>
              </a:rPr>
              <a:t> and b</a:t>
            </a:r>
            <a:r>
              <a:rPr lang="en-US" b="0" i="0" baseline="-25000" dirty="0">
                <a:solidFill>
                  <a:srgbClr val="4A4A4A"/>
                </a:solidFill>
                <a:effectLst/>
                <a:latin typeface="Open Sans" panose="020B0606030504020204" pitchFamily="34" charset="0"/>
              </a:rPr>
              <a:t>1</a:t>
            </a:r>
            <a:r>
              <a:rPr lang="en-US" b="0" i="0" dirty="0">
                <a:solidFill>
                  <a:srgbClr val="4A4A4A"/>
                </a:solidFill>
                <a:effectLst/>
                <a:latin typeface="Open Sans" panose="020B0606030504020204" pitchFamily="34" charset="0"/>
              </a:rPr>
              <a:t> values to reduce the MSE. The idea behind this is to keep iterating the b</a:t>
            </a:r>
            <a:r>
              <a:rPr lang="en-US" b="0" i="0" baseline="-25000" dirty="0">
                <a:solidFill>
                  <a:srgbClr val="4A4A4A"/>
                </a:solidFill>
                <a:effectLst/>
                <a:latin typeface="Open Sans" panose="020B0606030504020204" pitchFamily="34" charset="0"/>
              </a:rPr>
              <a:t>0</a:t>
            </a:r>
            <a:r>
              <a:rPr lang="en-US" b="0" i="0" dirty="0">
                <a:solidFill>
                  <a:srgbClr val="4A4A4A"/>
                </a:solidFill>
                <a:effectLst/>
                <a:latin typeface="Open Sans" panose="020B0606030504020204" pitchFamily="34" charset="0"/>
              </a:rPr>
              <a:t> and b</a:t>
            </a:r>
            <a:r>
              <a:rPr lang="en-US" b="0" i="0" baseline="-25000" dirty="0">
                <a:solidFill>
                  <a:srgbClr val="4A4A4A"/>
                </a:solidFill>
                <a:effectLst/>
                <a:latin typeface="Open Sans" panose="020B0606030504020204" pitchFamily="34" charset="0"/>
              </a:rPr>
              <a:t>1</a:t>
            </a:r>
            <a:r>
              <a:rPr lang="en-US" b="0" i="0" dirty="0">
                <a:solidFill>
                  <a:srgbClr val="4A4A4A"/>
                </a:solidFill>
                <a:effectLst/>
                <a:latin typeface="Open Sans" panose="020B0606030504020204" pitchFamily="34" charset="0"/>
              </a:rPr>
              <a:t> values until we reduce the MSE to the minimum.</a:t>
            </a:r>
          </a:p>
          <a:p>
            <a:pPr algn="just"/>
            <a:r>
              <a:rPr lang="en-US" b="0" i="0" dirty="0">
                <a:solidFill>
                  <a:srgbClr val="4A4A4A"/>
                </a:solidFill>
                <a:effectLst/>
                <a:latin typeface="Open Sans" panose="020B0606030504020204" pitchFamily="34" charset="0"/>
              </a:rPr>
              <a:t>To update b</a:t>
            </a:r>
            <a:r>
              <a:rPr lang="en-US" b="0" i="0" baseline="-25000" dirty="0">
                <a:solidFill>
                  <a:srgbClr val="4A4A4A"/>
                </a:solidFill>
                <a:effectLst/>
                <a:latin typeface="Open Sans" panose="020B0606030504020204" pitchFamily="34" charset="0"/>
              </a:rPr>
              <a:t>0</a:t>
            </a:r>
            <a:r>
              <a:rPr lang="en-US" b="0" i="0" dirty="0">
                <a:solidFill>
                  <a:srgbClr val="4A4A4A"/>
                </a:solidFill>
                <a:effectLst/>
                <a:latin typeface="Open Sans" panose="020B0606030504020204" pitchFamily="34" charset="0"/>
              </a:rPr>
              <a:t> and b</a:t>
            </a:r>
            <a:r>
              <a:rPr lang="en-US" b="0" i="0" baseline="-25000" dirty="0">
                <a:solidFill>
                  <a:srgbClr val="4A4A4A"/>
                </a:solidFill>
                <a:effectLst/>
                <a:latin typeface="Open Sans" panose="020B0606030504020204" pitchFamily="34" charset="0"/>
              </a:rPr>
              <a:t>1</a:t>
            </a:r>
            <a:r>
              <a:rPr lang="en-US" b="0" i="0" dirty="0">
                <a:solidFill>
                  <a:srgbClr val="4A4A4A"/>
                </a:solidFill>
                <a:effectLst/>
                <a:latin typeface="Open Sans" panose="020B0606030504020204" pitchFamily="34" charset="0"/>
              </a:rPr>
              <a:t>, we take gradients from the cost function. To find these gradients, we take partial derivatives with respect to b</a:t>
            </a:r>
            <a:r>
              <a:rPr lang="en-US" b="0" i="0" baseline="-25000" dirty="0">
                <a:solidFill>
                  <a:srgbClr val="4A4A4A"/>
                </a:solidFill>
                <a:effectLst/>
                <a:latin typeface="Open Sans" panose="020B0606030504020204" pitchFamily="34" charset="0"/>
              </a:rPr>
              <a:t>0</a:t>
            </a:r>
            <a:r>
              <a:rPr lang="en-US" b="0" i="0" dirty="0">
                <a:solidFill>
                  <a:srgbClr val="4A4A4A"/>
                </a:solidFill>
                <a:effectLst/>
                <a:latin typeface="Open Sans" panose="020B0606030504020204" pitchFamily="34" charset="0"/>
              </a:rPr>
              <a:t> and b</a:t>
            </a:r>
            <a:r>
              <a:rPr lang="en-US" b="0" i="0" baseline="-25000" dirty="0">
                <a:solidFill>
                  <a:srgbClr val="4A4A4A"/>
                </a:solidFill>
                <a:effectLst/>
                <a:latin typeface="Open Sans" panose="020B0606030504020204" pitchFamily="34" charset="0"/>
              </a:rPr>
              <a:t>1</a:t>
            </a:r>
            <a:r>
              <a:rPr lang="en-US" b="0" i="0" dirty="0">
                <a:solidFill>
                  <a:srgbClr val="4A4A4A"/>
                </a:solidFill>
                <a:effectLst/>
                <a:latin typeface="Open Sans" panose="020B0606030504020204" pitchFamily="34" charset="0"/>
              </a:rPr>
              <a:t>. These partial derivatives are the gradients and are used to update the values of b</a:t>
            </a:r>
            <a:r>
              <a:rPr lang="en-US" b="0" i="0" baseline="-25000" dirty="0">
                <a:solidFill>
                  <a:srgbClr val="4A4A4A"/>
                </a:solidFill>
                <a:effectLst/>
                <a:latin typeface="Open Sans" panose="020B0606030504020204" pitchFamily="34" charset="0"/>
              </a:rPr>
              <a:t>0</a:t>
            </a:r>
            <a:r>
              <a:rPr lang="en-US" b="0" i="0" dirty="0">
                <a:solidFill>
                  <a:srgbClr val="4A4A4A"/>
                </a:solidFill>
                <a:effectLst/>
                <a:latin typeface="Open Sans" panose="020B0606030504020204" pitchFamily="34" charset="0"/>
              </a:rPr>
              <a:t> and b</a:t>
            </a:r>
            <a:r>
              <a:rPr lang="en-US" b="0" i="0" baseline="-25000" dirty="0">
                <a:solidFill>
                  <a:srgbClr val="4A4A4A"/>
                </a:solidFill>
                <a:effectLst/>
                <a:latin typeface="Open Sans" panose="020B0606030504020204" pitchFamily="34" charset="0"/>
              </a:rPr>
              <a:t>1</a:t>
            </a:r>
            <a:r>
              <a:rPr lang="en-US" b="0" i="0" dirty="0">
                <a:solidFill>
                  <a:srgbClr val="4A4A4A"/>
                </a:solidFill>
                <a:effectLst/>
                <a:latin typeface="Open Sans" panose="020B0606030504020204" pitchFamily="34" charset="0"/>
              </a:rPr>
              <a:t>.</a:t>
            </a:r>
          </a:p>
          <a:p>
            <a:endParaRPr lang="en-MY" dirty="0"/>
          </a:p>
        </p:txBody>
      </p:sp>
    </p:spTree>
    <p:extLst>
      <p:ext uri="{BB962C8B-B14F-4D97-AF65-F5344CB8AC3E}">
        <p14:creationId xmlns:p14="http://schemas.microsoft.com/office/powerpoint/2010/main" val="350743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AA658FC-316E-CFCF-5AB3-BD6CA1672E17}"/>
              </a:ext>
            </a:extLst>
          </p:cNvPr>
          <p:cNvSpPr>
            <a:spLocks noGrp="1"/>
          </p:cNvSpPr>
          <p:nvPr>
            <p:ph type="title"/>
          </p:nvPr>
        </p:nvSpPr>
        <p:spPr>
          <a:xfrm>
            <a:off x="1981200" y="274638"/>
            <a:ext cx="8229600" cy="563562"/>
          </a:xfrm>
        </p:spPr>
        <p:txBody>
          <a:bodyPr>
            <a:normAutofit fontScale="90000"/>
          </a:bodyPr>
          <a:lstStyle/>
          <a:p>
            <a:pPr eaLnBrk="1" hangingPunct="1"/>
            <a:r>
              <a:rPr lang="en-US" altLang="en-US" b="1">
                <a:solidFill>
                  <a:srgbClr val="002060"/>
                </a:solidFill>
              </a:rPr>
              <a:t>Simple Linear Regression</a:t>
            </a:r>
          </a:p>
        </p:txBody>
      </p:sp>
      <p:sp>
        <p:nvSpPr>
          <p:cNvPr id="5123" name="Content Placeholder 2">
            <a:extLst>
              <a:ext uri="{FF2B5EF4-FFF2-40B4-BE49-F238E27FC236}">
                <a16:creationId xmlns:a16="http://schemas.microsoft.com/office/drawing/2014/main" id="{7FCB468A-E437-BC03-8F7A-EE687F4C4F3F}"/>
              </a:ext>
            </a:extLst>
          </p:cNvPr>
          <p:cNvSpPr>
            <a:spLocks noGrp="1"/>
          </p:cNvSpPr>
          <p:nvPr>
            <p:ph idx="1"/>
          </p:nvPr>
        </p:nvSpPr>
        <p:spPr>
          <a:xfrm>
            <a:off x="1055077" y="914400"/>
            <a:ext cx="9155723" cy="5943600"/>
          </a:xfrm>
        </p:spPr>
        <p:txBody>
          <a:bodyPr>
            <a:normAutofit fontScale="92500" lnSpcReduction="10000"/>
          </a:bodyPr>
          <a:lstStyle/>
          <a:p>
            <a:pPr algn="just" eaLnBrk="1" hangingPunct="1"/>
            <a:r>
              <a:rPr lang="en-US" altLang="en-US" dirty="0"/>
              <a:t>Simple regression problem (a single x and a single y), the form of the model would be:</a:t>
            </a:r>
          </a:p>
          <a:p>
            <a:pPr eaLnBrk="1" hangingPunct="1">
              <a:buFont typeface="Arial" panose="020B0604020202020204" pitchFamily="34" charset="0"/>
              <a:buNone/>
            </a:pPr>
            <a:r>
              <a:rPr lang="en-US" altLang="en-US" dirty="0"/>
              <a:t>  </a:t>
            </a:r>
          </a:p>
          <a:p>
            <a:pPr eaLnBrk="1" hangingPunct="1">
              <a:buFont typeface="Arial" panose="020B0604020202020204" pitchFamily="34" charset="0"/>
              <a:buNone/>
            </a:pPr>
            <a:r>
              <a:rPr lang="en-US" altLang="en-US" dirty="0"/>
              <a:t>               </a:t>
            </a:r>
          </a:p>
          <a:p>
            <a:pPr eaLnBrk="1" hangingPunct="1"/>
            <a:endParaRPr lang="en-US" altLang="en-US" dirty="0"/>
          </a:p>
          <a:p>
            <a:pPr eaLnBrk="1" hangingPunct="1">
              <a:buFont typeface="Arial" panose="020B0604020202020204" pitchFamily="34" charset="0"/>
              <a:buNone/>
            </a:pPr>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b="1" i="0" dirty="0">
              <a:solidFill>
                <a:srgbClr val="242424"/>
              </a:solidFill>
              <a:effectLst/>
              <a:highlight>
                <a:srgbClr val="FFFFFF"/>
              </a:highlight>
              <a:latin typeface="source-serif-pro"/>
            </a:endParaRPr>
          </a:p>
          <a:p>
            <a:pPr eaLnBrk="1" hangingPunct="1"/>
            <a:endParaRPr lang="en-US" b="1" i="0" dirty="0">
              <a:solidFill>
                <a:srgbClr val="242424"/>
              </a:solidFill>
              <a:effectLst/>
              <a:highlight>
                <a:srgbClr val="FFFFFF"/>
              </a:highlight>
              <a:latin typeface="source-serif-pro"/>
            </a:endParaRPr>
          </a:p>
          <a:p>
            <a:pPr algn="just" eaLnBrk="1" hangingPunct="1"/>
            <a:r>
              <a:rPr lang="en-US" b="1" dirty="0">
                <a:solidFill>
                  <a:srgbClr val="242424"/>
                </a:solidFill>
                <a:highlight>
                  <a:srgbClr val="FFFFFF"/>
                </a:highlight>
                <a:latin typeface="source-serif-pro"/>
              </a:rPr>
              <a:t>b</a:t>
            </a:r>
            <a:r>
              <a:rPr lang="en-US" b="1" i="0" dirty="0">
                <a:solidFill>
                  <a:srgbClr val="242424"/>
                </a:solidFill>
                <a:effectLst/>
                <a:highlight>
                  <a:srgbClr val="FFFFFF"/>
                </a:highlight>
                <a:latin typeface="source-serif-pro"/>
              </a:rPr>
              <a:t>0 </a:t>
            </a:r>
            <a:r>
              <a:rPr lang="en-US" b="0" i="0" dirty="0">
                <a:solidFill>
                  <a:srgbClr val="242424"/>
                </a:solidFill>
                <a:effectLst/>
                <a:highlight>
                  <a:srgbClr val="FFFFFF"/>
                </a:highlight>
                <a:latin typeface="source-serif-pro"/>
              </a:rPr>
              <a:t>(y-intercept) and </a:t>
            </a:r>
            <a:r>
              <a:rPr lang="en-US" b="1" dirty="0">
                <a:solidFill>
                  <a:srgbClr val="242424"/>
                </a:solidFill>
                <a:highlight>
                  <a:srgbClr val="FFFFFF"/>
                </a:highlight>
                <a:latin typeface="source-serif-pro"/>
              </a:rPr>
              <a:t>b</a:t>
            </a:r>
            <a:r>
              <a:rPr lang="en-US" b="1" i="0" dirty="0">
                <a:solidFill>
                  <a:srgbClr val="242424"/>
                </a:solidFill>
                <a:effectLst/>
                <a:highlight>
                  <a:srgbClr val="FFFFFF"/>
                </a:highlight>
                <a:latin typeface="source-serif-pro"/>
              </a:rPr>
              <a:t>1 </a:t>
            </a:r>
            <a:r>
              <a:rPr lang="en-US" b="0" i="0" dirty="0">
                <a:solidFill>
                  <a:srgbClr val="242424"/>
                </a:solidFill>
                <a:effectLst/>
                <a:highlight>
                  <a:srgbClr val="FFFFFF"/>
                </a:highlight>
                <a:latin typeface="source-serif-pro"/>
              </a:rPr>
              <a:t>(slope)</a:t>
            </a:r>
            <a:r>
              <a:rPr lang="en-US" b="1" i="0" dirty="0">
                <a:solidFill>
                  <a:srgbClr val="242424"/>
                </a:solidFill>
                <a:effectLst/>
                <a:highlight>
                  <a:srgbClr val="FFFFFF"/>
                </a:highlight>
                <a:latin typeface="source-serif-pro"/>
              </a:rPr>
              <a:t> </a:t>
            </a:r>
            <a:r>
              <a:rPr lang="en-US" b="0" i="0" dirty="0">
                <a:solidFill>
                  <a:srgbClr val="242424"/>
                </a:solidFill>
                <a:effectLst/>
                <a:highlight>
                  <a:srgbClr val="FFFFFF"/>
                </a:highlight>
                <a:latin typeface="source-serif-pro"/>
              </a:rPr>
              <a:t>are the coefficients whose values represent the accuracy of predicted values with the actual values.</a:t>
            </a:r>
            <a:endParaRPr lang="en-US" altLang="en-US" dirty="0"/>
          </a:p>
        </p:txBody>
      </p:sp>
      <p:sp>
        <p:nvSpPr>
          <p:cNvPr id="5124" name="object 5">
            <a:extLst>
              <a:ext uri="{FF2B5EF4-FFF2-40B4-BE49-F238E27FC236}">
                <a16:creationId xmlns:a16="http://schemas.microsoft.com/office/drawing/2014/main" id="{44046F40-7CB2-4E73-2A24-3B8DA8EFA22E}"/>
              </a:ext>
            </a:extLst>
          </p:cNvPr>
          <p:cNvSpPr txBox="1">
            <a:spLocks noChangeArrowheads="1"/>
          </p:cNvSpPr>
          <p:nvPr/>
        </p:nvSpPr>
        <p:spPr bwMode="auto">
          <a:xfrm>
            <a:off x="2690813" y="4468814"/>
            <a:ext cx="2355850" cy="93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30" rIns="0" bIns="0">
            <a:spAutoFit/>
          </a:bodyPr>
          <a:lstStyle>
            <a:lvl1pPr marL="968375" indent="-9556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88"/>
              </a:spcBef>
              <a:buNone/>
            </a:pPr>
            <a:r>
              <a:rPr lang="en-US" altLang="en-US" sz="2000" b="1">
                <a:solidFill>
                  <a:srgbClr val="002060"/>
                </a:solidFill>
                <a:latin typeface="Noto Sans" panose="020B0502040504020204" pitchFamily="34" charset="0"/>
                <a:cs typeface="Noto Sans" panose="020B0502040504020204" pitchFamily="34" charset="0"/>
              </a:rPr>
              <a:t>Dependent variable  (DV)</a:t>
            </a:r>
          </a:p>
        </p:txBody>
      </p:sp>
      <p:sp>
        <p:nvSpPr>
          <p:cNvPr id="5125" name="object 7">
            <a:extLst>
              <a:ext uri="{FF2B5EF4-FFF2-40B4-BE49-F238E27FC236}">
                <a16:creationId xmlns:a16="http://schemas.microsoft.com/office/drawing/2014/main" id="{777D77B0-B7A7-B28A-3719-A780DCAE94C9}"/>
              </a:ext>
            </a:extLst>
          </p:cNvPr>
          <p:cNvSpPr txBox="1">
            <a:spLocks noChangeArrowheads="1"/>
          </p:cNvSpPr>
          <p:nvPr/>
        </p:nvSpPr>
        <p:spPr bwMode="auto">
          <a:xfrm>
            <a:off x="7246938" y="4433888"/>
            <a:ext cx="2659062"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30" rIns="0" bIns="0">
            <a:spAutoFit/>
          </a:bodyPr>
          <a:lstStyle>
            <a:lvl1pPr marL="990600" indent="-9794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88"/>
              </a:spcBef>
              <a:buNone/>
            </a:pPr>
            <a:r>
              <a:rPr lang="en-US" altLang="en-US" sz="2000" b="1">
                <a:solidFill>
                  <a:srgbClr val="002060"/>
                </a:solidFill>
                <a:latin typeface="Arial" panose="020B0604020202020204" pitchFamily="34" charset="0"/>
              </a:rPr>
              <a:t>Independent variable  (IV)</a:t>
            </a:r>
          </a:p>
        </p:txBody>
      </p:sp>
      <p:sp>
        <p:nvSpPr>
          <p:cNvPr id="10" name="object 9">
            <a:extLst>
              <a:ext uri="{FF2B5EF4-FFF2-40B4-BE49-F238E27FC236}">
                <a16:creationId xmlns:a16="http://schemas.microsoft.com/office/drawing/2014/main" id="{FA3D1EE1-F6BE-0CB6-B432-0F4696F4ED37}"/>
              </a:ext>
            </a:extLst>
          </p:cNvPr>
          <p:cNvSpPr txBox="1"/>
          <p:nvPr/>
        </p:nvSpPr>
        <p:spPr>
          <a:xfrm>
            <a:off x="7067550" y="2016125"/>
            <a:ext cx="1695450" cy="319088"/>
          </a:xfrm>
          <a:prstGeom prst="rect">
            <a:avLst/>
          </a:prstGeom>
        </p:spPr>
        <p:txBody>
          <a:bodyPr lIns="0" tIns="11430" rIns="0" bIns="0">
            <a:spAutoFit/>
          </a:bodyPr>
          <a:lstStyle/>
          <a:p>
            <a:pPr marL="12700">
              <a:spcBef>
                <a:spcPts val="90"/>
              </a:spcBef>
              <a:defRPr/>
            </a:pPr>
            <a:r>
              <a:rPr sz="2000" b="1" spc="-10" dirty="0">
                <a:solidFill>
                  <a:srgbClr val="002060"/>
                </a:solidFill>
                <a:latin typeface="Arial"/>
                <a:cs typeface="Arial"/>
              </a:rPr>
              <a:t>Coefficient</a:t>
            </a:r>
            <a:endParaRPr sz="2000" b="1">
              <a:solidFill>
                <a:srgbClr val="002060"/>
              </a:solidFill>
              <a:latin typeface="Arial"/>
              <a:cs typeface="Arial"/>
            </a:endParaRPr>
          </a:p>
        </p:txBody>
      </p:sp>
      <p:sp>
        <p:nvSpPr>
          <p:cNvPr id="11" name="object 11">
            <a:extLst>
              <a:ext uri="{FF2B5EF4-FFF2-40B4-BE49-F238E27FC236}">
                <a16:creationId xmlns:a16="http://schemas.microsoft.com/office/drawing/2014/main" id="{728C116F-7DC6-7448-D425-77B234D2C734}"/>
              </a:ext>
            </a:extLst>
          </p:cNvPr>
          <p:cNvSpPr txBox="1"/>
          <p:nvPr/>
        </p:nvSpPr>
        <p:spPr>
          <a:xfrm>
            <a:off x="4094164" y="1963739"/>
            <a:ext cx="1468437" cy="319087"/>
          </a:xfrm>
          <a:prstGeom prst="rect">
            <a:avLst/>
          </a:prstGeom>
        </p:spPr>
        <p:txBody>
          <a:bodyPr lIns="0" tIns="11430" rIns="0" bIns="0">
            <a:spAutoFit/>
          </a:bodyPr>
          <a:lstStyle/>
          <a:p>
            <a:pPr marL="12700">
              <a:spcBef>
                <a:spcPts val="90"/>
              </a:spcBef>
              <a:defRPr/>
            </a:pPr>
            <a:r>
              <a:rPr sz="2000" b="1" spc="-5" dirty="0">
                <a:solidFill>
                  <a:srgbClr val="002060"/>
                </a:solidFill>
                <a:latin typeface="Arial"/>
                <a:cs typeface="Arial"/>
              </a:rPr>
              <a:t>C</a:t>
            </a:r>
            <a:r>
              <a:rPr sz="2000" b="1" spc="-10" dirty="0">
                <a:solidFill>
                  <a:srgbClr val="002060"/>
                </a:solidFill>
                <a:latin typeface="Arial"/>
                <a:cs typeface="Arial"/>
              </a:rPr>
              <a:t>on</a:t>
            </a:r>
            <a:r>
              <a:rPr sz="2000" b="1" dirty="0">
                <a:solidFill>
                  <a:srgbClr val="002060"/>
                </a:solidFill>
                <a:latin typeface="Arial"/>
                <a:cs typeface="Arial"/>
              </a:rPr>
              <a:t>s</a:t>
            </a:r>
            <a:r>
              <a:rPr sz="2000" b="1" spc="-5" dirty="0">
                <a:solidFill>
                  <a:srgbClr val="002060"/>
                </a:solidFill>
                <a:latin typeface="Arial"/>
                <a:cs typeface="Arial"/>
              </a:rPr>
              <a:t>tant</a:t>
            </a:r>
            <a:endParaRPr sz="2000" b="1">
              <a:solidFill>
                <a:srgbClr val="002060"/>
              </a:solidFill>
              <a:latin typeface="Arial"/>
              <a:cs typeface="Arial"/>
            </a:endParaRPr>
          </a:p>
        </p:txBody>
      </p:sp>
      <p:sp>
        <p:nvSpPr>
          <p:cNvPr id="20" name="object 3">
            <a:extLst>
              <a:ext uri="{FF2B5EF4-FFF2-40B4-BE49-F238E27FC236}">
                <a16:creationId xmlns:a16="http://schemas.microsoft.com/office/drawing/2014/main" id="{A36313CC-3A19-F30D-8FF5-CB3504FB4D3E}"/>
              </a:ext>
            </a:extLst>
          </p:cNvPr>
          <p:cNvSpPr txBox="1"/>
          <p:nvPr/>
        </p:nvSpPr>
        <p:spPr>
          <a:xfrm>
            <a:off x="4616450" y="2867026"/>
            <a:ext cx="3783013" cy="512763"/>
          </a:xfrm>
          <a:prstGeom prst="rect">
            <a:avLst/>
          </a:prstGeom>
        </p:spPr>
        <p:txBody>
          <a:bodyPr wrap="square" lIns="0" tIns="11430" rIns="0" bIns="0">
            <a:spAutoFit/>
          </a:bodyPr>
          <a:lstStyle/>
          <a:p>
            <a:pPr marL="12700">
              <a:spcBef>
                <a:spcPts val="90"/>
              </a:spcBef>
              <a:defRPr/>
            </a:pPr>
            <a:r>
              <a:rPr sz="3200" b="1" spc="-25" dirty="0">
                <a:solidFill>
                  <a:srgbClr val="002060"/>
                </a:solidFill>
                <a:latin typeface="Noto Sans"/>
                <a:cs typeface="Noto Sans"/>
              </a:rPr>
              <a:t>y </a:t>
            </a:r>
            <a:r>
              <a:rPr sz="3200" b="1" spc="60" dirty="0">
                <a:solidFill>
                  <a:srgbClr val="002060"/>
                </a:solidFill>
                <a:latin typeface="Noto Sans"/>
                <a:cs typeface="Noto Sans"/>
              </a:rPr>
              <a:t>= </a:t>
            </a:r>
            <a:r>
              <a:rPr sz="3200" b="1" spc="25" dirty="0">
                <a:solidFill>
                  <a:srgbClr val="002060"/>
                </a:solidFill>
                <a:latin typeface="Noto Sans"/>
                <a:cs typeface="Noto Sans"/>
              </a:rPr>
              <a:t>b0 </a:t>
            </a:r>
            <a:r>
              <a:rPr sz="3200" b="1" spc="60" dirty="0">
                <a:solidFill>
                  <a:srgbClr val="002060"/>
                </a:solidFill>
                <a:latin typeface="Noto Sans"/>
                <a:cs typeface="Noto Sans"/>
              </a:rPr>
              <a:t>+ </a:t>
            </a:r>
            <a:r>
              <a:rPr sz="3200" b="1" spc="25" dirty="0">
                <a:solidFill>
                  <a:srgbClr val="002060"/>
                </a:solidFill>
                <a:latin typeface="Noto Sans"/>
                <a:cs typeface="Noto Sans"/>
              </a:rPr>
              <a:t>b1 </a:t>
            </a:r>
            <a:r>
              <a:rPr sz="3200" b="1" spc="-185" dirty="0">
                <a:solidFill>
                  <a:srgbClr val="002060"/>
                </a:solidFill>
                <a:latin typeface="Noto Sans"/>
                <a:cs typeface="Noto Sans"/>
              </a:rPr>
              <a:t>*</a:t>
            </a:r>
            <a:r>
              <a:rPr sz="3200" b="1" spc="-225" dirty="0">
                <a:solidFill>
                  <a:srgbClr val="002060"/>
                </a:solidFill>
                <a:latin typeface="Noto Sans"/>
                <a:cs typeface="Noto Sans"/>
              </a:rPr>
              <a:t> </a:t>
            </a:r>
            <a:r>
              <a:rPr sz="3200" b="1" spc="20" dirty="0">
                <a:solidFill>
                  <a:srgbClr val="002060"/>
                </a:solidFill>
                <a:latin typeface="Noto Sans"/>
                <a:cs typeface="Noto Sans"/>
              </a:rPr>
              <a:t>x1</a:t>
            </a:r>
            <a:endParaRPr sz="3200" b="1" dirty="0">
              <a:solidFill>
                <a:srgbClr val="002060"/>
              </a:solidFill>
              <a:latin typeface="Noto Sans"/>
              <a:cs typeface="Noto Sans"/>
            </a:endParaRPr>
          </a:p>
        </p:txBody>
      </p:sp>
      <p:sp>
        <p:nvSpPr>
          <p:cNvPr id="5129" name="object 4">
            <a:extLst>
              <a:ext uri="{FF2B5EF4-FFF2-40B4-BE49-F238E27FC236}">
                <a16:creationId xmlns:a16="http://schemas.microsoft.com/office/drawing/2014/main" id="{BE154ADA-9973-52A3-E38E-647A00DFEF05}"/>
              </a:ext>
            </a:extLst>
          </p:cNvPr>
          <p:cNvSpPr>
            <a:spLocks noChangeArrowheads="1"/>
          </p:cNvSpPr>
          <p:nvPr/>
        </p:nvSpPr>
        <p:spPr bwMode="auto">
          <a:xfrm>
            <a:off x="3511551" y="3479801"/>
            <a:ext cx="1044575" cy="868363"/>
          </a:xfrm>
          <a:custGeom>
            <a:avLst/>
            <a:gdLst>
              <a:gd name="T0" fmla="*/ 844103 w 1045210"/>
              <a:gd name="T1" fmla="*/ 115623 h 868045"/>
              <a:gd name="T2" fmla="*/ 795743 w 1045210"/>
              <a:gd name="T3" fmla="*/ 56730 h 868045"/>
              <a:gd name="T4" fmla="*/ 1044943 w 1045210"/>
              <a:gd name="T5" fmla="*/ 0 h 868045"/>
              <a:gd name="T6" fmla="*/ 1009537 w 1045210"/>
              <a:gd name="T7" fmla="*/ 79362 h 868045"/>
              <a:gd name="T8" fmla="*/ 888263 w 1045210"/>
              <a:gd name="T9" fmla="*/ 79362 h 868045"/>
              <a:gd name="T10" fmla="*/ 844103 w 1045210"/>
              <a:gd name="T11" fmla="*/ 115623 h 868045"/>
              <a:gd name="T12" fmla="*/ 892462 w 1045210"/>
              <a:gd name="T13" fmla="*/ 174515 h 868045"/>
              <a:gd name="T14" fmla="*/ 844103 w 1045210"/>
              <a:gd name="T15" fmla="*/ 115623 h 868045"/>
              <a:gd name="T16" fmla="*/ 888263 w 1045210"/>
              <a:gd name="T17" fmla="*/ 79362 h 868045"/>
              <a:gd name="T18" fmla="*/ 936625 w 1045210"/>
              <a:gd name="T19" fmla="*/ 138252 h 868045"/>
              <a:gd name="T20" fmla="*/ 892462 w 1045210"/>
              <a:gd name="T21" fmla="*/ 174515 h 868045"/>
              <a:gd name="T22" fmla="*/ 940815 w 1045210"/>
              <a:gd name="T23" fmla="*/ 233400 h 868045"/>
              <a:gd name="T24" fmla="*/ 892462 w 1045210"/>
              <a:gd name="T25" fmla="*/ 174515 h 868045"/>
              <a:gd name="T26" fmla="*/ 936625 w 1045210"/>
              <a:gd name="T27" fmla="*/ 138252 h 868045"/>
              <a:gd name="T28" fmla="*/ 888263 w 1045210"/>
              <a:gd name="T29" fmla="*/ 79362 h 868045"/>
              <a:gd name="T30" fmla="*/ 1009537 w 1045210"/>
              <a:gd name="T31" fmla="*/ 79362 h 868045"/>
              <a:gd name="T32" fmla="*/ 940815 w 1045210"/>
              <a:gd name="T33" fmla="*/ 233400 h 868045"/>
              <a:gd name="T34" fmla="*/ 48361 w 1045210"/>
              <a:gd name="T35" fmla="*/ 867638 h 868045"/>
              <a:gd name="T36" fmla="*/ 0 w 1045210"/>
              <a:gd name="T37" fmla="*/ 808748 h 868045"/>
              <a:gd name="T38" fmla="*/ 844103 w 1045210"/>
              <a:gd name="T39" fmla="*/ 115623 h 868045"/>
              <a:gd name="T40" fmla="*/ 892462 w 1045210"/>
              <a:gd name="T41" fmla="*/ 174515 h 868045"/>
              <a:gd name="T42" fmla="*/ 48361 w 1045210"/>
              <a:gd name="T43" fmla="*/ 867638 h 868045"/>
              <a:gd name="T44" fmla="*/ 0 w 1045210"/>
              <a:gd name="T45" fmla="*/ 0 h 868045"/>
              <a:gd name="T46" fmla="*/ 1045210 w 1045210"/>
              <a:gd name="T47" fmla="*/ 868045 h 868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T44" t="T45" r="T46" b="T47"/>
            <a:pathLst>
              <a:path w="1045210" h="868045">
                <a:moveTo>
                  <a:pt x="844103" y="115623"/>
                </a:moveTo>
                <a:lnTo>
                  <a:pt x="795743" y="56730"/>
                </a:lnTo>
                <a:lnTo>
                  <a:pt x="1044943" y="0"/>
                </a:lnTo>
                <a:lnTo>
                  <a:pt x="1009537" y="79362"/>
                </a:lnTo>
                <a:lnTo>
                  <a:pt x="888263" y="79362"/>
                </a:lnTo>
                <a:lnTo>
                  <a:pt x="844103" y="115623"/>
                </a:lnTo>
                <a:close/>
              </a:path>
              <a:path w="1045210" h="868045">
                <a:moveTo>
                  <a:pt x="892462" y="174515"/>
                </a:moveTo>
                <a:lnTo>
                  <a:pt x="844103" y="115623"/>
                </a:lnTo>
                <a:lnTo>
                  <a:pt x="888263" y="79362"/>
                </a:lnTo>
                <a:lnTo>
                  <a:pt x="936625" y="138252"/>
                </a:lnTo>
                <a:lnTo>
                  <a:pt x="892462" y="174515"/>
                </a:lnTo>
                <a:close/>
              </a:path>
              <a:path w="1045210" h="868045">
                <a:moveTo>
                  <a:pt x="940815" y="233400"/>
                </a:moveTo>
                <a:lnTo>
                  <a:pt x="892462" y="174515"/>
                </a:lnTo>
                <a:lnTo>
                  <a:pt x="936625" y="138252"/>
                </a:lnTo>
                <a:lnTo>
                  <a:pt x="888263" y="79362"/>
                </a:lnTo>
                <a:lnTo>
                  <a:pt x="1009537" y="79362"/>
                </a:lnTo>
                <a:lnTo>
                  <a:pt x="940815" y="233400"/>
                </a:lnTo>
                <a:close/>
              </a:path>
              <a:path w="1045210" h="868045">
                <a:moveTo>
                  <a:pt x="48361" y="867638"/>
                </a:moveTo>
                <a:lnTo>
                  <a:pt x="0" y="808748"/>
                </a:lnTo>
                <a:lnTo>
                  <a:pt x="844103" y="115623"/>
                </a:lnTo>
                <a:lnTo>
                  <a:pt x="892462" y="174515"/>
                </a:lnTo>
                <a:lnTo>
                  <a:pt x="48361" y="867638"/>
                </a:lnTo>
                <a:close/>
              </a:path>
            </a:pathLst>
          </a:cu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MY"/>
          </a:p>
        </p:txBody>
      </p:sp>
      <p:sp>
        <p:nvSpPr>
          <p:cNvPr id="5130" name="object 6">
            <a:extLst>
              <a:ext uri="{FF2B5EF4-FFF2-40B4-BE49-F238E27FC236}">
                <a16:creationId xmlns:a16="http://schemas.microsoft.com/office/drawing/2014/main" id="{9A165593-A92C-82F7-CD77-074FFA5C5ADD}"/>
              </a:ext>
            </a:extLst>
          </p:cNvPr>
          <p:cNvSpPr>
            <a:spLocks noChangeArrowheads="1"/>
          </p:cNvSpPr>
          <p:nvPr/>
        </p:nvSpPr>
        <p:spPr bwMode="auto">
          <a:xfrm>
            <a:off x="7467601" y="3352801"/>
            <a:ext cx="931863" cy="982663"/>
          </a:xfrm>
          <a:custGeom>
            <a:avLst/>
            <a:gdLst>
              <a:gd name="T0" fmla="*/ 80581 w 815975"/>
              <a:gd name="T1" fmla="*/ 242544 h 817879"/>
              <a:gd name="T2" fmla="*/ 0 w 815975"/>
              <a:gd name="T3" fmla="*/ 0 h 817879"/>
              <a:gd name="T4" fmla="*/ 242379 w 815975"/>
              <a:gd name="T5" fmla="*/ 81064 h 817879"/>
              <a:gd name="T6" fmla="*/ 228980 w 815975"/>
              <a:gd name="T7" fmla="*/ 94437 h 817879"/>
              <a:gd name="T8" fmla="*/ 148082 w 815975"/>
              <a:gd name="T9" fmla="*/ 94437 h 817879"/>
              <a:gd name="T10" fmla="*/ 94145 w 815975"/>
              <a:gd name="T11" fmla="*/ 148272 h 817879"/>
              <a:gd name="T12" fmla="*/ 134511 w 815975"/>
              <a:gd name="T13" fmla="*/ 188719 h 817879"/>
              <a:gd name="T14" fmla="*/ 80581 w 815975"/>
              <a:gd name="T15" fmla="*/ 242544 h 817879"/>
              <a:gd name="T16" fmla="*/ 134511 w 815975"/>
              <a:gd name="T17" fmla="*/ 188719 h 817879"/>
              <a:gd name="T18" fmla="*/ 94145 w 815975"/>
              <a:gd name="T19" fmla="*/ 148272 h 817879"/>
              <a:gd name="T20" fmla="*/ 148082 w 815975"/>
              <a:gd name="T21" fmla="*/ 94437 h 817879"/>
              <a:gd name="T22" fmla="*/ 188450 w 815975"/>
              <a:gd name="T23" fmla="*/ 134887 h 817879"/>
              <a:gd name="T24" fmla="*/ 134511 w 815975"/>
              <a:gd name="T25" fmla="*/ 188719 h 817879"/>
              <a:gd name="T26" fmla="*/ 188450 w 815975"/>
              <a:gd name="T27" fmla="*/ 134887 h 817879"/>
              <a:gd name="T28" fmla="*/ 148082 w 815975"/>
              <a:gd name="T29" fmla="*/ 94437 h 817879"/>
              <a:gd name="T30" fmla="*/ 228980 w 815975"/>
              <a:gd name="T31" fmla="*/ 94437 h 817879"/>
              <a:gd name="T32" fmla="*/ 188450 w 815975"/>
              <a:gd name="T33" fmla="*/ 134887 h 817879"/>
              <a:gd name="T34" fmla="*/ 762025 w 815975"/>
              <a:gd name="T35" fmla="*/ 817486 h 817879"/>
              <a:gd name="T36" fmla="*/ 134511 w 815975"/>
              <a:gd name="T37" fmla="*/ 188719 h 817879"/>
              <a:gd name="T38" fmla="*/ 188450 w 815975"/>
              <a:gd name="T39" fmla="*/ 134887 h 817879"/>
              <a:gd name="T40" fmla="*/ 815949 w 815975"/>
              <a:gd name="T41" fmla="*/ 763663 h 817879"/>
              <a:gd name="T42" fmla="*/ 762025 w 815975"/>
              <a:gd name="T43" fmla="*/ 817486 h 817879"/>
              <a:gd name="T44" fmla="*/ 0 w 815975"/>
              <a:gd name="T45" fmla="*/ 0 h 817879"/>
              <a:gd name="T46" fmla="*/ 815975 w 815975"/>
              <a:gd name="T47" fmla="*/ 817879 h 817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T44" t="T45" r="T46" b="T47"/>
            <a:pathLst>
              <a:path w="815975" h="817879">
                <a:moveTo>
                  <a:pt x="80581" y="242544"/>
                </a:moveTo>
                <a:lnTo>
                  <a:pt x="0" y="0"/>
                </a:lnTo>
                <a:lnTo>
                  <a:pt x="242379" y="81064"/>
                </a:lnTo>
                <a:lnTo>
                  <a:pt x="228980" y="94437"/>
                </a:lnTo>
                <a:lnTo>
                  <a:pt x="148082" y="94437"/>
                </a:lnTo>
                <a:lnTo>
                  <a:pt x="94145" y="148272"/>
                </a:lnTo>
                <a:lnTo>
                  <a:pt x="134511" y="188719"/>
                </a:lnTo>
                <a:lnTo>
                  <a:pt x="80581" y="242544"/>
                </a:lnTo>
                <a:close/>
              </a:path>
              <a:path w="815975" h="817879">
                <a:moveTo>
                  <a:pt x="134511" y="188719"/>
                </a:moveTo>
                <a:lnTo>
                  <a:pt x="94145" y="148272"/>
                </a:lnTo>
                <a:lnTo>
                  <a:pt x="148082" y="94437"/>
                </a:lnTo>
                <a:lnTo>
                  <a:pt x="188450" y="134887"/>
                </a:lnTo>
                <a:lnTo>
                  <a:pt x="134511" y="188719"/>
                </a:lnTo>
                <a:close/>
              </a:path>
              <a:path w="815975" h="817879">
                <a:moveTo>
                  <a:pt x="188450" y="134887"/>
                </a:moveTo>
                <a:lnTo>
                  <a:pt x="148082" y="94437"/>
                </a:lnTo>
                <a:lnTo>
                  <a:pt x="228980" y="94437"/>
                </a:lnTo>
                <a:lnTo>
                  <a:pt x="188450" y="134887"/>
                </a:lnTo>
                <a:close/>
              </a:path>
              <a:path w="815975" h="817879">
                <a:moveTo>
                  <a:pt x="762025" y="817486"/>
                </a:moveTo>
                <a:lnTo>
                  <a:pt x="134511" y="188719"/>
                </a:lnTo>
                <a:lnTo>
                  <a:pt x="188450" y="134887"/>
                </a:lnTo>
                <a:lnTo>
                  <a:pt x="815949" y="763663"/>
                </a:lnTo>
                <a:lnTo>
                  <a:pt x="762025" y="817486"/>
                </a:lnTo>
                <a:close/>
              </a:path>
            </a:pathLst>
          </a:cu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MY"/>
          </a:p>
        </p:txBody>
      </p:sp>
      <p:sp>
        <p:nvSpPr>
          <p:cNvPr id="5131" name="object 8">
            <a:extLst>
              <a:ext uri="{FF2B5EF4-FFF2-40B4-BE49-F238E27FC236}">
                <a16:creationId xmlns:a16="http://schemas.microsoft.com/office/drawing/2014/main" id="{6B04249A-E68F-073A-7677-A59718BAB449}"/>
              </a:ext>
            </a:extLst>
          </p:cNvPr>
          <p:cNvSpPr>
            <a:spLocks noChangeArrowheads="1"/>
          </p:cNvSpPr>
          <p:nvPr/>
        </p:nvSpPr>
        <p:spPr bwMode="auto">
          <a:xfrm>
            <a:off x="6516688" y="2417764"/>
            <a:ext cx="582612" cy="471487"/>
          </a:xfrm>
          <a:custGeom>
            <a:avLst/>
            <a:gdLst>
              <a:gd name="T0" fmla="*/ 203011 w 582929"/>
              <a:gd name="T1" fmla="*/ 359436 h 471805"/>
              <a:gd name="T2" fmla="*/ 155787 w 582929"/>
              <a:gd name="T3" fmla="*/ 299640 h 471805"/>
              <a:gd name="T4" fmla="*/ 535190 w 582929"/>
              <a:gd name="T5" fmla="*/ 0 h 471805"/>
              <a:gd name="T6" fmla="*/ 582409 w 582929"/>
              <a:gd name="T7" fmla="*/ 59791 h 471805"/>
              <a:gd name="T8" fmla="*/ 203011 w 582929"/>
              <a:gd name="T9" fmla="*/ 359436 h 471805"/>
              <a:gd name="T10" fmla="*/ 0 w 582929"/>
              <a:gd name="T11" fmla="*/ 471220 h 471805"/>
              <a:gd name="T12" fmla="*/ 108559 w 582929"/>
              <a:gd name="T13" fmla="*/ 239839 h 471805"/>
              <a:gd name="T14" fmla="*/ 155787 w 582929"/>
              <a:gd name="T15" fmla="*/ 299640 h 471805"/>
              <a:gd name="T16" fmla="*/ 110934 w 582929"/>
              <a:gd name="T17" fmla="*/ 335064 h 471805"/>
              <a:gd name="T18" fmla="*/ 158165 w 582929"/>
              <a:gd name="T19" fmla="*/ 394855 h 471805"/>
              <a:gd name="T20" fmla="*/ 230983 w 582929"/>
              <a:gd name="T21" fmla="*/ 394855 h 471805"/>
              <a:gd name="T22" fmla="*/ 250240 w 582929"/>
              <a:gd name="T23" fmla="*/ 419239 h 471805"/>
              <a:gd name="T24" fmla="*/ 0 w 582929"/>
              <a:gd name="T25" fmla="*/ 471220 h 471805"/>
              <a:gd name="T26" fmla="*/ 158165 w 582929"/>
              <a:gd name="T27" fmla="*/ 394855 h 471805"/>
              <a:gd name="T28" fmla="*/ 110934 w 582929"/>
              <a:gd name="T29" fmla="*/ 335064 h 471805"/>
              <a:gd name="T30" fmla="*/ 155787 w 582929"/>
              <a:gd name="T31" fmla="*/ 299640 h 471805"/>
              <a:gd name="T32" fmla="*/ 203011 w 582929"/>
              <a:gd name="T33" fmla="*/ 359436 h 471805"/>
              <a:gd name="T34" fmla="*/ 158165 w 582929"/>
              <a:gd name="T35" fmla="*/ 394855 h 471805"/>
              <a:gd name="T36" fmla="*/ 230983 w 582929"/>
              <a:gd name="T37" fmla="*/ 394855 h 471805"/>
              <a:gd name="T38" fmla="*/ 158165 w 582929"/>
              <a:gd name="T39" fmla="*/ 394855 h 471805"/>
              <a:gd name="T40" fmla="*/ 203011 w 582929"/>
              <a:gd name="T41" fmla="*/ 359436 h 471805"/>
              <a:gd name="T42" fmla="*/ 230983 w 582929"/>
              <a:gd name="T43" fmla="*/ 394855 h 471805"/>
              <a:gd name="T44" fmla="*/ 0 w 582929"/>
              <a:gd name="T45" fmla="*/ 0 h 471805"/>
              <a:gd name="T46" fmla="*/ 582929 w 582929"/>
              <a:gd name="T47" fmla="*/ 471805 h 47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T44" t="T45" r="T46" b="T47"/>
            <a:pathLst>
              <a:path w="582929" h="471805">
                <a:moveTo>
                  <a:pt x="203011" y="359436"/>
                </a:moveTo>
                <a:lnTo>
                  <a:pt x="155787" y="299640"/>
                </a:lnTo>
                <a:lnTo>
                  <a:pt x="535190" y="0"/>
                </a:lnTo>
                <a:lnTo>
                  <a:pt x="582409" y="59791"/>
                </a:lnTo>
                <a:lnTo>
                  <a:pt x="203011" y="359436"/>
                </a:lnTo>
                <a:close/>
              </a:path>
              <a:path w="582929" h="471805">
                <a:moveTo>
                  <a:pt x="0" y="471220"/>
                </a:moveTo>
                <a:lnTo>
                  <a:pt x="108559" y="239839"/>
                </a:lnTo>
                <a:lnTo>
                  <a:pt x="155787" y="299640"/>
                </a:lnTo>
                <a:lnTo>
                  <a:pt x="110934" y="335064"/>
                </a:lnTo>
                <a:lnTo>
                  <a:pt x="158165" y="394855"/>
                </a:lnTo>
                <a:lnTo>
                  <a:pt x="230983" y="394855"/>
                </a:lnTo>
                <a:lnTo>
                  <a:pt x="250240" y="419239"/>
                </a:lnTo>
                <a:lnTo>
                  <a:pt x="0" y="471220"/>
                </a:lnTo>
                <a:close/>
              </a:path>
              <a:path w="582929" h="471805">
                <a:moveTo>
                  <a:pt x="158165" y="394855"/>
                </a:moveTo>
                <a:lnTo>
                  <a:pt x="110934" y="335064"/>
                </a:lnTo>
                <a:lnTo>
                  <a:pt x="155787" y="299640"/>
                </a:lnTo>
                <a:lnTo>
                  <a:pt x="203011" y="359436"/>
                </a:lnTo>
                <a:lnTo>
                  <a:pt x="158165" y="394855"/>
                </a:lnTo>
                <a:close/>
              </a:path>
              <a:path w="582929" h="471805">
                <a:moveTo>
                  <a:pt x="230983" y="394855"/>
                </a:moveTo>
                <a:lnTo>
                  <a:pt x="158165" y="394855"/>
                </a:lnTo>
                <a:lnTo>
                  <a:pt x="203011" y="359436"/>
                </a:lnTo>
                <a:lnTo>
                  <a:pt x="230983" y="394855"/>
                </a:lnTo>
                <a:close/>
              </a:path>
            </a:pathLst>
          </a:cu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MY"/>
          </a:p>
        </p:txBody>
      </p:sp>
      <p:sp>
        <p:nvSpPr>
          <p:cNvPr id="5132" name="object 10">
            <a:extLst>
              <a:ext uri="{FF2B5EF4-FFF2-40B4-BE49-F238E27FC236}">
                <a16:creationId xmlns:a16="http://schemas.microsoft.com/office/drawing/2014/main" id="{219D364D-6727-C04C-16FC-B7389BB6918A}"/>
              </a:ext>
            </a:extLst>
          </p:cNvPr>
          <p:cNvSpPr>
            <a:spLocks noChangeArrowheads="1"/>
          </p:cNvSpPr>
          <p:nvPr/>
        </p:nvSpPr>
        <p:spPr bwMode="auto">
          <a:xfrm>
            <a:off x="4903789" y="2381250"/>
            <a:ext cx="668337" cy="471488"/>
          </a:xfrm>
          <a:custGeom>
            <a:avLst/>
            <a:gdLst>
              <a:gd name="T0" fmla="*/ 458569 w 669289"/>
              <a:gd name="T1" fmla="*/ 374373 h 471805"/>
              <a:gd name="T2" fmla="*/ 0 w 669289"/>
              <a:gd name="T3" fmla="*/ 63042 h 471805"/>
              <a:gd name="T4" fmla="*/ 42799 w 669289"/>
              <a:gd name="T5" fmla="*/ 0 h 471805"/>
              <a:gd name="T6" fmla="*/ 501368 w 669289"/>
              <a:gd name="T7" fmla="*/ 311331 h 471805"/>
              <a:gd name="T8" fmla="*/ 458569 w 669289"/>
              <a:gd name="T9" fmla="*/ 374373 h 471805"/>
              <a:gd name="T10" fmla="*/ 632802 w 669289"/>
              <a:gd name="T11" fmla="*/ 406476 h 471805"/>
              <a:gd name="T12" fmla="*/ 505853 w 669289"/>
              <a:gd name="T13" fmla="*/ 406476 h 471805"/>
              <a:gd name="T14" fmla="*/ 548652 w 669289"/>
              <a:gd name="T15" fmla="*/ 343433 h 471805"/>
              <a:gd name="T16" fmla="*/ 501368 w 669289"/>
              <a:gd name="T17" fmla="*/ 311331 h 471805"/>
              <a:gd name="T18" fmla="*/ 544169 w 669289"/>
              <a:gd name="T19" fmla="*/ 248284 h 471805"/>
              <a:gd name="T20" fmla="*/ 632802 w 669289"/>
              <a:gd name="T21" fmla="*/ 406476 h 471805"/>
              <a:gd name="T22" fmla="*/ 505853 w 669289"/>
              <a:gd name="T23" fmla="*/ 406476 h 471805"/>
              <a:gd name="T24" fmla="*/ 458569 w 669289"/>
              <a:gd name="T25" fmla="*/ 374373 h 471805"/>
              <a:gd name="T26" fmla="*/ 501368 w 669289"/>
              <a:gd name="T27" fmla="*/ 311331 h 471805"/>
              <a:gd name="T28" fmla="*/ 548652 w 669289"/>
              <a:gd name="T29" fmla="*/ 343433 h 471805"/>
              <a:gd name="T30" fmla="*/ 505853 w 669289"/>
              <a:gd name="T31" fmla="*/ 406476 h 471805"/>
              <a:gd name="T32" fmla="*/ 669099 w 669289"/>
              <a:gd name="T33" fmla="*/ 471258 h 471805"/>
              <a:gd name="T34" fmla="*/ 415772 w 669289"/>
              <a:gd name="T35" fmla="*/ 437413 h 471805"/>
              <a:gd name="T36" fmla="*/ 458569 w 669289"/>
              <a:gd name="T37" fmla="*/ 374373 h 471805"/>
              <a:gd name="T38" fmla="*/ 505853 w 669289"/>
              <a:gd name="T39" fmla="*/ 406476 h 471805"/>
              <a:gd name="T40" fmla="*/ 632802 w 669289"/>
              <a:gd name="T41" fmla="*/ 406476 h 471805"/>
              <a:gd name="T42" fmla="*/ 669099 w 669289"/>
              <a:gd name="T43" fmla="*/ 471258 h 471805"/>
              <a:gd name="T44" fmla="*/ 0 w 669289"/>
              <a:gd name="T45" fmla="*/ 0 h 471805"/>
              <a:gd name="T46" fmla="*/ 669289 w 669289"/>
              <a:gd name="T47" fmla="*/ 471805 h 47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T44" t="T45" r="T46" b="T47"/>
            <a:pathLst>
              <a:path w="669289" h="471805">
                <a:moveTo>
                  <a:pt x="458569" y="374373"/>
                </a:moveTo>
                <a:lnTo>
                  <a:pt x="0" y="63042"/>
                </a:lnTo>
                <a:lnTo>
                  <a:pt x="42799" y="0"/>
                </a:lnTo>
                <a:lnTo>
                  <a:pt x="501368" y="311331"/>
                </a:lnTo>
                <a:lnTo>
                  <a:pt x="458569" y="374373"/>
                </a:lnTo>
                <a:close/>
              </a:path>
              <a:path w="669289" h="471805">
                <a:moveTo>
                  <a:pt x="632802" y="406476"/>
                </a:moveTo>
                <a:lnTo>
                  <a:pt x="505853" y="406476"/>
                </a:lnTo>
                <a:lnTo>
                  <a:pt x="548652" y="343433"/>
                </a:lnTo>
                <a:lnTo>
                  <a:pt x="501368" y="311331"/>
                </a:lnTo>
                <a:lnTo>
                  <a:pt x="544169" y="248284"/>
                </a:lnTo>
                <a:lnTo>
                  <a:pt x="632802" y="406476"/>
                </a:lnTo>
                <a:close/>
              </a:path>
              <a:path w="669289" h="471805">
                <a:moveTo>
                  <a:pt x="505853" y="406476"/>
                </a:moveTo>
                <a:lnTo>
                  <a:pt x="458569" y="374373"/>
                </a:lnTo>
                <a:lnTo>
                  <a:pt x="501368" y="311331"/>
                </a:lnTo>
                <a:lnTo>
                  <a:pt x="548652" y="343433"/>
                </a:lnTo>
                <a:lnTo>
                  <a:pt x="505853" y="406476"/>
                </a:lnTo>
                <a:close/>
              </a:path>
              <a:path w="669289" h="471805">
                <a:moveTo>
                  <a:pt x="669099" y="471258"/>
                </a:moveTo>
                <a:lnTo>
                  <a:pt x="415772" y="437413"/>
                </a:lnTo>
                <a:lnTo>
                  <a:pt x="458569" y="374373"/>
                </a:lnTo>
                <a:lnTo>
                  <a:pt x="505853" y="406476"/>
                </a:lnTo>
                <a:lnTo>
                  <a:pt x="632802" y="406476"/>
                </a:lnTo>
                <a:lnTo>
                  <a:pt x="669099" y="471258"/>
                </a:lnTo>
                <a:close/>
              </a:path>
            </a:pathLst>
          </a:cu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MY"/>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503FCEDB-32C0-4D7F-86BA-6662E5587EB9}"/>
              </a:ext>
            </a:extLst>
          </p:cNvPr>
          <p:cNvGraphicFramePr>
            <a:graphicFrameLocks noGrp="1"/>
          </p:cNvGraphicFramePr>
          <p:nvPr>
            <p:ph idx="1"/>
          </p:nvPr>
        </p:nvGraphicFramePr>
        <p:xfrm>
          <a:off x="1101271" y="1946071"/>
          <a:ext cx="8623300" cy="3990271"/>
        </p:xfrm>
        <a:graphic>
          <a:graphicData uri="http://schemas.openxmlformats.org/drawingml/2006/table">
            <a:tbl>
              <a:tblPr/>
              <a:tblGrid>
                <a:gridCol w="4311650">
                  <a:extLst>
                    <a:ext uri="{9D8B030D-6E8A-4147-A177-3AD203B41FA5}">
                      <a16:colId xmlns:a16="http://schemas.microsoft.com/office/drawing/2014/main" val="3142497181"/>
                    </a:ext>
                  </a:extLst>
                </a:gridCol>
                <a:gridCol w="4311650">
                  <a:extLst>
                    <a:ext uri="{9D8B030D-6E8A-4147-A177-3AD203B41FA5}">
                      <a16:colId xmlns:a16="http://schemas.microsoft.com/office/drawing/2014/main" val="4169879829"/>
                    </a:ext>
                  </a:extLst>
                </a:gridCol>
              </a:tblGrid>
              <a:tr h="456031">
                <a:tc>
                  <a:txBody>
                    <a:bodyPr/>
                    <a:lstStyle/>
                    <a:p>
                      <a:r>
                        <a:rPr lang="en-MY" b="1">
                          <a:effectLst/>
                        </a:rPr>
                        <a:t>Advantages</a:t>
                      </a:r>
                      <a:endParaRPr lang="en-MY">
                        <a:effectLst/>
                      </a:endParaRPr>
                    </a:p>
                  </a:txBody>
                  <a:tcPr marL="47625" anchor="ctr">
                    <a:lnL>
                      <a:noFill/>
                    </a:lnL>
                    <a:lnR>
                      <a:noFill/>
                    </a:lnR>
                    <a:lnT>
                      <a:noFill/>
                    </a:lnT>
                    <a:lnB>
                      <a:noFill/>
                    </a:lnB>
                    <a:solidFill>
                      <a:srgbClr val="008DD9"/>
                    </a:solidFill>
                  </a:tcPr>
                </a:tc>
                <a:tc>
                  <a:txBody>
                    <a:bodyPr/>
                    <a:lstStyle/>
                    <a:p>
                      <a:r>
                        <a:rPr lang="en-MY" b="1">
                          <a:effectLst/>
                        </a:rPr>
                        <a:t>Disadvantages</a:t>
                      </a:r>
                      <a:endParaRPr lang="en-MY">
                        <a:effectLst/>
                      </a:endParaRPr>
                    </a:p>
                  </a:txBody>
                  <a:tcPr marL="47625" anchor="ctr">
                    <a:lnL>
                      <a:noFill/>
                    </a:lnL>
                    <a:lnR>
                      <a:noFill/>
                    </a:lnR>
                    <a:lnT>
                      <a:noFill/>
                    </a:lnT>
                    <a:lnB>
                      <a:noFill/>
                    </a:lnB>
                    <a:solidFill>
                      <a:srgbClr val="008DD9"/>
                    </a:solidFill>
                  </a:tcPr>
                </a:tc>
                <a:extLst>
                  <a:ext uri="{0D108BD9-81ED-4DB2-BD59-A6C34878D82A}">
                    <a16:rowId xmlns:a16="http://schemas.microsoft.com/office/drawing/2014/main" val="2137376323"/>
                  </a:ext>
                </a:extLst>
              </a:tr>
              <a:tr h="798054">
                <a:tc>
                  <a:txBody>
                    <a:bodyPr/>
                    <a:lstStyle/>
                    <a:p>
                      <a:r>
                        <a:rPr lang="en-US">
                          <a:effectLst/>
                        </a:rPr>
                        <a:t>Linear regression performs exceptionally well for linearly separable data</a:t>
                      </a:r>
                    </a:p>
                  </a:txBody>
                  <a:tcPr marL="47625" anchor="ctr">
                    <a:lnL>
                      <a:noFill/>
                    </a:lnL>
                    <a:lnR>
                      <a:noFill/>
                    </a:lnR>
                    <a:lnT>
                      <a:noFill/>
                    </a:lnT>
                    <a:lnB>
                      <a:noFill/>
                    </a:lnB>
                  </a:tcPr>
                </a:tc>
                <a:tc>
                  <a:txBody>
                    <a:bodyPr/>
                    <a:lstStyle/>
                    <a:p>
                      <a:r>
                        <a:rPr lang="en-US">
                          <a:effectLst/>
                        </a:rPr>
                        <a:t>The assumption of linearity between dependent and independent variables</a:t>
                      </a:r>
                    </a:p>
                  </a:txBody>
                  <a:tcPr marL="47625" anchor="ctr">
                    <a:lnL>
                      <a:noFill/>
                    </a:lnL>
                    <a:lnR>
                      <a:noFill/>
                    </a:lnR>
                    <a:lnT>
                      <a:noFill/>
                    </a:lnT>
                    <a:lnB>
                      <a:noFill/>
                    </a:lnB>
                  </a:tcPr>
                </a:tc>
                <a:extLst>
                  <a:ext uri="{0D108BD9-81ED-4DB2-BD59-A6C34878D82A}">
                    <a16:rowId xmlns:a16="http://schemas.microsoft.com/office/drawing/2014/main" val="3785177049"/>
                  </a:ext>
                </a:extLst>
              </a:tr>
              <a:tr h="798054">
                <a:tc>
                  <a:txBody>
                    <a:bodyPr/>
                    <a:lstStyle/>
                    <a:p>
                      <a:r>
                        <a:rPr lang="en-US">
                          <a:effectLst/>
                        </a:rPr>
                        <a:t>Easier to implement, interpret and efficient to train</a:t>
                      </a:r>
                    </a:p>
                  </a:txBody>
                  <a:tcPr marL="47625" anchor="ctr">
                    <a:lnL>
                      <a:noFill/>
                    </a:lnL>
                    <a:lnR>
                      <a:noFill/>
                    </a:lnR>
                    <a:lnT>
                      <a:noFill/>
                    </a:lnT>
                    <a:lnB>
                      <a:noFill/>
                    </a:lnB>
                  </a:tcPr>
                </a:tc>
                <a:tc>
                  <a:txBody>
                    <a:bodyPr/>
                    <a:lstStyle/>
                    <a:p>
                      <a:r>
                        <a:rPr lang="en-US">
                          <a:effectLst/>
                        </a:rPr>
                        <a:t>It is often quite prone to noise and overfitting</a:t>
                      </a:r>
                    </a:p>
                  </a:txBody>
                  <a:tcPr marL="47625" anchor="ctr">
                    <a:lnL>
                      <a:noFill/>
                    </a:lnL>
                    <a:lnR>
                      <a:noFill/>
                    </a:lnR>
                    <a:lnT>
                      <a:noFill/>
                    </a:lnT>
                    <a:lnB>
                      <a:noFill/>
                    </a:lnB>
                  </a:tcPr>
                </a:tc>
                <a:extLst>
                  <a:ext uri="{0D108BD9-81ED-4DB2-BD59-A6C34878D82A}">
                    <a16:rowId xmlns:a16="http://schemas.microsoft.com/office/drawing/2014/main" val="3589822345"/>
                  </a:ext>
                </a:extLst>
              </a:tr>
              <a:tr h="1140078">
                <a:tc>
                  <a:txBody>
                    <a:bodyPr/>
                    <a:lstStyle/>
                    <a:p>
                      <a:r>
                        <a:rPr lang="en-US">
                          <a:effectLst/>
                        </a:rPr>
                        <a:t>It handles overfitting pretty well using dimensionally reduction techniques, regularization, and cross-validation</a:t>
                      </a:r>
                    </a:p>
                  </a:txBody>
                  <a:tcPr marL="47625" anchor="ctr">
                    <a:lnL>
                      <a:noFill/>
                    </a:lnL>
                    <a:lnR>
                      <a:noFill/>
                    </a:lnR>
                    <a:lnT>
                      <a:noFill/>
                    </a:lnT>
                    <a:lnB>
                      <a:noFill/>
                    </a:lnB>
                  </a:tcPr>
                </a:tc>
                <a:tc>
                  <a:txBody>
                    <a:bodyPr/>
                    <a:lstStyle/>
                    <a:p>
                      <a:r>
                        <a:rPr lang="en-US">
                          <a:effectLst/>
                        </a:rPr>
                        <a:t>Linear regression is quite sensitive to outliers</a:t>
                      </a:r>
                    </a:p>
                  </a:txBody>
                  <a:tcPr marL="47625" anchor="ctr">
                    <a:lnL>
                      <a:noFill/>
                    </a:lnL>
                    <a:lnR>
                      <a:noFill/>
                    </a:lnR>
                    <a:lnT>
                      <a:noFill/>
                    </a:lnT>
                    <a:lnB>
                      <a:noFill/>
                    </a:lnB>
                  </a:tcPr>
                </a:tc>
                <a:extLst>
                  <a:ext uri="{0D108BD9-81ED-4DB2-BD59-A6C34878D82A}">
                    <a16:rowId xmlns:a16="http://schemas.microsoft.com/office/drawing/2014/main" val="1718996883"/>
                  </a:ext>
                </a:extLst>
              </a:tr>
              <a:tr h="798054">
                <a:tc>
                  <a:txBody>
                    <a:bodyPr/>
                    <a:lstStyle/>
                    <a:p>
                      <a:r>
                        <a:rPr lang="en-US">
                          <a:effectLst/>
                        </a:rPr>
                        <a:t>One more advantage is the extrapolation beyond a specific data set</a:t>
                      </a:r>
                    </a:p>
                  </a:txBody>
                  <a:tcPr marL="47625" anchor="ctr">
                    <a:lnL>
                      <a:noFill/>
                    </a:lnL>
                    <a:lnR>
                      <a:noFill/>
                    </a:lnR>
                    <a:lnT>
                      <a:noFill/>
                    </a:lnT>
                    <a:lnB>
                      <a:noFill/>
                    </a:lnB>
                  </a:tcPr>
                </a:tc>
                <a:tc>
                  <a:txBody>
                    <a:bodyPr/>
                    <a:lstStyle/>
                    <a:p>
                      <a:r>
                        <a:rPr lang="en-US" dirty="0">
                          <a:effectLst/>
                        </a:rPr>
                        <a:t>It is prone to multicollinearity</a:t>
                      </a:r>
                    </a:p>
                  </a:txBody>
                  <a:tcPr marL="47625" anchor="ctr">
                    <a:lnL>
                      <a:noFill/>
                    </a:lnL>
                    <a:lnR>
                      <a:noFill/>
                    </a:lnR>
                    <a:lnT>
                      <a:noFill/>
                    </a:lnT>
                    <a:lnB>
                      <a:noFill/>
                    </a:lnB>
                  </a:tcPr>
                </a:tc>
                <a:extLst>
                  <a:ext uri="{0D108BD9-81ED-4DB2-BD59-A6C34878D82A}">
                    <a16:rowId xmlns:a16="http://schemas.microsoft.com/office/drawing/2014/main" val="3721885355"/>
                  </a:ext>
                </a:extLst>
              </a:tr>
            </a:tbl>
          </a:graphicData>
        </a:graphic>
      </p:graphicFrame>
      <p:sp>
        <p:nvSpPr>
          <p:cNvPr id="7" name="Title 6">
            <a:extLst>
              <a:ext uri="{FF2B5EF4-FFF2-40B4-BE49-F238E27FC236}">
                <a16:creationId xmlns:a16="http://schemas.microsoft.com/office/drawing/2014/main" id="{F1B850F8-C980-4E33-A828-F91BF2E1D727}"/>
              </a:ext>
            </a:extLst>
          </p:cNvPr>
          <p:cNvSpPr>
            <a:spLocks noGrp="1"/>
          </p:cNvSpPr>
          <p:nvPr>
            <p:ph type="title"/>
          </p:nvPr>
        </p:nvSpPr>
        <p:spPr/>
        <p:txBody>
          <a:bodyPr/>
          <a:lstStyle/>
          <a:p>
            <a:r>
              <a:rPr lang="en-MY" i="0" dirty="0">
                <a:solidFill>
                  <a:srgbClr val="4A4A4A"/>
                </a:solidFill>
                <a:effectLst/>
                <a:latin typeface="Open Sans" panose="020B0606030504020204" pitchFamily="34" charset="0"/>
              </a:rPr>
              <a:t>Advantages And Disadvantages</a:t>
            </a:r>
            <a:endParaRPr lang="en-MY" dirty="0"/>
          </a:p>
        </p:txBody>
      </p:sp>
    </p:spTree>
    <p:extLst>
      <p:ext uri="{BB962C8B-B14F-4D97-AF65-F5344CB8AC3E}">
        <p14:creationId xmlns:p14="http://schemas.microsoft.com/office/powerpoint/2010/main" val="2866971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EF7A1-A1C1-4EE7-8ED8-597209F77BFE}"/>
              </a:ext>
            </a:extLst>
          </p:cNvPr>
          <p:cNvSpPr>
            <a:spLocks noGrp="1"/>
          </p:cNvSpPr>
          <p:nvPr>
            <p:ph type="title"/>
          </p:nvPr>
        </p:nvSpPr>
        <p:spPr/>
        <p:txBody>
          <a:bodyPr/>
          <a:lstStyle/>
          <a:p>
            <a:r>
              <a:rPr lang="en-US" dirty="0"/>
              <a:t>Applications of Simple Linear Regression</a:t>
            </a:r>
            <a:endParaRPr lang="en-MY" dirty="0"/>
          </a:p>
        </p:txBody>
      </p:sp>
      <p:sp>
        <p:nvSpPr>
          <p:cNvPr id="3" name="Content Placeholder 2">
            <a:extLst>
              <a:ext uri="{FF2B5EF4-FFF2-40B4-BE49-F238E27FC236}">
                <a16:creationId xmlns:a16="http://schemas.microsoft.com/office/drawing/2014/main" id="{E3F08916-6796-46DA-90B5-BC3C7ABC1AB7}"/>
              </a:ext>
            </a:extLst>
          </p:cNvPr>
          <p:cNvSpPr>
            <a:spLocks noGrp="1"/>
          </p:cNvSpPr>
          <p:nvPr>
            <p:ph idx="1"/>
          </p:nvPr>
        </p:nvSpPr>
        <p:spPr/>
        <p:txBody>
          <a:bodyPr>
            <a:normAutofit fontScale="92500"/>
          </a:bodyPr>
          <a:lstStyle/>
          <a:p>
            <a:r>
              <a:rPr lang="en-US" dirty="0"/>
              <a:t>Marks scored by students based on number of hours studied (ideally)- Here marks scored in exams are independent and the number of hours studied is independent.</a:t>
            </a:r>
          </a:p>
          <a:p>
            <a:endParaRPr lang="en-US" dirty="0"/>
          </a:p>
          <a:p>
            <a:r>
              <a:rPr lang="en-US" dirty="0"/>
              <a:t>Predicting crop yields based on the amount of rainfall- Yield is a dependent variable while the measure of precipitation is an independent variable. </a:t>
            </a:r>
          </a:p>
          <a:p>
            <a:endParaRPr lang="en-US" dirty="0"/>
          </a:p>
          <a:p>
            <a:r>
              <a:rPr lang="en-US" dirty="0"/>
              <a:t>Predicting the Salary of a person based on years of experience- Therefore, Experience becomes the independent while Salary turns into the dependent variable.</a:t>
            </a:r>
            <a:endParaRPr lang="en-MY" dirty="0"/>
          </a:p>
        </p:txBody>
      </p:sp>
    </p:spTree>
    <p:extLst>
      <p:ext uri="{BB962C8B-B14F-4D97-AF65-F5344CB8AC3E}">
        <p14:creationId xmlns:p14="http://schemas.microsoft.com/office/powerpoint/2010/main" val="589671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ample of simple linear regression">
            <a:extLst>
              <a:ext uri="{FF2B5EF4-FFF2-40B4-BE49-F238E27FC236}">
                <a16:creationId xmlns:a16="http://schemas.microsoft.com/office/drawing/2014/main" id="{BCC2107B-4370-61DF-E2B7-6E9B3D7F5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138238"/>
            <a:ext cx="9048750"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667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5C6E-A054-EA9B-C987-136CB1F7123C}"/>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A931183A-1BCD-57E4-9038-19B665054CB0}"/>
              </a:ext>
            </a:extLst>
          </p:cNvPr>
          <p:cNvSpPr>
            <a:spLocks noGrp="1"/>
          </p:cNvSpPr>
          <p:nvPr>
            <p:ph idx="1"/>
          </p:nvPr>
        </p:nvSpPr>
        <p:spPr/>
        <p:txBody>
          <a:bodyPr>
            <a:normAutofit fontScale="92500" lnSpcReduction="20000"/>
          </a:bodyPr>
          <a:lstStyle/>
          <a:p>
            <a:r>
              <a:rPr lang="en-US" b="0" i="0" dirty="0">
                <a:solidFill>
                  <a:srgbClr val="222222"/>
                </a:solidFill>
                <a:effectLst/>
                <a:latin typeface="source sans pro" panose="020B0503030403020204" pitchFamily="34" charset="0"/>
              </a:rPr>
              <a:t>When implementing simple linear regression, you typically start with a given set of input-output (𝑥-𝑦) pairs. These pairs are your observations, shown as green circles in the figure. For example, the leftmost observation has the input 𝑥 = 5 and the actual output, or response, 𝑦 = 5. The next one has 𝑥 = 15 and 𝑦 = 20, and so on.</a:t>
            </a:r>
          </a:p>
          <a:p>
            <a:r>
              <a:rPr lang="en-US" b="0" i="0" dirty="0">
                <a:solidFill>
                  <a:srgbClr val="222222"/>
                </a:solidFill>
                <a:effectLst/>
                <a:latin typeface="source sans pro" panose="020B0503030403020204" pitchFamily="34" charset="0"/>
              </a:rPr>
              <a:t>The estimated regression function, represented by the black line, has the equation 𝑓(𝑥) = 𝑏₀ + 𝑏₁𝑥. Your goal is to calculate the optimal values of the predicted weights 𝑏₀ and 𝑏₁ that minimize MSE and determine the estimated regression function.</a:t>
            </a:r>
          </a:p>
          <a:p>
            <a:r>
              <a:rPr lang="en-US" b="0" i="0" dirty="0">
                <a:solidFill>
                  <a:srgbClr val="222222"/>
                </a:solidFill>
                <a:effectLst/>
                <a:latin typeface="source sans pro" panose="020B0503030403020204" pitchFamily="34" charset="0"/>
              </a:rPr>
              <a:t>The value of 𝑏₀, also called the </a:t>
            </a:r>
            <a:r>
              <a:rPr lang="en-US" b="1" i="0" dirty="0">
                <a:solidFill>
                  <a:srgbClr val="222222"/>
                </a:solidFill>
                <a:effectLst/>
                <a:latin typeface="source sans pro" panose="020B0503030403020204" pitchFamily="34" charset="0"/>
              </a:rPr>
              <a:t>intercept</a:t>
            </a:r>
            <a:r>
              <a:rPr lang="en-US" b="0" i="0" dirty="0">
                <a:solidFill>
                  <a:srgbClr val="222222"/>
                </a:solidFill>
                <a:effectLst/>
                <a:latin typeface="source sans pro" panose="020B0503030403020204" pitchFamily="34" charset="0"/>
              </a:rPr>
              <a:t>, shows the point where the estimated regression line crosses the 𝑦 axis. It’s the value of the estimated response 𝑓(𝑥) for 𝑥 = 0. The value of 𝑏₁ determines the </a:t>
            </a:r>
            <a:r>
              <a:rPr lang="en-US" b="1" i="0" dirty="0">
                <a:solidFill>
                  <a:srgbClr val="222222"/>
                </a:solidFill>
                <a:effectLst/>
                <a:latin typeface="source sans pro" panose="020B0503030403020204" pitchFamily="34" charset="0"/>
              </a:rPr>
              <a:t>slope</a:t>
            </a:r>
            <a:r>
              <a:rPr lang="en-US" b="0" i="0" dirty="0">
                <a:solidFill>
                  <a:srgbClr val="222222"/>
                </a:solidFill>
                <a:effectLst/>
                <a:latin typeface="source sans pro" panose="020B0503030403020204" pitchFamily="34" charset="0"/>
              </a:rPr>
              <a:t> of the estimated regression line.</a:t>
            </a:r>
            <a:endParaRPr lang="en-MY" dirty="0"/>
          </a:p>
        </p:txBody>
      </p:sp>
    </p:spTree>
    <p:extLst>
      <p:ext uri="{BB962C8B-B14F-4D97-AF65-F5344CB8AC3E}">
        <p14:creationId xmlns:p14="http://schemas.microsoft.com/office/powerpoint/2010/main" val="2471188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EE86A-6E15-52DE-9483-ADFD845CCFF8}"/>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08C12925-2590-5456-4C36-185D0512C0E5}"/>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The predicted responses, shown as red squares, are the points on the regression line that correspond to the input values. For example, for the input 𝑥 = 5, the predicted response is 𝑓(5) = 8.33, which the leftmost red square represents.</a:t>
            </a:r>
          </a:p>
          <a:p>
            <a:r>
              <a:rPr lang="en-US" b="0" i="0" dirty="0">
                <a:solidFill>
                  <a:srgbClr val="222222"/>
                </a:solidFill>
                <a:effectLst/>
                <a:latin typeface="source sans pro" panose="020B0503030403020204" pitchFamily="34" charset="0"/>
              </a:rPr>
              <a:t>The vertical dashed grey lines represent the residuals, which can be calculated as 𝑦ᵢ - 𝑓(𝐱ᵢ) = 𝑦ᵢ - 𝑏₀ - 𝑏₁𝑥ᵢ for 𝑖 = 1, …, 𝑛. They’re the distances between the green circles and red squares. When you implement linear regression, you’re actually trying to minimize these distances and make the red squares as close to the predefined green circles as possible.</a:t>
            </a:r>
          </a:p>
          <a:p>
            <a:endParaRPr lang="en-MY" dirty="0"/>
          </a:p>
        </p:txBody>
      </p:sp>
    </p:spTree>
    <p:extLst>
      <p:ext uri="{BB962C8B-B14F-4D97-AF65-F5344CB8AC3E}">
        <p14:creationId xmlns:p14="http://schemas.microsoft.com/office/powerpoint/2010/main" val="2491894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BD322-BC7E-C708-7CA6-B847F2044BBF}"/>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72558289-3211-535B-E0C2-7F389E643926}"/>
              </a:ext>
            </a:extLst>
          </p:cNvPr>
          <p:cNvSpPr>
            <a:spLocks noGrp="1"/>
          </p:cNvSpPr>
          <p:nvPr>
            <p:ph idx="1"/>
          </p:nvPr>
        </p:nvSpPr>
        <p:spPr/>
        <p:txBody>
          <a:bodyPr/>
          <a:lstStyle/>
          <a:p>
            <a:pPr>
              <a:lnSpc>
                <a:spcPct val="107000"/>
              </a:lnSpc>
              <a:spcAft>
                <a:spcPts val="800"/>
              </a:spcAft>
            </a:pPr>
            <a:r>
              <a:rPr lang="en-MY" sz="2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https://medium.com/machine-learning-with-python/multiple-linear-regression-implementation-in-python-2de9b303fc0c</a:t>
            </a:r>
            <a:endParaRPr lang="en-MY" sz="2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MY" sz="2800" kern="100" dirty="0">
                <a:effectLst/>
                <a:latin typeface="Calibri" panose="020F0502020204030204" pitchFamily="34" charset="0"/>
                <a:ea typeface="Calibri" panose="020F0502020204030204" pitchFamily="34" charset="0"/>
                <a:cs typeface="Times New Roman" panose="02020603050405020304" pitchFamily="18" charset="0"/>
                <a:hlinkClick r:id="rId3"/>
              </a:rPr>
              <a:t>https://medium.com/the-code-monster/split-a-dataset-into-train-and-test-datasets-using-sk-learn-acc7fd1802e0</a:t>
            </a:r>
            <a:endParaRPr lang="en-MY"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MY"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MY" dirty="0"/>
          </a:p>
        </p:txBody>
      </p:sp>
    </p:spTree>
    <p:extLst>
      <p:ext uri="{BB962C8B-B14F-4D97-AF65-F5344CB8AC3E}">
        <p14:creationId xmlns:p14="http://schemas.microsoft.com/office/powerpoint/2010/main" val="3987038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AD345-066F-664C-3AA5-19CA9E959B87}"/>
              </a:ext>
            </a:extLst>
          </p:cNvPr>
          <p:cNvSpPr>
            <a:spLocks noGrp="1"/>
          </p:cNvSpPr>
          <p:nvPr>
            <p:ph type="title"/>
          </p:nvPr>
        </p:nvSpPr>
        <p:spPr/>
        <p:txBody>
          <a:bodyPr/>
          <a:lstStyle/>
          <a:p>
            <a:r>
              <a:rPr lang="en-US" dirty="0"/>
              <a:t>Example-1</a:t>
            </a:r>
            <a:endParaRPr lang="en-MY" dirty="0"/>
          </a:p>
        </p:txBody>
      </p:sp>
      <p:sp>
        <p:nvSpPr>
          <p:cNvPr id="3" name="Content Placeholder 2">
            <a:extLst>
              <a:ext uri="{FF2B5EF4-FFF2-40B4-BE49-F238E27FC236}">
                <a16:creationId xmlns:a16="http://schemas.microsoft.com/office/drawing/2014/main" id="{FA035809-4F1E-C75F-2986-24B1EE669B49}"/>
              </a:ext>
            </a:extLst>
          </p:cNvPr>
          <p:cNvSpPr>
            <a:spLocks noGrp="1"/>
          </p:cNvSpPr>
          <p:nvPr>
            <p:ph idx="1"/>
          </p:nvPr>
        </p:nvSpPr>
        <p:spPr/>
        <p:txBody>
          <a:bodyPr/>
          <a:lstStyle/>
          <a:p>
            <a:r>
              <a:rPr lang="en-US" b="0" i="0" dirty="0">
                <a:solidFill>
                  <a:srgbClr val="242424"/>
                </a:solidFill>
                <a:effectLst/>
                <a:highlight>
                  <a:srgbClr val="FFFFFF"/>
                </a:highlight>
                <a:latin typeface="source-serif-pro"/>
              </a:rPr>
              <a:t>Predicting sales based on the money spent on TV, Radio, and Newspaper for marketing. In this case, there are three independent variables, i.e., money spent on TV, Radio, and Newspaper for marketing, and one dependent variable, i.e., sales, that is the value to be predicted.</a:t>
            </a:r>
          </a:p>
          <a:p>
            <a:r>
              <a:rPr lang="en-US" dirty="0"/>
              <a:t>Problem statement: Build a Multiple Linear Regression Model to predict sales based on the money spent on TV, Radio, and Newspaper for advertising.</a:t>
            </a:r>
            <a:endParaRPr lang="en-MY" dirty="0"/>
          </a:p>
        </p:txBody>
      </p:sp>
    </p:spTree>
    <p:extLst>
      <p:ext uri="{BB962C8B-B14F-4D97-AF65-F5344CB8AC3E}">
        <p14:creationId xmlns:p14="http://schemas.microsoft.com/office/powerpoint/2010/main" val="3787437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E8FEB-4BCD-D812-50EA-7AE72022FEC7}"/>
              </a:ext>
            </a:extLst>
          </p:cNvPr>
          <p:cNvSpPr>
            <a:spLocks noGrp="1"/>
          </p:cNvSpPr>
          <p:nvPr>
            <p:ph type="title"/>
          </p:nvPr>
        </p:nvSpPr>
        <p:spPr/>
        <p:txBody>
          <a:bodyPr/>
          <a:lstStyle/>
          <a:p>
            <a:r>
              <a:rPr lang="en-MY" b="1" i="0" dirty="0">
                <a:solidFill>
                  <a:srgbClr val="242424"/>
                </a:solidFill>
                <a:effectLst/>
                <a:highlight>
                  <a:srgbClr val="FFFFFF"/>
                </a:highlight>
                <a:latin typeface="source-serif-pro"/>
              </a:rPr>
              <a:t>Importing the Libraries</a:t>
            </a:r>
            <a:endParaRPr lang="en-MY" dirty="0"/>
          </a:p>
        </p:txBody>
      </p:sp>
      <p:sp>
        <p:nvSpPr>
          <p:cNvPr id="3" name="Content Placeholder 2">
            <a:extLst>
              <a:ext uri="{FF2B5EF4-FFF2-40B4-BE49-F238E27FC236}">
                <a16:creationId xmlns:a16="http://schemas.microsoft.com/office/drawing/2014/main" id="{B6C01B5A-B2A0-B673-650D-7762A42AFA7D}"/>
              </a:ext>
            </a:extLst>
          </p:cNvPr>
          <p:cNvSpPr>
            <a:spLocks noGrp="1"/>
          </p:cNvSpPr>
          <p:nvPr>
            <p:ph idx="1"/>
          </p:nvPr>
        </p:nvSpPr>
        <p:spPr/>
        <p:txBody>
          <a:bodyPr/>
          <a:lstStyle/>
          <a:p>
            <a:pPr marL="0" indent="0">
              <a:buNone/>
            </a:pPr>
            <a:r>
              <a:rPr lang="en-US" dirty="0"/>
              <a:t>#Importing the libraries</a:t>
            </a:r>
          </a:p>
          <a:p>
            <a:pPr marL="0" indent="0">
              <a:buNone/>
            </a:pPr>
            <a:r>
              <a:rPr lang="en-US" dirty="0"/>
              <a:t>import pandas as pd</a:t>
            </a:r>
          </a:p>
          <a:p>
            <a:pPr marL="0" indent="0">
              <a:buNone/>
            </a:pPr>
            <a:r>
              <a:rPr lang="en-US" dirty="0"/>
              <a:t>import </a:t>
            </a:r>
            <a:r>
              <a:rPr lang="en-US" dirty="0" err="1"/>
              <a:t>numpy</a:t>
            </a:r>
            <a:r>
              <a:rPr lang="en-US" dirty="0"/>
              <a:t> as np</a:t>
            </a:r>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seaborn as </a:t>
            </a:r>
            <a:r>
              <a:rPr lang="en-US" dirty="0" err="1"/>
              <a:t>sns</a:t>
            </a:r>
            <a:endParaRPr lang="en-MY" dirty="0"/>
          </a:p>
        </p:txBody>
      </p:sp>
    </p:spTree>
    <p:extLst>
      <p:ext uri="{BB962C8B-B14F-4D97-AF65-F5344CB8AC3E}">
        <p14:creationId xmlns:p14="http://schemas.microsoft.com/office/powerpoint/2010/main" val="886469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A6E1-B8D0-DE41-0702-B41EEB1EF936}"/>
              </a:ext>
            </a:extLst>
          </p:cNvPr>
          <p:cNvSpPr>
            <a:spLocks noGrp="1"/>
          </p:cNvSpPr>
          <p:nvPr>
            <p:ph type="title"/>
          </p:nvPr>
        </p:nvSpPr>
        <p:spPr/>
        <p:txBody>
          <a:bodyPr/>
          <a:lstStyle/>
          <a:p>
            <a:r>
              <a:rPr lang="en-MY" dirty="0"/>
              <a:t>Reading the Dataset</a:t>
            </a:r>
          </a:p>
        </p:txBody>
      </p:sp>
      <p:sp>
        <p:nvSpPr>
          <p:cNvPr id="3" name="Content Placeholder 2">
            <a:extLst>
              <a:ext uri="{FF2B5EF4-FFF2-40B4-BE49-F238E27FC236}">
                <a16:creationId xmlns:a16="http://schemas.microsoft.com/office/drawing/2014/main" id="{AE7DD62D-F27A-2AE0-8B11-EEC8FCB9D615}"/>
              </a:ext>
            </a:extLst>
          </p:cNvPr>
          <p:cNvSpPr>
            <a:spLocks noGrp="1"/>
          </p:cNvSpPr>
          <p:nvPr>
            <p:ph idx="1"/>
          </p:nvPr>
        </p:nvSpPr>
        <p:spPr/>
        <p:txBody>
          <a:bodyPr/>
          <a:lstStyle/>
          <a:p>
            <a:pPr marL="0" indent="0">
              <a:buNone/>
            </a:pPr>
            <a:r>
              <a:rPr lang="en-US" dirty="0"/>
              <a:t>#Reading the dataset</a:t>
            </a:r>
          </a:p>
          <a:p>
            <a:pPr marL="0" indent="0">
              <a:buNone/>
            </a:pPr>
            <a:r>
              <a:rPr lang="en-US" dirty="0"/>
              <a:t>dataset = </a:t>
            </a:r>
            <a:r>
              <a:rPr lang="en-US" dirty="0" err="1"/>
              <a:t>pd.read_csv</a:t>
            </a:r>
            <a:r>
              <a:rPr lang="en-US" dirty="0"/>
              <a:t>("advertising.csv")</a:t>
            </a:r>
          </a:p>
          <a:p>
            <a:pPr marL="0" indent="0">
              <a:buNone/>
            </a:pPr>
            <a:r>
              <a:rPr lang="en-MY" b="0" i="0" dirty="0" err="1">
                <a:solidFill>
                  <a:srgbClr val="242424"/>
                </a:solidFill>
                <a:effectLst/>
                <a:highlight>
                  <a:srgbClr val="F2F2F2"/>
                </a:highlight>
                <a:latin typeface="source-code-pro"/>
              </a:rPr>
              <a:t>dataset.head</a:t>
            </a:r>
            <a:r>
              <a:rPr lang="en-MY" b="0" i="0" dirty="0">
                <a:solidFill>
                  <a:srgbClr val="242424"/>
                </a:solidFill>
                <a:effectLst/>
                <a:highlight>
                  <a:srgbClr val="F2F2F2"/>
                </a:highlight>
                <a:latin typeface="source-code-pro"/>
              </a:rPr>
              <a:t>()</a:t>
            </a:r>
          </a:p>
          <a:p>
            <a:pPr marL="0" indent="0">
              <a:buNone/>
            </a:pPr>
            <a:endParaRPr lang="en-MY" dirty="0">
              <a:solidFill>
                <a:srgbClr val="242424"/>
              </a:solidFill>
              <a:highlight>
                <a:srgbClr val="F2F2F2"/>
              </a:highlight>
              <a:latin typeface="source-code-pro"/>
            </a:endParaRPr>
          </a:p>
          <a:p>
            <a:pPr marL="0" indent="0">
              <a:buNone/>
            </a:pPr>
            <a:endParaRPr lang="en-MY" b="0" i="0" dirty="0">
              <a:solidFill>
                <a:srgbClr val="242424"/>
              </a:solidFill>
              <a:effectLst/>
              <a:highlight>
                <a:srgbClr val="F2F2F2"/>
              </a:highlight>
              <a:latin typeface="source-code-pro"/>
            </a:endParaRPr>
          </a:p>
          <a:p>
            <a:pPr marL="0" indent="0">
              <a:buNone/>
            </a:pPr>
            <a:endParaRPr lang="en-MY" dirty="0">
              <a:solidFill>
                <a:srgbClr val="242424"/>
              </a:solidFill>
              <a:highlight>
                <a:srgbClr val="F2F2F2"/>
              </a:highlight>
              <a:latin typeface="source-code-pro"/>
            </a:endParaRPr>
          </a:p>
          <a:p>
            <a:pPr marL="0" indent="0">
              <a:buNone/>
            </a:pPr>
            <a:endParaRPr lang="en-MY" b="0" i="0" dirty="0">
              <a:solidFill>
                <a:srgbClr val="242424"/>
              </a:solidFill>
              <a:effectLst/>
              <a:highlight>
                <a:srgbClr val="F2F2F2"/>
              </a:highlight>
              <a:latin typeface="source-code-pro"/>
            </a:endParaRPr>
          </a:p>
          <a:p>
            <a:pPr marL="0" indent="0">
              <a:buNone/>
            </a:pPr>
            <a:r>
              <a:rPr lang="en-US" b="1" i="0" dirty="0">
                <a:solidFill>
                  <a:srgbClr val="242424"/>
                </a:solidFill>
                <a:effectLst/>
                <a:highlight>
                  <a:srgbClr val="FFFFFF"/>
                </a:highlight>
                <a:latin typeface="source-serif-pro"/>
              </a:rPr>
              <a:t>Equation:</a:t>
            </a:r>
            <a:r>
              <a:rPr lang="en-US" b="0" i="0" dirty="0">
                <a:solidFill>
                  <a:srgbClr val="242424"/>
                </a:solidFill>
                <a:effectLst/>
                <a:highlight>
                  <a:srgbClr val="FFFFFF"/>
                </a:highlight>
                <a:latin typeface="source-serif-pro"/>
              </a:rPr>
              <a:t> Sales = β0 + (β1 * TV) + (β2 * Radio) + (β3 * Newspaper) + e</a:t>
            </a:r>
            <a:endParaRPr lang="en-MY" b="0" i="0" dirty="0">
              <a:solidFill>
                <a:srgbClr val="242424"/>
              </a:solidFill>
              <a:effectLst/>
              <a:highlight>
                <a:srgbClr val="F2F2F2"/>
              </a:highlight>
              <a:latin typeface="source-code-pro"/>
            </a:endParaRPr>
          </a:p>
          <a:p>
            <a:pPr marL="0" indent="0">
              <a:buNone/>
            </a:pPr>
            <a:endParaRPr lang="en-MY" dirty="0"/>
          </a:p>
        </p:txBody>
      </p:sp>
      <p:pic>
        <p:nvPicPr>
          <p:cNvPr id="4" name="Picture 3">
            <a:extLst>
              <a:ext uri="{FF2B5EF4-FFF2-40B4-BE49-F238E27FC236}">
                <a16:creationId xmlns:a16="http://schemas.microsoft.com/office/drawing/2014/main" id="{B195014A-2605-7F30-D57C-4E3AE0899768}"/>
              </a:ext>
            </a:extLst>
          </p:cNvPr>
          <p:cNvPicPr>
            <a:picLocks noChangeAspect="1"/>
          </p:cNvPicPr>
          <p:nvPr/>
        </p:nvPicPr>
        <p:blipFill>
          <a:blip r:embed="rId2"/>
          <a:stretch>
            <a:fillRect/>
          </a:stretch>
        </p:blipFill>
        <p:spPr>
          <a:xfrm>
            <a:off x="6957793" y="1949840"/>
            <a:ext cx="4396007" cy="2958319"/>
          </a:xfrm>
          <a:prstGeom prst="rect">
            <a:avLst/>
          </a:prstGeom>
        </p:spPr>
      </p:pic>
    </p:spTree>
    <p:extLst>
      <p:ext uri="{BB962C8B-B14F-4D97-AF65-F5344CB8AC3E}">
        <p14:creationId xmlns:p14="http://schemas.microsoft.com/office/powerpoint/2010/main" val="544691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5BD8-D7B4-A67A-75DE-8507B91C8228}"/>
              </a:ext>
            </a:extLst>
          </p:cNvPr>
          <p:cNvSpPr>
            <a:spLocks noGrp="1"/>
          </p:cNvSpPr>
          <p:nvPr>
            <p:ph type="title"/>
          </p:nvPr>
        </p:nvSpPr>
        <p:spPr/>
        <p:txBody>
          <a:bodyPr/>
          <a:lstStyle/>
          <a:p>
            <a:r>
              <a:rPr lang="en-US" dirty="0"/>
              <a:t>Setting the values for independent (X) variable and dependent (Y) variable</a:t>
            </a:r>
            <a:endParaRPr lang="en-MY" dirty="0"/>
          </a:p>
        </p:txBody>
      </p:sp>
      <p:sp>
        <p:nvSpPr>
          <p:cNvPr id="3" name="Content Placeholder 2">
            <a:extLst>
              <a:ext uri="{FF2B5EF4-FFF2-40B4-BE49-F238E27FC236}">
                <a16:creationId xmlns:a16="http://schemas.microsoft.com/office/drawing/2014/main" id="{66A6E1D8-013A-395E-0E70-6F06C0276801}"/>
              </a:ext>
            </a:extLst>
          </p:cNvPr>
          <p:cNvSpPr>
            <a:spLocks noGrp="1"/>
          </p:cNvSpPr>
          <p:nvPr>
            <p:ph idx="1"/>
          </p:nvPr>
        </p:nvSpPr>
        <p:spPr/>
        <p:txBody>
          <a:bodyPr/>
          <a:lstStyle/>
          <a:p>
            <a:pPr marL="0" indent="0">
              <a:buNone/>
            </a:pPr>
            <a:r>
              <a:rPr lang="en-US" dirty="0"/>
              <a:t>#Setting the value for X and Y</a:t>
            </a:r>
          </a:p>
          <a:p>
            <a:pPr marL="0" indent="0">
              <a:buNone/>
            </a:pPr>
            <a:r>
              <a:rPr lang="en-US" dirty="0"/>
              <a:t>x = dataset[['TV', 'Radio', 'Newspaper']]</a:t>
            </a:r>
          </a:p>
          <a:p>
            <a:pPr marL="0" indent="0">
              <a:buNone/>
            </a:pPr>
            <a:r>
              <a:rPr lang="en-US" dirty="0"/>
              <a:t>y = dataset['Sales']</a:t>
            </a:r>
            <a:endParaRPr lang="en-MY" dirty="0"/>
          </a:p>
        </p:txBody>
      </p:sp>
    </p:spTree>
    <p:extLst>
      <p:ext uri="{BB962C8B-B14F-4D97-AF65-F5344CB8AC3E}">
        <p14:creationId xmlns:p14="http://schemas.microsoft.com/office/powerpoint/2010/main" val="170455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E65E-B3D3-430D-BC5C-8D6E89B1922C}"/>
              </a:ext>
            </a:extLst>
          </p:cNvPr>
          <p:cNvSpPr>
            <a:spLocks noGrp="1"/>
          </p:cNvSpPr>
          <p:nvPr>
            <p:ph type="title"/>
          </p:nvPr>
        </p:nvSpPr>
        <p:spPr>
          <a:xfrm>
            <a:off x="1322864" y="532355"/>
            <a:ext cx="8640000" cy="900000"/>
          </a:xfrm>
        </p:spPr>
        <p:txBody>
          <a:bodyPr>
            <a:noAutofit/>
          </a:bodyPr>
          <a:lstStyle/>
          <a:p>
            <a:pPr algn="ctr"/>
            <a:r>
              <a:rPr lang="en-GB" sz="4800" b="1" dirty="0">
                <a:solidFill>
                  <a:srgbClr val="002060"/>
                </a:solidFill>
                <a:latin typeface="Calibri" panose="020F0502020204030204" pitchFamily="34" charset="0"/>
                <a:cs typeface="Calibri" panose="020F0502020204030204" pitchFamily="34" charset="0"/>
              </a:rPr>
              <a:t>Motivation</a:t>
            </a:r>
            <a:endParaRPr lang="en-GB" sz="4800" b="1" dirty="0">
              <a:solidFill>
                <a:srgbClr val="002060"/>
              </a:solidFill>
            </a:endParaRPr>
          </a:p>
        </p:txBody>
      </p:sp>
      <p:sp>
        <p:nvSpPr>
          <p:cNvPr id="3" name="Content Placeholder 2">
            <a:extLst>
              <a:ext uri="{FF2B5EF4-FFF2-40B4-BE49-F238E27FC236}">
                <a16:creationId xmlns:a16="http://schemas.microsoft.com/office/drawing/2014/main" id="{12823411-12EE-44B2-8140-A1D56D131F5B}"/>
              </a:ext>
            </a:extLst>
          </p:cNvPr>
          <p:cNvSpPr>
            <a:spLocks noGrp="1"/>
          </p:cNvSpPr>
          <p:nvPr>
            <p:ph idx="1"/>
          </p:nvPr>
        </p:nvSpPr>
        <p:spPr>
          <a:xfrm>
            <a:off x="1120589" y="1499300"/>
            <a:ext cx="9044551" cy="4376345"/>
          </a:xfrm>
        </p:spPr>
        <p:txBody>
          <a:bodyPr>
            <a:noAutofit/>
          </a:bodyPr>
          <a:lstStyle/>
          <a:p>
            <a:pPr marL="0" indent="0">
              <a:buNone/>
            </a:pPr>
            <a:endParaRPr lang="en-GB" sz="2500" dirty="0">
              <a:solidFill>
                <a:schemeClr val="accent1">
                  <a:lumMod val="50000"/>
                </a:schemeClr>
              </a:solidFill>
            </a:endParaRPr>
          </a:p>
          <a:p>
            <a:pPr algn="just"/>
            <a:r>
              <a:rPr lang="en-GB" sz="2400" dirty="0">
                <a:solidFill>
                  <a:schemeClr val="accent1">
                    <a:lumMod val="50000"/>
                  </a:schemeClr>
                </a:solidFill>
              </a:rPr>
              <a:t> Single regression (i.e., with one IV) allows us to study the relationship between two variables only.</a:t>
            </a:r>
          </a:p>
          <a:p>
            <a:pPr algn="just"/>
            <a:r>
              <a:rPr lang="en-GB" sz="2400" dirty="0">
                <a:solidFill>
                  <a:schemeClr val="accent1">
                    <a:lumMod val="50000"/>
                  </a:schemeClr>
                </a:solidFill>
              </a:rPr>
              <a:t> However, in reality, we do not believe that only a single variable explains all the variation of the dependent variable.</a:t>
            </a:r>
          </a:p>
          <a:p>
            <a:pPr algn="just"/>
            <a:r>
              <a:rPr lang="en-GB" sz="2400" dirty="0">
                <a:solidFill>
                  <a:schemeClr val="accent1">
                    <a:lumMod val="50000"/>
                  </a:schemeClr>
                </a:solidFill>
              </a:rPr>
              <a:t> For example, in the scenario of IQ and income, we do not expect IQ only to explain income, but we expect that there are also other variables, such as years of education, to explain income.</a:t>
            </a:r>
          </a:p>
          <a:p>
            <a:pPr algn="just"/>
            <a:r>
              <a:rPr lang="en-GB" sz="2400" dirty="0">
                <a:solidFill>
                  <a:schemeClr val="accent1">
                    <a:lumMod val="50000"/>
                  </a:schemeClr>
                </a:solidFill>
              </a:rPr>
              <a:t> Hence, to make the model more realistic, it makes sense to include multiple independent variables in the regression.</a:t>
            </a:r>
          </a:p>
          <a:p>
            <a:pPr marL="0" indent="0" algn="just">
              <a:buNone/>
            </a:pPr>
            <a:endParaRPr lang="en-GB" sz="2500" dirty="0">
              <a:solidFill>
                <a:schemeClr val="accent1">
                  <a:lumMod val="50000"/>
                </a:schemeClr>
              </a:solidFill>
            </a:endParaRPr>
          </a:p>
          <a:p>
            <a:pPr algn="just"/>
            <a:endParaRPr lang="en-GB" sz="2500" dirty="0">
              <a:solidFill>
                <a:schemeClr val="accent1">
                  <a:lumMod val="50000"/>
                </a:schemeClr>
              </a:solidFill>
            </a:endParaRPr>
          </a:p>
          <a:p>
            <a:pPr marL="357188" indent="-357188">
              <a:lnSpc>
                <a:spcPct val="100000"/>
              </a:lnSpc>
              <a:spcBef>
                <a:spcPts val="2400"/>
              </a:spcBef>
            </a:pPr>
            <a:endParaRPr lang="en-GB" sz="2500" dirty="0">
              <a:solidFill>
                <a:srgbClr val="FF0000"/>
              </a:solidFill>
            </a:endParaRPr>
          </a:p>
        </p:txBody>
      </p:sp>
      <p:sp>
        <p:nvSpPr>
          <p:cNvPr id="4" name="Slide Number Placeholder 3">
            <a:extLst>
              <a:ext uri="{FF2B5EF4-FFF2-40B4-BE49-F238E27FC236}">
                <a16:creationId xmlns:a16="http://schemas.microsoft.com/office/drawing/2014/main" id="{36976C76-F872-4D6C-AC9F-1CC8CAEA0E4D}"/>
              </a:ext>
            </a:extLst>
          </p:cNvPr>
          <p:cNvSpPr>
            <a:spLocks noGrp="1"/>
          </p:cNvSpPr>
          <p:nvPr>
            <p:ph type="sldNum" sz="quarter" idx="12"/>
          </p:nvPr>
        </p:nvSpPr>
        <p:spPr/>
        <p:txBody>
          <a:bodyPr/>
          <a:lstStyle/>
          <a:p>
            <a:fld id="{7A8C632D-7DBE-4534-8DFC-547A3DE1EDBD}" type="slidenum">
              <a:rPr lang="en-GB" smtClean="0"/>
              <a:pPr/>
              <a:t>3</a:t>
            </a:fld>
            <a:endParaRPr lang="en-GB"/>
          </a:p>
        </p:txBody>
      </p:sp>
    </p:spTree>
    <p:extLst>
      <p:ext uri="{BB962C8B-B14F-4D97-AF65-F5344CB8AC3E}">
        <p14:creationId xmlns:p14="http://schemas.microsoft.com/office/powerpoint/2010/main" val="223464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BE2A-774C-58DF-F9D9-BCC24FC9D7FC}"/>
              </a:ext>
            </a:extLst>
          </p:cNvPr>
          <p:cNvSpPr>
            <a:spLocks noGrp="1"/>
          </p:cNvSpPr>
          <p:nvPr>
            <p:ph type="title"/>
          </p:nvPr>
        </p:nvSpPr>
        <p:spPr/>
        <p:txBody>
          <a:bodyPr/>
          <a:lstStyle/>
          <a:p>
            <a:r>
              <a:rPr lang="en-US" dirty="0"/>
              <a:t>Splitting the dataset into train and test set</a:t>
            </a:r>
            <a:endParaRPr lang="en-MY" dirty="0"/>
          </a:p>
        </p:txBody>
      </p:sp>
      <p:sp>
        <p:nvSpPr>
          <p:cNvPr id="3" name="Content Placeholder 2">
            <a:extLst>
              <a:ext uri="{FF2B5EF4-FFF2-40B4-BE49-F238E27FC236}">
                <a16:creationId xmlns:a16="http://schemas.microsoft.com/office/drawing/2014/main" id="{F0F67363-10B5-8ED9-7B89-59792A86498D}"/>
              </a:ext>
            </a:extLst>
          </p:cNvPr>
          <p:cNvSpPr>
            <a:spLocks noGrp="1"/>
          </p:cNvSpPr>
          <p:nvPr>
            <p:ph idx="1"/>
          </p:nvPr>
        </p:nvSpPr>
        <p:spPr/>
        <p:txBody>
          <a:bodyPr>
            <a:normAutofit lnSpcReduction="10000"/>
          </a:bodyPr>
          <a:lstStyle/>
          <a:p>
            <a:pPr marL="0" indent="0">
              <a:buNone/>
            </a:pPr>
            <a:r>
              <a:rPr lang="en-MY" dirty="0"/>
              <a:t>from </a:t>
            </a:r>
            <a:r>
              <a:rPr lang="en-MY" dirty="0" err="1"/>
              <a:t>sklearn.model_selection</a:t>
            </a:r>
            <a:r>
              <a:rPr lang="en-MY" dirty="0"/>
              <a:t> import </a:t>
            </a:r>
            <a:r>
              <a:rPr lang="en-MY" dirty="0" err="1"/>
              <a:t>train_test_split</a:t>
            </a:r>
            <a:r>
              <a:rPr lang="en-MY" dirty="0"/>
              <a:t> </a:t>
            </a:r>
          </a:p>
          <a:p>
            <a:pPr marL="0" indent="0">
              <a:buNone/>
            </a:pPr>
            <a:r>
              <a:rPr lang="en-MY" dirty="0" err="1"/>
              <a:t>x_train</a:t>
            </a:r>
            <a:r>
              <a:rPr lang="en-MY" dirty="0"/>
              <a:t>, </a:t>
            </a:r>
            <a:r>
              <a:rPr lang="en-MY" dirty="0" err="1"/>
              <a:t>x_test</a:t>
            </a:r>
            <a:r>
              <a:rPr lang="en-MY" dirty="0"/>
              <a:t>, </a:t>
            </a:r>
            <a:r>
              <a:rPr lang="en-MY" dirty="0" err="1"/>
              <a:t>y_train</a:t>
            </a:r>
            <a:r>
              <a:rPr lang="en-MY" dirty="0"/>
              <a:t>, </a:t>
            </a:r>
            <a:r>
              <a:rPr lang="en-MY" dirty="0" err="1"/>
              <a:t>y_test</a:t>
            </a:r>
            <a:r>
              <a:rPr lang="en-MY" dirty="0"/>
              <a:t> = </a:t>
            </a:r>
            <a:r>
              <a:rPr lang="en-MY" dirty="0" err="1"/>
              <a:t>train_test_split</a:t>
            </a:r>
            <a:r>
              <a:rPr lang="en-MY" dirty="0"/>
              <a:t>(x, y, </a:t>
            </a:r>
            <a:r>
              <a:rPr lang="en-MY" dirty="0" err="1"/>
              <a:t>test_size</a:t>
            </a:r>
            <a:r>
              <a:rPr lang="en-MY" dirty="0"/>
              <a:t> = 0.3, </a:t>
            </a:r>
            <a:r>
              <a:rPr lang="en-MY" dirty="0" err="1"/>
              <a:t>random_state</a:t>
            </a:r>
            <a:r>
              <a:rPr lang="en-MY" dirty="0"/>
              <a:t> = 100)</a:t>
            </a:r>
          </a:p>
          <a:p>
            <a:pPr marL="0" indent="0">
              <a:buNone/>
            </a:pPr>
            <a:endParaRPr lang="en-MY" dirty="0"/>
          </a:p>
          <a:p>
            <a:r>
              <a:rPr lang="en-US" dirty="0"/>
              <a:t>from </a:t>
            </a:r>
            <a:r>
              <a:rPr lang="en-US" dirty="0" err="1"/>
              <a:t>sklearn.model_selection</a:t>
            </a:r>
            <a:r>
              <a:rPr lang="en-US" dirty="0"/>
              <a:t> import </a:t>
            </a:r>
            <a:r>
              <a:rPr lang="en-US" dirty="0" err="1"/>
              <a:t>train_test_split</a:t>
            </a:r>
            <a:r>
              <a:rPr lang="en-US" dirty="0"/>
              <a:t>: It is used for splitting data arrays into two subsets: for training data and testing data. </a:t>
            </a:r>
          </a:p>
          <a:p>
            <a:r>
              <a:rPr lang="en-US" dirty="0" err="1"/>
              <a:t>test_size</a:t>
            </a:r>
            <a:r>
              <a:rPr lang="en-US" dirty="0"/>
              <a:t>: This parameter specifies the size of the testing dataset. The default state suits the training size. It will be set to 0.25 if the training size is set to default.</a:t>
            </a:r>
            <a:endParaRPr lang="en-MY" dirty="0"/>
          </a:p>
        </p:txBody>
      </p:sp>
    </p:spTree>
    <p:extLst>
      <p:ext uri="{BB962C8B-B14F-4D97-AF65-F5344CB8AC3E}">
        <p14:creationId xmlns:p14="http://schemas.microsoft.com/office/powerpoint/2010/main" val="261031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57906-E735-4882-80F7-0E39F37F2140}"/>
              </a:ext>
            </a:extLst>
          </p:cNvPr>
          <p:cNvSpPr>
            <a:spLocks noGrp="1"/>
          </p:cNvSpPr>
          <p:nvPr>
            <p:ph type="title"/>
          </p:nvPr>
        </p:nvSpPr>
        <p:spPr/>
        <p:txBody>
          <a:bodyPr/>
          <a:lstStyle/>
          <a:p>
            <a:r>
              <a:rPr lang="en-MY" dirty="0"/>
              <a:t>Implementing the linear model</a:t>
            </a:r>
          </a:p>
        </p:txBody>
      </p:sp>
      <p:sp>
        <p:nvSpPr>
          <p:cNvPr id="3" name="Content Placeholder 2">
            <a:extLst>
              <a:ext uri="{FF2B5EF4-FFF2-40B4-BE49-F238E27FC236}">
                <a16:creationId xmlns:a16="http://schemas.microsoft.com/office/drawing/2014/main" id="{FE286EFD-FC10-F886-0F0F-C31937778AFD}"/>
              </a:ext>
            </a:extLst>
          </p:cNvPr>
          <p:cNvSpPr>
            <a:spLocks noGrp="1"/>
          </p:cNvSpPr>
          <p:nvPr>
            <p:ph idx="1"/>
          </p:nvPr>
        </p:nvSpPr>
        <p:spPr/>
        <p:txBody>
          <a:bodyPr/>
          <a:lstStyle/>
          <a:p>
            <a:pPr marL="0" indent="0">
              <a:buNone/>
            </a:pPr>
            <a:r>
              <a:rPr lang="en-MY" dirty="0"/>
              <a:t>#Fitting the Multiple Linear Regression model</a:t>
            </a:r>
          </a:p>
          <a:p>
            <a:pPr marL="0" indent="0">
              <a:buNone/>
            </a:pPr>
            <a:r>
              <a:rPr lang="en-MY" dirty="0" err="1"/>
              <a:t>mlr</a:t>
            </a:r>
            <a:r>
              <a:rPr lang="en-MY" dirty="0"/>
              <a:t> = </a:t>
            </a:r>
            <a:r>
              <a:rPr lang="en-MY" dirty="0" err="1"/>
              <a:t>LinearRegression</a:t>
            </a:r>
            <a:r>
              <a:rPr lang="en-MY" dirty="0"/>
              <a:t>()  </a:t>
            </a:r>
          </a:p>
          <a:p>
            <a:pPr marL="0" indent="0">
              <a:buNone/>
            </a:pPr>
            <a:r>
              <a:rPr lang="en-MY" dirty="0" err="1"/>
              <a:t>mlr.fit</a:t>
            </a:r>
            <a:r>
              <a:rPr lang="en-MY" dirty="0"/>
              <a:t>(</a:t>
            </a:r>
            <a:r>
              <a:rPr lang="en-MY" dirty="0" err="1"/>
              <a:t>x_train</a:t>
            </a:r>
            <a:r>
              <a:rPr lang="en-MY" dirty="0"/>
              <a:t>, </a:t>
            </a:r>
            <a:r>
              <a:rPr lang="en-MY" dirty="0" err="1"/>
              <a:t>y_train</a:t>
            </a:r>
            <a:r>
              <a:rPr lang="en-MY" dirty="0"/>
              <a:t>)</a:t>
            </a:r>
          </a:p>
          <a:p>
            <a:pPr marL="0" indent="0">
              <a:buNone/>
            </a:pPr>
            <a:endParaRPr lang="en-MY" dirty="0"/>
          </a:p>
          <a:p>
            <a:pPr marL="0" indent="0">
              <a:buNone/>
            </a:pPr>
            <a:r>
              <a:rPr lang="en-US" dirty="0"/>
              <a:t>To build a linear regression model, we need to create an instance of </a:t>
            </a:r>
            <a:r>
              <a:rPr lang="en-US" dirty="0" err="1"/>
              <a:t>LinearRegression</a:t>
            </a:r>
            <a:r>
              <a:rPr lang="en-US" dirty="0"/>
              <a:t>() class and use </a:t>
            </a:r>
            <a:r>
              <a:rPr lang="en-US" dirty="0" err="1"/>
              <a:t>x_train</a:t>
            </a:r>
            <a:r>
              <a:rPr lang="en-US" dirty="0"/>
              <a:t>, </a:t>
            </a:r>
            <a:r>
              <a:rPr lang="en-US" dirty="0" err="1"/>
              <a:t>y_train</a:t>
            </a:r>
            <a:r>
              <a:rPr lang="en-US" dirty="0"/>
              <a:t> to train the model using the fit() method of that class. Now, the variable </a:t>
            </a:r>
            <a:r>
              <a:rPr lang="en-US" dirty="0" err="1"/>
              <a:t>mlr</a:t>
            </a:r>
            <a:r>
              <a:rPr lang="en-US" dirty="0"/>
              <a:t> is an instance of the </a:t>
            </a:r>
            <a:r>
              <a:rPr lang="en-US" dirty="0" err="1"/>
              <a:t>LinearRegression</a:t>
            </a:r>
            <a:r>
              <a:rPr lang="en-US" dirty="0"/>
              <a:t>() class.</a:t>
            </a:r>
            <a:endParaRPr lang="en-MY" dirty="0"/>
          </a:p>
        </p:txBody>
      </p:sp>
    </p:spTree>
    <p:extLst>
      <p:ext uri="{BB962C8B-B14F-4D97-AF65-F5344CB8AC3E}">
        <p14:creationId xmlns:p14="http://schemas.microsoft.com/office/powerpoint/2010/main" val="593934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B167A-D013-A325-5E32-E681D22F24D9}"/>
              </a:ext>
            </a:extLst>
          </p:cNvPr>
          <p:cNvSpPr>
            <a:spLocks noGrp="1"/>
          </p:cNvSpPr>
          <p:nvPr>
            <p:ph type="title"/>
          </p:nvPr>
        </p:nvSpPr>
        <p:spPr/>
        <p:txBody>
          <a:bodyPr/>
          <a:lstStyle/>
          <a:p>
            <a:r>
              <a:rPr lang="en-MY" dirty="0"/>
              <a:t>Model Equation</a:t>
            </a:r>
          </a:p>
        </p:txBody>
      </p:sp>
      <p:sp>
        <p:nvSpPr>
          <p:cNvPr id="3" name="Content Placeholder 2">
            <a:extLst>
              <a:ext uri="{FF2B5EF4-FFF2-40B4-BE49-F238E27FC236}">
                <a16:creationId xmlns:a16="http://schemas.microsoft.com/office/drawing/2014/main" id="{78522F5B-CE24-1C7F-ACD6-C45F5AE46DD5}"/>
              </a:ext>
            </a:extLst>
          </p:cNvPr>
          <p:cNvSpPr>
            <a:spLocks noGrp="1"/>
          </p:cNvSpPr>
          <p:nvPr>
            <p:ph idx="1"/>
          </p:nvPr>
        </p:nvSpPr>
        <p:spPr/>
        <p:txBody>
          <a:bodyPr/>
          <a:lstStyle/>
          <a:p>
            <a:pPr marL="0" indent="0">
              <a:buNone/>
            </a:pPr>
            <a:r>
              <a:rPr lang="fr-FR" dirty="0"/>
              <a:t>#Intercept and Coefficient</a:t>
            </a:r>
          </a:p>
          <a:p>
            <a:pPr marL="0" indent="0">
              <a:buNone/>
            </a:pPr>
            <a:r>
              <a:rPr lang="fr-FR" dirty="0" err="1"/>
              <a:t>print</a:t>
            </a:r>
            <a:r>
              <a:rPr lang="fr-FR" dirty="0"/>
              <a:t>("Intercept: ", </a:t>
            </a:r>
            <a:r>
              <a:rPr lang="fr-FR" dirty="0" err="1"/>
              <a:t>mlr.intercept</a:t>
            </a:r>
            <a:r>
              <a:rPr lang="fr-FR" dirty="0"/>
              <a:t>_)</a:t>
            </a:r>
          </a:p>
          <a:p>
            <a:pPr marL="0" indent="0">
              <a:buNone/>
            </a:pPr>
            <a:r>
              <a:rPr lang="fr-FR" dirty="0" err="1"/>
              <a:t>print</a:t>
            </a:r>
            <a:r>
              <a:rPr lang="fr-FR" dirty="0"/>
              <a:t>("Coefficients:")</a:t>
            </a:r>
          </a:p>
          <a:p>
            <a:pPr marL="0" indent="0">
              <a:buNone/>
            </a:pPr>
            <a:r>
              <a:rPr lang="fr-FR" dirty="0" err="1"/>
              <a:t>list</a:t>
            </a:r>
            <a:r>
              <a:rPr lang="fr-FR" dirty="0"/>
              <a:t>(zip(x, </a:t>
            </a:r>
            <a:r>
              <a:rPr lang="fr-FR" dirty="0" err="1"/>
              <a:t>mlr.coef</a:t>
            </a:r>
            <a:r>
              <a:rPr lang="fr-FR" dirty="0"/>
              <a:t>_))</a:t>
            </a:r>
          </a:p>
          <a:p>
            <a:pPr marL="0" indent="0">
              <a:buNone/>
            </a:pPr>
            <a:endParaRPr lang="en-MY" dirty="0"/>
          </a:p>
        </p:txBody>
      </p:sp>
      <p:pic>
        <p:nvPicPr>
          <p:cNvPr id="4" name="Picture 3">
            <a:extLst>
              <a:ext uri="{FF2B5EF4-FFF2-40B4-BE49-F238E27FC236}">
                <a16:creationId xmlns:a16="http://schemas.microsoft.com/office/drawing/2014/main" id="{EDB17B1B-70C6-319C-F260-D1A5298A4DFC}"/>
              </a:ext>
            </a:extLst>
          </p:cNvPr>
          <p:cNvPicPr>
            <a:picLocks noChangeAspect="1"/>
          </p:cNvPicPr>
          <p:nvPr/>
        </p:nvPicPr>
        <p:blipFill>
          <a:blip r:embed="rId2"/>
          <a:stretch>
            <a:fillRect/>
          </a:stretch>
        </p:blipFill>
        <p:spPr>
          <a:xfrm>
            <a:off x="6096000" y="3364142"/>
            <a:ext cx="5445612" cy="2335618"/>
          </a:xfrm>
          <a:prstGeom prst="rect">
            <a:avLst/>
          </a:prstGeom>
        </p:spPr>
      </p:pic>
    </p:spTree>
    <p:extLst>
      <p:ext uri="{BB962C8B-B14F-4D97-AF65-F5344CB8AC3E}">
        <p14:creationId xmlns:p14="http://schemas.microsoft.com/office/powerpoint/2010/main" val="3353911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62BE-2523-7225-1DB4-5C976DAA897B}"/>
              </a:ext>
            </a:extLst>
          </p:cNvPr>
          <p:cNvSpPr>
            <a:spLocks noGrp="1"/>
          </p:cNvSpPr>
          <p:nvPr>
            <p:ph type="title"/>
          </p:nvPr>
        </p:nvSpPr>
        <p:spPr/>
        <p:txBody>
          <a:bodyPr/>
          <a:lstStyle/>
          <a:p>
            <a:r>
              <a:rPr lang="en-US" dirty="0"/>
              <a:t>Regression Equation</a:t>
            </a:r>
            <a:endParaRPr lang="en-MY" dirty="0"/>
          </a:p>
        </p:txBody>
      </p:sp>
      <p:sp>
        <p:nvSpPr>
          <p:cNvPr id="3" name="Content Placeholder 2">
            <a:extLst>
              <a:ext uri="{FF2B5EF4-FFF2-40B4-BE49-F238E27FC236}">
                <a16:creationId xmlns:a16="http://schemas.microsoft.com/office/drawing/2014/main" id="{3A2E0A84-29D1-5667-83C6-3585BAFBCF99}"/>
              </a:ext>
            </a:extLst>
          </p:cNvPr>
          <p:cNvSpPr>
            <a:spLocks noGrp="1"/>
          </p:cNvSpPr>
          <p:nvPr>
            <p:ph idx="1"/>
          </p:nvPr>
        </p:nvSpPr>
        <p:spPr/>
        <p:txBody>
          <a:bodyPr/>
          <a:lstStyle/>
          <a:p>
            <a:pPr marL="0" indent="0">
              <a:buNone/>
            </a:pPr>
            <a:r>
              <a:rPr lang="en-US" b="0" i="0" dirty="0">
                <a:solidFill>
                  <a:srgbClr val="242424"/>
                </a:solidFill>
                <a:effectLst/>
                <a:highlight>
                  <a:srgbClr val="FFFFFF"/>
                </a:highlight>
                <a:latin typeface="source-serif-pro"/>
              </a:rPr>
              <a:t>Sales = 4.3345+ (0.0538 * TV) + (1.1100* Radio) + (0.0062 *Newspaper) + e</a:t>
            </a:r>
            <a:endParaRPr lang="en-MY" dirty="0"/>
          </a:p>
        </p:txBody>
      </p:sp>
    </p:spTree>
    <p:extLst>
      <p:ext uri="{BB962C8B-B14F-4D97-AF65-F5344CB8AC3E}">
        <p14:creationId xmlns:p14="http://schemas.microsoft.com/office/powerpoint/2010/main" val="3109437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91085-ADCB-DF06-80F8-C36957A403F6}"/>
              </a:ext>
            </a:extLst>
          </p:cNvPr>
          <p:cNvSpPr>
            <a:spLocks noGrp="1"/>
          </p:cNvSpPr>
          <p:nvPr>
            <p:ph type="title"/>
          </p:nvPr>
        </p:nvSpPr>
        <p:spPr/>
        <p:txBody>
          <a:bodyPr/>
          <a:lstStyle/>
          <a:p>
            <a:r>
              <a:rPr lang="en-US" dirty="0"/>
              <a:t>Prediction on the test set</a:t>
            </a:r>
            <a:endParaRPr lang="en-MY" dirty="0"/>
          </a:p>
        </p:txBody>
      </p:sp>
      <p:sp>
        <p:nvSpPr>
          <p:cNvPr id="3" name="Content Placeholder 2">
            <a:extLst>
              <a:ext uri="{FF2B5EF4-FFF2-40B4-BE49-F238E27FC236}">
                <a16:creationId xmlns:a16="http://schemas.microsoft.com/office/drawing/2014/main" id="{D26DBDCE-6086-2414-6B1D-92BD72EFB5A4}"/>
              </a:ext>
            </a:extLst>
          </p:cNvPr>
          <p:cNvSpPr>
            <a:spLocks noGrp="1"/>
          </p:cNvSpPr>
          <p:nvPr>
            <p:ph idx="1"/>
          </p:nvPr>
        </p:nvSpPr>
        <p:spPr/>
        <p:txBody>
          <a:bodyPr/>
          <a:lstStyle/>
          <a:p>
            <a:pPr marL="0" indent="0">
              <a:buNone/>
            </a:pPr>
            <a:r>
              <a:rPr lang="en-US" dirty="0"/>
              <a:t>#Prediction of test set</a:t>
            </a:r>
          </a:p>
          <a:p>
            <a:pPr marL="0" indent="0">
              <a:buNone/>
            </a:pPr>
            <a:r>
              <a:rPr lang="en-US" dirty="0" err="1"/>
              <a:t>y_pred_mlr</a:t>
            </a:r>
            <a:r>
              <a:rPr lang="en-US" dirty="0"/>
              <a:t>= </a:t>
            </a:r>
            <a:r>
              <a:rPr lang="en-US" dirty="0" err="1"/>
              <a:t>mlr.predict</a:t>
            </a:r>
            <a:r>
              <a:rPr lang="en-US" dirty="0"/>
              <a:t>(</a:t>
            </a:r>
            <a:r>
              <a:rPr lang="en-US" dirty="0" err="1"/>
              <a:t>x_test</a:t>
            </a:r>
            <a:r>
              <a:rPr lang="en-US" dirty="0"/>
              <a:t>)</a:t>
            </a:r>
          </a:p>
          <a:p>
            <a:pPr marL="0" indent="0">
              <a:buNone/>
            </a:pPr>
            <a:r>
              <a:rPr lang="en-US" dirty="0"/>
              <a:t>#Predicted values</a:t>
            </a:r>
          </a:p>
          <a:p>
            <a:pPr marL="0" indent="0">
              <a:buNone/>
            </a:pPr>
            <a:r>
              <a:rPr lang="en-US" dirty="0"/>
              <a:t>print("Prediction for test set: {}".format(</a:t>
            </a:r>
            <a:r>
              <a:rPr lang="en-US" dirty="0" err="1"/>
              <a:t>y_pred_mlr</a:t>
            </a:r>
            <a:r>
              <a:rPr lang="en-US" dirty="0"/>
              <a:t>))</a:t>
            </a:r>
          </a:p>
          <a:p>
            <a:pPr marL="0" indent="0">
              <a:buNone/>
            </a:pPr>
            <a:endParaRPr lang="en-MY" dirty="0"/>
          </a:p>
        </p:txBody>
      </p:sp>
      <p:pic>
        <p:nvPicPr>
          <p:cNvPr id="4" name="Picture 3">
            <a:extLst>
              <a:ext uri="{FF2B5EF4-FFF2-40B4-BE49-F238E27FC236}">
                <a16:creationId xmlns:a16="http://schemas.microsoft.com/office/drawing/2014/main" id="{B09155FC-EF43-12F8-A02A-23E5987A0323}"/>
              </a:ext>
            </a:extLst>
          </p:cNvPr>
          <p:cNvPicPr>
            <a:picLocks noChangeAspect="1"/>
          </p:cNvPicPr>
          <p:nvPr/>
        </p:nvPicPr>
        <p:blipFill>
          <a:blip r:embed="rId2"/>
          <a:stretch>
            <a:fillRect/>
          </a:stretch>
        </p:blipFill>
        <p:spPr>
          <a:xfrm>
            <a:off x="1828872" y="4005263"/>
            <a:ext cx="9744075" cy="2171700"/>
          </a:xfrm>
          <a:prstGeom prst="rect">
            <a:avLst/>
          </a:prstGeom>
        </p:spPr>
      </p:pic>
    </p:spTree>
    <p:extLst>
      <p:ext uri="{BB962C8B-B14F-4D97-AF65-F5344CB8AC3E}">
        <p14:creationId xmlns:p14="http://schemas.microsoft.com/office/powerpoint/2010/main" val="132313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3573-CAE3-6977-571E-18776715299E}"/>
              </a:ext>
            </a:extLst>
          </p:cNvPr>
          <p:cNvSpPr>
            <a:spLocks noGrp="1"/>
          </p:cNvSpPr>
          <p:nvPr>
            <p:ph type="title"/>
          </p:nvPr>
        </p:nvSpPr>
        <p:spPr/>
        <p:txBody>
          <a:bodyPr/>
          <a:lstStyle/>
          <a:p>
            <a:r>
              <a:rPr lang="en-US" dirty="0"/>
              <a:t>Actual values and the predicted values</a:t>
            </a:r>
            <a:endParaRPr lang="en-MY" dirty="0"/>
          </a:p>
        </p:txBody>
      </p:sp>
      <p:sp>
        <p:nvSpPr>
          <p:cNvPr id="3" name="Content Placeholder 2">
            <a:extLst>
              <a:ext uri="{FF2B5EF4-FFF2-40B4-BE49-F238E27FC236}">
                <a16:creationId xmlns:a16="http://schemas.microsoft.com/office/drawing/2014/main" id="{66CEEAFA-B9D4-1304-41DE-51D142EBB7BA}"/>
              </a:ext>
            </a:extLst>
          </p:cNvPr>
          <p:cNvSpPr>
            <a:spLocks noGrp="1"/>
          </p:cNvSpPr>
          <p:nvPr>
            <p:ph idx="1"/>
          </p:nvPr>
        </p:nvSpPr>
        <p:spPr/>
        <p:txBody>
          <a:bodyPr/>
          <a:lstStyle/>
          <a:p>
            <a:pPr marL="0" indent="0">
              <a:buNone/>
            </a:pPr>
            <a:r>
              <a:rPr lang="en-US" dirty="0"/>
              <a:t>#Actual value and the predicted value</a:t>
            </a:r>
          </a:p>
          <a:p>
            <a:pPr marL="0" indent="0">
              <a:buNone/>
            </a:pPr>
            <a:r>
              <a:rPr lang="en-US" dirty="0" err="1"/>
              <a:t>mlr_diff</a:t>
            </a:r>
            <a:r>
              <a:rPr lang="en-US" dirty="0"/>
              <a:t> = </a:t>
            </a:r>
            <a:r>
              <a:rPr lang="en-US" dirty="0" err="1"/>
              <a:t>pd.DataFrame</a:t>
            </a:r>
            <a:r>
              <a:rPr lang="en-US" dirty="0"/>
              <a:t>({'Actual value': </a:t>
            </a:r>
            <a:r>
              <a:rPr lang="en-US" dirty="0" err="1"/>
              <a:t>y_test</a:t>
            </a:r>
            <a:r>
              <a:rPr lang="en-US" dirty="0"/>
              <a:t>, 'Predicted value': </a:t>
            </a:r>
            <a:r>
              <a:rPr lang="en-US" dirty="0" err="1"/>
              <a:t>y_pred_mlr</a:t>
            </a:r>
            <a:r>
              <a:rPr lang="en-US" dirty="0"/>
              <a:t>})</a:t>
            </a:r>
          </a:p>
          <a:p>
            <a:pPr marL="0" indent="0">
              <a:buNone/>
            </a:pPr>
            <a:r>
              <a:rPr lang="en-US" dirty="0" err="1"/>
              <a:t>slr_diff.head</a:t>
            </a:r>
            <a:r>
              <a:rPr lang="en-US" dirty="0"/>
              <a:t>()</a:t>
            </a:r>
          </a:p>
          <a:p>
            <a:pPr marL="0" indent="0">
              <a:buNone/>
            </a:pPr>
            <a:endParaRPr lang="en-MY" dirty="0"/>
          </a:p>
        </p:txBody>
      </p:sp>
      <p:pic>
        <p:nvPicPr>
          <p:cNvPr id="4" name="Picture 3">
            <a:extLst>
              <a:ext uri="{FF2B5EF4-FFF2-40B4-BE49-F238E27FC236}">
                <a16:creationId xmlns:a16="http://schemas.microsoft.com/office/drawing/2014/main" id="{4536980E-A4AC-F03E-5964-8B22CC4D9C11}"/>
              </a:ext>
            </a:extLst>
          </p:cNvPr>
          <p:cNvPicPr>
            <a:picLocks noChangeAspect="1"/>
          </p:cNvPicPr>
          <p:nvPr/>
        </p:nvPicPr>
        <p:blipFill>
          <a:blip r:embed="rId2"/>
          <a:stretch>
            <a:fillRect/>
          </a:stretch>
        </p:blipFill>
        <p:spPr>
          <a:xfrm>
            <a:off x="5117342" y="3153409"/>
            <a:ext cx="3538978" cy="2657173"/>
          </a:xfrm>
          <a:prstGeom prst="rect">
            <a:avLst/>
          </a:prstGeom>
        </p:spPr>
      </p:pic>
    </p:spTree>
    <p:extLst>
      <p:ext uri="{BB962C8B-B14F-4D97-AF65-F5344CB8AC3E}">
        <p14:creationId xmlns:p14="http://schemas.microsoft.com/office/powerpoint/2010/main" val="3675330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DE79E-3822-8508-867D-10B1A8DF976E}"/>
              </a:ext>
            </a:extLst>
          </p:cNvPr>
          <p:cNvSpPr>
            <a:spLocks noGrp="1"/>
          </p:cNvSpPr>
          <p:nvPr>
            <p:ph type="title"/>
          </p:nvPr>
        </p:nvSpPr>
        <p:spPr/>
        <p:txBody>
          <a:bodyPr/>
          <a:lstStyle/>
          <a:p>
            <a:r>
              <a:rPr lang="en-MY" dirty="0"/>
              <a:t>Evaluating the Model</a:t>
            </a:r>
          </a:p>
        </p:txBody>
      </p:sp>
      <p:sp>
        <p:nvSpPr>
          <p:cNvPr id="3" name="Content Placeholder 2">
            <a:extLst>
              <a:ext uri="{FF2B5EF4-FFF2-40B4-BE49-F238E27FC236}">
                <a16:creationId xmlns:a16="http://schemas.microsoft.com/office/drawing/2014/main" id="{9163EC8B-A7C5-D09B-FB73-C8B4A9B3BE43}"/>
              </a:ext>
            </a:extLst>
          </p:cNvPr>
          <p:cNvSpPr>
            <a:spLocks noGrp="1"/>
          </p:cNvSpPr>
          <p:nvPr>
            <p:ph idx="1"/>
          </p:nvPr>
        </p:nvSpPr>
        <p:spPr/>
        <p:txBody>
          <a:bodyPr>
            <a:normAutofit fontScale="92500"/>
          </a:bodyPr>
          <a:lstStyle/>
          <a:p>
            <a:pPr marL="0" indent="0">
              <a:buNone/>
            </a:pPr>
            <a:r>
              <a:rPr lang="en-MY" dirty="0"/>
              <a:t>#Model Evaluation</a:t>
            </a:r>
          </a:p>
          <a:p>
            <a:pPr marL="0" indent="0">
              <a:buNone/>
            </a:pPr>
            <a:r>
              <a:rPr lang="en-MY" dirty="0"/>
              <a:t>from </a:t>
            </a:r>
            <a:r>
              <a:rPr lang="en-MY" dirty="0" err="1"/>
              <a:t>sklearn</a:t>
            </a:r>
            <a:r>
              <a:rPr lang="en-MY" dirty="0"/>
              <a:t> import metrics</a:t>
            </a:r>
          </a:p>
          <a:p>
            <a:pPr marL="0" indent="0">
              <a:buNone/>
            </a:pPr>
            <a:r>
              <a:rPr lang="en-MY" dirty="0" err="1"/>
              <a:t>meanAbErr</a:t>
            </a:r>
            <a:r>
              <a:rPr lang="en-MY" dirty="0"/>
              <a:t> = </a:t>
            </a:r>
            <a:r>
              <a:rPr lang="en-MY" dirty="0" err="1"/>
              <a:t>metrics.mean_absolute_error</a:t>
            </a:r>
            <a:r>
              <a:rPr lang="en-MY" dirty="0"/>
              <a:t>(</a:t>
            </a:r>
            <a:r>
              <a:rPr lang="en-MY" dirty="0" err="1"/>
              <a:t>y_test</a:t>
            </a:r>
            <a:r>
              <a:rPr lang="en-MY" dirty="0"/>
              <a:t>, </a:t>
            </a:r>
            <a:r>
              <a:rPr lang="en-MY" dirty="0" err="1"/>
              <a:t>y_pred_mlr</a:t>
            </a:r>
            <a:r>
              <a:rPr lang="en-MY" dirty="0"/>
              <a:t>)</a:t>
            </a:r>
          </a:p>
          <a:p>
            <a:pPr marL="0" indent="0">
              <a:buNone/>
            </a:pPr>
            <a:r>
              <a:rPr lang="en-MY" dirty="0" err="1"/>
              <a:t>meanSqErr</a:t>
            </a:r>
            <a:r>
              <a:rPr lang="en-MY" dirty="0"/>
              <a:t> = </a:t>
            </a:r>
            <a:r>
              <a:rPr lang="en-MY" dirty="0" err="1"/>
              <a:t>metrics.mean_squared_error</a:t>
            </a:r>
            <a:r>
              <a:rPr lang="en-MY" dirty="0"/>
              <a:t>(</a:t>
            </a:r>
            <a:r>
              <a:rPr lang="en-MY" dirty="0" err="1"/>
              <a:t>y_test</a:t>
            </a:r>
            <a:r>
              <a:rPr lang="en-MY" dirty="0"/>
              <a:t>, </a:t>
            </a:r>
            <a:r>
              <a:rPr lang="en-MY" dirty="0" err="1"/>
              <a:t>y_pred_mlr</a:t>
            </a:r>
            <a:r>
              <a:rPr lang="en-MY" dirty="0"/>
              <a:t>)</a:t>
            </a:r>
          </a:p>
          <a:p>
            <a:pPr marL="0" indent="0">
              <a:buNone/>
            </a:pPr>
            <a:r>
              <a:rPr lang="en-MY" dirty="0" err="1"/>
              <a:t>rootMeanSqErr</a:t>
            </a:r>
            <a:r>
              <a:rPr lang="en-MY" dirty="0"/>
              <a:t> = </a:t>
            </a:r>
            <a:r>
              <a:rPr lang="en-MY" dirty="0" err="1"/>
              <a:t>np.sqrt</a:t>
            </a:r>
            <a:r>
              <a:rPr lang="en-MY" dirty="0"/>
              <a:t>(</a:t>
            </a:r>
            <a:r>
              <a:rPr lang="en-MY" dirty="0" err="1"/>
              <a:t>metrics.mean_squared_error</a:t>
            </a:r>
            <a:r>
              <a:rPr lang="en-MY" dirty="0"/>
              <a:t>(</a:t>
            </a:r>
            <a:r>
              <a:rPr lang="en-MY" dirty="0" err="1"/>
              <a:t>y_test</a:t>
            </a:r>
            <a:r>
              <a:rPr lang="en-MY" dirty="0"/>
              <a:t>, </a:t>
            </a:r>
            <a:r>
              <a:rPr lang="en-MY" dirty="0" err="1"/>
              <a:t>y_pred_mlr</a:t>
            </a:r>
            <a:r>
              <a:rPr lang="en-MY" dirty="0"/>
              <a:t>))</a:t>
            </a:r>
          </a:p>
          <a:p>
            <a:pPr marL="0" indent="0">
              <a:buNone/>
            </a:pPr>
            <a:r>
              <a:rPr lang="en-MY" dirty="0"/>
              <a:t>print('R squared: {:.2f}'.format(</a:t>
            </a:r>
            <a:r>
              <a:rPr lang="en-MY" dirty="0" err="1"/>
              <a:t>mlr.score</a:t>
            </a:r>
            <a:r>
              <a:rPr lang="en-MY" dirty="0"/>
              <a:t>(</a:t>
            </a:r>
            <a:r>
              <a:rPr lang="en-MY" dirty="0" err="1"/>
              <a:t>x,y</a:t>
            </a:r>
            <a:r>
              <a:rPr lang="en-MY" dirty="0"/>
              <a:t>)*100))</a:t>
            </a:r>
          </a:p>
          <a:p>
            <a:pPr marL="0" indent="0">
              <a:buNone/>
            </a:pPr>
            <a:r>
              <a:rPr lang="en-MY" dirty="0"/>
              <a:t>print('Mean Absolute Error:', </a:t>
            </a:r>
            <a:r>
              <a:rPr lang="en-MY" dirty="0" err="1"/>
              <a:t>meanAbErr</a:t>
            </a:r>
            <a:r>
              <a:rPr lang="en-MY" dirty="0"/>
              <a:t>)</a:t>
            </a:r>
          </a:p>
          <a:p>
            <a:pPr marL="0" indent="0">
              <a:buNone/>
            </a:pPr>
            <a:r>
              <a:rPr lang="en-MY" dirty="0"/>
              <a:t>print('Mean Square Error:', </a:t>
            </a:r>
            <a:r>
              <a:rPr lang="en-MY" dirty="0" err="1"/>
              <a:t>meanSqErr</a:t>
            </a:r>
            <a:r>
              <a:rPr lang="en-MY" dirty="0"/>
              <a:t>)</a:t>
            </a:r>
          </a:p>
          <a:p>
            <a:pPr marL="0" indent="0">
              <a:buNone/>
            </a:pPr>
            <a:r>
              <a:rPr lang="en-MY" dirty="0"/>
              <a:t>print('Root Mean Square Error:', </a:t>
            </a:r>
            <a:r>
              <a:rPr lang="en-MY" dirty="0" err="1"/>
              <a:t>rootMeanSqErr</a:t>
            </a:r>
            <a:r>
              <a:rPr lang="en-MY" dirty="0"/>
              <a:t>)</a:t>
            </a:r>
          </a:p>
        </p:txBody>
      </p:sp>
    </p:spTree>
    <p:extLst>
      <p:ext uri="{BB962C8B-B14F-4D97-AF65-F5344CB8AC3E}">
        <p14:creationId xmlns:p14="http://schemas.microsoft.com/office/powerpoint/2010/main" val="3396961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0FEE-0EEE-8182-AA19-E369B1392022}"/>
              </a:ext>
            </a:extLst>
          </p:cNvPr>
          <p:cNvSpPr>
            <a:spLocks noGrp="1"/>
          </p:cNvSpPr>
          <p:nvPr>
            <p:ph type="title"/>
          </p:nvPr>
        </p:nvSpPr>
        <p:spPr/>
        <p:txBody>
          <a:bodyPr/>
          <a:lstStyle/>
          <a:p>
            <a:r>
              <a:rPr lang="en-MY"/>
              <a:t>Evaluation Metrics</a:t>
            </a:r>
          </a:p>
        </p:txBody>
      </p:sp>
      <p:pic>
        <p:nvPicPr>
          <p:cNvPr id="4" name="Content Placeholder 3">
            <a:extLst>
              <a:ext uri="{FF2B5EF4-FFF2-40B4-BE49-F238E27FC236}">
                <a16:creationId xmlns:a16="http://schemas.microsoft.com/office/drawing/2014/main" id="{80698B15-B742-AEFF-74F6-72F84F7C7FAC}"/>
              </a:ext>
            </a:extLst>
          </p:cNvPr>
          <p:cNvPicPr>
            <a:picLocks noGrp="1" noChangeAspect="1"/>
          </p:cNvPicPr>
          <p:nvPr>
            <p:ph idx="1"/>
          </p:nvPr>
        </p:nvPicPr>
        <p:blipFill>
          <a:blip r:embed="rId2"/>
          <a:stretch>
            <a:fillRect/>
          </a:stretch>
        </p:blipFill>
        <p:spPr>
          <a:xfrm>
            <a:off x="1485900" y="2265839"/>
            <a:ext cx="6289922" cy="1325562"/>
          </a:xfrm>
          <a:prstGeom prst="rect">
            <a:avLst/>
          </a:prstGeom>
        </p:spPr>
      </p:pic>
    </p:spTree>
    <p:extLst>
      <p:ext uri="{BB962C8B-B14F-4D97-AF65-F5344CB8AC3E}">
        <p14:creationId xmlns:p14="http://schemas.microsoft.com/office/powerpoint/2010/main" val="3996704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131C1-AF5F-41C8-9E12-76A3767E889F}"/>
              </a:ext>
            </a:extLst>
          </p:cNvPr>
          <p:cNvSpPr>
            <a:spLocks noGrp="1"/>
          </p:cNvSpPr>
          <p:nvPr>
            <p:ph type="title"/>
          </p:nvPr>
        </p:nvSpPr>
        <p:spPr>
          <a:xfrm>
            <a:off x="2152650" y="132779"/>
            <a:ext cx="7886700" cy="1325563"/>
          </a:xfrm>
        </p:spPr>
        <p:txBody>
          <a:bodyPr>
            <a:normAutofit/>
          </a:bodyPr>
          <a:lstStyle/>
          <a:p>
            <a:pPr algn="ctr"/>
            <a:r>
              <a:rPr lang="en-US" sz="4800" b="1" dirty="0">
                <a:solidFill>
                  <a:srgbClr val="002060"/>
                </a:solidFill>
              </a:rPr>
              <a:t>Examples</a:t>
            </a:r>
          </a:p>
        </p:txBody>
      </p:sp>
      <p:sp>
        <p:nvSpPr>
          <p:cNvPr id="3" name="Content Placeholder 2">
            <a:extLst>
              <a:ext uri="{FF2B5EF4-FFF2-40B4-BE49-F238E27FC236}">
                <a16:creationId xmlns:a16="http://schemas.microsoft.com/office/drawing/2014/main" id="{E26BB5B9-E160-4AEC-9071-F7AB40F0A5DE}"/>
              </a:ext>
            </a:extLst>
          </p:cNvPr>
          <p:cNvSpPr>
            <a:spLocks noGrp="1"/>
          </p:cNvSpPr>
          <p:nvPr>
            <p:ph idx="1"/>
          </p:nvPr>
        </p:nvSpPr>
        <p:spPr>
          <a:xfrm>
            <a:off x="1862471" y="1458341"/>
            <a:ext cx="9253763" cy="4898010"/>
          </a:xfrm>
        </p:spPr>
        <p:txBody>
          <a:bodyPr>
            <a:noAutofit/>
          </a:bodyPr>
          <a:lstStyle/>
          <a:p>
            <a:pPr marL="0" indent="0">
              <a:buNone/>
            </a:pPr>
            <a:r>
              <a:rPr lang="en-US" dirty="0">
                <a:solidFill>
                  <a:schemeClr val="accent1">
                    <a:lumMod val="50000"/>
                  </a:schemeClr>
                </a:solidFill>
              </a:rPr>
              <a:t>The following are situations where we can use multiple regression:</a:t>
            </a:r>
          </a:p>
          <a:p>
            <a:r>
              <a:rPr lang="en-US" dirty="0">
                <a:solidFill>
                  <a:schemeClr val="accent1">
                    <a:lumMod val="50000"/>
                  </a:schemeClr>
                </a:solidFill>
              </a:rPr>
              <a:t> Testing if IQ and level of education affect income (IQ and years of education are the IV and income is the DV).</a:t>
            </a:r>
          </a:p>
          <a:p>
            <a:r>
              <a:rPr lang="en-US" dirty="0">
                <a:solidFill>
                  <a:schemeClr val="accent1">
                    <a:lumMod val="50000"/>
                  </a:schemeClr>
                </a:solidFill>
              </a:rPr>
              <a:t> Testing if study time and pre-test scores affect final grades (DV is final grades, and study time and pre-test scores are the IV).</a:t>
            </a:r>
          </a:p>
          <a:p>
            <a:r>
              <a:rPr lang="en-US" dirty="0">
                <a:solidFill>
                  <a:schemeClr val="accent1">
                    <a:lumMod val="50000"/>
                  </a:schemeClr>
                </a:solidFill>
              </a:rPr>
              <a:t>Testing if exercise and amount of salt in the diet affect blood pressure (exercise and salt are the IV and blood pressure is the DV).</a:t>
            </a:r>
          </a:p>
        </p:txBody>
      </p:sp>
      <p:sp>
        <p:nvSpPr>
          <p:cNvPr id="5" name="Slide Number Placeholder 4">
            <a:extLst>
              <a:ext uri="{FF2B5EF4-FFF2-40B4-BE49-F238E27FC236}">
                <a16:creationId xmlns:a16="http://schemas.microsoft.com/office/drawing/2014/main" id="{C1EC4827-DAF2-4A29-A1F6-C2E34A4E8EC6}"/>
              </a:ext>
            </a:extLst>
          </p:cNvPr>
          <p:cNvSpPr>
            <a:spLocks noGrp="1"/>
          </p:cNvSpPr>
          <p:nvPr>
            <p:ph type="sldNum" sz="quarter" idx="12"/>
          </p:nvPr>
        </p:nvSpPr>
        <p:spPr/>
        <p:txBody>
          <a:bodyPr/>
          <a:lstStyle/>
          <a:p>
            <a:fld id="{7A8C632D-7DBE-4534-8DFC-547A3DE1EDBD}" type="slidenum">
              <a:rPr lang="en-GB" smtClean="0"/>
              <a:pPr/>
              <a:t>4</a:t>
            </a:fld>
            <a:endParaRPr lang="en-GB"/>
          </a:p>
        </p:txBody>
      </p:sp>
    </p:spTree>
    <p:extLst>
      <p:ext uri="{BB962C8B-B14F-4D97-AF65-F5344CB8AC3E}">
        <p14:creationId xmlns:p14="http://schemas.microsoft.com/office/powerpoint/2010/main" val="225657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386F3E01-4C6B-0DFF-09F7-E26F2FA09A74}"/>
              </a:ext>
            </a:extLst>
          </p:cNvPr>
          <p:cNvSpPr>
            <a:spLocks noGrp="1" noChangeArrowheads="1"/>
          </p:cNvSpPr>
          <p:nvPr>
            <p:ph type="title"/>
          </p:nvPr>
        </p:nvSpPr>
        <p:spPr/>
        <p:txBody>
          <a:bodyPr/>
          <a:lstStyle/>
          <a:p>
            <a:r>
              <a:rPr lang="en-US" altLang="zh-TW" sz="4000">
                <a:ea typeface="新細明體" panose="02020500000000000000" pitchFamily="18" charset="-120"/>
              </a:rPr>
              <a:t>More than one prediction attribute</a:t>
            </a:r>
          </a:p>
        </p:txBody>
      </p:sp>
      <p:sp>
        <p:nvSpPr>
          <p:cNvPr id="185347" name="Rectangle 3">
            <a:extLst>
              <a:ext uri="{FF2B5EF4-FFF2-40B4-BE49-F238E27FC236}">
                <a16:creationId xmlns:a16="http://schemas.microsoft.com/office/drawing/2014/main" id="{94A38571-F4D0-4B48-B735-7842996FD9B5}"/>
              </a:ext>
            </a:extLst>
          </p:cNvPr>
          <p:cNvSpPr>
            <a:spLocks noGrp="1" noChangeArrowheads="1"/>
          </p:cNvSpPr>
          <p:nvPr>
            <p:ph type="body" sz="half" idx="1"/>
          </p:nvPr>
        </p:nvSpPr>
        <p:spPr>
          <a:xfrm>
            <a:off x="1828800" y="1676400"/>
            <a:ext cx="8610600" cy="4876800"/>
          </a:xfrm>
        </p:spPr>
        <p:txBody>
          <a:bodyPr/>
          <a:lstStyle/>
          <a:p>
            <a:pPr>
              <a:lnSpc>
                <a:spcPct val="80000"/>
              </a:lnSpc>
            </a:pPr>
            <a:r>
              <a:rPr lang="en-US" altLang="zh-TW" sz="2400" dirty="0">
                <a:ea typeface="新細明體" panose="02020500000000000000" pitchFamily="18" charset="-120"/>
              </a:rPr>
              <a:t>X1, X2</a:t>
            </a:r>
          </a:p>
          <a:p>
            <a:pPr>
              <a:lnSpc>
                <a:spcPct val="80000"/>
              </a:lnSpc>
            </a:pPr>
            <a:r>
              <a:rPr lang="en-US" altLang="zh-TW" sz="2400" dirty="0">
                <a:ea typeface="新細明體" panose="02020500000000000000" pitchFamily="18" charset="-120"/>
              </a:rPr>
              <a:t>For example, </a:t>
            </a:r>
          </a:p>
          <a:p>
            <a:pPr lvl="1">
              <a:lnSpc>
                <a:spcPct val="80000"/>
              </a:lnSpc>
            </a:pPr>
            <a:r>
              <a:rPr lang="en-US" altLang="zh-TW" sz="2000" dirty="0">
                <a:ea typeface="新細明體" panose="02020500000000000000" pitchFamily="18" charset="-120"/>
              </a:rPr>
              <a:t>X1=‘years of experience’</a:t>
            </a:r>
          </a:p>
          <a:p>
            <a:pPr lvl="1">
              <a:lnSpc>
                <a:spcPct val="80000"/>
              </a:lnSpc>
            </a:pPr>
            <a:r>
              <a:rPr lang="en-US" altLang="zh-TW" sz="2000" dirty="0">
                <a:ea typeface="新細明體" panose="02020500000000000000" pitchFamily="18" charset="-120"/>
              </a:rPr>
              <a:t>X2=‘age’</a:t>
            </a:r>
          </a:p>
          <a:p>
            <a:pPr lvl="1">
              <a:lnSpc>
                <a:spcPct val="80000"/>
              </a:lnSpc>
            </a:pPr>
            <a:r>
              <a:rPr lang="en-US" altLang="zh-TW" sz="2000" dirty="0">
                <a:ea typeface="新細明體" panose="02020500000000000000" pitchFamily="18" charset="-120"/>
              </a:rPr>
              <a:t>Y=‘salary’</a:t>
            </a:r>
          </a:p>
          <a:p>
            <a:pPr>
              <a:lnSpc>
                <a:spcPct val="80000"/>
              </a:lnSpc>
            </a:pPr>
            <a:r>
              <a:rPr lang="en-US" altLang="zh-TW" sz="2400" dirty="0">
                <a:ea typeface="新細明體" panose="02020500000000000000" pitchFamily="18" charset="-120"/>
              </a:rPr>
              <a:t>Equation: </a:t>
            </a:r>
          </a:p>
          <a:p>
            <a:pPr>
              <a:lnSpc>
                <a:spcPct val="80000"/>
              </a:lnSpc>
            </a:pPr>
            <a:endParaRPr lang="en-US" altLang="zh-TW" sz="2400" dirty="0">
              <a:ea typeface="新細明體" panose="02020500000000000000" pitchFamily="18" charset="-120"/>
            </a:endParaRPr>
          </a:p>
          <a:p>
            <a:pPr>
              <a:lnSpc>
                <a:spcPct val="80000"/>
              </a:lnSpc>
            </a:pPr>
            <a:endParaRPr lang="en-US" altLang="zh-TW" sz="2400" dirty="0">
              <a:ea typeface="新細明體" panose="02020500000000000000" pitchFamily="18" charset="-120"/>
            </a:endParaRPr>
          </a:p>
          <a:p>
            <a:pPr>
              <a:lnSpc>
                <a:spcPct val="80000"/>
              </a:lnSpc>
            </a:pPr>
            <a:endParaRPr lang="en-US" altLang="zh-TW" sz="2400" dirty="0">
              <a:ea typeface="新細明體" panose="02020500000000000000" pitchFamily="18" charset="-120"/>
            </a:endParaRPr>
          </a:p>
        </p:txBody>
      </p:sp>
      <p:graphicFrame>
        <p:nvGraphicFramePr>
          <p:cNvPr id="185348" name="Object 4">
            <a:extLst>
              <a:ext uri="{FF2B5EF4-FFF2-40B4-BE49-F238E27FC236}">
                <a16:creationId xmlns:a16="http://schemas.microsoft.com/office/drawing/2014/main" id="{0EA22368-CC1D-2CFB-2436-0862AAF8A33D}"/>
              </a:ext>
            </a:extLst>
          </p:cNvPr>
          <p:cNvGraphicFramePr>
            <a:graphicFrameLocks noGrp="1" noChangeAspect="1"/>
          </p:cNvGraphicFramePr>
          <p:nvPr>
            <p:ph sz="half" idx="2"/>
          </p:nvPr>
        </p:nvGraphicFramePr>
        <p:xfrm>
          <a:off x="4114800" y="3429001"/>
          <a:ext cx="3810000" cy="688975"/>
        </p:xfrm>
        <a:graphic>
          <a:graphicData uri="http://schemas.openxmlformats.org/presentationml/2006/ole">
            <mc:AlternateContent xmlns:mc="http://schemas.openxmlformats.org/markup-compatibility/2006">
              <mc:Choice xmlns:v="urn:schemas-microsoft-com:vml" Requires="v">
                <p:oleObj name="Equation" r:id="rId3" imgW="1193760" imgH="215640" progId="Equation.3">
                  <p:embed/>
                </p:oleObj>
              </mc:Choice>
              <mc:Fallback>
                <p:oleObj name="Equation" r:id="rId3" imgW="1193760" imgH="215640" progId="Equation.3">
                  <p:embed/>
                  <p:pic>
                    <p:nvPicPr>
                      <p:cNvPr id="185348" name="Object 4">
                        <a:extLst>
                          <a:ext uri="{FF2B5EF4-FFF2-40B4-BE49-F238E27FC236}">
                            <a16:creationId xmlns:a16="http://schemas.microsoft.com/office/drawing/2014/main" id="{0EA22368-CC1D-2CFB-2436-0862AAF8A3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429001"/>
                        <a:ext cx="38100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90E14578-A58E-7330-4617-928B5F0BC976}"/>
              </a:ext>
            </a:extLst>
          </p:cNvPr>
          <p:cNvSpPr txBox="1">
            <a:spLocks/>
          </p:cNvSpPr>
          <p:nvPr/>
        </p:nvSpPr>
        <p:spPr bwMode="auto">
          <a:xfrm>
            <a:off x="2971800" y="533401"/>
            <a:ext cx="5937250" cy="695325"/>
          </a:xfrm>
          <a:prstGeom prst="rect">
            <a:avLst/>
          </a:prstGeom>
          <a:noFill/>
          <a:ln w="9525">
            <a:noFill/>
            <a:miter lim="800000"/>
            <a:headEnd/>
            <a:tailEnd/>
          </a:ln>
        </p:spPr>
        <p:txBody>
          <a:bodyPr lIns="0" tIns="11430" rIns="0" bIns="0" anchor="ctr">
            <a:spAutoFit/>
          </a:bodyPr>
          <a:lstStyle/>
          <a:p>
            <a:pPr marL="12700" algn="ctr">
              <a:spcBef>
                <a:spcPts val="90"/>
              </a:spcBef>
              <a:defRPr/>
            </a:pPr>
            <a:r>
              <a:rPr lang="en-US" sz="4400" b="1" spc="140" dirty="0">
                <a:solidFill>
                  <a:srgbClr val="002060"/>
                </a:solidFill>
                <a:latin typeface="+mj-lt"/>
                <a:ea typeface="+mj-ea"/>
                <a:cs typeface="+mj-cs"/>
              </a:rPr>
              <a:t>Multi </a:t>
            </a:r>
            <a:r>
              <a:rPr lang="en-US" sz="4400" b="1" spc="-5" dirty="0">
                <a:solidFill>
                  <a:srgbClr val="002060"/>
                </a:solidFill>
                <a:latin typeface="+mj-lt"/>
                <a:ea typeface="+mj-ea"/>
                <a:cs typeface="+mj-cs"/>
              </a:rPr>
              <a:t>Linear</a:t>
            </a:r>
            <a:r>
              <a:rPr lang="en-US" sz="4400" b="1" spc="-440" dirty="0">
                <a:solidFill>
                  <a:srgbClr val="002060"/>
                </a:solidFill>
                <a:latin typeface="+mj-lt"/>
                <a:ea typeface="+mj-ea"/>
                <a:cs typeface="+mj-cs"/>
              </a:rPr>
              <a:t> </a:t>
            </a:r>
            <a:r>
              <a:rPr lang="en-US" sz="4400" b="1" spc="-20" dirty="0">
                <a:solidFill>
                  <a:srgbClr val="002060"/>
                </a:solidFill>
                <a:latin typeface="+mj-lt"/>
                <a:ea typeface="+mj-ea"/>
                <a:cs typeface="+mj-cs"/>
              </a:rPr>
              <a:t>Regression</a:t>
            </a:r>
          </a:p>
        </p:txBody>
      </p:sp>
      <p:sp>
        <p:nvSpPr>
          <p:cNvPr id="5" name="object 3">
            <a:extLst>
              <a:ext uri="{FF2B5EF4-FFF2-40B4-BE49-F238E27FC236}">
                <a16:creationId xmlns:a16="http://schemas.microsoft.com/office/drawing/2014/main" id="{CBFFA47D-45CF-5DFA-5455-FF6A724CDD0C}"/>
              </a:ext>
            </a:extLst>
          </p:cNvPr>
          <p:cNvSpPr txBox="1"/>
          <p:nvPr/>
        </p:nvSpPr>
        <p:spPr>
          <a:xfrm>
            <a:off x="1953759" y="2899779"/>
            <a:ext cx="9100458" cy="565539"/>
          </a:xfrm>
          <a:prstGeom prst="rect">
            <a:avLst/>
          </a:prstGeom>
        </p:spPr>
        <p:txBody>
          <a:bodyPr wrap="square" lIns="0" tIns="11430" rIns="0" bIns="0">
            <a:spAutoFit/>
          </a:bodyPr>
          <a:lstStyle/>
          <a:p>
            <a:pPr marL="12700">
              <a:spcBef>
                <a:spcPts val="90"/>
              </a:spcBef>
              <a:defRPr/>
            </a:pPr>
            <a:r>
              <a:rPr sz="3200" b="1" spc="-25" dirty="0">
                <a:latin typeface="Noto Sans"/>
                <a:cs typeface="Noto Sans"/>
              </a:rPr>
              <a:t>y </a:t>
            </a:r>
            <a:r>
              <a:rPr sz="3200" b="1" spc="60" dirty="0">
                <a:latin typeface="Noto Sans"/>
                <a:cs typeface="Noto Sans"/>
              </a:rPr>
              <a:t>= </a:t>
            </a:r>
            <a:r>
              <a:rPr sz="3600" b="1" spc="25" dirty="0">
                <a:latin typeface="Noto Sans"/>
                <a:cs typeface="Noto Sans"/>
              </a:rPr>
              <a:t>b0</a:t>
            </a:r>
            <a:r>
              <a:rPr sz="3200" b="1" spc="25" dirty="0">
                <a:latin typeface="Noto Sans"/>
                <a:cs typeface="Noto Sans"/>
              </a:rPr>
              <a:t> </a:t>
            </a:r>
            <a:r>
              <a:rPr sz="3600" b="1" spc="60" dirty="0">
                <a:latin typeface="Noto Sans"/>
                <a:cs typeface="Noto Sans"/>
              </a:rPr>
              <a:t>+ </a:t>
            </a:r>
            <a:r>
              <a:rPr sz="3600" b="1" spc="25" dirty="0">
                <a:latin typeface="Noto Sans"/>
                <a:cs typeface="Noto Sans"/>
              </a:rPr>
              <a:t>b1 </a:t>
            </a:r>
            <a:r>
              <a:rPr sz="3600" b="1" spc="-185" dirty="0">
                <a:latin typeface="Noto Sans"/>
                <a:cs typeface="Noto Sans"/>
              </a:rPr>
              <a:t>* </a:t>
            </a:r>
            <a:r>
              <a:rPr sz="3600" b="1" spc="20" dirty="0">
                <a:latin typeface="Noto Sans"/>
                <a:cs typeface="Noto Sans"/>
              </a:rPr>
              <a:t>x1 </a:t>
            </a:r>
            <a:r>
              <a:rPr sz="3600" b="1" spc="60" dirty="0">
                <a:latin typeface="Noto Sans"/>
                <a:cs typeface="Noto Sans"/>
              </a:rPr>
              <a:t>+ </a:t>
            </a:r>
            <a:r>
              <a:rPr sz="3600" b="1" spc="25" dirty="0">
                <a:latin typeface="Noto Sans"/>
                <a:cs typeface="Noto Sans"/>
              </a:rPr>
              <a:t>b2 </a:t>
            </a:r>
            <a:r>
              <a:rPr sz="3600" b="1" spc="-185" dirty="0">
                <a:latin typeface="Noto Sans"/>
                <a:cs typeface="Noto Sans"/>
              </a:rPr>
              <a:t>* </a:t>
            </a:r>
            <a:r>
              <a:rPr sz="3600" b="1" spc="20" dirty="0">
                <a:latin typeface="Noto Sans"/>
                <a:cs typeface="Noto Sans"/>
              </a:rPr>
              <a:t>x2 </a:t>
            </a:r>
            <a:r>
              <a:rPr sz="3600" b="1" spc="60" dirty="0">
                <a:latin typeface="Noto Sans"/>
                <a:cs typeface="Noto Sans"/>
              </a:rPr>
              <a:t>+ </a:t>
            </a:r>
            <a:r>
              <a:rPr sz="3600" b="1" spc="-10" dirty="0">
                <a:latin typeface="Noto Sans"/>
                <a:cs typeface="Noto Sans"/>
              </a:rPr>
              <a:t>... </a:t>
            </a:r>
            <a:r>
              <a:rPr sz="3600" b="1" spc="60" dirty="0">
                <a:latin typeface="Noto Sans"/>
                <a:cs typeface="Noto Sans"/>
              </a:rPr>
              <a:t>+ </a:t>
            </a:r>
            <a:r>
              <a:rPr sz="3600" b="1" spc="-15" dirty="0">
                <a:latin typeface="Noto Sans"/>
                <a:cs typeface="Noto Sans"/>
              </a:rPr>
              <a:t>bn </a:t>
            </a:r>
            <a:r>
              <a:rPr sz="3600" b="1" spc="-185" dirty="0">
                <a:latin typeface="Noto Sans"/>
                <a:cs typeface="Noto Sans"/>
              </a:rPr>
              <a:t>*</a:t>
            </a:r>
            <a:r>
              <a:rPr sz="3600" b="1" spc="-50" dirty="0">
                <a:latin typeface="Noto Sans"/>
                <a:cs typeface="Noto Sans"/>
              </a:rPr>
              <a:t> </a:t>
            </a:r>
            <a:r>
              <a:rPr sz="3600" b="1" spc="-25" dirty="0">
                <a:latin typeface="Noto Sans"/>
                <a:cs typeface="Noto Sans"/>
              </a:rPr>
              <a:t>xn</a:t>
            </a:r>
            <a:endParaRPr sz="3200" b="1" dirty="0">
              <a:latin typeface="Noto Sans"/>
              <a:cs typeface="Noto Sans"/>
            </a:endParaRPr>
          </a:p>
        </p:txBody>
      </p:sp>
      <p:sp>
        <p:nvSpPr>
          <p:cNvPr id="13316" name="object 4">
            <a:extLst>
              <a:ext uri="{FF2B5EF4-FFF2-40B4-BE49-F238E27FC236}">
                <a16:creationId xmlns:a16="http://schemas.microsoft.com/office/drawing/2014/main" id="{78830844-4A43-CA10-5C6C-6A6EADCBAC95}"/>
              </a:ext>
            </a:extLst>
          </p:cNvPr>
          <p:cNvSpPr>
            <a:spLocks noChangeArrowheads="1"/>
          </p:cNvSpPr>
          <p:nvPr/>
        </p:nvSpPr>
        <p:spPr bwMode="auto">
          <a:xfrm>
            <a:off x="2295082" y="3429001"/>
            <a:ext cx="641350" cy="1014413"/>
          </a:xfrm>
          <a:custGeom>
            <a:avLst/>
            <a:gdLst>
              <a:gd name="T0" fmla="*/ 21827 w 640714"/>
              <a:gd name="T1" fmla="*/ 254727 h 1014095"/>
              <a:gd name="T2" fmla="*/ 0 w 640714"/>
              <a:gd name="T3" fmla="*/ 0 h 1014095"/>
              <a:gd name="T4" fmla="*/ 202619 w 640714"/>
              <a:gd name="T5" fmla="*/ 126404 h 1014095"/>
              <a:gd name="T6" fmla="*/ 122104 w 640714"/>
              <a:gd name="T7" fmla="*/ 126404 h 1014095"/>
              <a:gd name="T8" fmla="*/ 57029 w 640714"/>
              <a:gd name="T9" fmla="*/ 166180 h 1014095"/>
              <a:gd name="T10" fmla="*/ 86886 w 640714"/>
              <a:gd name="T11" fmla="*/ 214949 h 1014095"/>
              <a:gd name="T12" fmla="*/ 21827 w 640714"/>
              <a:gd name="T13" fmla="*/ 254727 h 1014095"/>
              <a:gd name="T14" fmla="*/ 86886 w 640714"/>
              <a:gd name="T15" fmla="*/ 214949 h 1014095"/>
              <a:gd name="T16" fmla="*/ 57029 w 640714"/>
              <a:gd name="T17" fmla="*/ 166180 h 1014095"/>
              <a:gd name="T18" fmla="*/ 122104 w 640714"/>
              <a:gd name="T19" fmla="*/ 126404 h 1014095"/>
              <a:gd name="T20" fmla="*/ 151957 w 640714"/>
              <a:gd name="T21" fmla="*/ 175164 h 1014095"/>
              <a:gd name="T22" fmla="*/ 86886 w 640714"/>
              <a:gd name="T23" fmla="*/ 214949 h 1014095"/>
              <a:gd name="T24" fmla="*/ 151957 w 640714"/>
              <a:gd name="T25" fmla="*/ 175164 h 1014095"/>
              <a:gd name="T26" fmla="*/ 122104 w 640714"/>
              <a:gd name="T27" fmla="*/ 126404 h 1014095"/>
              <a:gd name="T28" fmla="*/ 202619 w 640714"/>
              <a:gd name="T29" fmla="*/ 126404 h 1014095"/>
              <a:gd name="T30" fmla="*/ 217016 w 640714"/>
              <a:gd name="T31" fmla="*/ 135385 h 1014095"/>
              <a:gd name="T32" fmla="*/ 151957 w 640714"/>
              <a:gd name="T33" fmla="*/ 175164 h 1014095"/>
              <a:gd name="T34" fmla="*/ 576084 w 640714"/>
              <a:gd name="T35" fmla="*/ 1013981 h 1014095"/>
              <a:gd name="T36" fmla="*/ 86886 w 640714"/>
              <a:gd name="T37" fmla="*/ 214949 h 1014095"/>
              <a:gd name="T38" fmla="*/ 151957 w 640714"/>
              <a:gd name="T39" fmla="*/ 175164 h 1014095"/>
              <a:gd name="T40" fmla="*/ 641147 w 640714"/>
              <a:gd name="T41" fmla="*/ 974191 h 1014095"/>
              <a:gd name="T42" fmla="*/ 576084 w 640714"/>
              <a:gd name="T43" fmla="*/ 1013981 h 101409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40714"/>
              <a:gd name="T67" fmla="*/ 0 h 1014095"/>
              <a:gd name="T68" fmla="*/ 640714 w 640714"/>
              <a:gd name="T69" fmla="*/ 1014095 h 101409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40714" h="1014095">
                <a:moveTo>
                  <a:pt x="21805" y="254647"/>
                </a:moveTo>
                <a:lnTo>
                  <a:pt x="0" y="0"/>
                </a:lnTo>
                <a:lnTo>
                  <a:pt x="202418" y="126364"/>
                </a:lnTo>
                <a:lnTo>
                  <a:pt x="121983" y="126364"/>
                </a:lnTo>
                <a:lnTo>
                  <a:pt x="56972" y="166128"/>
                </a:lnTo>
                <a:lnTo>
                  <a:pt x="86800" y="214882"/>
                </a:lnTo>
                <a:lnTo>
                  <a:pt x="21805" y="254647"/>
                </a:lnTo>
                <a:close/>
              </a:path>
              <a:path w="640714" h="1014095">
                <a:moveTo>
                  <a:pt x="86800" y="214882"/>
                </a:moveTo>
                <a:lnTo>
                  <a:pt x="56972" y="166128"/>
                </a:lnTo>
                <a:lnTo>
                  <a:pt x="121983" y="126364"/>
                </a:lnTo>
                <a:lnTo>
                  <a:pt x="151806" y="175109"/>
                </a:lnTo>
                <a:lnTo>
                  <a:pt x="86800" y="214882"/>
                </a:lnTo>
                <a:close/>
              </a:path>
              <a:path w="640714" h="1014095">
                <a:moveTo>
                  <a:pt x="151806" y="175109"/>
                </a:moveTo>
                <a:lnTo>
                  <a:pt x="121983" y="126364"/>
                </a:lnTo>
                <a:lnTo>
                  <a:pt x="202418" y="126364"/>
                </a:lnTo>
                <a:lnTo>
                  <a:pt x="216801" y="135343"/>
                </a:lnTo>
                <a:lnTo>
                  <a:pt x="151806" y="175109"/>
                </a:lnTo>
                <a:close/>
              </a:path>
              <a:path w="640714" h="1014095">
                <a:moveTo>
                  <a:pt x="575513" y="1013663"/>
                </a:moveTo>
                <a:lnTo>
                  <a:pt x="86800" y="214882"/>
                </a:lnTo>
                <a:lnTo>
                  <a:pt x="151806" y="175109"/>
                </a:lnTo>
                <a:lnTo>
                  <a:pt x="640511" y="973886"/>
                </a:lnTo>
                <a:lnTo>
                  <a:pt x="575513" y="1013663"/>
                </a:lnTo>
                <a:close/>
              </a:path>
            </a:pathLst>
          </a:cu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MY"/>
          </a:p>
        </p:txBody>
      </p:sp>
      <p:sp>
        <p:nvSpPr>
          <p:cNvPr id="13317" name="object 5">
            <a:extLst>
              <a:ext uri="{FF2B5EF4-FFF2-40B4-BE49-F238E27FC236}">
                <a16:creationId xmlns:a16="http://schemas.microsoft.com/office/drawing/2014/main" id="{A7528822-26BF-3917-C788-0A4A6476D615}"/>
              </a:ext>
            </a:extLst>
          </p:cNvPr>
          <p:cNvSpPr txBox="1">
            <a:spLocks noChangeArrowheads="1"/>
          </p:cNvSpPr>
          <p:nvPr/>
        </p:nvSpPr>
        <p:spPr bwMode="auto">
          <a:xfrm>
            <a:off x="2097088" y="4587876"/>
            <a:ext cx="2355850" cy="93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30" rIns="0" bIns="0">
            <a:spAutoFit/>
          </a:bodyPr>
          <a:lstStyle>
            <a:lvl1pPr marL="968375" indent="-9556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88"/>
              </a:spcBef>
              <a:buNone/>
            </a:pPr>
            <a:r>
              <a:rPr lang="en-US" altLang="en-US" sz="2000" b="1">
                <a:solidFill>
                  <a:srgbClr val="002060"/>
                </a:solidFill>
                <a:latin typeface="Noto Sans" panose="020B0502040504020204" pitchFamily="34" charset="0"/>
                <a:cs typeface="Noto Sans" panose="020B0502040504020204" pitchFamily="34" charset="0"/>
              </a:rPr>
              <a:t>Dependent variable  (DV)</a:t>
            </a:r>
          </a:p>
        </p:txBody>
      </p:sp>
      <p:sp>
        <p:nvSpPr>
          <p:cNvPr id="13318" name="object 6">
            <a:extLst>
              <a:ext uri="{FF2B5EF4-FFF2-40B4-BE49-F238E27FC236}">
                <a16:creationId xmlns:a16="http://schemas.microsoft.com/office/drawing/2014/main" id="{E066396F-63FE-DE6C-B178-808C680F1637}"/>
              </a:ext>
            </a:extLst>
          </p:cNvPr>
          <p:cNvSpPr>
            <a:spLocks noChangeArrowheads="1"/>
          </p:cNvSpPr>
          <p:nvPr/>
        </p:nvSpPr>
        <p:spPr bwMode="auto">
          <a:xfrm>
            <a:off x="5227638" y="3443289"/>
            <a:ext cx="1706562" cy="987425"/>
          </a:xfrm>
          <a:custGeom>
            <a:avLst/>
            <a:gdLst>
              <a:gd name="T0" fmla="*/ 142721 w 1706879"/>
              <a:gd name="T1" fmla="*/ 212001 h 987425"/>
              <a:gd name="T2" fmla="*/ 0 w 1706879"/>
              <a:gd name="T3" fmla="*/ 0 h 987425"/>
              <a:gd name="T4" fmla="*/ 255210 w 1706879"/>
              <a:gd name="T5" fmla="*/ 13004 h 987425"/>
              <a:gd name="T6" fmla="*/ 233608 w 1706879"/>
              <a:gd name="T7" fmla="*/ 51219 h 987425"/>
              <a:gd name="T8" fmla="*/ 167964 w 1706879"/>
              <a:gd name="T9" fmla="*/ 51219 h 987425"/>
              <a:gd name="T10" fmla="*/ 130468 w 1706879"/>
              <a:gd name="T11" fmla="*/ 117551 h 987425"/>
              <a:gd name="T12" fmla="*/ 180211 w 1706879"/>
              <a:gd name="T13" fmla="*/ 145680 h 987425"/>
              <a:gd name="T14" fmla="*/ 142721 w 1706879"/>
              <a:gd name="T15" fmla="*/ 212001 h 987425"/>
              <a:gd name="T16" fmla="*/ 180211 w 1706879"/>
              <a:gd name="T17" fmla="*/ 145680 h 987425"/>
              <a:gd name="T18" fmla="*/ 130468 w 1706879"/>
              <a:gd name="T19" fmla="*/ 117551 h 987425"/>
              <a:gd name="T20" fmla="*/ 167964 w 1706879"/>
              <a:gd name="T21" fmla="*/ 51219 h 987425"/>
              <a:gd name="T22" fmla="*/ 217708 w 1706879"/>
              <a:gd name="T23" fmla="*/ 79347 h 987425"/>
              <a:gd name="T24" fmla="*/ 180211 w 1706879"/>
              <a:gd name="T25" fmla="*/ 145680 h 987425"/>
              <a:gd name="T26" fmla="*/ 217708 w 1706879"/>
              <a:gd name="T27" fmla="*/ 79347 h 987425"/>
              <a:gd name="T28" fmla="*/ 167964 w 1706879"/>
              <a:gd name="T29" fmla="*/ 51219 h 987425"/>
              <a:gd name="T30" fmla="*/ 233608 w 1706879"/>
              <a:gd name="T31" fmla="*/ 51219 h 987425"/>
              <a:gd name="T32" fmla="*/ 217708 w 1706879"/>
              <a:gd name="T33" fmla="*/ 79347 h 987425"/>
              <a:gd name="T34" fmla="*/ 1668444 w 1706879"/>
              <a:gd name="T35" fmla="*/ 987259 h 987425"/>
              <a:gd name="T36" fmla="*/ 180211 w 1706879"/>
              <a:gd name="T37" fmla="*/ 145680 h 987425"/>
              <a:gd name="T38" fmla="*/ 217708 w 1706879"/>
              <a:gd name="T39" fmla="*/ 79347 h 987425"/>
              <a:gd name="T40" fmla="*/ 1705953 w 1706879"/>
              <a:gd name="T41" fmla="*/ 920915 h 987425"/>
              <a:gd name="T42" fmla="*/ 1668444 w 1706879"/>
              <a:gd name="T43" fmla="*/ 987259 h 9874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6879"/>
              <a:gd name="T67" fmla="*/ 0 h 987425"/>
              <a:gd name="T68" fmla="*/ 1706879 w 1706879"/>
              <a:gd name="T69" fmla="*/ 987425 h 9874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6879" h="987425">
                <a:moveTo>
                  <a:pt x="142748" y="212001"/>
                </a:moveTo>
                <a:lnTo>
                  <a:pt x="0" y="0"/>
                </a:lnTo>
                <a:lnTo>
                  <a:pt x="255257" y="13004"/>
                </a:lnTo>
                <a:lnTo>
                  <a:pt x="233651" y="51219"/>
                </a:lnTo>
                <a:lnTo>
                  <a:pt x="167995" y="51219"/>
                </a:lnTo>
                <a:lnTo>
                  <a:pt x="130492" y="117551"/>
                </a:lnTo>
                <a:lnTo>
                  <a:pt x="180244" y="145680"/>
                </a:lnTo>
                <a:lnTo>
                  <a:pt x="142748" y="212001"/>
                </a:lnTo>
                <a:close/>
              </a:path>
              <a:path w="1706879" h="987425">
                <a:moveTo>
                  <a:pt x="180244" y="145680"/>
                </a:moveTo>
                <a:lnTo>
                  <a:pt x="130492" y="117551"/>
                </a:lnTo>
                <a:lnTo>
                  <a:pt x="167995" y="51219"/>
                </a:lnTo>
                <a:lnTo>
                  <a:pt x="217748" y="79347"/>
                </a:lnTo>
                <a:lnTo>
                  <a:pt x="180244" y="145680"/>
                </a:lnTo>
                <a:close/>
              </a:path>
              <a:path w="1706879" h="987425">
                <a:moveTo>
                  <a:pt x="217748" y="79347"/>
                </a:moveTo>
                <a:lnTo>
                  <a:pt x="167995" y="51219"/>
                </a:lnTo>
                <a:lnTo>
                  <a:pt x="233651" y="51219"/>
                </a:lnTo>
                <a:lnTo>
                  <a:pt x="217748" y="79347"/>
                </a:lnTo>
                <a:close/>
              </a:path>
              <a:path w="1706879" h="987425">
                <a:moveTo>
                  <a:pt x="1668754" y="987259"/>
                </a:moveTo>
                <a:lnTo>
                  <a:pt x="180244" y="145680"/>
                </a:lnTo>
                <a:lnTo>
                  <a:pt x="217748" y="79347"/>
                </a:lnTo>
                <a:lnTo>
                  <a:pt x="1706270" y="920915"/>
                </a:lnTo>
                <a:lnTo>
                  <a:pt x="1668754" y="987259"/>
                </a:lnTo>
                <a:close/>
              </a:path>
            </a:pathLst>
          </a:cu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MY"/>
          </a:p>
        </p:txBody>
      </p:sp>
      <p:sp>
        <p:nvSpPr>
          <p:cNvPr id="13319" name="object 7">
            <a:extLst>
              <a:ext uri="{FF2B5EF4-FFF2-40B4-BE49-F238E27FC236}">
                <a16:creationId xmlns:a16="http://schemas.microsoft.com/office/drawing/2014/main" id="{1A9650B9-7846-85FA-21E7-57A1C75A9E18}"/>
              </a:ext>
            </a:extLst>
          </p:cNvPr>
          <p:cNvSpPr txBox="1">
            <a:spLocks noChangeArrowheads="1"/>
          </p:cNvSpPr>
          <p:nvPr/>
        </p:nvSpPr>
        <p:spPr bwMode="auto">
          <a:xfrm>
            <a:off x="5653088" y="4419601"/>
            <a:ext cx="28813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30" rIns="0" bIns="0">
            <a:spAutoFit/>
          </a:bodyPr>
          <a:lstStyle>
            <a:lvl1pPr marL="990600" indent="-9794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88"/>
              </a:spcBef>
              <a:buNone/>
            </a:pPr>
            <a:r>
              <a:rPr lang="en-US" altLang="en-US" sz="2000" b="1">
                <a:solidFill>
                  <a:srgbClr val="002060"/>
                </a:solidFill>
                <a:latin typeface="Arial" panose="020B0604020202020204" pitchFamily="34" charset="0"/>
              </a:rPr>
              <a:t>Independent variables  (IVs)</a:t>
            </a:r>
          </a:p>
        </p:txBody>
      </p:sp>
      <p:sp>
        <p:nvSpPr>
          <p:cNvPr id="13320" name="object 8">
            <a:extLst>
              <a:ext uri="{FF2B5EF4-FFF2-40B4-BE49-F238E27FC236}">
                <a16:creationId xmlns:a16="http://schemas.microsoft.com/office/drawing/2014/main" id="{226B7EC0-D21B-06E2-9F80-0156CAFB6DA1}"/>
              </a:ext>
            </a:extLst>
          </p:cNvPr>
          <p:cNvSpPr>
            <a:spLocks noChangeArrowheads="1"/>
          </p:cNvSpPr>
          <p:nvPr/>
        </p:nvSpPr>
        <p:spPr bwMode="auto">
          <a:xfrm>
            <a:off x="4425951" y="2130426"/>
            <a:ext cx="2333625" cy="792163"/>
          </a:xfrm>
          <a:custGeom>
            <a:avLst/>
            <a:gdLst>
              <a:gd name="T0" fmla="*/ 229650 w 2334260"/>
              <a:gd name="T1" fmla="*/ 718852 h 791844"/>
              <a:gd name="T2" fmla="*/ 207300 w 2334260"/>
              <a:gd name="T3" fmla="*/ 645977 h 791844"/>
              <a:gd name="T4" fmla="*/ 2310707 w 2334260"/>
              <a:gd name="T5" fmla="*/ 0 h 791844"/>
              <a:gd name="T6" fmla="*/ 2333053 w 2334260"/>
              <a:gd name="T7" fmla="*/ 72876 h 791844"/>
              <a:gd name="T8" fmla="*/ 229650 w 2334260"/>
              <a:gd name="T9" fmla="*/ 718852 h 791844"/>
              <a:gd name="T10" fmla="*/ 252000 w 2334260"/>
              <a:gd name="T11" fmla="*/ 791732 h 791844"/>
              <a:gd name="T12" fmla="*/ 0 w 2334260"/>
              <a:gd name="T13" fmla="*/ 749513 h 791844"/>
              <a:gd name="T14" fmla="*/ 184950 w 2334260"/>
              <a:gd name="T15" fmla="*/ 573102 h 791844"/>
              <a:gd name="T16" fmla="*/ 207300 w 2334260"/>
              <a:gd name="T17" fmla="*/ 645977 h 791844"/>
              <a:gd name="T18" fmla="*/ 152688 w 2334260"/>
              <a:gd name="T19" fmla="*/ 662749 h 791844"/>
              <a:gd name="T20" fmla="*/ 175034 w 2334260"/>
              <a:gd name="T21" fmla="*/ 735626 h 791844"/>
              <a:gd name="T22" fmla="*/ 234794 w 2334260"/>
              <a:gd name="T23" fmla="*/ 735626 h 791844"/>
              <a:gd name="T24" fmla="*/ 252000 w 2334260"/>
              <a:gd name="T25" fmla="*/ 791732 h 791844"/>
              <a:gd name="T26" fmla="*/ 175034 w 2334260"/>
              <a:gd name="T27" fmla="*/ 735626 h 791844"/>
              <a:gd name="T28" fmla="*/ 152688 w 2334260"/>
              <a:gd name="T29" fmla="*/ 662749 h 791844"/>
              <a:gd name="T30" fmla="*/ 207300 w 2334260"/>
              <a:gd name="T31" fmla="*/ 645977 h 791844"/>
              <a:gd name="T32" fmla="*/ 229650 w 2334260"/>
              <a:gd name="T33" fmla="*/ 718852 h 791844"/>
              <a:gd name="T34" fmla="*/ 175034 w 2334260"/>
              <a:gd name="T35" fmla="*/ 735626 h 791844"/>
              <a:gd name="T36" fmla="*/ 234794 w 2334260"/>
              <a:gd name="T37" fmla="*/ 735626 h 791844"/>
              <a:gd name="T38" fmla="*/ 175034 w 2334260"/>
              <a:gd name="T39" fmla="*/ 735626 h 791844"/>
              <a:gd name="T40" fmla="*/ 229650 w 2334260"/>
              <a:gd name="T41" fmla="*/ 718852 h 791844"/>
              <a:gd name="T42" fmla="*/ 234794 w 2334260"/>
              <a:gd name="T43" fmla="*/ 735626 h 7918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34260"/>
              <a:gd name="T67" fmla="*/ 0 h 791844"/>
              <a:gd name="T68" fmla="*/ 2334260 w 2334260"/>
              <a:gd name="T69" fmla="*/ 791844 h 79184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34260" h="791844">
                <a:moveTo>
                  <a:pt x="229712" y="718563"/>
                </a:moveTo>
                <a:lnTo>
                  <a:pt x="207356" y="645717"/>
                </a:lnTo>
                <a:lnTo>
                  <a:pt x="2311336" y="0"/>
                </a:lnTo>
                <a:lnTo>
                  <a:pt x="2333688" y="72847"/>
                </a:lnTo>
                <a:lnTo>
                  <a:pt x="229712" y="718563"/>
                </a:lnTo>
                <a:close/>
              </a:path>
              <a:path w="2334260" h="791844">
                <a:moveTo>
                  <a:pt x="252069" y="791413"/>
                </a:moveTo>
                <a:lnTo>
                  <a:pt x="0" y="749211"/>
                </a:lnTo>
                <a:lnTo>
                  <a:pt x="185000" y="572871"/>
                </a:lnTo>
                <a:lnTo>
                  <a:pt x="207356" y="645717"/>
                </a:lnTo>
                <a:lnTo>
                  <a:pt x="152730" y="662482"/>
                </a:lnTo>
                <a:lnTo>
                  <a:pt x="175082" y="735330"/>
                </a:lnTo>
                <a:lnTo>
                  <a:pt x="234858" y="735330"/>
                </a:lnTo>
                <a:lnTo>
                  <a:pt x="252069" y="791413"/>
                </a:lnTo>
                <a:close/>
              </a:path>
              <a:path w="2334260" h="791844">
                <a:moveTo>
                  <a:pt x="175082" y="735330"/>
                </a:moveTo>
                <a:lnTo>
                  <a:pt x="152730" y="662482"/>
                </a:lnTo>
                <a:lnTo>
                  <a:pt x="207356" y="645717"/>
                </a:lnTo>
                <a:lnTo>
                  <a:pt x="229712" y="718563"/>
                </a:lnTo>
                <a:lnTo>
                  <a:pt x="175082" y="735330"/>
                </a:lnTo>
                <a:close/>
              </a:path>
              <a:path w="2334260" h="791844">
                <a:moveTo>
                  <a:pt x="234858" y="735330"/>
                </a:moveTo>
                <a:lnTo>
                  <a:pt x="175082" y="735330"/>
                </a:lnTo>
                <a:lnTo>
                  <a:pt x="229712" y="718563"/>
                </a:lnTo>
                <a:lnTo>
                  <a:pt x="234858" y="735330"/>
                </a:lnTo>
                <a:close/>
              </a:path>
            </a:pathLst>
          </a:cu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MY"/>
          </a:p>
        </p:txBody>
      </p:sp>
      <p:sp>
        <p:nvSpPr>
          <p:cNvPr id="11" name="object 9">
            <a:extLst>
              <a:ext uri="{FF2B5EF4-FFF2-40B4-BE49-F238E27FC236}">
                <a16:creationId xmlns:a16="http://schemas.microsoft.com/office/drawing/2014/main" id="{B878AC95-C8D3-811A-9695-66CAA3F3B150}"/>
              </a:ext>
            </a:extLst>
          </p:cNvPr>
          <p:cNvSpPr txBox="1"/>
          <p:nvPr/>
        </p:nvSpPr>
        <p:spPr>
          <a:xfrm>
            <a:off x="6019800" y="1752600"/>
            <a:ext cx="1892300" cy="319088"/>
          </a:xfrm>
          <a:prstGeom prst="rect">
            <a:avLst/>
          </a:prstGeom>
        </p:spPr>
        <p:txBody>
          <a:bodyPr lIns="0" tIns="11430" rIns="0" bIns="0">
            <a:spAutoFit/>
          </a:bodyPr>
          <a:lstStyle/>
          <a:p>
            <a:pPr marL="12700">
              <a:spcBef>
                <a:spcPts val="90"/>
              </a:spcBef>
              <a:defRPr/>
            </a:pPr>
            <a:r>
              <a:rPr sz="2000" b="1" spc="-10" dirty="0">
                <a:solidFill>
                  <a:srgbClr val="002060"/>
                </a:solidFill>
                <a:latin typeface="Arial"/>
                <a:cs typeface="Arial"/>
              </a:rPr>
              <a:t>Coefficients</a:t>
            </a:r>
            <a:endParaRPr sz="2000" b="1">
              <a:solidFill>
                <a:srgbClr val="002060"/>
              </a:solidFill>
              <a:latin typeface="Arial"/>
              <a:cs typeface="Arial"/>
            </a:endParaRPr>
          </a:p>
        </p:txBody>
      </p:sp>
      <p:sp>
        <p:nvSpPr>
          <p:cNvPr id="13322" name="object 10">
            <a:extLst>
              <a:ext uri="{FF2B5EF4-FFF2-40B4-BE49-F238E27FC236}">
                <a16:creationId xmlns:a16="http://schemas.microsoft.com/office/drawing/2014/main" id="{E96767C2-EC1D-1DB3-0CF7-0906538940A5}"/>
              </a:ext>
            </a:extLst>
          </p:cNvPr>
          <p:cNvSpPr>
            <a:spLocks noChangeArrowheads="1"/>
          </p:cNvSpPr>
          <p:nvPr/>
        </p:nvSpPr>
        <p:spPr bwMode="auto">
          <a:xfrm>
            <a:off x="3416301" y="2198688"/>
            <a:ext cx="500063" cy="709612"/>
          </a:xfrm>
          <a:custGeom>
            <a:avLst/>
            <a:gdLst>
              <a:gd name="T0" fmla="*/ 160092 w 500380"/>
              <a:gd name="T1" fmla="*/ 541608 h 709294"/>
              <a:gd name="T2" fmla="*/ 97163 w 500380"/>
              <a:gd name="T3" fmla="*/ 498688 h 709294"/>
              <a:gd name="T4" fmla="*/ 436552 w 500380"/>
              <a:gd name="T5" fmla="*/ 0 h 709294"/>
              <a:gd name="T6" fmla="*/ 499478 w 500380"/>
              <a:gd name="T7" fmla="*/ 42919 h 709294"/>
              <a:gd name="T8" fmla="*/ 160092 w 500380"/>
              <a:gd name="T9" fmla="*/ 541608 h 709294"/>
              <a:gd name="T10" fmla="*/ 0 w 500380"/>
              <a:gd name="T11" fmla="*/ 709155 h 709294"/>
              <a:gd name="T12" fmla="*/ 34229 w 500380"/>
              <a:gd name="T13" fmla="*/ 455765 h 709294"/>
              <a:gd name="T14" fmla="*/ 97163 w 500380"/>
              <a:gd name="T15" fmla="*/ 498688 h 709294"/>
              <a:gd name="T16" fmla="*/ 65008 w 500380"/>
              <a:gd name="T17" fmla="*/ 545938 h 709294"/>
              <a:gd name="T18" fmla="*/ 127935 w 500380"/>
              <a:gd name="T19" fmla="*/ 588858 h 709294"/>
              <a:gd name="T20" fmla="*/ 215304 w 500380"/>
              <a:gd name="T21" fmla="*/ 588858 h 709294"/>
              <a:gd name="T22" fmla="*/ 0 w 500380"/>
              <a:gd name="T23" fmla="*/ 709155 h 709294"/>
              <a:gd name="T24" fmla="*/ 127935 w 500380"/>
              <a:gd name="T25" fmla="*/ 588858 h 709294"/>
              <a:gd name="T26" fmla="*/ 65008 w 500380"/>
              <a:gd name="T27" fmla="*/ 545938 h 709294"/>
              <a:gd name="T28" fmla="*/ 97163 w 500380"/>
              <a:gd name="T29" fmla="*/ 498688 h 709294"/>
              <a:gd name="T30" fmla="*/ 160092 w 500380"/>
              <a:gd name="T31" fmla="*/ 541608 h 709294"/>
              <a:gd name="T32" fmla="*/ 127935 w 500380"/>
              <a:gd name="T33" fmla="*/ 588858 h 709294"/>
              <a:gd name="T34" fmla="*/ 215304 w 500380"/>
              <a:gd name="T35" fmla="*/ 588858 h 709294"/>
              <a:gd name="T36" fmla="*/ 127935 w 500380"/>
              <a:gd name="T37" fmla="*/ 588858 h 709294"/>
              <a:gd name="T38" fmla="*/ 160092 w 500380"/>
              <a:gd name="T39" fmla="*/ 541608 h 709294"/>
              <a:gd name="T40" fmla="*/ 223036 w 500380"/>
              <a:gd name="T41" fmla="*/ 584538 h 709294"/>
              <a:gd name="T42" fmla="*/ 215304 w 500380"/>
              <a:gd name="T43" fmla="*/ 588858 h 70929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00380"/>
              <a:gd name="T67" fmla="*/ 0 h 709294"/>
              <a:gd name="T68" fmla="*/ 500380 w 500380"/>
              <a:gd name="T69" fmla="*/ 709294 h 70929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00380" h="709294">
                <a:moveTo>
                  <a:pt x="160193" y="541365"/>
                </a:moveTo>
                <a:lnTo>
                  <a:pt x="97225" y="498465"/>
                </a:lnTo>
                <a:lnTo>
                  <a:pt x="436829" y="0"/>
                </a:lnTo>
                <a:lnTo>
                  <a:pt x="499795" y="42900"/>
                </a:lnTo>
                <a:lnTo>
                  <a:pt x="160193" y="541365"/>
                </a:lnTo>
                <a:close/>
              </a:path>
              <a:path w="500380" h="709294">
                <a:moveTo>
                  <a:pt x="0" y="708837"/>
                </a:moveTo>
                <a:lnTo>
                  <a:pt x="34251" y="455561"/>
                </a:lnTo>
                <a:lnTo>
                  <a:pt x="97225" y="498465"/>
                </a:lnTo>
                <a:lnTo>
                  <a:pt x="65049" y="545693"/>
                </a:lnTo>
                <a:lnTo>
                  <a:pt x="128016" y="588594"/>
                </a:lnTo>
                <a:lnTo>
                  <a:pt x="215440" y="588594"/>
                </a:lnTo>
                <a:lnTo>
                  <a:pt x="0" y="708837"/>
                </a:lnTo>
                <a:close/>
              </a:path>
              <a:path w="500380" h="709294">
                <a:moveTo>
                  <a:pt x="128016" y="588594"/>
                </a:moveTo>
                <a:lnTo>
                  <a:pt x="65049" y="545693"/>
                </a:lnTo>
                <a:lnTo>
                  <a:pt x="97225" y="498465"/>
                </a:lnTo>
                <a:lnTo>
                  <a:pt x="160193" y="541365"/>
                </a:lnTo>
                <a:lnTo>
                  <a:pt x="128016" y="588594"/>
                </a:lnTo>
                <a:close/>
              </a:path>
              <a:path w="500380" h="709294">
                <a:moveTo>
                  <a:pt x="215440" y="588594"/>
                </a:moveTo>
                <a:lnTo>
                  <a:pt x="128016" y="588594"/>
                </a:lnTo>
                <a:lnTo>
                  <a:pt x="160193" y="541365"/>
                </a:lnTo>
                <a:lnTo>
                  <a:pt x="223177" y="584276"/>
                </a:lnTo>
                <a:lnTo>
                  <a:pt x="215440" y="588594"/>
                </a:lnTo>
                <a:close/>
              </a:path>
            </a:pathLst>
          </a:cu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MY"/>
          </a:p>
        </p:txBody>
      </p:sp>
      <p:sp>
        <p:nvSpPr>
          <p:cNvPr id="13" name="object 11">
            <a:extLst>
              <a:ext uri="{FF2B5EF4-FFF2-40B4-BE49-F238E27FC236}">
                <a16:creationId xmlns:a16="http://schemas.microsoft.com/office/drawing/2014/main" id="{10949D0F-E67C-3B6D-81D9-544B4D28CE7F}"/>
              </a:ext>
            </a:extLst>
          </p:cNvPr>
          <p:cNvSpPr txBox="1"/>
          <p:nvPr/>
        </p:nvSpPr>
        <p:spPr>
          <a:xfrm>
            <a:off x="3276600" y="1828800"/>
            <a:ext cx="1327150" cy="319088"/>
          </a:xfrm>
          <a:prstGeom prst="rect">
            <a:avLst/>
          </a:prstGeom>
        </p:spPr>
        <p:txBody>
          <a:bodyPr lIns="0" tIns="11430" rIns="0" bIns="0">
            <a:spAutoFit/>
          </a:bodyPr>
          <a:lstStyle/>
          <a:p>
            <a:pPr marL="12700">
              <a:spcBef>
                <a:spcPts val="90"/>
              </a:spcBef>
              <a:defRPr/>
            </a:pPr>
            <a:r>
              <a:rPr sz="2000" b="1" spc="-5" dirty="0">
                <a:solidFill>
                  <a:srgbClr val="002060"/>
                </a:solidFill>
                <a:latin typeface="Arial"/>
                <a:cs typeface="Arial"/>
              </a:rPr>
              <a:t>C</a:t>
            </a:r>
            <a:r>
              <a:rPr sz="2000" b="1" spc="-10" dirty="0">
                <a:solidFill>
                  <a:srgbClr val="002060"/>
                </a:solidFill>
                <a:latin typeface="Arial"/>
                <a:cs typeface="Arial"/>
              </a:rPr>
              <a:t>on</a:t>
            </a:r>
            <a:r>
              <a:rPr sz="2000" b="1" dirty="0">
                <a:solidFill>
                  <a:srgbClr val="002060"/>
                </a:solidFill>
                <a:latin typeface="Arial"/>
                <a:cs typeface="Arial"/>
              </a:rPr>
              <a:t>s</a:t>
            </a:r>
            <a:r>
              <a:rPr sz="2000" b="1" spc="-5" dirty="0">
                <a:solidFill>
                  <a:srgbClr val="002060"/>
                </a:solidFill>
                <a:latin typeface="Arial"/>
                <a:cs typeface="Arial"/>
              </a:rPr>
              <a:t>tant</a:t>
            </a:r>
            <a:endParaRPr sz="2000" b="1">
              <a:solidFill>
                <a:srgbClr val="002060"/>
              </a:solidFill>
              <a:latin typeface="Arial"/>
              <a:cs typeface="Arial"/>
            </a:endParaRPr>
          </a:p>
        </p:txBody>
      </p:sp>
      <p:sp>
        <p:nvSpPr>
          <p:cNvPr id="13324" name="object 12">
            <a:extLst>
              <a:ext uri="{FF2B5EF4-FFF2-40B4-BE49-F238E27FC236}">
                <a16:creationId xmlns:a16="http://schemas.microsoft.com/office/drawing/2014/main" id="{6FE54EA4-1BFC-291D-511A-4164CC62684B}"/>
              </a:ext>
            </a:extLst>
          </p:cNvPr>
          <p:cNvSpPr>
            <a:spLocks noChangeArrowheads="1"/>
          </p:cNvSpPr>
          <p:nvPr/>
        </p:nvSpPr>
        <p:spPr bwMode="auto">
          <a:xfrm>
            <a:off x="7010400" y="3352800"/>
            <a:ext cx="228600" cy="958850"/>
          </a:xfrm>
          <a:custGeom>
            <a:avLst/>
            <a:gdLst>
              <a:gd name="T0" fmla="*/ 76047 w 227964"/>
              <a:gd name="T1" fmla="*/ 223935 h 958214"/>
              <a:gd name="T2" fmla="*/ 0 w 227964"/>
              <a:gd name="T3" fmla="*/ 216488 h 958214"/>
              <a:gd name="T4" fmla="*/ 136473 w 227964"/>
              <a:gd name="T5" fmla="*/ 0 h 958214"/>
              <a:gd name="T6" fmla="*/ 200577 w 227964"/>
              <a:gd name="T7" fmla="*/ 167014 h 958214"/>
              <a:gd name="T8" fmla="*/ 81646 w 227964"/>
              <a:gd name="T9" fmla="*/ 167014 h 958214"/>
              <a:gd name="T10" fmla="*/ 76047 w 227964"/>
              <a:gd name="T11" fmla="*/ 223935 h 958214"/>
              <a:gd name="T12" fmla="*/ 152104 w 227964"/>
              <a:gd name="T13" fmla="*/ 231382 h 958214"/>
              <a:gd name="T14" fmla="*/ 76047 w 227964"/>
              <a:gd name="T15" fmla="*/ 223935 h 958214"/>
              <a:gd name="T16" fmla="*/ 81646 w 227964"/>
              <a:gd name="T17" fmla="*/ 167014 h 958214"/>
              <a:gd name="T18" fmla="*/ 157703 w 227964"/>
              <a:gd name="T19" fmla="*/ 174474 h 958214"/>
              <a:gd name="T20" fmla="*/ 152104 w 227964"/>
              <a:gd name="T21" fmla="*/ 231382 h 958214"/>
              <a:gd name="T22" fmla="*/ 228142 w 227964"/>
              <a:gd name="T23" fmla="*/ 238829 h 958214"/>
              <a:gd name="T24" fmla="*/ 152104 w 227964"/>
              <a:gd name="T25" fmla="*/ 231382 h 958214"/>
              <a:gd name="T26" fmla="*/ 157703 w 227964"/>
              <a:gd name="T27" fmla="*/ 174474 h 958214"/>
              <a:gd name="T28" fmla="*/ 81646 w 227964"/>
              <a:gd name="T29" fmla="*/ 167014 h 958214"/>
              <a:gd name="T30" fmla="*/ 200577 w 227964"/>
              <a:gd name="T31" fmla="*/ 167014 h 958214"/>
              <a:gd name="T32" fmla="*/ 228142 w 227964"/>
              <a:gd name="T33" fmla="*/ 238829 h 958214"/>
              <a:gd name="T34" fmla="*/ 80576 w 227964"/>
              <a:gd name="T35" fmla="*/ 958444 h 958214"/>
              <a:gd name="T36" fmla="*/ 4521 w 227964"/>
              <a:gd name="T37" fmla="*/ 950997 h 958214"/>
              <a:gd name="T38" fmla="*/ 76047 w 227964"/>
              <a:gd name="T39" fmla="*/ 223935 h 958214"/>
              <a:gd name="T40" fmla="*/ 152104 w 227964"/>
              <a:gd name="T41" fmla="*/ 231382 h 958214"/>
              <a:gd name="T42" fmla="*/ 80576 w 227964"/>
              <a:gd name="T43" fmla="*/ 958444 h 95821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7964"/>
              <a:gd name="T67" fmla="*/ 0 h 958214"/>
              <a:gd name="T68" fmla="*/ 227964 w 227964"/>
              <a:gd name="T69" fmla="*/ 958214 h 95821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7964" h="958214">
                <a:moveTo>
                  <a:pt x="75835" y="223786"/>
                </a:moveTo>
                <a:lnTo>
                  <a:pt x="0" y="216344"/>
                </a:lnTo>
                <a:lnTo>
                  <a:pt x="136093" y="0"/>
                </a:lnTo>
                <a:lnTo>
                  <a:pt x="200019" y="166903"/>
                </a:lnTo>
                <a:lnTo>
                  <a:pt x="81419" y="166903"/>
                </a:lnTo>
                <a:lnTo>
                  <a:pt x="75835" y="223786"/>
                </a:lnTo>
                <a:close/>
              </a:path>
              <a:path w="227964" h="958214">
                <a:moveTo>
                  <a:pt x="151681" y="231229"/>
                </a:moveTo>
                <a:lnTo>
                  <a:pt x="75835" y="223786"/>
                </a:lnTo>
                <a:lnTo>
                  <a:pt x="81419" y="166903"/>
                </a:lnTo>
                <a:lnTo>
                  <a:pt x="157264" y="174358"/>
                </a:lnTo>
                <a:lnTo>
                  <a:pt x="151681" y="231229"/>
                </a:lnTo>
                <a:close/>
              </a:path>
              <a:path w="227964" h="958214">
                <a:moveTo>
                  <a:pt x="227507" y="238671"/>
                </a:moveTo>
                <a:lnTo>
                  <a:pt x="151681" y="231229"/>
                </a:lnTo>
                <a:lnTo>
                  <a:pt x="157264" y="174358"/>
                </a:lnTo>
                <a:lnTo>
                  <a:pt x="81419" y="166903"/>
                </a:lnTo>
                <a:lnTo>
                  <a:pt x="200019" y="166903"/>
                </a:lnTo>
                <a:lnTo>
                  <a:pt x="227507" y="238671"/>
                </a:lnTo>
                <a:close/>
              </a:path>
              <a:path w="227964" h="958214">
                <a:moveTo>
                  <a:pt x="80352" y="957808"/>
                </a:moveTo>
                <a:lnTo>
                  <a:pt x="4508" y="950366"/>
                </a:lnTo>
                <a:lnTo>
                  <a:pt x="75835" y="223786"/>
                </a:lnTo>
                <a:lnTo>
                  <a:pt x="151681" y="231229"/>
                </a:lnTo>
                <a:lnTo>
                  <a:pt x="80352" y="957808"/>
                </a:lnTo>
                <a:close/>
              </a:path>
            </a:pathLst>
          </a:cu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MY"/>
          </a:p>
        </p:txBody>
      </p:sp>
      <p:sp>
        <p:nvSpPr>
          <p:cNvPr id="13325" name="object 13">
            <a:extLst>
              <a:ext uri="{FF2B5EF4-FFF2-40B4-BE49-F238E27FC236}">
                <a16:creationId xmlns:a16="http://schemas.microsoft.com/office/drawing/2014/main" id="{0E7BF365-6176-855F-696E-8F9BD3E329AC}"/>
              </a:ext>
            </a:extLst>
          </p:cNvPr>
          <p:cNvSpPr>
            <a:spLocks noChangeArrowheads="1"/>
          </p:cNvSpPr>
          <p:nvPr/>
        </p:nvSpPr>
        <p:spPr bwMode="auto">
          <a:xfrm>
            <a:off x="7331869" y="3437511"/>
            <a:ext cx="2405063" cy="1012825"/>
          </a:xfrm>
          <a:custGeom>
            <a:avLst/>
            <a:gdLst>
              <a:gd name="T0" fmla="*/ 2178182 w 2403475"/>
              <a:gd name="T1" fmla="*/ 71212 h 1007110"/>
              <a:gd name="T2" fmla="*/ 2150031 w 2403475"/>
              <a:gd name="T3" fmla="*/ 0 h 1007110"/>
              <a:gd name="T4" fmla="*/ 2404847 w 2403475"/>
              <a:gd name="T5" fmla="*/ 21929 h 1007110"/>
              <a:gd name="T6" fmla="*/ 2379913 w 2403475"/>
              <a:gd name="T7" fmla="*/ 49989 h 1007110"/>
              <a:gd name="T8" fmla="*/ 2231326 w 2403475"/>
              <a:gd name="T9" fmla="*/ 49989 h 1007110"/>
              <a:gd name="T10" fmla="*/ 2178182 w 2403475"/>
              <a:gd name="T11" fmla="*/ 71212 h 1007110"/>
              <a:gd name="T12" fmla="*/ 2206337 w 2403475"/>
              <a:gd name="T13" fmla="*/ 142432 h 1007110"/>
              <a:gd name="T14" fmla="*/ 2178182 w 2403475"/>
              <a:gd name="T15" fmla="*/ 71212 h 1007110"/>
              <a:gd name="T16" fmla="*/ 2231326 w 2403475"/>
              <a:gd name="T17" fmla="*/ 49989 h 1007110"/>
              <a:gd name="T18" fmla="*/ 2259488 w 2403475"/>
              <a:gd name="T19" fmla="*/ 121207 h 1007110"/>
              <a:gd name="T20" fmla="*/ 2206337 w 2403475"/>
              <a:gd name="T21" fmla="*/ 142432 h 1007110"/>
              <a:gd name="T22" fmla="*/ 2234490 w 2403475"/>
              <a:gd name="T23" fmla="*/ 213651 h 1007110"/>
              <a:gd name="T24" fmla="*/ 2206337 w 2403475"/>
              <a:gd name="T25" fmla="*/ 142432 h 1007110"/>
              <a:gd name="T26" fmla="*/ 2259488 w 2403475"/>
              <a:gd name="T27" fmla="*/ 121207 h 1007110"/>
              <a:gd name="T28" fmla="*/ 2231326 w 2403475"/>
              <a:gd name="T29" fmla="*/ 49989 h 1007110"/>
              <a:gd name="T30" fmla="*/ 2379913 w 2403475"/>
              <a:gd name="T31" fmla="*/ 49989 h 1007110"/>
              <a:gd name="T32" fmla="*/ 2234490 w 2403475"/>
              <a:gd name="T33" fmla="*/ 213651 h 1007110"/>
              <a:gd name="T34" fmla="*/ 28162 w 2403475"/>
              <a:gd name="T35" fmla="*/ 1012250 h 1007110"/>
              <a:gd name="T36" fmla="*/ 0 w 2403475"/>
              <a:gd name="T37" fmla="*/ 941033 h 1007110"/>
              <a:gd name="T38" fmla="*/ 2178182 w 2403475"/>
              <a:gd name="T39" fmla="*/ 71212 h 1007110"/>
              <a:gd name="T40" fmla="*/ 2206337 w 2403475"/>
              <a:gd name="T41" fmla="*/ 142432 h 1007110"/>
              <a:gd name="T42" fmla="*/ 28162 w 2403475"/>
              <a:gd name="T43" fmla="*/ 1012250 h 100711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403475"/>
              <a:gd name="T67" fmla="*/ 0 h 1007110"/>
              <a:gd name="T68" fmla="*/ 2403475 w 2403475"/>
              <a:gd name="T69" fmla="*/ 1007110 h 100711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403475" h="1007110">
                <a:moveTo>
                  <a:pt x="2176744" y="70810"/>
                </a:moveTo>
                <a:lnTo>
                  <a:pt x="2148611" y="0"/>
                </a:lnTo>
                <a:lnTo>
                  <a:pt x="2403259" y="21805"/>
                </a:lnTo>
                <a:lnTo>
                  <a:pt x="2378342" y="49707"/>
                </a:lnTo>
                <a:lnTo>
                  <a:pt x="2229853" y="49707"/>
                </a:lnTo>
                <a:lnTo>
                  <a:pt x="2176744" y="70810"/>
                </a:lnTo>
                <a:close/>
              </a:path>
              <a:path w="2403475" h="1007110">
                <a:moveTo>
                  <a:pt x="2204880" y="141628"/>
                </a:moveTo>
                <a:lnTo>
                  <a:pt x="2176744" y="70810"/>
                </a:lnTo>
                <a:lnTo>
                  <a:pt x="2229853" y="49707"/>
                </a:lnTo>
                <a:lnTo>
                  <a:pt x="2257996" y="120523"/>
                </a:lnTo>
                <a:lnTo>
                  <a:pt x="2204880" y="141628"/>
                </a:lnTo>
                <a:close/>
              </a:path>
              <a:path w="2403475" h="1007110">
                <a:moveTo>
                  <a:pt x="2233015" y="212445"/>
                </a:moveTo>
                <a:lnTo>
                  <a:pt x="2204880" y="141628"/>
                </a:lnTo>
                <a:lnTo>
                  <a:pt x="2257996" y="120523"/>
                </a:lnTo>
                <a:lnTo>
                  <a:pt x="2229853" y="49707"/>
                </a:lnTo>
                <a:lnTo>
                  <a:pt x="2378342" y="49707"/>
                </a:lnTo>
                <a:lnTo>
                  <a:pt x="2233015" y="212445"/>
                </a:lnTo>
                <a:close/>
              </a:path>
              <a:path w="2403475" h="1007110">
                <a:moveTo>
                  <a:pt x="28143" y="1006538"/>
                </a:moveTo>
                <a:lnTo>
                  <a:pt x="0" y="935723"/>
                </a:lnTo>
                <a:lnTo>
                  <a:pt x="2176744" y="70810"/>
                </a:lnTo>
                <a:lnTo>
                  <a:pt x="2204880" y="141628"/>
                </a:lnTo>
                <a:lnTo>
                  <a:pt x="28143" y="1006538"/>
                </a:lnTo>
                <a:close/>
              </a:path>
            </a:pathLst>
          </a:cu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MY"/>
          </a:p>
        </p:txBody>
      </p:sp>
      <p:sp>
        <p:nvSpPr>
          <p:cNvPr id="13326" name="object 14">
            <a:extLst>
              <a:ext uri="{FF2B5EF4-FFF2-40B4-BE49-F238E27FC236}">
                <a16:creationId xmlns:a16="http://schemas.microsoft.com/office/drawing/2014/main" id="{CA473519-04C3-7E98-B5DF-C8A2B252DEE7}"/>
              </a:ext>
            </a:extLst>
          </p:cNvPr>
          <p:cNvSpPr>
            <a:spLocks noChangeArrowheads="1"/>
          </p:cNvSpPr>
          <p:nvPr/>
        </p:nvSpPr>
        <p:spPr bwMode="auto">
          <a:xfrm>
            <a:off x="6207126" y="2157414"/>
            <a:ext cx="593725" cy="814387"/>
          </a:xfrm>
          <a:custGeom>
            <a:avLst/>
            <a:gdLst>
              <a:gd name="T0" fmla="*/ 171669 w 593725"/>
              <a:gd name="T1" fmla="*/ 642054 h 736600"/>
              <a:gd name="T2" fmla="*/ 111895 w 593725"/>
              <a:gd name="T3" fmla="*/ 589804 h 736600"/>
              <a:gd name="T4" fmla="*/ 533679 w 593725"/>
              <a:gd name="T5" fmla="*/ 0 h 736600"/>
              <a:gd name="T6" fmla="*/ 593445 w 593725"/>
              <a:gd name="T7" fmla="*/ 52261 h 736600"/>
              <a:gd name="T8" fmla="*/ 171669 w 593725"/>
              <a:gd name="T9" fmla="*/ 642054 h 736600"/>
              <a:gd name="T10" fmla="*/ 0 w 593725"/>
              <a:gd name="T11" fmla="*/ 814190 h 736600"/>
              <a:gd name="T12" fmla="*/ 52120 w 593725"/>
              <a:gd name="T13" fmla="*/ 537551 h 736600"/>
              <a:gd name="T14" fmla="*/ 111895 w 593725"/>
              <a:gd name="T15" fmla="*/ 589804 h 736600"/>
              <a:gd name="T16" fmla="*/ 76453 w 593725"/>
              <a:gd name="T17" fmla="*/ 639363 h 736600"/>
              <a:gd name="T18" fmla="*/ 136220 w 593725"/>
              <a:gd name="T19" fmla="*/ 691624 h 736600"/>
              <a:gd name="T20" fmla="*/ 228376 w 593725"/>
              <a:gd name="T21" fmla="*/ 691624 h 736600"/>
              <a:gd name="T22" fmla="*/ 231444 w 593725"/>
              <a:gd name="T23" fmla="*/ 694306 h 736600"/>
              <a:gd name="T24" fmla="*/ 0 w 593725"/>
              <a:gd name="T25" fmla="*/ 814190 h 736600"/>
              <a:gd name="T26" fmla="*/ 136220 w 593725"/>
              <a:gd name="T27" fmla="*/ 691624 h 736600"/>
              <a:gd name="T28" fmla="*/ 76453 w 593725"/>
              <a:gd name="T29" fmla="*/ 639363 h 736600"/>
              <a:gd name="T30" fmla="*/ 111895 w 593725"/>
              <a:gd name="T31" fmla="*/ 589804 h 736600"/>
              <a:gd name="T32" fmla="*/ 171669 w 593725"/>
              <a:gd name="T33" fmla="*/ 642054 h 736600"/>
              <a:gd name="T34" fmla="*/ 136220 w 593725"/>
              <a:gd name="T35" fmla="*/ 691624 h 736600"/>
              <a:gd name="T36" fmla="*/ 228376 w 593725"/>
              <a:gd name="T37" fmla="*/ 691624 h 736600"/>
              <a:gd name="T38" fmla="*/ 136220 w 593725"/>
              <a:gd name="T39" fmla="*/ 691624 h 736600"/>
              <a:gd name="T40" fmla="*/ 171669 w 593725"/>
              <a:gd name="T41" fmla="*/ 642054 h 736600"/>
              <a:gd name="T42" fmla="*/ 228376 w 593725"/>
              <a:gd name="T43" fmla="*/ 691624 h 7366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93725"/>
              <a:gd name="T67" fmla="*/ 0 h 736600"/>
              <a:gd name="T68" fmla="*/ 593725 w 593725"/>
              <a:gd name="T69" fmla="*/ 736600 h 7366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93725" h="736600">
                <a:moveTo>
                  <a:pt x="171669" y="580728"/>
                </a:moveTo>
                <a:lnTo>
                  <a:pt x="111895" y="533468"/>
                </a:lnTo>
                <a:lnTo>
                  <a:pt x="533679" y="0"/>
                </a:lnTo>
                <a:lnTo>
                  <a:pt x="593445" y="47269"/>
                </a:lnTo>
                <a:lnTo>
                  <a:pt x="171669" y="580728"/>
                </a:lnTo>
                <a:close/>
              </a:path>
              <a:path w="593725" h="736600">
                <a:moveTo>
                  <a:pt x="0" y="736422"/>
                </a:moveTo>
                <a:lnTo>
                  <a:pt x="52120" y="486206"/>
                </a:lnTo>
                <a:lnTo>
                  <a:pt x="111895" y="533468"/>
                </a:lnTo>
                <a:lnTo>
                  <a:pt x="76453" y="578294"/>
                </a:lnTo>
                <a:lnTo>
                  <a:pt x="136220" y="625563"/>
                </a:lnTo>
                <a:lnTo>
                  <a:pt x="228376" y="625563"/>
                </a:lnTo>
                <a:lnTo>
                  <a:pt x="231444" y="627989"/>
                </a:lnTo>
                <a:lnTo>
                  <a:pt x="0" y="736422"/>
                </a:lnTo>
                <a:close/>
              </a:path>
              <a:path w="593725" h="736600">
                <a:moveTo>
                  <a:pt x="136220" y="625563"/>
                </a:moveTo>
                <a:lnTo>
                  <a:pt x="76453" y="578294"/>
                </a:lnTo>
                <a:lnTo>
                  <a:pt x="111895" y="533468"/>
                </a:lnTo>
                <a:lnTo>
                  <a:pt x="171669" y="580728"/>
                </a:lnTo>
                <a:lnTo>
                  <a:pt x="136220" y="625563"/>
                </a:lnTo>
                <a:close/>
              </a:path>
              <a:path w="593725" h="736600">
                <a:moveTo>
                  <a:pt x="228376" y="625563"/>
                </a:moveTo>
                <a:lnTo>
                  <a:pt x="136220" y="625563"/>
                </a:lnTo>
                <a:lnTo>
                  <a:pt x="171669" y="580728"/>
                </a:lnTo>
                <a:lnTo>
                  <a:pt x="228376" y="625563"/>
                </a:lnTo>
                <a:close/>
              </a:path>
            </a:pathLst>
          </a:cu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MY"/>
          </a:p>
        </p:txBody>
      </p:sp>
      <p:sp>
        <p:nvSpPr>
          <p:cNvPr id="13327" name="object 15">
            <a:extLst>
              <a:ext uri="{FF2B5EF4-FFF2-40B4-BE49-F238E27FC236}">
                <a16:creationId xmlns:a16="http://schemas.microsoft.com/office/drawing/2014/main" id="{36FAD980-8D46-CCCC-2DBD-3435905AAC32}"/>
              </a:ext>
            </a:extLst>
          </p:cNvPr>
          <p:cNvSpPr>
            <a:spLocks noChangeArrowheads="1"/>
          </p:cNvSpPr>
          <p:nvPr/>
        </p:nvSpPr>
        <p:spPr bwMode="auto">
          <a:xfrm>
            <a:off x="6753538" y="2117725"/>
            <a:ext cx="2333625" cy="749300"/>
          </a:xfrm>
          <a:custGeom>
            <a:avLst/>
            <a:gdLst>
              <a:gd name="T0" fmla="*/ 2143839 w 1724025"/>
              <a:gd name="T1" fmla="*/ 683836 h 804544"/>
              <a:gd name="T2" fmla="*/ 0 w 1724025"/>
              <a:gd name="T3" fmla="*/ 64888 h 804544"/>
              <a:gd name="T4" fmla="*/ 44168 w 1724025"/>
              <a:gd name="T5" fmla="*/ 0 h 804544"/>
              <a:gd name="T6" fmla="*/ 2187998 w 1724025"/>
              <a:gd name="T7" fmla="*/ 618961 h 804544"/>
              <a:gd name="T8" fmla="*/ 2143839 w 1724025"/>
              <a:gd name="T9" fmla="*/ 683836 h 804544"/>
              <a:gd name="T10" fmla="*/ 2423875 w 1724025"/>
              <a:gd name="T11" fmla="*/ 705407 h 804544"/>
              <a:gd name="T12" fmla="*/ 2218557 w 1724025"/>
              <a:gd name="T13" fmla="*/ 705407 h 804544"/>
              <a:gd name="T14" fmla="*/ 2262708 w 1724025"/>
              <a:gd name="T15" fmla="*/ 640530 h 804544"/>
              <a:gd name="T16" fmla="*/ 2187998 w 1724025"/>
              <a:gd name="T17" fmla="*/ 618961 h 804544"/>
              <a:gd name="T18" fmla="*/ 2232160 w 1724025"/>
              <a:gd name="T19" fmla="*/ 554080 h 804544"/>
              <a:gd name="T20" fmla="*/ 2423875 w 1724025"/>
              <a:gd name="T21" fmla="*/ 705407 h 804544"/>
              <a:gd name="T22" fmla="*/ 2218557 w 1724025"/>
              <a:gd name="T23" fmla="*/ 705407 h 804544"/>
              <a:gd name="T24" fmla="*/ 2143839 w 1724025"/>
              <a:gd name="T25" fmla="*/ 683836 h 804544"/>
              <a:gd name="T26" fmla="*/ 2187998 w 1724025"/>
              <a:gd name="T27" fmla="*/ 618961 h 804544"/>
              <a:gd name="T28" fmla="*/ 2262708 w 1724025"/>
              <a:gd name="T29" fmla="*/ 640530 h 804544"/>
              <a:gd name="T30" fmla="*/ 2218557 w 1724025"/>
              <a:gd name="T31" fmla="*/ 705407 h 804544"/>
              <a:gd name="T32" fmla="*/ 2099674 w 1724025"/>
              <a:gd name="T33" fmla="*/ 748721 h 804544"/>
              <a:gd name="T34" fmla="*/ 2143839 w 1724025"/>
              <a:gd name="T35" fmla="*/ 683836 h 804544"/>
              <a:gd name="T36" fmla="*/ 2218557 w 1724025"/>
              <a:gd name="T37" fmla="*/ 705407 h 804544"/>
              <a:gd name="T38" fmla="*/ 2423875 w 1724025"/>
              <a:gd name="T39" fmla="*/ 705407 h 804544"/>
              <a:gd name="T40" fmla="*/ 2464769 w 1724025"/>
              <a:gd name="T41" fmla="*/ 737685 h 804544"/>
              <a:gd name="T42" fmla="*/ 2099674 w 1724025"/>
              <a:gd name="T43" fmla="*/ 748721 h 8045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4025"/>
              <a:gd name="T67" fmla="*/ 0 h 804544"/>
              <a:gd name="T68" fmla="*/ 1724025 w 1724025"/>
              <a:gd name="T69" fmla="*/ 804544 h 80454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4025" h="804544">
                <a:moveTo>
                  <a:pt x="1499169" y="734253"/>
                </a:moveTo>
                <a:lnTo>
                  <a:pt x="0" y="69672"/>
                </a:lnTo>
                <a:lnTo>
                  <a:pt x="30886" y="0"/>
                </a:lnTo>
                <a:lnTo>
                  <a:pt x="1530049" y="664595"/>
                </a:lnTo>
                <a:lnTo>
                  <a:pt x="1499169" y="734253"/>
                </a:lnTo>
                <a:close/>
              </a:path>
              <a:path w="1724025" h="804544">
                <a:moveTo>
                  <a:pt x="1694996" y="757415"/>
                </a:moveTo>
                <a:lnTo>
                  <a:pt x="1551419" y="757415"/>
                </a:lnTo>
                <a:lnTo>
                  <a:pt x="1582293" y="687755"/>
                </a:lnTo>
                <a:lnTo>
                  <a:pt x="1530049" y="664595"/>
                </a:lnTo>
                <a:lnTo>
                  <a:pt x="1560931" y="594931"/>
                </a:lnTo>
                <a:lnTo>
                  <a:pt x="1694996" y="757415"/>
                </a:lnTo>
                <a:close/>
              </a:path>
              <a:path w="1724025" h="804544">
                <a:moveTo>
                  <a:pt x="1551419" y="757415"/>
                </a:moveTo>
                <a:lnTo>
                  <a:pt x="1499169" y="734253"/>
                </a:lnTo>
                <a:lnTo>
                  <a:pt x="1530049" y="664595"/>
                </a:lnTo>
                <a:lnTo>
                  <a:pt x="1582293" y="687755"/>
                </a:lnTo>
                <a:lnTo>
                  <a:pt x="1551419" y="757415"/>
                </a:lnTo>
                <a:close/>
              </a:path>
              <a:path w="1724025" h="804544">
                <a:moveTo>
                  <a:pt x="1468285" y="803922"/>
                </a:moveTo>
                <a:lnTo>
                  <a:pt x="1499169" y="734253"/>
                </a:lnTo>
                <a:lnTo>
                  <a:pt x="1551419" y="757415"/>
                </a:lnTo>
                <a:lnTo>
                  <a:pt x="1694996" y="757415"/>
                </a:lnTo>
                <a:lnTo>
                  <a:pt x="1723593" y="792073"/>
                </a:lnTo>
                <a:lnTo>
                  <a:pt x="1468285" y="803922"/>
                </a:lnTo>
                <a:close/>
              </a:path>
            </a:pathLst>
          </a:cu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MY"/>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4A5C5520-D68C-ADDE-E4DC-4027AC15539C}"/>
              </a:ext>
            </a:extLst>
          </p:cNvPr>
          <p:cNvSpPr>
            <a:spLocks noGrp="1"/>
          </p:cNvSpPr>
          <p:nvPr>
            <p:ph idx="1"/>
          </p:nvPr>
        </p:nvSpPr>
        <p:spPr>
          <a:xfrm>
            <a:off x="886265" y="745589"/>
            <a:ext cx="9861451" cy="5824024"/>
          </a:xfrm>
        </p:spPr>
        <p:txBody>
          <a:bodyPr>
            <a:normAutofit lnSpcReduction="10000"/>
          </a:bodyPr>
          <a:lstStyle/>
          <a:p>
            <a:pPr algn="just" eaLnBrk="1" hangingPunct="1"/>
            <a:r>
              <a:rPr lang="en-US" altLang="en-US" dirty="0">
                <a:hlinkClick r:id="rId2" tooltip="Multiple Linear Regression"/>
              </a:rPr>
              <a:t>Multiple linear regression</a:t>
            </a:r>
            <a:r>
              <a:rPr lang="en-US" altLang="en-US" dirty="0"/>
              <a:t> requires at least </a:t>
            </a:r>
            <a:r>
              <a:rPr lang="en-US" altLang="en-US" dirty="0">
                <a:solidFill>
                  <a:srgbClr val="C00000"/>
                </a:solidFill>
              </a:rPr>
              <a:t>two independent variables, which can be nominal, ordinal, or interval/ratio level variables.  </a:t>
            </a:r>
          </a:p>
          <a:p>
            <a:pPr algn="just" eaLnBrk="1" hangingPunct="1"/>
            <a:r>
              <a:rPr lang="en-US" altLang="en-US" sz="2400" dirty="0"/>
              <a:t>A rule of thumb for the sample size is that regression analysis requires at least 20 cases per independent variable in the analysis.</a:t>
            </a:r>
          </a:p>
          <a:p>
            <a:pPr algn="just" eaLnBrk="1" hangingPunct="1"/>
            <a:r>
              <a:rPr lang="en-US" altLang="en-US" b="1" dirty="0">
                <a:solidFill>
                  <a:srgbClr val="002060"/>
                </a:solidFill>
              </a:rPr>
              <a:t>Multiple linear regression requires the relationship between the independent and dependent variables to be linear. </a:t>
            </a:r>
            <a:r>
              <a:rPr lang="en-US" altLang="en-US" dirty="0"/>
              <a:t> </a:t>
            </a:r>
          </a:p>
          <a:p>
            <a:pPr algn="just" eaLnBrk="1" hangingPunct="1"/>
            <a:r>
              <a:rPr lang="en-US" altLang="en-US" dirty="0">
                <a:solidFill>
                  <a:srgbClr val="C00000"/>
                </a:solidFill>
              </a:rPr>
              <a:t>The linearity assumption can best be tested with scatterplots. </a:t>
            </a:r>
            <a:r>
              <a:rPr lang="en-US" altLang="en-US" dirty="0"/>
              <a:t> The following two examples depict a curvilinear relationship (left) and a linear relationship (right).</a:t>
            </a:r>
          </a:p>
          <a:p>
            <a:pPr algn="just" eaLnBrk="1" hangingPunct="1"/>
            <a:r>
              <a:rPr lang="en-US" altLang="en-US" b="1" dirty="0">
                <a:solidFill>
                  <a:srgbClr val="002060"/>
                </a:solidFill>
              </a:rPr>
              <a:t>Multiple linear regression assumes that there is no multicollinearity in the data.  </a:t>
            </a:r>
          </a:p>
          <a:p>
            <a:pPr algn="just" eaLnBrk="1" hangingPunct="1"/>
            <a:r>
              <a:rPr lang="en-US" altLang="en-US" b="1" dirty="0">
                <a:solidFill>
                  <a:srgbClr val="002060"/>
                </a:solidFill>
              </a:rPr>
              <a:t>Multicollinearity occurs when the independent variables are too highly correlated with each other.</a:t>
            </a:r>
          </a:p>
          <a:p>
            <a:pPr algn="just" eaLnBrk="1" hangingPunct="1"/>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A9A4400E-C10A-245A-F3D3-11D9DF352B94}"/>
              </a:ext>
            </a:extLst>
          </p:cNvPr>
          <p:cNvSpPr>
            <a:spLocks noGrp="1"/>
          </p:cNvSpPr>
          <p:nvPr>
            <p:ph type="title"/>
          </p:nvPr>
        </p:nvSpPr>
        <p:spPr/>
        <p:txBody>
          <a:bodyPr/>
          <a:lstStyle/>
          <a:p>
            <a:pPr eaLnBrk="1" hangingPunct="1"/>
            <a:r>
              <a:rPr lang="en-US" altLang="en-US"/>
              <a:t>curvilinear relationship (left) and a linear relationship (right).</a:t>
            </a:r>
          </a:p>
        </p:txBody>
      </p:sp>
      <p:pic>
        <p:nvPicPr>
          <p:cNvPr id="16387" name="Content Placeholder 4" descr="mlr01.jpg">
            <a:extLst>
              <a:ext uri="{FF2B5EF4-FFF2-40B4-BE49-F238E27FC236}">
                <a16:creationId xmlns:a16="http://schemas.microsoft.com/office/drawing/2014/main" id="{DDA4239C-0E66-36AE-223C-8958D037D3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98676" y="1752600"/>
            <a:ext cx="3978275" cy="4679950"/>
          </a:xfrm>
        </p:spPr>
      </p:pic>
      <p:pic>
        <p:nvPicPr>
          <p:cNvPr id="16388" name="Picture 5" descr="1.jpg">
            <a:extLst>
              <a:ext uri="{FF2B5EF4-FFF2-40B4-BE49-F238E27FC236}">
                <a16:creationId xmlns:a16="http://schemas.microsoft.com/office/drawing/2014/main" id="{94D48A1D-4BA0-31A3-49CA-B5312864E7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524000"/>
            <a:ext cx="428148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D983-1AF4-AF1A-34C5-2B52202209F1}"/>
              </a:ext>
            </a:extLst>
          </p:cNvPr>
          <p:cNvSpPr>
            <a:spLocks noGrp="1"/>
          </p:cNvSpPr>
          <p:nvPr>
            <p:ph type="title"/>
          </p:nvPr>
        </p:nvSpPr>
        <p:spPr/>
        <p:txBody>
          <a:bodyPr/>
          <a:lstStyle/>
          <a:p>
            <a:r>
              <a:rPr lang="en-US" dirty="0"/>
              <a:t>Linear Regression</a:t>
            </a:r>
            <a:endParaRPr lang="en-MY" dirty="0"/>
          </a:p>
        </p:txBody>
      </p:sp>
      <p:sp>
        <p:nvSpPr>
          <p:cNvPr id="3" name="Content Placeholder 2">
            <a:extLst>
              <a:ext uri="{FF2B5EF4-FFF2-40B4-BE49-F238E27FC236}">
                <a16:creationId xmlns:a16="http://schemas.microsoft.com/office/drawing/2014/main" id="{374E0FC6-2EEB-7A8D-6400-150D10C92F44}"/>
              </a:ext>
            </a:extLst>
          </p:cNvPr>
          <p:cNvSpPr>
            <a:spLocks noGrp="1"/>
          </p:cNvSpPr>
          <p:nvPr>
            <p:ph idx="1"/>
          </p:nvPr>
        </p:nvSpPr>
        <p:spPr>
          <a:xfrm>
            <a:off x="838200" y="1825624"/>
            <a:ext cx="10515600" cy="4879975"/>
          </a:xfrm>
        </p:spPr>
        <p:txBody>
          <a:bodyPr/>
          <a:lstStyle/>
          <a:p>
            <a:pPr algn="just"/>
            <a:r>
              <a:rPr lang="en-US" dirty="0"/>
              <a:t>Linear Regression is a statistical/machine learning technique that attempts to model the linear relationship between the independent predictor variables X and a dependent quantitative response variable Y. It is important that the predictor and response variables be numerical values. A general linear regression model can be represented mathematically as</a:t>
            </a:r>
          </a:p>
          <a:p>
            <a:endParaRPr lang="en-US" dirty="0"/>
          </a:p>
          <a:p>
            <a:endParaRPr lang="en-MY" dirty="0"/>
          </a:p>
          <a:p>
            <a:endParaRPr lang="en-MY" dirty="0"/>
          </a:p>
          <a:p>
            <a:pPr marL="0" indent="0">
              <a:buNone/>
            </a:pPr>
            <a:endParaRPr lang="en-MY" dirty="0"/>
          </a:p>
        </p:txBody>
      </p:sp>
      <p:pic>
        <p:nvPicPr>
          <p:cNvPr id="4" name="Picture 3">
            <a:extLst>
              <a:ext uri="{FF2B5EF4-FFF2-40B4-BE49-F238E27FC236}">
                <a16:creationId xmlns:a16="http://schemas.microsoft.com/office/drawing/2014/main" id="{2C9AEE2B-57C0-101E-3F83-3C37F240BFD3}"/>
              </a:ext>
            </a:extLst>
          </p:cNvPr>
          <p:cNvPicPr>
            <a:picLocks noChangeAspect="1"/>
          </p:cNvPicPr>
          <p:nvPr/>
        </p:nvPicPr>
        <p:blipFill>
          <a:blip r:embed="rId2"/>
          <a:stretch>
            <a:fillRect/>
          </a:stretch>
        </p:blipFill>
        <p:spPr>
          <a:xfrm>
            <a:off x="1712685" y="4265611"/>
            <a:ext cx="6763657" cy="1644021"/>
          </a:xfrm>
          <a:prstGeom prst="rect">
            <a:avLst/>
          </a:prstGeom>
        </p:spPr>
      </p:pic>
    </p:spTree>
    <p:extLst>
      <p:ext uri="{BB962C8B-B14F-4D97-AF65-F5344CB8AC3E}">
        <p14:creationId xmlns:p14="http://schemas.microsoft.com/office/powerpoint/2010/main" val="2373432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1353</TotalTime>
  <Words>2386</Words>
  <Application>Microsoft Office PowerPoint</Application>
  <PresentationFormat>Widescreen</PresentationFormat>
  <Paragraphs>191</Paragraphs>
  <Slides>37</Slides>
  <Notes>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51" baseType="lpstr">
      <vt:lpstr>新細明體</vt:lpstr>
      <vt:lpstr>Arial</vt:lpstr>
      <vt:lpstr>Calibri</vt:lpstr>
      <vt:lpstr>Calibri Light</vt:lpstr>
      <vt:lpstr>charter</vt:lpstr>
      <vt:lpstr>Lato</vt:lpstr>
      <vt:lpstr>Noto Sans</vt:lpstr>
      <vt:lpstr>Open Sans</vt:lpstr>
      <vt:lpstr>source sans pro</vt:lpstr>
      <vt:lpstr>source-code-pro</vt:lpstr>
      <vt:lpstr>source-serif-pro</vt:lpstr>
      <vt:lpstr>ui-sans-serif</vt:lpstr>
      <vt:lpstr>Office Theme</vt:lpstr>
      <vt:lpstr>Equation</vt:lpstr>
      <vt:lpstr>EC3357:Machine Learning</vt:lpstr>
      <vt:lpstr>Simple Linear Regression</vt:lpstr>
      <vt:lpstr>Motivation</vt:lpstr>
      <vt:lpstr>Examples</vt:lpstr>
      <vt:lpstr>More than one prediction attribute</vt:lpstr>
      <vt:lpstr>PowerPoint Presentation</vt:lpstr>
      <vt:lpstr>PowerPoint Presentation</vt:lpstr>
      <vt:lpstr>curvilinear relationship (left) and a linear relationship (right).</vt:lpstr>
      <vt:lpstr>Linear Regression</vt:lpstr>
      <vt:lpstr>Example</vt:lpstr>
      <vt:lpstr>Example (Cont..)</vt:lpstr>
      <vt:lpstr>Assumptions of Linear Regression</vt:lpstr>
      <vt:lpstr>Linear Regression Terminologies: Cost Function</vt:lpstr>
      <vt:lpstr>PowerPoint Presentation</vt:lpstr>
      <vt:lpstr>PowerPoint Presentation</vt:lpstr>
      <vt:lpstr>PowerPoint Presentation</vt:lpstr>
      <vt:lpstr>Cost function</vt:lpstr>
      <vt:lpstr>Cost function</vt:lpstr>
      <vt:lpstr>Gradient Descent</vt:lpstr>
      <vt:lpstr>Advantages And Disadvantages</vt:lpstr>
      <vt:lpstr>Applications of Simple Linear Regression</vt:lpstr>
      <vt:lpstr>PowerPoint Presentation</vt:lpstr>
      <vt:lpstr>PowerPoint Presentation</vt:lpstr>
      <vt:lpstr>PowerPoint Presentation</vt:lpstr>
      <vt:lpstr>PowerPoint Presentation</vt:lpstr>
      <vt:lpstr>Example-1</vt:lpstr>
      <vt:lpstr>Importing the Libraries</vt:lpstr>
      <vt:lpstr>Reading the Dataset</vt:lpstr>
      <vt:lpstr>Setting the values for independent (X) variable and dependent (Y) variable</vt:lpstr>
      <vt:lpstr>Splitting the dataset into train and test set</vt:lpstr>
      <vt:lpstr>Implementing the linear model</vt:lpstr>
      <vt:lpstr>Model Equation</vt:lpstr>
      <vt:lpstr>Regression Equation</vt:lpstr>
      <vt:lpstr>Prediction on the test set</vt:lpstr>
      <vt:lpstr>Actual values and the predicted values</vt:lpstr>
      <vt:lpstr>Evaluating the Model</vt:lpstr>
      <vt:lpstr>Evaluation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Rajesvary</dc:creator>
  <cp:lastModifiedBy>Rajesvary Rajoo</cp:lastModifiedBy>
  <cp:revision>55</cp:revision>
  <dcterms:created xsi:type="dcterms:W3CDTF">2023-06-14T05:26:01Z</dcterms:created>
  <dcterms:modified xsi:type="dcterms:W3CDTF">2025-01-28T14:37:34Z</dcterms:modified>
</cp:coreProperties>
</file>