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91AF-EB52-5833-D138-B127AFFA4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60495-0139-8416-97F6-F16C41E2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33006-1132-6996-5372-743E8CD5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51F2-84EC-4F54-9A27-6277AB542914}" type="datetimeFigureOut">
              <a:rPr lang="en-MY" smtClean="0"/>
              <a:t>12/2/2025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6655-A52C-7505-AEBC-1ED2AD42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344C-A679-27E0-FA0D-6DE88239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8144-38FA-4C33-9784-E81727FEFC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849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1C53-90B3-D71B-C68E-2A2176F1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14D8E-15DB-F001-5271-EDBB7C3F4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09EA6-1C19-DDC5-8011-E5A19999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51F2-84EC-4F54-9A27-6277AB542914}" type="datetimeFigureOut">
              <a:rPr lang="en-MY" smtClean="0"/>
              <a:t>12/2/2025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BD2BB-2866-3D5A-198F-52629C76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80677-C8DA-04EE-EFEF-4C8B7970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8144-38FA-4C33-9784-E81727FEFC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451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BDB08-3523-E7D7-DCA8-627CA348B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E5D58-4230-BA24-F5BA-46ED95F3D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9F3C0-7FB2-8E8E-D6E5-A4D46FC9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51F2-84EC-4F54-9A27-6277AB542914}" type="datetimeFigureOut">
              <a:rPr lang="en-MY" smtClean="0"/>
              <a:t>12/2/2025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B04A-9C12-F11A-E98F-0559984B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B16EA-C537-2654-4436-F45C9A7D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8144-38FA-4C33-9784-E81727FEFC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846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BBFA-6B68-F7CB-31F5-B98E12A8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F132E-2E68-E557-3B9D-819B4956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9F178-162D-49E0-F691-611DD39D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51F2-84EC-4F54-9A27-6277AB542914}" type="datetimeFigureOut">
              <a:rPr lang="en-MY" smtClean="0"/>
              <a:t>12/2/2025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BA63E-D5C1-7139-1D9F-6B135F03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415D-67E7-8327-BBEC-653DC586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8144-38FA-4C33-9784-E81727FEFC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754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0185-07BD-898D-AB25-0B457874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3704-1901-709B-02DE-C9C95639C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8EFF7-63F5-D418-B1CC-165B81FF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51F2-84EC-4F54-9A27-6277AB542914}" type="datetimeFigureOut">
              <a:rPr lang="en-MY" smtClean="0"/>
              <a:t>12/2/2025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C863E-2376-8C1B-6315-99F03D1B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0A9A-22A1-B55D-80C4-C38D8A30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8144-38FA-4C33-9784-E81727FEFC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274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4506-3106-B2F6-8283-5765B918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00E74-24A1-5A55-D418-6C795F5CC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ABCFC-9584-79ED-8ACB-9C5E5A1E3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DBBC0-CD65-463B-C74B-6B80B163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51F2-84EC-4F54-9A27-6277AB542914}" type="datetimeFigureOut">
              <a:rPr lang="en-MY" smtClean="0"/>
              <a:t>12/2/2025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301CD-DECD-8DC3-DBA9-9A727C50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40724-76DE-7271-AAF3-A6999D2F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8144-38FA-4C33-9784-E81727FEFC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944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D032-7039-3D4F-80B5-AE3E3CF2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278F5-401E-E393-0541-F77FA8DB5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7A82F-1A51-B7A2-70A2-E8C9EDCF5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F1537-8FA4-F0F7-19E3-91DBD399D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BBB89-1576-C454-ECC7-FB7C5133E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E37F4-992F-C599-CAFC-A0459E19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51F2-84EC-4F54-9A27-6277AB542914}" type="datetimeFigureOut">
              <a:rPr lang="en-MY" smtClean="0"/>
              <a:t>12/2/2025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1630A-549A-C1F1-C437-448CF60F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3867D-6B8E-65E6-6682-17595284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8144-38FA-4C33-9784-E81727FEFC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579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76BB-5137-1003-4501-82B791D8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4FFC7-0027-26E6-5D71-95B4FA25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51F2-84EC-4F54-9A27-6277AB542914}" type="datetimeFigureOut">
              <a:rPr lang="en-MY" smtClean="0"/>
              <a:t>12/2/2025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9AF31-0B7D-9E3F-249B-B6CCC018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8F134-D5B6-6425-7B3E-F36CAA0A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8144-38FA-4C33-9784-E81727FEFC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181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5262F-C3A3-3865-E129-81DE5AF2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51F2-84EC-4F54-9A27-6277AB542914}" type="datetimeFigureOut">
              <a:rPr lang="en-MY" smtClean="0"/>
              <a:t>12/2/2025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70370-C512-2323-5D01-9A91D617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795E-07C6-8732-CD9D-B37549C4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8144-38FA-4C33-9784-E81727FEFC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191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83DF-7C62-6A45-5692-61D8E350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FB52-0FBA-D5C3-1828-6B1A28304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7A6C8-9C5A-254F-6274-7AC296EE2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4E808-356F-5A5C-E2BD-06AF8934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51F2-84EC-4F54-9A27-6277AB542914}" type="datetimeFigureOut">
              <a:rPr lang="en-MY" smtClean="0"/>
              <a:t>12/2/2025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1B932-E020-0263-744C-C1831101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9656D-05E0-F912-3F05-3574DD1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8144-38FA-4C33-9784-E81727FEFC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363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9750-C445-FFEB-A992-4D20EB59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E6766-35D0-6609-B21F-BF97D442B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1E7CF-45B1-11FC-754B-2F54C18F3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158D6-F4FD-E058-1C53-EE33DD8E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51F2-84EC-4F54-9A27-6277AB542914}" type="datetimeFigureOut">
              <a:rPr lang="en-MY" smtClean="0"/>
              <a:t>12/2/2025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A592F-DC94-7BBA-F490-9725F094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FD320-E57B-7479-2860-36419A69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8144-38FA-4C33-9784-E81727FEFC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325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F5A97-4EFA-B3A1-E3FF-ACD4353C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28308-08A0-C0F1-C622-9B4D01A1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81AC2-CC33-DB94-13ED-7FD5EA4E6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351F2-84EC-4F54-9A27-6277AB542914}" type="datetimeFigureOut">
              <a:rPr lang="en-MY" smtClean="0"/>
              <a:t>12/2/2025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7959-E264-7294-3F3D-97B771FE1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5B658-8F81-2310-F483-4C475CD39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88144-38FA-4C33-9784-E81727FEFC8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932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9C7B-0A83-E22D-D6E6-DE8F548FD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EC3357:Machine Learning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1CF1-9E53-5F37-4518-613D106FD8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4B</a:t>
            </a: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Multinomial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Logistic Regression</a:t>
            </a:r>
            <a:endParaRPr kumimoji="0" lang="en-MY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63465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39F0-18C6-CB1C-B6B6-09BE7688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848C-7929-E746-19B7-E5442610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salary  	</a:t>
            </a:r>
            <a:r>
              <a:rPr lang="en-US" dirty="0" err="1"/>
              <a:t>years_of_experience</a:t>
            </a:r>
            <a:r>
              <a:rPr lang="en-US" dirty="0"/>
              <a:t>  category</a:t>
            </a:r>
          </a:p>
          <a:p>
            <a:pPr marL="0" indent="0">
              <a:buNone/>
            </a:pPr>
            <a:r>
              <a:rPr lang="en-US" dirty="0"/>
              <a:t>0  	 50000                  1.0        		 0</a:t>
            </a:r>
          </a:p>
          <a:p>
            <a:pPr marL="0" indent="0">
              <a:buNone/>
            </a:pPr>
            <a:r>
              <a:rPr lang="en-US" dirty="0"/>
              <a:t>1   	60000                   2.0        		 0</a:t>
            </a:r>
          </a:p>
          <a:p>
            <a:pPr marL="0" indent="0">
              <a:buNone/>
            </a:pPr>
            <a:r>
              <a:rPr lang="en-US" dirty="0"/>
              <a:t>2   	80000                   5.0        		 1</a:t>
            </a:r>
          </a:p>
          <a:p>
            <a:pPr marL="0" indent="0">
              <a:buNone/>
            </a:pPr>
            <a:r>
              <a:rPr lang="en-US" dirty="0"/>
              <a:t>3  	120000               10.0         		2</a:t>
            </a:r>
          </a:p>
          <a:p>
            <a:pPr marL="0" indent="0">
              <a:buNone/>
            </a:pPr>
            <a:r>
              <a:rPr lang="en-US" dirty="0"/>
              <a:t>4   	30000                  0.5         		0</a:t>
            </a:r>
          </a:p>
          <a:p>
            <a:pPr marL="0" indent="0">
              <a:buNone/>
            </a:pPr>
            <a:r>
              <a:rPr lang="en-US" dirty="0"/>
              <a:t>5   	70000                  3.0         		1</a:t>
            </a:r>
          </a:p>
          <a:p>
            <a:pPr marL="0" indent="0">
              <a:buNone/>
            </a:pPr>
            <a:r>
              <a:rPr lang="en-US" dirty="0"/>
              <a:t>6   	40000                  1.5         		0</a:t>
            </a:r>
          </a:p>
          <a:p>
            <a:pPr marL="0" indent="0">
              <a:buNone/>
            </a:pPr>
            <a:r>
              <a:rPr lang="en-US" dirty="0"/>
              <a:t>7  	100000                 7.0       		 1</a:t>
            </a:r>
          </a:p>
          <a:p>
            <a:pPr marL="0" indent="0">
              <a:buNone/>
            </a:pPr>
            <a:r>
              <a:rPr lang="en-US" dirty="0"/>
              <a:t>8  	150000                 12.0         		2</a:t>
            </a:r>
          </a:p>
          <a:p>
            <a:pPr marL="0" indent="0">
              <a:buNone/>
            </a:pPr>
            <a:r>
              <a:rPr lang="en-US" dirty="0"/>
              <a:t>9   	20000                  0.2        		0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557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345C-E053-2BFB-9E13-B3B5B582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Step 4: Create the logistic regression in Python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BC729-DA20-C8BA-6F2C-50E3D082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Set the independent variables (represented as X) and the dependent variable (represented as y):</a:t>
            </a:r>
          </a:p>
          <a:p>
            <a:pPr marL="0" indent="0">
              <a:buNone/>
            </a:pPr>
            <a:r>
              <a:rPr lang="en-US" dirty="0"/>
              <a:t>	X = </a:t>
            </a:r>
            <a:r>
              <a:rPr lang="en-US" dirty="0" err="1"/>
              <a:t>df</a:t>
            </a:r>
            <a:r>
              <a:rPr lang="en-US" dirty="0"/>
              <a:t>[['salary', '</a:t>
            </a:r>
            <a:r>
              <a:rPr lang="en-US" dirty="0" err="1"/>
              <a:t>years_of_experience</a:t>
            </a:r>
            <a:r>
              <a:rPr lang="en-US" dirty="0"/>
              <a:t>’]]</a:t>
            </a:r>
          </a:p>
          <a:p>
            <a:pPr marL="0" indent="0">
              <a:buNone/>
            </a:pPr>
            <a:r>
              <a:rPr lang="en-US" dirty="0"/>
              <a:t>	y = </a:t>
            </a:r>
            <a:r>
              <a:rPr lang="en-US" dirty="0" err="1"/>
              <a:t>df</a:t>
            </a:r>
            <a:r>
              <a:rPr lang="en-US" dirty="0"/>
              <a:t>['category’]</a:t>
            </a:r>
          </a:p>
          <a:p>
            <a:r>
              <a:rPr lang="en-MY" dirty="0"/>
              <a:t>Split the dataset into training and testing sets</a:t>
            </a:r>
          </a:p>
          <a:p>
            <a:pPr marL="0" indent="0">
              <a:buNone/>
            </a:pPr>
            <a:r>
              <a:rPr lang="en-MY" dirty="0"/>
              <a:t>	</a:t>
            </a:r>
            <a:r>
              <a:rPr lang="en-MY" dirty="0" err="1"/>
              <a:t>X_train</a:t>
            </a:r>
            <a:r>
              <a:rPr lang="en-MY" dirty="0"/>
              <a:t>, </a:t>
            </a:r>
            <a:r>
              <a:rPr lang="en-MY" dirty="0" err="1"/>
              <a:t>X_test</a:t>
            </a:r>
            <a:r>
              <a:rPr lang="en-MY" dirty="0"/>
              <a:t>, </a:t>
            </a:r>
            <a:r>
              <a:rPr lang="en-MY" dirty="0" err="1"/>
              <a:t>y_train</a:t>
            </a:r>
            <a:r>
              <a:rPr lang="en-MY" dirty="0"/>
              <a:t>, </a:t>
            </a:r>
            <a:r>
              <a:rPr lang="en-MY" dirty="0" err="1"/>
              <a:t>y_test</a:t>
            </a:r>
            <a:r>
              <a:rPr lang="en-MY" dirty="0"/>
              <a:t> = </a:t>
            </a:r>
            <a:r>
              <a:rPr lang="en-MY" dirty="0" err="1"/>
              <a:t>train_test_split</a:t>
            </a:r>
            <a:r>
              <a:rPr lang="en-MY" dirty="0"/>
              <a:t>(X, y, </a:t>
            </a:r>
            <a:r>
              <a:rPr lang="en-MY" dirty="0" err="1"/>
              <a:t>test_size</a:t>
            </a:r>
            <a:r>
              <a:rPr lang="en-MY" dirty="0"/>
              <a:t>=0.3, 	</a:t>
            </a:r>
            <a:r>
              <a:rPr lang="en-MY" dirty="0" err="1"/>
              <a:t>random_state</a:t>
            </a:r>
            <a:r>
              <a:rPr lang="en-MY" dirty="0"/>
              <a:t>=42)</a:t>
            </a:r>
          </a:p>
          <a:p>
            <a:r>
              <a:rPr lang="en-MY" dirty="0"/>
              <a:t>Standardize features by removing the mean and scaling to unit variance</a:t>
            </a:r>
          </a:p>
          <a:p>
            <a:pPr marL="0" indent="0">
              <a:buNone/>
            </a:pPr>
            <a:r>
              <a:rPr lang="en-MY" dirty="0"/>
              <a:t>	scaler = </a:t>
            </a:r>
            <a:r>
              <a:rPr lang="en-MY" dirty="0" err="1"/>
              <a:t>StandardScaler</a:t>
            </a:r>
            <a:r>
              <a:rPr lang="en-MY" dirty="0"/>
              <a:t>()</a:t>
            </a:r>
          </a:p>
          <a:p>
            <a:pPr marL="0" indent="0">
              <a:buNone/>
            </a:pPr>
            <a:r>
              <a:rPr lang="en-MY" dirty="0"/>
              <a:t>	</a:t>
            </a:r>
            <a:r>
              <a:rPr lang="en-MY" dirty="0" err="1"/>
              <a:t>X_train</a:t>
            </a:r>
            <a:r>
              <a:rPr lang="en-MY" dirty="0"/>
              <a:t> = </a:t>
            </a:r>
            <a:r>
              <a:rPr lang="en-MY" dirty="0" err="1"/>
              <a:t>scaler.fit_transform</a:t>
            </a:r>
            <a:r>
              <a:rPr lang="en-MY" dirty="0"/>
              <a:t>(</a:t>
            </a:r>
            <a:r>
              <a:rPr lang="en-MY" dirty="0" err="1"/>
              <a:t>X_train</a:t>
            </a:r>
            <a:r>
              <a:rPr lang="en-MY" dirty="0"/>
              <a:t>)</a:t>
            </a:r>
          </a:p>
          <a:p>
            <a:pPr marL="0" indent="0">
              <a:buNone/>
            </a:pPr>
            <a:r>
              <a:rPr lang="en-MY" dirty="0"/>
              <a:t>	</a:t>
            </a:r>
            <a:r>
              <a:rPr lang="en-MY" dirty="0" err="1"/>
              <a:t>X_test</a:t>
            </a:r>
            <a:r>
              <a:rPr lang="en-MY" dirty="0"/>
              <a:t> = </a:t>
            </a:r>
            <a:r>
              <a:rPr lang="en-MY" dirty="0" err="1"/>
              <a:t>scaler.transform</a:t>
            </a:r>
            <a:r>
              <a:rPr lang="en-MY" dirty="0"/>
              <a:t>(</a:t>
            </a:r>
            <a:r>
              <a:rPr lang="en-MY" dirty="0" err="1"/>
              <a:t>X_test</a:t>
            </a:r>
            <a:r>
              <a:rPr lang="en-MY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8231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E4E1-5F52-ECDB-5C98-65A946D1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84D8-2117-DE81-AAA4-576BC34AD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train the logistic regression model</a:t>
            </a:r>
          </a:p>
          <a:p>
            <a:pPr marL="0" indent="0">
              <a:buNone/>
            </a:pPr>
            <a:r>
              <a:rPr lang="en-US" dirty="0"/>
              <a:t>	model =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multi_class</a:t>
            </a:r>
            <a:r>
              <a:rPr lang="en-US" dirty="0"/>
              <a:t>='multinomial’, 	solver='</a:t>
            </a:r>
            <a:r>
              <a:rPr lang="en-US" dirty="0" err="1"/>
              <a:t>lbfgs</a:t>
            </a:r>
            <a:r>
              <a:rPr lang="en-US" dirty="0"/>
              <a:t>', </a:t>
            </a:r>
            <a:r>
              <a:rPr lang="en-US" dirty="0" err="1"/>
              <a:t>max_iter</a:t>
            </a:r>
            <a:r>
              <a:rPr lang="en-US" dirty="0"/>
              <a:t>=1000)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642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63D7-365D-95EB-B53B-ABCF1EAA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Make predictions on the test set and evaluate the model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E10E-A768-90E8-1ECA-1E16AE47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MY" dirty="0"/>
              <a:t>Make predictions on the test set</a:t>
            </a:r>
          </a:p>
          <a:p>
            <a:pPr marL="0" indent="0">
              <a:buNone/>
            </a:pPr>
            <a:r>
              <a:rPr lang="en-MY" dirty="0"/>
              <a:t>	</a:t>
            </a:r>
            <a:r>
              <a:rPr lang="en-MY" dirty="0" err="1"/>
              <a:t>y_pred</a:t>
            </a:r>
            <a:r>
              <a:rPr lang="en-MY" dirty="0"/>
              <a:t> = </a:t>
            </a:r>
            <a:r>
              <a:rPr lang="en-MY" dirty="0" err="1"/>
              <a:t>model.predict</a:t>
            </a:r>
            <a:r>
              <a:rPr lang="en-MY" dirty="0"/>
              <a:t>(</a:t>
            </a:r>
            <a:r>
              <a:rPr lang="en-MY" dirty="0" err="1"/>
              <a:t>X_test</a:t>
            </a:r>
            <a:r>
              <a:rPr lang="en-MY" dirty="0"/>
              <a:t>)</a:t>
            </a:r>
          </a:p>
          <a:p>
            <a:r>
              <a:rPr lang="en-MY" dirty="0"/>
              <a:t> Evaluate the model</a:t>
            </a:r>
          </a:p>
          <a:p>
            <a:pPr marL="0" indent="0">
              <a:buNone/>
            </a:pPr>
            <a:r>
              <a:rPr lang="en-MY" dirty="0"/>
              <a:t>	accuracy = </a:t>
            </a:r>
            <a:r>
              <a:rPr lang="en-MY" dirty="0" err="1"/>
              <a:t>accuracy_score</a:t>
            </a:r>
            <a:r>
              <a:rPr lang="en-MY" dirty="0"/>
              <a:t>(</a:t>
            </a:r>
            <a:r>
              <a:rPr lang="en-MY" dirty="0" err="1"/>
              <a:t>y_test</a:t>
            </a:r>
            <a:r>
              <a:rPr lang="en-MY" dirty="0"/>
              <a:t>, </a:t>
            </a:r>
            <a:r>
              <a:rPr lang="en-MY" dirty="0" err="1"/>
              <a:t>y_pred</a:t>
            </a:r>
            <a:r>
              <a:rPr lang="en-MY" dirty="0"/>
              <a:t>)</a:t>
            </a:r>
          </a:p>
          <a:p>
            <a:pPr marL="0" indent="0">
              <a:buNone/>
            </a:pPr>
            <a:r>
              <a:rPr lang="en-MY" dirty="0"/>
              <a:t>	</a:t>
            </a:r>
            <a:r>
              <a:rPr lang="en-MY" dirty="0" err="1"/>
              <a:t>conf_matrix</a:t>
            </a:r>
            <a:r>
              <a:rPr lang="en-MY" dirty="0"/>
              <a:t> = </a:t>
            </a:r>
            <a:r>
              <a:rPr lang="en-MY" dirty="0" err="1"/>
              <a:t>confusion_matrix</a:t>
            </a:r>
            <a:r>
              <a:rPr lang="en-MY" dirty="0"/>
              <a:t>(</a:t>
            </a:r>
            <a:r>
              <a:rPr lang="en-MY" dirty="0" err="1"/>
              <a:t>y_test</a:t>
            </a:r>
            <a:r>
              <a:rPr lang="en-MY" dirty="0"/>
              <a:t>, </a:t>
            </a:r>
            <a:r>
              <a:rPr lang="en-MY" dirty="0" err="1"/>
              <a:t>y_pred</a:t>
            </a:r>
            <a:r>
              <a:rPr lang="en-MY" dirty="0"/>
              <a:t>)</a:t>
            </a:r>
          </a:p>
          <a:p>
            <a:pPr marL="0" indent="0">
              <a:buNone/>
            </a:pPr>
            <a:r>
              <a:rPr lang="en-MY" dirty="0"/>
              <a:t>	</a:t>
            </a:r>
            <a:r>
              <a:rPr lang="en-MY" dirty="0" err="1"/>
              <a:t>class_report</a:t>
            </a:r>
            <a:r>
              <a:rPr lang="en-MY" dirty="0"/>
              <a:t> = </a:t>
            </a:r>
            <a:r>
              <a:rPr lang="en-MY" dirty="0" err="1"/>
              <a:t>classification_report</a:t>
            </a:r>
            <a:r>
              <a:rPr lang="en-MY" dirty="0"/>
              <a:t>(</a:t>
            </a:r>
            <a:r>
              <a:rPr lang="en-MY" dirty="0" err="1"/>
              <a:t>y_test</a:t>
            </a:r>
            <a:r>
              <a:rPr lang="en-MY" dirty="0"/>
              <a:t>, </a:t>
            </a:r>
            <a:r>
              <a:rPr lang="en-MY" dirty="0" err="1"/>
              <a:t>y_pred</a:t>
            </a:r>
            <a:r>
              <a:rPr lang="en-MY" dirty="0"/>
              <a:t>)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	print(</a:t>
            </a:r>
            <a:r>
              <a:rPr lang="en-MY" dirty="0" err="1"/>
              <a:t>f"Accuracy</a:t>
            </a:r>
            <a:r>
              <a:rPr lang="en-MY" dirty="0"/>
              <a:t>: {accuracy}")</a:t>
            </a:r>
          </a:p>
          <a:p>
            <a:pPr marL="0" indent="0">
              <a:buNone/>
            </a:pPr>
            <a:r>
              <a:rPr lang="en-MY" dirty="0"/>
              <a:t>	print("Confusion Matrix:")</a:t>
            </a:r>
          </a:p>
          <a:p>
            <a:pPr marL="0" indent="0">
              <a:buNone/>
            </a:pPr>
            <a:r>
              <a:rPr lang="en-MY" dirty="0"/>
              <a:t>	print(</a:t>
            </a:r>
            <a:r>
              <a:rPr lang="en-MY" dirty="0" err="1"/>
              <a:t>conf_matrix</a:t>
            </a:r>
            <a:r>
              <a:rPr lang="en-MY" dirty="0"/>
              <a:t>)</a:t>
            </a:r>
          </a:p>
          <a:p>
            <a:pPr marL="0" indent="0">
              <a:buNone/>
            </a:pPr>
            <a:r>
              <a:rPr lang="en-MY" dirty="0"/>
              <a:t>	print("Classification Report:")</a:t>
            </a:r>
          </a:p>
          <a:p>
            <a:pPr marL="0" indent="0">
              <a:buNone/>
            </a:pPr>
            <a:r>
              <a:rPr lang="en-MY" dirty="0"/>
              <a:t>	print(</a:t>
            </a:r>
            <a:r>
              <a:rPr lang="en-MY" dirty="0" err="1"/>
              <a:t>class_report</a:t>
            </a:r>
            <a:r>
              <a:rPr lang="en-MY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924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AA64-49C4-6EB6-DC10-81A7E029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F7A0-5147-FD42-83DF-D3F7D8F59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prediction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new_data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([[75000, 10]])  # New staff with 75,000 	salary and 10 years of experience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new_data</a:t>
            </a:r>
            <a:r>
              <a:rPr lang="en-US" dirty="0"/>
              <a:t> = </a:t>
            </a:r>
            <a:r>
              <a:rPr lang="en-US" dirty="0" err="1"/>
              <a:t>scaler.transform</a:t>
            </a:r>
            <a:r>
              <a:rPr lang="en-US" dirty="0"/>
              <a:t>(</a:t>
            </a:r>
            <a:r>
              <a:rPr lang="en-US" dirty="0" err="1"/>
              <a:t>new_data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predicted_category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new_data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f"Predicted</a:t>
            </a:r>
            <a:r>
              <a:rPr lang="en-US" dirty="0"/>
              <a:t> Category for new data: 	{</a:t>
            </a:r>
            <a:r>
              <a:rPr lang="en-US" dirty="0" err="1"/>
              <a:t>predicted_category</a:t>
            </a:r>
            <a:r>
              <a:rPr lang="en-US" dirty="0"/>
              <a:t>[0]}")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4959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11A5-1A2B-4E73-B93A-CC898E3C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Multinomial Logistic Regression?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6A82-5D9C-D0E3-A2C9-2D3DE030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Multinomial Logistic Regression is the regression analysis to conduct when the dependent variable is nominal with more than two levels.</a:t>
            </a:r>
          </a:p>
          <a:p>
            <a:r>
              <a:rPr lang="en-US" dirty="0"/>
              <a:t>It is an extension of logistic regression that adds native support for multi-class classification problems.</a:t>
            </a:r>
          </a:p>
          <a:p>
            <a:r>
              <a:rPr lang="en-US" dirty="0"/>
              <a:t>Binomial Logistic Regression: </a:t>
            </a:r>
          </a:p>
          <a:p>
            <a:pPr lvl="1"/>
            <a:r>
              <a:rPr lang="en-US" dirty="0"/>
              <a:t>Standard logistic regression that predicts a binomial probability (i.e. for two classes) for each input example.</a:t>
            </a:r>
          </a:p>
          <a:p>
            <a:r>
              <a:rPr lang="en-US" dirty="0"/>
              <a:t>Multinomial Logistic Regression: </a:t>
            </a:r>
          </a:p>
          <a:p>
            <a:pPr lvl="1"/>
            <a:r>
              <a:rPr lang="en-US" dirty="0"/>
              <a:t>Modified version of logistic regression that predicts a multinomial probability (i.e. more than two classes) for each input example.</a:t>
            </a:r>
          </a:p>
        </p:txBody>
      </p:sp>
    </p:spTree>
    <p:extLst>
      <p:ext uri="{BB962C8B-B14F-4D97-AF65-F5344CB8AC3E}">
        <p14:creationId xmlns:p14="http://schemas.microsoft.com/office/powerpoint/2010/main" val="79129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511D-70A9-1438-9C05-8E32A55A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ABA80-9F72-400C-B2F5-CAEEE4587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we observed a class of students for a whole term.  At the end of the term, we gave each student a computer game as a gift for their effort. Each participant was free to choose between three games – an action, a puzzle or a sports game.  We want to know how students’ scores in math, reading, and writing affect their choice of game.  Note that the choice of the game is a nominal dependent variable with three levels.  Therefore, multinomial regression is an appropriate analytic approach to this scenario.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4495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588D29-B920-C75B-1978-DD851F24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609600"/>
            <a:ext cx="10915650" cy="563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8D833A-F76B-4A72-AD7F-55DA3A537773}"/>
              </a:ext>
            </a:extLst>
          </p:cNvPr>
          <p:cNvSpPr txBox="1"/>
          <p:nvPr/>
        </p:nvSpPr>
        <p:spPr>
          <a:xfrm>
            <a:off x="2615339" y="5759919"/>
            <a:ext cx="8636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outcome predicted for a feature set is one of the k-possible outcomes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0545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9751-8F4A-196C-BE3E-E370EB7B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How does MLR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92CB5-AF68-350B-5390-1A77F9064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multinomial regression function is a statistical classification algorithm. </a:t>
            </a:r>
          </a:p>
          <a:p>
            <a:r>
              <a:rPr lang="en-US" dirty="0"/>
              <a:t>What this means is that once we feed the function a set of features, the model performs a series of mathematical operations to normalize the input values into a vector of values that follows a probability distribution.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7981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AB4AA6-ED79-EB72-43FF-83F9DB083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54" y="717003"/>
            <a:ext cx="8223142" cy="47854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AEDF8C-626B-0E8C-5117-6744A8C598E9}"/>
              </a:ext>
            </a:extLst>
          </p:cNvPr>
          <p:cNvSpPr txBox="1"/>
          <p:nvPr/>
        </p:nvSpPr>
        <p:spPr>
          <a:xfrm>
            <a:off x="1753245" y="5179249"/>
            <a:ext cx="7802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MLR function calculates probabilities for possible target classes from the given feature set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2839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678A6-CB8E-7544-EB62-8BCFCBE0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Gather your data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B2C0-DDE9-DAA4-AB2E-79454E7E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47853"/>
          </a:xfrm>
        </p:spPr>
        <p:txBody>
          <a:bodyPr/>
          <a:lstStyle/>
          <a:p>
            <a:r>
              <a:rPr lang="en-US" dirty="0"/>
              <a:t>To start with a simple example, let’s say that your goal is to build a logistic regression model in Python in order to determine the category of employees based on salary and years of experience.</a:t>
            </a:r>
          </a:p>
          <a:p>
            <a:r>
              <a:rPr lang="en-US" dirty="0"/>
              <a:t>Here, there are 3 possible outcomes: Executive (represented by the value of ‘2’), managerial  (represented by the value of ‘1’) and operational (represented by the value of ‘0’)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9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BECA-58AA-F142-0206-370B84A2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Import the needed Python packages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4BD6-6008-59B6-59A6-93307678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MY"/>
              <a:t>import </a:t>
            </a:r>
            <a:r>
              <a:rPr lang="en-MY" dirty="0" err="1"/>
              <a:t>numpy</a:t>
            </a:r>
            <a:r>
              <a:rPr lang="en-MY" dirty="0"/>
              <a:t> as np</a:t>
            </a:r>
          </a:p>
          <a:p>
            <a:pPr marL="457200" lvl="1" indent="0">
              <a:buNone/>
            </a:pPr>
            <a:r>
              <a:rPr lang="en-MY" dirty="0"/>
              <a:t>import pandas as pd</a:t>
            </a:r>
          </a:p>
          <a:p>
            <a:pPr marL="457200" lvl="1" indent="0">
              <a:buNone/>
            </a:pPr>
            <a:r>
              <a:rPr lang="en-MY" dirty="0"/>
              <a:t>from </a:t>
            </a:r>
            <a:r>
              <a:rPr lang="en-MY" dirty="0" err="1"/>
              <a:t>sklearn.model_selection</a:t>
            </a:r>
            <a:r>
              <a:rPr lang="en-MY" dirty="0"/>
              <a:t> import </a:t>
            </a:r>
            <a:r>
              <a:rPr lang="en-MY" dirty="0" err="1"/>
              <a:t>train_test_split</a:t>
            </a:r>
            <a:endParaRPr lang="en-MY" dirty="0"/>
          </a:p>
          <a:p>
            <a:pPr marL="457200" lvl="1" indent="0">
              <a:buNone/>
            </a:pPr>
            <a:r>
              <a:rPr lang="en-MY" dirty="0"/>
              <a:t>from </a:t>
            </a:r>
            <a:r>
              <a:rPr lang="en-MY" dirty="0" err="1"/>
              <a:t>sklearn.preprocessing</a:t>
            </a:r>
            <a:r>
              <a:rPr lang="en-MY" dirty="0"/>
              <a:t> import </a:t>
            </a:r>
            <a:r>
              <a:rPr lang="en-MY" dirty="0" err="1"/>
              <a:t>StandardScaler</a:t>
            </a:r>
            <a:endParaRPr lang="en-MY" dirty="0"/>
          </a:p>
          <a:p>
            <a:pPr marL="457200" lvl="1" indent="0">
              <a:buNone/>
            </a:pPr>
            <a:r>
              <a:rPr lang="en-MY" dirty="0"/>
              <a:t>from </a:t>
            </a:r>
            <a:r>
              <a:rPr lang="en-MY" dirty="0" err="1"/>
              <a:t>sklearn.linear_model</a:t>
            </a:r>
            <a:r>
              <a:rPr lang="en-MY" dirty="0"/>
              <a:t> import </a:t>
            </a:r>
            <a:r>
              <a:rPr lang="en-MY" dirty="0" err="1"/>
              <a:t>LogisticRegression</a:t>
            </a:r>
            <a:endParaRPr lang="en-MY" dirty="0"/>
          </a:p>
          <a:p>
            <a:pPr marL="457200" lvl="1" indent="0">
              <a:buNone/>
            </a:pPr>
            <a:r>
              <a:rPr lang="en-MY" dirty="0"/>
              <a:t>from </a:t>
            </a:r>
            <a:r>
              <a:rPr lang="en-MY" dirty="0" err="1"/>
              <a:t>sklearn.metrics</a:t>
            </a:r>
            <a:r>
              <a:rPr lang="en-MY" dirty="0"/>
              <a:t> import </a:t>
            </a:r>
            <a:r>
              <a:rPr lang="en-MY" dirty="0" err="1"/>
              <a:t>accuracy_score</a:t>
            </a:r>
            <a:r>
              <a:rPr lang="en-MY" dirty="0"/>
              <a:t>, </a:t>
            </a:r>
            <a:r>
              <a:rPr lang="en-MY" dirty="0" err="1"/>
              <a:t>confusion_matrix</a:t>
            </a:r>
            <a:r>
              <a:rPr lang="en-MY" dirty="0"/>
              <a:t>, </a:t>
            </a:r>
            <a:r>
              <a:rPr lang="en-MY" dirty="0" err="1"/>
              <a:t>classification_report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9528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C115-6BB8-2CE7-B0A8-04F8ABB4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Build a </a:t>
            </a:r>
            <a:r>
              <a:rPr lang="en-US" dirty="0" err="1"/>
              <a:t>dataframe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63C5-52AF-87C0-BDF5-9EF1635C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 =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400" dirty="0"/>
              <a:t>'salary': [50000, 60000, 80000, 120000, 30000, 70000, 40000, 100000, 150000, 20000],</a:t>
            </a:r>
          </a:p>
          <a:p>
            <a:pPr marL="0" indent="0">
              <a:buNone/>
            </a:pPr>
            <a:r>
              <a:rPr lang="en-US" sz="2400" dirty="0"/>
              <a:t>    '</a:t>
            </a:r>
            <a:r>
              <a:rPr lang="en-US" sz="2400" dirty="0" err="1"/>
              <a:t>years_of_experience</a:t>
            </a:r>
            <a:r>
              <a:rPr lang="en-US" sz="2400" dirty="0"/>
              <a:t>': [1, 2, 5, 10, 0.5, 3, 1.5, 7, 12, 0.2],</a:t>
            </a:r>
          </a:p>
          <a:p>
            <a:pPr marL="0" indent="0">
              <a:buNone/>
            </a:pPr>
            <a:r>
              <a:rPr lang="en-US" sz="2400" dirty="0"/>
              <a:t>    'category': [0, 0, 1, 2, 0, 1, 0, 1, 2, 0]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sz="2400" dirty="0" err="1"/>
              <a:t>df</a:t>
            </a:r>
            <a:r>
              <a:rPr lang="en-US" sz="2400" dirty="0"/>
              <a:t> = </a:t>
            </a:r>
            <a:r>
              <a:rPr lang="en-US" sz="2400" dirty="0" err="1"/>
              <a:t>pd.DataFrame</a:t>
            </a:r>
            <a:r>
              <a:rPr lang="en-US" sz="2400" dirty="0"/>
              <a:t>(data)</a:t>
            </a:r>
          </a:p>
          <a:p>
            <a:pPr marL="0" indent="0">
              <a:buNone/>
            </a:pPr>
            <a:r>
              <a:rPr lang="en-US" sz="2400" dirty="0"/>
              <a:t>print (</a:t>
            </a:r>
            <a:r>
              <a:rPr lang="en-US" sz="2400" dirty="0" err="1"/>
              <a:t>df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Category is the target variable, ranging from 0 to 2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6172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1002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Calibri</vt:lpstr>
      <vt:lpstr>Calibri Light</vt:lpstr>
      <vt:lpstr>Office Theme</vt:lpstr>
      <vt:lpstr>EC3357:Machine Learning</vt:lpstr>
      <vt:lpstr>What is Multinomial Logistic Regression?</vt:lpstr>
      <vt:lpstr>Example:</vt:lpstr>
      <vt:lpstr>PowerPoint Presentation</vt:lpstr>
      <vt:lpstr>How does MLR work?</vt:lpstr>
      <vt:lpstr>PowerPoint Presentation</vt:lpstr>
      <vt:lpstr>Step 1: Gather your data</vt:lpstr>
      <vt:lpstr>Step 2: Import the needed Python packages</vt:lpstr>
      <vt:lpstr>Step 3: Build a dataframe</vt:lpstr>
      <vt:lpstr>PowerPoint Presentation</vt:lpstr>
      <vt:lpstr>Step 4: Create the logistic regression in Python</vt:lpstr>
      <vt:lpstr>PowerPoint Presentation</vt:lpstr>
      <vt:lpstr>Step 5: Make predictions on the test set and evaluate the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Rajesvary</dc:creator>
  <cp:lastModifiedBy>Rajesvary Rajoo</cp:lastModifiedBy>
  <cp:revision>19</cp:revision>
  <dcterms:created xsi:type="dcterms:W3CDTF">2024-06-06T08:21:58Z</dcterms:created>
  <dcterms:modified xsi:type="dcterms:W3CDTF">2025-02-12T09:57:34Z</dcterms:modified>
</cp:coreProperties>
</file>