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72" r:id="rId4"/>
    <p:sldId id="307" r:id="rId5"/>
    <p:sldId id="308" r:id="rId6"/>
    <p:sldId id="273" r:id="rId7"/>
    <p:sldId id="274" r:id="rId8"/>
    <p:sldId id="275" r:id="rId9"/>
    <p:sldId id="276" r:id="rId10"/>
    <p:sldId id="277" r:id="rId11"/>
    <p:sldId id="290" r:id="rId12"/>
    <p:sldId id="278" r:id="rId13"/>
    <p:sldId id="279" r:id="rId14"/>
    <p:sldId id="280" r:id="rId15"/>
    <p:sldId id="281" r:id="rId16"/>
    <p:sldId id="282" r:id="rId17"/>
    <p:sldId id="285" r:id="rId18"/>
    <p:sldId id="286" r:id="rId19"/>
    <p:sldId id="287" r:id="rId20"/>
    <p:sldId id="288" r:id="rId21"/>
    <p:sldId id="283" r:id="rId22"/>
    <p:sldId id="284" r:id="rId23"/>
    <p:sldId id="262" r:id="rId24"/>
    <p:sldId id="289"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306" r:id="rId41"/>
    <p:sldId id="26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41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44669-3AA1-4524-AB5E-9EE40ACB86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BA6B083C-E674-4CD6-AD65-A5575C5872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6A5DE1B9-EB16-4092-8F68-537F9C6B9A1C}"/>
              </a:ext>
            </a:extLst>
          </p:cNvPr>
          <p:cNvSpPr>
            <a:spLocks noGrp="1"/>
          </p:cNvSpPr>
          <p:nvPr>
            <p:ph type="dt" sz="half" idx="10"/>
          </p:nvPr>
        </p:nvSpPr>
        <p:spPr/>
        <p:txBody>
          <a:bodyPr/>
          <a:lstStyle/>
          <a:p>
            <a:fld id="{227CFE70-5FDA-401A-A11E-17ACBEB94588}" type="datetimeFigureOut">
              <a:rPr lang="en-MY" smtClean="0"/>
              <a:t>9/2/2025</a:t>
            </a:fld>
            <a:endParaRPr lang="en-MY"/>
          </a:p>
        </p:txBody>
      </p:sp>
      <p:sp>
        <p:nvSpPr>
          <p:cNvPr id="5" name="Footer Placeholder 4">
            <a:extLst>
              <a:ext uri="{FF2B5EF4-FFF2-40B4-BE49-F238E27FC236}">
                <a16:creationId xmlns:a16="http://schemas.microsoft.com/office/drawing/2014/main" id="{513291EA-D37C-427D-8157-9C97BA8A07B4}"/>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A289D9C6-C22B-4508-A1F2-0E5A721E8A07}"/>
              </a:ext>
            </a:extLst>
          </p:cNvPr>
          <p:cNvSpPr>
            <a:spLocks noGrp="1"/>
          </p:cNvSpPr>
          <p:nvPr>
            <p:ph type="sldNum" sz="quarter" idx="12"/>
          </p:nvPr>
        </p:nvSpPr>
        <p:spPr/>
        <p:txBody>
          <a:bodyPr/>
          <a:lstStyle/>
          <a:p>
            <a:fld id="{2CE24FBB-3DDE-45DF-A6D5-0C8ADC144233}" type="slidenum">
              <a:rPr lang="en-MY" smtClean="0"/>
              <a:t>‹#›</a:t>
            </a:fld>
            <a:endParaRPr lang="en-MY"/>
          </a:p>
        </p:txBody>
      </p:sp>
    </p:spTree>
    <p:extLst>
      <p:ext uri="{BB962C8B-B14F-4D97-AF65-F5344CB8AC3E}">
        <p14:creationId xmlns:p14="http://schemas.microsoft.com/office/powerpoint/2010/main" val="236171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1CB53-7799-4278-99BA-7FF1C26953D3}"/>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26C6399F-9186-406E-8050-8AF323D857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96E3321E-0770-4112-9CFF-1FD156188041}"/>
              </a:ext>
            </a:extLst>
          </p:cNvPr>
          <p:cNvSpPr>
            <a:spLocks noGrp="1"/>
          </p:cNvSpPr>
          <p:nvPr>
            <p:ph type="dt" sz="half" idx="10"/>
          </p:nvPr>
        </p:nvSpPr>
        <p:spPr/>
        <p:txBody>
          <a:bodyPr/>
          <a:lstStyle/>
          <a:p>
            <a:fld id="{227CFE70-5FDA-401A-A11E-17ACBEB94588}" type="datetimeFigureOut">
              <a:rPr lang="en-MY" smtClean="0"/>
              <a:t>9/2/2025</a:t>
            </a:fld>
            <a:endParaRPr lang="en-MY"/>
          </a:p>
        </p:txBody>
      </p:sp>
      <p:sp>
        <p:nvSpPr>
          <p:cNvPr id="5" name="Footer Placeholder 4">
            <a:extLst>
              <a:ext uri="{FF2B5EF4-FFF2-40B4-BE49-F238E27FC236}">
                <a16:creationId xmlns:a16="http://schemas.microsoft.com/office/drawing/2014/main" id="{3B16C9FF-381D-473E-8C88-599CF39B5933}"/>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4242093-CDE4-48B4-BBCE-0AC23D4FB9B2}"/>
              </a:ext>
            </a:extLst>
          </p:cNvPr>
          <p:cNvSpPr>
            <a:spLocks noGrp="1"/>
          </p:cNvSpPr>
          <p:nvPr>
            <p:ph type="sldNum" sz="quarter" idx="12"/>
          </p:nvPr>
        </p:nvSpPr>
        <p:spPr/>
        <p:txBody>
          <a:bodyPr/>
          <a:lstStyle/>
          <a:p>
            <a:fld id="{2CE24FBB-3DDE-45DF-A6D5-0C8ADC144233}" type="slidenum">
              <a:rPr lang="en-MY" smtClean="0"/>
              <a:t>‹#›</a:t>
            </a:fld>
            <a:endParaRPr lang="en-MY"/>
          </a:p>
        </p:txBody>
      </p:sp>
    </p:spTree>
    <p:extLst>
      <p:ext uri="{BB962C8B-B14F-4D97-AF65-F5344CB8AC3E}">
        <p14:creationId xmlns:p14="http://schemas.microsoft.com/office/powerpoint/2010/main" val="1310715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989B98-E002-4512-88E0-1520057B14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30231677-D299-44FF-8833-5CC63ED255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0B339D6F-2690-4968-B0EC-CE22829C4729}"/>
              </a:ext>
            </a:extLst>
          </p:cNvPr>
          <p:cNvSpPr>
            <a:spLocks noGrp="1"/>
          </p:cNvSpPr>
          <p:nvPr>
            <p:ph type="dt" sz="half" idx="10"/>
          </p:nvPr>
        </p:nvSpPr>
        <p:spPr/>
        <p:txBody>
          <a:bodyPr/>
          <a:lstStyle/>
          <a:p>
            <a:fld id="{227CFE70-5FDA-401A-A11E-17ACBEB94588}" type="datetimeFigureOut">
              <a:rPr lang="en-MY" smtClean="0"/>
              <a:t>9/2/2025</a:t>
            </a:fld>
            <a:endParaRPr lang="en-MY"/>
          </a:p>
        </p:txBody>
      </p:sp>
      <p:sp>
        <p:nvSpPr>
          <p:cNvPr id="5" name="Footer Placeholder 4">
            <a:extLst>
              <a:ext uri="{FF2B5EF4-FFF2-40B4-BE49-F238E27FC236}">
                <a16:creationId xmlns:a16="http://schemas.microsoft.com/office/drawing/2014/main" id="{8F21C090-04AD-4389-A9B9-852AC1779ED6}"/>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2F0DFB32-D142-4508-8E98-A33909974B35}"/>
              </a:ext>
            </a:extLst>
          </p:cNvPr>
          <p:cNvSpPr>
            <a:spLocks noGrp="1"/>
          </p:cNvSpPr>
          <p:nvPr>
            <p:ph type="sldNum" sz="quarter" idx="12"/>
          </p:nvPr>
        </p:nvSpPr>
        <p:spPr/>
        <p:txBody>
          <a:bodyPr/>
          <a:lstStyle/>
          <a:p>
            <a:fld id="{2CE24FBB-3DDE-45DF-A6D5-0C8ADC144233}" type="slidenum">
              <a:rPr lang="en-MY" smtClean="0"/>
              <a:t>‹#›</a:t>
            </a:fld>
            <a:endParaRPr lang="en-MY"/>
          </a:p>
        </p:txBody>
      </p:sp>
    </p:spTree>
    <p:extLst>
      <p:ext uri="{BB962C8B-B14F-4D97-AF65-F5344CB8AC3E}">
        <p14:creationId xmlns:p14="http://schemas.microsoft.com/office/powerpoint/2010/main" val="2957241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4DD05-A140-4F68-9CC5-05C2488EC5E6}"/>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E1540793-A115-41F1-AE7C-479AA3C0D4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CB6BE7E6-EB7B-4FF1-A6CC-ABD660D0A36A}"/>
              </a:ext>
            </a:extLst>
          </p:cNvPr>
          <p:cNvSpPr>
            <a:spLocks noGrp="1"/>
          </p:cNvSpPr>
          <p:nvPr>
            <p:ph type="dt" sz="half" idx="10"/>
          </p:nvPr>
        </p:nvSpPr>
        <p:spPr/>
        <p:txBody>
          <a:bodyPr/>
          <a:lstStyle/>
          <a:p>
            <a:fld id="{227CFE70-5FDA-401A-A11E-17ACBEB94588}" type="datetimeFigureOut">
              <a:rPr lang="en-MY" smtClean="0"/>
              <a:t>9/2/2025</a:t>
            </a:fld>
            <a:endParaRPr lang="en-MY"/>
          </a:p>
        </p:txBody>
      </p:sp>
      <p:sp>
        <p:nvSpPr>
          <p:cNvPr id="5" name="Footer Placeholder 4">
            <a:extLst>
              <a:ext uri="{FF2B5EF4-FFF2-40B4-BE49-F238E27FC236}">
                <a16:creationId xmlns:a16="http://schemas.microsoft.com/office/drawing/2014/main" id="{E01E463B-F7D9-4410-88A3-8C140CB51C2C}"/>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BC48B2B8-D7F1-4DEE-BCD3-7606986BE488}"/>
              </a:ext>
            </a:extLst>
          </p:cNvPr>
          <p:cNvSpPr>
            <a:spLocks noGrp="1"/>
          </p:cNvSpPr>
          <p:nvPr>
            <p:ph type="sldNum" sz="quarter" idx="12"/>
          </p:nvPr>
        </p:nvSpPr>
        <p:spPr/>
        <p:txBody>
          <a:bodyPr/>
          <a:lstStyle/>
          <a:p>
            <a:fld id="{2CE24FBB-3DDE-45DF-A6D5-0C8ADC144233}" type="slidenum">
              <a:rPr lang="en-MY" smtClean="0"/>
              <a:t>‹#›</a:t>
            </a:fld>
            <a:endParaRPr lang="en-MY"/>
          </a:p>
        </p:txBody>
      </p:sp>
    </p:spTree>
    <p:extLst>
      <p:ext uri="{BB962C8B-B14F-4D97-AF65-F5344CB8AC3E}">
        <p14:creationId xmlns:p14="http://schemas.microsoft.com/office/powerpoint/2010/main" val="1099868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B946A-AC58-4403-B17B-C7996D5E9F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D1D65E89-933D-47DA-829C-687A927944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2A3707-AEF3-4F00-84BC-AE4A1890933E}"/>
              </a:ext>
            </a:extLst>
          </p:cNvPr>
          <p:cNvSpPr>
            <a:spLocks noGrp="1"/>
          </p:cNvSpPr>
          <p:nvPr>
            <p:ph type="dt" sz="half" idx="10"/>
          </p:nvPr>
        </p:nvSpPr>
        <p:spPr/>
        <p:txBody>
          <a:bodyPr/>
          <a:lstStyle/>
          <a:p>
            <a:fld id="{227CFE70-5FDA-401A-A11E-17ACBEB94588}" type="datetimeFigureOut">
              <a:rPr lang="en-MY" smtClean="0"/>
              <a:t>9/2/2025</a:t>
            </a:fld>
            <a:endParaRPr lang="en-MY"/>
          </a:p>
        </p:txBody>
      </p:sp>
      <p:sp>
        <p:nvSpPr>
          <p:cNvPr id="5" name="Footer Placeholder 4">
            <a:extLst>
              <a:ext uri="{FF2B5EF4-FFF2-40B4-BE49-F238E27FC236}">
                <a16:creationId xmlns:a16="http://schemas.microsoft.com/office/drawing/2014/main" id="{AD0BDE25-0E26-4B8B-A8B1-9D75D1B14982}"/>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36D45F5F-4F0F-4365-AC9C-198EB9ECFBD7}"/>
              </a:ext>
            </a:extLst>
          </p:cNvPr>
          <p:cNvSpPr>
            <a:spLocks noGrp="1"/>
          </p:cNvSpPr>
          <p:nvPr>
            <p:ph type="sldNum" sz="quarter" idx="12"/>
          </p:nvPr>
        </p:nvSpPr>
        <p:spPr/>
        <p:txBody>
          <a:bodyPr/>
          <a:lstStyle/>
          <a:p>
            <a:fld id="{2CE24FBB-3DDE-45DF-A6D5-0C8ADC144233}" type="slidenum">
              <a:rPr lang="en-MY" smtClean="0"/>
              <a:t>‹#›</a:t>
            </a:fld>
            <a:endParaRPr lang="en-MY"/>
          </a:p>
        </p:txBody>
      </p:sp>
    </p:spTree>
    <p:extLst>
      <p:ext uri="{BB962C8B-B14F-4D97-AF65-F5344CB8AC3E}">
        <p14:creationId xmlns:p14="http://schemas.microsoft.com/office/powerpoint/2010/main" val="3014721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26738-DA42-4DD3-ACA8-CDFA741503B2}"/>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F2311BB2-AF81-407A-BD38-05027B956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A9DA2159-581E-4DA1-AF9A-A33BBB2619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4DA849A2-6EF9-46A3-868C-8E1588EEB10B}"/>
              </a:ext>
            </a:extLst>
          </p:cNvPr>
          <p:cNvSpPr>
            <a:spLocks noGrp="1"/>
          </p:cNvSpPr>
          <p:nvPr>
            <p:ph type="dt" sz="half" idx="10"/>
          </p:nvPr>
        </p:nvSpPr>
        <p:spPr/>
        <p:txBody>
          <a:bodyPr/>
          <a:lstStyle/>
          <a:p>
            <a:fld id="{227CFE70-5FDA-401A-A11E-17ACBEB94588}" type="datetimeFigureOut">
              <a:rPr lang="en-MY" smtClean="0"/>
              <a:t>9/2/2025</a:t>
            </a:fld>
            <a:endParaRPr lang="en-MY"/>
          </a:p>
        </p:txBody>
      </p:sp>
      <p:sp>
        <p:nvSpPr>
          <p:cNvPr id="6" name="Footer Placeholder 5">
            <a:extLst>
              <a:ext uri="{FF2B5EF4-FFF2-40B4-BE49-F238E27FC236}">
                <a16:creationId xmlns:a16="http://schemas.microsoft.com/office/drawing/2014/main" id="{4149625C-992A-4DC3-A49A-65DB2363708A}"/>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E87AC36A-52F4-4D95-B409-59D1AFBB6A43}"/>
              </a:ext>
            </a:extLst>
          </p:cNvPr>
          <p:cNvSpPr>
            <a:spLocks noGrp="1"/>
          </p:cNvSpPr>
          <p:nvPr>
            <p:ph type="sldNum" sz="quarter" idx="12"/>
          </p:nvPr>
        </p:nvSpPr>
        <p:spPr/>
        <p:txBody>
          <a:bodyPr/>
          <a:lstStyle/>
          <a:p>
            <a:fld id="{2CE24FBB-3DDE-45DF-A6D5-0C8ADC144233}" type="slidenum">
              <a:rPr lang="en-MY" smtClean="0"/>
              <a:t>‹#›</a:t>
            </a:fld>
            <a:endParaRPr lang="en-MY"/>
          </a:p>
        </p:txBody>
      </p:sp>
    </p:spTree>
    <p:extLst>
      <p:ext uri="{BB962C8B-B14F-4D97-AF65-F5344CB8AC3E}">
        <p14:creationId xmlns:p14="http://schemas.microsoft.com/office/powerpoint/2010/main" val="3653115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D536B-BB4D-41E2-B82C-15CD04483D57}"/>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D82D9535-0DFF-46DE-98E2-611709F206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46736B-B349-4E2A-87F4-2E6BF95E20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C556A3D6-9EA4-49B5-8204-D5A4548306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EFC5A4-6559-41F2-8E64-0E6ED14BD3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16CFC00E-ECC6-4546-90EB-149E66A96A66}"/>
              </a:ext>
            </a:extLst>
          </p:cNvPr>
          <p:cNvSpPr>
            <a:spLocks noGrp="1"/>
          </p:cNvSpPr>
          <p:nvPr>
            <p:ph type="dt" sz="half" idx="10"/>
          </p:nvPr>
        </p:nvSpPr>
        <p:spPr/>
        <p:txBody>
          <a:bodyPr/>
          <a:lstStyle/>
          <a:p>
            <a:fld id="{227CFE70-5FDA-401A-A11E-17ACBEB94588}" type="datetimeFigureOut">
              <a:rPr lang="en-MY" smtClean="0"/>
              <a:t>9/2/2025</a:t>
            </a:fld>
            <a:endParaRPr lang="en-MY"/>
          </a:p>
        </p:txBody>
      </p:sp>
      <p:sp>
        <p:nvSpPr>
          <p:cNvPr id="8" name="Footer Placeholder 7">
            <a:extLst>
              <a:ext uri="{FF2B5EF4-FFF2-40B4-BE49-F238E27FC236}">
                <a16:creationId xmlns:a16="http://schemas.microsoft.com/office/drawing/2014/main" id="{897A53A8-A19C-42FD-BE70-9691A47AC6A5}"/>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0CE8D0CB-C6D0-496F-AB6E-D223DD07B04B}"/>
              </a:ext>
            </a:extLst>
          </p:cNvPr>
          <p:cNvSpPr>
            <a:spLocks noGrp="1"/>
          </p:cNvSpPr>
          <p:nvPr>
            <p:ph type="sldNum" sz="quarter" idx="12"/>
          </p:nvPr>
        </p:nvSpPr>
        <p:spPr/>
        <p:txBody>
          <a:bodyPr/>
          <a:lstStyle/>
          <a:p>
            <a:fld id="{2CE24FBB-3DDE-45DF-A6D5-0C8ADC144233}" type="slidenum">
              <a:rPr lang="en-MY" smtClean="0"/>
              <a:t>‹#›</a:t>
            </a:fld>
            <a:endParaRPr lang="en-MY"/>
          </a:p>
        </p:txBody>
      </p:sp>
    </p:spTree>
    <p:extLst>
      <p:ext uri="{BB962C8B-B14F-4D97-AF65-F5344CB8AC3E}">
        <p14:creationId xmlns:p14="http://schemas.microsoft.com/office/powerpoint/2010/main" val="4102152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F527E-B789-411D-BAC4-790DF180B172}"/>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EF1EBCF1-83BC-4F65-9FEF-C3CF9523ACEA}"/>
              </a:ext>
            </a:extLst>
          </p:cNvPr>
          <p:cNvSpPr>
            <a:spLocks noGrp="1"/>
          </p:cNvSpPr>
          <p:nvPr>
            <p:ph type="dt" sz="half" idx="10"/>
          </p:nvPr>
        </p:nvSpPr>
        <p:spPr/>
        <p:txBody>
          <a:bodyPr/>
          <a:lstStyle/>
          <a:p>
            <a:fld id="{227CFE70-5FDA-401A-A11E-17ACBEB94588}" type="datetimeFigureOut">
              <a:rPr lang="en-MY" smtClean="0"/>
              <a:t>9/2/2025</a:t>
            </a:fld>
            <a:endParaRPr lang="en-MY"/>
          </a:p>
        </p:txBody>
      </p:sp>
      <p:sp>
        <p:nvSpPr>
          <p:cNvPr id="4" name="Footer Placeholder 3">
            <a:extLst>
              <a:ext uri="{FF2B5EF4-FFF2-40B4-BE49-F238E27FC236}">
                <a16:creationId xmlns:a16="http://schemas.microsoft.com/office/drawing/2014/main" id="{1EF63058-FF2F-497D-9F19-24AF40066E73}"/>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2DB63F87-F4AC-4770-9B83-B7C2C72F692C}"/>
              </a:ext>
            </a:extLst>
          </p:cNvPr>
          <p:cNvSpPr>
            <a:spLocks noGrp="1"/>
          </p:cNvSpPr>
          <p:nvPr>
            <p:ph type="sldNum" sz="quarter" idx="12"/>
          </p:nvPr>
        </p:nvSpPr>
        <p:spPr/>
        <p:txBody>
          <a:bodyPr/>
          <a:lstStyle/>
          <a:p>
            <a:fld id="{2CE24FBB-3DDE-45DF-A6D5-0C8ADC144233}" type="slidenum">
              <a:rPr lang="en-MY" smtClean="0"/>
              <a:t>‹#›</a:t>
            </a:fld>
            <a:endParaRPr lang="en-MY"/>
          </a:p>
        </p:txBody>
      </p:sp>
    </p:spTree>
    <p:extLst>
      <p:ext uri="{BB962C8B-B14F-4D97-AF65-F5344CB8AC3E}">
        <p14:creationId xmlns:p14="http://schemas.microsoft.com/office/powerpoint/2010/main" val="4227515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AA719F-9257-4FE4-8E34-CA83D02C1870}"/>
              </a:ext>
            </a:extLst>
          </p:cNvPr>
          <p:cNvSpPr>
            <a:spLocks noGrp="1"/>
          </p:cNvSpPr>
          <p:nvPr>
            <p:ph type="dt" sz="half" idx="10"/>
          </p:nvPr>
        </p:nvSpPr>
        <p:spPr/>
        <p:txBody>
          <a:bodyPr/>
          <a:lstStyle/>
          <a:p>
            <a:fld id="{227CFE70-5FDA-401A-A11E-17ACBEB94588}" type="datetimeFigureOut">
              <a:rPr lang="en-MY" smtClean="0"/>
              <a:t>9/2/2025</a:t>
            </a:fld>
            <a:endParaRPr lang="en-MY"/>
          </a:p>
        </p:txBody>
      </p:sp>
      <p:sp>
        <p:nvSpPr>
          <p:cNvPr id="3" name="Footer Placeholder 2">
            <a:extLst>
              <a:ext uri="{FF2B5EF4-FFF2-40B4-BE49-F238E27FC236}">
                <a16:creationId xmlns:a16="http://schemas.microsoft.com/office/drawing/2014/main" id="{838E0207-1142-467F-97CF-A2A4085922A8}"/>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A27D2249-0350-4B66-8B6B-82B75DF182BF}"/>
              </a:ext>
            </a:extLst>
          </p:cNvPr>
          <p:cNvSpPr>
            <a:spLocks noGrp="1"/>
          </p:cNvSpPr>
          <p:nvPr>
            <p:ph type="sldNum" sz="quarter" idx="12"/>
          </p:nvPr>
        </p:nvSpPr>
        <p:spPr/>
        <p:txBody>
          <a:bodyPr/>
          <a:lstStyle/>
          <a:p>
            <a:fld id="{2CE24FBB-3DDE-45DF-A6D5-0C8ADC144233}" type="slidenum">
              <a:rPr lang="en-MY" smtClean="0"/>
              <a:t>‹#›</a:t>
            </a:fld>
            <a:endParaRPr lang="en-MY"/>
          </a:p>
        </p:txBody>
      </p:sp>
    </p:spTree>
    <p:extLst>
      <p:ext uri="{BB962C8B-B14F-4D97-AF65-F5344CB8AC3E}">
        <p14:creationId xmlns:p14="http://schemas.microsoft.com/office/powerpoint/2010/main" val="1709736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3E453-C88F-491D-A9C9-6C05ED3DC7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E146F8AA-E1C6-4A4A-B59D-3FEC895588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26387997-5547-4454-8115-582BF0AFCE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51089F-57D7-42F6-8647-DA4CF2652BCC}"/>
              </a:ext>
            </a:extLst>
          </p:cNvPr>
          <p:cNvSpPr>
            <a:spLocks noGrp="1"/>
          </p:cNvSpPr>
          <p:nvPr>
            <p:ph type="dt" sz="half" idx="10"/>
          </p:nvPr>
        </p:nvSpPr>
        <p:spPr/>
        <p:txBody>
          <a:bodyPr/>
          <a:lstStyle/>
          <a:p>
            <a:fld id="{227CFE70-5FDA-401A-A11E-17ACBEB94588}" type="datetimeFigureOut">
              <a:rPr lang="en-MY" smtClean="0"/>
              <a:t>9/2/2025</a:t>
            </a:fld>
            <a:endParaRPr lang="en-MY"/>
          </a:p>
        </p:txBody>
      </p:sp>
      <p:sp>
        <p:nvSpPr>
          <p:cNvPr id="6" name="Footer Placeholder 5">
            <a:extLst>
              <a:ext uri="{FF2B5EF4-FFF2-40B4-BE49-F238E27FC236}">
                <a16:creationId xmlns:a16="http://schemas.microsoft.com/office/drawing/2014/main" id="{A95FB406-87A3-4E63-8C84-6D9FB9D2D18A}"/>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591369C0-9649-4778-93E9-6087874F5A05}"/>
              </a:ext>
            </a:extLst>
          </p:cNvPr>
          <p:cNvSpPr>
            <a:spLocks noGrp="1"/>
          </p:cNvSpPr>
          <p:nvPr>
            <p:ph type="sldNum" sz="quarter" idx="12"/>
          </p:nvPr>
        </p:nvSpPr>
        <p:spPr/>
        <p:txBody>
          <a:bodyPr/>
          <a:lstStyle/>
          <a:p>
            <a:fld id="{2CE24FBB-3DDE-45DF-A6D5-0C8ADC144233}" type="slidenum">
              <a:rPr lang="en-MY" smtClean="0"/>
              <a:t>‹#›</a:t>
            </a:fld>
            <a:endParaRPr lang="en-MY"/>
          </a:p>
        </p:txBody>
      </p:sp>
    </p:spTree>
    <p:extLst>
      <p:ext uri="{BB962C8B-B14F-4D97-AF65-F5344CB8AC3E}">
        <p14:creationId xmlns:p14="http://schemas.microsoft.com/office/powerpoint/2010/main" val="2149109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B04C5-2D3E-4800-92C6-690853759A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327DF50A-87F7-4424-8D93-A677915A2C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B3A6C628-2D97-44C7-AF6D-167A5CCDE2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11B7DB-0D89-490F-9629-B8DAC0018F5B}"/>
              </a:ext>
            </a:extLst>
          </p:cNvPr>
          <p:cNvSpPr>
            <a:spLocks noGrp="1"/>
          </p:cNvSpPr>
          <p:nvPr>
            <p:ph type="dt" sz="half" idx="10"/>
          </p:nvPr>
        </p:nvSpPr>
        <p:spPr/>
        <p:txBody>
          <a:bodyPr/>
          <a:lstStyle/>
          <a:p>
            <a:fld id="{227CFE70-5FDA-401A-A11E-17ACBEB94588}" type="datetimeFigureOut">
              <a:rPr lang="en-MY" smtClean="0"/>
              <a:t>9/2/2025</a:t>
            </a:fld>
            <a:endParaRPr lang="en-MY"/>
          </a:p>
        </p:txBody>
      </p:sp>
      <p:sp>
        <p:nvSpPr>
          <p:cNvPr id="6" name="Footer Placeholder 5">
            <a:extLst>
              <a:ext uri="{FF2B5EF4-FFF2-40B4-BE49-F238E27FC236}">
                <a16:creationId xmlns:a16="http://schemas.microsoft.com/office/drawing/2014/main" id="{7CC40070-D8A5-4D75-B7A8-2C8E687628FF}"/>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C16E4F43-062E-456B-8D66-39118E2508BA}"/>
              </a:ext>
            </a:extLst>
          </p:cNvPr>
          <p:cNvSpPr>
            <a:spLocks noGrp="1"/>
          </p:cNvSpPr>
          <p:nvPr>
            <p:ph type="sldNum" sz="quarter" idx="12"/>
          </p:nvPr>
        </p:nvSpPr>
        <p:spPr/>
        <p:txBody>
          <a:bodyPr/>
          <a:lstStyle/>
          <a:p>
            <a:fld id="{2CE24FBB-3DDE-45DF-A6D5-0C8ADC144233}" type="slidenum">
              <a:rPr lang="en-MY" smtClean="0"/>
              <a:t>‹#›</a:t>
            </a:fld>
            <a:endParaRPr lang="en-MY"/>
          </a:p>
        </p:txBody>
      </p:sp>
    </p:spTree>
    <p:extLst>
      <p:ext uri="{BB962C8B-B14F-4D97-AF65-F5344CB8AC3E}">
        <p14:creationId xmlns:p14="http://schemas.microsoft.com/office/powerpoint/2010/main" val="2246621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7D30E8-0406-4F55-B0F4-841ED5BA0A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2D14FBDF-0D05-46B9-A70B-0F030DFFC9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F66C332B-587D-4118-8C91-2CD1BE0F42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7CFE70-5FDA-401A-A11E-17ACBEB94588}" type="datetimeFigureOut">
              <a:rPr lang="en-MY" smtClean="0"/>
              <a:t>9/2/2025</a:t>
            </a:fld>
            <a:endParaRPr lang="en-MY"/>
          </a:p>
        </p:txBody>
      </p:sp>
      <p:sp>
        <p:nvSpPr>
          <p:cNvPr id="5" name="Footer Placeholder 4">
            <a:extLst>
              <a:ext uri="{FF2B5EF4-FFF2-40B4-BE49-F238E27FC236}">
                <a16:creationId xmlns:a16="http://schemas.microsoft.com/office/drawing/2014/main" id="{705807C9-EAF9-45FE-9802-3EB6B09F3D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98F919A0-2D9F-48C8-BAB5-A43A2B5B47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E24FBB-3DDE-45DF-A6D5-0C8ADC144233}" type="slidenum">
              <a:rPr lang="en-MY" smtClean="0"/>
              <a:t>‹#›</a:t>
            </a:fld>
            <a:endParaRPr lang="en-MY"/>
          </a:p>
        </p:txBody>
      </p:sp>
    </p:spTree>
    <p:extLst>
      <p:ext uri="{BB962C8B-B14F-4D97-AF65-F5344CB8AC3E}">
        <p14:creationId xmlns:p14="http://schemas.microsoft.com/office/powerpoint/2010/main" val="1657920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machinelearningmastery.com/multinomial-logistic-regression-with-python/" TargetMode="External"/><Relationship Id="rId2" Type="http://schemas.openxmlformats.org/officeDocument/2006/relationships/hyperlink" Target="https://github.com/diandiaye/Institut-des-Algorithmes-du-S-n-gal/blob/main/tutorialsram/tuto17.m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B8B6-2165-44BE-A834-3EE675C5B582}"/>
              </a:ext>
            </a:extLst>
          </p:cNvPr>
          <p:cNvSpPr>
            <a:spLocks noGrp="1"/>
          </p:cNvSpPr>
          <p:nvPr>
            <p:ph type="ctrTitle"/>
          </p:nvPr>
        </p:nvSpPr>
        <p:spPr/>
        <p:txBody>
          <a:bodyPr/>
          <a:lstStyle/>
          <a:p>
            <a:r>
              <a:rPr lang="en-US" dirty="0"/>
              <a:t>EC3357:Machine Learning</a:t>
            </a:r>
            <a:endParaRPr lang="en-MY" dirty="0"/>
          </a:p>
        </p:txBody>
      </p:sp>
      <p:sp>
        <p:nvSpPr>
          <p:cNvPr id="3" name="Subtitle 2">
            <a:extLst>
              <a:ext uri="{FF2B5EF4-FFF2-40B4-BE49-F238E27FC236}">
                <a16:creationId xmlns:a16="http://schemas.microsoft.com/office/drawing/2014/main" id="{A3EAA76A-7DE3-4BF4-A162-951B3B053A55}"/>
              </a:ext>
            </a:extLst>
          </p:cNvPr>
          <p:cNvSpPr>
            <a:spLocks noGrp="1"/>
          </p:cNvSpPr>
          <p:nvPr>
            <p:ph type="subTitle" idx="1"/>
          </p:nvPr>
        </p:nvSpPr>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Lecture 4: Logistic Regression</a:t>
            </a:r>
            <a:endParaRPr kumimoji="0" lang="en-MY" sz="40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MY" dirty="0"/>
          </a:p>
        </p:txBody>
      </p:sp>
    </p:spTree>
    <p:extLst>
      <p:ext uri="{BB962C8B-B14F-4D97-AF65-F5344CB8AC3E}">
        <p14:creationId xmlns:p14="http://schemas.microsoft.com/office/powerpoint/2010/main" val="2540078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CEC24-DBC4-5B58-AAFC-D7FC9F9CE704}"/>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B124A2D2-74B5-BDD3-C585-C9F7711E205B}"/>
              </a:ext>
            </a:extLst>
          </p:cNvPr>
          <p:cNvSpPr>
            <a:spLocks noGrp="1"/>
          </p:cNvSpPr>
          <p:nvPr>
            <p:ph idx="1"/>
          </p:nvPr>
        </p:nvSpPr>
        <p:spPr>
          <a:xfrm>
            <a:off x="838200" y="1825625"/>
            <a:ext cx="10515600" cy="4898732"/>
          </a:xfrm>
        </p:spPr>
        <p:txBody>
          <a:bodyPr/>
          <a:lstStyle/>
          <a:p>
            <a:r>
              <a:rPr lang="en-US" sz="2400" b="0" i="0" dirty="0">
                <a:solidFill>
                  <a:srgbClr val="51565E"/>
                </a:solidFill>
                <a:effectLst/>
                <a:latin typeface="Roboto" panose="02000000000000000000" pitchFamily="2" charset="0"/>
              </a:rPr>
              <a:t>Now, what if the organization wants to know whether an employee would get a promotion or not based on their performance? The above linear graph won’t be suitable in this case. As such, we clip the line at zero and one, and convert it into a sigmoid curve (S curve).</a:t>
            </a:r>
          </a:p>
          <a:p>
            <a:endParaRPr lang="en-US" sz="2400" dirty="0">
              <a:solidFill>
                <a:srgbClr val="51565E"/>
              </a:solidFill>
              <a:latin typeface="Roboto" panose="02000000000000000000" pitchFamily="2" charset="0"/>
            </a:endParaRPr>
          </a:p>
          <a:p>
            <a:endParaRPr lang="en-US" sz="2400" b="0" i="0" dirty="0">
              <a:solidFill>
                <a:srgbClr val="51565E"/>
              </a:solidFill>
              <a:effectLst/>
              <a:latin typeface="Roboto" panose="02000000000000000000" pitchFamily="2" charset="0"/>
            </a:endParaRPr>
          </a:p>
          <a:p>
            <a:endParaRPr lang="en-US" sz="2400" dirty="0">
              <a:solidFill>
                <a:srgbClr val="51565E"/>
              </a:solidFill>
              <a:latin typeface="Roboto" panose="02000000000000000000" pitchFamily="2" charset="0"/>
            </a:endParaRPr>
          </a:p>
          <a:p>
            <a:endParaRPr lang="en-US" sz="2400" b="0" i="0" dirty="0">
              <a:solidFill>
                <a:srgbClr val="51565E"/>
              </a:solidFill>
              <a:effectLst/>
              <a:latin typeface="Roboto" panose="02000000000000000000" pitchFamily="2" charset="0"/>
            </a:endParaRPr>
          </a:p>
          <a:p>
            <a:endParaRPr lang="en-US" sz="2400" dirty="0">
              <a:solidFill>
                <a:srgbClr val="51565E"/>
              </a:solidFill>
              <a:latin typeface="Roboto" panose="02000000000000000000" pitchFamily="2" charset="0"/>
            </a:endParaRPr>
          </a:p>
          <a:p>
            <a:r>
              <a:rPr lang="en-US" sz="2400" b="0" i="0" dirty="0">
                <a:solidFill>
                  <a:srgbClr val="51565E"/>
                </a:solidFill>
                <a:effectLst/>
                <a:latin typeface="Roboto" panose="02000000000000000000" pitchFamily="2" charset="0"/>
              </a:rPr>
              <a:t>Based on the threshold values, the organization can decide whether an employee will get a salary increase or not.</a:t>
            </a:r>
          </a:p>
          <a:p>
            <a:endParaRPr lang="en-MY" dirty="0"/>
          </a:p>
        </p:txBody>
      </p:sp>
      <p:pic>
        <p:nvPicPr>
          <p:cNvPr id="4" name="Picture 3">
            <a:extLst>
              <a:ext uri="{FF2B5EF4-FFF2-40B4-BE49-F238E27FC236}">
                <a16:creationId xmlns:a16="http://schemas.microsoft.com/office/drawing/2014/main" id="{917F0183-A8AC-A72D-C53E-522CCB02EC06}"/>
              </a:ext>
            </a:extLst>
          </p:cNvPr>
          <p:cNvPicPr>
            <a:picLocks noChangeAspect="1"/>
          </p:cNvPicPr>
          <p:nvPr/>
        </p:nvPicPr>
        <p:blipFill>
          <a:blip r:embed="rId2"/>
          <a:stretch>
            <a:fillRect/>
          </a:stretch>
        </p:blipFill>
        <p:spPr>
          <a:xfrm>
            <a:off x="1909322" y="3232052"/>
            <a:ext cx="7220609" cy="2372946"/>
          </a:xfrm>
          <a:prstGeom prst="rect">
            <a:avLst/>
          </a:prstGeom>
        </p:spPr>
      </p:pic>
    </p:spTree>
    <p:extLst>
      <p:ext uri="{BB962C8B-B14F-4D97-AF65-F5344CB8AC3E}">
        <p14:creationId xmlns:p14="http://schemas.microsoft.com/office/powerpoint/2010/main" val="1162100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5BFE5-3C35-A900-29A6-7B0CAA280F80}"/>
              </a:ext>
            </a:extLst>
          </p:cNvPr>
          <p:cNvSpPr>
            <a:spLocks noGrp="1"/>
          </p:cNvSpPr>
          <p:nvPr>
            <p:ph type="title"/>
          </p:nvPr>
        </p:nvSpPr>
        <p:spPr/>
        <p:txBody>
          <a:bodyPr/>
          <a:lstStyle/>
          <a:p>
            <a:r>
              <a:rPr lang="en-MY" dirty="0"/>
              <a:t>Logistic Function (Sigmoid Function)</a:t>
            </a:r>
          </a:p>
        </p:txBody>
      </p:sp>
      <p:sp>
        <p:nvSpPr>
          <p:cNvPr id="3" name="Content Placeholder 2">
            <a:extLst>
              <a:ext uri="{FF2B5EF4-FFF2-40B4-BE49-F238E27FC236}">
                <a16:creationId xmlns:a16="http://schemas.microsoft.com/office/drawing/2014/main" id="{71480AB1-1722-FAD0-DBF4-6D427FE2CFBA}"/>
              </a:ext>
            </a:extLst>
          </p:cNvPr>
          <p:cNvSpPr>
            <a:spLocks noGrp="1"/>
          </p:cNvSpPr>
          <p:nvPr>
            <p:ph idx="1"/>
          </p:nvPr>
        </p:nvSpPr>
        <p:spPr/>
        <p:txBody>
          <a:bodyPr>
            <a:normAutofit/>
          </a:bodyPr>
          <a:lstStyle/>
          <a:p>
            <a:r>
              <a:rPr lang="en-US" dirty="0"/>
              <a:t>The sigmoid function is a mathematical function used to map the predicted values to probabilities.</a:t>
            </a:r>
          </a:p>
          <a:p>
            <a:r>
              <a:rPr lang="en-US" dirty="0"/>
              <a:t>It maps any real value into another value within a range of 0 and 1.</a:t>
            </a:r>
          </a:p>
          <a:p>
            <a:r>
              <a:rPr lang="en-US" dirty="0"/>
              <a:t>The value of the logistic regression must be between 0 and 1, which cannot go beyond this limit, so it forms a curve like the "S" form. The S-form curve is called the Sigmoid function or the logistic function.</a:t>
            </a:r>
          </a:p>
          <a:p>
            <a:r>
              <a:rPr lang="en-US" dirty="0"/>
              <a:t>In logistic regression, we use the concept of the threshold value, which defines the probability of either 0 or 1. Such as values above the threshold value tends to 1, and a value below the threshold values tends to 0.</a:t>
            </a:r>
            <a:endParaRPr lang="en-MY" dirty="0"/>
          </a:p>
        </p:txBody>
      </p:sp>
    </p:spTree>
    <p:extLst>
      <p:ext uri="{BB962C8B-B14F-4D97-AF65-F5344CB8AC3E}">
        <p14:creationId xmlns:p14="http://schemas.microsoft.com/office/powerpoint/2010/main" val="3463697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1E708-A1E2-8A58-F95B-E1A2CC612E8B}"/>
              </a:ext>
            </a:extLst>
          </p:cNvPr>
          <p:cNvSpPr>
            <a:spLocks noGrp="1"/>
          </p:cNvSpPr>
          <p:nvPr>
            <p:ph type="title"/>
          </p:nvPr>
        </p:nvSpPr>
        <p:spPr/>
        <p:txBody>
          <a:bodyPr/>
          <a:lstStyle/>
          <a:p>
            <a:r>
              <a:rPr lang="en-US" sz="4400" b="0" i="0" u="none" strike="noStrike" baseline="0" dirty="0">
                <a:latin typeface="Arial" panose="020B0604020202020204" pitchFamily="34" charset="0"/>
              </a:rPr>
              <a:t>sigmoid function</a:t>
            </a:r>
            <a:endParaRPr lang="en-MY" dirty="0"/>
          </a:p>
        </p:txBody>
      </p:sp>
      <p:sp>
        <p:nvSpPr>
          <p:cNvPr id="3" name="Content Placeholder 2">
            <a:extLst>
              <a:ext uri="{FF2B5EF4-FFF2-40B4-BE49-F238E27FC236}">
                <a16:creationId xmlns:a16="http://schemas.microsoft.com/office/drawing/2014/main" id="{861DDF11-ADF2-A28E-2668-D6200267D943}"/>
              </a:ext>
            </a:extLst>
          </p:cNvPr>
          <p:cNvSpPr>
            <a:spLocks noGrp="1"/>
          </p:cNvSpPr>
          <p:nvPr>
            <p:ph idx="1"/>
          </p:nvPr>
        </p:nvSpPr>
        <p:spPr/>
        <p:txBody>
          <a:bodyPr/>
          <a:lstStyle/>
          <a:p>
            <a:r>
              <a:rPr lang="en-US" b="0" i="0" dirty="0">
                <a:solidFill>
                  <a:srgbClr val="51565E"/>
                </a:solidFill>
                <a:effectLst/>
                <a:latin typeface="Roboto" panose="02000000000000000000" pitchFamily="2" charset="0"/>
              </a:rPr>
              <a:t>To understand logistic regression, let’s go over the odds of success.</a:t>
            </a:r>
          </a:p>
          <a:p>
            <a:r>
              <a:rPr lang="en-US" b="0" i="0" dirty="0">
                <a:solidFill>
                  <a:srgbClr val="51565E"/>
                </a:solidFill>
                <a:effectLst/>
                <a:latin typeface="Roboto" panose="02000000000000000000" pitchFamily="2" charset="0"/>
              </a:rPr>
              <a:t>Odds (𝜃) = Probability of an event happening / Probability of an event not happening</a:t>
            </a:r>
          </a:p>
          <a:p>
            <a:pPr lvl="1"/>
            <a:r>
              <a:rPr lang="en-MY" b="0" i="0" dirty="0">
                <a:solidFill>
                  <a:srgbClr val="51565E"/>
                </a:solidFill>
                <a:effectLst/>
                <a:latin typeface="Roboto" panose="02000000000000000000" pitchFamily="2" charset="0"/>
              </a:rPr>
              <a:t>𝜃 = p / 1 – p</a:t>
            </a:r>
          </a:p>
          <a:p>
            <a:r>
              <a:rPr lang="en-US" b="0" i="0" dirty="0">
                <a:solidFill>
                  <a:srgbClr val="51565E"/>
                </a:solidFill>
                <a:effectLst/>
                <a:latin typeface="Roboto" panose="02000000000000000000" pitchFamily="2" charset="0"/>
              </a:rPr>
              <a:t>The values of odds range from zero to ∞ and the values of probability lies between zero and one.</a:t>
            </a:r>
          </a:p>
          <a:p>
            <a:endParaRPr lang="en-MY" dirty="0"/>
          </a:p>
        </p:txBody>
      </p:sp>
    </p:spTree>
    <p:extLst>
      <p:ext uri="{BB962C8B-B14F-4D97-AF65-F5344CB8AC3E}">
        <p14:creationId xmlns:p14="http://schemas.microsoft.com/office/powerpoint/2010/main" val="3819772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3E1B-9F36-4296-E6C4-A46EBBA19F76}"/>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EAFD3F4B-09D4-2E03-8D1B-05CA6862DB6D}"/>
              </a:ext>
            </a:extLst>
          </p:cNvPr>
          <p:cNvSpPr>
            <a:spLocks noGrp="1"/>
          </p:cNvSpPr>
          <p:nvPr>
            <p:ph idx="1"/>
          </p:nvPr>
        </p:nvSpPr>
        <p:spPr/>
        <p:txBody>
          <a:bodyPr/>
          <a:lstStyle/>
          <a:p>
            <a:pPr algn="l"/>
            <a:r>
              <a:rPr lang="en-US" b="0" i="0" dirty="0">
                <a:solidFill>
                  <a:srgbClr val="51565E"/>
                </a:solidFill>
                <a:effectLst/>
                <a:latin typeface="Roboto" panose="02000000000000000000" pitchFamily="2" charset="0"/>
              </a:rPr>
              <a:t>Consider the equation of a straight line: </a:t>
            </a:r>
          </a:p>
          <a:p>
            <a:pPr lvl="1"/>
            <a:r>
              <a:rPr lang="en-US" b="0" i="0" dirty="0">
                <a:solidFill>
                  <a:srgbClr val="51565E"/>
                </a:solidFill>
                <a:effectLst/>
                <a:latin typeface="Roboto" panose="02000000000000000000" pitchFamily="2" charset="0"/>
              </a:rPr>
              <a:t>𝑦 = 𝛽0 + 𝛽1* 𝑥</a:t>
            </a:r>
          </a:p>
          <a:p>
            <a:pPr marL="266700" lvl="1" indent="-266700"/>
            <a:endParaRPr lang="en-US" b="0" i="0" dirty="0">
              <a:solidFill>
                <a:srgbClr val="51565E"/>
              </a:solidFill>
              <a:effectLst/>
              <a:latin typeface="Roboto" panose="02000000000000000000" pitchFamily="2" charset="0"/>
            </a:endParaRPr>
          </a:p>
          <a:p>
            <a:pPr algn="l"/>
            <a:r>
              <a:rPr lang="en-US" b="0" i="0" dirty="0">
                <a:solidFill>
                  <a:srgbClr val="51565E"/>
                </a:solidFill>
                <a:effectLst/>
                <a:latin typeface="Roboto" panose="02000000000000000000" pitchFamily="2" charset="0"/>
              </a:rPr>
              <a:t>Here, 𝛽0 is the y-intercept</a:t>
            </a:r>
          </a:p>
          <a:p>
            <a:pPr algn="l"/>
            <a:r>
              <a:rPr lang="en-US" b="0" i="0" dirty="0">
                <a:solidFill>
                  <a:srgbClr val="51565E"/>
                </a:solidFill>
                <a:effectLst/>
                <a:latin typeface="Roboto" panose="02000000000000000000" pitchFamily="2" charset="0"/>
              </a:rPr>
              <a:t>𝛽1 is the slope of the line</a:t>
            </a:r>
          </a:p>
          <a:p>
            <a:pPr algn="l"/>
            <a:r>
              <a:rPr lang="en-US" b="0" i="0" dirty="0">
                <a:solidFill>
                  <a:srgbClr val="51565E"/>
                </a:solidFill>
                <a:effectLst/>
                <a:latin typeface="Roboto" panose="02000000000000000000" pitchFamily="2" charset="0"/>
              </a:rPr>
              <a:t>x is the value of the x coordinate</a:t>
            </a:r>
          </a:p>
          <a:p>
            <a:pPr algn="l"/>
            <a:r>
              <a:rPr lang="en-US" b="0" i="0" dirty="0">
                <a:solidFill>
                  <a:srgbClr val="51565E"/>
                </a:solidFill>
                <a:effectLst/>
                <a:latin typeface="Roboto" panose="02000000000000000000" pitchFamily="2" charset="0"/>
              </a:rPr>
              <a:t>y is the value of the prediction</a:t>
            </a:r>
          </a:p>
          <a:p>
            <a:endParaRPr lang="en-MY" dirty="0"/>
          </a:p>
        </p:txBody>
      </p:sp>
      <p:pic>
        <p:nvPicPr>
          <p:cNvPr id="4" name="Picture 3">
            <a:extLst>
              <a:ext uri="{FF2B5EF4-FFF2-40B4-BE49-F238E27FC236}">
                <a16:creationId xmlns:a16="http://schemas.microsoft.com/office/drawing/2014/main" id="{8DD48EE8-578F-68F9-D9D7-D6FF3B525C40}"/>
              </a:ext>
            </a:extLst>
          </p:cNvPr>
          <p:cNvPicPr>
            <a:picLocks noChangeAspect="1"/>
          </p:cNvPicPr>
          <p:nvPr/>
        </p:nvPicPr>
        <p:blipFill>
          <a:blip r:embed="rId2"/>
          <a:stretch>
            <a:fillRect/>
          </a:stretch>
        </p:blipFill>
        <p:spPr>
          <a:xfrm>
            <a:off x="7005487" y="2710282"/>
            <a:ext cx="3106057" cy="2429096"/>
          </a:xfrm>
          <a:prstGeom prst="rect">
            <a:avLst/>
          </a:prstGeom>
        </p:spPr>
      </p:pic>
    </p:spTree>
    <p:extLst>
      <p:ext uri="{BB962C8B-B14F-4D97-AF65-F5344CB8AC3E}">
        <p14:creationId xmlns:p14="http://schemas.microsoft.com/office/powerpoint/2010/main" val="4279955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23016-3A06-AD19-7235-BB1E6C727E57}"/>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4F42EA0A-ED67-90B0-A1E3-4569BAB89BA8}"/>
              </a:ext>
            </a:extLst>
          </p:cNvPr>
          <p:cNvSpPr>
            <a:spLocks noGrp="1"/>
          </p:cNvSpPr>
          <p:nvPr>
            <p:ph idx="1"/>
          </p:nvPr>
        </p:nvSpPr>
        <p:spPr/>
        <p:txBody>
          <a:bodyPr/>
          <a:lstStyle/>
          <a:p>
            <a:r>
              <a:rPr lang="en-US" b="0" i="0" dirty="0">
                <a:solidFill>
                  <a:srgbClr val="51565E"/>
                </a:solidFill>
                <a:effectLst/>
                <a:latin typeface="Roboto" panose="02000000000000000000" pitchFamily="2" charset="0"/>
              </a:rPr>
              <a:t>Now to predict the odds of success, we use the following formula:</a:t>
            </a:r>
          </a:p>
          <a:p>
            <a:endParaRPr lang="en-US" dirty="0">
              <a:solidFill>
                <a:srgbClr val="51565E"/>
              </a:solidFill>
              <a:latin typeface="Roboto" panose="02000000000000000000" pitchFamily="2" charset="0"/>
            </a:endParaRPr>
          </a:p>
          <a:p>
            <a:endParaRPr lang="en-US" b="0" i="0" dirty="0">
              <a:solidFill>
                <a:srgbClr val="51565E"/>
              </a:solidFill>
              <a:effectLst/>
              <a:latin typeface="Roboto" panose="02000000000000000000" pitchFamily="2" charset="0"/>
            </a:endParaRPr>
          </a:p>
          <a:p>
            <a:r>
              <a:rPr lang="en-US" b="0" i="0" dirty="0">
                <a:solidFill>
                  <a:srgbClr val="51565E"/>
                </a:solidFill>
                <a:effectLst/>
                <a:latin typeface="Roboto" panose="02000000000000000000" pitchFamily="2" charset="0"/>
              </a:rPr>
              <a:t>Exponentiating both the sides, we have:</a:t>
            </a:r>
          </a:p>
          <a:p>
            <a:pPr lvl="1"/>
            <a:endParaRPr lang="en-US" b="0" i="0" dirty="0">
              <a:solidFill>
                <a:srgbClr val="51565E"/>
              </a:solidFill>
              <a:effectLst/>
              <a:latin typeface="Roboto" panose="02000000000000000000" pitchFamily="2" charset="0"/>
            </a:endParaRPr>
          </a:p>
          <a:p>
            <a:pPr lvl="1"/>
            <a:endParaRPr lang="en-MY" dirty="0"/>
          </a:p>
        </p:txBody>
      </p:sp>
      <p:pic>
        <p:nvPicPr>
          <p:cNvPr id="4" name="Picture 3">
            <a:extLst>
              <a:ext uri="{FF2B5EF4-FFF2-40B4-BE49-F238E27FC236}">
                <a16:creationId xmlns:a16="http://schemas.microsoft.com/office/drawing/2014/main" id="{36FC9CBF-4C3B-13FE-3A28-39B30A5316E6}"/>
              </a:ext>
            </a:extLst>
          </p:cNvPr>
          <p:cNvPicPr>
            <a:picLocks noChangeAspect="1"/>
          </p:cNvPicPr>
          <p:nvPr/>
        </p:nvPicPr>
        <p:blipFill>
          <a:blip r:embed="rId2"/>
          <a:stretch>
            <a:fillRect/>
          </a:stretch>
        </p:blipFill>
        <p:spPr>
          <a:xfrm>
            <a:off x="2416932" y="2715064"/>
            <a:ext cx="2989290" cy="713935"/>
          </a:xfrm>
          <a:prstGeom prst="rect">
            <a:avLst/>
          </a:prstGeom>
        </p:spPr>
      </p:pic>
      <p:pic>
        <p:nvPicPr>
          <p:cNvPr id="5" name="Picture 4">
            <a:extLst>
              <a:ext uri="{FF2B5EF4-FFF2-40B4-BE49-F238E27FC236}">
                <a16:creationId xmlns:a16="http://schemas.microsoft.com/office/drawing/2014/main" id="{C7576D1A-172B-72A6-60D8-61CB13957A74}"/>
              </a:ext>
            </a:extLst>
          </p:cNvPr>
          <p:cNvPicPr>
            <a:picLocks noChangeAspect="1"/>
          </p:cNvPicPr>
          <p:nvPr/>
        </p:nvPicPr>
        <p:blipFill>
          <a:blip r:embed="rId3"/>
          <a:stretch>
            <a:fillRect/>
          </a:stretch>
        </p:blipFill>
        <p:spPr>
          <a:xfrm>
            <a:off x="2568552" y="4318438"/>
            <a:ext cx="2686050" cy="1714500"/>
          </a:xfrm>
          <a:prstGeom prst="rect">
            <a:avLst/>
          </a:prstGeom>
        </p:spPr>
      </p:pic>
    </p:spTree>
    <p:extLst>
      <p:ext uri="{BB962C8B-B14F-4D97-AF65-F5344CB8AC3E}">
        <p14:creationId xmlns:p14="http://schemas.microsoft.com/office/powerpoint/2010/main" val="3539094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18A53-4584-1A71-F217-8B4C4DB1E912}"/>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5567DD57-FB08-C298-05ED-9E18287DF5BF}"/>
              </a:ext>
            </a:extLst>
          </p:cNvPr>
          <p:cNvSpPr>
            <a:spLocks noGrp="1"/>
          </p:cNvSpPr>
          <p:nvPr>
            <p:ph idx="1"/>
          </p:nvPr>
        </p:nvSpPr>
        <p:spPr/>
        <p:txBody>
          <a:bodyPr>
            <a:normAutofit lnSpcReduction="10000"/>
          </a:bodyPr>
          <a:lstStyle/>
          <a:p>
            <a:pPr algn="l"/>
            <a:r>
              <a:rPr lang="es-ES" b="0" i="0" dirty="0" err="1">
                <a:solidFill>
                  <a:srgbClr val="51565E"/>
                </a:solidFill>
                <a:effectLst/>
                <a:latin typeface="Roboto" panose="02000000000000000000" pitchFamily="2" charset="0"/>
              </a:rPr>
              <a:t>Let</a:t>
            </a:r>
            <a:r>
              <a:rPr lang="es-ES" b="0" i="0" dirty="0">
                <a:solidFill>
                  <a:srgbClr val="51565E"/>
                </a:solidFill>
                <a:effectLst/>
                <a:latin typeface="Roboto" panose="02000000000000000000" pitchFamily="2" charset="0"/>
              </a:rPr>
              <a:t> Y = e </a:t>
            </a:r>
            <a:r>
              <a:rPr lang="es-ES" b="0" i="0" baseline="30000" dirty="0">
                <a:solidFill>
                  <a:srgbClr val="51565E"/>
                </a:solidFill>
                <a:effectLst/>
                <a:latin typeface="Roboto" panose="02000000000000000000" pitchFamily="2" charset="0"/>
              </a:rPr>
              <a:t>𝛽0+𝛽1 * 𝑥</a:t>
            </a:r>
          </a:p>
          <a:p>
            <a:pPr algn="l"/>
            <a:r>
              <a:rPr lang="es-ES" b="0" i="0" dirty="0" err="1">
                <a:solidFill>
                  <a:srgbClr val="51565E"/>
                </a:solidFill>
                <a:effectLst/>
                <a:latin typeface="Roboto" panose="02000000000000000000" pitchFamily="2" charset="0"/>
              </a:rPr>
              <a:t>Then</a:t>
            </a:r>
            <a:r>
              <a:rPr lang="es-ES" b="0" i="0" dirty="0">
                <a:solidFill>
                  <a:srgbClr val="51565E"/>
                </a:solidFill>
                <a:effectLst/>
                <a:latin typeface="Roboto" panose="02000000000000000000" pitchFamily="2" charset="0"/>
              </a:rPr>
              <a:t> p(x) (/ 1 - p(x)) = Y</a:t>
            </a:r>
          </a:p>
          <a:p>
            <a:pPr algn="l"/>
            <a:r>
              <a:rPr lang="es-ES" b="0" i="0" dirty="0">
                <a:solidFill>
                  <a:srgbClr val="51565E"/>
                </a:solidFill>
                <a:effectLst/>
                <a:latin typeface="Roboto" panose="02000000000000000000" pitchFamily="2" charset="0"/>
              </a:rPr>
              <a:t>p(x) = Y(1 - p(x))</a:t>
            </a:r>
          </a:p>
          <a:p>
            <a:pPr algn="l"/>
            <a:r>
              <a:rPr lang="es-ES" b="0" i="0" dirty="0">
                <a:solidFill>
                  <a:srgbClr val="51565E"/>
                </a:solidFill>
                <a:effectLst/>
                <a:latin typeface="Roboto" panose="02000000000000000000" pitchFamily="2" charset="0"/>
              </a:rPr>
              <a:t>p(x) = Y - Y(p(x))</a:t>
            </a:r>
          </a:p>
          <a:p>
            <a:pPr algn="l"/>
            <a:r>
              <a:rPr lang="es-ES" b="0" i="0" dirty="0">
                <a:solidFill>
                  <a:srgbClr val="51565E"/>
                </a:solidFill>
                <a:effectLst/>
                <a:latin typeface="Roboto" panose="02000000000000000000" pitchFamily="2" charset="0"/>
              </a:rPr>
              <a:t>p(x) + Y(p(x)) = Y</a:t>
            </a:r>
          </a:p>
          <a:p>
            <a:pPr algn="l"/>
            <a:r>
              <a:rPr lang="es-ES" b="0" i="0" dirty="0">
                <a:solidFill>
                  <a:srgbClr val="51565E"/>
                </a:solidFill>
                <a:effectLst/>
                <a:latin typeface="Roboto" panose="02000000000000000000" pitchFamily="2" charset="0"/>
              </a:rPr>
              <a:t>p(x)(1+Y) = Y</a:t>
            </a:r>
          </a:p>
          <a:p>
            <a:pPr algn="l"/>
            <a:r>
              <a:rPr lang="es-ES" b="0" i="0" dirty="0">
                <a:solidFill>
                  <a:srgbClr val="51565E"/>
                </a:solidFill>
                <a:effectLst/>
                <a:latin typeface="Roboto" panose="02000000000000000000" pitchFamily="2" charset="0"/>
              </a:rPr>
              <a:t>p(x) = Y / 1+Y</a:t>
            </a:r>
          </a:p>
          <a:p>
            <a:pPr marL="0" indent="0">
              <a:buNone/>
            </a:pPr>
            <a:br>
              <a:rPr lang="es-ES" dirty="0"/>
            </a:br>
            <a:endParaRPr lang="en-MY" dirty="0"/>
          </a:p>
        </p:txBody>
      </p:sp>
      <p:pic>
        <p:nvPicPr>
          <p:cNvPr id="5" name="Picture 4">
            <a:extLst>
              <a:ext uri="{FF2B5EF4-FFF2-40B4-BE49-F238E27FC236}">
                <a16:creationId xmlns:a16="http://schemas.microsoft.com/office/drawing/2014/main" id="{9ADEBE5B-44BF-8620-E6DE-15FD2191934C}"/>
              </a:ext>
            </a:extLst>
          </p:cNvPr>
          <p:cNvPicPr>
            <a:picLocks noChangeAspect="1"/>
          </p:cNvPicPr>
          <p:nvPr/>
        </p:nvPicPr>
        <p:blipFill>
          <a:blip r:embed="rId2"/>
          <a:stretch>
            <a:fillRect/>
          </a:stretch>
        </p:blipFill>
        <p:spPr>
          <a:xfrm>
            <a:off x="4768948" y="4515729"/>
            <a:ext cx="3826256" cy="1370100"/>
          </a:xfrm>
          <a:prstGeom prst="rect">
            <a:avLst/>
          </a:prstGeom>
        </p:spPr>
      </p:pic>
    </p:spTree>
    <p:extLst>
      <p:ext uri="{BB962C8B-B14F-4D97-AF65-F5344CB8AC3E}">
        <p14:creationId xmlns:p14="http://schemas.microsoft.com/office/powerpoint/2010/main" val="2416286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A0A34-67D6-5C51-51CE-486E92676E8D}"/>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71F7402C-6A10-A4CA-0E7E-37D9AE1FCBDC}"/>
              </a:ext>
            </a:extLst>
          </p:cNvPr>
          <p:cNvSpPr>
            <a:spLocks noGrp="1"/>
          </p:cNvSpPr>
          <p:nvPr>
            <p:ph idx="1"/>
          </p:nvPr>
        </p:nvSpPr>
        <p:spPr/>
        <p:txBody>
          <a:bodyPr/>
          <a:lstStyle/>
          <a:p>
            <a:r>
              <a:rPr lang="en-US" b="0" i="0" dirty="0">
                <a:solidFill>
                  <a:srgbClr val="51565E"/>
                </a:solidFill>
                <a:effectLst/>
                <a:latin typeface="Roboto" panose="02000000000000000000" pitchFamily="2" charset="0"/>
              </a:rPr>
              <a:t>The equation of the sigmoid function is:</a:t>
            </a:r>
          </a:p>
          <a:p>
            <a:endParaRPr lang="en-US" dirty="0">
              <a:solidFill>
                <a:srgbClr val="51565E"/>
              </a:solidFill>
              <a:latin typeface="Roboto" panose="02000000000000000000" pitchFamily="2" charset="0"/>
            </a:endParaRPr>
          </a:p>
          <a:p>
            <a:endParaRPr lang="en-US" b="0" i="0" dirty="0">
              <a:solidFill>
                <a:srgbClr val="51565E"/>
              </a:solidFill>
              <a:effectLst/>
              <a:latin typeface="Roboto" panose="02000000000000000000" pitchFamily="2" charset="0"/>
            </a:endParaRPr>
          </a:p>
          <a:p>
            <a:r>
              <a:rPr lang="en-US" b="0" i="0" dirty="0">
                <a:solidFill>
                  <a:srgbClr val="51565E"/>
                </a:solidFill>
                <a:effectLst/>
                <a:latin typeface="Roboto" panose="02000000000000000000" pitchFamily="2" charset="0"/>
              </a:rPr>
              <a:t>The sigmoid curve obtained from the above equation is as follows:</a:t>
            </a:r>
          </a:p>
          <a:p>
            <a:pPr lvl="1"/>
            <a:endParaRPr lang="en-US" b="0" i="0" dirty="0">
              <a:solidFill>
                <a:srgbClr val="51565E"/>
              </a:solidFill>
              <a:effectLst/>
              <a:latin typeface="Roboto" panose="02000000000000000000" pitchFamily="2" charset="0"/>
            </a:endParaRPr>
          </a:p>
          <a:p>
            <a:endParaRPr lang="en-MY" dirty="0"/>
          </a:p>
        </p:txBody>
      </p:sp>
      <p:pic>
        <p:nvPicPr>
          <p:cNvPr id="4" name="Picture 3">
            <a:extLst>
              <a:ext uri="{FF2B5EF4-FFF2-40B4-BE49-F238E27FC236}">
                <a16:creationId xmlns:a16="http://schemas.microsoft.com/office/drawing/2014/main" id="{6ABDB839-B2FC-B04C-4B28-31F45B262043}"/>
              </a:ext>
            </a:extLst>
          </p:cNvPr>
          <p:cNvPicPr>
            <a:picLocks noChangeAspect="1"/>
          </p:cNvPicPr>
          <p:nvPr/>
        </p:nvPicPr>
        <p:blipFill>
          <a:blip r:embed="rId2"/>
          <a:stretch>
            <a:fillRect/>
          </a:stretch>
        </p:blipFill>
        <p:spPr>
          <a:xfrm>
            <a:off x="2697406" y="2499360"/>
            <a:ext cx="2295525" cy="762000"/>
          </a:xfrm>
          <a:prstGeom prst="rect">
            <a:avLst/>
          </a:prstGeom>
        </p:spPr>
      </p:pic>
      <p:pic>
        <p:nvPicPr>
          <p:cNvPr id="5" name="Picture 4">
            <a:extLst>
              <a:ext uri="{FF2B5EF4-FFF2-40B4-BE49-F238E27FC236}">
                <a16:creationId xmlns:a16="http://schemas.microsoft.com/office/drawing/2014/main" id="{FEBFB177-18F3-552A-9D0A-35B69D18E485}"/>
              </a:ext>
            </a:extLst>
          </p:cNvPr>
          <p:cNvPicPr>
            <a:picLocks noChangeAspect="1"/>
          </p:cNvPicPr>
          <p:nvPr/>
        </p:nvPicPr>
        <p:blipFill>
          <a:blip r:embed="rId3"/>
          <a:stretch>
            <a:fillRect/>
          </a:stretch>
        </p:blipFill>
        <p:spPr>
          <a:xfrm>
            <a:off x="3790068" y="4110038"/>
            <a:ext cx="2790825" cy="2066925"/>
          </a:xfrm>
          <a:prstGeom prst="rect">
            <a:avLst/>
          </a:prstGeom>
        </p:spPr>
      </p:pic>
    </p:spTree>
    <p:extLst>
      <p:ext uri="{BB962C8B-B14F-4D97-AF65-F5344CB8AC3E}">
        <p14:creationId xmlns:p14="http://schemas.microsoft.com/office/powerpoint/2010/main" val="2235287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3C865-CD7A-2AB3-3F88-FC7972B169A8}"/>
              </a:ext>
            </a:extLst>
          </p:cNvPr>
          <p:cNvSpPr>
            <a:spLocks noGrp="1"/>
          </p:cNvSpPr>
          <p:nvPr>
            <p:ph type="title"/>
          </p:nvPr>
        </p:nvSpPr>
        <p:spPr/>
        <p:txBody>
          <a:bodyPr/>
          <a:lstStyle/>
          <a:p>
            <a:r>
              <a:rPr lang="en-MY" dirty="0"/>
              <a:t>Types of Logistic Regression</a:t>
            </a:r>
          </a:p>
        </p:txBody>
      </p:sp>
      <p:sp>
        <p:nvSpPr>
          <p:cNvPr id="3" name="Content Placeholder 2">
            <a:extLst>
              <a:ext uri="{FF2B5EF4-FFF2-40B4-BE49-F238E27FC236}">
                <a16:creationId xmlns:a16="http://schemas.microsoft.com/office/drawing/2014/main" id="{A9D0DF17-75E3-BDF3-9CE4-75DE9C597E3D}"/>
              </a:ext>
            </a:extLst>
          </p:cNvPr>
          <p:cNvSpPr>
            <a:spLocks noGrp="1"/>
          </p:cNvSpPr>
          <p:nvPr>
            <p:ph idx="1"/>
          </p:nvPr>
        </p:nvSpPr>
        <p:spPr/>
        <p:txBody>
          <a:bodyPr/>
          <a:lstStyle/>
          <a:p>
            <a:r>
              <a:rPr lang="en-US" dirty="0"/>
              <a:t>There are three main types of logistic regression: binary, multinomial and ordinal. They differ in execution and theory. </a:t>
            </a:r>
          </a:p>
          <a:p>
            <a:r>
              <a:rPr lang="en-US" dirty="0"/>
              <a:t>Binary regression deals with two possible values, essentially: yes or no. </a:t>
            </a:r>
          </a:p>
          <a:p>
            <a:r>
              <a:rPr lang="en-US" dirty="0"/>
              <a:t>Multinomial logistic regression deals with three or more values. </a:t>
            </a:r>
          </a:p>
          <a:p>
            <a:r>
              <a:rPr lang="en-US" dirty="0"/>
              <a:t>And ordinal logistic regression deals with three or more classes in a predetermined order. </a:t>
            </a:r>
            <a:endParaRPr lang="en-MY" dirty="0"/>
          </a:p>
        </p:txBody>
      </p:sp>
    </p:spTree>
    <p:extLst>
      <p:ext uri="{BB962C8B-B14F-4D97-AF65-F5344CB8AC3E}">
        <p14:creationId xmlns:p14="http://schemas.microsoft.com/office/powerpoint/2010/main" val="2393985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94CE3-CA8B-433D-8074-49737DABF055}"/>
              </a:ext>
            </a:extLst>
          </p:cNvPr>
          <p:cNvSpPr>
            <a:spLocks noGrp="1"/>
          </p:cNvSpPr>
          <p:nvPr>
            <p:ph type="title"/>
          </p:nvPr>
        </p:nvSpPr>
        <p:spPr/>
        <p:txBody>
          <a:bodyPr/>
          <a:lstStyle/>
          <a:p>
            <a:r>
              <a:rPr lang="en-MY" dirty="0"/>
              <a:t>Binary logistic regression</a:t>
            </a:r>
          </a:p>
        </p:txBody>
      </p:sp>
      <p:sp>
        <p:nvSpPr>
          <p:cNvPr id="3" name="Content Placeholder 2">
            <a:extLst>
              <a:ext uri="{FF2B5EF4-FFF2-40B4-BE49-F238E27FC236}">
                <a16:creationId xmlns:a16="http://schemas.microsoft.com/office/drawing/2014/main" id="{1549BC1F-973D-77CE-EEBF-C17609441E11}"/>
              </a:ext>
            </a:extLst>
          </p:cNvPr>
          <p:cNvSpPr>
            <a:spLocks noGrp="1"/>
          </p:cNvSpPr>
          <p:nvPr>
            <p:ph idx="1"/>
          </p:nvPr>
        </p:nvSpPr>
        <p:spPr/>
        <p:txBody>
          <a:bodyPr/>
          <a:lstStyle/>
          <a:p>
            <a:r>
              <a:rPr lang="en-US" dirty="0"/>
              <a:t>Binary logistic regression used for an either/or solution. There are just two possible outcome answers. This concept is typically represented as a 0 or a 1 in coding. Examples include:</a:t>
            </a:r>
          </a:p>
          <a:p>
            <a:pPr marL="0" indent="0">
              <a:buNone/>
            </a:pPr>
            <a:endParaRPr lang="en-US" dirty="0"/>
          </a:p>
          <a:p>
            <a:pPr lvl="1"/>
            <a:r>
              <a:rPr lang="en-US" dirty="0"/>
              <a:t>Whether or not to lend to a bank customer (outcomes are yes or no).</a:t>
            </a:r>
          </a:p>
          <a:p>
            <a:pPr lvl="1"/>
            <a:r>
              <a:rPr lang="en-US" dirty="0"/>
              <a:t>Assessing cancer risk (outcomes are high or low).</a:t>
            </a:r>
          </a:p>
          <a:p>
            <a:pPr lvl="1"/>
            <a:r>
              <a:rPr lang="en-US" dirty="0"/>
              <a:t>Will a team win tomorrow’s game (outcomes are yes or no).</a:t>
            </a:r>
          </a:p>
          <a:p>
            <a:pPr marL="266700" lvl="1" indent="-266700"/>
            <a:endParaRPr lang="en-US" sz="2800" dirty="0"/>
          </a:p>
        </p:txBody>
      </p:sp>
    </p:spTree>
    <p:extLst>
      <p:ext uri="{BB962C8B-B14F-4D97-AF65-F5344CB8AC3E}">
        <p14:creationId xmlns:p14="http://schemas.microsoft.com/office/powerpoint/2010/main" val="2143115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1C0C7-7E9F-D000-9538-D2CFDF61A759}"/>
              </a:ext>
            </a:extLst>
          </p:cNvPr>
          <p:cNvSpPr>
            <a:spLocks noGrp="1"/>
          </p:cNvSpPr>
          <p:nvPr>
            <p:ph type="title"/>
          </p:nvPr>
        </p:nvSpPr>
        <p:spPr/>
        <p:txBody>
          <a:bodyPr/>
          <a:lstStyle/>
          <a:p>
            <a:r>
              <a:rPr lang="en-MY" dirty="0"/>
              <a:t>Multinomial logistic regression</a:t>
            </a:r>
          </a:p>
        </p:txBody>
      </p:sp>
      <p:sp>
        <p:nvSpPr>
          <p:cNvPr id="3" name="Content Placeholder 2">
            <a:extLst>
              <a:ext uri="{FF2B5EF4-FFF2-40B4-BE49-F238E27FC236}">
                <a16:creationId xmlns:a16="http://schemas.microsoft.com/office/drawing/2014/main" id="{71D643AB-EC7B-3417-90FA-6041773FDE77}"/>
              </a:ext>
            </a:extLst>
          </p:cNvPr>
          <p:cNvSpPr>
            <a:spLocks noGrp="1"/>
          </p:cNvSpPr>
          <p:nvPr>
            <p:ph idx="1"/>
          </p:nvPr>
        </p:nvSpPr>
        <p:spPr/>
        <p:txBody>
          <a:bodyPr/>
          <a:lstStyle/>
          <a:p>
            <a:r>
              <a:rPr lang="en-US" dirty="0"/>
              <a:t>Multinomial logistic regression is a model where there are multiple classes that an item can be classified as. There is a set of three or more predefined classes set up prior to running the model. Examples include:</a:t>
            </a:r>
          </a:p>
          <a:p>
            <a:pPr lvl="1"/>
            <a:r>
              <a:rPr lang="en-US" dirty="0"/>
              <a:t>Classifying texts into what language they come from.</a:t>
            </a:r>
          </a:p>
          <a:p>
            <a:pPr lvl="1"/>
            <a:r>
              <a:rPr lang="en-US" dirty="0"/>
              <a:t>Predicting whether a student will go to college, trade school or into the workforce.</a:t>
            </a:r>
          </a:p>
          <a:p>
            <a:pPr lvl="1"/>
            <a:r>
              <a:rPr lang="en-US" dirty="0"/>
              <a:t>Does your cat prefer wet food, dry food or human food?</a:t>
            </a:r>
            <a:endParaRPr lang="en-MY" dirty="0"/>
          </a:p>
        </p:txBody>
      </p:sp>
    </p:spTree>
    <p:extLst>
      <p:ext uri="{BB962C8B-B14F-4D97-AF65-F5344CB8AC3E}">
        <p14:creationId xmlns:p14="http://schemas.microsoft.com/office/powerpoint/2010/main" val="1984426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81469-9BF6-0A00-ACCD-FEB53321A879}"/>
              </a:ext>
            </a:extLst>
          </p:cNvPr>
          <p:cNvSpPr>
            <a:spLocks noGrp="1"/>
          </p:cNvSpPr>
          <p:nvPr>
            <p:ph type="title"/>
          </p:nvPr>
        </p:nvSpPr>
        <p:spPr/>
        <p:txBody>
          <a:bodyPr/>
          <a:lstStyle/>
          <a:p>
            <a:r>
              <a:rPr lang="en-US" dirty="0"/>
              <a:t>Supervised learning</a:t>
            </a:r>
            <a:endParaRPr lang="en-MY" dirty="0"/>
          </a:p>
        </p:txBody>
      </p:sp>
      <p:sp>
        <p:nvSpPr>
          <p:cNvPr id="3" name="Content Placeholder 2">
            <a:extLst>
              <a:ext uri="{FF2B5EF4-FFF2-40B4-BE49-F238E27FC236}">
                <a16:creationId xmlns:a16="http://schemas.microsoft.com/office/drawing/2014/main" id="{C0573C7A-F35F-48E0-C5C1-7C9137DB7758}"/>
              </a:ext>
            </a:extLst>
          </p:cNvPr>
          <p:cNvSpPr>
            <a:spLocks noGrp="1"/>
          </p:cNvSpPr>
          <p:nvPr>
            <p:ph idx="1"/>
          </p:nvPr>
        </p:nvSpPr>
        <p:spPr/>
        <p:txBody>
          <a:bodyPr>
            <a:normAutofit fontScale="92500" lnSpcReduction="10000"/>
          </a:bodyPr>
          <a:lstStyle/>
          <a:p>
            <a:r>
              <a:rPr lang="en-US" b="0" i="0" dirty="0">
                <a:solidFill>
                  <a:srgbClr val="51565E"/>
                </a:solidFill>
                <a:effectLst/>
                <a:latin typeface="Roboto" panose="02000000000000000000" pitchFamily="2" charset="0"/>
              </a:rPr>
              <a:t>Supervised machine learning algorithms derive insights, patterns, and relationships from a labeled training dataset.</a:t>
            </a:r>
          </a:p>
          <a:p>
            <a:r>
              <a:rPr lang="en-US" b="0" i="0" dirty="0">
                <a:solidFill>
                  <a:srgbClr val="51565E"/>
                </a:solidFill>
                <a:effectLst/>
                <a:latin typeface="Roboto" panose="02000000000000000000" pitchFamily="2" charset="0"/>
              </a:rPr>
              <a:t>It means the dataset already contains a known value for the target variable for each record. </a:t>
            </a:r>
          </a:p>
          <a:p>
            <a:r>
              <a:rPr lang="en-US" b="0" i="0" dirty="0">
                <a:solidFill>
                  <a:srgbClr val="51565E"/>
                </a:solidFill>
                <a:effectLst/>
                <a:latin typeface="Roboto" panose="02000000000000000000" pitchFamily="2" charset="0"/>
              </a:rPr>
              <a:t>Supervised learning problems can be further classified into regression and classification problems.</a:t>
            </a:r>
          </a:p>
          <a:p>
            <a:pPr algn="l">
              <a:buFont typeface="Arial" panose="020B0604020202020204" pitchFamily="34" charset="0"/>
              <a:buChar char="•"/>
            </a:pPr>
            <a:r>
              <a:rPr lang="en-US" b="0" i="0" dirty="0">
                <a:solidFill>
                  <a:srgbClr val="51565E"/>
                </a:solidFill>
                <a:effectLst/>
                <a:latin typeface="Roboto" panose="02000000000000000000" pitchFamily="2" charset="0"/>
              </a:rPr>
              <a:t>Classification: In a classification problem, the output variable is a category, such as “red” or “blue,” “disease” or “no disease,” “true” or “false,” etc.</a:t>
            </a:r>
          </a:p>
          <a:p>
            <a:pPr algn="l">
              <a:buFont typeface="Arial" panose="020B0604020202020204" pitchFamily="34" charset="0"/>
              <a:buChar char="•"/>
            </a:pPr>
            <a:r>
              <a:rPr lang="en-US" b="0" i="0" dirty="0">
                <a:solidFill>
                  <a:srgbClr val="51565E"/>
                </a:solidFill>
                <a:effectLst/>
                <a:latin typeface="Roboto" panose="02000000000000000000" pitchFamily="2" charset="0"/>
              </a:rPr>
              <a:t>Regression: In a regression problem, the output variable is a real continuous value, such as “dollars” or “weight.”</a:t>
            </a:r>
          </a:p>
          <a:p>
            <a:endParaRPr lang="en-MY" dirty="0"/>
          </a:p>
        </p:txBody>
      </p:sp>
    </p:spTree>
    <p:extLst>
      <p:ext uri="{BB962C8B-B14F-4D97-AF65-F5344CB8AC3E}">
        <p14:creationId xmlns:p14="http://schemas.microsoft.com/office/powerpoint/2010/main" val="939188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FC310-1073-D4CB-5FA4-A414FF91D937}"/>
              </a:ext>
            </a:extLst>
          </p:cNvPr>
          <p:cNvSpPr>
            <a:spLocks noGrp="1"/>
          </p:cNvSpPr>
          <p:nvPr>
            <p:ph type="title"/>
          </p:nvPr>
        </p:nvSpPr>
        <p:spPr/>
        <p:txBody>
          <a:bodyPr/>
          <a:lstStyle/>
          <a:p>
            <a:r>
              <a:rPr lang="en-MY" dirty="0"/>
              <a:t>Ordinal logistic regression</a:t>
            </a:r>
          </a:p>
        </p:txBody>
      </p:sp>
      <p:sp>
        <p:nvSpPr>
          <p:cNvPr id="3" name="Content Placeholder 2">
            <a:extLst>
              <a:ext uri="{FF2B5EF4-FFF2-40B4-BE49-F238E27FC236}">
                <a16:creationId xmlns:a16="http://schemas.microsoft.com/office/drawing/2014/main" id="{2C6B0A6B-D7D1-12B0-197A-47C7FFE61028}"/>
              </a:ext>
            </a:extLst>
          </p:cNvPr>
          <p:cNvSpPr>
            <a:spLocks noGrp="1"/>
          </p:cNvSpPr>
          <p:nvPr>
            <p:ph idx="1"/>
          </p:nvPr>
        </p:nvSpPr>
        <p:spPr/>
        <p:txBody>
          <a:bodyPr>
            <a:normAutofit/>
          </a:bodyPr>
          <a:lstStyle/>
          <a:p>
            <a:r>
              <a:rPr lang="en-US" dirty="0"/>
              <a:t>Ordinal logistic regression is also a model where there are multiple classes that an item can be classified as; however, in this case an ordering of classes is required. Classes do not need to be proportionate. The distance between each class can vary. Examples include:</a:t>
            </a:r>
          </a:p>
          <a:p>
            <a:pPr lvl="1"/>
            <a:r>
              <a:rPr lang="en-US" dirty="0"/>
              <a:t>Ranking restaurants on a scale of 0 to 5 stars.</a:t>
            </a:r>
          </a:p>
          <a:p>
            <a:pPr lvl="1"/>
            <a:r>
              <a:rPr lang="en-US" dirty="0"/>
              <a:t>Predicting the podium results of an Olympic event.</a:t>
            </a:r>
          </a:p>
          <a:p>
            <a:pPr lvl="1"/>
            <a:r>
              <a:rPr lang="en-US" dirty="0"/>
              <a:t>Assessing a choice of candidates, specifically in places that institute ranked-choice voting.</a:t>
            </a:r>
            <a:endParaRPr lang="en-MY" dirty="0"/>
          </a:p>
        </p:txBody>
      </p:sp>
    </p:spTree>
    <p:extLst>
      <p:ext uri="{BB962C8B-B14F-4D97-AF65-F5344CB8AC3E}">
        <p14:creationId xmlns:p14="http://schemas.microsoft.com/office/powerpoint/2010/main" val="2033800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B7AB6-A27B-F29B-D346-A2668C5972C0}"/>
              </a:ext>
            </a:extLst>
          </p:cNvPr>
          <p:cNvSpPr>
            <a:spLocks noGrp="1"/>
          </p:cNvSpPr>
          <p:nvPr>
            <p:ph type="title"/>
          </p:nvPr>
        </p:nvSpPr>
        <p:spPr/>
        <p:txBody>
          <a:bodyPr/>
          <a:lstStyle/>
          <a:p>
            <a:r>
              <a:rPr lang="en-MY" dirty="0"/>
              <a:t>Linear Regression vs. Logistic Regression</a:t>
            </a:r>
          </a:p>
        </p:txBody>
      </p:sp>
      <p:graphicFrame>
        <p:nvGraphicFramePr>
          <p:cNvPr id="4" name="Content Placeholder 3">
            <a:extLst>
              <a:ext uri="{FF2B5EF4-FFF2-40B4-BE49-F238E27FC236}">
                <a16:creationId xmlns:a16="http://schemas.microsoft.com/office/drawing/2014/main" id="{8B375F74-CEAA-E7CC-6718-2281DABA48E4}"/>
              </a:ext>
            </a:extLst>
          </p:cNvPr>
          <p:cNvGraphicFramePr>
            <a:graphicFrameLocks noGrp="1"/>
          </p:cNvGraphicFramePr>
          <p:nvPr>
            <p:ph idx="1"/>
          </p:nvPr>
        </p:nvGraphicFramePr>
        <p:xfrm>
          <a:off x="3327559" y="1825625"/>
          <a:ext cx="5536882" cy="4351338"/>
        </p:xfrm>
        <a:graphic>
          <a:graphicData uri="http://schemas.openxmlformats.org/drawingml/2006/table">
            <a:tbl>
              <a:tblPr/>
              <a:tblGrid>
                <a:gridCol w="3436124">
                  <a:extLst>
                    <a:ext uri="{9D8B030D-6E8A-4147-A177-3AD203B41FA5}">
                      <a16:colId xmlns:a16="http://schemas.microsoft.com/office/drawing/2014/main" val="3375057371"/>
                    </a:ext>
                  </a:extLst>
                </a:gridCol>
                <a:gridCol w="2100758">
                  <a:extLst>
                    <a:ext uri="{9D8B030D-6E8A-4147-A177-3AD203B41FA5}">
                      <a16:colId xmlns:a16="http://schemas.microsoft.com/office/drawing/2014/main" val="1560623481"/>
                    </a:ext>
                  </a:extLst>
                </a:gridCol>
              </a:tblGrid>
              <a:tr h="495062">
                <a:tc>
                  <a:txBody>
                    <a:bodyPr/>
                    <a:lstStyle/>
                    <a:p>
                      <a:pPr algn="ctr"/>
                      <a:r>
                        <a:rPr lang="en-MY" sz="1500" b="0" i="0">
                          <a:solidFill>
                            <a:srgbClr val="51565E"/>
                          </a:solidFill>
                          <a:effectLst/>
                          <a:latin typeface="Roboto" panose="02000000000000000000" pitchFamily="2" charset="0"/>
                        </a:rPr>
                        <a:t>Linear Regression</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solidFill>
                      <a:srgbClr val="FFFFFF"/>
                    </a:solidFill>
                  </a:tcPr>
                </a:tc>
                <a:tc>
                  <a:txBody>
                    <a:bodyPr/>
                    <a:lstStyle/>
                    <a:p>
                      <a:pPr algn="ctr"/>
                      <a:r>
                        <a:rPr lang="en-MY" sz="1500" b="0" i="0">
                          <a:solidFill>
                            <a:srgbClr val="51565E"/>
                          </a:solidFill>
                          <a:effectLst/>
                          <a:latin typeface="Roboto" panose="02000000000000000000" pitchFamily="2" charset="0"/>
                        </a:rPr>
                        <a:t>Logistic Regression</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solidFill>
                      <a:srgbClr val="FFFFFF"/>
                    </a:solidFill>
                  </a:tcPr>
                </a:tc>
                <a:extLst>
                  <a:ext uri="{0D108BD9-81ED-4DB2-BD59-A6C34878D82A}">
                    <a16:rowId xmlns:a16="http://schemas.microsoft.com/office/drawing/2014/main" val="1581670295"/>
                  </a:ext>
                </a:extLst>
              </a:tr>
              <a:tr h="964069">
                <a:tc>
                  <a:txBody>
                    <a:bodyPr/>
                    <a:lstStyle/>
                    <a:p>
                      <a:pPr algn="ctr"/>
                      <a:r>
                        <a:rPr lang="en-US" sz="1500" b="0" i="0">
                          <a:solidFill>
                            <a:srgbClr val="51565E"/>
                          </a:solidFill>
                          <a:effectLst/>
                          <a:latin typeface="Roboto" panose="02000000000000000000" pitchFamily="2" charset="0"/>
                        </a:rPr>
                        <a:t>Used to solve regression problems</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solidFill>
                      <a:srgbClr val="FFFFFF"/>
                    </a:solidFill>
                  </a:tcPr>
                </a:tc>
                <a:tc>
                  <a:txBody>
                    <a:bodyPr/>
                    <a:lstStyle/>
                    <a:p>
                      <a:pPr algn="ctr"/>
                      <a:r>
                        <a:rPr lang="en-US" sz="1500" b="0" i="0">
                          <a:solidFill>
                            <a:srgbClr val="51565E"/>
                          </a:solidFill>
                          <a:effectLst/>
                          <a:latin typeface="Roboto" panose="02000000000000000000" pitchFamily="2" charset="0"/>
                        </a:rPr>
                        <a:t>Used to solve classification problems</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solidFill>
                      <a:srgbClr val="FFFFFF"/>
                    </a:solidFill>
                  </a:tcPr>
                </a:tc>
                <a:extLst>
                  <a:ext uri="{0D108BD9-81ED-4DB2-BD59-A6C34878D82A}">
                    <a16:rowId xmlns:a16="http://schemas.microsoft.com/office/drawing/2014/main" val="61546405"/>
                  </a:ext>
                </a:extLst>
              </a:tr>
              <a:tr h="964069">
                <a:tc>
                  <a:txBody>
                    <a:bodyPr/>
                    <a:lstStyle/>
                    <a:p>
                      <a:pPr algn="ctr"/>
                      <a:r>
                        <a:rPr lang="en-US" sz="1500" b="0" i="0">
                          <a:solidFill>
                            <a:srgbClr val="51565E"/>
                          </a:solidFill>
                          <a:effectLst/>
                          <a:latin typeface="Roboto" panose="02000000000000000000" pitchFamily="2" charset="0"/>
                        </a:rPr>
                        <a:t>The response variables are continuous in nature</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solidFill>
                      <a:srgbClr val="FFFFFF"/>
                    </a:solidFill>
                  </a:tcPr>
                </a:tc>
                <a:tc>
                  <a:txBody>
                    <a:bodyPr/>
                    <a:lstStyle/>
                    <a:p>
                      <a:pPr algn="ctr"/>
                      <a:r>
                        <a:rPr lang="en-US" sz="1500" b="0" i="0">
                          <a:solidFill>
                            <a:srgbClr val="51565E"/>
                          </a:solidFill>
                          <a:effectLst/>
                          <a:latin typeface="Roboto" panose="02000000000000000000" pitchFamily="2" charset="0"/>
                        </a:rPr>
                        <a:t>The response variable is categorical in nature</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solidFill>
                      <a:srgbClr val="FFFFFF"/>
                    </a:solidFill>
                  </a:tcPr>
                </a:tc>
                <a:extLst>
                  <a:ext uri="{0D108BD9-81ED-4DB2-BD59-A6C34878D82A}">
                    <a16:rowId xmlns:a16="http://schemas.microsoft.com/office/drawing/2014/main" val="1530350245"/>
                  </a:ext>
                </a:extLst>
              </a:tr>
              <a:tr h="1198572">
                <a:tc>
                  <a:txBody>
                    <a:bodyPr/>
                    <a:lstStyle/>
                    <a:p>
                      <a:pPr algn="ctr"/>
                      <a:r>
                        <a:rPr lang="en-US" sz="1500" b="0" i="0">
                          <a:solidFill>
                            <a:srgbClr val="51565E"/>
                          </a:solidFill>
                          <a:effectLst/>
                          <a:latin typeface="Roboto" panose="02000000000000000000" pitchFamily="2" charset="0"/>
                        </a:rPr>
                        <a:t>It helps estimate the dependent variable when there is a change in the independent variable</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solidFill>
                      <a:srgbClr val="FFFFFF"/>
                    </a:solidFill>
                  </a:tcPr>
                </a:tc>
                <a:tc>
                  <a:txBody>
                    <a:bodyPr/>
                    <a:lstStyle/>
                    <a:p>
                      <a:pPr algn="ctr"/>
                      <a:r>
                        <a:rPr lang="en-US" sz="1500" b="0" i="0">
                          <a:solidFill>
                            <a:srgbClr val="51565E"/>
                          </a:solidFill>
                          <a:effectLst/>
                          <a:latin typeface="Roboto" panose="02000000000000000000" pitchFamily="2" charset="0"/>
                        </a:rPr>
                        <a:t>It helps to calculate the possibility of a particular event taking place</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solidFill>
                      <a:srgbClr val="FFFFFF"/>
                    </a:solidFill>
                  </a:tcPr>
                </a:tc>
                <a:extLst>
                  <a:ext uri="{0D108BD9-81ED-4DB2-BD59-A6C34878D82A}">
                    <a16:rowId xmlns:a16="http://schemas.microsoft.com/office/drawing/2014/main" val="1123063631"/>
                  </a:ext>
                </a:extLst>
              </a:tr>
              <a:tr h="729566">
                <a:tc>
                  <a:txBody>
                    <a:bodyPr/>
                    <a:lstStyle/>
                    <a:p>
                      <a:pPr algn="ctr"/>
                      <a:r>
                        <a:rPr lang="en-US" sz="1500" b="0" i="0">
                          <a:solidFill>
                            <a:srgbClr val="51565E"/>
                          </a:solidFill>
                          <a:effectLst/>
                          <a:latin typeface="Roboto" panose="02000000000000000000" pitchFamily="2" charset="0"/>
                        </a:rPr>
                        <a:t>It is a straight line</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solidFill>
                      <a:srgbClr val="FFFFFF"/>
                    </a:solidFill>
                  </a:tcPr>
                </a:tc>
                <a:tc>
                  <a:txBody>
                    <a:bodyPr/>
                    <a:lstStyle/>
                    <a:p>
                      <a:pPr algn="ctr"/>
                      <a:r>
                        <a:rPr lang="en-US" sz="1500" b="0" i="0" dirty="0">
                          <a:solidFill>
                            <a:srgbClr val="51565E"/>
                          </a:solidFill>
                          <a:effectLst/>
                          <a:latin typeface="Roboto" panose="02000000000000000000" pitchFamily="2" charset="0"/>
                        </a:rPr>
                        <a:t>It is an S-curve (S = Sigmoid)</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solidFill>
                      <a:srgbClr val="FFFFFF"/>
                    </a:solidFill>
                  </a:tcPr>
                </a:tc>
                <a:extLst>
                  <a:ext uri="{0D108BD9-81ED-4DB2-BD59-A6C34878D82A}">
                    <a16:rowId xmlns:a16="http://schemas.microsoft.com/office/drawing/2014/main" val="3775746687"/>
                  </a:ext>
                </a:extLst>
              </a:tr>
            </a:tbl>
          </a:graphicData>
        </a:graphic>
      </p:graphicFrame>
    </p:spTree>
    <p:extLst>
      <p:ext uri="{BB962C8B-B14F-4D97-AF65-F5344CB8AC3E}">
        <p14:creationId xmlns:p14="http://schemas.microsoft.com/office/powerpoint/2010/main" val="2220272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41ED5-4406-72C5-CCC2-BC7B46C10E90}"/>
              </a:ext>
            </a:extLst>
          </p:cNvPr>
          <p:cNvSpPr>
            <a:spLocks noGrp="1"/>
          </p:cNvSpPr>
          <p:nvPr>
            <p:ph type="title"/>
          </p:nvPr>
        </p:nvSpPr>
        <p:spPr/>
        <p:txBody>
          <a:bodyPr/>
          <a:lstStyle/>
          <a:p>
            <a:r>
              <a:rPr lang="en-MY" dirty="0"/>
              <a:t>Applications of Logistic Regression</a:t>
            </a:r>
          </a:p>
        </p:txBody>
      </p:sp>
      <p:sp>
        <p:nvSpPr>
          <p:cNvPr id="3" name="Content Placeholder 2">
            <a:extLst>
              <a:ext uri="{FF2B5EF4-FFF2-40B4-BE49-F238E27FC236}">
                <a16:creationId xmlns:a16="http://schemas.microsoft.com/office/drawing/2014/main" id="{4E4EDD68-FEB4-4D39-6A54-842206FA17C8}"/>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51565E"/>
                </a:solidFill>
                <a:effectLst/>
                <a:latin typeface="Roboto" panose="02000000000000000000" pitchFamily="2" charset="0"/>
              </a:rPr>
              <a:t>Using the logistic regression algorithm, banks can predict whether a customer would default on loans or not</a:t>
            </a:r>
          </a:p>
          <a:p>
            <a:pPr algn="l">
              <a:buFont typeface="Arial" panose="020B0604020202020204" pitchFamily="34" charset="0"/>
              <a:buChar char="•"/>
            </a:pPr>
            <a:r>
              <a:rPr lang="en-US" b="0" i="0" dirty="0">
                <a:solidFill>
                  <a:srgbClr val="51565E"/>
                </a:solidFill>
                <a:effectLst/>
                <a:latin typeface="Roboto" panose="02000000000000000000" pitchFamily="2" charset="0"/>
              </a:rPr>
              <a:t>To predict the weather conditions of a certain place (sunny, windy, rainy, humid, etc.)</a:t>
            </a:r>
          </a:p>
          <a:p>
            <a:pPr algn="l">
              <a:buFont typeface="Arial" panose="020B0604020202020204" pitchFamily="34" charset="0"/>
              <a:buChar char="•"/>
            </a:pPr>
            <a:r>
              <a:rPr lang="en-US" b="0" i="0" dirty="0">
                <a:solidFill>
                  <a:srgbClr val="51565E"/>
                </a:solidFill>
                <a:effectLst/>
                <a:latin typeface="Roboto" panose="02000000000000000000" pitchFamily="2" charset="0"/>
              </a:rPr>
              <a:t>Ecommerce companies can identify buyers if they are likely to purchase a certain product</a:t>
            </a:r>
          </a:p>
          <a:p>
            <a:pPr algn="l">
              <a:buFont typeface="Arial" panose="020B0604020202020204" pitchFamily="34" charset="0"/>
              <a:buChar char="•"/>
            </a:pPr>
            <a:r>
              <a:rPr lang="en-US" b="0" i="0" dirty="0">
                <a:solidFill>
                  <a:srgbClr val="51565E"/>
                </a:solidFill>
                <a:effectLst/>
                <a:latin typeface="Roboto" panose="02000000000000000000" pitchFamily="2" charset="0"/>
              </a:rPr>
              <a:t>Companies can predict whether they will gain or lose money in the next quarter, year, or month based on their current performance</a:t>
            </a:r>
          </a:p>
          <a:p>
            <a:pPr algn="l">
              <a:buFont typeface="Arial" panose="020B0604020202020204" pitchFamily="34" charset="0"/>
              <a:buChar char="•"/>
            </a:pPr>
            <a:r>
              <a:rPr lang="en-US" b="0" i="0" dirty="0">
                <a:solidFill>
                  <a:srgbClr val="51565E"/>
                </a:solidFill>
                <a:effectLst/>
                <a:latin typeface="Roboto" panose="02000000000000000000" pitchFamily="2" charset="0"/>
              </a:rPr>
              <a:t>To classify objects based on their features and attributes</a:t>
            </a:r>
          </a:p>
          <a:p>
            <a:endParaRPr lang="en-MY" dirty="0"/>
          </a:p>
        </p:txBody>
      </p:sp>
    </p:spTree>
    <p:extLst>
      <p:ext uri="{BB962C8B-B14F-4D97-AF65-F5344CB8AC3E}">
        <p14:creationId xmlns:p14="http://schemas.microsoft.com/office/powerpoint/2010/main" val="4025196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DA18-7507-434F-98CC-E34EEF0B4612}"/>
              </a:ext>
            </a:extLst>
          </p:cNvPr>
          <p:cNvSpPr>
            <a:spLocks noGrp="1"/>
          </p:cNvSpPr>
          <p:nvPr>
            <p:ph type="title"/>
          </p:nvPr>
        </p:nvSpPr>
        <p:spPr/>
        <p:txBody>
          <a:bodyPr/>
          <a:lstStyle/>
          <a:p>
            <a:r>
              <a:rPr lang="en-MY" dirty="0"/>
              <a:t>Logistic Regression</a:t>
            </a:r>
          </a:p>
        </p:txBody>
      </p:sp>
      <p:sp>
        <p:nvSpPr>
          <p:cNvPr id="3" name="Content Placeholder 2">
            <a:extLst>
              <a:ext uri="{FF2B5EF4-FFF2-40B4-BE49-F238E27FC236}">
                <a16:creationId xmlns:a16="http://schemas.microsoft.com/office/drawing/2014/main" id="{AE1E9181-788E-428B-82EC-31B3B4A257BB}"/>
              </a:ext>
            </a:extLst>
          </p:cNvPr>
          <p:cNvSpPr>
            <a:spLocks noGrp="1"/>
          </p:cNvSpPr>
          <p:nvPr>
            <p:ph idx="1"/>
          </p:nvPr>
        </p:nvSpPr>
        <p:spPr/>
        <p:txBody>
          <a:bodyPr/>
          <a:lstStyle/>
          <a:p>
            <a:r>
              <a:rPr lang="en-US" dirty="0"/>
              <a:t>Logistic regression is used for classification, not regression!</a:t>
            </a:r>
          </a:p>
          <a:p>
            <a:r>
              <a:rPr lang="en-US" dirty="0"/>
              <a:t>Logistic regression has some commonalities with linear regression, but you should think of it as classification, not regression!</a:t>
            </a:r>
          </a:p>
          <a:p>
            <a:r>
              <a:rPr lang="en-US" dirty="0"/>
              <a:t>In many ways, logistic regression is a more advanced version of the perceptron classifier.</a:t>
            </a:r>
          </a:p>
          <a:p>
            <a:r>
              <a:rPr lang="en-US" dirty="0"/>
              <a:t>The Perceptron is a linear machine learning algorithm for binary classification tasks.</a:t>
            </a:r>
            <a:endParaRPr lang="en-MY" dirty="0"/>
          </a:p>
        </p:txBody>
      </p:sp>
    </p:spTree>
    <p:extLst>
      <p:ext uri="{BB962C8B-B14F-4D97-AF65-F5344CB8AC3E}">
        <p14:creationId xmlns:p14="http://schemas.microsoft.com/office/powerpoint/2010/main" val="645934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99CC5-9C2D-E886-A376-7BF76401129E}"/>
              </a:ext>
            </a:extLst>
          </p:cNvPr>
          <p:cNvSpPr>
            <a:spLocks noGrp="1"/>
          </p:cNvSpPr>
          <p:nvPr>
            <p:ph type="title"/>
          </p:nvPr>
        </p:nvSpPr>
        <p:spPr/>
        <p:txBody>
          <a:bodyPr/>
          <a:lstStyle/>
          <a:p>
            <a:r>
              <a:rPr lang="en-US" dirty="0"/>
              <a:t>Example</a:t>
            </a:r>
            <a:endParaRPr lang="en-MY" dirty="0"/>
          </a:p>
        </p:txBody>
      </p:sp>
      <p:sp>
        <p:nvSpPr>
          <p:cNvPr id="3" name="Content Placeholder 2">
            <a:extLst>
              <a:ext uri="{FF2B5EF4-FFF2-40B4-BE49-F238E27FC236}">
                <a16:creationId xmlns:a16="http://schemas.microsoft.com/office/drawing/2014/main" id="{6E451B76-F5FF-F006-2246-0F3A2C7E0941}"/>
              </a:ext>
            </a:extLst>
          </p:cNvPr>
          <p:cNvSpPr>
            <a:spLocks noGrp="1"/>
          </p:cNvSpPr>
          <p:nvPr>
            <p:ph idx="1"/>
          </p:nvPr>
        </p:nvSpPr>
        <p:spPr/>
        <p:txBody>
          <a:bodyPr/>
          <a:lstStyle/>
          <a:p>
            <a:r>
              <a:rPr lang="en-US" dirty="0"/>
              <a:t>In general, a binary logistic regression describes the relationship between the dependent binary variable and one or more independent variable/s.</a:t>
            </a:r>
          </a:p>
          <a:p>
            <a:r>
              <a:rPr lang="en-US" dirty="0"/>
              <a:t>The binary dependent variable has two possible outcomes:</a:t>
            </a:r>
          </a:p>
          <a:p>
            <a:pPr marL="0" indent="0">
              <a:buNone/>
            </a:pPr>
            <a:r>
              <a:rPr lang="en-US" dirty="0"/>
              <a:t>	- ‘1’ for true/success; or</a:t>
            </a:r>
          </a:p>
          <a:p>
            <a:pPr marL="0" indent="0">
              <a:buNone/>
            </a:pPr>
            <a:r>
              <a:rPr lang="en-US" dirty="0"/>
              <a:t>	- ‘0’ for false/failure</a:t>
            </a:r>
          </a:p>
          <a:p>
            <a:r>
              <a:rPr lang="en-US" b="0" i="0" dirty="0">
                <a:solidFill>
                  <a:srgbClr val="1F2328"/>
                </a:solidFill>
                <a:effectLst/>
                <a:highlight>
                  <a:srgbClr val="FFFFFF"/>
                </a:highlight>
                <a:latin typeface="-apple-system"/>
              </a:rPr>
              <a:t>To start with a simple example, let’s say that your goal is to build a logistic regression model in Python in order to determine whether candidates would get admitted to a prestigious university.</a:t>
            </a:r>
            <a:endParaRPr lang="en-MY" dirty="0"/>
          </a:p>
        </p:txBody>
      </p:sp>
    </p:spTree>
    <p:extLst>
      <p:ext uri="{BB962C8B-B14F-4D97-AF65-F5344CB8AC3E}">
        <p14:creationId xmlns:p14="http://schemas.microsoft.com/office/powerpoint/2010/main" val="1972035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13E01-D0E7-E843-3270-9A3A246F34F3}"/>
              </a:ext>
            </a:extLst>
          </p:cNvPr>
          <p:cNvSpPr>
            <a:spLocks noGrp="1"/>
          </p:cNvSpPr>
          <p:nvPr>
            <p:ph type="title"/>
          </p:nvPr>
        </p:nvSpPr>
        <p:spPr/>
        <p:txBody>
          <a:bodyPr/>
          <a:lstStyle/>
          <a:p>
            <a:r>
              <a:rPr lang="en-US" dirty="0"/>
              <a:t>Step 1: Gather your data</a:t>
            </a:r>
            <a:endParaRPr lang="en-MY" dirty="0"/>
          </a:p>
        </p:txBody>
      </p:sp>
      <p:sp>
        <p:nvSpPr>
          <p:cNvPr id="3" name="Content Placeholder 2">
            <a:extLst>
              <a:ext uri="{FF2B5EF4-FFF2-40B4-BE49-F238E27FC236}">
                <a16:creationId xmlns:a16="http://schemas.microsoft.com/office/drawing/2014/main" id="{2B572AF4-D8F5-0A82-F0A2-B3D9DB689BD8}"/>
              </a:ext>
            </a:extLst>
          </p:cNvPr>
          <p:cNvSpPr>
            <a:spLocks noGrp="1"/>
          </p:cNvSpPr>
          <p:nvPr>
            <p:ph idx="1"/>
          </p:nvPr>
        </p:nvSpPr>
        <p:spPr/>
        <p:txBody>
          <a:bodyPr>
            <a:normAutofit/>
          </a:bodyPr>
          <a:lstStyle/>
          <a:p>
            <a:r>
              <a:rPr lang="en-US" dirty="0"/>
              <a:t>To start with a simple example, let’s say that your goal is to build a logistic regression model in Python in order to determine whether candidates would get admitted to a prestigious university.</a:t>
            </a:r>
          </a:p>
          <a:p>
            <a:r>
              <a:rPr lang="en-US" dirty="0"/>
              <a:t>Here, there are two possible outcomes: Admitted (represented by the value of ‘1’) vs. Rejected (represented by the value of ‘0’).</a:t>
            </a:r>
          </a:p>
          <a:p>
            <a:r>
              <a:rPr lang="en-US" dirty="0"/>
              <a:t>The dependent variable represents whether a person gets admitted; and</a:t>
            </a:r>
          </a:p>
          <a:p>
            <a:r>
              <a:rPr lang="en-US" dirty="0"/>
              <a:t>The 3 independent variables are the GMAT score, GPA and Years of work experience</a:t>
            </a:r>
            <a:endParaRPr lang="en-MY" dirty="0"/>
          </a:p>
        </p:txBody>
      </p:sp>
    </p:spTree>
    <p:extLst>
      <p:ext uri="{BB962C8B-B14F-4D97-AF65-F5344CB8AC3E}">
        <p14:creationId xmlns:p14="http://schemas.microsoft.com/office/powerpoint/2010/main" val="1244283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88C94-3054-1E16-D58A-60D9771AC0DD}"/>
              </a:ext>
            </a:extLst>
          </p:cNvPr>
          <p:cNvSpPr>
            <a:spLocks noGrp="1"/>
          </p:cNvSpPr>
          <p:nvPr>
            <p:ph type="title"/>
          </p:nvPr>
        </p:nvSpPr>
        <p:spPr/>
        <p:txBody>
          <a:bodyPr/>
          <a:lstStyle/>
          <a:p>
            <a:r>
              <a:rPr lang="en-US" dirty="0"/>
              <a:t>Step 2: Import the needed Python packages</a:t>
            </a:r>
            <a:endParaRPr lang="en-MY" dirty="0"/>
          </a:p>
        </p:txBody>
      </p:sp>
      <p:sp>
        <p:nvSpPr>
          <p:cNvPr id="3" name="Content Placeholder 2">
            <a:extLst>
              <a:ext uri="{FF2B5EF4-FFF2-40B4-BE49-F238E27FC236}">
                <a16:creationId xmlns:a16="http://schemas.microsoft.com/office/drawing/2014/main" id="{6A262EBA-E015-CF92-37DB-D7F474AC3A29}"/>
              </a:ext>
            </a:extLst>
          </p:cNvPr>
          <p:cNvSpPr>
            <a:spLocks noGrp="1"/>
          </p:cNvSpPr>
          <p:nvPr>
            <p:ph idx="1"/>
          </p:nvPr>
        </p:nvSpPr>
        <p:spPr/>
        <p:txBody>
          <a:bodyPr>
            <a:normAutofit fontScale="92500" lnSpcReduction="10000"/>
          </a:bodyPr>
          <a:lstStyle/>
          <a:p>
            <a:r>
              <a:rPr lang="en-US" dirty="0"/>
              <a:t>pandas – used to create the </a:t>
            </a:r>
            <a:r>
              <a:rPr lang="en-US" dirty="0" err="1"/>
              <a:t>DataFrame</a:t>
            </a:r>
            <a:r>
              <a:rPr lang="en-US" dirty="0"/>
              <a:t> to capture the dataset in Python</a:t>
            </a:r>
          </a:p>
          <a:p>
            <a:r>
              <a:rPr lang="en-US" dirty="0" err="1"/>
              <a:t>sklearn</a:t>
            </a:r>
            <a:r>
              <a:rPr lang="en-US" dirty="0"/>
              <a:t> – used to build the logistic regression model in Python</a:t>
            </a:r>
          </a:p>
          <a:p>
            <a:r>
              <a:rPr lang="en-US" dirty="0"/>
              <a:t>seaborn – used to create the Confusion Matrix</a:t>
            </a:r>
          </a:p>
          <a:p>
            <a:r>
              <a:rPr lang="en-US" dirty="0"/>
              <a:t>matplotlib – used to display charts</a:t>
            </a:r>
          </a:p>
          <a:p>
            <a:r>
              <a:rPr lang="en-US" dirty="0"/>
              <a:t>import all the packages as follows:</a:t>
            </a:r>
          </a:p>
          <a:p>
            <a:pPr marL="457200" lvl="1" indent="0">
              <a:buNone/>
            </a:pPr>
            <a:r>
              <a:rPr lang="en-MY" dirty="0"/>
              <a:t>import pandas as pd</a:t>
            </a:r>
          </a:p>
          <a:p>
            <a:pPr marL="457200" lvl="1" indent="0">
              <a:buNone/>
            </a:pPr>
            <a:r>
              <a:rPr lang="en-MY" dirty="0"/>
              <a:t>from </a:t>
            </a:r>
            <a:r>
              <a:rPr lang="en-MY" dirty="0" err="1"/>
              <a:t>sklearn.model_selection</a:t>
            </a:r>
            <a:r>
              <a:rPr lang="en-MY" dirty="0"/>
              <a:t> import </a:t>
            </a:r>
            <a:r>
              <a:rPr lang="en-MY" dirty="0" err="1"/>
              <a:t>train_test_split</a:t>
            </a:r>
            <a:endParaRPr lang="en-MY" dirty="0"/>
          </a:p>
          <a:p>
            <a:pPr marL="457200" lvl="1" indent="0">
              <a:buNone/>
            </a:pPr>
            <a:r>
              <a:rPr lang="en-MY" dirty="0"/>
              <a:t>from </a:t>
            </a:r>
            <a:r>
              <a:rPr lang="en-MY" dirty="0" err="1"/>
              <a:t>sklearn.linear_model</a:t>
            </a:r>
            <a:r>
              <a:rPr lang="en-MY" dirty="0"/>
              <a:t> import </a:t>
            </a:r>
            <a:r>
              <a:rPr lang="en-MY" dirty="0" err="1"/>
              <a:t>LogisticRegression</a:t>
            </a:r>
            <a:endParaRPr lang="en-MY" dirty="0"/>
          </a:p>
          <a:p>
            <a:pPr marL="457200" lvl="1" indent="0">
              <a:buNone/>
            </a:pPr>
            <a:r>
              <a:rPr lang="en-MY" dirty="0"/>
              <a:t>from </a:t>
            </a:r>
            <a:r>
              <a:rPr lang="en-MY" dirty="0" err="1"/>
              <a:t>sklearn</a:t>
            </a:r>
            <a:r>
              <a:rPr lang="en-MY" dirty="0"/>
              <a:t> import metrics</a:t>
            </a:r>
          </a:p>
          <a:p>
            <a:pPr marL="457200" lvl="1" indent="0">
              <a:buNone/>
            </a:pPr>
            <a:r>
              <a:rPr lang="en-MY" dirty="0"/>
              <a:t>import seaborn as </a:t>
            </a:r>
            <a:r>
              <a:rPr lang="en-MY" dirty="0" err="1"/>
              <a:t>sn</a:t>
            </a:r>
            <a:endParaRPr lang="en-MY" dirty="0"/>
          </a:p>
          <a:p>
            <a:pPr marL="457200" lvl="1" indent="0">
              <a:buNone/>
            </a:pPr>
            <a:r>
              <a:rPr lang="en-MY" dirty="0"/>
              <a:t>import </a:t>
            </a:r>
            <a:r>
              <a:rPr lang="en-MY" dirty="0" err="1"/>
              <a:t>matplotlib.pyplot</a:t>
            </a:r>
            <a:r>
              <a:rPr lang="en-MY" dirty="0"/>
              <a:t> as </a:t>
            </a:r>
            <a:r>
              <a:rPr lang="en-MY" dirty="0" err="1"/>
              <a:t>plt</a:t>
            </a:r>
            <a:endParaRPr lang="en-MY" dirty="0"/>
          </a:p>
        </p:txBody>
      </p:sp>
    </p:spTree>
    <p:extLst>
      <p:ext uri="{BB962C8B-B14F-4D97-AF65-F5344CB8AC3E}">
        <p14:creationId xmlns:p14="http://schemas.microsoft.com/office/powerpoint/2010/main" val="25987380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49458-64F4-7468-3A6C-542300AEA7C0}"/>
              </a:ext>
            </a:extLst>
          </p:cNvPr>
          <p:cNvSpPr>
            <a:spLocks noGrp="1"/>
          </p:cNvSpPr>
          <p:nvPr>
            <p:ph type="title"/>
          </p:nvPr>
        </p:nvSpPr>
        <p:spPr/>
        <p:txBody>
          <a:bodyPr/>
          <a:lstStyle/>
          <a:p>
            <a:r>
              <a:rPr lang="en-US" dirty="0"/>
              <a:t>Step 3: Build a </a:t>
            </a:r>
            <a:r>
              <a:rPr lang="en-US" dirty="0" err="1"/>
              <a:t>dataframe</a:t>
            </a:r>
            <a:endParaRPr lang="en-MY" dirty="0"/>
          </a:p>
        </p:txBody>
      </p:sp>
      <p:sp>
        <p:nvSpPr>
          <p:cNvPr id="3" name="Content Placeholder 2">
            <a:extLst>
              <a:ext uri="{FF2B5EF4-FFF2-40B4-BE49-F238E27FC236}">
                <a16:creationId xmlns:a16="http://schemas.microsoft.com/office/drawing/2014/main" id="{6CA8428B-B344-8289-F84B-1973B31C4F26}"/>
              </a:ext>
            </a:extLst>
          </p:cNvPr>
          <p:cNvSpPr>
            <a:spLocks noGrp="1"/>
          </p:cNvSpPr>
          <p:nvPr>
            <p:ph idx="1"/>
          </p:nvPr>
        </p:nvSpPr>
        <p:spPr/>
        <p:txBody>
          <a:bodyPr>
            <a:normAutofit fontScale="70000" lnSpcReduction="20000"/>
          </a:bodyPr>
          <a:lstStyle/>
          <a:p>
            <a:pPr marL="0" indent="0">
              <a:buNone/>
            </a:pPr>
            <a:r>
              <a:rPr lang="en-MY" dirty="0"/>
              <a:t>import pandas as pd</a:t>
            </a:r>
          </a:p>
          <a:p>
            <a:pPr marL="0" indent="0">
              <a:buNone/>
            </a:pPr>
            <a:r>
              <a:rPr lang="en-MY" dirty="0"/>
              <a:t>candidates = {'</a:t>
            </a:r>
            <a:r>
              <a:rPr lang="en-MY" dirty="0" err="1"/>
              <a:t>gmat</a:t>
            </a:r>
            <a:r>
              <a:rPr lang="en-MY" dirty="0"/>
              <a:t>': [780,750,690,710,680,730,690,720,740,690,610,690,710,680,770,610,580,650,540,590,620,600,550,550,570,670,660,580,650,660,640,620,660,660,680,650,670,580,590,690],</a:t>
            </a:r>
          </a:p>
          <a:p>
            <a:pPr marL="0" indent="0">
              <a:buNone/>
            </a:pPr>
            <a:r>
              <a:rPr lang="en-MY" dirty="0"/>
              <a:t>              '</a:t>
            </a:r>
            <a:r>
              <a:rPr lang="en-MY" dirty="0" err="1"/>
              <a:t>gpa</a:t>
            </a:r>
            <a:r>
              <a:rPr lang="en-MY" dirty="0"/>
              <a:t>': [4,3.9,3.3,3.7,3.9,3.7,2.3,3.3,3.3,1.7,2.7,3.7,3.7,3.3,3.3,3,2.7,3.7,2.7,2.3,3.3,2,2.3,2.7,3,3.3,3.7,2.3,3.7,3.3,3,2.7,4,3.3,3.3,2.3,2.7,3.3,1.7,3.7],</a:t>
            </a:r>
          </a:p>
          <a:p>
            <a:pPr marL="0" indent="0">
              <a:buNone/>
            </a:pPr>
            <a:r>
              <a:rPr lang="en-MY" dirty="0"/>
              <a:t>              '</a:t>
            </a:r>
            <a:r>
              <a:rPr lang="en-MY" dirty="0" err="1"/>
              <a:t>work_experience</a:t>
            </a:r>
            <a:r>
              <a:rPr lang="en-MY" dirty="0"/>
              <a:t>': [3,4,3,5,4,6,1,4,5,1,3,5,6,4,3,1,4,6,2,3,2,1,4,1,2,6,4,2,6,5,1,2,4,6,5,1,2,1,4,5],</a:t>
            </a:r>
          </a:p>
          <a:p>
            <a:pPr marL="0" indent="0">
              <a:buNone/>
            </a:pPr>
            <a:r>
              <a:rPr lang="en-MY" dirty="0"/>
              <a:t>              'admitted': [1,1,0,1,0,1,0,1,1,0,0,1,1,0,1,0,0,1,0,0,1,0,0,0,0,1,1,0,1,1,0,0,1,1,1,0,0,0,0,1]</a:t>
            </a:r>
          </a:p>
          <a:p>
            <a:pPr marL="0" indent="0">
              <a:buNone/>
            </a:pPr>
            <a:r>
              <a:rPr lang="en-MY" dirty="0"/>
              <a:t>              }</a:t>
            </a:r>
          </a:p>
          <a:p>
            <a:pPr marL="0" indent="0">
              <a:buNone/>
            </a:pPr>
            <a:endParaRPr lang="en-MY" dirty="0"/>
          </a:p>
          <a:p>
            <a:pPr marL="0" indent="0">
              <a:buNone/>
            </a:pPr>
            <a:r>
              <a:rPr lang="en-MY" dirty="0" err="1"/>
              <a:t>df</a:t>
            </a:r>
            <a:r>
              <a:rPr lang="en-MY" dirty="0"/>
              <a:t> = </a:t>
            </a:r>
            <a:r>
              <a:rPr lang="en-MY" dirty="0" err="1"/>
              <a:t>pd.DataFrame</a:t>
            </a:r>
            <a:r>
              <a:rPr lang="en-MY" dirty="0"/>
              <a:t>(</a:t>
            </a:r>
            <a:r>
              <a:rPr lang="en-MY" dirty="0" err="1"/>
              <a:t>candidates,columns</a:t>
            </a:r>
            <a:r>
              <a:rPr lang="en-MY" dirty="0"/>
              <a:t>= ['</a:t>
            </a:r>
            <a:r>
              <a:rPr lang="en-MY" dirty="0" err="1"/>
              <a:t>gmat</a:t>
            </a:r>
            <a:r>
              <a:rPr lang="en-MY" dirty="0"/>
              <a:t>', '</a:t>
            </a:r>
            <a:r>
              <a:rPr lang="en-MY" dirty="0" err="1"/>
              <a:t>gpa</a:t>
            </a:r>
            <a:r>
              <a:rPr lang="en-MY" dirty="0"/>
              <a:t>','</a:t>
            </a:r>
            <a:r>
              <a:rPr lang="en-MY" dirty="0" err="1"/>
              <a:t>work_experience','admitted</a:t>
            </a:r>
            <a:r>
              <a:rPr lang="en-MY" dirty="0"/>
              <a:t>'])</a:t>
            </a:r>
          </a:p>
          <a:p>
            <a:pPr marL="0" indent="0">
              <a:buNone/>
            </a:pPr>
            <a:r>
              <a:rPr lang="en-MY" dirty="0"/>
              <a:t>print (</a:t>
            </a:r>
            <a:r>
              <a:rPr lang="en-MY" dirty="0" err="1"/>
              <a:t>df</a:t>
            </a:r>
            <a:r>
              <a:rPr lang="en-MY" dirty="0"/>
              <a:t>)</a:t>
            </a:r>
          </a:p>
        </p:txBody>
      </p:sp>
    </p:spTree>
    <p:extLst>
      <p:ext uri="{BB962C8B-B14F-4D97-AF65-F5344CB8AC3E}">
        <p14:creationId xmlns:p14="http://schemas.microsoft.com/office/powerpoint/2010/main" val="944300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142639-ADFB-E367-5447-A80DDF51637A}"/>
              </a:ext>
            </a:extLst>
          </p:cNvPr>
          <p:cNvSpPr txBox="1"/>
          <p:nvPr/>
        </p:nvSpPr>
        <p:spPr>
          <a:xfrm>
            <a:off x="2699657" y="0"/>
            <a:ext cx="7213600" cy="6401753"/>
          </a:xfrm>
          <a:prstGeom prst="rect">
            <a:avLst/>
          </a:prstGeom>
          <a:noFill/>
        </p:spPr>
        <p:txBody>
          <a:bodyPr wrap="square">
            <a:spAutoFit/>
          </a:bodyPr>
          <a:lstStyle/>
          <a:p>
            <a:r>
              <a:rPr lang="en-US" sz="1000" dirty="0"/>
              <a:t>	</a:t>
            </a:r>
            <a:r>
              <a:rPr lang="en-US" sz="1000" dirty="0" err="1"/>
              <a:t>gmat</a:t>
            </a:r>
            <a:r>
              <a:rPr lang="en-US" sz="1000" dirty="0"/>
              <a:t> 	 </a:t>
            </a:r>
            <a:r>
              <a:rPr lang="en-US" sz="1000" dirty="0" err="1"/>
              <a:t>gpa</a:t>
            </a:r>
            <a:r>
              <a:rPr lang="en-US" sz="1000" dirty="0"/>
              <a:t> 	 work_	experience  admitted</a:t>
            </a:r>
          </a:p>
          <a:p>
            <a:r>
              <a:rPr lang="en-US" sz="1000" dirty="0"/>
              <a:t>0   	 780  	4.0              	  3        	 1</a:t>
            </a:r>
          </a:p>
          <a:p>
            <a:r>
              <a:rPr lang="en-US" sz="1000" dirty="0"/>
              <a:t>1  	 750  	3.9              	  4        	 1</a:t>
            </a:r>
          </a:p>
          <a:p>
            <a:r>
              <a:rPr lang="en-US" sz="1000" dirty="0"/>
              <a:t>2    	690  	3.3               	 3        	 0</a:t>
            </a:r>
          </a:p>
          <a:p>
            <a:r>
              <a:rPr lang="en-US" sz="1000" dirty="0"/>
              <a:t>3    	710  	3.7               	 5        	 1</a:t>
            </a:r>
          </a:p>
          <a:p>
            <a:r>
              <a:rPr lang="en-US" sz="1000" dirty="0"/>
              <a:t>4    	680  	3.9              	  4       	  0</a:t>
            </a:r>
          </a:p>
          <a:p>
            <a:r>
              <a:rPr lang="en-US" sz="1000" dirty="0"/>
              <a:t>5    	730  	3.7                	 6       	  1</a:t>
            </a:r>
          </a:p>
          <a:p>
            <a:r>
              <a:rPr lang="en-US" sz="1000" dirty="0"/>
              <a:t>6   	 690 	 2.3                	1        	 0</a:t>
            </a:r>
          </a:p>
          <a:p>
            <a:r>
              <a:rPr lang="en-US" sz="1000" dirty="0"/>
              <a:t>7   	 720  	3.3               	 4        	 1</a:t>
            </a:r>
          </a:p>
          <a:p>
            <a:r>
              <a:rPr lang="en-US" sz="1000" dirty="0"/>
              <a:t>8    	740  	3.3               	 5        	 1</a:t>
            </a:r>
          </a:p>
          <a:p>
            <a:r>
              <a:rPr lang="en-US" sz="1000" dirty="0"/>
              <a:t>9   	 690  	1.7                	1        	 0</a:t>
            </a:r>
          </a:p>
          <a:p>
            <a:r>
              <a:rPr lang="en-US" sz="1000" dirty="0"/>
              <a:t>10  	 610 	 2.7                	3        	 0</a:t>
            </a:r>
          </a:p>
          <a:p>
            <a:r>
              <a:rPr lang="en-US" sz="1000" dirty="0"/>
              <a:t>11   	690  	3.7               	 5        	 1</a:t>
            </a:r>
          </a:p>
          <a:p>
            <a:r>
              <a:rPr lang="en-US" sz="1000" dirty="0"/>
              <a:t>12  	 710  	3.7                	6        	 1</a:t>
            </a:r>
          </a:p>
          <a:p>
            <a:r>
              <a:rPr lang="en-US" sz="1000" dirty="0"/>
              <a:t>13 	  680 	 3.3              	 4       	  0</a:t>
            </a:r>
          </a:p>
          <a:p>
            <a:r>
              <a:rPr lang="en-US" sz="1000" dirty="0"/>
              <a:t>14  	 770 	 3.3                	3        	 1</a:t>
            </a:r>
          </a:p>
          <a:p>
            <a:r>
              <a:rPr lang="en-US" sz="1000" dirty="0"/>
              <a:t>15  	 610 	 3.0                	1        	 0</a:t>
            </a:r>
          </a:p>
          <a:p>
            <a:r>
              <a:rPr lang="en-US" sz="1000" dirty="0"/>
              <a:t>16   	580  	2.7                	4        	 0</a:t>
            </a:r>
          </a:p>
          <a:p>
            <a:r>
              <a:rPr lang="en-US" sz="1000" dirty="0"/>
              <a:t>17  	 650  	3.7                	6         	1</a:t>
            </a:r>
          </a:p>
          <a:p>
            <a:r>
              <a:rPr lang="en-US" sz="1000" dirty="0"/>
              <a:t>18   	540  	2.7               	 2         	0</a:t>
            </a:r>
          </a:p>
          <a:p>
            <a:r>
              <a:rPr lang="en-US" sz="1000" dirty="0"/>
              <a:t>19   	590  	2.3                	3         	0</a:t>
            </a:r>
          </a:p>
          <a:p>
            <a:r>
              <a:rPr lang="en-US" sz="1000" dirty="0"/>
              <a:t>20  	 620  	3.3                	2        	 1</a:t>
            </a:r>
          </a:p>
          <a:p>
            <a:r>
              <a:rPr lang="en-US" sz="1000" dirty="0"/>
              <a:t>21   	600  	2.0                	1         	0</a:t>
            </a:r>
          </a:p>
          <a:p>
            <a:r>
              <a:rPr lang="en-US" sz="1000" dirty="0"/>
              <a:t>22   	550  	2.3                	4        	 0</a:t>
            </a:r>
          </a:p>
          <a:p>
            <a:r>
              <a:rPr lang="en-US" sz="1000" dirty="0"/>
              <a:t>23  	 550  	2.7                	1         	0</a:t>
            </a:r>
          </a:p>
          <a:p>
            <a:r>
              <a:rPr lang="en-US" sz="1000" dirty="0"/>
              <a:t>24   	570  	3.0                	2         	0</a:t>
            </a:r>
          </a:p>
          <a:p>
            <a:r>
              <a:rPr lang="en-US" sz="1000" dirty="0"/>
              <a:t>25   	670  	3.3                	6         	1</a:t>
            </a:r>
          </a:p>
          <a:p>
            <a:r>
              <a:rPr lang="en-US" sz="1000" dirty="0"/>
              <a:t>26   	660  	3.7               	 4         	1</a:t>
            </a:r>
          </a:p>
          <a:p>
            <a:r>
              <a:rPr lang="en-US" sz="1000" dirty="0"/>
              <a:t>27  	 580  	2.3                	2        	 0</a:t>
            </a:r>
          </a:p>
          <a:p>
            <a:r>
              <a:rPr lang="en-US" sz="1000" dirty="0"/>
              <a:t>28   	650  	3.7                	6        	 1</a:t>
            </a:r>
          </a:p>
          <a:p>
            <a:r>
              <a:rPr lang="en-US" sz="1000" dirty="0"/>
              <a:t>29  	 660  	3.3                	5         	1</a:t>
            </a:r>
          </a:p>
          <a:p>
            <a:r>
              <a:rPr lang="en-US" sz="1000" dirty="0"/>
              <a:t>30  	 640 	 3.0                	1        	 0</a:t>
            </a:r>
          </a:p>
          <a:p>
            <a:r>
              <a:rPr lang="en-US" sz="1000" dirty="0"/>
              <a:t>31   	620  	2.7                	2         	0</a:t>
            </a:r>
          </a:p>
          <a:p>
            <a:r>
              <a:rPr lang="en-US" sz="1000" dirty="0"/>
              <a:t>32   	660  	4.0              	  4        	 1</a:t>
            </a:r>
          </a:p>
          <a:p>
            <a:r>
              <a:rPr lang="en-US" sz="1000" dirty="0"/>
              <a:t>33   	660  	3.3                	6         	1</a:t>
            </a:r>
          </a:p>
          <a:p>
            <a:r>
              <a:rPr lang="en-US" sz="1000" dirty="0"/>
              <a:t>34   	680  	3.3                	5         	1</a:t>
            </a:r>
          </a:p>
          <a:p>
            <a:r>
              <a:rPr lang="en-US" sz="1000" dirty="0"/>
              <a:t>35   	650  	2.3                	1        	 0</a:t>
            </a:r>
          </a:p>
          <a:p>
            <a:r>
              <a:rPr lang="en-US" sz="1000" dirty="0"/>
              <a:t>36   	670  	2.7                	2        	 0</a:t>
            </a:r>
          </a:p>
          <a:p>
            <a:r>
              <a:rPr lang="en-US" sz="1000" dirty="0"/>
              <a:t>37   	580  	3.3                	1        	 0</a:t>
            </a:r>
          </a:p>
          <a:p>
            <a:r>
              <a:rPr lang="en-US" sz="1000" dirty="0"/>
              <a:t>38  	 590  	1.7               	 4        	 0</a:t>
            </a:r>
          </a:p>
          <a:p>
            <a:r>
              <a:rPr lang="en-US" sz="1000" dirty="0"/>
              <a:t>39  	 690  	3.7                	5        	 1</a:t>
            </a:r>
            <a:endParaRPr lang="en-MY" sz="1000" dirty="0"/>
          </a:p>
        </p:txBody>
      </p:sp>
    </p:spTree>
    <p:extLst>
      <p:ext uri="{BB962C8B-B14F-4D97-AF65-F5344CB8AC3E}">
        <p14:creationId xmlns:p14="http://schemas.microsoft.com/office/powerpoint/2010/main" val="349450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AA983-F9D1-CFC2-E8E3-45B736569B96}"/>
              </a:ext>
            </a:extLst>
          </p:cNvPr>
          <p:cNvSpPr>
            <a:spLocks noGrp="1"/>
          </p:cNvSpPr>
          <p:nvPr>
            <p:ph type="title"/>
          </p:nvPr>
        </p:nvSpPr>
        <p:spPr/>
        <p:txBody>
          <a:bodyPr/>
          <a:lstStyle/>
          <a:p>
            <a:r>
              <a:rPr lang="en-US" dirty="0"/>
              <a:t>Step 4: Create the logistic regression in Python</a:t>
            </a:r>
            <a:endParaRPr lang="en-MY" dirty="0"/>
          </a:p>
        </p:txBody>
      </p:sp>
      <p:sp>
        <p:nvSpPr>
          <p:cNvPr id="3" name="Content Placeholder 2">
            <a:extLst>
              <a:ext uri="{FF2B5EF4-FFF2-40B4-BE49-F238E27FC236}">
                <a16:creationId xmlns:a16="http://schemas.microsoft.com/office/drawing/2014/main" id="{25C269E9-7B47-FA93-D0A9-01B7412E2233}"/>
              </a:ext>
            </a:extLst>
          </p:cNvPr>
          <p:cNvSpPr>
            <a:spLocks noGrp="1"/>
          </p:cNvSpPr>
          <p:nvPr>
            <p:ph idx="1"/>
          </p:nvPr>
        </p:nvSpPr>
        <p:spPr/>
        <p:txBody>
          <a:bodyPr>
            <a:normAutofit lnSpcReduction="10000"/>
          </a:bodyPr>
          <a:lstStyle/>
          <a:p>
            <a:r>
              <a:rPr lang="en-US" sz="2400" dirty="0">
                <a:solidFill>
                  <a:srgbClr val="1F2328"/>
                </a:solidFill>
                <a:highlight>
                  <a:srgbClr val="FFFFFF"/>
                </a:highlight>
                <a:latin typeface="-apple-system"/>
              </a:rPr>
              <a:t>Set the independent variables (represented as X) and the dependent variable (represented as y):</a:t>
            </a:r>
          </a:p>
          <a:p>
            <a:pPr marL="0" indent="0">
              <a:buNone/>
            </a:pPr>
            <a:r>
              <a:rPr lang="en-US" sz="2400" dirty="0">
                <a:solidFill>
                  <a:srgbClr val="1F2328"/>
                </a:solidFill>
                <a:highlight>
                  <a:srgbClr val="FFFFFF"/>
                </a:highlight>
                <a:latin typeface="-apple-system"/>
              </a:rPr>
              <a:t>	X = </a:t>
            </a:r>
            <a:r>
              <a:rPr lang="en-US" sz="2400" dirty="0" err="1">
                <a:solidFill>
                  <a:srgbClr val="1F2328"/>
                </a:solidFill>
                <a:highlight>
                  <a:srgbClr val="FFFFFF"/>
                </a:highlight>
                <a:latin typeface="-apple-system"/>
              </a:rPr>
              <a:t>df</a:t>
            </a:r>
            <a:r>
              <a:rPr lang="en-US" sz="2400" dirty="0">
                <a:solidFill>
                  <a:srgbClr val="1F2328"/>
                </a:solidFill>
                <a:highlight>
                  <a:srgbClr val="FFFFFF"/>
                </a:highlight>
                <a:latin typeface="-apple-system"/>
              </a:rPr>
              <a:t>[['</a:t>
            </a:r>
            <a:r>
              <a:rPr lang="en-US" sz="2400" dirty="0" err="1">
                <a:solidFill>
                  <a:srgbClr val="1F2328"/>
                </a:solidFill>
                <a:highlight>
                  <a:srgbClr val="FFFFFF"/>
                </a:highlight>
                <a:latin typeface="-apple-system"/>
              </a:rPr>
              <a:t>gmat</a:t>
            </a:r>
            <a:r>
              <a:rPr lang="en-US" sz="2400" dirty="0">
                <a:solidFill>
                  <a:srgbClr val="1F2328"/>
                </a:solidFill>
                <a:highlight>
                  <a:srgbClr val="FFFFFF"/>
                </a:highlight>
                <a:latin typeface="-apple-system"/>
              </a:rPr>
              <a:t>', '</a:t>
            </a:r>
            <a:r>
              <a:rPr lang="en-US" sz="2400" dirty="0" err="1">
                <a:solidFill>
                  <a:srgbClr val="1F2328"/>
                </a:solidFill>
                <a:highlight>
                  <a:srgbClr val="FFFFFF"/>
                </a:highlight>
                <a:latin typeface="-apple-system"/>
              </a:rPr>
              <a:t>gpa</a:t>
            </a:r>
            <a:r>
              <a:rPr lang="en-US" sz="2400" dirty="0">
                <a:solidFill>
                  <a:srgbClr val="1F2328"/>
                </a:solidFill>
                <a:highlight>
                  <a:srgbClr val="FFFFFF"/>
                </a:highlight>
                <a:latin typeface="-apple-system"/>
              </a:rPr>
              <a:t>','</a:t>
            </a:r>
            <a:r>
              <a:rPr lang="en-US" sz="2400" dirty="0" err="1">
                <a:solidFill>
                  <a:srgbClr val="1F2328"/>
                </a:solidFill>
                <a:highlight>
                  <a:srgbClr val="FFFFFF"/>
                </a:highlight>
                <a:latin typeface="-apple-system"/>
              </a:rPr>
              <a:t>work_experience</a:t>
            </a:r>
            <a:r>
              <a:rPr lang="en-US" sz="2400" dirty="0">
                <a:solidFill>
                  <a:srgbClr val="1F2328"/>
                </a:solidFill>
                <a:highlight>
                  <a:srgbClr val="FFFFFF"/>
                </a:highlight>
                <a:latin typeface="-apple-system"/>
              </a:rPr>
              <a:t>’]]</a:t>
            </a:r>
          </a:p>
          <a:p>
            <a:pPr marL="0" indent="0">
              <a:buNone/>
            </a:pPr>
            <a:r>
              <a:rPr lang="en-US" sz="2400" dirty="0">
                <a:solidFill>
                  <a:srgbClr val="1F2328"/>
                </a:solidFill>
                <a:highlight>
                  <a:srgbClr val="FFFFFF"/>
                </a:highlight>
                <a:latin typeface="-apple-system"/>
              </a:rPr>
              <a:t>	y = </a:t>
            </a:r>
            <a:r>
              <a:rPr lang="en-US" sz="2400" dirty="0" err="1">
                <a:solidFill>
                  <a:srgbClr val="1F2328"/>
                </a:solidFill>
                <a:highlight>
                  <a:srgbClr val="FFFFFF"/>
                </a:highlight>
                <a:latin typeface="-apple-system"/>
              </a:rPr>
              <a:t>df</a:t>
            </a:r>
            <a:r>
              <a:rPr lang="en-US" sz="2400" dirty="0">
                <a:solidFill>
                  <a:srgbClr val="1F2328"/>
                </a:solidFill>
                <a:highlight>
                  <a:srgbClr val="FFFFFF"/>
                </a:highlight>
                <a:latin typeface="-apple-system"/>
              </a:rPr>
              <a:t>['admitted']</a:t>
            </a:r>
          </a:p>
          <a:p>
            <a:r>
              <a:rPr lang="en-MY" sz="2400" dirty="0">
                <a:solidFill>
                  <a:srgbClr val="1F2328"/>
                </a:solidFill>
                <a:highlight>
                  <a:srgbClr val="FFFFFF"/>
                </a:highlight>
                <a:latin typeface="-apple-system"/>
              </a:rPr>
              <a:t>Apply </a:t>
            </a:r>
            <a:r>
              <a:rPr lang="en-MY" sz="2400" dirty="0" err="1">
                <a:solidFill>
                  <a:srgbClr val="1F2328"/>
                </a:solidFill>
                <a:highlight>
                  <a:srgbClr val="FFFFFF"/>
                </a:highlight>
                <a:latin typeface="-apple-system"/>
              </a:rPr>
              <a:t>train_test_split</a:t>
            </a:r>
            <a:r>
              <a:rPr lang="en-MY" b="0" i="0" dirty="0">
                <a:solidFill>
                  <a:srgbClr val="1F2328"/>
                </a:solidFill>
                <a:effectLst/>
                <a:highlight>
                  <a:srgbClr val="FFFFFF"/>
                </a:highlight>
                <a:latin typeface="-apple-system"/>
              </a:rPr>
              <a:t>.</a:t>
            </a:r>
          </a:p>
          <a:p>
            <a:pPr lvl="1"/>
            <a:r>
              <a:rPr lang="en-US" dirty="0" err="1"/>
              <a:t>X_train,X_test,y_train,y_test</a:t>
            </a:r>
            <a:r>
              <a:rPr lang="en-US" dirty="0"/>
              <a:t> = </a:t>
            </a:r>
            <a:r>
              <a:rPr lang="en-US" dirty="0" err="1"/>
              <a:t>train_test_split</a:t>
            </a:r>
            <a:r>
              <a:rPr lang="en-US" dirty="0"/>
              <a:t>(</a:t>
            </a:r>
            <a:r>
              <a:rPr lang="en-US" dirty="0" err="1"/>
              <a:t>X,y,test_size</a:t>
            </a:r>
            <a:r>
              <a:rPr lang="en-US" dirty="0"/>
              <a:t>=0.25,random_state=0)</a:t>
            </a:r>
            <a:endParaRPr lang="en-MY" dirty="0"/>
          </a:p>
          <a:p>
            <a:pPr marL="261938" lvl="1" indent="-261938"/>
            <a:r>
              <a:rPr lang="en-US" b="0" i="0" dirty="0">
                <a:solidFill>
                  <a:srgbClr val="1F2328"/>
                </a:solidFill>
                <a:effectLst/>
                <a:highlight>
                  <a:srgbClr val="FFFFFF"/>
                </a:highlight>
                <a:latin typeface="-apple-system"/>
              </a:rPr>
              <a:t>Apply the logistic regression as follows:</a:t>
            </a:r>
            <a:endParaRPr lang="en-MY" dirty="0"/>
          </a:p>
          <a:p>
            <a:pPr lvl="1"/>
            <a:r>
              <a:rPr lang="en-US" dirty="0" err="1"/>
              <a:t>logistic_regression</a:t>
            </a:r>
            <a:r>
              <a:rPr lang="en-US" dirty="0"/>
              <a:t>= </a:t>
            </a:r>
            <a:r>
              <a:rPr lang="en-US" dirty="0" err="1"/>
              <a:t>LogisticRegression</a:t>
            </a:r>
            <a:r>
              <a:rPr lang="en-US" dirty="0"/>
              <a:t>()</a:t>
            </a:r>
          </a:p>
          <a:p>
            <a:pPr lvl="1"/>
            <a:r>
              <a:rPr lang="en-US" dirty="0" err="1"/>
              <a:t>logistic_regression.fit</a:t>
            </a:r>
            <a:r>
              <a:rPr lang="en-US" dirty="0"/>
              <a:t>(</a:t>
            </a:r>
            <a:r>
              <a:rPr lang="en-US" dirty="0" err="1"/>
              <a:t>X_train,y_train</a:t>
            </a:r>
            <a:r>
              <a:rPr lang="en-US" dirty="0"/>
              <a:t>)</a:t>
            </a:r>
          </a:p>
          <a:p>
            <a:pPr lvl="1"/>
            <a:r>
              <a:rPr lang="en-US" dirty="0" err="1"/>
              <a:t>y_pred</a:t>
            </a:r>
            <a:r>
              <a:rPr lang="en-US" dirty="0"/>
              <a:t>=</a:t>
            </a:r>
            <a:r>
              <a:rPr lang="en-US" dirty="0" err="1"/>
              <a:t>logistic_regression.predict</a:t>
            </a:r>
            <a:r>
              <a:rPr lang="en-US" dirty="0"/>
              <a:t>(</a:t>
            </a:r>
            <a:r>
              <a:rPr lang="en-US" dirty="0" err="1"/>
              <a:t>X_test</a:t>
            </a:r>
            <a:r>
              <a:rPr lang="en-US" dirty="0"/>
              <a:t>)</a:t>
            </a:r>
          </a:p>
        </p:txBody>
      </p:sp>
    </p:spTree>
    <p:extLst>
      <p:ext uri="{BB962C8B-B14F-4D97-AF65-F5344CB8AC3E}">
        <p14:creationId xmlns:p14="http://schemas.microsoft.com/office/powerpoint/2010/main" val="2468497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3F57C-5526-FF9C-A85D-0D2883F68C40}"/>
              </a:ext>
            </a:extLst>
          </p:cNvPr>
          <p:cNvSpPr>
            <a:spLocks noGrp="1"/>
          </p:cNvSpPr>
          <p:nvPr>
            <p:ph type="title"/>
          </p:nvPr>
        </p:nvSpPr>
        <p:spPr/>
        <p:txBody>
          <a:bodyPr/>
          <a:lstStyle/>
          <a:p>
            <a:r>
              <a:rPr lang="en-US" dirty="0"/>
              <a:t>Example</a:t>
            </a:r>
            <a:endParaRPr lang="en-MY" dirty="0"/>
          </a:p>
        </p:txBody>
      </p:sp>
      <p:pic>
        <p:nvPicPr>
          <p:cNvPr id="1026" name="Picture 2" descr="labeled">
            <a:extLst>
              <a:ext uri="{FF2B5EF4-FFF2-40B4-BE49-F238E27FC236}">
                <a16:creationId xmlns:a16="http://schemas.microsoft.com/office/drawing/2014/main" id="{3E1E41D6-DEC3-77C6-B258-B9DB69BA4A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8562" y="2566827"/>
            <a:ext cx="9362009" cy="3180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4763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1B8FA-547F-845A-0776-52EE550A74C5}"/>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6BA4CDCD-E52A-51E7-1FA9-99F96B0CC08B}"/>
              </a:ext>
            </a:extLst>
          </p:cNvPr>
          <p:cNvSpPr>
            <a:spLocks noGrp="1"/>
          </p:cNvSpPr>
          <p:nvPr>
            <p:ph idx="1"/>
          </p:nvPr>
        </p:nvSpPr>
        <p:spPr/>
        <p:txBody>
          <a:bodyPr/>
          <a:lstStyle/>
          <a:p>
            <a:r>
              <a:rPr lang="en-US" sz="2400" dirty="0"/>
              <a:t>To evaluate the model, use the code below to get the Confusion Matrix:</a:t>
            </a:r>
          </a:p>
          <a:p>
            <a:pPr marL="0" indent="0">
              <a:buNone/>
            </a:pPr>
            <a:r>
              <a:rPr lang="en-MY" sz="2400" dirty="0"/>
              <a:t>	</a:t>
            </a:r>
            <a:r>
              <a:rPr lang="en-MY" sz="2400" dirty="0" err="1"/>
              <a:t>confusion_matrix</a:t>
            </a:r>
            <a:r>
              <a:rPr lang="en-MY" sz="2400" dirty="0"/>
              <a:t> = </a:t>
            </a:r>
            <a:r>
              <a:rPr lang="en-MY" sz="2400" dirty="0" err="1"/>
              <a:t>pd.crosstab</a:t>
            </a:r>
            <a:r>
              <a:rPr lang="en-MY" sz="2400" dirty="0"/>
              <a:t>(</a:t>
            </a:r>
            <a:r>
              <a:rPr lang="en-MY" sz="2400" dirty="0" err="1"/>
              <a:t>y_test</a:t>
            </a:r>
            <a:r>
              <a:rPr lang="en-MY" sz="2400" dirty="0"/>
              <a:t>, </a:t>
            </a:r>
            <a:r>
              <a:rPr lang="en-MY" sz="2400" dirty="0" err="1"/>
              <a:t>y_pred</a:t>
            </a:r>
            <a:r>
              <a:rPr lang="en-MY" sz="2400" dirty="0"/>
              <a:t>, </a:t>
            </a:r>
            <a:r>
              <a:rPr lang="en-MY" sz="2400" dirty="0" err="1"/>
              <a:t>rownames</a:t>
            </a:r>
            <a:r>
              <a:rPr lang="en-MY" sz="2400" dirty="0"/>
              <a:t>=['Actual’], 	</a:t>
            </a:r>
            <a:r>
              <a:rPr lang="en-MY" sz="2400" dirty="0" err="1"/>
              <a:t>colnames</a:t>
            </a:r>
            <a:r>
              <a:rPr lang="en-MY" sz="2400" dirty="0"/>
              <a:t>=['Predicted’])</a:t>
            </a:r>
          </a:p>
          <a:p>
            <a:pPr marL="0" indent="0">
              <a:buNone/>
            </a:pPr>
            <a:r>
              <a:rPr lang="en-MY" sz="2400" dirty="0"/>
              <a:t>	</a:t>
            </a:r>
            <a:r>
              <a:rPr lang="en-MY" sz="2400" dirty="0" err="1"/>
              <a:t>sn.heatmap</a:t>
            </a:r>
            <a:r>
              <a:rPr lang="en-MY" sz="2400" dirty="0"/>
              <a:t>(</a:t>
            </a:r>
            <a:r>
              <a:rPr lang="en-MY" sz="2400" dirty="0" err="1"/>
              <a:t>confusion_matrix</a:t>
            </a:r>
            <a:r>
              <a:rPr lang="en-MY" sz="2400" dirty="0"/>
              <a:t>, </a:t>
            </a:r>
            <a:r>
              <a:rPr lang="en-MY" sz="2400" dirty="0" err="1"/>
              <a:t>annot</a:t>
            </a:r>
            <a:r>
              <a:rPr lang="en-MY" sz="2400" dirty="0"/>
              <a:t>=True)</a:t>
            </a:r>
          </a:p>
          <a:p>
            <a:r>
              <a:rPr lang="en-US" sz="2400" dirty="0"/>
              <a:t>Print the Accuracy and plot the Confusion Matrix:</a:t>
            </a:r>
          </a:p>
          <a:p>
            <a:pPr marL="457200" lvl="1" indent="0">
              <a:buNone/>
            </a:pPr>
            <a:r>
              <a:rPr lang="en-US" dirty="0"/>
              <a:t>	print('Accuracy: ',</a:t>
            </a:r>
            <a:r>
              <a:rPr lang="en-US" dirty="0" err="1"/>
              <a:t>metrics.accuracy_score</a:t>
            </a:r>
            <a:r>
              <a:rPr lang="en-US" dirty="0"/>
              <a:t>(</a:t>
            </a:r>
            <a:r>
              <a:rPr lang="en-US" dirty="0" err="1"/>
              <a:t>y_test</a:t>
            </a:r>
            <a:r>
              <a:rPr lang="en-US" dirty="0"/>
              <a:t>, </a:t>
            </a:r>
            <a:r>
              <a:rPr lang="en-US" dirty="0" err="1"/>
              <a:t>y_pred</a:t>
            </a:r>
            <a:r>
              <a:rPr lang="en-US" dirty="0"/>
              <a:t>))</a:t>
            </a:r>
          </a:p>
          <a:p>
            <a:pPr marL="457200" lvl="1" indent="0">
              <a:buNone/>
            </a:pPr>
            <a:r>
              <a:rPr lang="en-US" dirty="0"/>
              <a:t>	</a:t>
            </a:r>
            <a:r>
              <a:rPr lang="en-US" dirty="0" err="1"/>
              <a:t>plt.show</a:t>
            </a:r>
            <a:r>
              <a:rPr lang="en-US" dirty="0"/>
              <a:t>()</a:t>
            </a:r>
            <a:endParaRPr lang="en-MY" dirty="0"/>
          </a:p>
        </p:txBody>
      </p:sp>
    </p:spTree>
    <p:extLst>
      <p:ext uri="{BB962C8B-B14F-4D97-AF65-F5344CB8AC3E}">
        <p14:creationId xmlns:p14="http://schemas.microsoft.com/office/powerpoint/2010/main" val="3566226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3C7A7-38F4-97BF-7813-4D6E02523732}"/>
              </a:ext>
            </a:extLst>
          </p:cNvPr>
          <p:cNvSpPr>
            <a:spLocks noGrp="1"/>
          </p:cNvSpPr>
          <p:nvPr>
            <p:ph type="title"/>
          </p:nvPr>
        </p:nvSpPr>
        <p:spPr/>
        <p:txBody>
          <a:bodyPr/>
          <a:lstStyle/>
          <a:p>
            <a:r>
              <a:rPr lang="en-MY" dirty="0"/>
              <a:t>Confusion Matrix in Machine Learning</a:t>
            </a:r>
          </a:p>
        </p:txBody>
      </p:sp>
      <p:sp>
        <p:nvSpPr>
          <p:cNvPr id="3" name="Content Placeholder 2">
            <a:extLst>
              <a:ext uri="{FF2B5EF4-FFF2-40B4-BE49-F238E27FC236}">
                <a16:creationId xmlns:a16="http://schemas.microsoft.com/office/drawing/2014/main" id="{59DF865C-4165-4183-2322-8354664FF802}"/>
              </a:ext>
            </a:extLst>
          </p:cNvPr>
          <p:cNvSpPr>
            <a:spLocks noGrp="1"/>
          </p:cNvSpPr>
          <p:nvPr>
            <p:ph idx="1"/>
          </p:nvPr>
        </p:nvSpPr>
        <p:spPr/>
        <p:txBody>
          <a:bodyPr/>
          <a:lstStyle/>
          <a:p>
            <a:r>
              <a:rPr lang="en-US" dirty="0"/>
              <a:t>In machine learning, Classification is used to split data into categories. </a:t>
            </a:r>
          </a:p>
          <a:p>
            <a:r>
              <a:rPr lang="en-US" dirty="0"/>
              <a:t>But after cleaning and preprocessing the data and training our model, how do we know if our classification model performs well? </a:t>
            </a:r>
          </a:p>
          <a:p>
            <a:r>
              <a:rPr lang="en-US" dirty="0"/>
              <a:t>That is where a confusion matrix comes into the picture. </a:t>
            </a:r>
          </a:p>
          <a:p>
            <a:r>
              <a:rPr lang="en-US" dirty="0"/>
              <a:t>A confusion matrix is used to measure the performance of a classifier in depth.</a:t>
            </a:r>
          </a:p>
          <a:p>
            <a:r>
              <a:rPr lang="en-US" dirty="0"/>
              <a:t>A confusion matrix presents a table layout of the different outcomes of the prediction and results of a classification problem and helps visualize its outcomes.</a:t>
            </a:r>
            <a:endParaRPr lang="en-MY" dirty="0"/>
          </a:p>
        </p:txBody>
      </p:sp>
    </p:spTree>
    <p:extLst>
      <p:ext uri="{BB962C8B-B14F-4D97-AF65-F5344CB8AC3E}">
        <p14:creationId xmlns:p14="http://schemas.microsoft.com/office/powerpoint/2010/main" val="12379361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F413C-AEFF-83B8-3F76-C53E2F61A6EB}"/>
              </a:ext>
            </a:extLst>
          </p:cNvPr>
          <p:cNvSpPr>
            <a:spLocks noGrp="1"/>
          </p:cNvSpPr>
          <p:nvPr>
            <p:ph type="title"/>
          </p:nvPr>
        </p:nvSpPr>
        <p:spPr/>
        <p:txBody>
          <a:bodyPr/>
          <a:lstStyle/>
          <a:p>
            <a:r>
              <a:rPr lang="en-US" dirty="0"/>
              <a:t>Basic layout of a Confusion Matrix</a:t>
            </a:r>
            <a:endParaRPr lang="en-MY" dirty="0"/>
          </a:p>
        </p:txBody>
      </p:sp>
      <p:sp>
        <p:nvSpPr>
          <p:cNvPr id="3" name="Content Placeholder 2">
            <a:extLst>
              <a:ext uri="{FF2B5EF4-FFF2-40B4-BE49-F238E27FC236}">
                <a16:creationId xmlns:a16="http://schemas.microsoft.com/office/drawing/2014/main" id="{58080B7F-FF5B-AD34-87F9-411544C4AF4B}"/>
              </a:ext>
            </a:extLst>
          </p:cNvPr>
          <p:cNvSpPr>
            <a:spLocks noGrp="1"/>
          </p:cNvSpPr>
          <p:nvPr>
            <p:ph idx="1"/>
          </p:nvPr>
        </p:nvSpPr>
        <p:spPr/>
        <p:txBody>
          <a:bodyPr/>
          <a:lstStyle/>
          <a:p>
            <a:r>
              <a:rPr lang="en-US" b="0" i="0" dirty="0">
                <a:solidFill>
                  <a:srgbClr val="51565E"/>
                </a:solidFill>
                <a:effectLst/>
                <a:highlight>
                  <a:srgbClr val="FFFFFF"/>
                </a:highlight>
                <a:latin typeface="Roboto" panose="02000000000000000000" pitchFamily="2" charset="0"/>
              </a:rPr>
              <a:t>It plots a table of all the predicted and actual values of a classifier.</a:t>
            </a:r>
          </a:p>
          <a:p>
            <a:endParaRPr lang="en-US" dirty="0">
              <a:solidFill>
                <a:srgbClr val="51565E"/>
              </a:solidFill>
              <a:highlight>
                <a:srgbClr val="FFFFFF"/>
              </a:highlight>
              <a:latin typeface="Roboto" panose="02000000000000000000" pitchFamily="2" charset="0"/>
            </a:endParaRPr>
          </a:p>
          <a:p>
            <a:endParaRPr lang="en-US" b="0" i="0" dirty="0">
              <a:solidFill>
                <a:srgbClr val="51565E"/>
              </a:solidFill>
              <a:effectLst/>
              <a:highlight>
                <a:srgbClr val="FFFFFF"/>
              </a:highlight>
              <a:latin typeface="Roboto" panose="02000000000000000000" pitchFamily="2" charset="0"/>
            </a:endParaRPr>
          </a:p>
          <a:p>
            <a:endParaRPr lang="en-US" dirty="0">
              <a:solidFill>
                <a:srgbClr val="51565E"/>
              </a:solidFill>
              <a:highlight>
                <a:srgbClr val="FFFFFF"/>
              </a:highlight>
              <a:latin typeface="Roboto" panose="02000000000000000000" pitchFamily="2" charset="0"/>
            </a:endParaRPr>
          </a:p>
          <a:p>
            <a:endParaRPr lang="en-US" b="0" i="0" dirty="0">
              <a:solidFill>
                <a:srgbClr val="51565E"/>
              </a:solidFill>
              <a:effectLst/>
              <a:highlight>
                <a:srgbClr val="FFFFFF"/>
              </a:highlight>
              <a:latin typeface="Roboto" panose="02000000000000000000" pitchFamily="2" charset="0"/>
            </a:endParaRPr>
          </a:p>
          <a:p>
            <a:pPr marL="0" indent="0">
              <a:buNone/>
            </a:pPr>
            <a:r>
              <a:rPr lang="en-US" sz="1600" b="0" i="0" dirty="0">
                <a:solidFill>
                  <a:srgbClr val="51565E"/>
                </a:solidFill>
                <a:effectLst/>
                <a:highlight>
                  <a:srgbClr val="FFFFFF"/>
                </a:highlight>
                <a:latin typeface="Roboto" panose="02000000000000000000" pitchFamily="2" charset="0"/>
              </a:rPr>
              <a:t>	</a:t>
            </a:r>
          </a:p>
          <a:p>
            <a:pPr marL="0" indent="0">
              <a:buNone/>
            </a:pPr>
            <a:endParaRPr lang="en-US" sz="1600" b="0" i="0" dirty="0">
              <a:solidFill>
                <a:srgbClr val="51565E"/>
              </a:solidFill>
              <a:effectLst/>
              <a:highlight>
                <a:srgbClr val="FFFFFF"/>
              </a:highlight>
              <a:latin typeface="Roboto" panose="02000000000000000000" pitchFamily="2" charset="0"/>
            </a:endParaRPr>
          </a:p>
          <a:p>
            <a:endParaRPr lang="en-MY" dirty="0"/>
          </a:p>
        </p:txBody>
      </p:sp>
      <p:pic>
        <p:nvPicPr>
          <p:cNvPr id="4" name="Picture 3">
            <a:extLst>
              <a:ext uri="{FF2B5EF4-FFF2-40B4-BE49-F238E27FC236}">
                <a16:creationId xmlns:a16="http://schemas.microsoft.com/office/drawing/2014/main" id="{5ED22F4E-1F1A-4577-931E-6F71F2D344E9}"/>
              </a:ext>
            </a:extLst>
          </p:cNvPr>
          <p:cNvPicPr>
            <a:picLocks noChangeAspect="1"/>
          </p:cNvPicPr>
          <p:nvPr/>
        </p:nvPicPr>
        <p:blipFill>
          <a:blip r:embed="rId2"/>
          <a:stretch>
            <a:fillRect/>
          </a:stretch>
        </p:blipFill>
        <p:spPr>
          <a:xfrm>
            <a:off x="3012168" y="3105943"/>
            <a:ext cx="3490232" cy="2231849"/>
          </a:xfrm>
          <a:prstGeom prst="rect">
            <a:avLst/>
          </a:prstGeom>
        </p:spPr>
      </p:pic>
    </p:spTree>
    <p:extLst>
      <p:ext uri="{BB962C8B-B14F-4D97-AF65-F5344CB8AC3E}">
        <p14:creationId xmlns:p14="http://schemas.microsoft.com/office/powerpoint/2010/main" val="35750106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1D80-0D03-EC8B-AE80-BD6307099994}"/>
              </a:ext>
            </a:extLst>
          </p:cNvPr>
          <p:cNvSpPr>
            <a:spLocks noGrp="1"/>
          </p:cNvSpPr>
          <p:nvPr>
            <p:ph type="title"/>
          </p:nvPr>
        </p:nvSpPr>
        <p:spPr/>
        <p:txBody>
          <a:bodyPr/>
          <a:lstStyle/>
          <a:p>
            <a:r>
              <a:rPr lang="en-MY" dirty="0"/>
              <a:t>Create a 2x2 Confusion Matrix</a:t>
            </a:r>
          </a:p>
        </p:txBody>
      </p:sp>
      <p:sp>
        <p:nvSpPr>
          <p:cNvPr id="3" name="Content Placeholder 2">
            <a:extLst>
              <a:ext uri="{FF2B5EF4-FFF2-40B4-BE49-F238E27FC236}">
                <a16:creationId xmlns:a16="http://schemas.microsoft.com/office/drawing/2014/main" id="{4165907E-B65F-1DD3-7CBC-866CDB3B61DA}"/>
              </a:ext>
            </a:extLst>
          </p:cNvPr>
          <p:cNvSpPr>
            <a:spLocks noGrp="1"/>
          </p:cNvSpPr>
          <p:nvPr>
            <p:ph idx="1"/>
          </p:nvPr>
        </p:nvSpPr>
        <p:spPr>
          <a:xfrm>
            <a:off x="968829" y="1690688"/>
            <a:ext cx="10515600" cy="4351338"/>
          </a:xfrm>
        </p:spPr>
        <p:txBody>
          <a:bodyPr/>
          <a:lstStyle/>
          <a:p>
            <a:r>
              <a:rPr lang="en-US" b="0" i="0" dirty="0">
                <a:solidFill>
                  <a:srgbClr val="51565E"/>
                </a:solidFill>
                <a:effectLst/>
                <a:highlight>
                  <a:srgbClr val="FFFFFF"/>
                </a:highlight>
                <a:latin typeface="Roboto" panose="02000000000000000000" pitchFamily="2" charset="0"/>
              </a:rPr>
              <a:t>We can obtain four different combinations from the predicted and actual values of a classifier:</a:t>
            </a:r>
          </a:p>
          <a:p>
            <a:endParaRPr lang="en-US" dirty="0">
              <a:solidFill>
                <a:srgbClr val="51565E"/>
              </a:solidFill>
              <a:highlight>
                <a:srgbClr val="FFFFFF"/>
              </a:highlight>
              <a:latin typeface="Roboto" panose="02000000000000000000" pitchFamily="2" charset="0"/>
            </a:endParaRPr>
          </a:p>
          <a:p>
            <a:endParaRPr lang="en-US" b="0" i="0" dirty="0">
              <a:solidFill>
                <a:srgbClr val="51565E"/>
              </a:solidFill>
              <a:effectLst/>
              <a:highlight>
                <a:srgbClr val="FFFFFF"/>
              </a:highlight>
              <a:latin typeface="Roboto" panose="02000000000000000000" pitchFamily="2" charset="0"/>
            </a:endParaRPr>
          </a:p>
          <a:p>
            <a:endParaRPr lang="en-US" dirty="0">
              <a:solidFill>
                <a:srgbClr val="51565E"/>
              </a:solidFill>
              <a:highlight>
                <a:srgbClr val="FFFFFF"/>
              </a:highlight>
              <a:latin typeface="Roboto" panose="02000000000000000000" pitchFamily="2" charset="0"/>
            </a:endParaRPr>
          </a:p>
          <a:p>
            <a:endParaRPr lang="en-US" b="0" i="0" dirty="0">
              <a:solidFill>
                <a:srgbClr val="51565E"/>
              </a:solidFill>
              <a:effectLst/>
              <a:highlight>
                <a:srgbClr val="FFFFFF"/>
              </a:highlight>
              <a:latin typeface="Roboto" panose="02000000000000000000" pitchFamily="2" charset="0"/>
            </a:endParaRPr>
          </a:p>
          <a:p>
            <a:endParaRPr lang="en-US" b="0" i="0" dirty="0">
              <a:solidFill>
                <a:srgbClr val="51565E"/>
              </a:solidFill>
              <a:effectLst/>
              <a:highlight>
                <a:srgbClr val="FFFFFF"/>
              </a:highlight>
              <a:latin typeface="Roboto" panose="02000000000000000000" pitchFamily="2" charset="0"/>
            </a:endParaRPr>
          </a:p>
          <a:p>
            <a:endParaRPr lang="en-MY" dirty="0"/>
          </a:p>
        </p:txBody>
      </p:sp>
      <p:pic>
        <p:nvPicPr>
          <p:cNvPr id="2050" name="Picture 2" descr="confusion matrix">
            <a:extLst>
              <a:ext uri="{FF2B5EF4-FFF2-40B4-BE49-F238E27FC236}">
                <a16:creationId xmlns:a16="http://schemas.microsoft.com/office/drawing/2014/main" id="{7A93E160-90CD-4464-36B0-8AC2511D9E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1495" y="2810330"/>
            <a:ext cx="3209925" cy="218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674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C3705-83DE-B6CC-9A40-68C47A1489DA}"/>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B1E775E4-C93B-4946-1B1C-681DB9390C17}"/>
              </a:ext>
            </a:extLst>
          </p:cNvPr>
          <p:cNvSpPr>
            <a:spLocks noGrp="1"/>
          </p:cNvSpPr>
          <p:nvPr>
            <p:ph idx="1"/>
          </p:nvPr>
        </p:nvSpPr>
        <p:spPr/>
        <p:txBody>
          <a:bodyPr>
            <a:normAutofit fontScale="92500" lnSpcReduction="10000"/>
          </a:bodyPr>
          <a:lstStyle/>
          <a:p>
            <a:r>
              <a:rPr lang="en-US" dirty="0"/>
              <a:t>True Positive: The number of times our actual positive values are equal to the predicted positive. You predicted a positive value, and it is correct.</a:t>
            </a:r>
          </a:p>
          <a:p>
            <a:r>
              <a:rPr lang="en-US" dirty="0"/>
              <a:t>False Positive: The number of times our model wrongly predicts negative values as positives. You predicted a negative value, and it is actually positive.</a:t>
            </a:r>
          </a:p>
          <a:p>
            <a:r>
              <a:rPr lang="en-US" dirty="0"/>
              <a:t>True Negative: The number of times our actual negative values are equal to predicted negative values. You predicted a negative value, and it is actually negative.</a:t>
            </a:r>
          </a:p>
          <a:p>
            <a:r>
              <a:rPr lang="en-US" dirty="0"/>
              <a:t>False Negative: The number of times our model wrongly predicts negative values as positives. You predicted a negative value, and it is actually positive.</a:t>
            </a:r>
            <a:endParaRPr lang="en-MY" dirty="0"/>
          </a:p>
        </p:txBody>
      </p:sp>
    </p:spTree>
    <p:extLst>
      <p:ext uri="{BB962C8B-B14F-4D97-AF65-F5344CB8AC3E}">
        <p14:creationId xmlns:p14="http://schemas.microsoft.com/office/powerpoint/2010/main" val="26496012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07E93-50C2-BF79-027D-12442256E410}"/>
              </a:ext>
            </a:extLst>
          </p:cNvPr>
          <p:cNvSpPr>
            <a:spLocks noGrp="1"/>
          </p:cNvSpPr>
          <p:nvPr>
            <p:ph type="title"/>
          </p:nvPr>
        </p:nvSpPr>
        <p:spPr/>
        <p:txBody>
          <a:bodyPr/>
          <a:lstStyle/>
          <a:p>
            <a:r>
              <a:rPr lang="en-US" dirty="0"/>
              <a:t>Example</a:t>
            </a:r>
            <a:endParaRPr lang="en-MY" dirty="0"/>
          </a:p>
        </p:txBody>
      </p:sp>
      <p:sp>
        <p:nvSpPr>
          <p:cNvPr id="3" name="Content Placeholder 2">
            <a:extLst>
              <a:ext uri="{FF2B5EF4-FFF2-40B4-BE49-F238E27FC236}">
                <a16:creationId xmlns:a16="http://schemas.microsoft.com/office/drawing/2014/main" id="{2D7A3C44-48AF-7B75-0DEE-3FC5167A216D}"/>
              </a:ext>
            </a:extLst>
          </p:cNvPr>
          <p:cNvSpPr>
            <a:spLocks noGrp="1"/>
          </p:cNvSpPr>
          <p:nvPr>
            <p:ph idx="1"/>
          </p:nvPr>
        </p:nvSpPr>
        <p:spPr>
          <a:xfrm>
            <a:off x="968829" y="1448254"/>
            <a:ext cx="10515600" cy="5409746"/>
          </a:xfrm>
        </p:spPr>
        <p:txBody>
          <a:bodyPr>
            <a:normAutofit/>
          </a:bodyPr>
          <a:lstStyle/>
          <a:p>
            <a:r>
              <a:rPr lang="en-US" dirty="0"/>
              <a:t>Consider a confusion matrix made for a classifier that classifies people based on whether they speak English or Spanish.</a:t>
            </a:r>
          </a:p>
          <a:p>
            <a:r>
              <a:rPr lang="en-US" dirty="0"/>
              <a:t>From the above diagram, we can see that:</a:t>
            </a:r>
          </a:p>
          <a:p>
            <a:pPr lvl="1"/>
            <a:r>
              <a:rPr lang="en-US" dirty="0"/>
              <a:t>True Positives (TP) = 86</a:t>
            </a:r>
          </a:p>
          <a:p>
            <a:pPr lvl="1"/>
            <a:r>
              <a:rPr lang="en-US" dirty="0"/>
              <a:t>True Negatives (TN) = 79</a:t>
            </a:r>
          </a:p>
          <a:p>
            <a:pPr lvl="1"/>
            <a:r>
              <a:rPr lang="en-US" dirty="0"/>
              <a:t>False Positives (FP) = 12</a:t>
            </a:r>
          </a:p>
          <a:p>
            <a:pPr lvl="1"/>
            <a:r>
              <a:rPr lang="en-US" dirty="0"/>
              <a:t>False Negatives (FN) = 10</a:t>
            </a:r>
          </a:p>
          <a:p>
            <a:endParaRPr lang="en-MY" dirty="0"/>
          </a:p>
          <a:p>
            <a:endParaRPr lang="en-MY" dirty="0"/>
          </a:p>
        </p:txBody>
      </p:sp>
      <p:pic>
        <p:nvPicPr>
          <p:cNvPr id="3074" name="Picture 2" descr="classifier">
            <a:extLst>
              <a:ext uri="{FF2B5EF4-FFF2-40B4-BE49-F238E27FC236}">
                <a16:creationId xmlns:a16="http://schemas.microsoft.com/office/drawing/2014/main" id="{22A3DDD1-CA9D-B583-CBA2-D006A149A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3513" y="3264639"/>
            <a:ext cx="3692202" cy="2313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4476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1585F-3416-E16E-AADC-F5874DED2665}"/>
              </a:ext>
            </a:extLst>
          </p:cNvPr>
          <p:cNvSpPr>
            <a:spLocks noGrp="1"/>
          </p:cNvSpPr>
          <p:nvPr>
            <p:ph type="title"/>
          </p:nvPr>
        </p:nvSpPr>
        <p:spPr/>
        <p:txBody>
          <a:bodyPr/>
          <a:lstStyle/>
          <a:p>
            <a:r>
              <a:rPr lang="en-US" dirty="0"/>
              <a:t>Evaluation Matrices</a:t>
            </a:r>
            <a:endParaRPr lang="en-MY" dirty="0"/>
          </a:p>
        </p:txBody>
      </p:sp>
      <p:sp>
        <p:nvSpPr>
          <p:cNvPr id="3" name="Content Placeholder 2">
            <a:extLst>
              <a:ext uri="{FF2B5EF4-FFF2-40B4-BE49-F238E27FC236}">
                <a16:creationId xmlns:a16="http://schemas.microsoft.com/office/drawing/2014/main" id="{D7E59E07-1563-7642-0D82-8F6F15DC769A}"/>
              </a:ext>
            </a:extLst>
          </p:cNvPr>
          <p:cNvSpPr>
            <a:spLocks noGrp="1"/>
          </p:cNvSpPr>
          <p:nvPr>
            <p:ph idx="1"/>
          </p:nvPr>
        </p:nvSpPr>
        <p:spPr/>
        <p:txBody>
          <a:bodyPr>
            <a:normAutofit fontScale="85000" lnSpcReduction="20000"/>
          </a:bodyPr>
          <a:lstStyle/>
          <a:p>
            <a:r>
              <a:rPr lang="en-US" dirty="0"/>
              <a:t>Accuracy: The accuracy is used to find the portion of correctly classified values. It tells us how often our classifier is right. It is the sum of all true values divided by total values.</a:t>
            </a:r>
          </a:p>
          <a:p>
            <a:endParaRPr lang="en-US" dirty="0"/>
          </a:p>
          <a:p>
            <a:endParaRPr lang="en-US" dirty="0"/>
          </a:p>
          <a:p>
            <a:pPr algn="l"/>
            <a:endParaRPr lang="en-US" sz="2900" dirty="0"/>
          </a:p>
          <a:p>
            <a:pPr algn="l"/>
            <a:r>
              <a:rPr lang="en-US" sz="2900" dirty="0"/>
              <a:t>In this case: Accuracy = (86 +79) / (86 + 79 + 12 + 10) = 0.8823 = 88.23%</a:t>
            </a:r>
          </a:p>
          <a:p>
            <a:pPr algn="l"/>
            <a:r>
              <a:rPr lang="en-US" sz="2900" dirty="0"/>
              <a:t>Phyton code for accuracy:</a:t>
            </a:r>
          </a:p>
          <a:p>
            <a:pPr marL="457200" lvl="1" indent="0">
              <a:buNone/>
            </a:pPr>
            <a:r>
              <a:rPr lang="en-US" sz="2500" dirty="0"/>
              <a:t>from </a:t>
            </a:r>
            <a:r>
              <a:rPr lang="en-US" sz="2500" dirty="0" err="1"/>
              <a:t>sklearn.metrics</a:t>
            </a:r>
            <a:r>
              <a:rPr lang="en-US" sz="2500" dirty="0"/>
              <a:t> import </a:t>
            </a:r>
            <a:r>
              <a:rPr lang="en-US" sz="2500" dirty="0" err="1"/>
              <a:t>accuracy_score</a:t>
            </a:r>
            <a:endParaRPr lang="en-US" sz="2500" dirty="0"/>
          </a:p>
          <a:p>
            <a:pPr marL="457200" lvl="1" indent="0">
              <a:buNone/>
            </a:pPr>
            <a:r>
              <a:rPr lang="en-US" sz="2500" dirty="0" err="1"/>
              <a:t>y_true</a:t>
            </a:r>
            <a:r>
              <a:rPr lang="en-US" sz="2500" dirty="0"/>
              <a:t> = [0, 1, 1, 0, 1, 0]</a:t>
            </a:r>
          </a:p>
          <a:p>
            <a:pPr marL="457200" lvl="1" indent="0">
              <a:buNone/>
            </a:pPr>
            <a:r>
              <a:rPr lang="en-US" sz="2500" dirty="0" err="1"/>
              <a:t>y_pred</a:t>
            </a:r>
            <a:r>
              <a:rPr lang="en-US" sz="2500" dirty="0"/>
              <a:t> = [0, 1, 0, 0, 1, 1]</a:t>
            </a:r>
          </a:p>
          <a:p>
            <a:pPr marL="457200" lvl="1" indent="0">
              <a:buNone/>
            </a:pPr>
            <a:r>
              <a:rPr lang="en-US" sz="2500" dirty="0"/>
              <a:t>accuracy = </a:t>
            </a:r>
            <a:r>
              <a:rPr lang="en-US" sz="2500" dirty="0" err="1"/>
              <a:t>accuracy_score</a:t>
            </a:r>
            <a:r>
              <a:rPr lang="en-US" sz="2500" dirty="0"/>
              <a:t>(</a:t>
            </a:r>
            <a:r>
              <a:rPr lang="en-US" sz="2500" dirty="0" err="1"/>
              <a:t>y_true</a:t>
            </a:r>
            <a:r>
              <a:rPr lang="en-US" sz="2500" dirty="0"/>
              <a:t>, </a:t>
            </a:r>
            <a:r>
              <a:rPr lang="en-US" sz="2500" dirty="0" err="1"/>
              <a:t>y_pred</a:t>
            </a:r>
            <a:r>
              <a:rPr lang="en-US" sz="2500" dirty="0"/>
              <a:t>)</a:t>
            </a:r>
          </a:p>
          <a:p>
            <a:pPr marL="457200" lvl="1" indent="0">
              <a:buNone/>
            </a:pPr>
            <a:r>
              <a:rPr lang="en-US" sz="2500" dirty="0"/>
              <a:t>print("Accuracy: ", accuracy</a:t>
            </a:r>
            <a:r>
              <a:rPr lang="en-US" b="0" i="0" dirty="0">
                <a:solidFill>
                  <a:srgbClr val="51565E"/>
                </a:solidFill>
                <a:effectLst/>
                <a:highlight>
                  <a:srgbClr val="FFFFFF"/>
                </a:highlight>
                <a:latin typeface="Roboto" panose="02000000000000000000" pitchFamily="2" charset="0"/>
              </a:rPr>
              <a:t>)</a:t>
            </a:r>
          </a:p>
          <a:p>
            <a:endParaRPr lang="en-US" dirty="0"/>
          </a:p>
          <a:p>
            <a:pPr lvl="1"/>
            <a:endParaRPr lang="en-MY" dirty="0"/>
          </a:p>
        </p:txBody>
      </p:sp>
      <p:pic>
        <p:nvPicPr>
          <p:cNvPr id="4" name="Picture 3">
            <a:extLst>
              <a:ext uri="{FF2B5EF4-FFF2-40B4-BE49-F238E27FC236}">
                <a16:creationId xmlns:a16="http://schemas.microsoft.com/office/drawing/2014/main" id="{4E60450B-6D3C-ABDD-1343-CD3E4E47639E}"/>
              </a:ext>
            </a:extLst>
          </p:cNvPr>
          <p:cNvPicPr>
            <a:picLocks noChangeAspect="1"/>
          </p:cNvPicPr>
          <p:nvPr/>
        </p:nvPicPr>
        <p:blipFill>
          <a:blip r:embed="rId2"/>
          <a:stretch>
            <a:fillRect/>
          </a:stretch>
        </p:blipFill>
        <p:spPr>
          <a:xfrm>
            <a:off x="4223658" y="2523898"/>
            <a:ext cx="3258230" cy="996503"/>
          </a:xfrm>
          <a:prstGeom prst="rect">
            <a:avLst/>
          </a:prstGeom>
        </p:spPr>
      </p:pic>
    </p:spTree>
    <p:extLst>
      <p:ext uri="{BB962C8B-B14F-4D97-AF65-F5344CB8AC3E}">
        <p14:creationId xmlns:p14="http://schemas.microsoft.com/office/powerpoint/2010/main" val="10746332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FD7C9-4F62-F9E0-960F-E3DB87C43831}"/>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3B1099CC-F28B-7F3C-20E1-2966930BC46F}"/>
              </a:ext>
            </a:extLst>
          </p:cNvPr>
          <p:cNvSpPr>
            <a:spLocks noGrp="1"/>
          </p:cNvSpPr>
          <p:nvPr>
            <p:ph idx="1"/>
          </p:nvPr>
        </p:nvSpPr>
        <p:spPr>
          <a:xfrm>
            <a:off x="838200" y="1825625"/>
            <a:ext cx="10515600" cy="4836432"/>
          </a:xfrm>
        </p:spPr>
        <p:txBody>
          <a:bodyPr>
            <a:normAutofit fontScale="92500" lnSpcReduction="20000"/>
          </a:bodyPr>
          <a:lstStyle/>
          <a:p>
            <a:r>
              <a:rPr lang="en-US" dirty="0"/>
              <a:t>Precision: Precision is used to calculate the model's ability to classify positive values correctly. It is the true positives divided by the total number of predicted positive values.</a:t>
            </a:r>
          </a:p>
          <a:p>
            <a:endParaRPr lang="en-US" dirty="0"/>
          </a:p>
          <a:p>
            <a:endParaRPr lang="en-US" dirty="0"/>
          </a:p>
          <a:p>
            <a:endParaRPr lang="en-US" dirty="0"/>
          </a:p>
          <a:p>
            <a:r>
              <a:rPr lang="en-US" dirty="0"/>
              <a:t>In this case, Precision = 86 / (86 + 12) = 0.8775 = 87.75%</a:t>
            </a:r>
          </a:p>
          <a:p>
            <a:r>
              <a:rPr lang="en-US" dirty="0"/>
              <a:t>Phyton code for Precision:</a:t>
            </a:r>
          </a:p>
          <a:p>
            <a:pPr marL="457200" lvl="1" indent="0">
              <a:buNone/>
            </a:pPr>
            <a:r>
              <a:rPr lang="en-US" dirty="0"/>
              <a:t>from </a:t>
            </a:r>
            <a:r>
              <a:rPr lang="en-US" dirty="0" err="1"/>
              <a:t>sklearn.metrics</a:t>
            </a:r>
            <a:r>
              <a:rPr lang="en-US" dirty="0"/>
              <a:t> import </a:t>
            </a:r>
            <a:r>
              <a:rPr lang="en-US" dirty="0" err="1"/>
              <a:t>precision_score</a:t>
            </a:r>
            <a:endParaRPr lang="en-US" dirty="0"/>
          </a:p>
          <a:p>
            <a:pPr marL="457200" lvl="1" indent="0">
              <a:buNone/>
            </a:pPr>
            <a:r>
              <a:rPr lang="en-US" dirty="0" err="1"/>
              <a:t>y_true</a:t>
            </a:r>
            <a:r>
              <a:rPr lang="en-US" dirty="0"/>
              <a:t> = [0, 1, 1, 0, 1, 0]</a:t>
            </a:r>
          </a:p>
          <a:p>
            <a:pPr marL="457200" lvl="1" indent="0">
              <a:buNone/>
            </a:pPr>
            <a:r>
              <a:rPr lang="en-US" dirty="0" err="1"/>
              <a:t>y_pred</a:t>
            </a:r>
            <a:r>
              <a:rPr lang="en-US" dirty="0"/>
              <a:t> = [0, 1, 0, 0, 1, 1]</a:t>
            </a:r>
          </a:p>
          <a:p>
            <a:pPr marL="457200" lvl="1" indent="0">
              <a:buNone/>
            </a:pPr>
            <a:r>
              <a:rPr lang="en-US" dirty="0"/>
              <a:t>precision = </a:t>
            </a:r>
            <a:r>
              <a:rPr lang="en-US" dirty="0" err="1"/>
              <a:t>precision_score</a:t>
            </a:r>
            <a:r>
              <a:rPr lang="en-US" dirty="0"/>
              <a:t>(</a:t>
            </a:r>
            <a:r>
              <a:rPr lang="en-US" dirty="0" err="1"/>
              <a:t>y_true</a:t>
            </a:r>
            <a:r>
              <a:rPr lang="en-US" dirty="0"/>
              <a:t>, </a:t>
            </a:r>
            <a:r>
              <a:rPr lang="en-US" dirty="0" err="1"/>
              <a:t>y_pred</a:t>
            </a:r>
            <a:r>
              <a:rPr lang="en-US" dirty="0"/>
              <a:t>)</a:t>
            </a:r>
          </a:p>
          <a:p>
            <a:pPr marL="457200" lvl="1" indent="0">
              <a:buNone/>
            </a:pPr>
            <a:r>
              <a:rPr lang="en-US" dirty="0"/>
              <a:t>print("Precision: ", precision)</a:t>
            </a:r>
          </a:p>
          <a:p>
            <a:endParaRPr lang="en-US" dirty="0"/>
          </a:p>
        </p:txBody>
      </p:sp>
      <p:pic>
        <p:nvPicPr>
          <p:cNvPr id="4" name="Picture 3">
            <a:extLst>
              <a:ext uri="{FF2B5EF4-FFF2-40B4-BE49-F238E27FC236}">
                <a16:creationId xmlns:a16="http://schemas.microsoft.com/office/drawing/2014/main" id="{1E96D90E-35D9-A573-8DAF-DCCD0E460ACC}"/>
              </a:ext>
            </a:extLst>
          </p:cNvPr>
          <p:cNvPicPr>
            <a:picLocks noChangeAspect="1"/>
          </p:cNvPicPr>
          <p:nvPr/>
        </p:nvPicPr>
        <p:blipFill>
          <a:blip r:embed="rId2"/>
          <a:stretch>
            <a:fillRect/>
          </a:stretch>
        </p:blipFill>
        <p:spPr>
          <a:xfrm>
            <a:off x="3259590" y="2877344"/>
            <a:ext cx="2276475" cy="819150"/>
          </a:xfrm>
          <a:prstGeom prst="rect">
            <a:avLst/>
          </a:prstGeom>
        </p:spPr>
      </p:pic>
    </p:spTree>
    <p:extLst>
      <p:ext uri="{BB962C8B-B14F-4D97-AF65-F5344CB8AC3E}">
        <p14:creationId xmlns:p14="http://schemas.microsoft.com/office/powerpoint/2010/main" val="16445229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4046F-E1DE-7088-B9C8-F5F7B2473C60}"/>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D6620FF8-1C2B-CB6D-F8A8-EFF7C45EA8FD}"/>
              </a:ext>
            </a:extLst>
          </p:cNvPr>
          <p:cNvSpPr>
            <a:spLocks noGrp="1"/>
          </p:cNvSpPr>
          <p:nvPr>
            <p:ph idx="1"/>
          </p:nvPr>
        </p:nvSpPr>
        <p:spPr/>
        <p:txBody>
          <a:bodyPr>
            <a:normAutofit fontScale="70000" lnSpcReduction="20000"/>
          </a:bodyPr>
          <a:lstStyle/>
          <a:p>
            <a:r>
              <a:rPr lang="en-US" dirty="0"/>
              <a:t>Recall: It is used to calculate the model's ability to predict positive values. "How often does the model predict the correct positive values?". It is the true positives divided by the total number of actual positive values. </a:t>
            </a:r>
          </a:p>
          <a:p>
            <a:endParaRPr lang="en-MY" dirty="0"/>
          </a:p>
          <a:p>
            <a:endParaRPr lang="en-US" dirty="0"/>
          </a:p>
          <a:p>
            <a:r>
              <a:rPr lang="en-US" dirty="0"/>
              <a:t>In this case, Recall = 86 / (86 + 10) = 0.8983 = 89.83%</a:t>
            </a:r>
          </a:p>
          <a:p>
            <a:endParaRPr lang="en-US" dirty="0"/>
          </a:p>
          <a:p>
            <a:r>
              <a:rPr lang="en-US" dirty="0"/>
              <a:t>Phyton code:</a:t>
            </a:r>
          </a:p>
          <a:p>
            <a:pPr marL="0" indent="0">
              <a:buNone/>
            </a:pPr>
            <a:r>
              <a:rPr lang="en-US" dirty="0"/>
              <a:t>from </a:t>
            </a:r>
            <a:r>
              <a:rPr lang="en-US" dirty="0" err="1"/>
              <a:t>sklearn.metrics</a:t>
            </a:r>
            <a:r>
              <a:rPr lang="en-US" dirty="0"/>
              <a:t> import </a:t>
            </a:r>
            <a:r>
              <a:rPr lang="en-US" dirty="0" err="1"/>
              <a:t>recall_score</a:t>
            </a:r>
            <a:endParaRPr lang="en-US" dirty="0"/>
          </a:p>
          <a:p>
            <a:pPr marL="0" indent="0">
              <a:buNone/>
            </a:pPr>
            <a:r>
              <a:rPr lang="en-US" dirty="0" err="1"/>
              <a:t>y_true</a:t>
            </a:r>
            <a:r>
              <a:rPr lang="en-US" dirty="0"/>
              <a:t> = [0, 1, 1, 0, 1, 0]</a:t>
            </a:r>
          </a:p>
          <a:p>
            <a:pPr marL="0" indent="0">
              <a:buNone/>
            </a:pPr>
            <a:r>
              <a:rPr lang="en-US" dirty="0" err="1"/>
              <a:t>y_pred</a:t>
            </a:r>
            <a:r>
              <a:rPr lang="en-US" dirty="0"/>
              <a:t> = [0, 1, 0, 0, 1, 1]</a:t>
            </a:r>
          </a:p>
          <a:p>
            <a:pPr marL="0" indent="0">
              <a:buNone/>
            </a:pPr>
            <a:r>
              <a:rPr lang="en-US" dirty="0"/>
              <a:t>recall = </a:t>
            </a:r>
            <a:r>
              <a:rPr lang="en-US" dirty="0" err="1"/>
              <a:t>recall_score</a:t>
            </a:r>
            <a:r>
              <a:rPr lang="en-US" dirty="0"/>
              <a:t>(</a:t>
            </a:r>
            <a:r>
              <a:rPr lang="en-US" dirty="0" err="1"/>
              <a:t>y_true</a:t>
            </a:r>
            <a:r>
              <a:rPr lang="en-US" dirty="0"/>
              <a:t>, </a:t>
            </a:r>
            <a:r>
              <a:rPr lang="en-US" dirty="0" err="1"/>
              <a:t>y_pred</a:t>
            </a:r>
            <a:r>
              <a:rPr lang="en-US" dirty="0"/>
              <a:t>)</a:t>
            </a:r>
          </a:p>
          <a:p>
            <a:pPr marL="0" indent="0">
              <a:buNone/>
            </a:pPr>
            <a:r>
              <a:rPr lang="en-US" dirty="0"/>
              <a:t>print("Recall: ", recall)</a:t>
            </a:r>
            <a:endParaRPr lang="en-MY" dirty="0"/>
          </a:p>
        </p:txBody>
      </p:sp>
      <p:pic>
        <p:nvPicPr>
          <p:cNvPr id="4" name="Picture 3">
            <a:extLst>
              <a:ext uri="{FF2B5EF4-FFF2-40B4-BE49-F238E27FC236}">
                <a16:creationId xmlns:a16="http://schemas.microsoft.com/office/drawing/2014/main" id="{147990AF-8E15-3082-7AEC-39A1AFB83971}"/>
              </a:ext>
            </a:extLst>
          </p:cNvPr>
          <p:cNvPicPr>
            <a:picLocks noChangeAspect="1"/>
          </p:cNvPicPr>
          <p:nvPr/>
        </p:nvPicPr>
        <p:blipFill>
          <a:blip r:embed="rId2"/>
          <a:stretch>
            <a:fillRect/>
          </a:stretch>
        </p:blipFill>
        <p:spPr>
          <a:xfrm>
            <a:off x="4241119" y="2401547"/>
            <a:ext cx="2200275" cy="790575"/>
          </a:xfrm>
          <a:prstGeom prst="rect">
            <a:avLst/>
          </a:prstGeom>
        </p:spPr>
      </p:pic>
    </p:spTree>
    <p:extLst>
      <p:ext uri="{BB962C8B-B14F-4D97-AF65-F5344CB8AC3E}">
        <p14:creationId xmlns:p14="http://schemas.microsoft.com/office/powerpoint/2010/main" val="15527892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E5AE4-4366-2008-A2B9-45FC7B6B42D5}"/>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062CCA8A-51DC-1BC3-4466-AF171DBC2FFB}"/>
              </a:ext>
            </a:extLst>
          </p:cNvPr>
          <p:cNvSpPr>
            <a:spLocks noGrp="1"/>
          </p:cNvSpPr>
          <p:nvPr>
            <p:ph idx="1"/>
          </p:nvPr>
        </p:nvSpPr>
        <p:spPr>
          <a:xfrm>
            <a:off x="838200" y="1956254"/>
            <a:ext cx="10515600" cy="4351338"/>
          </a:xfrm>
        </p:spPr>
        <p:txBody>
          <a:bodyPr>
            <a:normAutofit/>
          </a:bodyPr>
          <a:lstStyle/>
          <a:p>
            <a:r>
              <a:rPr lang="en-US" sz="2000" b="0" i="0" dirty="0">
                <a:solidFill>
                  <a:srgbClr val="51565E"/>
                </a:solidFill>
                <a:effectLst/>
                <a:highlight>
                  <a:srgbClr val="FFFFFF"/>
                </a:highlight>
                <a:latin typeface="Roboto" panose="02000000000000000000" pitchFamily="2" charset="0"/>
              </a:rPr>
              <a:t>F1-Score: It is the harmonic mean of Recall and Precision. It is useful when you need to take both Precision and Recall into account.</a:t>
            </a:r>
          </a:p>
          <a:p>
            <a:endParaRPr lang="en-US" sz="2000" dirty="0">
              <a:solidFill>
                <a:srgbClr val="51565E"/>
              </a:solidFill>
              <a:highlight>
                <a:srgbClr val="FFFFFF"/>
              </a:highlight>
              <a:latin typeface="Roboto" panose="02000000000000000000" pitchFamily="2" charset="0"/>
            </a:endParaRPr>
          </a:p>
          <a:p>
            <a:endParaRPr lang="en-US" sz="2000" b="0" i="0" dirty="0">
              <a:solidFill>
                <a:srgbClr val="51565E"/>
              </a:solidFill>
              <a:effectLst/>
              <a:highlight>
                <a:srgbClr val="FFFFFF"/>
              </a:highlight>
              <a:latin typeface="Roboto" panose="02000000000000000000" pitchFamily="2" charset="0"/>
            </a:endParaRPr>
          </a:p>
          <a:p>
            <a:r>
              <a:rPr lang="en-US" sz="2000" b="0" i="0" dirty="0">
                <a:solidFill>
                  <a:srgbClr val="51565E"/>
                </a:solidFill>
                <a:effectLst/>
                <a:highlight>
                  <a:srgbClr val="FFFFFF"/>
                </a:highlight>
                <a:latin typeface="Roboto" panose="02000000000000000000" pitchFamily="2" charset="0"/>
              </a:rPr>
              <a:t>In this case, F1-Score = (2* 0.8775 * 0.8983) / (0.8775 + 0.8983) = 0.8877 = 88.77%</a:t>
            </a:r>
          </a:p>
          <a:p>
            <a:r>
              <a:rPr lang="en-US" sz="2000" dirty="0">
                <a:solidFill>
                  <a:srgbClr val="51565E"/>
                </a:solidFill>
                <a:highlight>
                  <a:srgbClr val="FFFFFF"/>
                </a:highlight>
                <a:latin typeface="Roboto" panose="02000000000000000000" pitchFamily="2" charset="0"/>
              </a:rPr>
              <a:t>Phyton code:</a:t>
            </a:r>
            <a:endParaRPr lang="en-US" sz="2000" b="0" i="0" dirty="0">
              <a:solidFill>
                <a:srgbClr val="51565E"/>
              </a:solidFill>
              <a:effectLst/>
              <a:highlight>
                <a:srgbClr val="FFFFFF"/>
              </a:highlight>
              <a:latin typeface="Roboto" panose="02000000000000000000" pitchFamily="2" charset="0"/>
            </a:endParaRPr>
          </a:p>
          <a:p>
            <a:pPr marL="457200" lvl="1" indent="0">
              <a:buNone/>
            </a:pPr>
            <a:r>
              <a:rPr lang="en-US" sz="2000" dirty="0"/>
              <a:t>from </a:t>
            </a:r>
            <a:r>
              <a:rPr lang="en-US" sz="2000" dirty="0" err="1"/>
              <a:t>sklearn.metrics</a:t>
            </a:r>
            <a:r>
              <a:rPr lang="en-US" sz="2000" dirty="0"/>
              <a:t> import f1_score</a:t>
            </a:r>
          </a:p>
          <a:p>
            <a:pPr marL="457200" lvl="1" indent="0">
              <a:buNone/>
            </a:pPr>
            <a:r>
              <a:rPr lang="en-US" sz="2000" dirty="0" err="1"/>
              <a:t>y_true</a:t>
            </a:r>
            <a:r>
              <a:rPr lang="en-US" sz="2000" dirty="0"/>
              <a:t> = [0, 1, 1, 0, 1, 0]</a:t>
            </a:r>
          </a:p>
          <a:p>
            <a:pPr marL="457200" lvl="1" indent="0">
              <a:buNone/>
            </a:pPr>
            <a:r>
              <a:rPr lang="en-US" sz="2000" dirty="0" err="1"/>
              <a:t>y_pred</a:t>
            </a:r>
            <a:r>
              <a:rPr lang="en-US" sz="2000" dirty="0"/>
              <a:t> = [0, 1, 0, 0, 1, 1]</a:t>
            </a:r>
          </a:p>
          <a:p>
            <a:pPr marL="457200" lvl="1" indent="0">
              <a:buNone/>
            </a:pPr>
            <a:r>
              <a:rPr lang="en-US" sz="2000" dirty="0"/>
              <a:t>f1 = f1_score(</a:t>
            </a:r>
            <a:r>
              <a:rPr lang="en-US" sz="2000" dirty="0" err="1"/>
              <a:t>y_true</a:t>
            </a:r>
            <a:r>
              <a:rPr lang="en-US" sz="2000" dirty="0"/>
              <a:t>, </a:t>
            </a:r>
            <a:r>
              <a:rPr lang="en-US" sz="2000" dirty="0" err="1"/>
              <a:t>y_pred</a:t>
            </a:r>
            <a:r>
              <a:rPr lang="en-US" sz="2000" dirty="0"/>
              <a:t>)</a:t>
            </a:r>
          </a:p>
          <a:p>
            <a:pPr marL="457200" lvl="1" indent="0">
              <a:buNone/>
            </a:pPr>
            <a:r>
              <a:rPr lang="en-US" sz="2000" dirty="0"/>
              <a:t>print("F1-Score: ", f1)</a:t>
            </a:r>
          </a:p>
          <a:p>
            <a:endParaRPr lang="en-MY" dirty="0"/>
          </a:p>
        </p:txBody>
      </p:sp>
      <p:pic>
        <p:nvPicPr>
          <p:cNvPr id="4098" name="Picture 2" descr="f1score">
            <a:extLst>
              <a:ext uri="{FF2B5EF4-FFF2-40B4-BE49-F238E27FC236}">
                <a16:creationId xmlns:a16="http://schemas.microsoft.com/office/drawing/2014/main" id="{9909C21D-C6A4-7711-DAEB-57B2E5D80E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4931" y="2652258"/>
            <a:ext cx="3400425" cy="75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72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36199-451F-C1E0-1A97-02D67E9348C5}"/>
              </a:ext>
            </a:extLst>
          </p:cNvPr>
          <p:cNvSpPr>
            <a:spLocks noGrp="1"/>
          </p:cNvSpPr>
          <p:nvPr>
            <p:ph type="title"/>
          </p:nvPr>
        </p:nvSpPr>
        <p:spPr/>
        <p:txBody>
          <a:bodyPr/>
          <a:lstStyle/>
          <a:p>
            <a:r>
              <a:rPr lang="en-MY" dirty="0"/>
              <a:t>The classification problem</a:t>
            </a:r>
          </a:p>
        </p:txBody>
      </p:sp>
      <p:sp>
        <p:nvSpPr>
          <p:cNvPr id="3" name="Content Placeholder 2">
            <a:extLst>
              <a:ext uri="{FF2B5EF4-FFF2-40B4-BE49-F238E27FC236}">
                <a16:creationId xmlns:a16="http://schemas.microsoft.com/office/drawing/2014/main" id="{BF50581F-A04F-AFC5-ACE8-547BB301B342}"/>
              </a:ext>
            </a:extLst>
          </p:cNvPr>
          <p:cNvSpPr>
            <a:spLocks noGrp="1"/>
          </p:cNvSpPr>
          <p:nvPr>
            <p:ph idx="1"/>
          </p:nvPr>
        </p:nvSpPr>
        <p:spPr/>
        <p:txBody>
          <a:bodyPr/>
          <a:lstStyle/>
          <a:p>
            <a:r>
              <a:rPr lang="en-US" dirty="0"/>
              <a:t>The linear regression model discussed in the previous lesson assumes that the response variable 𝑦 is quantitative (metrical)</a:t>
            </a:r>
          </a:p>
          <a:p>
            <a:r>
              <a:rPr lang="en-US" dirty="0"/>
              <a:t>In many situations, the response variable is instead qualitative (categorical)</a:t>
            </a:r>
          </a:p>
          <a:p>
            <a:r>
              <a:rPr lang="en-US" dirty="0"/>
              <a:t>Qualitative variables take values in an unordered set 𝒞 = "cat</a:t>
            </a:r>
            <a:r>
              <a:rPr lang="en-US" baseline="-25000" dirty="0"/>
              <a:t>1</a:t>
            </a:r>
            <a:r>
              <a:rPr lang="en-US" dirty="0"/>
              <a:t>",…, "</a:t>
            </a:r>
            <a:r>
              <a:rPr lang="en-US" dirty="0" err="1"/>
              <a:t>cat</a:t>
            </a:r>
            <a:r>
              <a:rPr lang="en-US" baseline="-25000" dirty="0" err="1"/>
              <a:t>n</a:t>
            </a:r>
            <a:r>
              <a:rPr lang="en-US" dirty="0"/>
              <a:t>" , such as:</a:t>
            </a:r>
          </a:p>
          <a:p>
            <a:pPr lvl="1"/>
            <a:r>
              <a:rPr lang="en-US" dirty="0"/>
              <a:t>eye color { "brown", "blue", "green“}</a:t>
            </a:r>
          </a:p>
          <a:p>
            <a:pPr lvl="1"/>
            <a:r>
              <a:rPr lang="en-US" dirty="0"/>
              <a:t>email { "spam", "not spam“}</a:t>
            </a:r>
            <a:endParaRPr lang="en-MY" dirty="0"/>
          </a:p>
        </p:txBody>
      </p:sp>
    </p:spTree>
    <p:extLst>
      <p:ext uri="{BB962C8B-B14F-4D97-AF65-F5344CB8AC3E}">
        <p14:creationId xmlns:p14="http://schemas.microsoft.com/office/powerpoint/2010/main" val="24373003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73F1D-5E50-53F1-B172-166458445D6A}"/>
              </a:ext>
            </a:extLst>
          </p:cNvPr>
          <p:cNvSpPr>
            <a:spLocks noGrp="1"/>
          </p:cNvSpPr>
          <p:nvPr>
            <p:ph type="title"/>
          </p:nvPr>
        </p:nvSpPr>
        <p:spPr/>
        <p:txBody>
          <a:bodyPr/>
          <a:lstStyle/>
          <a:p>
            <a:r>
              <a:rPr lang="en-MY" dirty="0"/>
              <a:t>Scaling a Confusion Matrix</a:t>
            </a:r>
          </a:p>
        </p:txBody>
      </p:sp>
      <p:sp>
        <p:nvSpPr>
          <p:cNvPr id="3" name="Content Placeholder 2">
            <a:extLst>
              <a:ext uri="{FF2B5EF4-FFF2-40B4-BE49-F238E27FC236}">
                <a16:creationId xmlns:a16="http://schemas.microsoft.com/office/drawing/2014/main" id="{2765530B-F064-0E06-A937-DB79FEF1E8AB}"/>
              </a:ext>
            </a:extLst>
          </p:cNvPr>
          <p:cNvSpPr>
            <a:spLocks noGrp="1"/>
          </p:cNvSpPr>
          <p:nvPr>
            <p:ph idx="1"/>
          </p:nvPr>
        </p:nvSpPr>
        <p:spPr>
          <a:xfrm>
            <a:off x="838200" y="1450747"/>
            <a:ext cx="10515600" cy="4351338"/>
          </a:xfrm>
        </p:spPr>
        <p:txBody>
          <a:bodyPr/>
          <a:lstStyle/>
          <a:p>
            <a:pPr algn="just"/>
            <a:r>
              <a:rPr lang="en-US" dirty="0"/>
              <a:t>To scale a confusion matrix, increase the number of rows and columns. All the True Positives will be along the diagonal. The other values will be False Positives or False Negatives.</a:t>
            </a:r>
          </a:p>
          <a:p>
            <a:endParaRPr lang="en-MY" dirty="0"/>
          </a:p>
        </p:txBody>
      </p:sp>
      <p:pic>
        <p:nvPicPr>
          <p:cNvPr id="5122" name="Picture 2" descr="scaling up">
            <a:extLst>
              <a:ext uri="{FF2B5EF4-FFF2-40B4-BE49-F238E27FC236}">
                <a16:creationId xmlns:a16="http://schemas.microsoft.com/office/drawing/2014/main" id="{916FC21B-6C0C-769A-CA82-2A0E6098A0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7506" y="3055935"/>
            <a:ext cx="8085883" cy="2746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8081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1107E-31CA-4F87-A526-0698132C0E74}"/>
              </a:ext>
            </a:extLst>
          </p:cNvPr>
          <p:cNvSpPr>
            <a:spLocks noGrp="1"/>
          </p:cNvSpPr>
          <p:nvPr>
            <p:ph type="title"/>
          </p:nvPr>
        </p:nvSpPr>
        <p:spPr/>
        <p:txBody>
          <a:bodyPr/>
          <a:lstStyle/>
          <a:p>
            <a:r>
              <a:rPr lang="en-US" dirty="0"/>
              <a:t>Practical Example</a:t>
            </a:r>
            <a:endParaRPr lang="en-MY" dirty="0"/>
          </a:p>
        </p:txBody>
      </p:sp>
      <p:sp>
        <p:nvSpPr>
          <p:cNvPr id="3" name="Content Placeholder 2">
            <a:extLst>
              <a:ext uri="{FF2B5EF4-FFF2-40B4-BE49-F238E27FC236}">
                <a16:creationId xmlns:a16="http://schemas.microsoft.com/office/drawing/2014/main" id="{39438667-2BA0-4F42-A399-CE9CE0F11402}"/>
              </a:ext>
            </a:extLst>
          </p:cNvPr>
          <p:cNvSpPr>
            <a:spLocks noGrp="1"/>
          </p:cNvSpPr>
          <p:nvPr>
            <p:ph idx="1"/>
          </p:nvPr>
        </p:nvSpPr>
        <p:spPr/>
        <p:txBody>
          <a:bodyPr/>
          <a:lstStyle/>
          <a:p>
            <a:r>
              <a:rPr lang="en-MY" dirty="0">
                <a:hlinkClick r:id="rId2"/>
              </a:rPr>
              <a:t>https://github.com/diandiaye/Institut-des-Algorithmes-du-S-n-gal/blob/main/tutorialsram/tuto17.md</a:t>
            </a:r>
            <a:endParaRPr lang="en-MY" dirty="0"/>
          </a:p>
          <a:p>
            <a:r>
              <a:rPr lang="en-MY" dirty="0">
                <a:hlinkClick r:id="rId3"/>
              </a:rPr>
              <a:t>https://machinelearningmastery.com/multinomial-logistic-regression-with-python/</a:t>
            </a:r>
            <a:endParaRPr lang="en-MY" dirty="0"/>
          </a:p>
          <a:p>
            <a:endParaRPr lang="en-MY" dirty="0"/>
          </a:p>
          <a:p>
            <a:endParaRPr lang="en-MY" dirty="0"/>
          </a:p>
          <a:p>
            <a:endParaRPr lang="en-MY" dirty="0"/>
          </a:p>
          <a:p>
            <a:endParaRPr lang="en-MY" dirty="0"/>
          </a:p>
          <a:p>
            <a:endParaRPr lang="en-MY" dirty="0"/>
          </a:p>
          <a:p>
            <a:endParaRPr lang="en-MY" dirty="0"/>
          </a:p>
        </p:txBody>
      </p:sp>
    </p:spTree>
    <p:extLst>
      <p:ext uri="{BB962C8B-B14F-4D97-AF65-F5344CB8AC3E}">
        <p14:creationId xmlns:p14="http://schemas.microsoft.com/office/powerpoint/2010/main" val="2852823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EBA21-3892-5454-551C-7965BB7E815E}"/>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FEB8D75E-F184-2419-F44C-28B536A4737C}"/>
              </a:ext>
            </a:extLst>
          </p:cNvPr>
          <p:cNvSpPr>
            <a:spLocks noGrp="1"/>
          </p:cNvSpPr>
          <p:nvPr>
            <p:ph idx="1"/>
          </p:nvPr>
        </p:nvSpPr>
        <p:spPr/>
        <p:txBody>
          <a:bodyPr/>
          <a:lstStyle/>
          <a:p>
            <a:r>
              <a:rPr lang="en-US" dirty="0"/>
              <a:t>Metric data</a:t>
            </a:r>
          </a:p>
          <a:p>
            <a:pPr lvl="1"/>
            <a:r>
              <a:rPr lang="en-US" dirty="0"/>
              <a:t>Describe a quantity</a:t>
            </a:r>
          </a:p>
          <a:p>
            <a:pPr lvl="1"/>
            <a:r>
              <a:rPr lang="en-US" dirty="0"/>
              <a:t>An ordering is defined</a:t>
            </a:r>
          </a:p>
          <a:p>
            <a:pPr lvl="1"/>
            <a:r>
              <a:rPr lang="en-US" dirty="0"/>
              <a:t>A distance is defined</a:t>
            </a:r>
          </a:p>
          <a:p>
            <a:r>
              <a:rPr lang="en-US" dirty="0"/>
              <a:t>Categorical data</a:t>
            </a:r>
          </a:p>
          <a:p>
            <a:pPr lvl="1"/>
            <a:r>
              <a:rPr lang="en-US" dirty="0"/>
              <a:t>Describe membership categories</a:t>
            </a:r>
          </a:p>
          <a:p>
            <a:pPr lvl="1"/>
            <a:r>
              <a:rPr lang="en-US" dirty="0"/>
              <a:t>It is not meaningful to apply an ordering</a:t>
            </a:r>
          </a:p>
          <a:p>
            <a:pPr lvl="1"/>
            <a:r>
              <a:rPr lang="en-US" dirty="0"/>
              <a:t>It is not meaningful to compute distances</a:t>
            </a:r>
            <a:endParaRPr lang="en-MY" dirty="0"/>
          </a:p>
        </p:txBody>
      </p:sp>
    </p:spTree>
    <p:extLst>
      <p:ext uri="{BB962C8B-B14F-4D97-AF65-F5344CB8AC3E}">
        <p14:creationId xmlns:p14="http://schemas.microsoft.com/office/powerpoint/2010/main" val="3680274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71E7-B527-9FDB-4510-58718E201351}"/>
              </a:ext>
            </a:extLst>
          </p:cNvPr>
          <p:cNvSpPr>
            <a:spLocks noGrp="1"/>
          </p:cNvSpPr>
          <p:nvPr>
            <p:ph type="title"/>
          </p:nvPr>
        </p:nvSpPr>
        <p:spPr/>
        <p:txBody>
          <a:bodyPr/>
          <a:lstStyle/>
          <a:p>
            <a:r>
              <a:rPr lang="en-MY" b="0" i="0" dirty="0">
                <a:solidFill>
                  <a:srgbClr val="272C37"/>
                </a:solidFill>
                <a:effectLst/>
                <a:latin typeface="Roboto" panose="02000000000000000000" pitchFamily="2" charset="0"/>
              </a:rPr>
              <a:t>What is Logistic Regression?</a:t>
            </a:r>
            <a:endParaRPr lang="en-MY" dirty="0"/>
          </a:p>
        </p:txBody>
      </p:sp>
      <p:sp>
        <p:nvSpPr>
          <p:cNvPr id="3" name="Content Placeholder 2">
            <a:extLst>
              <a:ext uri="{FF2B5EF4-FFF2-40B4-BE49-F238E27FC236}">
                <a16:creationId xmlns:a16="http://schemas.microsoft.com/office/drawing/2014/main" id="{7CF49967-2646-8ED2-F71C-040E8C186108}"/>
              </a:ext>
            </a:extLst>
          </p:cNvPr>
          <p:cNvSpPr>
            <a:spLocks noGrp="1"/>
          </p:cNvSpPr>
          <p:nvPr>
            <p:ph idx="1"/>
          </p:nvPr>
        </p:nvSpPr>
        <p:spPr/>
        <p:txBody>
          <a:bodyPr>
            <a:normAutofit fontScale="92500" lnSpcReduction="10000"/>
          </a:bodyPr>
          <a:lstStyle/>
          <a:p>
            <a:r>
              <a:rPr lang="en-US" b="0" i="0" dirty="0">
                <a:solidFill>
                  <a:srgbClr val="51565E"/>
                </a:solidFill>
                <a:effectLst/>
                <a:latin typeface="Roboto" panose="02000000000000000000" pitchFamily="2" charset="0"/>
              </a:rPr>
              <a:t>Logistic regression is a statistical method that is used for building machine learning models where the dependent variable is dichotomous: i.e. binary.</a:t>
            </a:r>
          </a:p>
          <a:p>
            <a:r>
              <a:rPr lang="en-US" b="0" i="0" dirty="0">
                <a:solidFill>
                  <a:srgbClr val="51565E"/>
                </a:solidFill>
                <a:effectLst/>
                <a:latin typeface="Roboto" panose="02000000000000000000" pitchFamily="2" charset="0"/>
              </a:rPr>
              <a:t>Logistic regression is used to describe data and the relationship between one dependent variable and one or more independent variables. </a:t>
            </a:r>
          </a:p>
          <a:p>
            <a:r>
              <a:rPr lang="en-US" b="0" i="0" dirty="0">
                <a:solidFill>
                  <a:srgbClr val="51565E"/>
                </a:solidFill>
                <a:effectLst/>
                <a:latin typeface="Roboto" panose="02000000000000000000" pitchFamily="2" charset="0"/>
              </a:rPr>
              <a:t> The independent variables can be nominal, ordinal, or of interval type.</a:t>
            </a:r>
          </a:p>
          <a:p>
            <a:r>
              <a:rPr lang="en-US" b="0" i="0" dirty="0">
                <a:solidFill>
                  <a:srgbClr val="51565E"/>
                </a:solidFill>
                <a:effectLst/>
                <a:latin typeface="Roboto" panose="02000000000000000000" pitchFamily="2" charset="0"/>
              </a:rPr>
              <a:t>The name “logistic regression” is derived from the concept of the logistic function that it uses. The logistic function is also known as the sigmoid function. The value of this logistic function lies between zero and one.</a:t>
            </a:r>
            <a:endParaRPr lang="en-MY" dirty="0"/>
          </a:p>
        </p:txBody>
      </p:sp>
    </p:spTree>
    <p:extLst>
      <p:ext uri="{BB962C8B-B14F-4D97-AF65-F5344CB8AC3E}">
        <p14:creationId xmlns:p14="http://schemas.microsoft.com/office/powerpoint/2010/main" val="3290211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2C378-3D12-5335-42A4-E6D70079A62B}"/>
              </a:ext>
            </a:extLst>
          </p:cNvPr>
          <p:cNvSpPr>
            <a:spLocks noGrp="1"/>
          </p:cNvSpPr>
          <p:nvPr>
            <p:ph type="title"/>
          </p:nvPr>
        </p:nvSpPr>
        <p:spPr/>
        <p:txBody>
          <a:bodyPr/>
          <a:lstStyle/>
          <a:p>
            <a:r>
              <a:rPr lang="en-US" dirty="0"/>
              <a:t>Example</a:t>
            </a:r>
            <a:endParaRPr lang="en-MY" dirty="0"/>
          </a:p>
        </p:txBody>
      </p:sp>
      <p:sp>
        <p:nvSpPr>
          <p:cNvPr id="3" name="Content Placeholder 2">
            <a:extLst>
              <a:ext uri="{FF2B5EF4-FFF2-40B4-BE49-F238E27FC236}">
                <a16:creationId xmlns:a16="http://schemas.microsoft.com/office/drawing/2014/main" id="{9D5D0062-89B2-DE28-19C3-956BA50CD975}"/>
              </a:ext>
            </a:extLst>
          </p:cNvPr>
          <p:cNvSpPr>
            <a:spLocks noGrp="1"/>
          </p:cNvSpPr>
          <p:nvPr>
            <p:ph idx="1"/>
          </p:nvPr>
        </p:nvSpPr>
        <p:spPr/>
        <p:txBody>
          <a:bodyPr/>
          <a:lstStyle/>
          <a:p>
            <a:r>
              <a:rPr lang="en-US" b="0" i="0" dirty="0">
                <a:solidFill>
                  <a:srgbClr val="51565E"/>
                </a:solidFill>
                <a:effectLst/>
                <a:latin typeface="Roboto" panose="02000000000000000000" pitchFamily="2" charset="0"/>
              </a:rPr>
              <a:t>The following is an example of a logistic function we can use to find the probability of a vehicle breaking down, depending on how many years it has been since it was serviced last.</a:t>
            </a:r>
          </a:p>
          <a:p>
            <a:endParaRPr lang="en-MY" dirty="0"/>
          </a:p>
          <a:p>
            <a:endParaRPr lang="en-MY" dirty="0"/>
          </a:p>
        </p:txBody>
      </p:sp>
      <p:pic>
        <p:nvPicPr>
          <p:cNvPr id="4" name="Picture 3">
            <a:extLst>
              <a:ext uri="{FF2B5EF4-FFF2-40B4-BE49-F238E27FC236}">
                <a16:creationId xmlns:a16="http://schemas.microsoft.com/office/drawing/2014/main" id="{A36F20F4-4F14-6F2D-FC24-6F914E6EABE5}"/>
              </a:ext>
            </a:extLst>
          </p:cNvPr>
          <p:cNvPicPr>
            <a:picLocks noChangeAspect="1"/>
          </p:cNvPicPr>
          <p:nvPr/>
        </p:nvPicPr>
        <p:blipFill>
          <a:blip r:embed="rId2"/>
          <a:stretch>
            <a:fillRect/>
          </a:stretch>
        </p:blipFill>
        <p:spPr>
          <a:xfrm>
            <a:off x="3210605" y="3308124"/>
            <a:ext cx="4090081" cy="2927997"/>
          </a:xfrm>
          <a:prstGeom prst="rect">
            <a:avLst/>
          </a:prstGeom>
        </p:spPr>
      </p:pic>
    </p:spTree>
    <p:extLst>
      <p:ext uri="{BB962C8B-B14F-4D97-AF65-F5344CB8AC3E}">
        <p14:creationId xmlns:p14="http://schemas.microsoft.com/office/powerpoint/2010/main" val="78205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69581-348B-D21F-7DAD-61CEA797C3BC}"/>
              </a:ext>
            </a:extLst>
          </p:cNvPr>
          <p:cNvSpPr>
            <a:spLocks noGrp="1"/>
          </p:cNvSpPr>
          <p:nvPr>
            <p:ph type="title"/>
          </p:nvPr>
        </p:nvSpPr>
        <p:spPr/>
        <p:txBody>
          <a:bodyPr/>
          <a:lstStyle/>
          <a:p>
            <a:r>
              <a:rPr lang="en-US" dirty="0"/>
              <a:t>Example-Cont..</a:t>
            </a:r>
            <a:endParaRPr lang="en-MY" dirty="0"/>
          </a:p>
        </p:txBody>
      </p:sp>
      <p:sp>
        <p:nvSpPr>
          <p:cNvPr id="3" name="Content Placeholder 2">
            <a:extLst>
              <a:ext uri="{FF2B5EF4-FFF2-40B4-BE49-F238E27FC236}">
                <a16:creationId xmlns:a16="http://schemas.microsoft.com/office/drawing/2014/main" id="{6B480836-A020-ED0D-6A47-3AE763179C4D}"/>
              </a:ext>
            </a:extLst>
          </p:cNvPr>
          <p:cNvSpPr>
            <a:spLocks noGrp="1"/>
          </p:cNvSpPr>
          <p:nvPr>
            <p:ph idx="1"/>
          </p:nvPr>
        </p:nvSpPr>
        <p:spPr/>
        <p:txBody>
          <a:bodyPr/>
          <a:lstStyle/>
          <a:p>
            <a:r>
              <a:rPr lang="en-US" b="0" i="0" dirty="0">
                <a:solidFill>
                  <a:srgbClr val="51565E"/>
                </a:solidFill>
                <a:effectLst/>
                <a:latin typeface="Roboto" panose="02000000000000000000" pitchFamily="2" charset="0"/>
              </a:rPr>
              <a:t>Here is how you can interpret the results from the graph to decide whether the vehicle will break down or not.</a:t>
            </a:r>
          </a:p>
          <a:p>
            <a:endParaRPr lang="en-MY" dirty="0"/>
          </a:p>
        </p:txBody>
      </p:sp>
      <p:pic>
        <p:nvPicPr>
          <p:cNvPr id="4" name="Picture 3">
            <a:extLst>
              <a:ext uri="{FF2B5EF4-FFF2-40B4-BE49-F238E27FC236}">
                <a16:creationId xmlns:a16="http://schemas.microsoft.com/office/drawing/2014/main" id="{B2B205FD-CD92-A744-E3C8-5FFA5727E1AF}"/>
              </a:ext>
            </a:extLst>
          </p:cNvPr>
          <p:cNvPicPr>
            <a:picLocks noChangeAspect="1"/>
          </p:cNvPicPr>
          <p:nvPr/>
        </p:nvPicPr>
        <p:blipFill>
          <a:blip r:embed="rId2"/>
          <a:stretch>
            <a:fillRect/>
          </a:stretch>
        </p:blipFill>
        <p:spPr>
          <a:xfrm>
            <a:off x="2405576" y="2895926"/>
            <a:ext cx="5894362" cy="3498176"/>
          </a:xfrm>
          <a:prstGeom prst="rect">
            <a:avLst/>
          </a:prstGeom>
        </p:spPr>
      </p:pic>
    </p:spTree>
    <p:extLst>
      <p:ext uri="{BB962C8B-B14F-4D97-AF65-F5344CB8AC3E}">
        <p14:creationId xmlns:p14="http://schemas.microsoft.com/office/powerpoint/2010/main" val="597327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00A25-77DE-BFBD-D932-D9E777042E6F}"/>
              </a:ext>
            </a:extLst>
          </p:cNvPr>
          <p:cNvSpPr>
            <a:spLocks noGrp="1"/>
          </p:cNvSpPr>
          <p:nvPr>
            <p:ph type="title"/>
          </p:nvPr>
        </p:nvSpPr>
        <p:spPr/>
        <p:txBody>
          <a:bodyPr/>
          <a:lstStyle/>
          <a:p>
            <a:r>
              <a:rPr lang="en-US" dirty="0"/>
              <a:t>How Does the Logistic Regression Algorithm Work?</a:t>
            </a:r>
            <a:endParaRPr lang="en-MY" dirty="0"/>
          </a:p>
        </p:txBody>
      </p:sp>
      <p:sp>
        <p:nvSpPr>
          <p:cNvPr id="3" name="Content Placeholder 2">
            <a:extLst>
              <a:ext uri="{FF2B5EF4-FFF2-40B4-BE49-F238E27FC236}">
                <a16:creationId xmlns:a16="http://schemas.microsoft.com/office/drawing/2014/main" id="{0B8E5BD2-877F-6D9A-16CF-028B4C66BB86}"/>
              </a:ext>
            </a:extLst>
          </p:cNvPr>
          <p:cNvSpPr>
            <a:spLocks noGrp="1"/>
          </p:cNvSpPr>
          <p:nvPr>
            <p:ph idx="1"/>
          </p:nvPr>
        </p:nvSpPr>
        <p:spPr>
          <a:xfrm>
            <a:off x="838200" y="1505243"/>
            <a:ext cx="10515600" cy="4671720"/>
          </a:xfrm>
        </p:spPr>
        <p:txBody>
          <a:bodyPr/>
          <a:lstStyle/>
          <a:p>
            <a:r>
              <a:rPr lang="en-US" sz="2400" b="0" i="0" dirty="0">
                <a:solidFill>
                  <a:srgbClr val="51565E"/>
                </a:solidFill>
                <a:effectLst/>
                <a:latin typeface="Roboto" panose="02000000000000000000" pitchFamily="2" charset="0"/>
              </a:rPr>
              <a:t>Consider the following example: An organization wants to determine an employee’s salary increase based on their performance.</a:t>
            </a:r>
          </a:p>
          <a:p>
            <a:r>
              <a:rPr lang="en-US" sz="2400" b="0" i="0" dirty="0">
                <a:solidFill>
                  <a:srgbClr val="51565E"/>
                </a:solidFill>
                <a:effectLst/>
                <a:latin typeface="Roboto" panose="02000000000000000000" pitchFamily="2" charset="0"/>
              </a:rPr>
              <a:t>For this purpose, a linear regression algorithm will help them decide. Plotting a regression line by considering the employee’s performance as the independent variable, and the salary increase as the dependent variable will make their task easier.</a:t>
            </a:r>
          </a:p>
          <a:p>
            <a:endParaRPr lang="en-MY" dirty="0"/>
          </a:p>
        </p:txBody>
      </p:sp>
      <p:pic>
        <p:nvPicPr>
          <p:cNvPr id="4" name="Picture 3">
            <a:extLst>
              <a:ext uri="{FF2B5EF4-FFF2-40B4-BE49-F238E27FC236}">
                <a16:creationId xmlns:a16="http://schemas.microsoft.com/office/drawing/2014/main" id="{EF6BCECC-43F2-7514-958E-D7BB5DFFCD71}"/>
              </a:ext>
            </a:extLst>
          </p:cNvPr>
          <p:cNvPicPr>
            <a:picLocks noChangeAspect="1"/>
          </p:cNvPicPr>
          <p:nvPr/>
        </p:nvPicPr>
        <p:blipFill>
          <a:blip r:embed="rId2"/>
          <a:stretch>
            <a:fillRect/>
          </a:stretch>
        </p:blipFill>
        <p:spPr>
          <a:xfrm>
            <a:off x="3671669" y="3841103"/>
            <a:ext cx="4346916" cy="2705346"/>
          </a:xfrm>
          <a:prstGeom prst="rect">
            <a:avLst/>
          </a:prstGeom>
        </p:spPr>
      </p:pic>
    </p:spTree>
    <p:extLst>
      <p:ext uri="{BB962C8B-B14F-4D97-AF65-F5344CB8AC3E}">
        <p14:creationId xmlns:p14="http://schemas.microsoft.com/office/powerpoint/2010/main" val="17229444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1218</TotalTime>
  <Words>3323</Words>
  <Application>Microsoft Office PowerPoint</Application>
  <PresentationFormat>Widescreen</PresentationFormat>
  <Paragraphs>291</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-apple-system</vt:lpstr>
      <vt:lpstr>Arial</vt:lpstr>
      <vt:lpstr>Calibri</vt:lpstr>
      <vt:lpstr>Calibri Light</vt:lpstr>
      <vt:lpstr>Roboto</vt:lpstr>
      <vt:lpstr>Office Theme</vt:lpstr>
      <vt:lpstr>EC3357:Machine Learning</vt:lpstr>
      <vt:lpstr>Supervised learning</vt:lpstr>
      <vt:lpstr>Example</vt:lpstr>
      <vt:lpstr>The classification problem</vt:lpstr>
      <vt:lpstr>PowerPoint Presentation</vt:lpstr>
      <vt:lpstr>What is Logistic Regression?</vt:lpstr>
      <vt:lpstr>Example</vt:lpstr>
      <vt:lpstr>Example-Cont..</vt:lpstr>
      <vt:lpstr>How Does the Logistic Regression Algorithm Work?</vt:lpstr>
      <vt:lpstr>PowerPoint Presentation</vt:lpstr>
      <vt:lpstr>Logistic Function (Sigmoid Function)</vt:lpstr>
      <vt:lpstr>sigmoid function</vt:lpstr>
      <vt:lpstr>PowerPoint Presentation</vt:lpstr>
      <vt:lpstr>PowerPoint Presentation</vt:lpstr>
      <vt:lpstr>PowerPoint Presentation</vt:lpstr>
      <vt:lpstr>PowerPoint Presentation</vt:lpstr>
      <vt:lpstr>Types of Logistic Regression</vt:lpstr>
      <vt:lpstr>Binary logistic regression</vt:lpstr>
      <vt:lpstr>Multinomial logistic regression</vt:lpstr>
      <vt:lpstr>Ordinal logistic regression</vt:lpstr>
      <vt:lpstr>Linear Regression vs. Logistic Regression</vt:lpstr>
      <vt:lpstr>Applications of Logistic Regression</vt:lpstr>
      <vt:lpstr>Logistic Regression</vt:lpstr>
      <vt:lpstr>Example</vt:lpstr>
      <vt:lpstr>Step 1: Gather your data</vt:lpstr>
      <vt:lpstr>Step 2: Import the needed Python packages</vt:lpstr>
      <vt:lpstr>Step 3: Build a dataframe</vt:lpstr>
      <vt:lpstr>PowerPoint Presentation</vt:lpstr>
      <vt:lpstr>Step 4: Create the logistic regression in Python</vt:lpstr>
      <vt:lpstr>PowerPoint Presentation</vt:lpstr>
      <vt:lpstr>Confusion Matrix in Machine Learning</vt:lpstr>
      <vt:lpstr>Basic layout of a Confusion Matrix</vt:lpstr>
      <vt:lpstr>Create a 2x2 Confusion Matrix</vt:lpstr>
      <vt:lpstr>PowerPoint Presentation</vt:lpstr>
      <vt:lpstr>Example</vt:lpstr>
      <vt:lpstr>Evaluation Matrices</vt:lpstr>
      <vt:lpstr>PowerPoint Presentation</vt:lpstr>
      <vt:lpstr>PowerPoint Presentation</vt:lpstr>
      <vt:lpstr>PowerPoint Presentation</vt:lpstr>
      <vt:lpstr>Scaling a Confusion Matrix</vt:lpstr>
      <vt:lpstr>Practical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EC3357:Machine Learning</dc:title>
  <dc:creator>R. Rajesvary A/P. Rajoo</dc:creator>
  <cp:lastModifiedBy>Rajesvary Rajoo</cp:lastModifiedBy>
  <cp:revision>74</cp:revision>
  <dcterms:created xsi:type="dcterms:W3CDTF">2022-02-09T04:37:46Z</dcterms:created>
  <dcterms:modified xsi:type="dcterms:W3CDTF">2025-02-09T10:12:47Z</dcterms:modified>
</cp:coreProperties>
</file>