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348" r:id="rId3"/>
    <p:sldId id="258" r:id="rId4"/>
    <p:sldId id="259" r:id="rId5"/>
    <p:sldId id="260" r:id="rId6"/>
    <p:sldId id="261" r:id="rId7"/>
    <p:sldId id="283" r:id="rId8"/>
    <p:sldId id="262" r:id="rId9"/>
    <p:sldId id="333" r:id="rId10"/>
    <p:sldId id="284" r:id="rId11"/>
    <p:sldId id="330" r:id="rId12"/>
    <p:sldId id="331" r:id="rId13"/>
    <p:sldId id="288" r:id="rId14"/>
    <p:sldId id="289" r:id="rId15"/>
    <p:sldId id="292" r:id="rId16"/>
    <p:sldId id="349" r:id="rId17"/>
    <p:sldId id="350" r:id="rId18"/>
    <p:sldId id="351" r:id="rId19"/>
    <p:sldId id="352" r:id="rId20"/>
    <p:sldId id="293" r:id="rId21"/>
    <p:sldId id="294" r:id="rId22"/>
    <p:sldId id="295" r:id="rId23"/>
    <p:sldId id="296" r:id="rId24"/>
    <p:sldId id="336" r:id="rId25"/>
    <p:sldId id="353" r:id="rId26"/>
    <p:sldId id="299" r:id="rId27"/>
    <p:sldId id="300" r:id="rId28"/>
    <p:sldId id="301" r:id="rId29"/>
    <p:sldId id="35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E7AF9-0214-4FD4-9815-25F561D94B7D}" type="datetimeFigureOut">
              <a:rPr lang="en-MY" smtClean="0"/>
              <a:t>16/2/2025</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21DAE-D6A9-499D-9648-96E624305BF1}" type="slidenum">
              <a:rPr lang="en-MY" smtClean="0"/>
              <a:t>‹#›</a:t>
            </a:fld>
            <a:endParaRPr lang="en-MY"/>
          </a:p>
        </p:txBody>
      </p:sp>
    </p:spTree>
    <p:extLst>
      <p:ext uri="{BB962C8B-B14F-4D97-AF65-F5344CB8AC3E}">
        <p14:creationId xmlns:p14="http://schemas.microsoft.com/office/powerpoint/2010/main" val="43363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2F08863-03B3-45C0-985B-034E0F64A1EB}"/>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767F19D-FD53-45C3-891A-57462A624E2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170" name="Rectangle 7">
            <a:extLst>
              <a:ext uri="{FF2B5EF4-FFF2-40B4-BE49-F238E27FC236}">
                <a16:creationId xmlns:a16="http://schemas.microsoft.com/office/drawing/2014/main" id="{BA2960EF-3297-4AF1-914B-2612469679D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763" tIns="45883" rIns="91763" bIns="45883" anchor="b"/>
          <a:lstStyle>
            <a:lvl1pPr defTabSz="917575">
              <a:defRPr>
                <a:solidFill>
                  <a:schemeClr val="tx1"/>
                </a:solidFill>
                <a:latin typeface="Arial" panose="020B0604020202020204" pitchFamily="34" charset="0"/>
                <a:cs typeface="Arial" panose="020B0604020202020204" pitchFamily="34" charset="0"/>
              </a:defRPr>
            </a:lvl1pPr>
            <a:lvl2pPr marL="731838" indent="-280988" defTabSz="917575">
              <a:defRPr>
                <a:solidFill>
                  <a:schemeClr val="tx1"/>
                </a:solidFill>
                <a:latin typeface="Arial" panose="020B0604020202020204" pitchFamily="34" charset="0"/>
                <a:cs typeface="Arial" panose="020B0604020202020204" pitchFamily="34" charset="0"/>
              </a:defRPr>
            </a:lvl2pPr>
            <a:lvl3pPr marL="1125538" indent="-225425" defTabSz="917575">
              <a:defRPr>
                <a:solidFill>
                  <a:schemeClr val="tx1"/>
                </a:solidFill>
                <a:latin typeface="Arial" panose="020B0604020202020204" pitchFamily="34" charset="0"/>
                <a:cs typeface="Arial" panose="020B0604020202020204" pitchFamily="34" charset="0"/>
              </a:defRPr>
            </a:lvl3pPr>
            <a:lvl4pPr marL="1576388" indent="-225425" defTabSz="917575">
              <a:defRPr>
                <a:solidFill>
                  <a:schemeClr val="tx1"/>
                </a:solidFill>
                <a:latin typeface="Arial" panose="020B0604020202020204" pitchFamily="34" charset="0"/>
                <a:cs typeface="Arial" panose="020B0604020202020204" pitchFamily="34" charset="0"/>
              </a:defRPr>
            </a:lvl4pPr>
            <a:lvl5pPr marL="2025650" indent="-223838" defTabSz="917575">
              <a:defRPr>
                <a:solidFill>
                  <a:schemeClr val="tx1"/>
                </a:solidFill>
                <a:latin typeface="Arial" panose="020B0604020202020204" pitchFamily="34" charset="0"/>
                <a:cs typeface="Arial" panose="020B0604020202020204" pitchFamily="34" charset="0"/>
              </a:defRPr>
            </a:lvl5pPr>
            <a:lvl6pPr marL="2482850" indent="-223838" defTabSz="9175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40050" indent="-223838" defTabSz="9175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97250" indent="-223838" defTabSz="9175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54450" indent="-223838" defTabSz="9175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7575" rtl="0" eaLnBrk="0" fontAlgn="base" latinLnBrk="0" hangingPunct="0">
              <a:lnSpc>
                <a:spcPct val="100000"/>
              </a:lnSpc>
              <a:spcBef>
                <a:spcPct val="0"/>
              </a:spcBef>
              <a:spcAft>
                <a:spcPct val="0"/>
              </a:spcAft>
              <a:buClrTx/>
              <a:buSzTx/>
              <a:buFontTx/>
              <a:buNone/>
              <a:tabLst/>
              <a:defRPr/>
            </a:pPr>
            <a:fld id="{3C8F2C51-460D-4015-ADFB-757E0D6A8DB8}"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917575" rtl="0" eaLnBrk="0" fontAlgn="base" latinLnBrk="0" hangingPunct="0">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171" name="Rectangle 2">
            <a:extLst>
              <a:ext uri="{FF2B5EF4-FFF2-40B4-BE49-F238E27FC236}">
                <a16:creationId xmlns:a16="http://schemas.microsoft.com/office/drawing/2014/main" id="{B3AA6F58-BB53-4177-8118-F9FF310686F0}"/>
              </a:ext>
            </a:extLst>
          </p:cNvPr>
          <p:cNvSpPr>
            <a:spLocks noGrp="1" noRot="1" noChangeAspect="1" noChangeArrowheads="1" noTextEdit="1"/>
          </p:cNvSpPr>
          <p:nvPr>
            <p:ph type="sldImg"/>
          </p:nvPr>
        </p:nvSpPr>
        <p:spPr>
          <a:xfrm>
            <a:off x="396875" y="692150"/>
            <a:ext cx="6072188" cy="3416300"/>
          </a:xfrm>
          <a:ln w="12700" cap="flat">
            <a:solidFill>
              <a:schemeClr val="tx1"/>
            </a:solidFill>
          </a:ln>
        </p:spPr>
      </p:sp>
      <p:sp>
        <p:nvSpPr>
          <p:cNvPr id="7172" name="Rectangle 3">
            <a:extLst>
              <a:ext uri="{FF2B5EF4-FFF2-40B4-BE49-F238E27FC236}">
                <a16:creationId xmlns:a16="http://schemas.microsoft.com/office/drawing/2014/main" id="{C82A6D80-6208-4C4B-BFFA-DD5F376A298D}"/>
              </a:ext>
            </a:extLst>
          </p:cNvPr>
          <p:cNvSpPr>
            <a:spLocks noGrp="1" noChangeArrowheads="1"/>
          </p:cNvSpPr>
          <p:nvPr>
            <p:ph type="body" idx="1"/>
          </p:nvPr>
        </p:nvSpPr>
        <p:spPr>
          <a:xfrm>
            <a:off x="914400" y="4344988"/>
            <a:ext cx="5029200" cy="4114800"/>
          </a:xfrm>
        </p:spPr>
        <p:txBody>
          <a:bodyPr lIns="84591" tIns="42296" rIns="84591" bIns="42296"/>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a:extLst>
              <a:ext uri="{FF2B5EF4-FFF2-40B4-BE49-F238E27FC236}">
                <a16:creationId xmlns:a16="http://schemas.microsoft.com/office/drawing/2014/main" id="{F75932E8-6AB8-9D67-CCB5-D6AC90888CFA}"/>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a:extLst>
              <a:ext uri="{FF2B5EF4-FFF2-40B4-BE49-F238E27FC236}">
                <a16:creationId xmlns:a16="http://schemas.microsoft.com/office/drawing/2014/main" id="{4663A847-C698-5428-C8B2-F1B5849761C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FE0D7E6F-C66E-18EF-2318-805C09DD08C3}"/>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D4076E4F-FBAF-2C69-82E8-103F57C2080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989CAD6F-63D7-2B54-E102-BC582624186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39F4768C-8593-D9C2-11AC-452684D5DAF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A950BB51-2541-BA81-0D5D-216E7CE326E2}"/>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D4C530-F71A-7A58-0012-E40C0326F4C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FB436A54-52BE-9582-91B4-AFC1CFA0F561}"/>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9DB85CC2-F624-0A26-BCC5-DD5B00CFB729}"/>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A6FAA304-27F1-5F73-FFDB-978A237B9188}"/>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C932508D-D146-5A98-8DED-DC77E6C8B745}"/>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6C886579-0CDC-DED3-4BEE-A3ECCD67386C}"/>
              </a:ext>
            </a:extLst>
          </p:cNvPr>
          <p:cNvSpPr txBox="1">
            <a:spLocks noGrp="1" noRot="1" noChangeAspect="1" noChangeArrowheads="1"/>
          </p:cNvSpPr>
          <p:nvPr>
            <p:ph type="sldImg"/>
          </p:nvPr>
        </p:nvSpPr>
        <p:spPr bwMode="auto">
          <a:xfrm>
            <a:off x="2143125" y="695325"/>
            <a:ext cx="257175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A9F8FFEE-B203-8955-A460-90FEF9A8916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a:extLst>
              <a:ext uri="{FF2B5EF4-FFF2-40B4-BE49-F238E27FC236}">
                <a16:creationId xmlns:a16="http://schemas.microsoft.com/office/drawing/2014/main" id="{7C568799-BFC0-211A-9516-162E204DDA8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a:extLst>
              <a:ext uri="{FF2B5EF4-FFF2-40B4-BE49-F238E27FC236}">
                <a16:creationId xmlns:a16="http://schemas.microsoft.com/office/drawing/2014/main" id="{92FD5D32-C1C4-5658-6C38-D0F8FC65FE3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A1C8AAAE-2552-B978-C424-D77FF933172B}"/>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4F92A981-32E9-2980-5110-0EAE69CDF980}"/>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042B33DD-0286-3044-7ABF-8F3FFC0B2583}"/>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A9D351CC-9D1B-7315-F656-453652B0B2C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07DC-8F30-0D96-F1C7-2F540C957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11A0095-22F1-E7EC-4134-B4D517649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E1A1B8EA-23EB-51CC-7F12-D1116A43E27F}"/>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5" name="Footer Placeholder 4">
            <a:extLst>
              <a:ext uri="{FF2B5EF4-FFF2-40B4-BE49-F238E27FC236}">
                <a16:creationId xmlns:a16="http://schemas.microsoft.com/office/drawing/2014/main" id="{F673C14A-01D4-C969-615C-2514538B2FD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4DF342C-8CF6-302F-FF61-18F2512B6C4B}"/>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30489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C2ED-689A-97B5-E1EF-A15C8E261217}"/>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7AC8994-4FDD-4B66-4FC3-70599B9B8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D391DF3-CBB8-AFBC-95D7-8CE8B1DA7C95}"/>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5" name="Footer Placeholder 4">
            <a:extLst>
              <a:ext uri="{FF2B5EF4-FFF2-40B4-BE49-F238E27FC236}">
                <a16:creationId xmlns:a16="http://schemas.microsoft.com/office/drawing/2014/main" id="{0C9BCB79-D08E-B335-7C16-68A6EE4FA77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C18C9B5-96C4-5BB5-3B90-CC5BD4E62CF7}"/>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2758976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13E37-46FF-95E0-2B42-BB9612ED89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B25B4DC-FD1D-E0FD-FB55-724E478C8F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51717F14-6C6A-4237-2C07-32EBF4133348}"/>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5" name="Footer Placeholder 4">
            <a:extLst>
              <a:ext uri="{FF2B5EF4-FFF2-40B4-BE49-F238E27FC236}">
                <a16:creationId xmlns:a16="http://schemas.microsoft.com/office/drawing/2014/main" id="{A63E14C6-D079-6581-6CEB-120176851D7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F265406-2F5F-A3EB-CAC9-5DD0BABAF304}"/>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250544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0349-0B99-0879-2076-40129FE5C71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A28E25F-7BAB-1C3C-B8A3-7F3DCC09DA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742EF1D-67B4-E737-4DB4-2B437AD39C0C}"/>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5" name="Footer Placeholder 4">
            <a:extLst>
              <a:ext uri="{FF2B5EF4-FFF2-40B4-BE49-F238E27FC236}">
                <a16:creationId xmlns:a16="http://schemas.microsoft.com/office/drawing/2014/main" id="{0122919C-72D3-D3DE-A593-E46C2E270F1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F962FD0-1B73-B0ED-125E-F21B397304DD}"/>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68660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CA39-3307-89DE-DC0A-6A1901C13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929B2BF-7342-EE90-A786-B4442F8FF6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4E6361-7CF6-F9E0-6083-654069392484}"/>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5" name="Footer Placeholder 4">
            <a:extLst>
              <a:ext uri="{FF2B5EF4-FFF2-40B4-BE49-F238E27FC236}">
                <a16:creationId xmlns:a16="http://schemas.microsoft.com/office/drawing/2014/main" id="{AE40EA43-C6EB-8B1F-5D32-5685E0A7376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9C4D063-56DA-7D58-4C65-D2C7A2FB3D87}"/>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4184827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3CB9-3BBC-E7FF-B0A7-C6FAACD4716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675A70B-29E2-21D8-8F00-B5E44D54A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F72E951-247C-882B-28F9-9396266010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94A86A1-9803-2EF9-329D-DE421402D302}"/>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6" name="Footer Placeholder 5">
            <a:extLst>
              <a:ext uri="{FF2B5EF4-FFF2-40B4-BE49-F238E27FC236}">
                <a16:creationId xmlns:a16="http://schemas.microsoft.com/office/drawing/2014/main" id="{0114E626-6271-953E-8ACA-108260C3D44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81450C0-C856-57DD-5630-7B5D83EA3842}"/>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421073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683B-6BF6-03FC-FCDA-0D316702E45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A8CB257-DA14-9FDC-0F20-ECD33B2BC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93648-B2D8-81DA-3535-1C588493BD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1CD4D4C3-FEB5-BCED-08D4-D3DB9D992F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07ED71-4556-19B1-4F6E-CBBF260F28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C9D807AD-9FAD-984F-17E3-23910364D43F}"/>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8" name="Footer Placeholder 7">
            <a:extLst>
              <a:ext uri="{FF2B5EF4-FFF2-40B4-BE49-F238E27FC236}">
                <a16:creationId xmlns:a16="http://schemas.microsoft.com/office/drawing/2014/main" id="{EAE4CFB0-23BF-B766-13C9-A74A9992459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D677D7B-8C80-E71E-A19B-8FD64A663067}"/>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41613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F27B-09F4-75BE-782A-066E037F43BE}"/>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7D72AC4-7A1F-48F3-195D-E20010638B8D}"/>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4" name="Footer Placeholder 3">
            <a:extLst>
              <a:ext uri="{FF2B5EF4-FFF2-40B4-BE49-F238E27FC236}">
                <a16:creationId xmlns:a16="http://schemas.microsoft.com/office/drawing/2014/main" id="{9A0B55ED-9266-EC9D-4365-F5C64EC7FA1B}"/>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DDBE5E1B-0843-95E8-A543-3DDBAA5E4C5A}"/>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152895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161F0-9141-2816-7111-DFF923D6F120}"/>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3" name="Footer Placeholder 2">
            <a:extLst>
              <a:ext uri="{FF2B5EF4-FFF2-40B4-BE49-F238E27FC236}">
                <a16:creationId xmlns:a16="http://schemas.microsoft.com/office/drawing/2014/main" id="{4E9A5AEF-DB56-2BAE-2B42-9B8EAEC41C2F}"/>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010CB78-7A75-E80D-58B3-01433BEEF956}"/>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49442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81547-F0B3-32C1-088D-BDE6F7084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2DA7551-A797-C29C-C7DE-3ACC1E5FC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5A5978CD-4FD7-89F0-EC29-30B26CF071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2FB87-C0CC-8E4B-CD9C-82A156050399}"/>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6" name="Footer Placeholder 5">
            <a:extLst>
              <a:ext uri="{FF2B5EF4-FFF2-40B4-BE49-F238E27FC236}">
                <a16:creationId xmlns:a16="http://schemas.microsoft.com/office/drawing/2014/main" id="{891D7583-2D23-1D90-C1EE-DB98E2DC6A0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4B8933A-0657-E2BA-8A63-053D39C7C5CF}"/>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60587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21E2-07C4-AC73-BE1A-CE2D33941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E1D4136-72E3-8452-FB55-7503389B0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F6455F3-D379-EA3F-38FE-595A008B1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443FE-20A3-77DF-9036-11A53AE32ED6}"/>
              </a:ext>
            </a:extLst>
          </p:cNvPr>
          <p:cNvSpPr>
            <a:spLocks noGrp="1"/>
          </p:cNvSpPr>
          <p:nvPr>
            <p:ph type="dt" sz="half" idx="10"/>
          </p:nvPr>
        </p:nvSpPr>
        <p:spPr/>
        <p:txBody>
          <a:bodyPr/>
          <a:lstStyle/>
          <a:p>
            <a:fld id="{FF816DB4-F022-4AD6-9765-A611F5138B08}" type="datetimeFigureOut">
              <a:rPr lang="en-MY" smtClean="0"/>
              <a:t>16/2/2025</a:t>
            </a:fld>
            <a:endParaRPr lang="en-MY"/>
          </a:p>
        </p:txBody>
      </p:sp>
      <p:sp>
        <p:nvSpPr>
          <p:cNvPr id="6" name="Footer Placeholder 5">
            <a:extLst>
              <a:ext uri="{FF2B5EF4-FFF2-40B4-BE49-F238E27FC236}">
                <a16:creationId xmlns:a16="http://schemas.microsoft.com/office/drawing/2014/main" id="{048E60CA-AA41-520E-9497-E0A2A5155B3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B5720C7-4584-F314-5ADF-C58BFCFACA48}"/>
              </a:ext>
            </a:extLst>
          </p:cNvPr>
          <p:cNvSpPr>
            <a:spLocks noGrp="1"/>
          </p:cNvSpPr>
          <p:nvPr>
            <p:ph type="sldNum" sz="quarter" idx="12"/>
          </p:nvPr>
        </p:nvSpPr>
        <p:spPr/>
        <p:txBody>
          <a:bodyPr/>
          <a:lstStyle/>
          <a:p>
            <a:fld id="{A903B3B0-DDDA-44BF-99A7-E88DCE95760C}" type="slidenum">
              <a:rPr lang="en-MY" smtClean="0"/>
              <a:t>‹#›</a:t>
            </a:fld>
            <a:endParaRPr lang="en-MY"/>
          </a:p>
        </p:txBody>
      </p:sp>
    </p:spTree>
    <p:extLst>
      <p:ext uri="{BB962C8B-B14F-4D97-AF65-F5344CB8AC3E}">
        <p14:creationId xmlns:p14="http://schemas.microsoft.com/office/powerpoint/2010/main" val="241389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431197-EF1A-736B-349E-9447B4A41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5B03AB7-CCB0-5357-C200-66060618A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4611943-3F76-60DF-99E5-5BEEF89AD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816DB4-F022-4AD6-9765-A611F5138B08}" type="datetimeFigureOut">
              <a:rPr lang="en-MY" smtClean="0"/>
              <a:t>16/2/2025</a:t>
            </a:fld>
            <a:endParaRPr lang="en-MY"/>
          </a:p>
        </p:txBody>
      </p:sp>
      <p:sp>
        <p:nvSpPr>
          <p:cNvPr id="5" name="Footer Placeholder 4">
            <a:extLst>
              <a:ext uri="{FF2B5EF4-FFF2-40B4-BE49-F238E27FC236}">
                <a16:creationId xmlns:a16="http://schemas.microsoft.com/office/drawing/2014/main" id="{92C628C7-49E9-05E8-DA1B-4D0AB59B3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106F1AB5-F1D2-D6DD-9393-9F0993A91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3B3B0-DDDA-44BF-99A7-E88DCE95760C}" type="slidenum">
              <a:rPr lang="en-MY" smtClean="0"/>
              <a:t>‹#›</a:t>
            </a:fld>
            <a:endParaRPr lang="en-MY"/>
          </a:p>
        </p:txBody>
      </p:sp>
    </p:spTree>
    <p:extLst>
      <p:ext uri="{BB962C8B-B14F-4D97-AF65-F5344CB8AC3E}">
        <p14:creationId xmlns:p14="http://schemas.microsoft.com/office/powerpoint/2010/main" val="1966743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A157-2480-48F8-A776-C3AEB9419CF1}"/>
              </a:ext>
            </a:extLst>
          </p:cNvPr>
          <p:cNvSpPr>
            <a:spLocks noGrp="1"/>
          </p:cNvSpPr>
          <p:nvPr>
            <p:ph type="ctrTitle"/>
          </p:nvPr>
        </p:nvSpPr>
        <p:spPr/>
        <p:txBody>
          <a:bodyPr/>
          <a:lstStyle/>
          <a:p>
            <a:r>
              <a:rPr lang="en-US" dirty="0"/>
              <a:t>EC3357:Machine Learning</a:t>
            </a:r>
            <a:endParaRPr lang="en-MY" dirty="0"/>
          </a:p>
        </p:txBody>
      </p:sp>
      <p:sp>
        <p:nvSpPr>
          <p:cNvPr id="3" name="Subtitle 2">
            <a:extLst>
              <a:ext uri="{FF2B5EF4-FFF2-40B4-BE49-F238E27FC236}">
                <a16:creationId xmlns:a16="http://schemas.microsoft.com/office/drawing/2014/main" id="{A0A40B2D-4E2E-4916-A860-9962A601F436}"/>
              </a:ext>
            </a:extLst>
          </p:cNvPr>
          <p:cNvSpPr>
            <a:spLocks noGrp="1"/>
          </p:cNvSpPr>
          <p:nvPr>
            <p:ph type="subTitle" idx="1"/>
          </p:nvPr>
        </p:nvSpPr>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Lecture 5: Neural Network Representation</a:t>
            </a:r>
            <a:endParaRPr kumimoji="0" lang="en-MY"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MY" dirty="0"/>
          </a:p>
        </p:txBody>
      </p:sp>
    </p:spTree>
    <p:extLst>
      <p:ext uri="{BB962C8B-B14F-4D97-AF65-F5344CB8AC3E}">
        <p14:creationId xmlns:p14="http://schemas.microsoft.com/office/powerpoint/2010/main" val="86478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6">
            <a:extLst>
              <a:ext uri="{FF2B5EF4-FFF2-40B4-BE49-F238E27FC236}">
                <a16:creationId xmlns:a16="http://schemas.microsoft.com/office/drawing/2014/main" id="{2BC8A0AC-54AD-47CC-AC82-481AF5C534A9}"/>
              </a:ext>
            </a:extLst>
          </p:cNvPr>
          <p:cNvSpPr txBox="1">
            <a:spLocks noGrp="1"/>
          </p:cNvSpPr>
          <p:nvPr/>
        </p:nvSpPr>
        <p:spPr bwMode="auto">
          <a:xfrm>
            <a:off x="8763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fontAlgn="base">
              <a:spcBef>
                <a:spcPct val="0"/>
              </a:spcBef>
              <a:spcAft>
                <a:spcPct val="0"/>
              </a:spcAft>
            </a:pPr>
            <a:fld id="{F6D8E397-BFD1-4ED3-99C8-0081B3E2C445}" type="slidenum">
              <a:rPr lang="en-US" altLang="en-US" sz="1200">
                <a:solidFill>
                  <a:srgbClr val="000000"/>
                </a:solidFill>
                <a:latin typeface="Tahoma" panose="020B0604030504040204" pitchFamily="34" charset="0"/>
              </a:rPr>
              <a:pPr algn="r" fontAlgn="base">
                <a:spcBef>
                  <a:spcPct val="0"/>
                </a:spcBef>
                <a:spcAft>
                  <a:spcPct val="0"/>
                </a:spcAft>
              </a:pPr>
              <a:t>10</a:t>
            </a:fld>
            <a:endParaRPr lang="en-US" altLang="en-US" sz="1200">
              <a:solidFill>
                <a:srgbClr val="000000"/>
              </a:solidFill>
              <a:latin typeface="Tahoma" panose="020B0604030504040204" pitchFamily="34" charset="0"/>
            </a:endParaRPr>
          </a:p>
        </p:txBody>
      </p:sp>
      <p:sp>
        <p:nvSpPr>
          <p:cNvPr id="6149" name="Rectangle 4098">
            <a:extLst>
              <a:ext uri="{FF2B5EF4-FFF2-40B4-BE49-F238E27FC236}">
                <a16:creationId xmlns:a16="http://schemas.microsoft.com/office/drawing/2014/main" id="{3C1B193B-D0EE-41FC-B00A-1C9C8AC9F0E0}"/>
              </a:ext>
            </a:extLst>
          </p:cNvPr>
          <p:cNvSpPr>
            <a:spLocks noGrp="1" noChangeArrowheads="1"/>
          </p:cNvSpPr>
          <p:nvPr>
            <p:ph type="title" idx="4294967295"/>
          </p:nvPr>
        </p:nvSpPr>
        <p:spPr>
          <a:xfrm>
            <a:off x="857250" y="0"/>
            <a:ext cx="10515600" cy="1325563"/>
          </a:xfrm>
          <a:noFill/>
        </p:spPr>
        <p:txBody>
          <a:bodyPr vert="horz" wrap="square" lIns="92075" tIns="46038" rIns="92075" bIns="46038" numCol="1" anchor="b" anchorCtr="0" compatLnSpc="1">
            <a:prstTxWarp prst="textNoShape">
              <a:avLst/>
            </a:prstTxWarp>
          </a:bodyPr>
          <a:lstStyle/>
          <a:p>
            <a:r>
              <a:rPr lang="en-US" altLang="en-US" dirty="0"/>
              <a:t>A  Neuron (= a perceptron)</a:t>
            </a:r>
          </a:p>
        </p:txBody>
      </p:sp>
      <p:sp>
        <p:nvSpPr>
          <p:cNvPr id="41" name="TextBox 40">
            <a:extLst>
              <a:ext uri="{FF2B5EF4-FFF2-40B4-BE49-F238E27FC236}">
                <a16:creationId xmlns:a16="http://schemas.microsoft.com/office/drawing/2014/main" id="{44275BDF-D6F3-462D-B013-499CACB97584}"/>
              </a:ext>
            </a:extLst>
          </p:cNvPr>
          <p:cNvSpPr txBox="1"/>
          <p:nvPr/>
        </p:nvSpPr>
        <p:spPr>
          <a:xfrm>
            <a:off x="857250" y="1535889"/>
            <a:ext cx="9917723" cy="646331"/>
          </a:xfrm>
          <a:prstGeom prst="rect">
            <a:avLst/>
          </a:prstGeom>
          <a:noFill/>
        </p:spPr>
        <p:txBody>
          <a:bodyPr wrap="square">
            <a:spAutoFit/>
          </a:bodyPr>
          <a:lstStyle/>
          <a:p>
            <a:r>
              <a:rPr lang="en-US" b="1" i="0" dirty="0">
                <a:solidFill>
                  <a:srgbClr val="222222"/>
                </a:solidFill>
                <a:effectLst/>
                <a:latin typeface="Lato" panose="020F0502020204030203" pitchFamily="34" charset="0"/>
              </a:rPr>
              <a:t>Perceptron</a:t>
            </a:r>
            <a:r>
              <a:rPr lang="en-US" b="0" i="0" dirty="0">
                <a:solidFill>
                  <a:srgbClr val="222222"/>
                </a:solidFill>
                <a:effectLst/>
                <a:latin typeface="Lato" panose="020F0502020204030203" pitchFamily="34" charset="0"/>
              </a:rPr>
              <a:t> is a simple form of Neural Network and consists of a single layer where all the mathematical computations are performed.</a:t>
            </a:r>
            <a:endParaRPr lang="en-MY" dirty="0"/>
          </a:p>
        </p:txBody>
      </p:sp>
      <p:pic>
        <p:nvPicPr>
          <p:cNvPr id="3" name="Picture 2">
            <a:extLst>
              <a:ext uri="{FF2B5EF4-FFF2-40B4-BE49-F238E27FC236}">
                <a16:creationId xmlns:a16="http://schemas.microsoft.com/office/drawing/2014/main" id="{91FD64C2-D19A-4EA0-96D4-5769FE2C8365}"/>
              </a:ext>
            </a:extLst>
          </p:cNvPr>
          <p:cNvPicPr>
            <a:picLocks noChangeAspect="1"/>
          </p:cNvPicPr>
          <p:nvPr/>
        </p:nvPicPr>
        <p:blipFill>
          <a:blip r:embed="rId3"/>
          <a:stretch>
            <a:fillRect/>
          </a:stretch>
        </p:blipFill>
        <p:spPr>
          <a:xfrm>
            <a:off x="857250" y="2333699"/>
            <a:ext cx="9215218" cy="3194012"/>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346A-D6F4-4CE4-87DD-DA5D0F088B21}"/>
              </a:ext>
            </a:extLst>
          </p:cNvPr>
          <p:cNvSpPr>
            <a:spLocks noGrp="1"/>
          </p:cNvSpPr>
          <p:nvPr>
            <p:ph type="title"/>
          </p:nvPr>
        </p:nvSpPr>
        <p:spPr/>
        <p:txBody>
          <a:bodyPr/>
          <a:lstStyle/>
          <a:p>
            <a:r>
              <a:rPr lang="en-MY" dirty="0"/>
              <a:t> Multilayer Perceptron </a:t>
            </a:r>
          </a:p>
        </p:txBody>
      </p:sp>
      <p:sp>
        <p:nvSpPr>
          <p:cNvPr id="3" name="Content Placeholder 2">
            <a:extLst>
              <a:ext uri="{FF2B5EF4-FFF2-40B4-BE49-F238E27FC236}">
                <a16:creationId xmlns:a16="http://schemas.microsoft.com/office/drawing/2014/main" id="{F4C3C1D2-5677-4100-A5F9-4A9A294B7B67}"/>
              </a:ext>
            </a:extLst>
          </p:cNvPr>
          <p:cNvSpPr>
            <a:spLocks noGrp="1"/>
          </p:cNvSpPr>
          <p:nvPr>
            <p:ph idx="1"/>
          </p:nvPr>
        </p:nvSpPr>
        <p:spPr/>
        <p:txBody>
          <a:bodyPr/>
          <a:lstStyle/>
          <a:p>
            <a:pPr algn="just"/>
            <a:r>
              <a:rPr lang="en-US" dirty="0"/>
              <a:t>Multilayer Perceptron also known as Artificial Neural Networks consists of more than one perception which is grouped together to form a multiple layer neural network.</a:t>
            </a:r>
          </a:p>
          <a:p>
            <a:pPr algn="just"/>
            <a:endParaRPr lang="en-MY" dirty="0"/>
          </a:p>
        </p:txBody>
      </p:sp>
      <p:pic>
        <p:nvPicPr>
          <p:cNvPr id="4" name="Picture 3">
            <a:extLst>
              <a:ext uri="{FF2B5EF4-FFF2-40B4-BE49-F238E27FC236}">
                <a16:creationId xmlns:a16="http://schemas.microsoft.com/office/drawing/2014/main" id="{A8A7FDA5-3D26-40E9-968F-38E384E5929E}"/>
              </a:ext>
            </a:extLst>
          </p:cNvPr>
          <p:cNvPicPr>
            <a:picLocks noChangeAspect="1"/>
          </p:cNvPicPr>
          <p:nvPr/>
        </p:nvPicPr>
        <p:blipFill>
          <a:blip r:embed="rId2"/>
          <a:stretch>
            <a:fillRect/>
          </a:stretch>
        </p:blipFill>
        <p:spPr>
          <a:xfrm>
            <a:off x="2075542" y="3236687"/>
            <a:ext cx="6092371" cy="3092104"/>
          </a:xfrm>
          <a:prstGeom prst="rect">
            <a:avLst/>
          </a:prstGeom>
        </p:spPr>
      </p:pic>
    </p:spTree>
    <p:extLst>
      <p:ext uri="{BB962C8B-B14F-4D97-AF65-F5344CB8AC3E}">
        <p14:creationId xmlns:p14="http://schemas.microsoft.com/office/powerpoint/2010/main" val="189343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98FD-08AF-4003-A895-8BF47D579AD6}"/>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5EDD7E6-2F2E-4D1C-9A8D-980A1341E481}"/>
              </a:ext>
            </a:extLst>
          </p:cNvPr>
          <p:cNvSpPr>
            <a:spLocks noGrp="1"/>
          </p:cNvSpPr>
          <p:nvPr>
            <p:ph idx="1"/>
          </p:nvPr>
        </p:nvSpPr>
        <p:spPr/>
        <p:txBody>
          <a:bodyPr/>
          <a:lstStyle/>
          <a:p>
            <a:r>
              <a:rPr lang="en-US" dirty="0"/>
              <a:t>In the above image, The Artificial Neural Network consists of four layers interconnected with each other:</a:t>
            </a:r>
          </a:p>
          <a:p>
            <a:pPr marL="0" indent="0">
              <a:buNone/>
            </a:pPr>
            <a:endParaRPr lang="en-US" dirty="0"/>
          </a:p>
          <a:p>
            <a:pPr lvl="1"/>
            <a:r>
              <a:rPr lang="en-US" dirty="0"/>
              <a:t>An input layer, with 6 input nodes</a:t>
            </a:r>
          </a:p>
          <a:p>
            <a:pPr lvl="1"/>
            <a:r>
              <a:rPr lang="en-US" dirty="0"/>
              <a:t>Hidden Layer 1, with 4 hidden nodes/4 perceptions</a:t>
            </a:r>
          </a:p>
          <a:p>
            <a:pPr lvl="1"/>
            <a:r>
              <a:rPr lang="en-US" dirty="0"/>
              <a:t>Hidden layer 2, with 4 hidden nodes</a:t>
            </a:r>
          </a:p>
          <a:p>
            <a:pPr lvl="1"/>
            <a:r>
              <a:rPr lang="en-US" dirty="0"/>
              <a:t>Output layer with 1 output node</a:t>
            </a:r>
            <a:endParaRPr lang="en-MY" dirty="0"/>
          </a:p>
        </p:txBody>
      </p:sp>
    </p:spTree>
    <p:extLst>
      <p:ext uri="{BB962C8B-B14F-4D97-AF65-F5344CB8AC3E}">
        <p14:creationId xmlns:p14="http://schemas.microsoft.com/office/powerpoint/2010/main" val="1817809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1">
            <a:extLst>
              <a:ext uri="{FF2B5EF4-FFF2-40B4-BE49-F238E27FC236}">
                <a16:creationId xmlns:a16="http://schemas.microsoft.com/office/drawing/2014/main" id="{CF40EC09-D54D-171B-3D94-E12FC4BA2DAF}"/>
              </a:ext>
            </a:extLst>
          </p:cNvPr>
          <p:cNvSpPr txBox="1">
            <a:spLocks noChangeArrowheads="1"/>
          </p:cNvSpPr>
          <p:nvPr/>
        </p:nvSpPr>
        <p:spPr bwMode="auto">
          <a:xfrm>
            <a:off x="914400" y="662496"/>
            <a:ext cx="92964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Artificial Neural Networks</a:t>
            </a:r>
          </a:p>
        </p:txBody>
      </p:sp>
      <p:sp>
        <p:nvSpPr>
          <p:cNvPr id="39938" name="Text Box 2">
            <a:extLst>
              <a:ext uri="{FF2B5EF4-FFF2-40B4-BE49-F238E27FC236}">
                <a16:creationId xmlns:a16="http://schemas.microsoft.com/office/drawing/2014/main" id="{7B6B3DB7-9C94-5A5B-665F-17B5BDD5DE9D}"/>
              </a:ext>
            </a:extLst>
          </p:cNvPr>
          <p:cNvSpPr txBox="1">
            <a:spLocks noChangeArrowheads="1"/>
          </p:cNvSpPr>
          <p:nvPr/>
        </p:nvSpPr>
        <p:spPr bwMode="auto">
          <a:xfrm>
            <a:off x="1850571" y="2090058"/>
            <a:ext cx="9165771" cy="21566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914400" indent="-4572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An ANN can:</a:t>
            </a:r>
          </a:p>
          <a:p>
            <a:pPr lvl="1">
              <a:spcBef>
                <a:spcPts val="375"/>
              </a:spcBef>
              <a:buClr>
                <a:srgbClr val="9B2D1F"/>
              </a:buClr>
              <a:buSzPct val="85000"/>
              <a:buFont typeface="Times New Roman" panose="02020603050405020304" pitchFamily="18" charset="0"/>
              <a:buAutoNum type="arabicPeriod"/>
            </a:pPr>
            <a:r>
              <a:rPr lang="en-GB" altLang="en-US" dirty="0">
                <a:cs typeface="Times New Roman" panose="02020603050405020304" pitchFamily="18" charset="0"/>
              </a:rPr>
              <a:t>compute </a:t>
            </a:r>
            <a:r>
              <a:rPr lang="en-GB" altLang="en-US" i="1" dirty="0">
                <a:cs typeface="Times New Roman" panose="02020603050405020304" pitchFamily="18" charset="0"/>
              </a:rPr>
              <a:t>any computable </a:t>
            </a:r>
            <a:r>
              <a:rPr lang="en-GB" altLang="en-US" dirty="0">
                <a:cs typeface="Times New Roman" panose="02020603050405020304" pitchFamily="18" charset="0"/>
              </a:rPr>
              <a:t>function, by the appropriate selection of the network topology and weights values.</a:t>
            </a:r>
          </a:p>
          <a:p>
            <a:pPr lvl="1">
              <a:spcBef>
                <a:spcPts val="375"/>
              </a:spcBef>
              <a:buClr>
                <a:srgbClr val="9B2D1F"/>
              </a:buClr>
              <a:buSzPct val="85000"/>
              <a:buFont typeface="Times New Roman" panose="02020603050405020304" pitchFamily="18" charset="0"/>
              <a:buAutoNum type="arabicPeriod"/>
            </a:pPr>
            <a:r>
              <a:rPr lang="en-GB" altLang="en-US" dirty="0">
                <a:cs typeface="Times New Roman" panose="02020603050405020304" pitchFamily="18" charset="0"/>
              </a:rPr>
              <a:t>learn from experience!</a:t>
            </a:r>
          </a:p>
          <a:p>
            <a:pPr lvl="1">
              <a:spcBef>
                <a:spcPts val="375"/>
              </a:spcBef>
              <a:buClr>
                <a:srgbClr val="9B2D1F"/>
              </a:buClr>
              <a:buSzPct val="85000"/>
              <a:buFont typeface="Wingdings" panose="05000000000000000000" pitchFamily="2" charset="2"/>
              <a:buChar char=""/>
            </a:pPr>
            <a:r>
              <a:rPr lang="en-GB" altLang="en-US" dirty="0">
                <a:cs typeface="Times New Roman" panose="02020603050405020304" pitchFamily="18" charset="0"/>
              </a:rPr>
              <a:t> Specifically, by trial‐and‐error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1">
            <a:extLst>
              <a:ext uri="{FF2B5EF4-FFF2-40B4-BE49-F238E27FC236}">
                <a16:creationId xmlns:a16="http://schemas.microsoft.com/office/drawing/2014/main" id="{D406FBF0-E953-9211-E8BE-2BECAF880050}"/>
              </a:ext>
            </a:extLst>
          </p:cNvPr>
          <p:cNvSpPr txBox="1">
            <a:spLocks noChangeArrowheads="1"/>
          </p:cNvSpPr>
          <p:nvPr/>
        </p:nvSpPr>
        <p:spPr bwMode="auto">
          <a:xfrm>
            <a:off x="508000" y="662496"/>
            <a:ext cx="97028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Learning by trial‐and‐error</a:t>
            </a:r>
          </a:p>
        </p:txBody>
      </p:sp>
      <p:sp>
        <p:nvSpPr>
          <p:cNvPr id="40962" name="Text Box 2">
            <a:extLst>
              <a:ext uri="{FF2B5EF4-FFF2-40B4-BE49-F238E27FC236}">
                <a16:creationId xmlns:a16="http://schemas.microsoft.com/office/drawing/2014/main" id="{7FB970ED-0171-B6C0-EE5B-E11055B49FD9}"/>
              </a:ext>
            </a:extLst>
          </p:cNvPr>
          <p:cNvSpPr txBox="1">
            <a:spLocks noChangeArrowheads="1"/>
          </p:cNvSpPr>
          <p:nvPr/>
        </p:nvSpPr>
        <p:spPr bwMode="auto">
          <a:xfrm>
            <a:off x="928914" y="1524000"/>
            <a:ext cx="9942286" cy="4798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pPr>
            <a:r>
              <a:rPr lang="en-GB" altLang="en-US" sz="3600" dirty="0">
                <a:latin typeface="Times New Roman" panose="02020603050405020304" pitchFamily="18" charset="0"/>
                <a:cs typeface="Times New Roman" panose="02020603050405020304" pitchFamily="18" charset="0"/>
              </a:rPr>
              <a:t>Continuous process of:</a:t>
            </a:r>
          </a:p>
          <a:p>
            <a:pPr lvl="1">
              <a:spcBef>
                <a:spcPts val="375"/>
              </a:spcBef>
              <a:buClr>
                <a:srgbClr val="9B2D1F"/>
              </a:buClr>
              <a:buSzPct val="85000"/>
              <a:buFont typeface="Wingdings" panose="05000000000000000000" pitchFamily="2" charset="2"/>
              <a:buChar char=""/>
            </a:pPr>
            <a:r>
              <a:rPr lang="en-GB" altLang="en-US" sz="3600" dirty="0">
                <a:cs typeface="Times New Roman" panose="02020603050405020304" pitchFamily="18" charset="0"/>
              </a:rPr>
              <a:t>Trial:</a:t>
            </a:r>
          </a:p>
          <a:p>
            <a:pPr lvl="1">
              <a:spcBef>
                <a:spcPts val="375"/>
              </a:spcBef>
              <a:buClr>
                <a:srgbClr val="9B2D1F"/>
              </a:buClr>
              <a:buSzPct val="85000"/>
            </a:pPr>
            <a:r>
              <a:rPr lang="en-GB" altLang="en-US" sz="2800" dirty="0">
                <a:latin typeface="Perpetua" panose="02020502060401020303" pitchFamily="18" charset="0"/>
              </a:rPr>
              <a:t>Processing an input to produce an output (In terms of ANN: Compute the output function of a given input)</a:t>
            </a:r>
          </a:p>
          <a:p>
            <a:pPr lvl="1">
              <a:spcBef>
                <a:spcPts val="375"/>
              </a:spcBef>
              <a:buClr>
                <a:srgbClr val="9B2D1F"/>
              </a:buClr>
              <a:buSzPct val="85000"/>
              <a:buFont typeface="Wingdings" panose="05000000000000000000" pitchFamily="2" charset="2"/>
              <a:buChar char=""/>
            </a:pPr>
            <a:r>
              <a:rPr lang="en-GB" altLang="en-US" sz="3600" dirty="0">
                <a:cs typeface="Times New Roman" panose="02020603050405020304" pitchFamily="18" charset="0"/>
              </a:rPr>
              <a:t>Evaluate:</a:t>
            </a:r>
          </a:p>
          <a:p>
            <a:pPr>
              <a:spcBef>
                <a:spcPts val="575"/>
              </a:spcBef>
              <a:buClr>
                <a:srgbClr val="D34817"/>
              </a:buClr>
              <a:buSzPct val="85000"/>
            </a:pPr>
            <a:r>
              <a:rPr lang="en-GB" altLang="en-US" sz="2800" dirty="0"/>
              <a:t>	Evaluating this output by comparing the actual output with the expected output.</a:t>
            </a:r>
          </a:p>
          <a:p>
            <a:pPr lvl="1">
              <a:spcBef>
                <a:spcPts val="375"/>
              </a:spcBef>
              <a:buClr>
                <a:srgbClr val="9B2D1F"/>
              </a:buClr>
              <a:buSzPct val="85000"/>
              <a:buFont typeface="Wingdings" panose="05000000000000000000" pitchFamily="2" charset="2"/>
              <a:buChar char=""/>
            </a:pPr>
            <a:r>
              <a:rPr lang="en-GB" altLang="en-US" sz="3600" dirty="0">
                <a:cs typeface="Times New Roman" panose="02020603050405020304" pitchFamily="18" charset="0"/>
              </a:rPr>
              <a:t>Adjust:</a:t>
            </a:r>
          </a:p>
          <a:p>
            <a:pPr lvl="1">
              <a:spcBef>
                <a:spcPts val="375"/>
              </a:spcBef>
              <a:buClr>
                <a:srgbClr val="9B2D1F"/>
              </a:buClr>
              <a:buSzPct val="85000"/>
            </a:pPr>
            <a:r>
              <a:rPr lang="en-GB" altLang="en-US" sz="2800" dirty="0">
                <a:latin typeface="Perpetua" panose="02020502060401020303" pitchFamily="18" charset="0"/>
              </a:rPr>
              <a:t>Adjust the </a:t>
            </a:r>
            <a:r>
              <a:rPr lang="en-GB" altLang="en-US" sz="2800" i="1" dirty="0">
                <a:latin typeface="Perpetua" panose="02020502060401020303" pitchFamily="18" charset="0"/>
              </a:rPr>
              <a:t>weights</a:t>
            </a:r>
            <a:r>
              <a:rPr lang="en-GB" altLang="en-US" i="1" dirty="0">
                <a:latin typeface="Perpetua" panose="02020502060401020303" pitchFamily="18"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1">
            <a:extLst>
              <a:ext uri="{FF2B5EF4-FFF2-40B4-BE49-F238E27FC236}">
                <a16:creationId xmlns:a16="http://schemas.microsoft.com/office/drawing/2014/main" id="{A4435B31-1575-C8C8-A80A-17CCE7DB781A}"/>
              </a:ext>
            </a:extLst>
          </p:cNvPr>
          <p:cNvSpPr txBox="1">
            <a:spLocks noChangeArrowheads="1"/>
          </p:cNvSpPr>
          <p:nvPr/>
        </p:nvSpPr>
        <p:spPr bwMode="auto">
          <a:xfrm>
            <a:off x="595086" y="256096"/>
            <a:ext cx="9615714"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How it works?</a:t>
            </a:r>
          </a:p>
        </p:txBody>
      </p:sp>
      <p:sp>
        <p:nvSpPr>
          <p:cNvPr id="44034" name="Text Box 2">
            <a:extLst>
              <a:ext uri="{FF2B5EF4-FFF2-40B4-BE49-F238E27FC236}">
                <a16:creationId xmlns:a16="http://schemas.microsoft.com/office/drawing/2014/main" id="{8729CE32-B42C-4EF1-619F-076F019893E4}"/>
              </a:ext>
            </a:extLst>
          </p:cNvPr>
          <p:cNvSpPr txBox="1">
            <a:spLocks noChangeArrowheads="1"/>
          </p:cNvSpPr>
          <p:nvPr/>
        </p:nvSpPr>
        <p:spPr bwMode="auto">
          <a:xfrm>
            <a:off x="653143" y="1011239"/>
            <a:ext cx="9499600" cy="6034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marL="0" indent="0" algn="just">
              <a:spcBef>
                <a:spcPts val="575"/>
              </a:spcBef>
              <a:buClr>
                <a:srgbClr val="D34817"/>
              </a:buClr>
              <a:buSzPct val="85000"/>
            </a:pPr>
            <a:r>
              <a:rPr lang="en-US" altLang="en-US" sz="2400" dirty="0">
                <a:latin typeface="Times New Roman" panose="02020603050405020304" pitchFamily="18" charset="0"/>
                <a:cs typeface="Times New Roman" panose="02020603050405020304" pitchFamily="18" charset="0"/>
              </a:rPr>
              <a:t>This is a description of the steps involved in training a neural network to learn the XOR function using a basic algorithm like the perceptron learning algorithm or more commonly, a simple form of gradient descent in a multi-layer perceptron (MLP). Here’s a detailed explanation of each step:</a:t>
            </a:r>
            <a:endParaRPr lang="en-GB" altLang="en-US" sz="2400" dirty="0">
              <a:latin typeface="Times New Roman" panose="02020603050405020304" pitchFamily="18" charset="0"/>
              <a:cs typeface="Times New Roman" panose="02020603050405020304" pitchFamily="18" charset="0"/>
            </a:endParaRPr>
          </a:p>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Set initial values of the weights randomly.</a:t>
            </a:r>
          </a:p>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Input: truth table of the XOR</a:t>
            </a:r>
          </a:p>
          <a:p>
            <a:pPr lvl="1">
              <a:spcBef>
                <a:spcPts val="575"/>
              </a:spcBef>
              <a:buClr>
                <a:srgbClr val="D34817"/>
              </a:buClr>
              <a:buSzPct val="85000"/>
              <a:buFont typeface="Wingdings 2" panose="05020102010507070707" pitchFamily="18" charset="2"/>
              <a:buChar char=""/>
            </a:pPr>
            <a:r>
              <a:rPr lang="en-GB" altLang="en-US" dirty="0">
                <a:latin typeface="Times New Roman" panose="02020603050405020304" pitchFamily="18" charset="0"/>
                <a:cs typeface="Times New Roman" panose="02020603050405020304" pitchFamily="18" charset="0"/>
              </a:rPr>
              <a:t>Do</a:t>
            </a:r>
          </a:p>
          <a:p>
            <a:pPr lvl="2">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Read input (e.g. 0, and 0)</a:t>
            </a:r>
          </a:p>
          <a:p>
            <a:pPr lvl="2">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Compute an output (e.g. 0.60543)</a:t>
            </a:r>
          </a:p>
          <a:p>
            <a:pPr lvl="2">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Compare it to the expected output. (Diff= 0.60543)</a:t>
            </a:r>
          </a:p>
          <a:p>
            <a:pPr lvl="2">
              <a:spcBef>
                <a:spcPts val="575"/>
              </a:spcBef>
              <a:buClr>
                <a:srgbClr val="D34817"/>
              </a:buClr>
              <a:buSzPct val="85000"/>
              <a:buFont typeface="Wingdings" panose="05000000000000000000" pitchFamily="2" charset="2"/>
              <a:buChar char=""/>
            </a:pPr>
            <a:r>
              <a:rPr lang="en-GB" altLang="en-US" sz="2000" dirty="0">
                <a:latin typeface="Times New Roman" panose="02020603050405020304" pitchFamily="18" charset="0"/>
                <a:cs typeface="Times New Roman" panose="02020603050405020304" pitchFamily="18" charset="0"/>
              </a:rPr>
              <a:t>Modify the weights </a:t>
            </a:r>
            <a:r>
              <a:rPr lang="en-GB" altLang="en-US" sz="2000" i="1" dirty="0">
                <a:latin typeface="Times New Roman" panose="02020603050405020304" pitchFamily="18" charset="0"/>
                <a:cs typeface="Times New Roman" panose="02020603050405020304" pitchFamily="18" charset="0"/>
              </a:rPr>
              <a:t>accordingly</a:t>
            </a:r>
            <a:r>
              <a:rPr lang="en-GB" altLang="en-US" i="1" dirty="0">
                <a:latin typeface="Times New Roman" panose="02020603050405020304" pitchFamily="18" charset="0"/>
                <a:cs typeface="Times New Roman" panose="02020603050405020304" pitchFamily="18" charset="0"/>
              </a:rPr>
              <a:t>.</a:t>
            </a:r>
          </a:p>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Loop until a condition is met</a:t>
            </a:r>
          </a:p>
          <a:p>
            <a:pPr>
              <a:spcBef>
                <a:spcPts val="575"/>
              </a:spcBef>
              <a:buClr>
                <a:srgbClr val="D34817"/>
              </a:buClr>
              <a:buSzPct val="85000"/>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Condition: certain number of iterations</a:t>
            </a:r>
          </a:p>
          <a:p>
            <a:pPr>
              <a:spcBef>
                <a:spcPts val="575"/>
              </a:spcBef>
              <a:buClr>
                <a:srgbClr val="D34817"/>
              </a:buClr>
              <a:buSzPct val="85000"/>
              <a:buFont typeface="Wingdings" panose="05000000000000000000" pitchFamily="2" charset="2"/>
              <a:buChar char=""/>
            </a:pPr>
            <a:r>
              <a:rPr lang="en-GB" altLang="en-US" sz="2400" dirty="0">
                <a:latin typeface="Times New Roman" panose="02020603050405020304" pitchFamily="18" charset="0"/>
                <a:cs typeface="Times New Roman" panose="02020603050405020304" pitchFamily="18" charset="0"/>
              </a:rPr>
              <a:t>Condition: error threshold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00F38-170B-D5F1-BCF4-31A1E2524DB8}"/>
              </a:ext>
            </a:extLst>
          </p:cNvPr>
          <p:cNvSpPr>
            <a:spLocks noGrp="1"/>
          </p:cNvSpPr>
          <p:nvPr>
            <p:ph type="title"/>
          </p:nvPr>
        </p:nvSpPr>
        <p:spPr/>
        <p:txBody>
          <a:bodyPr/>
          <a:lstStyle/>
          <a:p>
            <a:r>
              <a:rPr lang="en-US" dirty="0"/>
              <a:t>Set Initial Values of the Weights Randomly:</a:t>
            </a:r>
            <a:endParaRPr lang="en-MY" dirty="0"/>
          </a:p>
        </p:txBody>
      </p:sp>
      <p:sp>
        <p:nvSpPr>
          <p:cNvPr id="3" name="Content Placeholder 2">
            <a:extLst>
              <a:ext uri="{FF2B5EF4-FFF2-40B4-BE49-F238E27FC236}">
                <a16:creationId xmlns:a16="http://schemas.microsoft.com/office/drawing/2014/main" id="{4F919106-E560-CBF2-221E-15C8728417A9}"/>
              </a:ext>
            </a:extLst>
          </p:cNvPr>
          <p:cNvSpPr>
            <a:spLocks noGrp="1"/>
          </p:cNvSpPr>
          <p:nvPr>
            <p:ph idx="1"/>
          </p:nvPr>
        </p:nvSpPr>
        <p:spPr/>
        <p:txBody>
          <a:bodyPr/>
          <a:lstStyle/>
          <a:p>
            <a:r>
              <a:rPr lang="en-US" dirty="0"/>
              <a:t>Initialize the weights of the neural network with small random values. This randomness helps to break symmetry and allows the network to learn different patterns.</a:t>
            </a:r>
          </a:p>
          <a:p>
            <a:r>
              <a:rPr lang="en-US" dirty="0"/>
              <a:t>Example: If we have a neural network with weights 𝑤1,𝑤2,𝑤3​, they might be initialized to random values like 0.1, -0.2, and 0.05. </a:t>
            </a:r>
            <a:r>
              <a:rPr lang="en-MY" sz="2800" dirty="0">
                <a:effectLst/>
                <a:latin typeface="Aptos" panose="020B0004020202020204" pitchFamily="34" charset="0"/>
                <a:ea typeface="DengXian" panose="02010600030101010101" pitchFamily="2" charset="-122"/>
                <a:cs typeface="Times New Roman" panose="02020603050405020304" pitchFamily="18" charset="0"/>
              </a:rPr>
              <a:t> Initial weights are set to small random values within the range [-1, 1] </a:t>
            </a:r>
            <a:endParaRPr lang="en-MY" dirty="0"/>
          </a:p>
        </p:txBody>
      </p:sp>
    </p:spTree>
    <p:extLst>
      <p:ext uri="{BB962C8B-B14F-4D97-AF65-F5344CB8AC3E}">
        <p14:creationId xmlns:p14="http://schemas.microsoft.com/office/powerpoint/2010/main" val="63958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60FD-B984-4A62-BF21-5766C72E0466}"/>
              </a:ext>
            </a:extLst>
          </p:cNvPr>
          <p:cNvSpPr>
            <a:spLocks noGrp="1"/>
          </p:cNvSpPr>
          <p:nvPr>
            <p:ph type="title"/>
          </p:nvPr>
        </p:nvSpPr>
        <p:spPr/>
        <p:txBody>
          <a:bodyPr/>
          <a:lstStyle/>
          <a:p>
            <a:r>
              <a:rPr lang="en-US" dirty="0"/>
              <a:t>Input: truth table of the XOR:</a:t>
            </a:r>
            <a:endParaRPr lang="en-MY" dirty="0"/>
          </a:p>
        </p:txBody>
      </p:sp>
      <p:sp>
        <p:nvSpPr>
          <p:cNvPr id="3" name="Content Placeholder 2">
            <a:extLst>
              <a:ext uri="{FF2B5EF4-FFF2-40B4-BE49-F238E27FC236}">
                <a16:creationId xmlns:a16="http://schemas.microsoft.com/office/drawing/2014/main" id="{B1384020-11F7-B7BA-04E7-CB02B3FCDD0F}"/>
              </a:ext>
            </a:extLst>
          </p:cNvPr>
          <p:cNvSpPr>
            <a:spLocks noGrp="1"/>
          </p:cNvSpPr>
          <p:nvPr>
            <p:ph idx="1"/>
          </p:nvPr>
        </p:nvSpPr>
        <p:spPr/>
        <p:txBody>
          <a:bodyPr/>
          <a:lstStyle/>
          <a:p>
            <a:r>
              <a:rPr lang="en-US" dirty="0"/>
              <a:t>The XOR truth table consists of all possible input combinations of two binary variables and their corresponding outputs:</a:t>
            </a:r>
          </a:p>
          <a:p>
            <a:pPr marL="0" indent="0">
              <a:buNone/>
            </a:pPr>
            <a:r>
              <a:rPr lang="en-MY" dirty="0"/>
              <a:t>	Input  | Output</a:t>
            </a:r>
          </a:p>
          <a:p>
            <a:pPr marL="0" indent="0">
              <a:buNone/>
            </a:pPr>
            <a:r>
              <a:rPr lang="en-MY" dirty="0"/>
              <a:t>	0  0     | 0</a:t>
            </a:r>
          </a:p>
          <a:p>
            <a:pPr marL="0" indent="0">
              <a:buNone/>
            </a:pPr>
            <a:r>
              <a:rPr lang="en-MY" dirty="0"/>
              <a:t>	0  1     | 1</a:t>
            </a:r>
          </a:p>
          <a:p>
            <a:pPr marL="0" indent="0">
              <a:buNone/>
            </a:pPr>
            <a:r>
              <a:rPr lang="en-MY" dirty="0"/>
              <a:t>	1  0     | 1</a:t>
            </a:r>
          </a:p>
          <a:p>
            <a:pPr marL="0" indent="0">
              <a:buNone/>
            </a:pPr>
            <a:r>
              <a:rPr lang="en-MY" dirty="0"/>
              <a:t>	1  1     | 0</a:t>
            </a:r>
          </a:p>
          <a:p>
            <a:endParaRPr lang="en-MY" dirty="0"/>
          </a:p>
        </p:txBody>
      </p:sp>
    </p:spTree>
    <p:extLst>
      <p:ext uri="{BB962C8B-B14F-4D97-AF65-F5344CB8AC3E}">
        <p14:creationId xmlns:p14="http://schemas.microsoft.com/office/powerpoint/2010/main" val="3288724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D7C4-DAF2-EDDB-422F-77A53F1DE9B8}"/>
              </a:ext>
            </a:extLst>
          </p:cNvPr>
          <p:cNvSpPr>
            <a:spLocks noGrp="1"/>
          </p:cNvSpPr>
          <p:nvPr>
            <p:ph type="title"/>
          </p:nvPr>
        </p:nvSpPr>
        <p:spPr/>
        <p:txBody>
          <a:bodyPr/>
          <a:lstStyle/>
          <a:p>
            <a:r>
              <a:rPr lang="en-MY" dirty="0"/>
              <a:t>Do:</a:t>
            </a:r>
          </a:p>
        </p:txBody>
      </p:sp>
      <p:sp>
        <p:nvSpPr>
          <p:cNvPr id="3" name="Content Placeholder 2">
            <a:extLst>
              <a:ext uri="{FF2B5EF4-FFF2-40B4-BE49-F238E27FC236}">
                <a16:creationId xmlns:a16="http://schemas.microsoft.com/office/drawing/2014/main" id="{06619B7F-81DC-E2A2-5BCD-8E3B78FEED09}"/>
              </a:ext>
            </a:extLst>
          </p:cNvPr>
          <p:cNvSpPr>
            <a:spLocks noGrp="1"/>
          </p:cNvSpPr>
          <p:nvPr>
            <p:ph idx="1"/>
          </p:nvPr>
        </p:nvSpPr>
        <p:spPr>
          <a:xfrm>
            <a:off x="838200" y="1825624"/>
            <a:ext cx="10515600" cy="4865461"/>
          </a:xfrm>
        </p:spPr>
        <p:txBody>
          <a:bodyPr>
            <a:normAutofit fontScale="92500" lnSpcReduction="20000"/>
          </a:bodyPr>
          <a:lstStyle/>
          <a:p>
            <a:r>
              <a:rPr lang="en-US" dirty="0"/>
              <a:t>This starts the training loop, which will run until one of the stopping conditions is met.</a:t>
            </a:r>
          </a:p>
          <a:p>
            <a:pPr lvl="1"/>
            <a:r>
              <a:rPr lang="en-US" dirty="0"/>
              <a:t>Read input (e.g., 0 and 0):</a:t>
            </a:r>
          </a:p>
          <a:p>
            <a:pPr lvl="2"/>
            <a:r>
              <a:rPr lang="en-US" dirty="0"/>
              <a:t>For each iteration, pick a sample from the truth table. Let's start with (0, 0).</a:t>
            </a:r>
          </a:p>
          <a:p>
            <a:pPr marL="792162" lvl="2" indent="-342900"/>
            <a:r>
              <a:rPr lang="en-US" sz="2400" dirty="0"/>
              <a:t>Compute an output (e.g., 0.60543):</a:t>
            </a:r>
          </a:p>
          <a:p>
            <a:pPr marL="1249362" lvl="3" indent="-342900" algn="just"/>
            <a:r>
              <a:rPr lang="en-US" sz="2200" dirty="0"/>
              <a:t>The neural network processes the input through its layers to produce an output. This involves computing the weighted sum of the inputs and passing it through an activation function.</a:t>
            </a:r>
          </a:p>
          <a:p>
            <a:pPr marL="1249362" lvl="3" indent="-342900"/>
            <a:r>
              <a:rPr lang="en-US" sz="2200" dirty="0"/>
              <a:t>For example, if the input is (0, 0) and the network produces an output of 0.60543, this is an initial guess based on the random weights.</a:t>
            </a:r>
          </a:p>
          <a:p>
            <a:pPr marL="792162" lvl="2" indent="-342900"/>
            <a:r>
              <a:rPr lang="en-US" sz="2400" dirty="0"/>
              <a:t>Compare it to the expected output. (Diff = 0.60543):</a:t>
            </a:r>
          </a:p>
          <a:p>
            <a:pPr marL="1249362" lvl="3" indent="-342900"/>
            <a:r>
              <a:rPr lang="en-US" sz="2200" dirty="0"/>
              <a:t>Calculate the error by comparing the network's output to the expected output from the truth table.</a:t>
            </a:r>
          </a:p>
          <a:p>
            <a:pPr marL="1249362" lvl="3" indent="-342900"/>
            <a:r>
              <a:rPr lang="en-US" sz="2200" dirty="0"/>
              <a:t>For input (0, 0), the expected output is 0. The error (Diff) 0.60543−0 = 0.60543</a:t>
            </a:r>
            <a:endParaRPr lang="en-MY" sz="2200" dirty="0"/>
          </a:p>
          <a:p>
            <a:pPr marL="792162" lvl="2" indent="-342900"/>
            <a:r>
              <a:rPr lang="en-US" sz="2400" dirty="0"/>
              <a:t>Modify the weights accordingly:</a:t>
            </a:r>
          </a:p>
          <a:p>
            <a:pPr marL="1249362" lvl="3" indent="-342900" algn="just"/>
            <a:r>
              <a:rPr lang="en-US" sz="2200" dirty="0"/>
              <a:t>Adjust the weights to minimize the error. This is typically done using the backpropagation algorithm in a multi-layer perceptron (MLP).</a:t>
            </a:r>
          </a:p>
        </p:txBody>
      </p:sp>
    </p:spTree>
    <p:extLst>
      <p:ext uri="{BB962C8B-B14F-4D97-AF65-F5344CB8AC3E}">
        <p14:creationId xmlns:p14="http://schemas.microsoft.com/office/powerpoint/2010/main" val="3339237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18EA-F175-1AFB-CDB1-B0A04DF14E28}"/>
              </a:ext>
            </a:extLst>
          </p:cNvPr>
          <p:cNvSpPr>
            <a:spLocks noGrp="1"/>
          </p:cNvSpPr>
          <p:nvPr>
            <p:ph type="title"/>
          </p:nvPr>
        </p:nvSpPr>
        <p:spPr/>
        <p:txBody>
          <a:bodyPr/>
          <a:lstStyle/>
          <a:p>
            <a:r>
              <a:rPr lang="en-US" dirty="0"/>
              <a:t>Loop until a condition is met:</a:t>
            </a:r>
            <a:endParaRPr lang="en-MY" dirty="0"/>
          </a:p>
        </p:txBody>
      </p:sp>
      <p:sp>
        <p:nvSpPr>
          <p:cNvPr id="3" name="Content Placeholder 2">
            <a:extLst>
              <a:ext uri="{FF2B5EF4-FFF2-40B4-BE49-F238E27FC236}">
                <a16:creationId xmlns:a16="http://schemas.microsoft.com/office/drawing/2014/main" id="{A4A2BFC9-18A3-D5F8-3922-2649026629A4}"/>
              </a:ext>
            </a:extLst>
          </p:cNvPr>
          <p:cNvSpPr>
            <a:spLocks noGrp="1"/>
          </p:cNvSpPr>
          <p:nvPr>
            <p:ph idx="1"/>
          </p:nvPr>
        </p:nvSpPr>
        <p:spPr/>
        <p:txBody>
          <a:bodyPr/>
          <a:lstStyle/>
          <a:p>
            <a:r>
              <a:rPr lang="en-US" dirty="0"/>
              <a:t>Repeat the process of reading inputs, computing outputs, comparing with expected outputs, and modifying weights.</a:t>
            </a:r>
          </a:p>
          <a:p>
            <a:r>
              <a:rPr lang="en-US" dirty="0"/>
              <a:t>Condition: certain number of iterations:</a:t>
            </a:r>
          </a:p>
          <a:p>
            <a:pPr lvl="1"/>
            <a:r>
              <a:rPr lang="en-US" dirty="0"/>
              <a:t>Stop the training after a predefined number of iterations (epochs). For example, we might train for 10,000 iterations.</a:t>
            </a:r>
          </a:p>
          <a:p>
            <a:r>
              <a:rPr lang="en-MY" dirty="0"/>
              <a:t>Condition: error threshold:</a:t>
            </a:r>
          </a:p>
          <a:p>
            <a:pPr lvl="1"/>
            <a:r>
              <a:rPr lang="en-US" dirty="0"/>
              <a:t>Alternatively, stop the training when the error across all training examples is below a certain threshold. For instance, if the mean squared error falls below 0.01, we can consider the network sufficiently trained.</a:t>
            </a:r>
            <a:endParaRPr lang="en-MY" dirty="0"/>
          </a:p>
        </p:txBody>
      </p:sp>
    </p:spTree>
    <p:extLst>
      <p:ext uri="{BB962C8B-B14F-4D97-AF65-F5344CB8AC3E}">
        <p14:creationId xmlns:p14="http://schemas.microsoft.com/office/powerpoint/2010/main" val="18368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6845-7454-4FED-BE5C-6B27653AD36D}"/>
              </a:ext>
            </a:extLst>
          </p:cNvPr>
          <p:cNvSpPr>
            <a:spLocks noGrp="1"/>
          </p:cNvSpPr>
          <p:nvPr>
            <p:ph type="title"/>
          </p:nvPr>
        </p:nvSpPr>
        <p:spPr>
          <a:xfrm>
            <a:off x="838200" y="18255"/>
            <a:ext cx="10515600" cy="1325563"/>
          </a:xfrm>
        </p:spPr>
        <p:txBody>
          <a:bodyPr/>
          <a:lstStyle/>
          <a:p>
            <a:r>
              <a:rPr lang="en-US" dirty="0"/>
              <a:t>Introduction to Neural Network</a:t>
            </a:r>
            <a:endParaRPr lang="en-MY" dirty="0"/>
          </a:p>
        </p:txBody>
      </p:sp>
      <p:sp>
        <p:nvSpPr>
          <p:cNvPr id="3" name="Content Placeholder 2">
            <a:extLst>
              <a:ext uri="{FF2B5EF4-FFF2-40B4-BE49-F238E27FC236}">
                <a16:creationId xmlns:a16="http://schemas.microsoft.com/office/drawing/2014/main" id="{8814E58A-2F25-4846-ADCD-E7E730F1BFF0}"/>
              </a:ext>
            </a:extLst>
          </p:cNvPr>
          <p:cNvSpPr>
            <a:spLocks noGrp="1"/>
          </p:cNvSpPr>
          <p:nvPr>
            <p:ph idx="1"/>
          </p:nvPr>
        </p:nvSpPr>
        <p:spPr>
          <a:xfrm>
            <a:off x="838200" y="1226736"/>
            <a:ext cx="10515600" cy="5613009"/>
          </a:xfrm>
        </p:spPr>
        <p:txBody>
          <a:bodyPr>
            <a:normAutofit fontScale="92500" lnSpcReduction="10000"/>
          </a:bodyPr>
          <a:lstStyle/>
          <a:p>
            <a:r>
              <a:rPr lang="en-US" b="0" i="0" dirty="0">
                <a:solidFill>
                  <a:srgbClr val="292929"/>
                </a:solidFill>
                <a:effectLst/>
                <a:latin typeface="charter"/>
              </a:rPr>
              <a:t>Artificial Neuron is a basic building block of the neural network.</a:t>
            </a:r>
          </a:p>
          <a:p>
            <a:pPr>
              <a:lnSpc>
                <a:spcPct val="90000"/>
              </a:lnSpc>
            </a:pPr>
            <a:r>
              <a:rPr lang="tr-TR" altLang="en-US" dirty="0"/>
              <a:t>Computational models </a:t>
            </a:r>
            <a:r>
              <a:rPr lang="tr-TR" altLang="en-US" dirty="0">
                <a:solidFill>
                  <a:srgbClr val="CC3300"/>
                </a:solidFill>
              </a:rPr>
              <a:t>inspired by the human brain</a:t>
            </a:r>
            <a:r>
              <a:rPr lang="tr-TR" altLang="en-US" dirty="0"/>
              <a:t>:</a:t>
            </a:r>
          </a:p>
          <a:p>
            <a:pPr lvl="1">
              <a:lnSpc>
                <a:spcPct val="90000"/>
              </a:lnSpc>
            </a:pPr>
            <a:r>
              <a:rPr lang="en-US" altLang="en-US" dirty="0"/>
              <a:t>Algorithms that try to mimic the brain.</a:t>
            </a:r>
            <a:endParaRPr lang="tr-TR" altLang="en-US" dirty="0"/>
          </a:p>
          <a:p>
            <a:pPr lvl="1">
              <a:lnSpc>
                <a:spcPct val="90000"/>
              </a:lnSpc>
            </a:pPr>
            <a:r>
              <a:rPr lang="en-MY" altLang="en-US" dirty="0"/>
              <a:t>Massively</a:t>
            </a:r>
            <a:r>
              <a:rPr lang="en-AU" altLang="en-US" dirty="0"/>
              <a:t> parallel</a:t>
            </a:r>
            <a:r>
              <a:rPr lang="tr-TR" altLang="en-US" dirty="0"/>
              <a:t>, </a:t>
            </a:r>
            <a:r>
              <a:rPr lang="en-AU" altLang="en-US" dirty="0"/>
              <a:t>distributed</a:t>
            </a:r>
            <a:r>
              <a:rPr lang="tr-TR" altLang="en-US" dirty="0"/>
              <a:t> </a:t>
            </a:r>
            <a:r>
              <a:rPr lang="en-MY" altLang="en-US" dirty="0"/>
              <a:t>system</a:t>
            </a:r>
            <a:r>
              <a:rPr lang="tr-TR" altLang="en-US" dirty="0"/>
              <a:t>, made up of </a:t>
            </a:r>
            <a:r>
              <a:rPr lang="en-AU" altLang="en-US" dirty="0"/>
              <a:t>simple processing units </a:t>
            </a:r>
            <a:r>
              <a:rPr lang="en-AU" altLang="en-US" sz="2200" dirty="0"/>
              <a:t>(neurons)</a:t>
            </a:r>
            <a:endParaRPr lang="tr-TR" altLang="en-US" sz="2200" dirty="0"/>
          </a:p>
          <a:p>
            <a:pPr lvl="1" algn="just">
              <a:lnSpc>
                <a:spcPct val="90000"/>
              </a:lnSpc>
            </a:pPr>
            <a:r>
              <a:rPr lang="en-AU" altLang="en-US" dirty="0"/>
              <a:t>Synaptic connection strengths among neurons are used to store the acquired knowledge.</a:t>
            </a:r>
            <a:endParaRPr lang="tr-TR" altLang="en-US" dirty="0"/>
          </a:p>
          <a:p>
            <a:pPr lvl="1" algn="just">
              <a:lnSpc>
                <a:spcPct val="90000"/>
              </a:lnSpc>
            </a:pPr>
            <a:r>
              <a:rPr lang="en-AU" altLang="en-US" dirty="0"/>
              <a:t>Knowledge is acquired by the network from its environment through a learning process</a:t>
            </a:r>
            <a:endParaRPr lang="tr-TR" altLang="en-US" dirty="0"/>
          </a:p>
          <a:p>
            <a:r>
              <a:rPr lang="en-US" b="0" i="0" dirty="0">
                <a:solidFill>
                  <a:srgbClr val="292929"/>
                </a:solidFill>
                <a:effectLst/>
                <a:latin typeface="charter"/>
              </a:rPr>
              <a:t> </a:t>
            </a:r>
            <a:r>
              <a:rPr lang="en-US" altLang="en-US" dirty="0"/>
              <a:t>Examples:</a:t>
            </a:r>
          </a:p>
          <a:p>
            <a:pPr lvl="1"/>
            <a:r>
              <a:rPr lang="en-US" altLang="en-US" dirty="0"/>
              <a:t>Speech phoneme recognition</a:t>
            </a:r>
          </a:p>
          <a:p>
            <a:pPr lvl="1"/>
            <a:r>
              <a:rPr lang="en-US" altLang="en-US" dirty="0"/>
              <a:t>Image classification</a:t>
            </a:r>
          </a:p>
          <a:p>
            <a:pPr lvl="1"/>
            <a:r>
              <a:rPr lang="en-US" altLang="en-US" dirty="0"/>
              <a:t>Financial prediction</a:t>
            </a:r>
            <a:endParaRPr lang="en-US" dirty="0"/>
          </a:p>
          <a:p>
            <a:pPr algn="just">
              <a:lnSpc>
                <a:spcPct val="90000"/>
              </a:lnSpc>
            </a:pPr>
            <a:r>
              <a:rPr lang="en-US" dirty="0"/>
              <a:t>In simple words, Neural Networks are a set of algorithms that tries to recognize the patterns, relationships, and information from the data through the process which is inspired by and works like the human brain/biology.</a:t>
            </a:r>
            <a:endParaRPr lang="en-MY" dirty="0"/>
          </a:p>
        </p:txBody>
      </p:sp>
    </p:spTree>
    <p:extLst>
      <p:ext uri="{BB962C8B-B14F-4D97-AF65-F5344CB8AC3E}">
        <p14:creationId xmlns:p14="http://schemas.microsoft.com/office/powerpoint/2010/main" val="2519355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1">
            <a:extLst>
              <a:ext uri="{FF2B5EF4-FFF2-40B4-BE49-F238E27FC236}">
                <a16:creationId xmlns:a16="http://schemas.microsoft.com/office/drawing/2014/main" id="{F0FFE6CE-EE3D-1ADF-C222-4C7FF45A23F3}"/>
              </a:ext>
            </a:extLst>
          </p:cNvPr>
          <p:cNvSpPr txBox="1">
            <a:spLocks noChangeArrowheads="1"/>
          </p:cNvSpPr>
          <p:nvPr/>
        </p:nvSpPr>
        <p:spPr bwMode="auto">
          <a:xfrm>
            <a:off x="1981200" y="389446"/>
            <a:ext cx="82296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Design Issues</a:t>
            </a:r>
          </a:p>
        </p:txBody>
      </p:sp>
      <p:sp>
        <p:nvSpPr>
          <p:cNvPr id="45058" name="Text Box 2">
            <a:extLst>
              <a:ext uri="{FF2B5EF4-FFF2-40B4-BE49-F238E27FC236}">
                <a16:creationId xmlns:a16="http://schemas.microsoft.com/office/drawing/2014/main" id="{FB695467-691B-1D5F-7AAF-E88E863943A2}"/>
              </a:ext>
            </a:extLst>
          </p:cNvPr>
          <p:cNvSpPr txBox="1">
            <a:spLocks noChangeArrowheads="1"/>
          </p:cNvSpPr>
          <p:nvPr/>
        </p:nvSpPr>
        <p:spPr bwMode="auto">
          <a:xfrm>
            <a:off x="827314" y="1219200"/>
            <a:ext cx="9383486" cy="4003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Initial weights (small random values ∈[‐1,1])</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Transfer function/Activation Function (How the inputs and the weights are combined to produce output?)</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Error estimation</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Weights adjusting</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Number of neurons</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Data representation</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Size of training set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1">
            <a:extLst>
              <a:ext uri="{FF2B5EF4-FFF2-40B4-BE49-F238E27FC236}">
                <a16:creationId xmlns:a16="http://schemas.microsoft.com/office/drawing/2014/main" id="{B68CB6D3-0968-8388-4D70-AB7BFB05481A}"/>
              </a:ext>
            </a:extLst>
          </p:cNvPr>
          <p:cNvSpPr txBox="1">
            <a:spLocks noChangeArrowheads="1"/>
          </p:cNvSpPr>
          <p:nvPr/>
        </p:nvSpPr>
        <p:spPr bwMode="auto">
          <a:xfrm>
            <a:off x="1066800" y="662496"/>
            <a:ext cx="91440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US" sz="4000" dirty="0">
                <a:solidFill>
                  <a:srgbClr val="696464"/>
                </a:solidFill>
                <a:latin typeface="Franklin Gothic Book" panose="020B0503020102020204" pitchFamily="34" charset="0"/>
              </a:rPr>
              <a:t>Transfer Functions</a:t>
            </a:r>
          </a:p>
        </p:txBody>
      </p:sp>
      <p:sp>
        <p:nvSpPr>
          <p:cNvPr id="46082" name="Text Box 2">
            <a:extLst>
              <a:ext uri="{FF2B5EF4-FFF2-40B4-BE49-F238E27FC236}">
                <a16:creationId xmlns:a16="http://schemas.microsoft.com/office/drawing/2014/main" id="{2B539400-4CA6-1DF5-1DF4-69FF88E04451}"/>
              </a:ext>
            </a:extLst>
          </p:cNvPr>
          <p:cNvSpPr txBox="1">
            <a:spLocks noChangeArrowheads="1"/>
          </p:cNvSpPr>
          <p:nvPr/>
        </p:nvSpPr>
        <p:spPr bwMode="auto">
          <a:xfrm>
            <a:off x="939800" y="1846264"/>
            <a:ext cx="10312400" cy="3341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b="1" dirty="0">
                <a:solidFill>
                  <a:srgbClr val="0070C0"/>
                </a:solidFill>
                <a:latin typeface="Times New Roman" panose="02020603050405020304" pitchFamily="18" charset="0"/>
                <a:cs typeface="Times New Roman" panose="02020603050405020304" pitchFamily="18" charset="0"/>
              </a:rPr>
              <a:t>Linear: </a:t>
            </a:r>
            <a:r>
              <a:rPr lang="en-GB" altLang="en-US" sz="2800" dirty="0">
                <a:latin typeface="Times New Roman" panose="02020603050405020304" pitchFamily="18" charset="0"/>
                <a:cs typeface="Times New Roman" panose="02020603050405020304" pitchFamily="18" charset="0"/>
              </a:rPr>
              <a:t>The output is proportional to the total weighted input.</a:t>
            </a:r>
          </a:p>
          <a:p>
            <a:pPr>
              <a:spcBef>
                <a:spcPts val="575"/>
              </a:spcBef>
              <a:buClr>
                <a:srgbClr val="D34817"/>
              </a:buClr>
              <a:buSzPct val="85000"/>
              <a:buFont typeface="Wingdings 2" panose="05020102010507070707" pitchFamily="18" charset="2"/>
              <a:buChar char=""/>
            </a:pPr>
            <a:r>
              <a:rPr lang="en-GB" altLang="en-US" sz="2800" b="1" dirty="0">
                <a:solidFill>
                  <a:srgbClr val="0070C0"/>
                </a:solidFill>
                <a:latin typeface="Times New Roman" panose="02020603050405020304" pitchFamily="18" charset="0"/>
                <a:cs typeface="Times New Roman" panose="02020603050405020304" pitchFamily="18" charset="0"/>
              </a:rPr>
              <a:t>Threshold: </a:t>
            </a:r>
            <a:r>
              <a:rPr lang="en-GB" altLang="en-US" sz="2800" dirty="0">
                <a:latin typeface="Times New Roman" panose="02020603050405020304" pitchFamily="18" charset="0"/>
                <a:cs typeface="Times New Roman" panose="02020603050405020304" pitchFamily="18" charset="0"/>
              </a:rPr>
              <a:t>The output is set at one of two values, depending on whether the total weighted input is greater than or less than some threshold value.</a:t>
            </a:r>
          </a:p>
          <a:p>
            <a:pPr>
              <a:spcBef>
                <a:spcPts val="575"/>
              </a:spcBef>
              <a:buClr>
                <a:srgbClr val="D34817"/>
              </a:buClr>
              <a:buSzPct val="85000"/>
              <a:buFont typeface="Wingdings 2" panose="05020102010507070707" pitchFamily="18" charset="2"/>
              <a:buChar char=""/>
            </a:pPr>
            <a:r>
              <a:rPr lang="en-GB" altLang="en-US" sz="2800" b="1" dirty="0">
                <a:solidFill>
                  <a:srgbClr val="0070C0"/>
                </a:solidFill>
                <a:latin typeface="Times New Roman" panose="02020603050405020304" pitchFamily="18" charset="0"/>
                <a:cs typeface="Times New Roman" panose="02020603050405020304" pitchFamily="18" charset="0"/>
              </a:rPr>
              <a:t>Non‐linear: </a:t>
            </a:r>
            <a:r>
              <a:rPr lang="en-GB" altLang="en-US" sz="2800" dirty="0">
                <a:latin typeface="Times New Roman" panose="02020603050405020304" pitchFamily="18" charset="0"/>
                <a:cs typeface="Times New Roman" panose="02020603050405020304" pitchFamily="18" charset="0"/>
              </a:rPr>
              <a:t>The output varies continuously but not linearly as the input changes.</a:t>
            </a:r>
          </a:p>
          <a:p>
            <a:pPr>
              <a:spcBef>
                <a:spcPts val="575"/>
              </a:spcBef>
              <a:buClr>
                <a:srgbClr val="D34817"/>
              </a:buClr>
              <a:buSzPct val="85000"/>
            </a:pPr>
            <a:endParaRPr lang="en-GB" altLang="en-US" sz="2800" dirty="0">
              <a:latin typeface="Times New Roman" panose="02020603050405020304" pitchFamily="18" charset="0"/>
              <a:cs typeface="Times New Roman" panose="02020603050405020304" pitchFamily="18" charset="0"/>
            </a:endParaRPr>
          </a:p>
        </p:txBody>
      </p:sp>
      <p:sp>
        <p:nvSpPr>
          <p:cNvPr id="46083" name="Rectangle 3">
            <a:extLst>
              <a:ext uri="{FF2B5EF4-FFF2-40B4-BE49-F238E27FC236}">
                <a16:creationId xmlns:a16="http://schemas.microsoft.com/office/drawing/2014/main" id="{40E4CDE5-4126-CD62-CC4F-5965FF2D5BE5}"/>
              </a:ext>
            </a:extLst>
          </p:cNvPr>
          <p:cNvSpPr>
            <a:spLocks noChangeArrowheads="1"/>
          </p:cNvSpPr>
          <p:nvPr/>
        </p:nvSpPr>
        <p:spPr bwMode="auto">
          <a:xfrm>
            <a:off x="1524000" y="0"/>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46084" name="Rectangle 4">
            <a:extLst>
              <a:ext uri="{FF2B5EF4-FFF2-40B4-BE49-F238E27FC236}">
                <a16:creationId xmlns:a16="http://schemas.microsoft.com/office/drawing/2014/main" id="{745D20A9-F482-EF39-0CB3-F1509E6FB514}"/>
              </a:ext>
            </a:extLst>
          </p:cNvPr>
          <p:cNvSpPr>
            <a:spLocks noChangeArrowheads="1"/>
          </p:cNvSpPr>
          <p:nvPr/>
        </p:nvSpPr>
        <p:spPr bwMode="auto">
          <a:xfrm>
            <a:off x="1524000" y="885825"/>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1">
            <a:extLst>
              <a:ext uri="{FF2B5EF4-FFF2-40B4-BE49-F238E27FC236}">
                <a16:creationId xmlns:a16="http://schemas.microsoft.com/office/drawing/2014/main" id="{A67C1207-52D0-80CA-084C-6D04C6B2EE34}"/>
              </a:ext>
            </a:extLst>
          </p:cNvPr>
          <p:cNvSpPr txBox="1">
            <a:spLocks noChangeArrowheads="1"/>
          </p:cNvSpPr>
          <p:nvPr/>
        </p:nvSpPr>
        <p:spPr bwMode="auto">
          <a:xfrm>
            <a:off x="1190171" y="662496"/>
            <a:ext cx="9020629"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Franklin Gothic Book" panose="020B0503020102020204" pitchFamily="34" charset="0"/>
              <a:buNone/>
            </a:pPr>
            <a:r>
              <a:rPr lang="en-GB" altLang="en-US" sz="4000" dirty="0">
                <a:solidFill>
                  <a:srgbClr val="696464"/>
                </a:solidFill>
                <a:latin typeface="Franklin Gothic Book" panose="020B0503020102020204" pitchFamily="34" charset="0"/>
              </a:rPr>
              <a:t>Error Estimation</a:t>
            </a:r>
          </a:p>
        </p:txBody>
      </p:sp>
      <p:sp>
        <p:nvSpPr>
          <p:cNvPr id="47106" name="Text Box 2">
            <a:extLst>
              <a:ext uri="{FF2B5EF4-FFF2-40B4-BE49-F238E27FC236}">
                <a16:creationId xmlns:a16="http://schemas.microsoft.com/office/drawing/2014/main" id="{D582454F-B498-2285-59BC-37EAAF2667C1}"/>
              </a:ext>
            </a:extLst>
          </p:cNvPr>
          <p:cNvSpPr txBox="1">
            <a:spLocks noChangeArrowheads="1"/>
          </p:cNvSpPr>
          <p:nvPr/>
        </p:nvSpPr>
        <p:spPr bwMode="auto">
          <a:xfrm>
            <a:off x="1037770" y="2078547"/>
            <a:ext cx="9528629" cy="412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lgn="just">
              <a:spcBef>
                <a:spcPts val="575"/>
              </a:spcBef>
              <a:buClr>
                <a:srgbClr val="D34817"/>
              </a:buClr>
              <a:buSzPct val="85000"/>
              <a:buFont typeface="Wingdings 2" panose="05020102010507070707" pitchFamily="18" charset="2"/>
              <a:buChar char=""/>
            </a:pPr>
            <a:r>
              <a:rPr lang="en-US" sz="2800" dirty="0"/>
              <a:t>Error estimation in Artificial Neural Networks (ANNs) is crucial for understanding how well the model is performing and for guiding improvements.</a:t>
            </a:r>
            <a:endParaRPr lang="en-GB" altLang="en-US" sz="2800" dirty="0">
              <a:latin typeface="Times New Roman" panose="02020603050405020304" pitchFamily="18" charset="0"/>
              <a:cs typeface="Times New Roman" panose="02020603050405020304" pitchFamily="18" charset="0"/>
            </a:endParaRPr>
          </a:p>
          <a:p>
            <a:pPr algn="just">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The </a:t>
            </a:r>
            <a:r>
              <a:rPr lang="en-GB" altLang="en-US" sz="2400" b="1" dirty="0">
                <a:solidFill>
                  <a:srgbClr val="0070C0"/>
                </a:solidFill>
                <a:latin typeface="Times New Roman" panose="02020603050405020304" pitchFamily="18" charset="0"/>
                <a:cs typeface="Times New Roman" panose="02020603050405020304" pitchFamily="18" charset="0"/>
              </a:rPr>
              <a:t>Mean square error (MSE) and Root Mean Square Error </a:t>
            </a:r>
            <a:r>
              <a:rPr lang="en-GB" altLang="en-US" sz="2400" dirty="0">
                <a:solidFill>
                  <a:schemeClr val="tx1"/>
                </a:solidFill>
                <a:latin typeface="Times New Roman" panose="02020603050405020304" pitchFamily="18" charset="0"/>
                <a:cs typeface="Times New Roman" panose="02020603050405020304" pitchFamily="18" charset="0"/>
              </a:rPr>
              <a:t>are</a:t>
            </a:r>
            <a:r>
              <a:rPr lang="en-GB" altLang="en-US" sz="2400" b="1" dirty="0">
                <a:solidFill>
                  <a:schemeClr val="tx1"/>
                </a:solidFill>
                <a:latin typeface="Times New Roman" panose="02020603050405020304" pitchFamily="18" charset="0"/>
                <a:cs typeface="Times New Roman" panose="02020603050405020304" pitchFamily="18" charset="0"/>
              </a:rPr>
              <a:t>  </a:t>
            </a:r>
            <a:r>
              <a:rPr lang="en-GB" altLang="en-US" sz="2400" dirty="0">
                <a:latin typeface="Times New Roman" panose="02020603050405020304" pitchFamily="18" charset="0"/>
                <a:cs typeface="Times New Roman" panose="02020603050405020304" pitchFamily="18" charset="0"/>
              </a:rPr>
              <a:t>frequently-used measures of the differences between values predicted by a model or an estimator and the values actually observed from the thing being </a:t>
            </a:r>
            <a:r>
              <a:rPr lang="en-GB" altLang="en-US" sz="2400" dirty="0" err="1">
                <a:latin typeface="Times New Roman" panose="02020603050405020304" pitchFamily="18" charset="0"/>
                <a:cs typeface="Times New Roman" panose="02020603050405020304" pitchFamily="18" charset="0"/>
              </a:rPr>
              <a:t>modeled</a:t>
            </a:r>
            <a:r>
              <a:rPr lang="en-GB" altLang="en-US" sz="2400" dirty="0">
                <a:latin typeface="Times New Roman" panose="02020603050405020304" pitchFamily="18" charset="0"/>
                <a:cs typeface="Times New Roman" panose="02020603050405020304" pitchFamily="18" charset="0"/>
              </a:rPr>
              <a:t> or estimated.</a:t>
            </a:r>
          </a:p>
          <a:p>
            <a:pPr algn="just">
              <a:spcBef>
                <a:spcPts val="575"/>
              </a:spcBef>
              <a:buClr>
                <a:srgbClr val="D34817"/>
              </a:buClr>
              <a:buSzPct val="85000"/>
              <a:buFont typeface="Wingdings 2" panose="05020102010507070707" pitchFamily="18" charset="2"/>
              <a:buChar char=""/>
            </a:pPr>
            <a:r>
              <a:rPr lang="en-US" sz="2400" dirty="0">
                <a:latin typeface="Times New Roman" panose="02020603050405020304" pitchFamily="18" charset="0"/>
                <a:cs typeface="Times New Roman" panose="02020603050405020304" pitchFamily="18" charset="0"/>
              </a:rPr>
              <a:t>These error estimation techniques help in evaluating and comparing the performance of different neural network models, guiding model selection, tuning, and improvement</a:t>
            </a:r>
            <a:r>
              <a:rPr lang="en-US" sz="2400" dirty="0"/>
              <a:t>.</a:t>
            </a:r>
            <a:endParaRPr lang="en-GB" altLang="en-US" sz="2400" dirty="0">
              <a:latin typeface="Times New Roman" panose="02020603050405020304" pitchFamily="18" charset="0"/>
              <a:cs typeface="Times New Roman" panose="02020603050405020304" pitchFamily="18" charset="0"/>
            </a:endParaRPr>
          </a:p>
        </p:txBody>
      </p:sp>
      <p:sp>
        <p:nvSpPr>
          <p:cNvPr id="47107" name="Rectangle 3">
            <a:extLst>
              <a:ext uri="{FF2B5EF4-FFF2-40B4-BE49-F238E27FC236}">
                <a16:creationId xmlns:a16="http://schemas.microsoft.com/office/drawing/2014/main" id="{85CD9119-1E05-221C-A2D9-3D991C16EF05}"/>
              </a:ext>
            </a:extLst>
          </p:cNvPr>
          <p:cNvSpPr>
            <a:spLocks noChangeArrowheads="1"/>
          </p:cNvSpPr>
          <p:nvPr/>
        </p:nvSpPr>
        <p:spPr bwMode="auto">
          <a:xfrm>
            <a:off x="152400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ext Box 1">
            <a:extLst>
              <a:ext uri="{FF2B5EF4-FFF2-40B4-BE49-F238E27FC236}">
                <a16:creationId xmlns:a16="http://schemas.microsoft.com/office/drawing/2014/main" id="{A6B1F13F-789B-0D4E-C2AA-6B26EED41733}"/>
              </a:ext>
            </a:extLst>
          </p:cNvPr>
          <p:cNvSpPr txBox="1">
            <a:spLocks noChangeArrowheads="1"/>
          </p:cNvSpPr>
          <p:nvPr/>
        </p:nvSpPr>
        <p:spPr bwMode="auto">
          <a:xfrm>
            <a:off x="1582057" y="662496"/>
            <a:ext cx="8628743"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a:solidFill>
                  <a:srgbClr val="696464"/>
                </a:solidFill>
                <a:latin typeface="Times New Roman" panose="02020603050405020304" pitchFamily="18" charset="0"/>
                <a:cs typeface="Times New Roman" panose="02020603050405020304" pitchFamily="18" charset="0"/>
              </a:rPr>
              <a:t>Weights Adjusting</a:t>
            </a:r>
          </a:p>
        </p:txBody>
      </p:sp>
      <p:sp>
        <p:nvSpPr>
          <p:cNvPr id="48130" name="Text Box 2">
            <a:extLst>
              <a:ext uri="{FF2B5EF4-FFF2-40B4-BE49-F238E27FC236}">
                <a16:creationId xmlns:a16="http://schemas.microsoft.com/office/drawing/2014/main" id="{A148AFA7-6521-3743-F4AD-C2332AAF75E9}"/>
              </a:ext>
            </a:extLst>
          </p:cNvPr>
          <p:cNvSpPr txBox="1">
            <a:spLocks noChangeArrowheads="1"/>
          </p:cNvSpPr>
          <p:nvPr/>
        </p:nvSpPr>
        <p:spPr bwMode="auto">
          <a:xfrm>
            <a:off x="1349827" y="1422786"/>
            <a:ext cx="9071429" cy="4772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400" dirty="0">
                <a:latin typeface="Times New Roman" panose="02020603050405020304" pitchFamily="18" charset="0"/>
                <a:cs typeface="Times New Roman" panose="02020603050405020304" pitchFamily="18" charset="0"/>
              </a:rPr>
              <a:t>After each iteration, weights should be adjusted to minimize the error. </a:t>
            </a:r>
            <a:r>
              <a:rPr lang="en-US" alt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he goal is to find the optimal set of weights that minimizes the error between the predicted outputs and the actual outputs.</a:t>
            </a:r>
            <a:endParaRPr lang="en-GB" altLang="en-US" sz="2400" dirty="0">
              <a:latin typeface="Times New Roman" panose="02020603050405020304" pitchFamily="18" charset="0"/>
              <a:cs typeface="Times New Roman" panose="02020603050405020304" pitchFamily="18" charset="0"/>
            </a:endParaRPr>
          </a:p>
          <a:p>
            <a:pPr marL="261938" indent="-261938">
              <a:spcBef>
                <a:spcPts val="575"/>
              </a:spcBef>
              <a:buClr>
                <a:srgbClr val="D34817"/>
              </a:buClr>
              <a:buSzPct val="850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All possible weights: </a:t>
            </a:r>
          </a:p>
          <a:p>
            <a:pPr marL="185737" lvl="1">
              <a:spcBef>
                <a:spcPts val="575"/>
              </a:spcBef>
              <a:buClr>
                <a:srgbClr val="D34817"/>
              </a:buClr>
              <a:buSzPct val="85000"/>
            </a:pPr>
            <a:r>
              <a:rPr lang="en-US" altLang="en-US" sz="2000" dirty="0">
                <a:latin typeface="Times New Roman" panose="02020603050405020304" pitchFamily="18" charset="0"/>
                <a:cs typeface="Times New Roman" panose="02020603050405020304" pitchFamily="18" charset="0"/>
              </a:rPr>
              <a:t>	This implies considering the entire weight space, which consists of all 	potential values that the weights can take. In practice, it's not feasible to 	examine every possible combination of weights due to the immense size of 	the weight space, especially in large networks. Instead, optimization 	algorithms are used to iteratively adjust the weights in a way that reduces the 	error.</a:t>
            </a:r>
            <a:endParaRPr lang="en-GB" altLang="en-US" sz="2000" dirty="0">
              <a:latin typeface="Times New Roman" panose="02020603050405020304" pitchFamily="18" charset="0"/>
              <a:cs typeface="Times New Roman" panose="02020603050405020304" pitchFamily="18" charset="0"/>
            </a:endParaRPr>
          </a:p>
          <a:p>
            <a:pPr marL="261938" indent="-261938">
              <a:spcBef>
                <a:spcPts val="575"/>
              </a:spcBef>
              <a:buClr>
                <a:srgbClr val="D34817"/>
              </a:buClr>
              <a:buSzPct val="850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Back propagation:</a:t>
            </a:r>
          </a:p>
          <a:p>
            <a:pPr marL="642937" lvl="2">
              <a:spcBef>
                <a:spcPts val="575"/>
              </a:spcBef>
              <a:buClr>
                <a:srgbClr val="D34817"/>
              </a:buClr>
              <a:buSzPct val="85000"/>
            </a:pPr>
            <a:r>
              <a:rPr lang="en-US" sz="2000" dirty="0"/>
              <a:t>	This is a common and efficient method for training ANNs. Backpropagation 	stands for "backward propagation of errors"</a:t>
            </a:r>
            <a:endParaRPr lang="en-GB"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BDAF-AD1A-4477-8C67-6D65683363E7}"/>
              </a:ext>
            </a:extLst>
          </p:cNvPr>
          <p:cNvSpPr>
            <a:spLocks noGrp="1"/>
          </p:cNvSpPr>
          <p:nvPr>
            <p:ph type="title"/>
          </p:nvPr>
        </p:nvSpPr>
        <p:spPr/>
        <p:txBody>
          <a:bodyPr/>
          <a:lstStyle/>
          <a:p>
            <a:r>
              <a:rPr lang="en-MY" dirty="0"/>
              <a:t>Back Propagation</a:t>
            </a:r>
          </a:p>
        </p:txBody>
      </p:sp>
      <p:sp>
        <p:nvSpPr>
          <p:cNvPr id="3" name="Content Placeholder 2">
            <a:extLst>
              <a:ext uri="{FF2B5EF4-FFF2-40B4-BE49-F238E27FC236}">
                <a16:creationId xmlns:a16="http://schemas.microsoft.com/office/drawing/2014/main" id="{37B8A3A4-0355-4202-94B2-3DD1F8E5478E}"/>
              </a:ext>
            </a:extLst>
          </p:cNvPr>
          <p:cNvSpPr>
            <a:spLocks noGrp="1"/>
          </p:cNvSpPr>
          <p:nvPr>
            <p:ph idx="1"/>
          </p:nvPr>
        </p:nvSpPr>
        <p:spPr/>
        <p:txBody>
          <a:bodyPr>
            <a:normAutofit lnSpcReduction="10000"/>
          </a:bodyPr>
          <a:lstStyle/>
          <a:p>
            <a:r>
              <a:rPr lang="en-US" dirty="0"/>
              <a:t>Back Propagation is the process of updating and finding the optimal values of weights or coefficients which helps the model to minimize the error </a:t>
            </a:r>
            <a:r>
              <a:rPr lang="en-US" dirty="0" err="1"/>
              <a:t>i.e</a:t>
            </a:r>
            <a:r>
              <a:rPr lang="en-US" dirty="0"/>
              <a:t> difference between the actual and predicted values.</a:t>
            </a:r>
          </a:p>
          <a:p>
            <a:endParaRPr lang="en-US" dirty="0"/>
          </a:p>
          <a:p>
            <a:r>
              <a:rPr lang="en-US" dirty="0"/>
              <a:t>But here are the question is: How the weights are updated and new weights are calculated?</a:t>
            </a:r>
          </a:p>
          <a:p>
            <a:endParaRPr lang="en-US" dirty="0"/>
          </a:p>
          <a:p>
            <a:r>
              <a:rPr lang="en-US" dirty="0"/>
              <a:t>The weights are updated with the help of optimizers. Optimizers are the methods/ mathematical formulations to change the attributes of neural networks </a:t>
            </a:r>
            <a:r>
              <a:rPr lang="en-US" dirty="0" err="1"/>
              <a:t>i.e</a:t>
            </a:r>
            <a:r>
              <a:rPr lang="en-US" dirty="0"/>
              <a:t> weights to minimizer the error.</a:t>
            </a:r>
            <a:endParaRPr lang="en-MY" dirty="0"/>
          </a:p>
        </p:txBody>
      </p:sp>
    </p:spTree>
    <p:extLst>
      <p:ext uri="{BB962C8B-B14F-4D97-AF65-F5344CB8AC3E}">
        <p14:creationId xmlns:p14="http://schemas.microsoft.com/office/powerpoint/2010/main" val="180592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DB5D-9003-3A6C-3CF0-745CD3412199}"/>
              </a:ext>
            </a:extLst>
          </p:cNvPr>
          <p:cNvSpPr>
            <a:spLocks noGrp="1"/>
          </p:cNvSpPr>
          <p:nvPr>
            <p:ph type="title"/>
          </p:nvPr>
        </p:nvSpPr>
        <p:spPr/>
        <p:txBody>
          <a:bodyPr/>
          <a:lstStyle/>
          <a:p>
            <a:r>
              <a:rPr lang="en-MY" dirty="0"/>
              <a:t>Backpropagation</a:t>
            </a:r>
          </a:p>
        </p:txBody>
      </p:sp>
      <p:sp>
        <p:nvSpPr>
          <p:cNvPr id="3" name="Content Placeholder 2">
            <a:extLst>
              <a:ext uri="{FF2B5EF4-FFF2-40B4-BE49-F238E27FC236}">
                <a16:creationId xmlns:a16="http://schemas.microsoft.com/office/drawing/2014/main" id="{8F8E3960-95B0-48C3-BB53-D560F2FA0761}"/>
              </a:ext>
            </a:extLst>
          </p:cNvPr>
          <p:cNvSpPr>
            <a:spLocks noGrp="1"/>
          </p:cNvSpPr>
          <p:nvPr>
            <p:ph idx="1"/>
          </p:nvPr>
        </p:nvSpPr>
        <p:spPr/>
        <p:txBody>
          <a:bodyPr>
            <a:normAutofit fontScale="92500" lnSpcReduction="20000"/>
          </a:bodyPr>
          <a:lstStyle/>
          <a:p>
            <a:r>
              <a:rPr lang="en-MY" dirty="0"/>
              <a:t>Involves the following steps:</a:t>
            </a:r>
          </a:p>
          <a:p>
            <a:pPr lvl="1"/>
            <a:r>
              <a:rPr lang="en-US" dirty="0"/>
              <a:t>Forward Pass: Input data is passed through the network, and the output is computed using the current weights.</a:t>
            </a:r>
          </a:p>
          <a:p>
            <a:pPr lvl="1"/>
            <a:r>
              <a:rPr lang="en-US" dirty="0"/>
              <a:t>Error Calculation: The error (difference between the predicted output and the actual output) is calculated using a loss function such as Mean Squared Error (MSE).</a:t>
            </a:r>
          </a:p>
          <a:p>
            <a:pPr lvl="1" algn="just"/>
            <a:r>
              <a:rPr lang="en-US" dirty="0"/>
              <a:t>Backward Pass: The error is propagated back through the network. During this phase, the partial derivatives of the error with respect to each weight are calculated. This is done using the chain rule of calculus, which allows the computation of gradients for each weight.</a:t>
            </a:r>
          </a:p>
          <a:p>
            <a:pPr lvl="1" algn="just"/>
            <a:r>
              <a:rPr lang="en-US" dirty="0"/>
              <a:t>Weight Update: Weights are adjusted using an optimization algorithm such as Gradient Descent. The weights are updated in the direction that reduces the error, which is determined by the gradients computed during the backward pass.</a:t>
            </a:r>
          </a:p>
          <a:p>
            <a:pPr marL="261938" lvl="1" indent="-174625" algn="just"/>
            <a:r>
              <a:rPr lang="en-US" sz="2800" dirty="0"/>
              <a:t>By iteratively adjusting the weights in this manner, the neural network learns to produce outputs that are closer to the actual values, thereby minimizing the error.</a:t>
            </a:r>
            <a:endParaRPr lang="en-MY" sz="2800" dirty="0"/>
          </a:p>
        </p:txBody>
      </p:sp>
    </p:spTree>
    <p:extLst>
      <p:ext uri="{BB962C8B-B14F-4D97-AF65-F5344CB8AC3E}">
        <p14:creationId xmlns:p14="http://schemas.microsoft.com/office/powerpoint/2010/main" val="2783327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a:extLst>
              <a:ext uri="{FF2B5EF4-FFF2-40B4-BE49-F238E27FC236}">
                <a16:creationId xmlns:a16="http://schemas.microsoft.com/office/drawing/2014/main" id="{F4CC0A24-ACA8-942D-29F8-4E3DA60733FB}"/>
              </a:ext>
            </a:extLst>
          </p:cNvPr>
          <p:cNvSpPr txBox="1">
            <a:spLocks noChangeArrowheads="1"/>
          </p:cNvSpPr>
          <p:nvPr/>
        </p:nvSpPr>
        <p:spPr bwMode="auto">
          <a:xfrm>
            <a:off x="1016000" y="159258"/>
            <a:ext cx="9194800"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Number of neurons</a:t>
            </a:r>
          </a:p>
        </p:txBody>
      </p:sp>
      <p:sp>
        <p:nvSpPr>
          <p:cNvPr id="51202" name="Text Box 2">
            <a:extLst>
              <a:ext uri="{FF2B5EF4-FFF2-40B4-BE49-F238E27FC236}">
                <a16:creationId xmlns:a16="http://schemas.microsoft.com/office/drawing/2014/main" id="{34D750CD-42C5-0A31-2773-CB1EC24E39A2}"/>
              </a:ext>
            </a:extLst>
          </p:cNvPr>
          <p:cNvSpPr txBox="1">
            <a:spLocks noChangeArrowheads="1"/>
          </p:cNvSpPr>
          <p:nvPr/>
        </p:nvSpPr>
        <p:spPr bwMode="auto">
          <a:xfrm>
            <a:off x="1016000" y="783773"/>
            <a:ext cx="10160000" cy="6224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marL="820738"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Many neurons: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Higher accuracy</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Slower</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Risk of over‐fitting</a:t>
            </a:r>
          </a:p>
          <a:p>
            <a:pPr lvl="2">
              <a:spcBef>
                <a:spcPts val="375"/>
              </a:spcBef>
              <a:buClr>
                <a:srgbClr val="E6B1AB"/>
              </a:buClr>
              <a:buSzPct val="85000"/>
              <a:buFont typeface="Wingdings 2" panose="05020102010507070707" pitchFamily="18" charset="2"/>
              <a:buChar char=""/>
            </a:pPr>
            <a:r>
              <a:rPr lang="en-GB" altLang="en-US" sz="2000" dirty="0">
                <a:cs typeface="Times New Roman" panose="02020603050405020304" pitchFamily="18" charset="0"/>
              </a:rPr>
              <a:t>Memorizing, rather than understanding</a:t>
            </a:r>
          </a:p>
          <a:p>
            <a:pPr lvl="2">
              <a:spcBef>
                <a:spcPts val="375"/>
              </a:spcBef>
              <a:buClr>
                <a:srgbClr val="E6B1AB"/>
              </a:buClr>
              <a:buSzPct val="85000"/>
              <a:buFont typeface="Wingdings 2" panose="05020102010507070707" pitchFamily="18" charset="2"/>
              <a:buChar char=""/>
            </a:pPr>
            <a:r>
              <a:rPr lang="en-GB" altLang="en-US" sz="2000" dirty="0">
                <a:cs typeface="Times New Roman" panose="02020603050405020304" pitchFamily="18" charset="0"/>
              </a:rPr>
              <a:t>The network will be useless with new problems.</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Few neurons:</a:t>
            </a:r>
          </a:p>
          <a:p>
            <a:pPr lvl="2">
              <a:spcBef>
                <a:spcPts val="375"/>
              </a:spcBef>
              <a:buClr>
                <a:srgbClr val="E6B1AB"/>
              </a:buClr>
              <a:buSzPct val="85000"/>
              <a:buFont typeface="Wingdings 2" panose="05020102010507070707" pitchFamily="18" charset="2"/>
              <a:buChar char=""/>
            </a:pPr>
            <a:r>
              <a:rPr lang="en-GB" altLang="en-US" dirty="0">
                <a:cs typeface="Times New Roman" panose="02020603050405020304" pitchFamily="18" charset="0"/>
              </a:rPr>
              <a:t>	</a:t>
            </a:r>
            <a:r>
              <a:rPr lang="en-GB" altLang="en-US" sz="2000" dirty="0">
                <a:cs typeface="Times New Roman" panose="02020603050405020304" pitchFamily="18" charset="0"/>
              </a:rPr>
              <a:t>Lower accuracy</a:t>
            </a:r>
          </a:p>
          <a:p>
            <a:pPr lvl="2">
              <a:spcBef>
                <a:spcPts val="375"/>
              </a:spcBef>
              <a:buClr>
                <a:srgbClr val="E6B1AB"/>
              </a:buClr>
              <a:buSzPct val="85000"/>
              <a:buFont typeface="Wingdings 2" panose="05020102010507070707" pitchFamily="18" charset="2"/>
              <a:buChar char=""/>
            </a:pPr>
            <a:r>
              <a:rPr lang="en-GB" altLang="en-US" sz="2000" dirty="0">
                <a:cs typeface="Times New Roman" panose="02020603050405020304" pitchFamily="18" charset="0"/>
              </a:rPr>
              <a:t>	Inability to learn at all</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Optimal number.</a:t>
            </a:r>
          </a:p>
          <a:p>
            <a:pPr lvl="1" algn="just">
              <a:spcBef>
                <a:spcPts val="575"/>
              </a:spcBef>
              <a:buClr>
                <a:srgbClr val="D34817"/>
              </a:buClr>
              <a:buSzPct val="85000"/>
              <a:buFont typeface="Wingdings 2" panose="05020102010507070707" pitchFamily="18" charset="2"/>
              <a:buChar char=""/>
            </a:pPr>
            <a:r>
              <a:rPr lang="en-US" dirty="0"/>
              <a:t>This typically involves experimenting with different network architectures and using techniques such as cross-validation to evaluate model performance. The optimal number of neurons allows the model to achieve good accuracy on both training and validation datasets, indicating good generalization.</a:t>
            </a:r>
            <a:endParaRPr lang="en-GB" altLang="en-US"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a:extLst>
              <a:ext uri="{FF2B5EF4-FFF2-40B4-BE49-F238E27FC236}">
                <a16:creationId xmlns:a16="http://schemas.microsoft.com/office/drawing/2014/main" id="{59871D63-B525-761A-0328-1DA9C65DFE50}"/>
              </a:ext>
            </a:extLst>
          </p:cNvPr>
          <p:cNvSpPr txBox="1">
            <a:spLocks noChangeArrowheads="1"/>
          </p:cNvSpPr>
          <p:nvPr/>
        </p:nvSpPr>
        <p:spPr bwMode="auto">
          <a:xfrm>
            <a:off x="754743" y="662496"/>
            <a:ext cx="9456057"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Data representation</a:t>
            </a:r>
          </a:p>
        </p:txBody>
      </p:sp>
      <p:sp>
        <p:nvSpPr>
          <p:cNvPr id="52226" name="Text Box 2">
            <a:extLst>
              <a:ext uri="{FF2B5EF4-FFF2-40B4-BE49-F238E27FC236}">
                <a16:creationId xmlns:a16="http://schemas.microsoft.com/office/drawing/2014/main" id="{0D575658-F825-B0ED-EF43-EBF84F75185E}"/>
              </a:ext>
            </a:extLst>
          </p:cNvPr>
          <p:cNvSpPr txBox="1">
            <a:spLocks noChangeArrowheads="1"/>
          </p:cNvSpPr>
          <p:nvPr/>
        </p:nvSpPr>
        <p:spPr bwMode="auto">
          <a:xfrm>
            <a:off x="522515" y="1555669"/>
            <a:ext cx="10406743" cy="41058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Usually input/output data needs pre‐processing-</a:t>
            </a:r>
            <a:r>
              <a:rPr lang="en-US" sz="2800" dirty="0"/>
              <a:t>Data representation in Artificial Neural Networks (ANNs) refers to how input data is prepared, transformed, and presented to the network for training and inference. Proper data representation is crucial as it can significantly impact the performance and effectiveness of the model. </a:t>
            </a:r>
            <a:r>
              <a:rPr lang="en-GB" altLang="en-US" sz="2800" dirty="0">
                <a:latin typeface="Times New Roman" panose="02020603050405020304" pitchFamily="18" charset="0"/>
                <a:cs typeface="Times New Roman" panose="02020603050405020304" pitchFamily="18" charset="0"/>
              </a:rPr>
              <a:t> </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 Pictures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 Pixel intensity</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Text:</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A pattern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ext Box 1">
            <a:extLst>
              <a:ext uri="{FF2B5EF4-FFF2-40B4-BE49-F238E27FC236}">
                <a16:creationId xmlns:a16="http://schemas.microsoft.com/office/drawing/2014/main" id="{528FC1F0-03A2-0E0F-21A6-68DDDD7A8E70}"/>
              </a:ext>
            </a:extLst>
          </p:cNvPr>
          <p:cNvSpPr txBox="1">
            <a:spLocks noChangeArrowheads="1"/>
          </p:cNvSpPr>
          <p:nvPr/>
        </p:nvSpPr>
        <p:spPr bwMode="auto">
          <a:xfrm>
            <a:off x="1306286" y="662496"/>
            <a:ext cx="8904514" cy="755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9144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Perpetua" panose="02020502060401020303" pitchFamily="18" charset="0"/>
                <a:cs typeface="HG Mincho Light J"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HG Mincho Light J" charset="0"/>
              </a:defRPr>
            </a:lvl9pPr>
          </a:lstStyle>
          <a:p>
            <a:pPr>
              <a:lnSpc>
                <a:spcPct val="100000"/>
              </a:lnSpc>
              <a:buClr>
                <a:srgbClr val="696464"/>
              </a:buClr>
              <a:buFont typeface="Times New Roman" panose="02020603050405020304" pitchFamily="18" charset="0"/>
              <a:buNone/>
            </a:pPr>
            <a:r>
              <a:rPr lang="en-GB" altLang="en-US" sz="4000" dirty="0">
                <a:solidFill>
                  <a:srgbClr val="696464"/>
                </a:solidFill>
                <a:latin typeface="Times New Roman" panose="02020603050405020304" pitchFamily="18" charset="0"/>
                <a:cs typeface="Times New Roman" panose="02020603050405020304" pitchFamily="18" charset="0"/>
              </a:rPr>
              <a:t>Size of training set</a:t>
            </a:r>
          </a:p>
        </p:txBody>
      </p:sp>
      <p:sp>
        <p:nvSpPr>
          <p:cNvPr id="53250" name="Text Box 2">
            <a:extLst>
              <a:ext uri="{FF2B5EF4-FFF2-40B4-BE49-F238E27FC236}">
                <a16:creationId xmlns:a16="http://schemas.microsoft.com/office/drawing/2014/main" id="{99FD335E-E579-1751-6CC0-D89DD90630B4}"/>
              </a:ext>
            </a:extLst>
          </p:cNvPr>
          <p:cNvSpPr txBox="1">
            <a:spLocks noChangeArrowheads="1"/>
          </p:cNvSpPr>
          <p:nvPr/>
        </p:nvSpPr>
        <p:spPr bwMode="auto">
          <a:xfrm>
            <a:off x="1175657" y="1600201"/>
            <a:ext cx="10145486" cy="4926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271463" indent="-2714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Perpetua" panose="02020502060401020303" pitchFamily="18" charset="0"/>
                <a:cs typeface="HG Mincho Light J" charset="0"/>
              </a:defRPr>
            </a:lvl1pPr>
            <a:lvl2pPr marL="546100" indent="-22860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5pPr>
            <a:lvl6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6pPr>
            <a:lvl7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7pPr>
            <a:lvl8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8pPr>
            <a:lvl9pPr defTabSz="449263" fontAlgn="base">
              <a:spcBef>
                <a:spcPct val="0"/>
              </a:spcBef>
              <a:spcAft>
                <a:spcPct val="0"/>
              </a:spcAft>
              <a:buClr>
                <a:srgbClr val="000000"/>
              </a:buClr>
              <a:buSzPct val="100000"/>
              <a:buFont typeface="Perpetua" panose="02020502060401020303"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Times New Roman" panose="02020603050405020304" pitchFamily="18" charset="0"/>
                <a:cs typeface="HG Mincho Light J" charset="0"/>
              </a:defRPr>
            </a:lvl9pPr>
          </a:lstStyle>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No one‐fits‐all formula</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Over fitting can occur if a “good” training set is not chosen</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What constitutes a “good” training set?</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 Samples must represent the general population.</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Samples must contain members of each class.</a:t>
            </a:r>
          </a:p>
          <a:p>
            <a:pPr lvl="1">
              <a:spcBef>
                <a:spcPts val="375"/>
              </a:spcBef>
              <a:buClr>
                <a:srgbClr val="9B2D1F"/>
              </a:buClr>
              <a:buSzPct val="85000"/>
              <a:buFont typeface="Wingdings 2" panose="05020102010507070707" pitchFamily="18" charset="2"/>
              <a:buChar char=""/>
            </a:pPr>
            <a:r>
              <a:rPr lang="en-GB" altLang="en-US" dirty="0">
                <a:cs typeface="Times New Roman" panose="02020603050405020304" pitchFamily="18" charset="0"/>
              </a:rPr>
              <a:t>Samples in each class must contain a wide range of variations or noise effect.</a:t>
            </a:r>
          </a:p>
          <a:p>
            <a:pPr>
              <a:spcBef>
                <a:spcPts val="575"/>
              </a:spcBef>
              <a:buClr>
                <a:srgbClr val="D34817"/>
              </a:buClr>
              <a:buSzPct val="85000"/>
              <a:buFont typeface="Wingdings 2" panose="05020102010507070707" pitchFamily="18" charset="2"/>
              <a:buChar char=""/>
            </a:pPr>
            <a:r>
              <a:rPr lang="en-GB" altLang="en-US" sz="2800" dirty="0">
                <a:latin typeface="Times New Roman" panose="02020603050405020304" pitchFamily="18" charset="0"/>
                <a:cs typeface="Times New Roman" panose="02020603050405020304" pitchFamily="18" charset="0"/>
              </a:rPr>
              <a:t>The size of the training set is related to the number of hidden neurons. </a:t>
            </a:r>
          </a:p>
          <a:p>
            <a:pPr lvl="1">
              <a:spcBef>
                <a:spcPts val="575"/>
              </a:spcBef>
              <a:buClr>
                <a:srgbClr val="D34817"/>
              </a:buClr>
              <a:buSzPct val="85000"/>
              <a:buFont typeface="Wingdings 2" panose="05020102010507070707" pitchFamily="18" charset="2"/>
              <a:buChar char=""/>
            </a:pPr>
            <a:r>
              <a:rPr lang="en-US" dirty="0"/>
              <a:t>When deciding on the number of hidden neurons, it's important to consider the size of the training set. A balance needs to be struck between having enough neurons to learn the data's complexity and avoiding overfitting.</a:t>
            </a:r>
            <a:endParaRPr lang="en-GB" altLang="en-US" dirty="0">
              <a:latin typeface="Times New Roman" panose="02020603050405020304" pitchFamily="18" charset="0"/>
              <a:cs typeface="Times New Roman" panose="02020603050405020304" pitchFamily="18" charset="0"/>
            </a:endParaRPr>
          </a:p>
        </p:txBody>
      </p:sp>
      <p:sp>
        <p:nvSpPr>
          <p:cNvPr id="53251" name="Rectangle 3">
            <a:extLst>
              <a:ext uri="{FF2B5EF4-FFF2-40B4-BE49-F238E27FC236}">
                <a16:creationId xmlns:a16="http://schemas.microsoft.com/office/drawing/2014/main" id="{72F2BE67-97C0-1311-CDF5-2F4567F12214}"/>
              </a:ext>
            </a:extLst>
          </p:cNvPr>
          <p:cNvSpPr>
            <a:spLocks noChangeArrowheads="1"/>
          </p:cNvSpPr>
          <p:nvPr/>
        </p:nvSpPr>
        <p:spPr bwMode="auto">
          <a:xfrm>
            <a:off x="152400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53252" name="Rectangle 4">
            <a:extLst>
              <a:ext uri="{FF2B5EF4-FFF2-40B4-BE49-F238E27FC236}">
                <a16:creationId xmlns:a16="http://schemas.microsoft.com/office/drawing/2014/main" id="{2CE27E0F-17BB-2CA7-4A01-01585627E59A}"/>
              </a:ext>
            </a:extLst>
          </p:cNvPr>
          <p:cNvSpPr>
            <a:spLocks noChangeArrowheads="1"/>
          </p:cNvSpPr>
          <p:nvPr/>
        </p:nvSpPr>
        <p:spPr bwMode="auto">
          <a:xfrm>
            <a:off x="152400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53253" name="Rectangle 5">
            <a:extLst>
              <a:ext uri="{FF2B5EF4-FFF2-40B4-BE49-F238E27FC236}">
                <a16:creationId xmlns:a16="http://schemas.microsoft.com/office/drawing/2014/main" id="{D1A075AE-C459-93AA-2421-BD55B30A679A}"/>
              </a:ext>
            </a:extLst>
          </p:cNvPr>
          <p:cNvSpPr>
            <a:spLocks noChangeArrowheads="1"/>
          </p:cNvSpPr>
          <p:nvPr/>
        </p:nvSpPr>
        <p:spPr bwMode="auto">
          <a:xfrm>
            <a:off x="152400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2D24-AC3A-DB6E-E073-B170343AEA06}"/>
              </a:ext>
            </a:extLst>
          </p:cNvPr>
          <p:cNvSpPr>
            <a:spLocks noGrp="1"/>
          </p:cNvSpPr>
          <p:nvPr>
            <p:ph type="title"/>
          </p:nvPr>
        </p:nvSpPr>
        <p:spPr/>
        <p:txBody>
          <a:bodyPr/>
          <a:lstStyle/>
          <a:p>
            <a:r>
              <a:rPr lang="en-US" dirty="0"/>
              <a:t>C</a:t>
            </a:r>
            <a:r>
              <a:rPr lang="en-MY" dirty="0"/>
              <a:t>comparing the design issues with the sample program </a:t>
            </a:r>
          </a:p>
        </p:txBody>
      </p:sp>
      <p:graphicFrame>
        <p:nvGraphicFramePr>
          <p:cNvPr id="4" name="Content Placeholder 3">
            <a:extLst>
              <a:ext uri="{FF2B5EF4-FFF2-40B4-BE49-F238E27FC236}">
                <a16:creationId xmlns:a16="http://schemas.microsoft.com/office/drawing/2014/main" id="{E9B35F1B-EB21-FACB-874A-3BAB8D9BFCA8}"/>
              </a:ext>
            </a:extLst>
          </p:cNvPr>
          <p:cNvGraphicFramePr>
            <a:graphicFrameLocks noGrp="1"/>
          </p:cNvGraphicFramePr>
          <p:nvPr>
            <p:ph idx="1"/>
            <p:extLst>
              <p:ext uri="{D42A27DB-BD31-4B8C-83A1-F6EECF244321}">
                <p14:modId xmlns:p14="http://schemas.microsoft.com/office/powerpoint/2010/main" val="788975369"/>
              </p:ext>
            </p:extLst>
          </p:nvPr>
        </p:nvGraphicFramePr>
        <p:xfrm>
          <a:off x="1091961" y="1825626"/>
          <a:ext cx="10008078" cy="4351336"/>
        </p:xfrm>
        <a:graphic>
          <a:graphicData uri="http://schemas.openxmlformats.org/drawingml/2006/table">
            <a:tbl>
              <a:tblPr/>
              <a:tblGrid>
                <a:gridCol w="5004039">
                  <a:extLst>
                    <a:ext uri="{9D8B030D-6E8A-4147-A177-3AD203B41FA5}">
                      <a16:colId xmlns:a16="http://schemas.microsoft.com/office/drawing/2014/main" val="1404679999"/>
                    </a:ext>
                  </a:extLst>
                </a:gridCol>
                <a:gridCol w="5004039">
                  <a:extLst>
                    <a:ext uri="{9D8B030D-6E8A-4147-A177-3AD203B41FA5}">
                      <a16:colId xmlns:a16="http://schemas.microsoft.com/office/drawing/2014/main" val="772753107"/>
                    </a:ext>
                  </a:extLst>
                </a:gridCol>
              </a:tblGrid>
              <a:tr h="348107">
                <a:tc>
                  <a:txBody>
                    <a:bodyPr/>
                    <a:lstStyle/>
                    <a:p>
                      <a:r>
                        <a:rPr lang="en-MY" sz="1700" dirty="0"/>
                        <a:t>Concept</a:t>
                      </a:r>
                    </a:p>
                  </a:txBody>
                  <a:tcPr marL="87027" marR="87027" marT="43513" marB="43513" anchor="ctr">
                    <a:lnL>
                      <a:noFill/>
                    </a:lnL>
                    <a:lnR>
                      <a:noFill/>
                    </a:lnR>
                    <a:lnT>
                      <a:noFill/>
                    </a:lnT>
                    <a:lnB>
                      <a:noFill/>
                    </a:lnB>
                    <a:noFill/>
                  </a:tcPr>
                </a:tc>
                <a:tc>
                  <a:txBody>
                    <a:bodyPr/>
                    <a:lstStyle/>
                    <a:p>
                      <a:r>
                        <a:rPr lang="en-MY" sz="1700" dirty="0"/>
                        <a:t>Explanation (From the sample code)</a:t>
                      </a:r>
                    </a:p>
                  </a:txBody>
                  <a:tcPr marL="87027" marR="87027" marT="43513" marB="43513" anchor="ctr">
                    <a:lnL>
                      <a:noFill/>
                    </a:lnL>
                    <a:lnR>
                      <a:noFill/>
                    </a:lnR>
                    <a:lnT>
                      <a:noFill/>
                    </a:lnT>
                    <a:lnB>
                      <a:noFill/>
                    </a:lnB>
                    <a:noFill/>
                  </a:tcPr>
                </a:tc>
                <a:extLst>
                  <a:ext uri="{0D108BD9-81ED-4DB2-BD59-A6C34878D82A}">
                    <a16:rowId xmlns:a16="http://schemas.microsoft.com/office/drawing/2014/main" val="1221783123"/>
                  </a:ext>
                </a:extLst>
              </a:tr>
              <a:tr h="609187">
                <a:tc>
                  <a:txBody>
                    <a:bodyPr/>
                    <a:lstStyle/>
                    <a:p>
                      <a:r>
                        <a:rPr lang="en-MY" sz="1700" b="1" dirty="0"/>
                        <a:t>Initial Weights</a:t>
                      </a:r>
                      <a:endParaRPr lang="en-MY" sz="1700" dirty="0"/>
                    </a:p>
                  </a:txBody>
                  <a:tcPr marL="87027" marR="87027" marT="43513" marB="43513" anchor="ctr">
                    <a:lnL>
                      <a:noFill/>
                    </a:lnL>
                    <a:lnR>
                      <a:noFill/>
                    </a:lnR>
                    <a:lnT>
                      <a:noFill/>
                    </a:lnT>
                    <a:lnB>
                      <a:noFill/>
                    </a:lnB>
                    <a:noFill/>
                  </a:tcPr>
                </a:tc>
                <a:tc>
                  <a:txBody>
                    <a:bodyPr/>
                    <a:lstStyle/>
                    <a:p>
                      <a:r>
                        <a:rPr lang="en-US" sz="1700"/>
                        <a:t>Small random values between [−1,1][-1,1][−1,1], adjusted during training.</a:t>
                      </a:r>
                    </a:p>
                  </a:txBody>
                  <a:tcPr marL="87027" marR="87027" marT="43513" marB="43513" anchor="ctr">
                    <a:lnL>
                      <a:noFill/>
                    </a:lnL>
                    <a:lnR>
                      <a:noFill/>
                    </a:lnR>
                    <a:lnT>
                      <a:noFill/>
                    </a:lnT>
                    <a:lnB>
                      <a:noFill/>
                    </a:lnB>
                    <a:noFill/>
                  </a:tcPr>
                </a:tc>
                <a:extLst>
                  <a:ext uri="{0D108BD9-81ED-4DB2-BD59-A6C34878D82A}">
                    <a16:rowId xmlns:a16="http://schemas.microsoft.com/office/drawing/2014/main" val="2943843326"/>
                  </a:ext>
                </a:extLst>
              </a:tr>
              <a:tr h="348107">
                <a:tc>
                  <a:txBody>
                    <a:bodyPr/>
                    <a:lstStyle/>
                    <a:p>
                      <a:r>
                        <a:rPr lang="en-MY" sz="1700" b="1"/>
                        <a:t>Activation Function</a:t>
                      </a:r>
                      <a:endParaRPr lang="en-MY" sz="1700"/>
                    </a:p>
                  </a:txBody>
                  <a:tcPr marL="87027" marR="87027" marT="43513" marB="43513" anchor="ctr">
                    <a:lnL>
                      <a:noFill/>
                    </a:lnL>
                    <a:lnR>
                      <a:noFill/>
                    </a:lnR>
                    <a:lnT>
                      <a:noFill/>
                    </a:lnT>
                    <a:lnB>
                      <a:noFill/>
                    </a:lnB>
                    <a:noFill/>
                  </a:tcPr>
                </a:tc>
                <a:tc>
                  <a:txBody>
                    <a:bodyPr/>
                    <a:lstStyle/>
                    <a:p>
                      <a:r>
                        <a:rPr lang="en-US" sz="1700"/>
                        <a:t>Uses </a:t>
                      </a:r>
                      <a:r>
                        <a:rPr lang="en-US" sz="1700" b="1"/>
                        <a:t>ReLU</a:t>
                      </a:r>
                      <a:r>
                        <a:rPr lang="en-US" sz="1700"/>
                        <a:t> in hidden layers to introduce non-linearity.</a:t>
                      </a:r>
                    </a:p>
                  </a:txBody>
                  <a:tcPr marL="87027" marR="87027" marT="43513" marB="43513" anchor="ctr">
                    <a:lnL>
                      <a:noFill/>
                    </a:lnL>
                    <a:lnR>
                      <a:noFill/>
                    </a:lnR>
                    <a:lnT>
                      <a:noFill/>
                    </a:lnT>
                    <a:lnB>
                      <a:noFill/>
                    </a:lnB>
                    <a:noFill/>
                  </a:tcPr>
                </a:tc>
                <a:extLst>
                  <a:ext uri="{0D108BD9-81ED-4DB2-BD59-A6C34878D82A}">
                    <a16:rowId xmlns:a16="http://schemas.microsoft.com/office/drawing/2014/main" val="703560389"/>
                  </a:ext>
                </a:extLst>
              </a:tr>
              <a:tr h="609187">
                <a:tc>
                  <a:txBody>
                    <a:bodyPr/>
                    <a:lstStyle/>
                    <a:p>
                      <a:r>
                        <a:rPr lang="en-MY" sz="1700" b="1"/>
                        <a:t>Error Estimation</a:t>
                      </a:r>
                      <a:endParaRPr lang="en-MY" sz="1700"/>
                    </a:p>
                  </a:txBody>
                  <a:tcPr marL="87027" marR="87027" marT="43513" marB="43513" anchor="ctr">
                    <a:lnL>
                      <a:noFill/>
                    </a:lnL>
                    <a:lnR>
                      <a:noFill/>
                    </a:lnR>
                    <a:lnT>
                      <a:noFill/>
                    </a:lnT>
                    <a:lnB>
                      <a:noFill/>
                    </a:lnB>
                    <a:noFill/>
                  </a:tcPr>
                </a:tc>
                <a:tc>
                  <a:txBody>
                    <a:bodyPr/>
                    <a:lstStyle/>
                    <a:p>
                      <a:r>
                        <a:rPr lang="en-US" sz="1700"/>
                        <a:t>Uses </a:t>
                      </a:r>
                      <a:r>
                        <a:rPr lang="en-US" sz="1700" b="1"/>
                        <a:t>Cross-Entropy Loss</a:t>
                      </a:r>
                      <a:r>
                        <a:rPr lang="en-US" sz="1700"/>
                        <a:t> to measure incorrect predictions.</a:t>
                      </a:r>
                    </a:p>
                  </a:txBody>
                  <a:tcPr marL="87027" marR="87027" marT="43513" marB="43513" anchor="ctr">
                    <a:lnL>
                      <a:noFill/>
                    </a:lnL>
                    <a:lnR>
                      <a:noFill/>
                    </a:lnR>
                    <a:lnT>
                      <a:noFill/>
                    </a:lnT>
                    <a:lnB>
                      <a:noFill/>
                    </a:lnB>
                    <a:noFill/>
                  </a:tcPr>
                </a:tc>
                <a:extLst>
                  <a:ext uri="{0D108BD9-81ED-4DB2-BD59-A6C34878D82A}">
                    <a16:rowId xmlns:a16="http://schemas.microsoft.com/office/drawing/2014/main" val="676509682"/>
                  </a:ext>
                </a:extLst>
              </a:tr>
              <a:tr h="609187">
                <a:tc>
                  <a:txBody>
                    <a:bodyPr/>
                    <a:lstStyle/>
                    <a:p>
                      <a:r>
                        <a:rPr lang="en-MY" sz="1700" b="1"/>
                        <a:t>Weights Adjusting</a:t>
                      </a:r>
                      <a:endParaRPr lang="en-MY" sz="1700"/>
                    </a:p>
                  </a:txBody>
                  <a:tcPr marL="87027" marR="87027" marT="43513" marB="43513" anchor="ctr">
                    <a:lnL>
                      <a:noFill/>
                    </a:lnL>
                    <a:lnR>
                      <a:noFill/>
                    </a:lnR>
                    <a:lnT>
                      <a:noFill/>
                    </a:lnT>
                    <a:lnB>
                      <a:noFill/>
                    </a:lnB>
                    <a:noFill/>
                  </a:tcPr>
                </a:tc>
                <a:tc>
                  <a:txBody>
                    <a:bodyPr/>
                    <a:lstStyle/>
                    <a:p>
                      <a:r>
                        <a:rPr lang="en-MY" sz="1700"/>
                        <a:t>Uses </a:t>
                      </a:r>
                      <a:r>
                        <a:rPr lang="en-MY" sz="1700" b="1"/>
                        <a:t>Gradient Descent &amp; Backpropagation</a:t>
                      </a:r>
                      <a:r>
                        <a:rPr lang="en-MY" sz="1700"/>
                        <a:t> to reduce errors.</a:t>
                      </a:r>
                    </a:p>
                  </a:txBody>
                  <a:tcPr marL="87027" marR="87027" marT="43513" marB="43513" anchor="ctr">
                    <a:lnL>
                      <a:noFill/>
                    </a:lnL>
                    <a:lnR>
                      <a:noFill/>
                    </a:lnR>
                    <a:lnT>
                      <a:noFill/>
                    </a:lnT>
                    <a:lnB>
                      <a:noFill/>
                    </a:lnB>
                    <a:noFill/>
                  </a:tcPr>
                </a:tc>
                <a:extLst>
                  <a:ext uri="{0D108BD9-81ED-4DB2-BD59-A6C34878D82A}">
                    <a16:rowId xmlns:a16="http://schemas.microsoft.com/office/drawing/2014/main" val="1818386633"/>
                  </a:ext>
                </a:extLst>
              </a:tr>
              <a:tr h="609187">
                <a:tc>
                  <a:txBody>
                    <a:bodyPr/>
                    <a:lstStyle/>
                    <a:p>
                      <a:r>
                        <a:rPr lang="en-MY" sz="1700" b="1"/>
                        <a:t>Number of Neurons</a:t>
                      </a:r>
                      <a:endParaRPr lang="en-MY" sz="1700"/>
                    </a:p>
                  </a:txBody>
                  <a:tcPr marL="87027" marR="87027" marT="43513" marB="43513" anchor="ctr">
                    <a:lnL>
                      <a:noFill/>
                    </a:lnL>
                    <a:lnR>
                      <a:noFill/>
                    </a:lnR>
                    <a:lnT>
                      <a:noFill/>
                    </a:lnT>
                    <a:lnB>
                      <a:noFill/>
                    </a:lnB>
                    <a:noFill/>
                  </a:tcPr>
                </a:tc>
                <a:tc>
                  <a:txBody>
                    <a:bodyPr/>
                    <a:lstStyle/>
                    <a:p>
                      <a:r>
                        <a:rPr lang="en-US" sz="1700" b="1"/>
                        <a:t>10 neurons</a:t>
                      </a:r>
                      <a:r>
                        <a:rPr lang="en-US" sz="1700"/>
                        <a:t> in the hidden layer help the model learn relationships.</a:t>
                      </a:r>
                    </a:p>
                  </a:txBody>
                  <a:tcPr marL="87027" marR="87027" marT="43513" marB="43513" anchor="ctr">
                    <a:lnL>
                      <a:noFill/>
                    </a:lnL>
                    <a:lnR>
                      <a:noFill/>
                    </a:lnR>
                    <a:lnT>
                      <a:noFill/>
                    </a:lnT>
                    <a:lnB>
                      <a:noFill/>
                    </a:lnB>
                    <a:noFill/>
                  </a:tcPr>
                </a:tc>
                <a:extLst>
                  <a:ext uri="{0D108BD9-81ED-4DB2-BD59-A6C34878D82A}">
                    <a16:rowId xmlns:a16="http://schemas.microsoft.com/office/drawing/2014/main" val="3447197701"/>
                  </a:ext>
                </a:extLst>
              </a:tr>
              <a:tr h="609187">
                <a:tc>
                  <a:txBody>
                    <a:bodyPr/>
                    <a:lstStyle/>
                    <a:p>
                      <a:r>
                        <a:rPr lang="en-MY" sz="1700" b="1"/>
                        <a:t>Data Representation</a:t>
                      </a:r>
                      <a:endParaRPr lang="en-MY" sz="1700"/>
                    </a:p>
                  </a:txBody>
                  <a:tcPr marL="87027" marR="87027" marT="43513" marB="43513" anchor="ctr">
                    <a:lnL>
                      <a:noFill/>
                    </a:lnL>
                    <a:lnR>
                      <a:noFill/>
                    </a:lnR>
                    <a:lnT>
                      <a:noFill/>
                    </a:lnT>
                    <a:lnB>
                      <a:noFill/>
                    </a:lnB>
                    <a:noFill/>
                  </a:tcPr>
                </a:tc>
                <a:tc>
                  <a:txBody>
                    <a:bodyPr/>
                    <a:lstStyle/>
                    <a:p>
                      <a:r>
                        <a:rPr lang="en-US" sz="1700"/>
                        <a:t>NumPy array </a:t>
                      </a:r>
                      <a:r>
                        <a:rPr lang="en-US" sz="1700" b="1"/>
                        <a:t>(Experience, Salary, Label)</a:t>
                      </a:r>
                      <a:r>
                        <a:rPr lang="en-US" sz="1700"/>
                        <a:t>, standardized for better training.</a:t>
                      </a:r>
                    </a:p>
                  </a:txBody>
                  <a:tcPr marL="87027" marR="87027" marT="43513" marB="43513" anchor="ctr">
                    <a:lnL>
                      <a:noFill/>
                    </a:lnL>
                    <a:lnR>
                      <a:noFill/>
                    </a:lnR>
                    <a:lnT>
                      <a:noFill/>
                    </a:lnT>
                    <a:lnB>
                      <a:noFill/>
                    </a:lnB>
                    <a:noFill/>
                  </a:tcPr>
                </a:tc>
                <a:extLst>
                  <a:ext uri="{0D108BD9-81ED-4DB2-BD59-A6C34878D82A}">
                    <a16:rowId xmlns:a16="http://schemas.microsoft.com/office/drawing/2014/main" val="2271309136"/>
                  </a:ext>
                </a:extLst>
              </a:tr>
              <a:tr h="609187">
                <a:tc>
                  <a:txBody>
                    <a:bodyPr/>
                    <a:lstStyle/>
                    <a:p>
                      <a:r>
                        <a:rPr lang="en-MY" sz="1700" b="1"/>
                        <a:t>Size of Training Set</a:t>
                      </a:r>
                      <a:endParaRPr lang="en-MY" sz="1700"/>
                    </a:p>
                  </a:txBody>
                  <a:tcPr marL="87027" marR="87027" marT="43513" marB="43513" anchor="ctr">
                    <a:lnL>
                      <a:noFill/>
                    </a:lnL>
                    <a:lnR>
                      <a:noFill/>
                    </a:lnR>
                    <a:lnT>
                      <a:noFill/>
                    </a:lnT>
                    <a:lnB>
                      <a:noFill/>
                    </a:lnB>
                    <a:noFill/>
                  </a:tcPr>
                </a:tc>
                <a:tc>
                  <a:txBody>
                    <a:bodyPr/>
                    <a:lstStyle/>
                    <a:p>
                      <a:r>
                        <a:rPr lang="en-MY" sz="1700" b="1" dirty="0"/>
                        <a:t>8 training samples, 2 testing samples</a:t>
                      </a:r>
                      <a:r>
                        <a:rPr lang="en-MY" sz="1700" dirty="0"/>
                        <a:t>. Larger datasets improve accuracy.</a:t>
                      </a:r>
                    </a:p>
                  </a:txBody>
                  <a:tcPr marL="87027" marR="87027" marT="43513" marB="43513" anchor="ctr">
                    <a:lnL>
                      <a:noFill/>
                    </a:lnL>
                    <a:lnR>
                      <a:noFill/>
                    </a:lnR>
                    <a:lnT>
                      <a:noFill/>
                    </a:lnT>
                    <a:lnB>
                      <a:noFill/>
                    </a:lnB>
                    <a:noFill/>
                  </a:tcPr>
                </a:tc>
                <a:extLst>
                  <a:ext uri="{0D108BD9-81ED-4DB2-BD59-A6C34878D82A}">
                    <a16:rowId xmlns:a16="http://schemas.microsoft.com/office/drawing/2014/main" val="3710755265"/>
                  </a:ext>
                </a:extLst>
              </a:tr>
            </a:tbl>
          </a:graphicData>
        </a:graphic>
      </p:graphicFrame>
    </p:spTree>
    <p:extLst>
      <p:ext uri="{BB962C8B-B14F-4D97-AF65-F5344CB8AC3E}">
        <p14:creationId xmlns:p14="http://schemas.microsoft.com/office/powerpoint/2010/main" val="289091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282E-4E39-506E-3B3E-17B425C1BD34}"/>
              </a:ext>
            </a:extLst>
          </p:cNvPr>
          <p:cNvSpPr>
            <a:spLocks noGrp="1"/>
          </p:cNvSpPr>
          <p:nvPr>
            <p:ph type="title"/>
          </p:nvPr>
        </p:nvSpPr>
        <p:spPr/>
        <p:txBody>
          <a:bodyPr/>
          <a:lstStyle/>
          <a:p>
            <a:r>
              <a:rPr lang="en-MY" i="0" dirty="0">
                <a:solidFill>
                  <a:srgbClr val="222222"/>
                </a:solidFill>
                <a:effectLst/>
                <a:latin typeface="source sans pro" panose="020B0503030403020204" pitchFamily="34" charset="0"/>
              </a:rPr>
              <a:t>Neural Networks: Main Concepts</a:t>
            </a:r>
            <a:endParaRPr lang="en-MY" dirty="0"/>
          </a:p>
        </p:txBody>
      </p:sp>
      <p:sp>
        <p:nvSpPr>
          <p:cNvPr id="3" name="Content Placeholder 2">
            <a:extLst>
              <a:ext uri="{FF2B5EF4-FFF2-40B4-BE49-F238E27FC236}">
                <a16:creationId xmlns:a16="http://schemas.microsoft.com/office/drawing/2014/main" id="{7BCAB1EE-22DA-AB35-EA73-887C5C100E3D}"/>
              </a:ext>
            </a:extLst>
          </p:cNvPr>
          <p:cNvSpPr>
            <a:spLocks noGrp="1"/>
          </p:cNvSpPr>
          <p:nvPr>
            <p:ph idx="1"/>
          </p:nvPr>
        </p:nvSpPr>
        <p:spPr>
          <a:xfrm>
            <a:off x="838200" y="1350498"/>
            <a:ext cx="10515600" cy="4826465"/>
          </a:xfrm>
        </p:spPr>
        <p:txBody>
          <a:bodyPr>
            <a:normAutofit/>
          </a:bodyPr>
          <a:lstStyle/>
          <a:p>
            <a:r>
              <a:rPr lang="en-US" b="0" i="0" dirty="0">
                <a:solidFill>
                  <a:srgbClr val="222222"/>
                </a:solidFill>
                <a:effectLst/>
                <a:latin typeface="source sans pro" panose="020B0503030403020204" pitchFamily="34" charset="0"/>
              </a:rPr>
              <a:t>A neural network is a system that learns how to make predictions by following these steps:</a:t>
            </a:r>
          </a:p>
          <a:p>
            <a:pPr lvl="1">
              <a:buFont typeface="+mj-lt"/>
              <a:buAutoNum type="arabicPeriod"/>
            </a:pPr>
            <a:r>
              <a:rPr lang="en-US" b="0" i="0" dirty="0">
                <a:solidFill>
                  <a:srgbClr val="222222"/>
                </a:solidFill>
                <a:effectLst/>
                <a:latin typeface="source sans pro" panose="020B0503030403020204" pitchFamily="34" charset="0"/>
              </a:rPr>
              <a:t>Taking the input data</a:t>
            </a:r>
          </a:p>
          <a:p>
            <a:pPr lvl="1">
              <a:buFont typeface="+mj-lt"/>
              <a:buAutoNum type="arabicPeriod"/>
            </a:pPr>
            <a:r>
              <a:rPr lang="en-US" b="0" i="0" dirty="0">
                <a:solidFill>
                  <a:srgbClr val="222222"/>
                </a:solidFill>
                <a:effectLst/>
                <a:latin typeface="source sans pro" panose="020B0503030403020204" pitchFamily="34" charset="0"/>
              </a:rPr>
              <a:t>Making a prediction</a:t>
            </a:r>
          </a:p>
          <a:p>
            <a:pPr lvl="1">
              <a:buFont typeface="+mj-lt"/>
              <a:buAutoNum type="arabicPeriod"/>
            </a:pPr>
            <a:r>
              <a:rPr lang="en-US" b="0" i="0" dirty="0">
                <a:solidFill>
                  <a:srgbClr val="222222"/>
                </a:solidFill>
                <a:effectLst/>
                <a:latin typeface="source sans pro" panose="020B0503030403020204" pitchFamily="34" charset="0"/>
              </a:rPr>
              <a:t>Comparing the prediction to the desired output</a:t>
            </a:r>
          </a:p>
          <a:p>
            <a:pPr lvl="1">
              <a:buFont typeface="+mj-lt"/>
              <a:buAutoNum type="arabicPeriod"/>
            </a:pPr>
            <a:r>
              <a:rPr lang="en-US" b="0" i="0" dirty="0">
                <a:solidFill>
                  <a:srgbClr val="222222"/>
                </a:solidFill>
                <a:effectLst/>
                <a:latin typeface="source sans pro" panose="020B0503030403020204" pitchFamily="34" charset="0"/>
              </a:rPr>
              <a:t>Adjusting its internal state to predict correctly the next time</a:t>
            </a:r>
          </a:p>
          <a:p>
            <a:pPr algn="just"/>
            <a:r>
              <a:rPr lang="en-US" b="1" i="0" dirty="0">
                <a:solidFill>
                  <a:srgbClr val="222222"/>
                </a:solidFill>
                <a:effectLst/>
                <a:latin typeface="source sans pro" panose="020B0503030403020204" pitchFamily="34" charset="0"/>
              </a:rPr>
              <a:t>Vectors</a:t>
            </a:r>
            <a:r>
              <a:rPr lang="en-US" b="0" i="0" dirty="0">
                <a:solidFill>
                  <a:srgbClr val="222222"/>
                </a:solidFill>
                <a:effectLst/>
                <a:latin typeface="source sans pro" panose="020B0503030403020204" pitchFamily="34" charset="0"/>
              </a:rPr>
              <a:t>, </a:t>
            </a:r>
            <a:r>
              <a:rPr lang="en-US" b="1" i="0" dirty="0">
                <a:solidFill>
                  <a:srgbClr val="222222"/>
                </a:solidFill>
                <a:effectLst/>
                <a:latin typeface="source sans pro" panose="020B0503030403020204" pitchFamily="34" charset="0"/>
              </a:rPr>
              <a:t>layers</a:t>
            </a:r>
            <a:r>
              <a:rPr lang="en-US" b="0" i="0" dirty="0">
                <a:solidFill>
                  <a:srgbClr val="222222"/>
                </a:solidFill>
                <a:effectLst/>
                <a:latin typeface="source sans pro" panose="020B0503030403020204" pitchFamily="34" charset="0"/>
              </a:rPr>
              <a:t>, and </a:t>
            </a:r>
            <a:r>
              <a:rPr lang="en-US" b="1" i="0" dirty="0">
                <a:solidFill>
                  <a:srgbClr val="222222"/>
                </a:solidFill>
                <a:effectLst/>
                <a:latin typeface="source sans pro" panose="020B0503030403020204" pitchFamily="34" charset="0"/>
              </a:rPr>
              <a:t>linear regression</a:t>
            </a:r>
            <a:r>
              <a:rPr lang="en-US" b="0" i="0" dirty="0">
                <a:solidFill>
                  <a:srgbClr val="222222"/>
                </a:solidFill>
                <a:effectLst/>
                <a:latin typeface="source sans pro" panose="020B0503030403020204" pitchFamily="34" charset="0"/>
              </a:rPr>
              <a:t> are some of the building blocks of neural networks.</a:t>
            </a:r>
          </a:p>
          <a:p>
            <a:pPr algn="just"/>
            <a:r>
              <a:rPr lang="en-US" b="0" i="0" dirty="0">
                <a:solidFill>
                  <a:srgbClr val="222222"/>
                </a:solidFill>
                <a:effectLst/>
                <a:latin typeface="source sans pro" panose="020B0503030403020204" pitchFamily="34" charset="0"/>
              </a:rPr>
              <a:t>The data is stored as vectors, and with Python </a:t>
            </a:r>
            <a:r>
              <a:rPr lang="en-US" dirty="0">
                <a:solidFill>
                  <a:srgbClr val="222222"/>
                </a:solidFill>
                <a:latin typeface="source sans pro" panose="020B0503030403020204" pitchFamily="34" charset="0"/>
              </a:rPr>
              <a:t>we</a:t>
            </a:r>
            <a:r>
              <a:rPr lang="en-US" b="0" i="0" dirty="0">
                <a:solidFill>
                  <a:srgbClr val="222222"/>
                </a:solidFill>
                <a:effectLst/>
                <a:latin typeface="source sans pro" panose="020B0503030403020204" pitchFamily="34" charset="0"/>
              </a:rPr>
              <a:t> store these vectors in </a:t>
            </a:r>
            <a:r>
              <a:rPr lang="en-US" b="0" i="0" u="none" strike="noStrike" dirty="0">
                <a:effectLst/>
                <a:latin typeface="source sans pro" panose="020B0503030403020204" pitchFamily="34" charset="0"/>
              </a:rPr>
              <a:t>arrays</a:t>
            </a:r>
            <a:r>
              <a:rPr lang="en-US" b="0" i="0" dirty="0">
                <a:solidFill>
                  <a:srgbClr val="222222"/>
                </a:solidFill>
                <a:effectLst/>
                <a:latin typeface="source sans pro" panose="020B0503030403020204" pitchFamily="34" charset="0"/>
              </a:rPr>
              <a:t>.</a:t>
            </a:r>
          </a:p>
          <a:p>
            <a:r>
              <a:rPr lang="en-US" b="0" i="0" dirty="0">
                <a:solidFill>
                  <a:srgbClr val="222222"/>
                </a:solidFill>
                <a:effectLst/>
                <a:latin typeface="source sans pro" panose="020B0503030403020204" pitchFamily="34" charset="0"/>
              </a:rPr>
              <a:t>Each layer transforms the data that comes from the previous layer.</a:t>
            </a:r>
          </a:p>
          <a:p>
            <a:endParaRPr lang="en-US" b="0" i="0" dirty="0">
              <a:solidFill>
                <a:srgbClr val="222222"/>
              </a:solidFill>
              <a:effectLst/>
              <a:latin typeface="source sans pro" panose="020B0503030403020204" pitchFamily="34" charset="0"/>
            </a:endParaRPr>
          </a:p>
          <a:p>
            <a:pPr marL="0" indent="0">
              <a:buNone/>
            </a:pPr>
            <a:endParaRPr lang="en-MY" dirty="0"/>
          </a:p>
        </p:txBody>
      </p:sp>
    </p:spTree>
    <p:extLst>
      <p:ext uri="{BB962C8B-B14F-4D97-AF65-F5344CB8AC3E}">
        <p14:creationId xmlns:p14="http://schemas.microsoft.com/office/powerpoint/2010/main" val="120456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B42425-13B8-9325-549F-A4D68F7520D4}"/>
              </a:ext>
            </a:extLst>
          </p:cNvPr>
          <p:cNvPicPr>
            <a:picLocks noChangeAspect="1"/>
          </p:cNvPicPr>
          <p:nvPr/>
        </p:nvPicPr>
        <p:blipFill>
          <a:blip r:embed="rId2"/>
          <a:stretch>
            <a:fillRect/>
          </a:stretch>
        </p:blipFill>
        <p:spPr>
          <a:xfrm>
            <a:off x="2045177" y="1100929"/>
            <a:ext cx="7343775" cy="4438650"/>
          </a:xfrm>
          <a:prstGeom prst="rect">
            <a:avLst/>
          </a:prstGeom>
        </p:spPr>
      </p:pic>
      <p:sp>
        <p:nvSpPr>
          <p:cNvPr id="4" name="TextBox 3">
            <a:extLst>
              <a:ext uri="{FF2B5EF4-FFF2-40B4-BE49-F238E27FC236}">
                <a16:creationId xmlns:a16="http://schemas.microsoft.com/office/drawing/2014/main" id="{315F4A16-2416-F6C8-A006-718803565C95}"/>
              </a:ext>
            </a:extLst>
          </p:cNvPr>
          <p:cNvSpPr txBox="1"/>
          <p:nvPr/>
        </p:nvSpPr>
        <p:spPr>
          <a:xfrm>
            <a:off x="1684606" y="563344"/>
            <a:ext cx="8992772" cy="369332"/>
          </a:xfrm>
          <a:prstGeom prst="rect">
            <a:avLst/>
          </a:prstGeom>
          <a:noFill/>
        </p:spPr>
        <p:txBody>
          <a:bodyPr wrap="square">
            <a:spAutoFit/>
          </a:bodyPr>
          <a:lstStyle/>
          <a:p>
            <a:r>
              <a:rPr lang="en-US" b="0" i="0" dirty="0">
                <a:solidFill>
                  <a:srgbClr val="222222"/>
                </a:solidFill>
                <a:effectLst/>
                <a:latin typeface="source sans pro" panose="020B0503030403020204" pitchFamily="34" charset="0"/>
              </a:rPr>
              <a:t>In the image below, </a:t>
            </a:r>
            <a:r>
              <a:rPr lang="en-US" dirty="0">
                <a:solidFill>
                  <a:srgbClr val="222222"/>
                </a:solidFill>
                <a:latin typeface="source sans pro" panose="020B0503030403020204" pitchFamily="34" charset="0"/>
              </a:rPr>
              <a:t>shows </a:t>
            </a:r>
            <a:r>
              <a:rPr lang="en-US" b="0" i="0" dirty="0">
                <a:solidFill>
                  <a:srgbClr val="222222"/>
                </a:solidFill>
                <a:effectLst/>
                <a:latin typeface="source sans pro" panose="020B0503030403020204" pitchFamily="34" charset="0"/>
              </a:rPr>
              <a:t>an example of a network architecture with two layers:</a:t>
            </a:r>
            <a:endParaRPr lang="en-MY" dirty="0"/>
          </a:p>
        </p:txBody>
      </p:sp>
      <p:sp>
        <p:nvSpPr>
          <p:cNvPr id="6" name="TextBox 5">
            <a:extLst>
              <a:ext uri="{FF2B5EF4-FFF2-40B4-BE49-F238E27FC236}">
                <a16:creationId xmlns:a16="http://schemas.microsoft.com/office/drawing/2014/main" id="{5800049B-3605-F45E-673C-7B5E4388CDE8}"/>
              </a:ext>
            </a:extLst>
          </p:cNvPr>
          <p:cNvSpPr txBox="1"/>
          <p:nvPr/>
        </p:nvSpPr>
        <p:spPr>
          <a:xfrm>
            <a:off x="1459521" y="6052324"/>
            <a:ext cx="9556822" cy="646331"/>
          </a:xfrm>
          <a:prstGeom prst="rect">
            <a:avLst/>
          </a:prstGeom>
          <a:noFill/>
        </p:spPr>
        <p:txBody>
          <a:bodyPr wrap="square">
            <a:spAutoFit/>
          </a:bodyPr>
          <a:lstStyle/>
          <a:p>
            <a:r>
              <a:rPr lang="en-US" b="0" i="0" dirty="0">
                <a:solidFill>
                  <a:srgbClr val="222222"/>
                </a:solidFill>
                <a:effectLst/>
                <a:latin typeface="source sans pro" panose="020B0503030403020204" pitchFamily="34" charset="0"/>
              </a:rPr>
              <a:t>Each layer transforms the data that came from the previous layer by applying some mathematical operations.</a:t>
            </a:r>
            <a:endParaRPr lang="en-MY" dirty="0"/>
          </a:p>
        </p:txBody>
      </p:sp>
    </p:spTree>
    <p:extLst>
      <p:ext uri="{BB962C8B-B14F-4D97-AF65-F5344CB8AC3E}">
        <p14:creationId xmlns:p14="http://schemas.microsoft.com/office/powerpoint/2010/main" val="342696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EB1D-B2BD-B418-2A62-6AC724A71A3D}"/>
              </a:ext>
            </a:extLst>
          </p:cNvPr>
          <p:cNvSpPr>
            <a:spLocks noGrp="1"/>
          </p:cNvSpPr>
          <p:nvPr>
            <p:ph type="title"/>
          </p:nvPr>
        </p:nvSpPr>
        <p:spPr/>
        <p:txBody>
          <a:bodyPr/>
          <a:lstStyle/>
          <a:p>
            <a:r>
              <a:rPr lang="en-US" b="0" i="0" dirty="0">
                <a:solidFill>
                  <a:srgbClr val="222222"/>
                </a:solidFill>
                <a:effectLst/>
                <a:latin typeface="source sans pro" panose="020B0503030403020204" pitchFamily="34" charset="0"/>
              </a:rPr>
              <a:t>The Process to Train a Neural Network</a:t>
            </a:r>
            <a:endParaRPr lang="en-MY" dirty="0"/>
          </a:p>
        </p:txBody>
      </p:sp>
      <p:pic>
        <p:nvPicPr>
          <p:cNvPr id="4" name="Content Placeholder 3">
            <a:extLst>
              <a:ext uri="{FF2B5EF4-FFF2-40B4-BE49-F238E27FC236}">
                <a16:creationId xmlns:a16="http://schemas.microsoft.com/office/drawing/2014/main" id="{B3B8EFEA-5CDD-868B-04F2-08017D407BF6}"/>
              </a:ext>
            </a:extLst>
          </p:cNvPr>
          <p:cNvPicPr>
            <a:picLocks noGrp="1" noChangeAspect="1"/>
          </p:cNvPicPr>
          <p:nvPr>
            <p:ph idx="1"/>
          </p:nvPr>
        </p:nvPicPr>
        <p:blipFill>
          <a:blip r:embed="rId2"/>
          <a:stretch>
            <a:fillRect/>
          </a:stretch>
        </p:blipFill>
        <p:spPr>
          <a:xfrm>
            <a:off x="1851262" y="1389526"/>
            <a:ext cx="6668624" cy="3602086"/>
          </a:xfrm>
          <a:prstGeom prst="rect">
            <a:avLst/>
          </a:prstGeom>
        </p:spPr>
      </p:pic>
      <p:sp>
        <p:nvSpPr>
          <p:cNvPr id="6" name="TextBox 5">
            <a:extLst>
              <a:ext uri="{FF2B5EF4-FFF2-40B4-BE49-F238E27FC236}">
                <a16:creationId xmlns:a16="http://schemas.microsoft.com/office/drawing/2014/main" id="{AD9F00B8-FAE8-99D4-7618-1B1DE8593BCA}"/>
              </a:ext>
            </a:extLst>
          </p:cNvPr>
          <p:cNvSpPr txBox="1"/>
          <p:nvPr/>
        </p:nvSpPr>
        <p:spPr>
          <a:xfrm>
            <a:off x="1753583" y="4991612"/>
            <a:ext cx="9739721" cy="1754326"/>
          </a:xfrm>
          <a:prstGeom prst="rect">
            <a:avLst/>
          </a:prstGeom>
          <a:noFill/>
        </p:spPr>
        <p:txBody>
          <a:bodyPr wrap="square">
            <a:spAutoFit/>
          </a:bodyPr>
          <a:lstStyle/>
          <a:p>
            <a:pPr algn="just"/>
            <a:r>
              <a:rPr lang="en-US" b="0" i="0" dirty="0">
                <a:solidFill>
                  <a:srgbClr val="222222"/>
                </a:solidFill>
                <a:effectLst/>
                <a:latin typeface="source sans pro" panose="020B0503030403020204" pitchFamily="34" charset="0"/>
              </a:rPr>
              <a:t>With neural networks, the process is very similar: </a:t>
            </a:r>
            <a:r>
              <a:rPr lang="en-US" dirty="0">
                <a:solidFill>
                  <a:srgbClr val="222222"/>
                </a:solidFill>
                <a:latin typeface="source sans pro" panose="020B0503030403020204" pitchFamily="34" charset="0"/>
              </a:rPr>
              <a:t>we</a:t>
            </a:r>
            <a:r>
              <a:rPr lang="en-US" b="0" i="0" dirty="0">
                <a:solidFill>
                  <a:srgbClr val="222222"/>
                </a:solidFill>
                <a:effectLst/>
                <a:latin typeface="source sans pro" panose="020B0503030403020204" pitchFamily="34" charset="0"/>
              </a:rPr>
              <a:t> start with some random weights and bias vectors, make a prediction, compare it to the desired output, and adjust the vectors to predict more accurately the next time. The process continues until the difference between the prediction and the correct targets is minimal.</a:t>
            </a:r>
          </a:p>
          <a:p>
            <a:r>
              <a:rPr lang="en-US" b="0" i="0" dirty="0">
                <a:solidFill>
                  <a:srgbClr val="222222"/>
                </a:solidFill>
                <a:effectLst/>
                <a:latin typeface="source sans pro" panose="020B0503030403020204" pitchFamily="34" charset="0"/>
              </a:rPr>
              <a:t>Knowing when to stop the training and what accuracy target to set is an important aspect of training neural networks, mainly because of </a:t>
            </a:r>
            <a:r>
              <a:rPr lang="en-US" b="0" i="0" u="none" strike="noStrike" dirty="0">
                <a:effectLst/>
                <a:latin typeface="source sans pro" panose="020B0503030403020204" pitchFamily="34" charset="0"/>
              </a:rPr>
              <a:t>overfitting and underfitting</a:t>
            </a:r>
            <a:r>
              <a:rPr lang="en-US" b="0" i="0" dirty="0">
                <a:effectLst/>
                <a:latin typeface="source sans pro" panose="020B0503030403020204" pitchFamily="34" charset="0"/>
              </a:rPr>
              <a:t> </a:t>
            </a:r>
            <a:r>
              <a:rPr lang="en-US" b="0" i="0" dirty="0">
                <a:solidFill>
                  <a:srgbClr val="222222"/>
                </a:solidFill>
                <a:effectLst/>
                <a:latin typeface="source sans pro" panose="020B0503030403020204" pitchFamily="34" charset="0"/>
              </a:rPr>
              <a:t>scenarios.</a:t>
            </a:r>
            <a:endParaRPr lang="en-MY" dirty="0"/>
          </a:p>
        </p:txBody>
      </p:sp>
    </p:spTree>
    <p:extLst>
      <p:ext uri="{BB962C8B-B14F-4D97-AF65-F5344CB8AC3E}">
        <p14:creationId xmlns:p14="http://schemas.microsoft.com/office/powerpoint/2010/main" val="291274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EF60-D836-353C-325E-5A565CD79836}"/>
              </a:ext>
            </a:extLst>
          </p:cNvPr>
          <p:cNvSpPr>
            <a:spLocks noGrp="1"/>
          </p:cNvSpPr>
          <p:nvPr>
            <p:ph type="title"/>
          </p:nvPr>
        </p:nvSpPr>
        <p:spPr/>
        <p:txBody>
          <a:bodyPr/>
          <a:lstStyle/>
          <a:p>
            <a:r>
              <a:rPr lang="en-MY" b="0" i="0" dirty="0">
                <a:solidFill>
                  <a:srgbClr val="222222"/>
                </a:solidFill>
                <a:effectLst/>
                <a:latin typeface="source sans pro" panose="020B0503030403020204" pitchFamily="34" charset="0"/>
              </a:rPr>
              <a:t>Vectors and Weights, The Linear Regression Model</a:t>
            </a:r>
            <a:endParaRPr lang="en-MY" dirty="0"/>
          </a:p>
        </p:txBody>
      </p:sp>
      <p:sp>
        <p:nvSpPr>
          <p:cNvPr id="3" name="Content Placeholder 2">
            <a:extLst>
              <a:ext uri="{FF2B5EF4-FFF2-40B4-BE49-F238E27FC236}">
                <a16:creationId xmlns:a16="http://schemas.microsoft.com/office/drawing/2014/main" id="{1EF8F5DA-E020-4579-5B87-DB639E8E2F35}"/>
              </a:ext>
            </a:extLst>
          </p:cNvPr>
          <p:cNvSpPr>
            <a:spLocks noGrp="1"/>
          </p:cNvSpPr>
          <p:nvPr>
            <p:ph idx="1"/>
          </p:nvPr>
        </p:nvSpPr>
        <p:spPr/>
        <p:txBody>
          <a:bodyPr>
            <a:normAutofit fontScale="85000" lnSpcReduction="10000"/>
          </a:bodyPr>
          <a:lstStyle/>
          <a:p>
            <a:pPr algn="just"/>
            <a:r>
              <a:rPr lang="en-US" dirty="0"/>
              <a:t>By modeling the relationship between the variables as linear, you can express the dependent variable as a weighted sum of the independent variables. </a:t>
            </a:r>
          </a:p>
          <a:p>
            <a:pPr algn="just"/>
            <a:r>
              <a:rPr lang="en-US" dirty="0"/>
              <a:t>So, each independent variable will be multiplied by a vector called weight. Besides the weights and the independent variables, you also add another vector: the bias. </a:t>
            </a:r>
          </a:p>
          <a:p>
            <a:pPr algn="just"/>
            <a:r>
              <a:rPr lang="en-US" dirty="0"/>
              <a:t>It sets the result when all the other independent variables are equal to zero. Example:</a:t>
            </a:r>
          </a:p>
          <a:p>
            <a:pPr lvl="1"/>
            <a:r>
              <a:rPr lang="en-US" dirty="0"/>
              <a:t>price = (</a:t>
            </a:r>
            <a:r>
              <a:rPr lang="en-US" dirty="0" err="1"/>
              <a:t>weights_area</a:t>
            </a:r>
            <a:r>
              <a:rPr lang="en-US" dirty="0"/>
              <a:t> * area) + (</a:t>
            </a:r>
            <a:r>
              <a:rPr lang="en-US" dirty="0" err="1"/>
              <a:t>weights_age</a:t>
            </a:r>
            <a:r>
              <a:rPr lang="en-US" dirty="0"/>
              <a:t> * age) + bias</a:t>
            </a:r>
          </a:p>
          <a:p>
            <a:pPr marL="228600" lvl="1" algn="just">
              <a:spcBef>
                <a:spcPts val="1000"/>
              </a:spcBef>
            </a:pPr>
            <a:r>
              <a:rPr lang="en-US" sz="2800" dirty="0"/>
              <a:t>In the above example, there are two weights: </a:t>
            </a:r>
            <a:r>
              <a:rPr lang="en-US" sz="2800" dirty="0" err="1"/>
              <a:t>weights_area</a:t>
            </a:r>
            <a:r>
              <a:rPr lang="en-US" sz="2800" dirty="0"/>
              <a:t> and </a:t>
            </a:r>
            <a:r>
              <a:rPr lang="en-US" sz="2800" dirty="0" err="1"/>
              <a:t>weights_age</a:t>
            </a:r>
            <a:r>
              <a:rPr lang="en-US" sz="2800" dirty="0"/>
              <a:t>. The training process consists of adjusting the weights and the bias so the model can predict the correct price value. To accomplish that, you’ll need to compute the prediction error and update the weights accordingly.</a:t>
            </a:r>
            <a:endParaRPr lang="en-MY" sz="2800" dirty="0"/>
          </a:p>
        </p:txBody>
      </p:sp>
    </p:spTree>
    <p:extLst>
      <p:ext uri="{BB962C8B-B14F-4D97-AF65-F5344CB8AC3E}">
        <p14:creationId xmlns:p14="http://schemas.microsoft.com/office/powerpoint/2010/main" val="297127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2042-A398-4990-B1FD-F78C2B66419E}"/>
              </a:ext>
            </a:extLst>
          </p:cNvPr>
          <p:cNvSpPr>
            <a:spLocks noGrp="1"/>
          </p:cNvSpPr>
          <p:nvPr>
            <p:ph type="title"/>
          </p:nvPr>
        </p:nvSpPr>
        <p:spPr>
          <a:xfrm>
            <a:off x="838200" y="365125"/>
            <a:ext cx="10515600" cy="1460500"/>
          </a:xfrm>
        </p:spPr>
        <p:txBody>
          <a:bodyPr/>
          <a:lstStyle/>
          <a:p>
            <a:r>
              <a:rPr lang="en-US" dirty="0">
                <a:solidFill>
                  <a:srgbClr val="292929"/>
                </a:solidFill>
                <a:latin typeface="charter"/>
              </a:rPr>
              <a:t>S</a:t>
            </a:r>
            <a:r>
              <a:rPr lang="en-US" b="0" i="0" dirty="0">
                <a:solidFill>
                  <a:srgbClr val="292929"/>
                </a:solidFill>
                <a:effectLst/>
                <a:latin typeface="charter"/>
              </a:rPr>
              <a:t>keleton of this Artificial Neuron.</a:t>
            </a:r>
            <a:endParaRPr lang="en-MY" dirty="0"/>
          </a:p>
        </p:txBody>
      </p:sp>
      <p:sp>
        <p:nvSpPr>
          <p:cNvPr id="3" name="Content Placeholder 2">
            <a:extLst>
              <a:ext uri="{FF2B5EF4-FFF2-40B4-BE49-F238E27FC236}">
                <a16:creationId xmlns:a16="http://schemas.microsoft.com/office/drawing/2014/main" id="{FE8C22DC-BBB2-4958-A297-767DC0AFBD1F}"/>
              </a:ext>
            </a:extLst>
          </p:cNvPr>
          <p:cNvSpPr>
            <a:spLocks noGrp="1"/>
          </p:cNvSpPr>
          <p:nvPr>
            <p:ph idx="1"/>
          </p:nvPr>
        </p:nvSpPr>
        <p:spPr/>
        <p:txBody>
          <a:bodyPr/>
          <a:lstStyle/>
          <a:p>
            <a:pPr marL="0" indent="0">
              <a:buNone/>
            </a:pPr>
            <a:endParaRPr lang="en-US" b="0" i="0" dirty="0">
              <a:solidFill>
                <a:srgbClr val="292929"/>
              </a:solidFill>
              <a:effectLst/>
              <a:latin typeface="charter"/>
            </a:endParaRPr>
          </a:p>
          <a:p>
            <a:endParaRPr lang="en-MY" dirty="0"/>
          </a:p>
        </p:txBody>
      </p:sp>
      <p:pic>
        <p:nvPicPr>
          <p:cNvPr id="5" name="Picture 4">
            <a:extLst>
              <a:ext uri="{FF2B5EF4-FFF2-40B4-BE49-F238E27FC236}">
                <a16:creationId xmlns:a16="http://schemas.microsoft.com/office/drawing/2014/main" id="{E0F2FC5E-571F-4B50-A7C6-300070E5B322}"/>
              </a:ext>
            </a:extLst>
          </p:cNvPr>
          <p:cNvPicPr>
            <a:picLocks noChangeAspect="1"/>
          </p:cNvPicPr>
          <p:nvPr/>
        </p:nvPicPr>
        <p:blipFill>
          <a:blip r:embed="rId2"/>
          <a:stretch>
            <a:fillRect/>
          </a:stretch>
        </p:blipFill>
        <p:spPr>
          <a:xfrm>
            <a:off x="1177214" y="1825624"/>
            <a:ext cx="8687363" cy="4183289"/>
          </a:xfrm>
          <a:prstGeom prst="rect">
            <a:avLst/>
          </a:prstGeom>
        </p:spPr>
      </p:pic>
    </p:spTree>
    <p:extLst>
      <p:ext uri="{BB962C8B-B14F-4D97-AF65-F5344CB8AC3E}">
        <p14:creationId xmlns:p14="http://schemas.microsoft.com/office/powerpoint/2010/main" val="150674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1BBB-FAFF-4E1F-95E9-3638AD4D0AF6}"/>
              </a:ext>
            </a:extLst>
          </p:cNvPr>
          <p:cNvSpPr>
            <a:spLocks noGrp="1"/>
          </p:cNvSpPr>
          <p:nvPr>
            <p:ph type="title"/>
          </p:nvPr>
        </p:nvSpPr>
        <p:spPr/>
        <p:txBody>
          <a:bodyPr/>
          <a:lstStyle/>
          <a:p>
            <a:r>
              <a:rPr lang="en-US" dirty="0"/>
              <a:t>Components of the basic Artificial Neuron:</a:t>
            </a:r>
            <a:endParaRPr lang="en-MY" dirty="0"/>
          </a:p>
        </p:txBody>
      </p:sp>
      <p:sp>
        <p:nvSpPr>
          <p:cNvPr id="3" name="Content Placeholder 2">
            <a:extLst>
              <a:ext uri="{FF2B5EF4-FFF2-40B4-BE49-F238E27FC236}">
                <a16:creationId xmlns:a16="http://schemas.microsoft.com/office/drawing/2014/main" id="{9761A729-7E98-4CB2-B427-EADF9500DB74}"/>
              </a:ext>
            </a:extLst>
          </p:cNvPr>
          <p:cNvSpPr>
            <a:spLocks noGrp="1"/>
          </p:cNvSpPr>
          <p:nvPr>
            <p:ph idx="1"/>
          </p:nvPr>
        </p:nvSpPr>
        <p:spPr/>
        <p:txBody>
          <a:bodyPr>
            <a:normAutofit fontScale="92500" lnSpcReduction="10000"/>
          </a:bodyPr>
          <a:lstStyle/>
          <a:p>
            <a:r>
              <a:rPr lang="en-US" dirty="0"/>
              <a:t>Inputs: Inputs are the set of values for which we need to predict the output value. They can be viewed as features or attributes in a dataset.</a:t>
            </a:r>
          </a:p>
          <a:p>
            <a:r>
              <a:rPr lang="en-US" dirty="0"/>
              <a:t>Weights: weights are the real values that are associated with each feature which tells the importance of that feature in predicting the final value. </a:t>
            </a:r>
          </a:p>
          <a:p>
            <a:r>
              <a:rPr lang="en-US" dirty="0"/>
              <a:t>Bias: Bias is used for shifting the activation function towards left or right, it can be referred to as a y-intercept in the line equation. </a:t>
            </a:r>
          </a:p>
          <a:p>
            <a:r>
              <a:rPr lang="en-US" dirty="0"/>
              <a:t>Summation Function: The work of the summation function is to bind the weights and inputs together and find their sum.</a:t>
            </a:r>
          </a:p>
          <a:p>
            <a:r>
              <a:rPr lang="en-US" dirty="0"/>
              <a:t>Activation Function: It is used to introduce non-linearity in the model. This non-linearity allows the neural network to learn complex patterns and relationships within the data.</a:t>
            </a:r>
            <a:endParaRPr lang="en-MY" dirty="0"/>
          </a:p>
        </p:txBody>
      </p:sp>
    </p:spTree>
    <p:extLst>
      <p:ext uri="{BB962C8B-B14F-4D97-AF65-F5344CB8AC3E}">
        <p14:creationId xmlns:p14="http://schemas.microsoft.com/office/powerpoint/2010/main" val="281070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38D0-934D-4FBA-8C79-D1E02437E632}"/>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FBD279AB-71C0-430F-B66F-484B596E0377}"/>
              </a:ext>
            </a:extLst>
          </p:cNvPr>
          <p:cNvSpPr>
            <a:spLocks noGrp="1"/>
          </p:cNvSpPr>
          <p:nvPr>
            <p:ph idx="1"/>
          </p:nvPr>
        </p:nvSpPr>
        <p:spPr/>
        <p:txBody>
          <a:bodyPr>
            <a:normAutofit fontScale="85000" lnSpcReduction="20000"/>
          </a:bodyPr>
          <a:lstStyle/>
          <a:p>
            <a:pPr marL="514350" indent="-514350" algn="just">
              <a:buFont typeface="+mj-lt"/>
              <a:buAutoNum type="arabicPeriod"/>
            </a:pPr>
            <a:r>
              <a:rPr lang="en-US" dirty="0"/>
              <a:t>In the first step, Input units are passed </a:t>
            </a:r>
            <a:r>
              <a:rPr lang="en-US" dirty="0" err="1"/>
              <a:t>i.e</a:t>
            </a:r>
            <a:r>
              <a:rPr lang="en-US" dirty="0"/>
              <a:t> data is passed with some weights attached to it to the hidden layer. We can have any number of hidden layers. In the previous image inputs x</a:t>
            </a:r>
            <a:r>
              <a:rPr lang="en-US" baseline="-25000" dirty="0"/>
              <a:t>1</a:t>
            </a:r>
            <a:r>
              <a:rPr lang="en-US" dirty="0"/>
              <a:t>,x</a:t>
            </a:r>
            <a:r>
              <a:rPr lang="en-US" baseline="-25000" dirty="0"/>
              <a:t>2</a:t>
            </a:r>
            <a:r>
              <a:rPr lang="en-US" dirty="0"/>
              <a:t>,x</a:t>
            </a:r>
            <a:r>
              <a:rPr lang="en-US" baseline="-25000" dirty="0"/>
              <a:t>3</a:t>
            </a:r>
            <a:r>
              <a:rPr lang="en-US" dirty="0"/>
              <a:t>,….</a:t>
            </a:r>
            <a:r>
              <a:rPr lang="en-US" dirty="0" err="1"/>
              <a:t>x</a:t>
            </a:r>
            <a:r>
              <a:rPr lang="en-US" baseline="-25000" dirty="0" err="1"/>
              <a:t>n</a:t>
            </a:r>
            <a:r>
              <a:rPr lang="en-US" dirty="0"/>
              <a:t> is passed.</a:t>
            </a:r>
          </a:p>
          <a:p>
            <a:pPr marL="514350" indent="-514350" algn="just">
              <a:buFont typeface="+mj-lt"/>
              <a:buAutoNum type="arabicPeriod"/>
            </a:pPr>
            <a:r>
              <a:rPr lang="en-US" dirty="0"/>
              <a:t>Each hidden layer consists of neurons. All the inputs are connected to each neuron.</a:t>
            </a:r>
          </a:p>
          <a:p>
            <a:pPr marL="514350" indent="-514350" algn="just">
              <a:buFont typeface="+mj-lt"/>
              <a:buAutoNum type="arabicPeriod"/>
            </a:pPr>
            <a:r>
              <a:rPr lang="en-US" dirty="0"/>
              <a:t>After passing on the inputs, all the computation is performed in the hidden layer.</a:t>
            </a:r>
          </a:p>
          <a:p>
            <a:pPr marL="514350" indent="-514350" algn="just">
              <a:buFont typeface="+mj-lt"/>
              <a:buAutoNum type="arabicPeriod"/>
            </a:pPr>
            <a:r>
              <a:rPr lang="en-US" dirty="0"/>
              <a:t>The whole process described in point 3 is performed in each hidden layer. After passing through every hidden layer, we move to the last layer </a:t>
            </a:r>
            <a:r>
              <a:rPr lang="en-US" dirty="0" err="1"/>
              <a:t>i.e</a:t>
            </a:r>
            <a:r>
              <a:rPr lang="en-US" dirty="0"/>
              <a:t> our output layer which gives us the final output.</a:t>
            </a:r>
          </a:p>
          <a:p>
            <a:pPr marL="514350" indent="-514350">
              <a:buFont typeface="+mj-lt"/>
              <a:buAutoNum type="arabicPeriod"/>
            </a:pPr>
            <a:r>
              <a:rPr lang="en-US" dirty="0"/>
              <a:t>After getting the predictions from the output layer, the error is calculated </a:t>
            </a:r>
            <a:r>
              <a:rPr lang="en-US" dirty="0" err="1"/>
              <a:t>i.e</a:t>
            </a:r>
            <a:r>
              <a:rPr lang="en-US" dirty="0"/>
              <a:t> the difference between the actual and the predicted output.</a:t>
            </a:r>
          </a:p>
          <a:p>
            <a:pPr marL="0" indent="0">
              <a:buNone/>
            </a:pPr>
            <a:r>
              <a:rPr lang="en-US" dirty="0"/>
              <a:t>If the error is large, then the steps are taken to minimize the error and for the same purpose, Back Propagation is performed.</a:t>
            </a:r>
          </a:p>
          <a:p>
            <a:pPr marL="514350" indent="-514350">
              <a:buFont typeface="+mj-lt"/>
              <a:buAutoNum type="arabicPeriod"/>
            </a:pPr>
            <a:endParaRPr lang="en-MY" dirty="0"/>
          </a:p>
        </p:txBody>
      </p:sp>
    </p:spTree>
    <p:extLst>
      <p:ext uri="{BB962C8B-B14F-4D97-AF65-F5344CB8AC3E}">
        <p14:creationId xmlns:p14="http://schemas.microsoft.com/office/powerpoint/2010/main" val="3007063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2588</Words>
  <Application>Microsoft Office PowerPoint</Application>
  <PresentationFormat>Widescreen</PresentationFormat>
  <Paragraphs>192</Paragraphs>
  <Slides>29</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Aptos</vt:lpstr>
      <vt:lpstr>Arial</vt:lpstr>
      <vt:lpstr>Calibri</vt:lpstr>
      <vt:lpstr>Calibri Light</vt:lpstr>
      <vt:lpstr>charter</vt:lpstr>
      <vt:lpstr>Franklin Gothic Book</vt:lpstr>
      <vt:lpstr>Lato</vt:lpstr>
      <vt:lpstr>Perpetua</vt:lpstr>
      <vt:lpstr>Source Sans Pro</vt:lpstr>
      <vt:lpstr>Tahoma</vt:lpstr>
      <vt:lpstr>Times New Roman</vt:lpstr>
      <vt:lpstr>Wingdings</vt:lpstr>
      <vt:lpstr>Wingdings 2</vt:lpstr>
      <vt:lpstr>Office Theme</vt:lpstr>
      <vt:lpstr>EC3357:Machine Learning</vt:lpstr>
      <vt:lpstr>Introduction to Neural Network</vt:lpstr>
      <vt:lpstr>Neural Networks: Main Concepts</vt:lpstr>
      <vt:lpstr>PowerPoint Presentation</vt:lpstr>
      <vt:lpstr>The Process to Train a Neural Network</vt:lpstr>
      <vt:lpstr>Vectors and Weights, The Linear Regression Model</vt:lpstr>
      <vt:lpstr>Skeleton of this Artificial Neuron.</vt:lpstr>
      <vt:lpstr>Components of the basic Artificial Neuron:</vt:lpstr>
      <vt:lpstr>PowerPoint Presentation</vt:lpstr>
      <vt:lpstr>A  Neuron (= a perceptron)</vt:lpstr>
      <vt:lpstr> Multilayer Perceptron </vt:lpstr>
      <vt:lpstr>PowerPoint Presentation</vt:lpstr>
      <vt:lpstr>PowerPoint Presentation</vt:lpstr>
      <vt:lpstr>PowerPoint Presentation</vt:lpstr>
      <vt:lpstr>PowerPoint Presentation</vt:lpstr>
      <vt:lpstr>Set Initial Values of the Weights Randomly:</vt:lpstr>
      <vt:lpstr>Input: truth table of the XOR:</vt:lpstr>
      <vt:lpstr>Do:</vt:lpstr>
      <vt:lpstr>Loop until a condition is met:</vt:lpstr>
      <vt:lpstr>PowerPoint Presentation</vt:lpstr>
      <vt:lpstr>PowerPoint Presentation</vt:lpstr>
      <vt:lpstr>PowerPoint Presentation</vt:lpstr>
      <vt:lpstr>PowerPoint Presentation</vt:lpstr>
      <vt:lpstr>Back Propagation</vt:lpstr>
      <vt:lpstr>Backpropagation</vt:lpstr>
      <vt:lpstr>PowerPoint Presentation</vt:lpstr>
      <vt:lpstr>PowerPoint Presentation</vt:lpstr>
      <vt:lpstr>PowerPoint Presentation</vt:lpstr>
      <vt:lpstr>Ccomparing the design issues with the sample program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Rajesvary</dc:creator>
  <cp:lastModifiedBy>Rajesvary Rajoo</cp:lastModifiedBy>
  <cp:revision>67</cp:revision>
  <dcterms:created xsi:type="dcterms:W3CDTF">2023-07-10T01:53:07Z</dcterms:created>
  <dcterms:modified xsi:type="dcterms:W3CDTF">2025-02-16T15:38:35Z</dcterms:modified>
</cp:coreProperties>
</file>