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0" r:id="rId6"/>
    <p:sldId id="261" r:id="rId7"/>
    <p:sldId id="262" r:id="rId8"/>
    <p:sldId id="274" r:id="rId9"/>
    <p:sldId id="275" r:id="rId10"/>
    <p:sldId id="276" r:id="rId11"/>
    <p:sldId id="277" r:id="rId12"/>
    <p:sldId id="279" r:id="rId13"/>
    <p:sldId id="281" r:id="rId14"/>
    <p:sldId id="280" r:id="rId15"/>
    <p:sldId id="282" r:id="rId16"/>
    <p:sldId id="370" r:id="rId17"/>
    <p:sldId id="365" r:id="rId18"/>
    <p:sldId id="273" r:id="rId19"/>
    <p:sldId id="369" r:id="rId20"/>
    <p:sldId id="359" r:id="rId21"/>
    <p:sldId id="371" r:id="rId22"/>
    <p:sldId id="372" r:id="rId23"/>
    <p:sldId id="373" r:id="rId24"/>
    <p:sldId id="3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5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D2B2-F90C-02C4-6C98-B779549A9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4F72212-2B05-C514-279B-F28FE791A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1BDD5F7-4CA1-F299-EEB2-55B5453A6C0A}"/>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5" name="Footer Placeholder 4">
            <a:extLst>
              <a:ext uri="{FF2B5EF4-FFF2-40B4-BE49-F238E27FC236}">
                <a16:creationId xmlns:a16="http://schemas.microsoft.com/office/drawing/2014/main" id="{9FDDB1A0-BDFF-ACB7-CCB5-8B0916C9491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C6C0E86-6E44-EF60-8890-65627B72B902}"/>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379620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5DAE-CE35-0B87-9105-EBA9F54E350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2C9DDC5-1C68-A868-5DAB-6BDE883AE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FD9BB49-56C0-F810-A5CB-0360554303D1}"/>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5" name="Footer Placeholder 4">
            <a:extLst>
              <a:ext uri="{FF2B5EF4-FFF2-40B4-BE49-F238E27FC236}">
                <a16:creationId xmlns:a16="http://schemas.microsoft.com/office/drawing/2014/main" id="{CD6C01E8-4B56-FFC8-B947-EC38B40DD81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07F0A26-1A22-2723-38AA-5F0E9735EB1D}"/>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328036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754ED-A31A-4369-1816-792FB32244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5BC4C79-C7AA-C0E1-755C-D38020762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4CE5C18-4247-5224-1678-DF525DD98497}"/>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5" name="Footer Placeholder 4">
            <a:extLst>
              <a:ext uri="{FF2B5EF4-FFF2-40B4-BE49-F238E27FC236}">
                <a16:creationId xmlns:a16="http://schemas.microsoft.com/office/drawing/2014/main" id="{CE2E8658-C7AA-259C-B680-91632E54612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4D58D85-4070-CFAB-3BC8-C91C0158A8FA}"/>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130854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2F542D63-851B-4551-157E-FB8A1A21A32D}"/>
              </a:ext>
            </a:extLst>
          </p:cNvPr>
          <p:cNvSpPr>
            <a:spLocks noChangeArrowheads="1"/>
          </p:cNvSpPr>
          <p:nvPr/>
        </p:nvSpPr>
        <p:spPr bwMode="auto">
          <a:xfrm>
            <a:off x="304800" y="381000"/>
            <a:ext cx="115824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3" name="AutoShape 3">
            <a:extLst>
              <a:ext uri="{FF2B5EF4-FFF2-40B4-BE49-F238E27FC236}">
                <a16:creationId xmlns:a16="http://schemas.microsoft.com/office/drawing/2014/main" id="{D57592EC-FB93-46D9-FF87-88F19CD4640E}"/>
              </a:ext>
            </a:extLst>
          </p:cNvPr>
          <p:cNvSpPr>
            <a:spLocks noChangeArrowheads="1"/>
          </p:cNvSpPr>
          <p:nvPr/>
        </p:nvSpPr>
        <p:spPr bwMode="white">
          <a:xfrm>
            <a:off x="436034" y="488950"/>
            <a:ext cx="11247967"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4" name="AutoShape 4">
            <a:extLst>
              <a:ext uri="{FF2B5EF4-FFF2-40B4-BE49-F238E27FC236}">
                <a16:creationId xmlns:a16="http://schemas.microsoft.com/office/drawing/2014/main" id="{A59C5A4C-72EA-48E9-C8DA-954C8205BC7C}"/>
              </a:ext>
            </a:extLst>
          </p:cNvPr>
          <p:cNvSpPr>
            <a:spLocks noChangeArrowheads="1"/>
          </p:cNvSpPr>
          <p:nvPr/>
        </p:nvSpPr>
        <p:spPr bwMode="blackWhite">
          <a:xfrm>
            <a:off x="1828800" y="3338513"/>
            <a:ext cx="85344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a:p>
        </p:txBody>
      </p:sp>
      <p:sp>
        <p:nvSpPr>
          <p:cNvPr id="192517" name="Rectangle 5"/>
          <p:cNvSpPr>
            <a:spLocks noGrp="1" noChangeArrowheads="1"/>
          </p:cNvSpPr>
          <p:nvPr>
            <p:ph type="ctrTitle"/>
          </p:nvPr>
        </p:nvSpPr>
        <p:spPr>
          <a:xfrm>
            <a:off x="914400" y="857250"/>
            <a:ext cx="10363200" cy="2266950"/>
          </a:xfrm>
        </p:spPr>
        <p:txBody>
          <a:bodyPr anchor="ctr" anchorCtr="1"/>
          <a:lstStyle>
            <a:lvl1pPr algn="ctr">
              <a:defRPr sz="4100" i="1"/>
            </a:lvl1pPr>
          </a:lstStyle>
          <a:p>
            <a:pPr lvl="0"/>
            <a:r>
              <a:rPr lang="en-US" altLang="en-US" noProof="0"/>
              <a:t>Click to edit Master title style</a:t>
            </a:r>
          </a:p>
        </p:txBody>
      </p:sp>
      <p:sp>
        <p:nvSpPr>
          <p:cNvPr id="192518" name="Rectangle 6"/>
          <p:cNvSpPr>
            <a:spLocks noGrp="1" noChangeArrowheads="1"/>
          </p:cNvSpPr>
          <p:nvPr>
            <p:ph type="subTitle" idx="1"/>
          </p:nvPr>
        </p:nvSpPr>
        <p:spPr>
          <a:xfrm>
            <a:off x="2336800" y="3567113"/>
            <a:ext cx="7213600" cy="1905000"/>
          </a:xfrm>
        </p:spPr>
        <p:txBody>
          <a:bodyPr anchor="ctr"/>
          <a:lstStyle>
            <a:lvl1pPr marL="0" indent="0" algn="ctr">
              <a:buFont typeface="Wingdings" panose="05000000000000000000" pitchFamily="2" charset="2"/>
              <a:buNone/>
              <a:defRPr sz="3300"/>
            </a:lvl1pPr>
          </a:lstStyle>
          <a:p>
            <a:pPr lvl="0"/>
            <a:r>
              <a:rPr lang="en-US" altLang="en-US" noProof="0"/>
              <a:t>Click to edit Master subtitle style</a:t>
            </a:r>
          </a:p>
        </p:txBody>
      </p:sp>
      <p:sp>
        <p:nvSpPr>
          <p:cNvPr id="5" name="Rectangle 7">
            <a:extLst>
              <a:ext uri="{FF2B5EF4-FFF2-40B4-BE49-F238E27FC236}">
                <a16:creationId xmlns:a16="http://schemas.microsoft.com/office/drawing/2014/main" id="{4D4C0658-1447-65CE-B852-541B2BB0B4C4}"/>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8">
            <a:extLst>
              <a:ext uri="{FF2B5EF4-FFF2-40B4-BE49-F238E27FC236}">
                <a16:creationId xmlns:a16="http://schemas.microsoft.com/office/drawing/2014/main" id="{998403A8-E8AC-28DA-ADD3-192DF99D518B}"/>
              </a:ext>
            </a:extLst>
          </p:cNvPr>
          <p:cNvSpPr>
            <a:spLocks noGrp="1" noChangeArrowheads="1"/>
          </p:cNvSpPr>
          <p:nvPr>
            <p:ph type="ftr" sz="quarter" idx="11"/>
          </p:nvPr>
        </p:nvSpPr>
        <p:spPr>
          <a:xfrm>
            <a:off x="4470400" y="6391275"/>
            <a:ext cx="3860800" cy="457200"/>
          </a:xfrm>
        </p:spPr>
        <p:txBody>
          <a:bodyPr/>
          <a:lstStyle>
            <a:lvl1pPr>
              <a:defRPr/>
            </a:lvl1pPr>
          </a:lstStyle>
          <a:p>
            <a:pPr>
              <a:defRPr/>
            </a:pPr>
            <a:endParaRPr lang="en-US" altLang="en-US"/>
          </a:p>
        </p:txBody>
      </p:sp>
      <p:sp>
        <p:nvSpPr>
          <p:cNvPr id="7" name="Rectangle 9">
            <a:extLst>
              <a:ext uri="{FF2B5EF4-FFF2-40B4-BE49-F238E27FC236}">
                <a16:creationId xmlns:a16="http://schemas.microsoft.com/office/drawing/2014/main" id="{8BBB7731-A019-A475-E31F-886EDFCFDEB1}"/>
              </a:ext>
            </a:extLst>
          </p:cNvPr>
          <p:cNvSpPr>
            <a:spLocks noGrp="1" noChangeArrowheads="1"/>
          </p:cNvSpPr>
          <p:nvPr>
            <p:ph type="sldNum" sz="quarter" idx="12"/>
          </p:nvPr>
        </p:nvSpPr>
        <p:spPr>
          <a:xfrm>
            <a:off x="9144000" y="6391275"/>
            <a:ext cx="2133600" cy="457200"/>
          </a:xfrm>
        </p:spPr>
        <p:txBody>
          <a:bodyPr/>
          <a:lstStyle>
            <a:lvl1pPr>
              <a:defRPr smtClean="0"/>
            </a:lvl1pPr>
          </a:lstStyle>
          <a:p>
            <a:pPr>
              <a:defRPr/>
            </a:pPr>
            <a:fld id="{6A2D0A4B-1398-4765-AAFE-93956FA3F95F}" type="slidenum">
              <a:rPr lang="en-US" altLang="en-US"/>
              <a:pPr>
                <a:defRPr/>
              </a:pPr>
              <a:t>‹#›</a:t>
            </a:fld>
            <a:endParaRPr lang="en-US" altLang="en-US"/>
          </a:p>
        </p:txBody>
      </p:sp>
    </p:spTree>
    <p:extLst>
      <p:ext uri="{BB962C8B-B14F-4D97-AF65-F5344CB8AC3E}">
        <p14:creationId xmlns:p14="http://schemas.microsoft.com/office/powerpoint/2010/main" val="2862350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BAA29F2-3EAD-6BA9-93B5-A90EF472ACC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0531BA9F-DE11-45CE-B683-03D695F53C8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3BB45DB-B306-A7E1-1826-13A518E46707}"/>
              </a:ext>
            </a:extLst>
          </p:cNvPr>
          <p:cNvSpPr>
            <a:spLocks noGrp="1"/>
          </p:cNvSpPr>
          <p:nvPr>
            <p:ph type="sldNum" sz="quarter" idx="12"/>
          </p:nvPr>
        </p:nvSpPr>
        <p:spPr/>
        <p:txBody>
          <a:bodyPr/>
          <a:lstStyle>
            <a:lvl1pPr>
              <a:defRPr smtClean="0"/>
            </a:lvl1pPr>
          </a:lstStyle>
          <a:p>
            <a:pPr>
              <a:defRPr/>
            </a:pPr>
            <a:fld id="{C760A0C2-E852-47A8-BF30-DBEF28935D9C}" type="slidenum">
              <a:rPr lang="en-US" altLang="en-US"/>
              <a:pPr>
                <a:defRPr/>
              </a:pPr>
              <a:t>‹#›</a:t>
            </a:fld>
            <a:endParaRPr lang="en-US" altLang="en-US"/>
          </a:p>
        </p:txBody>
      </p:sp>
    </p:spTree>
    <p:extLst>
      <p:ext uri="{BB962C8B-B14F-4D97-AF65-F5344CB8AC3E}">
        <p14:creationId xmlns:p14="http://schemas.microsoft.com/office/powerpoint/2010/main" val="22903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B0BB20A-3012-E193-CD8C-A027A20F351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9A93D435-4EAE-FBD7-BA27-8EAA00EF937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D2082427-9AC3-BA8F-93E2-ACD6F7B752FC}"/>
              </a:ext>
            </a:extLst>
          </p:cNvPr>
          <p:cNvSpPr>
            <a:spLocks noGrp="1"/>
          </p:cNvSpPr>
          <p:nvPr>
            <p:ph type="sldNum" sz="quarter" idx="12"/>
          </p:nvPr>
        </p:nvSpPr>
        <p:spPr/>
        <p:txBody>
          <a:bodyPr/>
          <a:lstStyle>
            <a:lvl1pPr>
              <a:defRPr smtClean="0"/>
            </a:lvl1pPr>
          </a:lstStyle>
          <a:p>
            <a:pPr>
              <a:defRPr/>
            </a:pPr>
            <a:fld id="{9F4D8388-69CF-4D34-93EA-07C9275B927C}" type="slidenum">
              <a:rPr lang="en-US" altLang="en-US"/>
              <a:pPr>
                <a:defRPr/>
              </a:pPr>
              <a:t>‹#›</a:t>
            </a:fld>
            <a:endParaRPr lang="en-US" altLang="en-US"/>
          </a:p>
        </p:txBody>
      </p:sp>
    </p:spTree>
    <p:extLst>
      <p:ext uri="{BB962C8B-B14F-4D97-AF65-F5344CB8AC3E}">
        <p14:creationId xmlns:p14="http://schemas.microsoft.com/office/powerpoint/2010/main" val="3130109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10160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2484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2A76BA6-BFCA-CD24-1937-09DD15CAA1D7}"/>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7CB3F125-C876-EC0A-881B-7D7B1959324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1023927-4350-8353-6ECD-8A1386CD4DCD}"/>
              </a:ext>
            </a:extLst>
          </p:cNvPr>
          <p:cNvSpPr>
            <a:spLocks noGrp="1"/>
          </p:cNvSpPr>
          <p:nvPr>
            <p:ph type="sldNum" sz="quarter" idx="12"/>
          </p:nvPr>
        </p:nvSpPr>
        <p:spPr/>
        <p:txBody>
          <a:bodyPr/>
          <a:lstStyle>
            <a:lvl1pPr>
              <a:defRPr smtClean="0"/>
            </a:lvl1pPr>
          </a:lstStyle>
          <a:p>
            <a:pPr>
              <a:defRPr/>
            </a:pPr>
            <a:fld id="{7DF71B37-663B-463A-BE0A-EFFE9F8CEFC0}" type="slidenum">
              <a:rPr lang="en-US" altLang="en-US"/>
              <a:pPr>
                <a:defRPr/>
              </a:pPr>
              <a:t>‹#›</a:t>
            </a:fld>
            <a:endParaRPr lang="en-US" altLang="en-US"/>
          </a:p>
        </p:txBody>
      </p:sp>
    </p:spTree>
    <p:extLst>
      <p:ext uri="{BB962C8B-B14F-4D97-AF65-F5344CB8AC3E}">
        <p14:creationId xmlns:p14="http://schemas.microsoft.com/office/powerpoint/2010/main" val="237283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658599B8-A981-71B0-AB04-81D071F7F828}"/>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E4F4F99F-88BE-637B-54F7-4C9FF672C9AF}"/>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4BFEC1D1-68F4-E959-9C85-3ED48AD5C91A}"/>
              </a:ext>
            </a:extLst>
          </p:cNvPr>
          <p:cNvSpPr>
            <a:spLocks noGrp="1"/>
          </p:cNvSpPr>
          <p:nvPr>
            <p:ph type="sldNum" sz="quarter" idx="12"/>
          </p:nvPr>
        </p:nvSpPr>
        <p:spPr/>
        <p:txBody>
          <a:bodyPr/>
          <a:lstStyle>
            <a:lvl1pPr>
              <a:defRPr smtClean="0"/>
            </a:lvl1pPr>
          </a:lstStyle>
          <a:p>
            <a:pPr>
              <a:defRPr/>
            </a:pPr>
            <a:fld id="{E9855B6A-5F76-49EA-85FC-CF22B8B66150}" type="slidenum">
              <a:rPr lang="en-US" altLang="en-US"/>
              <a:pPr>
                <a:defRPr/>
              </a:pPr>
              <a:t>‹#›</a:t>
            </a:fld>
            <a:endParaRPr lang="en-US" altLang="en-US"/>
          </a:p>
        </p:txBody>
      </p:sp>
    </p:spTree>
    <p:extLst>
      <p:ext uri="{BB962C8B-B14F-4D97-AF65-F5344CB8AC3E}">
        <p14:creationId xmlns:p14="http://schemas.microsoft.com/office/powerpoint/2010/main" val="315043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52D770E-831B-E653-EAC3-6291877F3F8E}"/>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E157BC3C-242E-9787-9D1B-1595E38EAFDD}"/>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D5DD7EDE-AF12-7741-82D2-4A62CB779B30}"/>
              </a:ext>
            </a:extLst>
          </p:cNvPr>
          <p:cNvSpPr>
            <a:spLocks noGrp="1"/>
          </p:cNvSpPr>
          <p:nvPr>
            <p:ph type="sldNum" sz="quarter" idx="12"/>
          </p:nvPr>
        </p:nvSpPr>
        <p:spPr/>
        <p:txBody>
          <a:bodyPr/>
          <a:lstStyle>
            <a:lvl1pPr>
              <a:defRPr smtClean="0"/>
            </a:lvl1pPr>
          </a:lstStyle>
          <a:p>
            <a:pPr>
              <a:defRPr/>
            </a:pPr>
            <a:fld id="{616FD3FA-4FA4-4112-9991-80D6FB36A443}" type="slidenum">
              <a:rPr lang="en-US" altLang="en-US"/>
              <a:pPr>
                <a:defRPr/>
              </a:pPr>
              <a:t>‹#›</a:t>
            </a:fld>
            <a:endParaRPr lang="en-US" altLang="en-US"/>
          </a:p>
        </p:txBody>
      </p:sp>
    </p:spTree>
    <p:extLst>
      <p:ext uri="{BB962C8B-B14F-4D97-AF65-F5344CB8AC3E}">
        <p14:creationId xmlns:p14="http://schemas.microsoft.com/office/powerpoint/2010/main" val="2784934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40642-B4AD-8BF6-2B65-0C3B1FEB3390}"/>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48B94009-397A-42BC-C5E5-319783B050AC}"/>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F7357987-7905-9FA0-6BD8-B96BF324BF0E}"/>
              </a:ext>
            </a:extLst>
          </p:cNvPr>
          <p:cNvSpPr>
            <a:spLocks noGrp="1"/>
          </p:cNvSpPr>
          <p:nvPr>
            <p:ph type="sldNum" sz="quarter" idx="12"/>
          </p:nvPr>
        </p:nvSpPr>
        <p:spPr/>
        <p:txBody>
          <a:bodyPr/>
          <a:lstStyle>
            <a:lvl1pPr>
              <a:defRPr smtClean="0"/>
            </a:lvl1pPr>
          </a:lstStyle>
          <a:p>
            <a:pPr>
              <a:defRPr/>
            </a:pPr>
            <a:fld id="{3F3508DA-0C9E-4969-B560-AFECE92A2713}" type="slidenum">
              <a:rPr lang="en-US" altLang="en-US"/>
              <a:pPr>
                <a:defRPr/>
              </a:pPr>
              <a:t>‹#›</a:t>
            </a:fld>
            <a:endParaRPr lang="en-US" altLang="en-US"/>
          </a:p>
        </p:txBody>
      </p:sp>
    </p:spTree>
    <p:extLst>
      <p:ext uri="{BB962C8B-B14F-4D97-AF65-F5344CB8AC3E}">
        <p14:creationId xmlns:p14="http://schemas.microsoft.com/office/powerpoint/2010/main" val="3582747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CA008-6804-ACD9-CA36-E807E4088FC5}"/>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322A560D-A1E6-391D-EBF8-E8023213DC2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0974C363-1BD9-D589-0DDE-E9F3431B71DA}"/>
              </a:ext>
            </a:extLst>
          </p:cNvPr>
          <p:cNvSpPr>
            <a:spLocks noGrp="1"/>
          </p:cNvSpPr>
          <p:nvPr>
            <p:ph type="sldNum" sz="quarter" idx="12"/>
          </p:nvPr>
        </p:nvSpPr>
        <p:spPr/>
        <p:txBody>
          <a:bodyPr/>
          <a:lstStyle>
            <a:lvl1pPr>
              <a:defRPr smtClean="0"/>
            </a:lvl1pPr>
          </a:lstStyle>
          <a:p>
            <a:pPr>
              <a:defRPr/>
            </a:pPr>
            <a:fld id="{95963834-1D3C-4F63-9855-6D522A32FFC3}" type="slidenum">
              <a:rPr lang="en-US" altLang="en-US"/>
              <a:pPr>
                <a:defRPr/>
              </a:pPr>
              <a:t>‹#›</a:t>
            </a:fld>
            <a:endParaRPr lang="en-US" altLang="en-US"/>
          </a:p>
        </p:txBody>
      </p:sp>
    </p:spTree>
    <p:extLst>
      <p:ext uri="{BB962C8B-B14F-4D97-AF65-F5344CB8AC3E}">
        <p14:creationId xmlns:p14="http://schemas.microsoft.com/office/powerpoint/2010/main" val="64911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1039-9EFA-1135-4B88-1A9FBDC6C7B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5B37D52-B4BA-E81A-CC99-53257664E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2BCAAC5-889A-DDF6-2173-430329DC5210}"/>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5" name="Footer Placeholder 4">
            <a:extLst>
              <a:ext uri="{FF2B5EF4-FFF2-40B4-BE49-F238E27FC236}">
                <a16:creationId xmlns:a16="http://schemas.microsoft.com/office/drawing/2014/main" id="{F68071B5-42B9-C006-38E3-F97DDAFA91B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40BE1F3-E65B-DAB2-1404-A316B7248864}"/>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3990221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C5369-0E2A-952F-488D-27CBF1FA337B}"/>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3F429930-277F-EF09-2C8E-5CB4BB9DE26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81AEF007-25B2-9D27-659F-62B745C9176F}"/>
              </a:ext>
            </a:extLst>
          </p:cNvPr>
          <p:cNvSpPr>
            <a:spLocks noGrp="1"/>
          </p:cNvSpPr>
          <p:nvPr>
            <p:ph type="sldNum" sz="quarter" idx="12"/>
          </p:nvPr>
        </p:nvSpPr>
        <p:spPr/>
        <p:txBody>
          <a:bodyPr/>
          <a:lstStyle>
            <a:lvl1pPr>
              <a:defRPr smtClean="0"/>
            </a:lvl1pPr>
          </a:lstStyle>
          <a:p>
            <a:pPr>
              <a:defRPr/>
            </a:pPr>
            <a:fld id="{D9586DA2-EA04-4E95-A45D-C36E9C673B82}" type="slidenum">
              <a:rPr lang="en-US" altLang="en-US"/>
              <a:pPr>
                <a:defRPr/>
              </a:pPr>
              <a:t>‹#›</a:t>
            </a:fld>
            <a:endParaRPr lang="en-US" altLang="en-US"/>
          </a:p>
        </p:txBody>
      </p:sp>
    </p:spTree>
    <p:extLst>
      <p:ext uri="{BB962C8B-B14F-4D97-AF65-F5344CB8AC3E}">
        <p14:creationId xmlns:p14="http://schemas.microsoft.com/office/powerpoint/2010/main" val="2122774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E8F2DA2-B298-A393-4D24-09DFA7F4418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C4F0015-51B5-A250-C8B2-F12ECFD5FC7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B720730-2712-F55E-CF65-B45B958C1518}"/>
              </a:ext>
            </a:extLst>
          </p:cNvPr>
          <p:cNvSpPr>
            <a:spLocks noGrp="1"/>
          </p:cNvSpPr>
          <p:nvPr>
            <p:ph type="sldNum" sz="quarter" idx="12"/>
          </p:nvPr>
        </p:nvSpPr>
        <p:spPr/>
        <p:txBody>
          <a:bodyPr/>
          <a:lstStyle>
            <a:lvl1pPr>
              <a:defRPr smtClean="0"/>
            </a:lvl1pPr>
          </a:lstStyle>
          <a:p>
            <a:pPr>
              <a:defRPr/>
            </a:pPr>
            <a:fld id="{6D7B156A-189A-41F8-96E7-1B76F00D855E}" type="slidenum">
              <a:rPr lang="en-US" altLang="en-US"/>
              <a:pPr>
                <a:defRPr/>
              </a:pPr>
              <a:t>‹#›</a:t>
            </a:fld>
            <a:endParaRPr lang="en-US" altLang="en-US"/>
          </a:p>
        </p:txBody>
      </p:sp>
    </p:spTree>
    <p:extLst>
      <p:ext uri="{BB962C8B-B14F-4D97-AF65-F5344CB8AC3E}">
        <p14:creationId xmlns:p14="http://schemas.microsoft.com/office/powerpoint/2010/main" val="1105114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533400"/>
            <a:ext cx="2565400" cy="54102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1016000" y="533400"/>
            <a:ext cx="74930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6D53AFA-74D4-C6BC-D5AB-005B2A7CB43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9C989BD-980D-C11B-3E0B-5EF8CF4905B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7F77E3F-A0DC-742F-90A6-54E80169068E}"/>
              </a:ext>
            </a:extLst>
          </p:cNvPr>
          <p:cNvSpPr>
            <a:spLocks noGrp="1"/>
          </p:cNvSpPr>
          <p:nvPr>
            <p:ph type="sldNum" sz="quarter" idx="12"/>
          </p:nvPr>
        </p:nvSpPr>
        <p:spPr/>
        <p:txBody>
          <a:bodyPr/>
          <a:lstStyle>
            <a:lvl1pPr>
              <a:defRPr smtClean="0"/>
            </a:lvl1pPr>
          </a:lstStyle>
          <a:p>
            <a:pPr>
              <a:defRPr/>
            </a:pPr>
            <a:fld id="{49BEA144-6932-4541-ADA4-4ABD353BA2F0}" type="slidenum">
              <a:rPr lang="en-US" altLang="en-US"/>
              <a:pPr>
                <a:defRPr/>
              </a:pPr>
              <a:t>‹#›</a:t>
            </a:fld>
            <a:endParaRPr lang="en-US" altLang="en-US"/>
          </a:p>
        </p:txBody>
      </p:sp>
    </p:spTree>
    <p:extLst>
      <p:ext uri="{BB962C8B-B14F-4D97-AF65-F5344CB8AC3E}">
        <p14:creationId xmlns:p14="http://schemas.microsoft.com/office/powerpoint/2010/main" val="2179477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10160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quarter" idx="2"/>
          </p:nvPr>
        </p:nvSpPr>
        <p:spPr>
          <a:xfrm>
            <a:off x="6248400" y="1905000"/>
            <a:ext cx="5029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p:cNvSpPr>
            <a:spLocks noGrp="1"/>
          </p:cNvSpPr>
          <p:nvPr>
            <p:ph sz="quarter" idx="3"/>
          </p:nvPr>
        </p:nvSpPr>
        <p:spPr>
          <a:xfrm>
            <a:off x="6248400" y="4000500"/>
            <a:ext cx="5029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Date Placeholder 5">
            <a:extLst>
              <a:ext uri="{FF2B5EF4-FFF2-40B4-BE49-F238E27FC236}">
                <a16:creationId xmlns:a16="http://schemas.microsoft.com/office/drawing/2014/main" id="{372AA44E-B81E-7E1E-9838-B7290AEB7BFB}"/>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6">
            <a:extLst>
              <a:ext uri="{FF2B5EF4-FFF2-40B4-BE49-F238E27FC236}">
                <a16:creationId xmlns:a16="http://schemas.microsoft.com/office/drawing/2014/main" id="{C1C9A63C-FCA9-3957-15FF-FBB16E3D4A5A}"/>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7">
            <a:extLst>
              <a:ext uri="{FF2B5EF4-FFF2-40B4-BE49-F238E27FC236}">
                <a16:creationId xmlns:a16="http://schemas.microsoft.com/office/drawing/2014/main" id="{55230451-785D-650A-C78E-82FC290E6E13}"/>
              </a:ext>
            </a:extLst>
          </p:cNvPr>
          <p:cNvSpPr>
            <a:spLocks noGrp="1"/>
          </p:cNvSpPr>
          <p:nvPr>
            <p:ph type="sldNum" sz="quarter" idx="12"/>
          </p:nvPr>
        </p:nvSpPr>
        <p:spPr/>
        <p:txBody>
          <a:bodyPr/>
          <a:lstStyle>
            <a:lvl1pPr>
              <a:defRPr smtClean="0"/>
            </a:lvl1pPr>
          </a:lstStyle>
          <a:p>
            <a:pPr>
              <a:defRPr/>
            </a:pPr>
            <a:fld id="{7D3ADEBB-CA2F-4CC8-A8B5-480DF8156CCB}" type="slidenum">
              <a:rPr lang="en-US" altLang="en-US"/>
              <a:pPr>
                <a:defRPr/>
              </a:pPr>
              <a:t>‹#›</a:t>
            </a:fld>
            <a:endParaRPr lang="en-US" altLang="en-US"/>
          </a:p>
        </p:txBody>
      </p:sp>
    </p:spTree>
    <p:extLst>
      <p:ext uri="{BB962C8B-B14F-4D97-AF65-F5344CB8AC3E}">
        <p14:creationId xmlns:p14="http://schemas.microsoft.com/office/powerpoint/2010/main" val="4034320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10160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2484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42CDF44-A00C-C781-02F7-7824E40502F4}"/>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FE616CAD-EEDA-3C77-6B13-B8BEF5E0283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E9AD889F-2D00-11A7-E63C-5307C94E78F6}"/>
              </a:ext>
            </a:extLst>
          </p:cNvPr>
          <p:cNvSpPr>
            <a:spLocks noGrp="1"/>
          </p:cNvSpPr>
          <p:nvPr>
            <p:ph type="sldNum" sz="quarter" idx="12"/>
          </p:nvPr>
        </p:nvSpPr>
        <p:spPr/>
        <p:txBody>
          <a:bodyPr/>
          <a:lstStyle>
            <a:lvl1pPr>
              <a:defRPr smtClean="0"/>
            </a:lvl1pPr>
          </a:lstStyle>
          <a:p>
            <a:pPr>
              <a:defRPr/>
            </a:pPr>
            <a:fld id="{E6AD1E6C-94BE-49B7-AC82-A673CE23D341}" type="slidenum">
              <a:rPr lang="en-US" altLang="en-US"/>
              <a:pPr>
                <a:defRPr/>
              </a:pPr>
              <a:t>‹#›</a:t>
            </a:fld>
            <a:endParaRPr lang="en-US" altLang="en-US"/>
          </a:p>
        </p:txBody>
      </p:sp>
    </p:spTree>
    <p:extLst>
      <p:ext uri="{BB962C8B-B14F-4D97-AF65-F5344CB8AC3E}">
        <p14:creationId xmlns:p14="http://schemas.microsoft.com/office/powerpoint/2010/main" val="241244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0" y="533400"/>
            <a:ext cx="10261600" cy="1143000"/>
          </a:xfrm>
        </p:spPr>
        <p:txBody>
          <a:bodyPr/>
          <a:lstStyle/>
          <a:p>
            <a:r>
              <a:rPr lang="en-US"/>
              <a:t>Click to edit Master title style</a:t>
            </a:r>
            <a:endParaRPr lang="en-MY"/>
          </a:p>
        </p:txBody>
      </p:sp>
      <p:sp>
        <p:nvSpPr>
          <p:cNvPr id="3" name="Content Placeholder 2"/>
          <p:cNvSpPr>
            <a:spLocks noGrp="1"/>
          </p:cNvSpPr>
          <p:nvPr>
            <p:ph sz="quarter" idx="1"/>
          </p:nvPr>
        </p:nvSpPr>
        <p:spPr>
          <a:xfrm>
            <a:off x="1016000" y="1905000"/>
            <a:ext cx="5029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quarter" idx="2"/>
          </p:nvPr>
        </p:nvSpPr>
        <p:spPr>
          <a:xfrm>
            <a:off x="6248400" y="1905000"/>
            <a:ext cx="5029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p:cNvSpPr>
            <a:spLocks noGrp="1"/>
          </p:cNvSpPr>
          <p:nvPr>
            <p:ph sz="quarter" idx="3"/>
          </p:nvPr>
        </p:nvSpPr>
        <p:spPr>
          <a:xfrm>
            <a:off x="1016000" y="4000500"/>
            <a:ext cx="5029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Content Placeholder 5"/>
          <p:cNvSpPr>
            <a:spLocks noGrp="1"/>
          </p:cNvSpPr>
          <p:nvPr>
            <p:ph sz="quarter" idx="4"/>
          </p:nvPr>
        </p:nvSpPr>
        <p:spPr>
          <a:xfrm>
            <a:off x="6248400" y="4000500"/>
            <a:ext cx="5029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6184BB2E-0DA8-BB19-4D9C-56AACBB4C759}"/>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032FBD03-AF66-5F8A-2B78-DAA9123006A5}"/>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C4CBBA24-D971-C83F-1E87-63672D88D05E}"/>
              </a:ext>
            </a:extLst>
          </p:cNvPr>
          <p:cNvSpPr>
            <a:spLocks noGrp="1"/>
          </p:cNvSpPr>
          <p:nvPr>
            <p:ph type="sldNum" sz="quarter" idx="12"/>
          </p:nvPr>
        </p:nvSpPr>
        <p:spPr/>
        <p:txBody>
          <a:bodyPr/>
          <a:lstStyle>
            <a:lvl1pPr>
              <a:defRPr smtClean="0"/>
            </a:lvl1pPr>
          </a:lstStyle>
          <a:p>
            <a:pPr>
              <a:defRPr/>
            </a:pPr>
            <a:fld id="{C831B663-E091-4E4A-B975-550038E696F8}" type="slidenum">
              <a:rPr lang="en-US" altLang="en-US"/>
              <a:pPr>
                <a:defRPr/>
              </a:pPr>
              <a:t>‹#›</a:t>
            </a:fld>
            <a:endParaRPr lang="en-US" altLang="en-US"/>
          </a:p>
        </p:txBody>
      </p:sp>
    </p:spTree>
    <p:extLst>
      <p:ext uri="{BB962C8B-B14F-4D97-AF65-F5344CB8AC3E}">
        <p14:creationId xmlns:p14="http://schemas.microsoft.com/office/powerpoint/2010/main" val="3901802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endParaRPr lang="en-MY"/>
          </a:p>
        </p:txBody>
      </p:sp>
      <p:sp>
        <p:nvSpPr>
          <p:cNvPr id="3" name="Table Placeholder 2"/>
          <p:cNvSpPr>
            <a:spLocks noGrp="1"/>
          </p:cNvSpPr>
          <p:nvPr>
            <p:ph type="tbl" idx="1"/>
          </p:nvPr>
        </p:nvSpPr>
        <p:spPr>
          <a:xfrm>
            <a:off x="1016000" y="1905000"/>
            <a:ext cx="10261600" cy="4038600"/>
          </a:xfrm>
        </p:spPr>
        <p:txBody>
          <a:bodyPr/>
          <a:lstStyle/>
          <a:p>
            <a:pPr lvl="0"/>
            <a:endParaRPr lang="en-MY" noProof="0"/>
          </a:p>
        </p:txBody>
      </p:sp>
      <p:sp>
        <p:nvSpPr>
          <p:cNvPr id="4" name="Date Placeholder 3">
            <a:extLst>
              <a:ext uri="{FF2B5EF4-FFF2-40B4-BE49-F238E27FC236}">
                <a16:creationId xmlns:a16="http://schemas.microsoft.com/office/drawing/2014/main" id="{ACE25F2A-16B5-0E03-B6BC-9C3E2546F659}"/>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DB81FB1-2A55-0ACB-A5B1-701AF090287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B258987-9022-C75D-AB04-A5E85A979367}"/>
              </a:ext>
            </a:extLst>
          </p:cNvPr>
          <p:cNvSpPr>
            <a:spLocks noGrp="1"/>
          </p:cNvSpPr>
          <p:nvPr>
            <p:ph type="sldNum" sz="quarter" idx="12"/>
          </p:nvPr>
        </p:nvSpPr>
        <p:spPr/>
        <p:txBody>
          <a:bodyPr/>
          <a:lstStyle>
            <a:lvl1pPr>
              <a:defRPr smtClean="0"/>
            </a:lvl1pPr>
          </a:lstStyle>
          <a:p>
            <a:pPr>
              <a:defRPr/>
            </a:pPr>
            <a:fld id="{34EE3424-E3A6-45DD-AF76-07D1A916E097}" type="slidenum">
              <a:rPr lang="en-US" altLang="en-US"/>
              <a:pPr>
                <a:defRPr/>
              </a:pPr>
              <a:t>‹#›</a:t>
            </a:fld>
            <a:endParaRPr lang="en-US" altLang="en-US"/>
          </a:p>
        </p:txBody>
      </p:sp>
    </p:spTree>
    <p:extLst>
      <p:ext uri="{BB962C8B-B14F-4D97-AF65-F5344CB8AC3E}">
        <p14:creationId xmlns:p14="http://schemas.microsoft.com/office/powerpoint/2010/main" val="408102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76E9-41C9-9C74-F301-8425BCF9BA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012E66B-5981-9346-CF10-342501C4F9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89AE6F-D885-AA40-3B65-EE805582E849}"/>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5" name="Footer Placeholder 4">
            <a:extLst>
              <a:ext uri="{FF2B5EF4-FFF2-40B4-BE49-F238E27FC236}">
                <a16:creationId xmlns:a16="http://schemas.microsoft.com/office/drawing/2014/main" id="{053A0CFB-D22A-15FE-262A-F87F463F385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D1ABDAF-7B6E-D1D2-638C-85EA62147AA2}"/>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247238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387B-C556-4648-041D-F6343BD7933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E941E12-F2F2-ADC8-59F0-EFB5C627F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89C7ECB4-C55B-AEB2-EDF1-51EA9B2C6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5D43F00-0FEE-CA3C-8564-925E8F470B9F}"/>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6" name="Footer Placeholder 5">
            <a:extLst>
              <a:ext uri="{FF2B5EF4-FFF2-40B4-BE49-F238E27FC236}">
                <a16:creationId xmlns:a16="http://schemas.microsoft.com/office/drawing/2014/main" id="{FFCD83BD-83BA-2292-6542-677D3B8D313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77B1386-0CD8-3A52-FD6A-F1AA9FBAC67F}"/>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355890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598D-B900-9A3B-0CF8-E48699CCB17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9D4CE0A-9733-F6C5-7C9E-576788135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16E5A-6772-5147-1524-EA20B1F38B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FE98EF48-1F2B-6CE5-87C6-79E6C8A68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36445-A6CB-353C-38E8-3EC8840665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007C5ADC-9F2E-90EC-67A3-187DFFC31609}"/>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8" name="Footer Placeholder 7">
            <a:extLst>
              <a:ext uri="{FF2B5EF4-FFF2-40B4-BE49-F238E27FC236}">
                <a16:creationId xmlns:a16="http://schemas.microsoft.com/office/drawing/2014/main" id="{CABD4E68-3230-2F35-1156-B5BC3A12223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8A3B3097-64AE-96CE-F7FF-78C681860F93}"/>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342948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FF50-1E80-2468-BA8F-3A8A1384244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0C22E070-5371-9735-91A6-3FE1ACD19BE6}"/>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4" name="Footer Placeholder 3">
            <a:extLst>
              <a:ext uri="{FF2B5EF4-FFF2-40B4-BE49-F238E27FC236}">
                <a16:creationId xmlns:a16="http://schemas.microsoft.com/office/drawing/2014/main" id="{8CB31D77-1313-97BF-D6F4-4EDB7DC8C49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B141BC4-1E78-40FA-D275-BB7E06DD8DBA}"/>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102108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5C023-5D08-5BD7-D34C-12E3E2B56BB2}"/>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3" name="Footer Placeholder 2">
            <a:extLst>
              <a:ext uri="{FF2B5EF4-FFF2-40B4-BE49-F238E27FC236}">
                <a16:creationId xmlns:a16="http://schemas.microsoft.com/office/drawing/2014/main" id="{38031B24-D01E-40EB-F7E3-8A2F24CA0052}"/>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1F81FF6-A305-B09F-9433-65C5430BFF4A}"/>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288414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FAA6-7C7A-3E84-CB45-2B170F29C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DB548D09-64DC-212C-075E-69351C4B0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AEAB844-6AE3-6665-C54C-43279BC82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009DA-4446-AC2C-B2D4-0EEF6049D5DC}"/>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6" name="Footer Placeholder 5">
            <a:extLst>
              <a:ext uri="{FF2B5EF4-FFF2-40B4-BE49-F238E27FC236}">
                <a16:creationId xmlns:a16="http://schemas.microsoft.com/office/drawing/2014/main" id="{8AC96F2A-0BE4-1777-5DD6-DA289F7A696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0788E85-C478-08EE-8CDA-11DA5733C976}"/>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349950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C012-DA62-05D2-AE6D-E07F64B22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6127C49D-EC02-A231-73A0-8AA73757F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B267C6E-1245-400A-2A6B-3E7F7826C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600FF-ABB0-802B-5931-27251EAC444B}"/>
              </a:ext>
            </a:extLst>
          </p:cNvPr>
          <p:cNvSpPr>
            <a:spLocks noGrp="1"/>
          </p:cNvSpPr>
          <p:nvPr>
            <p:ph type="dt" sz="half" idx="10"/>
          </p:nvPr>
        </p:nvSpPr>
        <p:spPr/>
        <p:txBody>
          <a:bodyPr/>
          <a:lstStyle/>
          <a:p>
            <a:fld id="{380B9016-1C97-4C46-9B93-86F7139A7784}" type="datetimeFigureOut">
              <a:rPr lang="en-MY" smtClean="0"/>
              <a:t>26/2/2025</a:t>
            </a:fld>
            <a:endParaRPr lang="en-MY"/>
          </a:p>
        </p:txBody>
      </p:sp>
      <p:sp>
        <p:nvSpPr>
          <p:cNvPr id="6" name="Footer Placeholder 5">
            <a:extLst>
              <a:ext uri="{FF2B5EF4-FFF2-40B4-BE49-F238E27FC236}">
                <a16:creationId xmlns:a16="http://schemas.microsoft.com/office/drawing/2014/main" id="{D292C9C1-34A9-F4D4-F349-64498A0B73F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5C77B1C-0B9D-5CE6-401D-8517238950CB}"/>
              </a:ext>
            </a:extLst>
          </p:cNvPr>
          <p:cNvSpPr>
            <a:spLocks noGrp="1"/>
          </p:cNvSpPr>
          <p:nvPr>
            <p:ph type="sldNum" sz="quarter" idx="12"/>
          </p:nvPr>
        </p:nvSpPr>
        <p:spPr/>
        <p:txBody>
          <a:bodyPr/>
          <a:lstStyle/>
          <a:p>
            <a:fld id="{CDEC05A3-77DC-4BC2-B089-E0A1663475D8}" type="slidenum">
              <a:rPr lang="en-MY" smtClean="0"/>
              <a:t>‹#›</a:t>
            </a:fld>
            <a:endParaRPr lang="en-MY"/>
          </a:p>
        </p:txBody>
      </p:sp>
    </p:spTree>
    <p:extLst>
      <p:ext uri="{BB962C8B-B14F-4D97-AF65-F5344CB8AC3E}">
        <p14:creationId xmlns:p14="http://schemas.microsoft.com/office/powerpoint/2010/main" val="56291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EEF78-730E-5E0F-B6DC-0B1D4F6D4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EFF6492-EE17-EE76-167C-028D01C9B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D6CCE8B-EAD8-1612-C63B-2C355B7C7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0B9016-1C97-4C46-9B93-86F7139A7784}" type="datetimeFigureOut">
              <a:rPr lang="en-MY" smtClean="0"/>
              <a:t>26/2/2025</a:t>
            </a:fld>
            <a:endParaRPr lang="en-MY"/>
          </a:p>
        </p:txBody>
      </p:sp>
      <p:sp>
        <p:nvSpPr>
          <p:cNvPr id="5" name="Footer Placeholder 4">
            <a:extLst>
              <a:ext uri="{FF2B5EF4-FFF2-40B4-BE49-F238E27FC236}">
                <a16:creationId xmlns:a16="http://schemas.microsoft.com/office/drawing/2014/main" id="{366B8133-A4CB-F920-E3BA-7D71DBC2F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6C9CF612-CBA0-3A90-B0F3-13B283273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EC05A3-77DC-4BC2-B089-E0A1663475D8}" type="slidenum">
              <a:rPr lang="en-MY" smtClean="0"/>
              <a:t>‹#›</a:t>
            </a:fld>
            <a:endParaRPr lang="en-MY"/>
          </a:p>
        </p:txBody>
      </p:sp>
    </p:spTree>
    <p:extLst>
      <p:ext uri="{BB962C8B-B14F-4D97-AF65-F5344CB8AC3E}">
        <p14:creationId xmlns:p14="http://schemas.microsoft.com/office/powerpoint/2010/main" val="30061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509DD6-BC91-66C9-7A42-8C8D2CC4A3E8}"/>
              </a:ext>
            </a:extLst>
          </p:cNvPr>
          <p:cNvSpPr>
            <a:spLocks noGrp="1" noChangeArrowheads="1"/>
          </p:cNvSpPr>
          <p:nvPr>
            <p:ph type="title"/>
          </p:nvPr>
        </p:nvSpPr>
        <p:spPr bwMode="auto">
          <a:xfrm>
            <a:off x="1016000" y="533400"/>
            <a:ext cx="1026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9733C67-9AAB-A528-9012-5C75CFF94B22}"/>
              </a:ext>
            </a:extLst>
          </p:cNvPr>
          <p:cNvSpPr>
            <a:spLocks noGrp="1" noChangeArrowheads="1"/>
          </p:cNvSpPr>
          <p:nvPr>
            <p:ph type="body" idx="1"/>
          </p:nvPr>
        </p:nvSpPr>
        <p:spPr bwMode="auto">
          <a:xfrm>
            <a:off x="1016000" y="1905000"/>
            <a:ext cx="10261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1492" name="Rectangle 4">
            <a:extLst>
              <a:ext uri="{FF2B5EF4-FFF2-40B4-BE49-F238E27FC236}">
                <a16:creationId xmlns:a16="http://schemas.microsoft.com/office/drawing/2014/main" id="{0DD1CA00-9E4D-A085-0FFA-EFC3C0485BE9}"/>
              </a:ext>
            </a:extLst>
          </p:cNvPr>
          <p:cNvSpPr>
            <a:spLocks noGrp="1" noChangeArrowheads="1"/>
          </p:cNvSpPr>
          <p:nvPr>
            <p:ph type="dt" sz="half" idx="2"/>
          </p:nvPr>
        </p:nvSpPr>
        <p:spPr bwMode="auto">
          <a:xfrm>
            <a:off x="1016000" y="6391275"/>
            <a:ext cx="27432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91493" name="Rectangle 5">
            <a:extLst>
              <a:ext uri="{FF2B5EF4-FFF2-40B4-BE49-F238E27FC236}">
                <a16:creationId xmlns:a16="http://schemas.microsoft.com/office/drawing/2014/main" id="{31A10FEC-B864-2136-B2B4-F72CF8966FFD}"/>
              </a:ext>
            </a:extLst>
          </p:cNvPr>
          <p:cNvSpPr>
            <a:spLocks noGrp="1" noChangeArrowheads="1"/>
          </p:cNvSpPr>
          <p:nvPr>
            <p:ph type="ftr" sz="quarter" idx="3"/>
          </p:nvPr>
        </p:nvSpPr>
        <p:spPr bwMode="auto">
          <a:xfrm>
            <a:off x="4470400" y="6403975"/>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91494" name="Rectangle 6">
            <a:extLst>
              <a:ext uri="{FF2B5EF4-FFF2-40B4-BE49-F238E27FC236}">
                <a16:creationId xmlns:a16="http://schemas.microsoft.com/office/drawing/2014/main" id="{55E16209-866B-BDC0-B9D1-3613BEFBD0E6}"/>
              </a:ext>
            </a:extLst>
          </p:cNvPr>
          <p:cNvSpPr>
            <a:spLocks noGrp="1" noChangeArrowheads="1"/>
          </p:cNvSpPr>
          <p:nvPr>
            <p:ph type="sldNum" sz="quarter" idx="4"/>
          </p:nvPr>
        </p:nvSpPr>
        <p:spPr bwMode="auto">
          <a:xfrm>
            <a:off x="9144000" y="64008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fld id="{A4D8A399-275B-4CFE-925C-202900BC95C3}" type="slidenum">
              <a:rPr lang="en-US" altLang="en-US"/>
              <a:pPr>
                <a:defRPr/>
              </a:pPr>
              <a:t>‹#›</a:t>
            </a:fld>
            <a:endParaRPr lang="en-US" altLang="en-US"/>
          </a:p>
        </p:txBody>
      </p:sp>
      <p:grpSp>
        <p:nvGrpSpPr>
          <p:cNvPr id="1031" name="Group 7">
            <a:extLst>
              <a:ext uri="{FF2B5EF4-FFF2-40B4-BE49-F238E27FC236}">
                <a16:creationId xmlns:a16="http://schemas.microsoft.com/office/drawing/2014/main" id="{177A6289-2AE7-EE86-A6FD-D26C3D9DE80C}"/>
              </a:ext>
            </a:extLst>
          </p:cNvPr>
          <p:cNvGrpSpPr>
            <a:grpSpLocks/>
          </p:cNvGrpSpPr>
          <p:nvPr/>
        </p:nvGrpSpPr>
        <p:grpSpPr bwMode="auto">
          <a:xfrm>
            <a:off x="224368" y="228600"/>
            <a:ext cx="11764433" cy="6096000"/>
            <a:chOff x="106" y="144"/>
            <a:chExt cx="5558" cy="3840"/>
          </a:xfrm>
        </p:grpSpPr>
        <p:sp>
          <p:nvSpPr>
            <p:cNvPr id="1032" name="AutoShape 8">
              <a:extLst>
                <a:ext uri="{FF2B5EF4-FFF2-40B4-BE49-F238E27FC236}">
                  <a16:creationId xmlns:a16="http://schemas.microsoft.com/office/drawing/2014/main" id="{4F36DE9D-6400-B34C-A752-DFE1561E091F}"/>
                </a:ext>
              </a:extLst>
            </p:cNvPr>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Line 9">
              <a:extLst>
                <a:ext uri="{FF2B5EF4-FFF2-40B4-BE49-F238E27FC236}">
                  <a16:creationId xmlns:a16="http://schemas.microsoft.com/office/drawing/2014/main" id="{14ED9188-9FB5-BBFC-34E8-13901FB2288A}"/>
                </a:ext>
              </a:extLst>
            </p:cNvPr>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sz="1800"/>
            </a:p>
          </p:txBody>
        </p:sp>
      </p:grpSp>
    </p:spTree>
    <p:extLst>
      <p:ext uri="{BB962C8B-B14F-4D97-AF65-F5344CB8AC3E}">
        <p14:creationId xmlns:p14="http://schemas.microsoft.com/office/powerpoint/2010/main" val="3429772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cs typeface="Arial" panose="020B0604020202020204" pitchFamily="34" charset="0"/>
        </a:defRPr>
      </a:lvl2pPr>
      <a:lvl3pPr algn="l" rtl="0" eaLnBrk="0" fontAlgn="base" hangingPunct="0">
        <a:spcBef>
          <a:spcPct val="0"/>
        </a:spcBef>
        <a:spcAft>
          <a:spcPct val="0"/>
        </a:spcAft>
        <a:defRPr sz="3300">
          <a:solidFill>
            <a:schemeClr val="tx2"/>
          </a:solidFill>
          <a:latin typeface="Arial Black" panose="020B0A04020102020204" pitchFamily="34" charset="0"/>
          <a:cs typeface="Arial" panose="020B0604020202020204" pitchFamily="34" charset="0"/>
        </a:defRPr>
      </a:lvl3pPr>
      <a:lvl4pPr algn="l" rtl="0" eaLnBrk="0" fontAlgn="base" hangingPunct="0">
        <a:spcBef>
          <a:spcPct val="0"/>
        </a:spcBef>
        <a:spcAft>
          <a:spcPct val="0"/>
        </a:spcAft>
        <a:defRPr sz="3300">
          <a:solidFill>
            <a:schemeClr val="tx2"/>
          </a:solidFill>
          <a:latin typeface="Arial Black" panose="020B0A04020102020204" pitchFamily="34" charset="0"/>
          <a:cs typeface="Arial" panose="020B0604020202020204" pitchFamily="34" charset="0"/>
        </a:defRPr>
      </a:lvl4pPr>
      <a:lvl5pPr algn="l" rtl="0" eaLnBrk="0" fontAlgn="base" hangingPunct="0">
        <a:spcBef>
          <a:spcPct val="0"/>
        </a:spcBef>
        <a:spcAft>
          <a:spcPct val="0"/>
        </a:spcAft>
        <a:defRPr sz="3300">
          <a:solidFill>
            <a:schemeClr val="tx2"/>
          </a:solidFill>
          <a:latin typeface="Arial Black" panose="020B0A04020102020204" pitchFamily="34" charset="0"/>
          <a:cs typeface="Arial" panose="020B0604020202020204" pitchFamily="34" charset="0"/>
        </a:defRPr>
      </a:lvl5pPr>
      <a:lvl6pPr marL="457200" algn="l" rtl="0" fontAlgn="base">
        <a:spcBef>
          <a:spcPct val="0"/>
        </a:spcBef>
        <a:spcAft>
          <a:spcPct val="0"/>
        </a:spcAft>
        <a:defRPr sz="3300">
          <a:solidFill>
            <a:schemeClr val="tx2"/>
          </a:solidFill>
          <a:latin typeface="Arial Black" panose="020B0A04020102020204" pitchFamily="34" charset="0"/>
          <a:cs typeface="Arial" panose="020B0604020202020204" pitchFamily="34" charset="0"/>
        </a:defRPr>
      </a:lvl6pPr>
      <a:lvl7pPr marL="914400" algn="l" rtl="0" fontAlgn="base">
        <a:spcBef>
          <a:spcPct val="0"/>
        </a:spcBef>
        <a:spcAft>
          <a:spcPct val="0"/>
        </a:spcAft>
        <a:defRPr sz="3300">
          <a:solidFill>
            <a:schemeClr val="tx2"/>
          </a:solidFill>
          <a:latin typeface="Arial Black" panose="020B0A04020102020204" pitchFamily="34" charset="0"/>
          <a:cs typeface="Arial" panose="020B0604020202020204" pitchFamily="34" charset="0"/>
        </a:defRPr>
      </a:lvl7pPr>
      <a:lvl8pPr marL="1371600" algn="l" rtl="0" fontAlgn="base">
        <a:spcBef>
          <a:spcPct val="0"/>
        </a:spcBef>
        <a:spcAft>
          <a:spcPct val="0"/>
        </a:spcAft>
        <a:defRPr sz="3300">
          <a:solidFill>
            <a:schemeClr val="tx2"/>
          </a:solidFill>
          <a:latin typeface="Arial Black" panose="020B0A04020102020204" pitchFamily="34" charset="0"/>
          <a:cs typeface="Arial" panose="020B0604020202020204" pitchFamily="34" charset="0"/>
        </a:defRPr>
      </a:lvl8pPr>
      <a:lvl9pPr marL="1828800" algn="l" rtl="0" fontAlgn="base">
        <a:spcBef>
          <a:spcPct val="0"/>
        </a:spcBef>
        <a:spcAft>
          <a:spcPct val="0"/>
        </a:spcAft>
        <a:defRPr sz="3300">
          <a:solidFill>
            <a:schemeClr val="tx2"/>
          </a:solidFill>
          <a:latin typeface="Arial Black" panose="020B0A040201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DD28-1822-249C-1056-76A18B961454}"/>
              </a:ext>
            </a:extLst>
          </p:cNvPr>
          <p:cNvSpPr>
            <a:spLocks noGrp="1"/>
          </p:cNvSpPr>
          <p:nvPr>
            <p:ph type="ctr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EC3357:Machine Learning</a:t>
            </a:r>
            <a:endParaRPr lang="en-MY" dirty="0"/>
          </a:p>
        </p:txBody>
      </p:sp>
      <p:sp>
        <p:nvSpPr>
          <p:cNvPr id="3" name="Subtitle 2">
            <a:extLst>
              <a:ext uri="{FF2B5EF4-FFF2-40B4-BE49-F238E27FC236}">
                <a16:creationId xmlns:a16="http://schemas.microsoft.com/office/drawing/2014/main" id="{C751F05D-74F5-A1C2-EFBA-75F01E10D18C}"/>
              </a:ext>
            </a:extLst>
          </p:cNvPr>
          <p:cNvSpPr>
            <a:spLocks noGrp="1"/>
          </p:cNvSpPr>
          <p:nvPr>
            <p:ph type="subTitle" idx="1"/>
          </p:nvPr>
        </p:nvSpPr>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Lecture 5B: Neural Network Representation</a:t>
            </a:r>
            <a:endParaRPr kumimoji="0" lang="en-MY"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MY" dirty="0"/>
          </a:p>
        </p:txBody>
      </p:sp>
    </p:spTree>
    <p:extLst>
      <p:ext uri="{BB962C8B-B14F-4D97-AF65-F5344CB8AC3E}">
        <p14:creationId xmlns:p14="http://schemas.microsoft.com/office/powerpoint/2010/main" val="415859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FA36-7B1B-4B56-8BE7-9C492D26D15D}"/>
              </a:ext>
            </a:extLst>
          </p:cNvPr>
          <p:cNvSpPr>
            <a:spLocks noGrp="1"/>
          </p:cNvSpPr>
          <p:nvPr>
            <p:ph type="title"/>
          </p:nvPr>
        </p:nvSpPr>
        <p:spPr/>
        <p:txBody>
          <a:bodyPr/>
          <a:lstStyle/>
          <a:p>
            <a:r>
              <a:rPr lang="en-US" dirty="0"/>
              <a:t>1. Sigmoid or Logistic Activation Function</a:t>
            </a:r>
            <a:endParaRPr lang="en-MY" dirty="0"/>
          </a:p>
        </p:txBody>
      </p:sp>
      <p:sp>
        <p:nvSpPr>
          <p:cNvPr id="3" name="Content Placeholder 2">
            <a:extLst>
              <a:ext uri="{FF2B5EF4-FFF2-40B4-BE49-F238E27FC236}">
                <a16:creationId xmlns:a16="http://schemas.microsoft.com/office/drawing/2014/main" id="{7A17DAAF-4C1E-4DB5-B648-F10189C6BD40}"/>
              </a:ext>
            </a:extLst>
          </p:cNvPr>
          <p:cNvSpPr>
            <a:spLocks noGrp="1"/>
          </p:cNvSpPr>
          <p:nvPr>
            <p:ph idx="1"/>
          </p:nvPr>
        </p:nvSpPr>
        <p:spPr>
          <a:xfrm>
            <a:off x="838200" y="1825625"/>
            <a:ext cx="10515600" cy="4667250"/>
          </a:xfrm>
        </p:spPr>
        <p:txBody>
          <a:bodyPr>
            <a:normAutofit fontScale="85000" lnSpcReduction="20000"/>
          </a:bodyPr>
          <a:lstStyle/>
          <a:p>
            <a:pPr marL="0" indent="0" algn="l">
              <a:buNone/>
            </a:pPr>
            <a:r>
              <a:rPr lang="en-US" b="0" i="0" dirty="0">
                <a:solidFill>
                  <a:srgbClr val="292929"/>
                </a:solidFill>
                <a:effectLst/>
                <a:latin typeface="charter"/>
              </a:rPr>
              <a:t>The Sigmoid Function curve looks like a S-shape.</a:t>
            </a: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The main reason why we use sigmoid function is because it exists between </a:t>
            </a:r>
            <a:r>
              <a:rPr lang="en-US" b="1" i="0" dirty="0">
                <a:solidFill>
                  <a:srgbClr val="292929"/>
                </a:solidFill>
                <a:effectLst/>
                <a:latin typeface="charter"/>
              </a:rPr>
              <a:t>(0 to 1). </a:t>
            </a:r>
            <a:r>
              <a:rPr lang="en-US" dirty="0"/>
              <a:t>Therefore, it is especially used for models where we have to </a:t>
            </a:r>
            <a:r>
              <a:rPr lang="en-US" b="1" dirty="0">
                <a:effectLst/>
                <a:latin typeface="charter"/>
              </a:rPr>
              <a:t>predict the probability</a:t>
            </a:r>
            <a:r>
              <a:rPr lang="en-US" dirty="0"/>
              <a:t> as an output. Since probability of anything exists only between the range of </a:t>
            </a:r>
            <a:r>
              <a:rPr lang="en-US" b="1" dirty="0">
                <a:effectLst/>
                <a:latin typeface="charter"/>
              </a:rPr>
              <a:t>0 and 1,</a:t>
            </a:r>
            <a:r>
              <a:rPr lang="en-US" dirty="0"/>
              <a:t> sigmoid is the right choice.</a:t>
            </a:r>
            <a:br>
              <a:rPr lang="en-US" dirty="0"/>
            </a:br>
            <a:endParaRPr lang="en-MY" dirty="0"/>
          </a:p>
        </p:txBody>
      </p:sp>
      <p:pic>
        <p:nvPicPr>
          <p:cNvPr id="4" name="Picture 3">
            <a:extLst>
              <a:ext uri="{FF2B5EF4-FFF2-40B4-BE49-F238E27FC236}">
                <a16:creationId xmlns:a16="http://schemas.microsoft.com/office/drawing/2014/main" id="{E5BC2D1F-E594-4BDE-A849-AFB80B0D720A}"/>
              </a:ext>
            </a:extLst>
          </p:cNvPr>
          <p:cNvPicPr>
            <a:picLocks noChangeAspect="1"/>
          </p:cNvPicPr>
          <p:nvPr/>
        </p:nvPicPr>
        <p:blipFill>
          <a:blip r:embed="rId2"/>
          <a:stretch>
            <a:fillRect/>
          </a:stretch>
        </p:blipFill>
        <p:spPr>
          <a:xfrm>
            <a:off x="2776025" y="2270968"/>
            <a:ext cx="3947246" cy="2628784"/>
          </a:xfrm>
          <a:prstGeom prst="rect">
            <a:avLst/>
          </a:prstGeom>
        </p:spPr>
      </p:pic>
    </p:spTree>
    <p:extLst>
      <p:ext uri="{BB962C8B-B14F-4D97-AF65-F5344CB8AC3E}">
        <p14:creationId xmlns:p14="http://schemas.microsoft.com/office/powerpoint/2010/main" val="124765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22D-97E8-4ED7-B6B7-460CC0F8A37A}"/>
              </a:ext>
            </a:extLst>
          </p:cNvPr>
          <p:cNvSpPr>
            <a:spLocks noGrp="1"/>
          </p:cNvSpPr>
          <p:nvPr>
            <p:ph type="title"/>
          </p:nvPr>
        </p:nvSpPr>
        <p:spPr/>
        <p:txBody>
          <a:bodyPr/>
          <a:lstStyle/>
          <a:p>
            <a:r>
              <a:rPr lang="en-US" dirty="0"/>
              <a:t>2. Tanh or hyperbolic tangent Activation Function</a:t>
            </a:r>
            <a:endParaRPr lang="en-MY" dirty="0"/>
          </a:p>
        </p:txBody>
      </p:sp>
      <p:sp>
        <p:nvSpPr>
          <p:cNvPr id="3" name="Content Placeholder 2">
            <a:extLst>
              <a:ext uri="{FF2B5EF4-FFF2-40B4-BE49-F238E27FC236}">
                <a16:creationId xmlns:a16="http://schemas.microsoft.com/office/drawing/2014/main" id="{C07B6B4A-DEB4-4A1E-880D-79CC8F8C7E19}"/>
              </a:ext>
            </a:extLst>
          </p:cNvPr>
          <p:cNvSpPr>
            <a:spLocks noGrp="1"/>
          </p:cNvSpPr>
          <p:nvPr>
            <p:ph idx="1"/>
          </p:nvPr>
        </p:nvSpPr>
        <p:spPr>
          <a:xfrm>
            <a:off x="838200" y="1549831"/>
            <a:ext cx="10515600" cy="5308168"/>
          </a:xfrm>
        </p:spPr>
        <p:txBody>
          <a:bodyPr/>
          <a:lstStyle/>
          <a:p>
            <a:endParaRPr lang="en-US" sz="2400" dirty="0"/>
          </a:p>
          <a:p>
            <a:r>
              <a:rPr lang="en-US" sz="2400" dirty="0"/>
              <a:t>tanh is also like logistic sigmoid but better. The range of the tanh function is from (-1 to 1). </a:t>
            </a:r>
            <a:r>
              <a:rPr lang="en-US" sz="2400" b="0" i="0" dirty="0">
                <a:solidFill>
                  <a:srgbClr val="05192D"/>
                </a:solidFill>
                <a:effectLst/>
                <a:highlight>
                  <a:srgbClr val="FFFFFF"/>
                </a:highlight>
                <a:latin typeface="Studio-Feixen-Sans"/>
              </a:rPr>
              <a:t>This means that it can deal with negative values more effectively than the sigmoid function, which has a range of 0 to 1. </a:t>
            </a:r>
            <a:r>
              <a:rPr lang="en-US" sz="2400" dirty="0"/>
              <a:t>tanh is also sigmoidal (s - shaped).</a:t>
            </a:r>
          </a:p>
          <a:p>
            <a:endParaRPr lang="en-MY" dirty="0"/>
          </a:p>
        </p:txBody>
      </p:sp>
      <p:pic>
        <p:nvPicPr>
          <p:cNvPr id="4" name="Picture 3">
            <a:extLst>
              <a:ext uri="{FF2B5EF4-FFF2-40B4-BE49-F238E27FC236}">
                <a16:creationId xmlns:a16="http://schemas.microsoft.com/office/drawing/2014/main" id="{E80BF4BE-8119-40A1-8EEF-BE17FF915CCE}"/>
              </a:ext>
            </a:extLst>
          </p:cNvPr>
          <p:cNvPicPr>
            <a:picLocks noChangeAspect="1"/>
          </p:cNvPicPr>
          <p:nvPr/>
        </p:nvPicPr>
        <p:blipFill>
          <a:blip r:embed="rId2"/>
          <a:stretch>
            <a:fillRect/>
          </a:stretch>
        </p:blipFill>
        <p:spPr>
          <a:xfrm>
            <a:off x="3692185" y="3004619"/>
            <a:ext cx="4807630" cy="3611783"/>
          </a:xfrm>
          <a:prstGeom prst="rect">
            <a:avLst/>
          </a:prstGeom>
        </p:spPr>
      </p:pic>
    </p:spTree>
    <p:extLst>
      <p:ext uri="{BB962C8B-B14F-4D97-AF65-F5344CB8AC3E}">
        <p14:creationId xmlns:p14="http://schemas.microsoft.com/office/powerpoint/2010/main" val="211324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7A64-03C8-4AB4-ABEC-6FE15DFFF913}"/>
              </a:ext>
            </a:extLst>
          </p:cNvPr>
          <p:cNvSpPr>
            <a:spLocks noGrp="1"/>
          </p:cNvSpPr>
          <p:nvPr>
            <p:ph type="title"/>
          </p:nvPr>
        </p:nvSpPr>
        <p:spPr/>
        <p:txBody>
          <a:bodyPr/>
          <a:lstStyle/>
          <a:p>
            <a:r>
              <a:rPr lang="en-MY" dirty="0"/>
              <a:t>3.ReLU (Rectified Linear Unit) Activation Function</a:t>
            </a:r>
          </a:p>
        </p:txBody>
      </p:sp>
      <p:sp>
        <p:nvSpPr>
          <p:cNvPr id="3" name="Content Placeholder 2">
            <a:extLst>
              <a:ext uri="{FF2B5EF4-FFF2-40B4-BE49-F238E27FC236}">
                <a16:creationId xmlns:a16="http://schemas.microsoft.com/office/drawing/2014/main" id="{467A0E5C-E6F3-4100-B0C4-DAE544270811}"/>
              </a:ext>
            </a:extLst>
          </p:cNvPr>
          <p:cNvSpPr>
            <a:spLocks noGrp="1"/>
          </p:cNvSpPr>
          <p:nvPr>
            <p:ph idx="1"/>
          </p:nvPr>
        </p:nvSpPr>
        <p:spPr/>
        <p:txBody>
          <a:bodyPr/>
          <a:lstStyle/>
          <a:p>
            <a:r>
              <a:rPr lang="en-US" dirty="0"/>
              <a:t>The </a:t>
            </a:r>
            <a:r>
              <a:rPr lang="en-US" dirty="0" err="1"/>
              <a:t>ReLU</a:t>
            </a:r>
            <a:r>
              <a:rPr lang="en-US" dirty="0"/>
              <a:t> is the most used activation function in the world right now. Since, it is used in almost all the convolutional neural networks or deep learning.</a:t>
            </a:r>
          </a:p>
          <a:p>
            <a:endParaRPr lang="en-MY" dirty="0"/>
          </a:p>
        </p:txBody>
      </p:sp>
      <p:pic>
        <p:nvPicPr>
          <p:cNvPr id="4" name="Picture 3">
            <a:extLst>
              <a:ext uri="{FF2B5EF4-FFF2-40B4-BE49-F238E27FC236}">
                <a16:creationId xmlns:a16="http://schemas.microsoft.com/office/drawing/2014/main" id="{5EF953B7-62DE-4FAA-A492-A7E4456456A1}"/>
              </a:ext>
            </a:extLst>
          </p:cNvPr>
          <p:cNvPicPr>
            <a:picLocks noChangeAspect="1"/>
          </p:cNvPicPr>
          <p:nvPr/>
        </p:nvPicPr>
        <p:blipFill>
          <a:blip r:embed="rId2"/>
          <a:stretch>
            <a:fillRect/>
          </a:stretch>
        </p:blipFill>
        <p:spPr>
          <a:xfrm>
            <a:off x="838200" y="3126922"/>
            <a:ext cx="6915150" cy="2781300"/>
          </a:xfrm>
          <a:prstGeom prst="rect">
            <a:avLst/>
          </a:prstGeom>
        </p:spPr>
      </p:pic>
    </p:spTree>
    <p:extLst>
      <p:ext uri="{BB962C8B-B14F-4D97-AF65-F5344CB8AC3E}">
        <p14:creationId xmlns:p14="http://schemas.microsoft.com/office/powerpoint/2010/main" val="403281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4468-84E7-424C-239E-FF2C01D2AB9C}"/>
              </a:ext>
            </a:extLst>
          </p:cNvPr>
          <p:cNvSpPr>
            <a:spLocks noGrp="1"/>
          </p:cNvSpPr>
          <p:nvPr>
            <p:ph type="title"/>
          </p:nvPr>
        </p:nvSpPr>
        <p:spPr/>
        <p:txBody>
          <a:bodyPr/>
          <a:lstStyle/>
          <a:p>
            <a:r>
              <a:rPr lang="en-MY" dirty="0" err="1"/>
              <a:t>Softmax</a:t>
            </a:r>
            <a:r>
              <a:rPr lang="en-MY" dirty="0"/>
              <a:t> activation</a:t>
            </a:r>
          </a:p>
        </p:txBody>
      </p:sp>
      <p:sp>
        <p:nvSpPr>
          <p:cNvPr id="4" name="Content Placeholder 3">
            <a:extLst>
              <a:ext uri="{FF2B5EF4-FFF2-40B4-BE49-F238E27FC236}">
                <a16:creationId xmlns:a16="http://schemas.microsoft.com/office/drawing/2014/main" id="{B38488D5-E94B-5A56-B409-D3C4CBD02CB2}"/>
              </a:ext>
            </a:extLst>
          </p:cNvPr>
          <p:cNvSpPr>
            <a:spLocks noGrp="1"/>
          </p:cNvSpPr>
          <p:nvPr>
            <p:ph idx="1"/>
          </p:nvPr>
        </p:nvSpPr>
        <p:spPr/>
        <p:txBody>
          <a:bodyPr/>
          <a:lstStyle/>
          <a:p>
            <a:r>
              <a:rPr lang="en-US" b="0" i="0" dirty="0">
                <a:solidFill>
                  <a:srgbClr val="05192D"/>
                </a:solidFill>
                <a:effectLst/>
                <a:highlight>
                  <a:srgbClr val="FFFFFF"/>
                </a:highlight>
                <a:latin typeface="Studio-Feixen-Sans"/>
              </a:rPr>
              <a:t>The </a:t>
            </a:r>
            <a:r>
              <a:rPr lang="en-US" b="0" i="0" dirty="0" err="1">
                <a:solidFill>
                  <a:srgbClr val="05192D"/>
                </a:solidFill>
                <a:effectLst/>
                <a:highlight>
                  <a:srgbClr val="FFFFFF"/>
                </a:highlight>
                <a:latin typeface="Studio-Feixen-Sans"/>
              </a:rPr>
              <a:t>softmax</a:t>
            </a:r>
            <a:r>
              <a:rPr lang="en-US" b="0" i="0" dirty="0">
                <a:solidFill>
                  <a:srgbClr val="05192D"/>
                </a:solidFill>
                <a:effectLst/>
                <a:highlight>
                  <a:srgbClr val="FFFFFF"/>
                </a:highlight>
                <a:latin typeface="Studio-Feixen-Sans"/>
              </a:rPr>
              <a:t> activation function, also known as the normalized exponential function, is particularly useful within the context of multi-class classification problems. </a:t>
            </a:r>
          </a:p>
          <a:p>
            <a:endParaRPr lang="en-MY" dirty="0"/>
          </a:p>
        </p:txBody>
      </p:sp>
      <p:pic>
        <p:nvPicPr>
          <p:cNvPr id="5" name="Picture 4">
            <a:extLst>
              <a:ext uri="{FF2B5EF4-FFF2-40B4-BE49-F238E27FC236}">
                <a16:creationId xmlns:a16="http://schemas.microsoft.com/office/drawing/2014/main" id="{8E8CA943-9A8D-BAE8-23D2-57780BF447EA}"/>
              </a:ext>
            </a:extLst>
          </p:cNvPr>
          <p:cNvPicPr>
            <a:picLocks noChangeAspect="1"/>
          </p:cNvPicPr>
          <p:nvPr/>
        </p:nvPicPr>
        <p:blipFill>
          <a:blip r:embed="rId2"/>
          <a:stretch>
            <a:fillRect/>
          </a:stretch>
        </p:blipFill>
        <p:spPr>
          <a:xfrm>
            <a:off x="5317371" y="2667000"/>
            <a:ext cx="7105650" cy="4191000"/>
          </a:xfrm>
          <a:prstGeom prst="rect">
            <a:avLst/>
          </a:prstGeom>
        </p:spPr>
      </p:pic>
    </p:spTree>
    <p:extLst>
      <p:ext uri="{BB962C8B-B14F-4D97-AF65-F5344CB8AC3E}">
        <p14:creationId xmlns:p14="http://schemas.microsoft.com/office/powerpoint/2010/main" val="98008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5DB4-1708-6EF3-4521-0F6C371C0575}"/>
              </a:ext>
            </a:extLst>
          </p:cNvPr>
          <p:cNvSpPr>
            <a:spLocks noGrp="1"/>
          </p:cNvSpPr>
          <p:nvPr>
            <p:ph type="title"/>
          </p:nvPr>
        </p:nvSpPr>
        <p:spPr/>
        <p:txBody>
          <a:bodyPr/>
          <a:lstStyle/>
          <a:p>
            <a:r>
              <a:rPr lang="en-US" dirty="0"/>
              <a:t>Choosing the Right Activation Function</a:t>
            </a:r>
            <a:endParaRPr lang="en-MY" dirty="0"/>
          </a:p>
        </p:txBody>
      </p:sp>
      <p:sp>
        <p:nvSpPr>
          <p:cNvPr id="3" name="Content Placeholder 2">
            <a:extLst>
              <a:ext uri="{FF2B5EF4-FFF2-40B4-BE49-F238E27FC236}">
                <a16:creationId xmlns:a16="http://schemas.microsoft.com/office/drawing/2014/main" id="{61A83490-35E1-7417-6EB8-D9BEFB7B0051}"/>
              </a:ext>
            </a:extLst>
          </p:cNvPr>
          <p:cNvSpPr>
            <a:spLocks noGrp="1"/>
          </p:cNvSpPr>
          <p:nvPr>
            <p:ph idx="1"/>
          </p:nvPr>
        </p:nvSpPr>
        <p:spPr/>
        <p:txBody>
          <a:bodyPr/>
          <a:lstStyle/>
          <a:p>
            <a:r>
              <a:rPr lang="en-US" dirty="0"/>
              <a:t>The choice of activation function depends on the type of problem you are trying to solve. Here are some guidelines:</a:t>
            </a:r>
          </a:p>
          <a:p>
            <a:pPr lvl="1"/>
            <a:r>
              <a:rPr lang="en-US" dirty="0"/>
              <a:t>For binary classification:</a:t>
            </a:r>
            <a:endParaRPr lang="en-MY" dirty="0"/>
          </a:p>
          <a:p>
            <a:pPr lvl="2"/>
            <a:r>
              <a:rPr lang="en-US" dirty="0"/>
              <a:t>Use the sigmoid activation function in the output layer. It will squash outputs between 0 and 1, representing probabilities for the two classes.</a:t>
            </a:r>
            <a:endParaRPr lang="en-MY" dirty="0"/>
          </a:p>
          <a:p>
            <a:pPr lvl="1"/>
            <a:r>
              <a:rPr lang="en-US" dirty="0"/>
              <a:t>For multi-class classification:</a:t>
            </a:r>
          </a:p>
          <a:p>
            <a:pPr lvl="2"/>
            <a:r>
              <a:rPr lang="en-US" dirty="0"/>
              <a:t>Use the </a:t>
            </a:r>
            <a:r>
              <a:rPr lang="en-US" dirty="0" err="1"/>
              <a:t>softmax</a:t>
            </a:r>
            <a:r>
              <a:rPr lang="en-US" dirty="0"/>
              <a:t> activation function in the output layer. It will output probability distributions over all classes.</a:t>
            </a:r>
          </a:p>
          <a:p>
            <a:pPr lvl="1"/>
            <a:r>
              <a:rPr lang="en-US" dirty="0"/>
              <a:t>If unsure:</a:t>
            </a:r>
          </a:p>
          <a:p>
            <a:pPr lvl="2"/>
            <a:r>
              <a:rPr lang="en-US" dirty="0"/>
              <a:t>Use the </a:t>
            </a:r>
            <a:r>
              <a:rPr lang="en-US" dirty="0" err="1"/>
              <a:t>ReLU</a:t>
            </a:r>
            <a:r>
              <a:rPr lang="en-US" dirty="0"/>
              <a:t> activation function in the hidden layers. </a:t>
            </a:r>
            <a:r>
              <a:rPr lang="en-US" dirty="0" err="1"/>
              <a:t>ReLU</a:t>
            </a:r>
            <a:r>
              <a:rPr lang="en-US"/>
              <a:t> is the most common default activation function and usually a good choice.</a:t>
            </a:r>
            <a:endParaRPr lang="en-US" dirty="0"/>
          </a:p>
        </p:txBody>
      </p:sp>
    </p:spTree>
    <p:extLst>
      <p:ext uri="{BB962C8B-B14F-4D97-AF65-F5344CB8AC3E}">
        <p14:creationId xmlns:p14="http://schemas.microsoft.com/office/powerpoint/2010/main" val="251697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43C8-A0F8-0A4C-4B9D-6CD971C1AD8E}"/>
              </a:ext>
            </a:extLst>
          </p:cNvPr>
          <p:cNvSpPr>
            <a:spLocks noGrp="1"/>
          </p:cNvSpPr>
          <p:nvPr>
            <p:ph type="title"/>
          </p:nvPr>
        </p:nvSpPr>
        <p:spPr>
          <a:xfrm>
            <a:off x="838200" y="-46898"/>
            <a:ext cx="10515600" cy="1325563"/>
          </a:xfrm>
        </p:spPr>
        <p:txBody>
          <a:bodyPr>
            <a:normAutofit/>
          </a:bodyPr>
          <a:lstStyle/>
          <a:p>
            <a:pPr marL="0" marR="0" lvl="0" indent="0" defTabSz="449263" rtl="0" eaLnBrk="1" fontAlgn="base" latinLnBrk="0" hangingPunct="1">
              <a:lnSpc>
                <a:spcPct val="100000"/>
              </a:lnSpc>
              <a:spcBef>
                <a:spcPct val="0"/>
              </a:spcBef>
              <a:spcAft>
                <a:spcPct val="0"/>
              </a:spcAft>
              <a:tabLst/>
              <a:defRPr/>
            </a:pPr>
            <a:r>
              <a:rPr kumimoji="0" lang="en-GB" altLang="en-US" sz="3200" b="0" i="0" u="none" strike="noStrike" kern="1200" cap="none" spc="0" normalizeH="0" baseline="0" noProof="0" dirty="0">
                <a:ln>
                  <a:noFill/>
                </a:ln>
                <a:solidFill>
                  <a:srgbClr val="696464"/>
                </a:solidFill>
                <a:effectLst/>
                <a:uLnTx/>
                <a:uFillTx/>
                <a:latin typeface="Times New Roman" panose="02020603050405020304" pitchFamily="18" charset="0"/>
                <a:ea typeface="+mn-ea"/>
                <a:cs typeface="Times New Roman" panose="02020603050405020304" pitchFamily="18" charset="0"/>
              </a:rPr>
              <a:t>The output is a function of the input, that is affected by the weights, and the transfer functions</a:t>
            </a:r>
            <a:endParaRPr lang="en-MY" dirty="0"/>
          </a:p>
        </p:txBody>
      </p:sp>
      <p:pic>
        <p:nvPicPr>
          <p:cNvPr id="4" name="Picture 1">
            <a:extLst>
              <a:ext uri="{FF2B5EF4-FFF2-40B4-BE49-F238E27FC236}">
                <a16:creationId xmlns:a16="http://schemas.microsoft.com/office/drawing/2014/main" id="{84F87DEF-0339-559D-144F-826B50162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75490"/>
            <a:ext cx="8763000" cy="586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1470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F45D2FE-94EF-9DC3-D6CC-E7F789BA33F6}"/>
              </a:ext>
            </a:extLst>
          </p:cNvPr>
          <p:cNvSpPr>
            <a:spLocks noGrp="1" noChangeArrowheads="1"/>
          </p:cNvSpPr>
          <p:nvPr>
            <p:ph type="title"/>
          </p:nvPr>
        </p:nvSpPr>
        <p:spPr/>
        <p:txBody>
          <a:bodyPr/>
          <a:lstStyle/>
          <a:p>
            <a:pPr eaLnBrk="1" hangingPunct="1"/>
            <a:r>
              <a:rPr lang="en-US" altLang="ko-KR">
                <a:ea typeface="굴림" panose="020B0600000101010101" pitchFamily="34" charset="-127"/>
              </a:rPr>
              <a:t>Neural Network Classifier</a:t>
            </a:r>
          </a:p>
        </p:txBody>
      </p:sp>
      <p:sp>
        <p:nvSpPr>
          <p:cNvPr id="28675" name="Rectangle 3">
            <a:extLst>
              <a:ext uri="{FF2B5EF4-FFF2-40B4-BE49-F238E27FC236}">
                <a16:creationId xmlns:a16="http://schemas.microsoft.com/office/drawing/2014/main" id="{A75A5032-F14B-F330-C2F3-59666D7D9DCD}"/>
              </a:ext>
            </a:extLst>
          </p:cNvPr>
          <p:cNvSpPr>
            <a:spLocks noGrp="1" noChangeArrowheads="1"/>
          </p:cNvSpPr>
          <p:nvPr>
            <p:ph type="body" idx="1"/>
          </p:nvPr>
        </p:nvSpPr>
        <p:spPr/>
        <p:txBody>
          <a:bodyPr>
            <a:normAutofit lnSpcReduction="10000"/>
          </a:bodyPr>
          <a:lstStyle/>
          <a:p>
            <a:pPr eaLnBrk="1" hangingPunct="1">
              <a:lnSpc>
                <a:spcPct val="80000"/>
              </a:lnSpc>
            </a:pPr>
            <a:r>
              <a:rPr lang="en-US" altLang="ko-KR" sz="2400" b="1" dirty="0">
                <a:latin typeface="Times New Roman" panose="02020603050405020304" pitchFamily="18" charset="0"/>
                <a:ea typeface="굴림" panose="020B0600000101010101" pitchFamily="34" charset="-127"/>
                <a:cs typeface="Times New Roman" panose="02020603050405020304" pitchFamily="18" charset="0"/>
              </a:rPr>
              <a:t>Input: Classification data </a:t>
            </a:r>
          </a:p>
          <a:p>
            <a:pPr eaLnBrk="1" hangingPunct="1">
              <a:lnSpc>
                <a:spcPct val="80000"/>
              </a:lnSpc>
              <a:buFont typeface="Wingdings" panose="05000000000000000000" pitchFamily="2" charset="2"/>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            	It contains classification attribute</a:t>
            </a:r>
          </a:p>
          <a:p>
            <a:pPr marL="914400" lvl="2" indent="0">
              <a:lnSpc>
                <a:spcPct val="80000"/>
              </a:lnSpc>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Data is divided, as in any classification problem.</a:t>
            </a:r>
          </a:p>
          <a:p>
            <a:pPr eaLnBrk="1" hangingPunct="1">
              <a:lnSpc>
                <a:spcPct val="80000"/>
              </a:lnSpc>
              <a:buFont typeface="Wingdings" panose="05000000000000000000" pitchFamily="2" charset="2"/>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           	[Training data and Testing data]</a:t>
            </a:r>
          </a:p>
          <a:p>
            <a:pPr eaLnBrk="1" hangingPunct="1">
              <a:lnSpc>
                <a:spcPct val="80000"/>
              </a:lnSpc>
            </a:pPr>
            <a:r>
              <a:rPr lang="en-US" altLang="ko-KR" sz="2400" b="1" u="sng" dirty="0">
                <a:latin typeface="Times New Roman" panose="02020603050405020304" pitchFamily="18" charset="0"/>
                <a:ea typeface="굴림" panose="020B0600000101010101" pitchFamily="34" charset="-127"/>
                <a:cs typeface="Times New Roman" panose="02020603050405020304" pitchFamily="18" charset="0"/>
              </a:rPr>
              <a:t>All data must be normalized.</a:t>
            </a:r>
          </a:p>
          <a:p>
            <a:pPr eaLnBrk="1" hangingPunct="1">
              <a:lnSpc>
                <a:spcPct val="80000"/>
              </a:lnSpc>
              <a:buFont typeface="Wingdings" panose="05000000000000000000" pitchFamily="2" charset="2"/>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  		(i.e. all values of attributes in the database are changed to contain values in 	the internal [0,1] or [-1,1])</a:t>
            </a:r>
          </a:p>
          <a:p>
            <a:pPr eaLnBrk="1" hangingPunct="1">
              <a:lnSpc>
                <a:spcPct val="80000"/>
              </a:lnSpc>
              <a:buFont typeface="Wingdings" panose="05000000000000000000" pitchFamily="2" charset="2"/>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		 Neural Network can work with data in the range of (0,1) or (-1,1)</a:t>
            </a:r>
            <a:endParaRPr lang="en-US" altLang="ko-KR" sz="2400" u="sng" dirty="0">
              <a:latin typeface="Times New Roman" panose="02020603050405020304" pitchFamily="18" charset="0"/>
              <a:ea typeface="굴림" panose="020B0600000101010101" pitchFamily="34" charset="-127"/>
              <a:cs typeface="Times New Roman" panose="02020603050405020304" pitchFamily="18" charset="0"/>
            </a:endParaRPr>
          </a:p>
          <a:p>
            <a:pPr eaLnBrk="1" hangingPunct="1">
              <a:lnSpc>
                <a:spcPct val="80000"/>
              </a:lnSpc>
            </a:pPr>
            <a:r>
              <a:rPr lang="en-US" altLang="ko-KR" sz="2400" b="1" dirty="0">
                <a:latin typeface="Times New Roman" panose="02020603050405020304" pitchFamily="18" charset="0"/>
                <a:ea typeface="굴림" panose="020B0600000101010101" pitchFamily="34" charset="-127"/>
                <a:cs typeface="Times New Roman" panose="02020603050405020304" pitchFamily="18" charset="0"/>
              </a:rPr>
              <a:t>Two basic normalization techniques</a:t>
            </a:r>
          </a:p>
          <a:p>
            <a:pPr eaLnBrk="1" hangingPunct="1">
              <a:lnSpc>
                <a:spcPct val="80000"/>
              </a:lnSpc>
              <a:buFont typeface="Wingdings" panose="05000000000000000000" pitchFamily="2" charset="2"/>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       [1] Max-Min normalization</a:t>
            </a:r>
          </a:p>
          <a:p>
            <a:pPr eaLnBrk="1" hangingPunct="1">
              <a:lnSpc>
                <a:spcPct val="80000"/>
              </a:lnSpc>
              <a:buFont typeface="Wingdings" panose="05000000000000000000" pitchFamily="2" charset="2"/>
              <a:buNone/>
            </a:pP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       [2] Decimal Scaling normalization</a:t>
            </a:r>
          </a:p>
          <a:p>
            <a:pPr eaLnBrk="1" hangingPunct="1">
              <a:lnSpc>
                <a:spcPct val="80000"/>
              </a:lnSpc>
            </a:pPr>
            <a:endParaRPr lang="en-US" altLang="ko-KR" sz="2000" dirty="0">
              <a:ea typeface="굴림" panose="020B0600000101010101" pitchFamily="34"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22A8BE0-7DEB-26AC-48AE-DAE440DDD60F}"/>
              </a:ext>
            </a:extLst>
          </p:cNvPr>
          <p:cNvSpPr>
            <a:spLocks noGrp="1" noChangeArrowheads="1"/>
          </p:cNvSpPr>
          <p:nvPr>
            <p:ph type="title"/>
          </p:nvPr>
        </p:nvSpPr>
        <p:spPr>
          <a:xfrm>
            <a:off x="1487838" y="533400"/>
            <a:ext cx="6940202" cy="666750"/>
          </a:xfrm>
          <a:noFill/>
          <a:ln>
            <a:solidFill>
              <a:schemeClr val="tx1"/>
            </a:solidFill>
            <a:miter lim="800000"/>
            <a:headEnd/>
            <a:tailEnd/>
          </a:ln>
        </p:spPr>
        <p:txBody>
          <a:bodyPr vert="horz" lIns="92075" tIns="46038" rIns="92075" bIns="46038" rtlCol="0" anchor="ctr">
            <a:normAutofit/>
          </a:bodyPr>
          <a:lstStyle/>
          <a:p>
            <a:pPr eaLnBrk="1" hangingPunct="1"/>
            <a:r>
              <a:rPr lang="en-US" altLang="ko-KR" sz="2500">
                <a:ea typeface="굴림" panose="020B0600000101010101" pitchFamily="34" charset="-127"/>
              </a:rPr>
              <a:t>Data Normalization</a:t>
            </a:r>
          </a:p>
        </p:txBody>
      </p:sp>
      <p:graphicFrame>
        <p:nvGraphicFramePr>
          <p:cNvPr id="29699" name="Object 3">
            <a:extLst>
              <a:ext uri="{FF2B5EF4-FFF2-40B4-BE49-F238E27FC236}">
                <a16:creationId xmlns:a16="http://schemas.microsoft.com/office/drawing/2014/main" id="{BB515F1F-BC9B-651D-11AD-D3C081D4648C}"/>
              </a:ext>
            </a:extLst>
          </p:cNvPr>
          <p:cNvGraphicFramePr>
            <a:graphicFrameLocks noChangeAspect="1"/>
          </p:cNvGraphicFramePr>
          <p:nvPr>
            <p:extLst>
              <p:ext uri="{D42A27DB-BD31-4B8C-83A1-F6EECF244321}">
                <p14:modId xmlns:p14="http://schemas.microsoft.com/office/powerpoint/2010/main" val="3150644702"/>
              </p:ext>
            </p:extLst>
          </p:nvPr>
        </p:nvGraphicFramePr>
        <p:xfrm>
          <a:off x="1487838" y="2209800"/>
          <a:ext cx="8921400" cy="762000"/>
        </p:xfrm>
        <a:graphic>
          <a:graphicData uri="http://schemas.openxmlformats.org/presentationml/2006/ole">
            <mc:AlternateContent xmlns:mc="http://schemas.openxmlformats.org/markup-compatibility/2006">
              <mc:Choice xmlns:v="urn:schemas-microsoft-com:vml" Requires="v">
                <p:oleObj name="Equation" r:id="rId2" imgW="3848100" imgH="393700" progId="Equation.3">
                  <p:embed/>
                </p:oleObj>
              </mc:Choice>
              <mc:Fallback>
                <p:oleObj name="Equation" r:id="rId2" imgW="3848100" imgH="393700" progId="Equation.3">
                  <p:embed/>
                  <p:pic>
                    <p:nvPicPr>
                      <p:cNvPr id="29699" name="Object 3">
                        <a:extLst>
                          <a:ext uri="{FF2B5EF4-FFF2-40B4-BE49-F238E27FC236}">
                            <a16:creationId xmlns:a16="http://schemas.microsoft.com/office/drawing/2014/main" id="{BB515F1F-BC9B-651D-11AD-D3C081D46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38" y="2209800"/>
                        <a:ext cx="8921400" cy="762000"/>
                      </a:xfrm>
                      <a:prstGeom prst="rect">
                        <a:avLst/>
                      </a:prstGeom>
                      <a:solidFill>
                        <a:schemeClr val="bg1"/>
                      </a:solidFill>
                      <a:ln w="9525">
                        <a:solidFill>
                          <a:schemeClr val="tx1"/>
                        </a:solidFill>
                        <a:miter lim="800000"/>
                        <a:headEnd/>
                        <a:tailEnd/>
                      </a:ln>
                      <a:effectLst/>
                    </p:spPr>
                  </p:pic>
                </p:oleObj>
              </mc:Fallback>
            </mc:AlternateContent>
          </a:graphicData>
        </a:graphic>
      </p:graphicFrame>
      <p:sp>
        <p:nvSpPr>
          <p:cNvPr id="29700" name="Text Box 4">
            <a:extLst>
              <a:ext uri="{FF2B5EF4-FFF2-40B4-BE49-F238E27FC236}">
                <a16:creationId xmlns:a16="http://schemas.microsoft.com/office/drawing/2014/main" id="{75FF62FC-A290-C3C7-46F8-F1D66B7E7917}"/>
              </a:ext>
            </a:extLst>
          </p:cNvPr>
          <p:cNvSpPr txBox="1">
            <a:spLocks noChangeArrowheads="1"/>
          </p:cNvSpPr>
          <p:nvPr/>
        </p:nvSpPr>
        <p:spPr bwMode="auto">
          <a:xfrm>
            <a:off x="1487838" y="1431924"/>
            <a:ext cx="719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2400" dirty="0">
                <a:solidFill>
                  <a:srgbClr val="FF3300"/>
                </a:solidFill>
                <a:ea typeface="굴림" panose="020B0600000101010101" pitchFamily="34" charset="-127"/>
              </a:rPr>
              <a:t>[1] Max- Min normalization formula is as follows:</a:t>
            </a:r>
          </a:p>
        </p:txBody>
      </p:sp>
      <p:sp>
        <p:nvSpPr>
          <p:cNvPr id="29701" name="Text Box 5">
            <a:extLst>
              <a:ext uri="{FF2B5EF4-FFF2-40B4-BE49-F238E27FC236}">
                <a16:creationId xmlns:a16="http://schemas.microsoft.com/office/drawing/2014/main" id="{9547A2DD-836A-42F0-352E-0C062E85A115}"/>
              </a:ext>
            </a:extLst>
          </p:cNvPr>
          <p:cNvSpPr txBox="1">
            <a:spLocks noChangeArrowheads="1"/>
          </p:cNvSpPr>
          <p:nvPr/>
        </p:nvSpPr>
        <p:spPr bwMode="auto">
          <a:xfrm>
            <a:off x="1487838" y="3581401"/>
            <a:ext cx="91801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2000" b="1" dirty="0">
                <a:solidFill>
                  <a:schemeClr val="tx2"/>
                </a:solidFill>
                <a:ea typeface="굴림" panose="020B0600000101010101" pitchFamily="34" charset="-127"/>
              </a:rPr>
              <a:t>[</a:t>
            </a:r>
            <a:r>
              <a:rPr lang="en-US" altLang="ko-KR" sz="2000" b="1" dirty="0" err="1">
                <a:solidFill>
                  <a:schemeClr val="tx2"/>
                </a:solidFill>
                <a:ea typeface="굴림" panose="020B0600000101010101" pitchFamily="34" charset="-127"/>
              </a:rPr>
              <a:t>minA</a:t>
            </a:r>
            <a:r>
              <a:rPr lang="en-US" altLang="ko-KR" sz="2000" b="1" dirty="0">
                <a:solidFill>
                  <a:schemeClr val="tx2"/>
                </a:solidFill>
                <a:ea typeface="굴림" panose="020B0600000101010101" pitchFamily="34" charset="-127"/>
              </a:rPr>
              <a:t>, </a:t>
            </a:r>
            <a:r>
              <a:rPr lang="en-US" altLang="ko-KR" sz="2000" b="1" dirty="0" err="1">
                <a:solidFill>
                  <a:schemeClr val="tx2"/>
                </a:solidFill>
                <a:ea typeface="굴림" panose="020B0600000101010101" pitchFamily="34" charset="-127"/>
              </a:rPr>
              <a:t>maxA</a:t>
            </a:r>
            <a:r>
              <a:rPr lang="en-US" altLang="ko-KR" sz="2000" b="1" dirty="0">
                <a:solidFill>
                  <a:schemeClr val="tx2"/>
                </a:solidFill>
                <a:ea typeface="굴림" panose="020B0600000101010101" pitchFamily="34" charset="-127"/>
              </a:rPr>
              <a:t> , the </a:t>
            </a:r>
            <a:r>
              <a:rPr lang="en-US" altLang="ko-KR" sz="2000" b="1" dirty="0" err="1">
                <a:solidFill>
                  <a:schemeClr val="tx2"/>
                </a:solidFill>
                <a:ea typeface="굴림" panose="020B0600000101010101" pitchFamily="34" charset="-127"/>
              </a:rPr>
              <a:t>minimun</a:t>
            </a:r>
            <a:r>
              <a:rPr lang="en-US" altLang="ko-KR" sz="2000" b="1" dirty="0">
                <a:solidFill>
                  <a:schemeClr val="tx2"/>
                </a:solidFill>
                <a:ea typeface="굴림" panose="020B0600000101010101" pitchFamily="34" charset="-127"/>
              </a:rPr>
              <a:t> and maximum values of the attribute A</a:t>
            </a:r>
          </a:p>
          <a:p>
            <a:pPr eaLnBrk="1" hangingPunct="1"/>
            <a:r>
              <a:rPr lang="en-US" altLang="ko-KR" sz="2000" b="1" dirty="0">
                <a:solidFill>
                  <a:schemeClr val="tx2"/>
                </a:solidFill>
                <a:ea typeface="굴림" panose="020B0600000101010101" pitchFamily="34" charset="-127"/>
              </a:rPr>
              <a:t> max-min normalization maps a value  v of A to v’ in the  range    {</a:t>
            </a:r>
            <a:r>
              <a:rPr lang="en-US" altLang="ko-KR" sz="2000" b="1" dirty="0" err="1">
                <a:solidFill>
                  <a:schemeClr val="tx2"/>
                </a:solidFill>
                <a:ea typeface="굴림" panose="020B0600000101010101" pitchFamily="34" charset="-127"/>
              </a:rPr>
              <a:t>new_minA</a:t>
            </a:r>
            <a:r>
              <a:rPr lang="en-US" altLang="ko-KR" sz="2000" b="1" dirty="0">
                <a:solidFill>
                  <a:schemeClr val="tx2"/>
                </a:solidFill>
                <a:ea typeface="굴림" panose="020B0600000101010101" pitchFamily="34" charset="-127"/>
              </a:rPr>
              <a:t>, </a:t>
            </a:r>
            <a:r>
              <a:rPr lang="en-US" altLang="ko-KR" sz="2000" b="1" dirty="0" err="1">
                <a:solidFill>
                  <a:schemeClr val="tx2"/>
                </a:solidFill>
                <a:ea typeface="굴림" panose="020B0600000101010101" pitchFamily="34" charset="-127"/>
              </a:rPr>
              <a:t>new_maxA</a:t>
            </a:r>
            <a:r>
              <a:rPr lang="en-US" altLang="ko-KR" sz="2000" b="1" dirty="0">
                <a:solidFill>
                  <a:schemeClr val="tx2"/>
                </a:solidFill>
                <a:ea typeface="굴림" panose="020B0600000101010101" pitchFamily="34" charset="-127"/>
              </a:rPr>
              <a:t>} ]</a:t>
            </a:r>
          </a:p>
          <a:p>
            <a:pPr eaLnBrk="1" hangingPunct="1"/>
            <a:endParaRPr lang="en-US" altLang="ko-KR" sz="2000" b="1" dirty="0">
              <a:solidFill>
                <a:schemeClr val="tx2"/>
              </a:solidFill>
              <a:ea typeface="굴림" panose="020B0600000101010101" pitchFamily="34" charset="-127"/>
            </a:endParaRPr>
          </a:p>
          <a:p>
            <a:pPr eaLnBrk="1" hangingPunct="1"/>
            <a:endParaRPr lang="ko-KR" altLang="en-US" sz="2000" b="1" dirty="0">
              <a:solidFill>
                <a:schemeClr val="tx2"/>
              </a:solidFill>
              <a:ea typeface="굴림" panose="020B0600000101010101" pitchFamily="34" charset="-127"/>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A2D3E31-00BA-6249-0AE4-5FCF0BEDF306}"/>
              </a:ext>
            </a:extLst>
          </p:cNvPr>
          <p:cNvSpPr>
            <a:spLocks noGrp="1" noChangeArrowheads="1"/>
          </p:cNvSpPr>
          <p:nvPr>
            <p:ph type="title"/>
          </p:nvPr>
        </p:nvSpPr>
        <p:spPr>
          <a:xfrm>
            <a:off x="1828800" y="304798"/>
            <a:ext cx="8663553" cy="887413"/>
          </a:xfrm>
          <a:noFill/>
          <a:ln>
            <a:solidFill>
              <a:schemeClr val="tx1"/>
            </a:solidFill>
            <a:miter lim="800000"/>
            <a:headEnd/>
            <a:tailEnd/>
          </a:ln>
        </p:spPr>
        <p:txBody>
          <a:bodyPr vert="horz" lIns="92075" tIns="46038" rIns="92075" bIns="46038" rtlCol="0" anchor="ctr">
            <a:normAutofit fontScale="90000"/>
          </a:bodyPr>
          <a:lstStyle/>
          <a:p>
            <a:pPr eaLnBrk="1" hangingPunct="1"/>
            <a:br>
              <a:rPr lang="en-US" altLang="ko-KR" sz="2500" dirty="0">
                <a:ea typeface="굴림" panose="020B0600000101010101" pitchFamily="34" charset="-127"/>
              </a:rPr>
            </a:br>
            <a:r>
              <a:rPr lang="en-US" altLang="ko-KR" sz="4000" dirty="0">
                <a:ea typeface="굴림" panose="020B0600000101010101" pitchFamily="34" charset="-127"/>
              </a:rPr>
              <a:t>Example of Max-Min Normalization</a:t>
            </a:r>
          </a:p>
        </p:txBody>
      </p:sp>
      <p:graphicFrame>
        <p:nvGraphicFramePr>
          <p:cNvPr id="30723" name="Object 3">
            <a:extLst>
              <a:ext uri="{FF2B5EF4-FFF2-40B4-BE49-F238E27FC236}">
                <a16:creationId xmlns:a16="http://schemas.microsoft.com/office/drawing/2014/main" id="{FE2DC8DA-13D6-EA2A-4AF7-BAD201ADEEEC}"/>
              </a:ext>
            </a:extLst>
          </p:cNvPr>
          <p:cNvGraphicFramePr>
            <a:graphicFrameLocks noChangeAspect="1"/>
          </p:cNvGraphicFramePr>
          <p:nvPr/>
        </p:nvGraphicFramePr>
        <p:xfrm>
          <a:off x="1752600" y="1855788"/>
          <a:ext cx="8504238" cy="735012"/>
        </p:xfrm>
        <a:graphic>
          <a:graphicData uri="http://schemas.openxmlformats.org/presentationml/2006/ole">
            <mc:AlternateContent xmlns:mc="http://schemas.openxmlformats.org/markup-compatibility/2006">
              <mc:Choice xmlns:v="urn:schemas-microsoft-com:vml" Requires="v">
                <p:oleObj name="Equation" r:id="rId2" imgW="3848100" imgH="393700" progId="Equation.3">
                  <p:embed/>
                </p:oleObj>
              </mc:Choice>
              <mc:Fallback>
                <p:oleObj name="Equation" r:id="rId2" imgW="3848100" imgH="393700" progId="Equation.3">
                  <p:embed/>
                  <p:pic>
                    <p:nvPicPr>
                      <p:cNvPr id="30723" name="Object 3">
                        <a:extLst>
                          <a:ext uri="{FF2B5EF4-FFF2-40B4-BE49-F238E27FC236}">
                            <a16:creationId xmlns:a16="http://schemas.microsoft.com/office/drawing/2014/main" id="{FE2DC8DA-13D6-EA2A-4AF7-BAD201ADE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55788"/>
                        <a:ext cx="8504238" cy="7350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4">
            <a:extLst>
              <a:ext uri="{FF2B5EF4-FFF2-40B4-BE49-F238E27FC236}">
                <a16:creationId xmlns:a16="http://schemas.microsoft.com/office/drawing/2014/main" id="{418C6565-FC38-8320-00A4-12C7EC873F50}"/>
              </a:ext>
            </a:extLst>
          </p:cNvPr>
          <p:cNvSpPr txBox="1">
            <a:spLocks noChangeArrowheads="1"/>
          </p:cNvSpPr>
          <p:nvPr/>
        </p:nvSpPr>
        <p:spPr bwMode="auto">
          <a:xfrm>
            <a:off x="1752600" y="1304440"/>
            <a:ext cx="719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ko-KR" sz="2400" dirty="0">
                <a:solidFill>
                  <a:srgbClr val="FF3300"/>
                </a:solidFill>
                <a:ea typeface="굴림" panose="020B0600000101010101" pitchFamily="34" charset="-127"/>
              </a:rPr>
              <a:t>Max- Min normalization formula</a:t>
            </a:r>
          </a:p>
        </p:txBody>
      </p:sp>
      <p:sp>
        <p:nvSpPr>
          <p:cNvPr id="30725" name="Text Box 5">
            <a:extLst>
              <a:ext uri="{FF2B5EF4-FFF2-40B4-BE49-F238E27FC236}">
                <a16:creationId xmlns:a16="http://schemas.microsoft.com/office/drawing/2014/main" id="{8CA264D9-A54E-D22E-92C0-078462A0D7E0}"/>
              </a:ext>
            </a:extLst>
          </p:cNvPr>
          <p:cNvSpPr txBox="1">
            <a:spLocks noChangeArrowheads="1"/>
          </p:cNvSpPr>
          <p:nvPr/>
        </p:nvSpPr>
        <p:spPr bwMode="auto">
          <a:xfrm>
            <a:off x="1828800" y="2743201"/>
            <a:ext cx="84582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ko-KR" b="1" dirty="0">
              <a:solidFill>
                <a:srgbClr val="FF3300"/>
              </a:solidFill>
              <a:ea typeface="굴림" panose="020B0600000101010101" pitchFamily="34" charset="-127"/>
            </a:endParaRPr>
          </a:p>
          <a:p>
            <a:pPr eaLnBrk="1" hangingPunct="1"/>
            <a:r>
              <a:rPr lang="en-US" altLang="ko-KR" b="1" dirty="0">
                <a:solidFill>
                  <a:srgbClr val="FF3300"/>
                </a:solidFill>
                <a:ea typeface="굴림" panose="020B0600000101010101" pitchFamily="34" charset="-127"/>
              </a:rPr>
              <a:t>Example:</a:t>
            </a:r>
            <a:r>
              <a:rPr lang="en-US" altLang="ko-KR" dirty="0">
                <a:solidFill>
                  <a:schemeClr val="tx2"/>
                </a:solidFill>
                <a:ea typeface="굴림" panose="020B0600000101010101" pitchFamily="34" charset="-127"/>
              </a:rPr>
              <a:t> </a:t>
            </a:r>
            <a:r>
              <a:rPr lang="en-US" altLang="ko-KR" b="1" dirty="0">
                <a:solidFill>
                  <a:schemeClr val="tx2"/>
                </a:solidFill>
                <a:ea typeface="굴림" panose="020B0600000101010101" pitchFamily="34" charset="-127"/>
              </a:rPr>
              <a:t>We want to normalize data to range of the interval [0,1].</a:t>
            </a:r>
          </a:p>
          <a:p>
            <a:pPr eaLnBrk="1" hangingPunct="1"/>
            <a:r>
              <a:rPr lang="en-US" altLang="ko-KR" b="1" dirty="0">
                <a:solidFill>
                  <a:schemeClr val="tx2"/>
                </a:solidFill>
                <a:ea typeface="굴림" panose="020B0600000101010101" pitchFamily="34" charset="-127"/>
              </a:rPr>
              <a:t>We put:  </a:t>
            </a:r>
            <a:r>
              <a:rPr lang="en-US" altLang="ko-KR" b="1" dirty="0" err="1">
                <a:solidFill>
                  <a:srgbClr val="FF3300"/>
                </a:solidFill>
                <a:ea typeface="굴림" panose="020B0600000101010101" pitchFamily="34" charset="-127"/>
              </a:rPr>
              <a:t>new_max</a:t>
            </a:r>
            <a:r>
              <a:rPr lang="en-US" altLang="ko-KR" b="1" dirty="0">
                <a:solidFill>
                  <a:srgbClr val="FF3300"/>
                </a:solidFill>
                <a:ea typeface="굴림" panose="020B0600000101010101" pitchFamily="34" charset="-127"/>
              </a:rPr>
              <a:t> A= 1, </a:t>
            </a:r>
            <a:r>
              <a:rPr lang="en-US" altLang="ko-KR" b="1" dirty="0" err="1">
                <a:solidFill>
                  <a:srgbClr val="FF3300"/>
                </a:solidFill>
                <a:ea typeface="굴림" panose="020B0600000101010101" pitchFamily="34" charset="-127"/>
              </a:rPr>
              <a:t>new_minA</a:t>
            </a:r>
            <a:r>
              <a:rPr lang="en-US" altLang="ko-KR" b="1" dirty="0">
                <a:solidFill>
                  <a:srgbClr val="FF3300"/>
                </a:solidFill>
                <a:ea typeface="굴림" panose="020B0600000101010101" pitchFamily="34" charset="-127"/>
              </a:rPr>
              <a:t> =0.</a:t>
            </a:r>
          </a:p>
          <a:p>
            <a:pPr eaLnBrk="1" hangingPunct="1"/>
            <a:endParaRPr lang="en-US" altLang="ko-KR" b="1" dirty="0">
              <a:solidFill>
                <a:srgbClr val="FF3300"/>
              </a:solidFill>
              <a:ea typeface="굴림" panose="020B0600000101010101" pitchFamily="34" charset="-127"/>
            </a:endParaRPr>
          </a:p>
          <a:p>
            <a:pPr eaLnBrk="1" hangingPunct="1"/>
            <a:r>
              <a:rPr lang="en-US" altLang="ko-KR" b="1" dirty="0">
                <a:solidFill>
                  <a:schemeClr val="tx2"/>
                </a:solidFill>
                <a:ea typeface="굴림" panose="020B0600000101010101" pitchFamily="34" charset="-127"/>
              </a:rPr>
              <a:t>Say, max A was 100 and min A was 20 ( That means maximum and minimum values for the attribute ).</a:t>
            </a:r>
          </a:p>
          <a:p>
            <a:pPr eaLnBrk="1" hangingPunct="1"/>
            <a:endParaRPr lang="en-US" altLang="ko-KR" sz="2000" b="1" dirty="0">
              <a:solidFill>
                <a:schemeClr val="tx2"/>
              </a:solidFill>
              <a:ea typeface="굴림" panose="020B0600000101010101" pitchFamily="34" charset="-127"/>
            </a:endParaRPr>
          </a:p>
          <a:p>
            <a:pPr eaLnBrk="1" hangingPunct="1"/>
            <a:r>
              <a:rPr lang="en-US" altLang="ko-KR" sz="2000" b="1" dirty="0">
                <a:solidFill>
                  <a:schemeClr val="tx2"/>
                </a:solidFill>
                <a:ea typeface="굴림" panose="020B0600000101010101" pitchFamily="34" charset="-127"/>
              </a:rPr>
              <a:t>Now, if v = 40  ( If for this particular pattern , attribute value is 40 ), v’ will be calculated as , v’ = (40-20) x (1-0) / (100-20) + 0 </a:t>
            </a:r>
          </a:p>
          <a:p>
            <a:pPr eaLnBrk="1" hangingPunct="1"/>
            <a:r>
              <a:rPr lang="en-US" altLang="ko-KR" sz="2000" b="1" dirty="0">
                <a:solidFill>
                  <a:schemeClr val="tx2"/>
                </a:solidFill>
                <a:ea typeface="굴림" panose="020B0600000101010101" pitchFamily="34" charset="-127"/>
              </a:rPr>
              <a:t>                            =&gt; v’ = 20 x 1/80</a:t>
            </a:r>
          </a:p>
          <a:p>
            <a:pPr eaLnBrk="1" hangingPunct="1"/>
            <a:r>
              <a:rPr lang="en-US" altLang="ko-KR" sz="2000" b="1" dirty="0">
                <a:solidFill>
                  <a:schemeClr val="tx2"/>
                </a:solidFill>
                <a:ea typeface="굴림" panose="020B0600000101010101" pitchFamily="34" charset="-127"/>
              </a:rPr>
              <a:t>                            =&gt;  v’ = 0.4 </a:t>
            </a:r>
          </a:p>
          <a:p>
            <a:pPr eaLnBrk="1" hangingPunct="1"/>
            <a:endParaRPr lang="en-US" altLang="ko-KR" sz="2000" b="1" dirty="0">
              <a:solidFill>
                <a:schemeClr val="tx2"/>
              </a:solidFill>
              <a:ea typeface="굴림" panose="020B0600000101010101" pitchFamily="34" charset="-127"/>
            </a:endParaRPr>
          </a:p>
          <a:p>
            <a:pPr eaLnBrk="1" hangingPunct="1"/>
            <a:endParaRPr lang="ko-KR" altLang="en-US" sz="2000" b="1" dirty="0">
              <a:solidFill>
                <a:schemeClr val="tx2"/>
              </a:solidFill>
              <a:ea typeface="굴림" panose="020B0600000101010101" pitchFamily="34" charset="-127"/>
            </a:endParaRP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0C4165-219D-2D9C-BFD3-C0E907D68709}"/>
              </a:ext>
            </a:extLst>
          </p:cNvPr>
          <p:cNvSpPr>
            <a:spLocks noGrp="1" noChangeArrowheads="1"/>
          </p:cNvSpPr>
          <p:nvPr>
            <p:ph type="title"/>
          </p:nvPr>
        </p:nvSpPr>
        <p:spPr>
          <a:xfrm>
            <a:off x="1295400" y="685800"/>
            <a:ext cx="8686800" cy="762000"/>
          </a:xfrm>
        </p:spPr>
        <p:txBody>
          <a:bodyPr/>
          <a:lstStyle/>
          <a:p>
            <a:pPr eaLnBrk="1" hangingPunct="1"/>
            <a:r>
              <a:rPr lang="en-US" altLang="ko-KR">
                <a:solidFill>
                  <a:srgbClr val="FF3300"/>
                </a:solidFill>
                <a:ea typeface="굴림" panose="020B0600000101010101" pitchFamily="34" charset="-127"/>
              </a:rPr>
              <a:t>     Decimal Scaling Normalization</a:t>
            </a:r>
            <a:br>
              <a:rPr lang="en-US" altLang="ko-KR">
                <a:solidFill>
                  <a:srgbClr val="FF3300"/>
                </a:solidFill>
                <a:ea typeface="굴림" panose="020B0600000101010101" pitchFamily="34" charset="-127"/>
              </a:rPr>
            </a:br>
            <a:endParaRPr lang="en-US" altLang="ko-KR">
              <a:solidFill>
                <a:srgbClr val="FF3300"/>
              </a:solidFill>
              <a:ea typeface="굴림" panose="020B0600000101010101" pitchFamily="34" charset="-127"/>
            </a:endParaRPr>
          </a:p>
        </p:txBody>
      </p:sp>
      <p:sp>
        <p:nvSpPr>
          <p:cNvPr id="31747" name="Rectangle 3">
            <a:extLst>
              <a:ext uri="{FF2B5EF4-FFF2-40B4-BE49-F238E27FC236}">
                <a16:creationId xmlns:a16="http://schemas.microsoft.com/office/drawing/2014/main" id="{D8D122B2-6061-635D-225D-5724D571D94B}"/>
              </a:ext>
            </a:extLst>
          </p:cNvPr>
          <p:cNvSpPr>
            <a:spLocks noGrp="1" noChangeArrowheads="1"/>
          </p:cNvSpPr>
          <p:nvPr>
            <p:ph type="body" sz="half" idx="1"/>
          </p:nvPr>
        </p:nvSpPr>
        <p:spPr>
          <a:xfrm>
            <a:off x="2362200" y="1295400"/>
            <a:ext cx="7162800" cy="1981200"/>
          </a:xfrm>
        </p:spPr>
        <p:txBody>
          <a:bodyPr/>
          <a:lstStyle/>
          <a:p>
            <a:pPr eaLnBrk="1" hangingPunct="1">
              <a:lnSpc>
                <a:spcPct val="80000"/>
              </a:lnSpc>
              <a:buFont typeface="Wingdings" panose="05000000000000000000" pitchFamily="2" charset="2"/>
              <a:buNone/>
            </a:pPr>
            <a:r>
              <a:rPr lang="en-US" altLang="ko-KR" sz="2700">
                <a:solidFill>
                  <a:srgbClr val="FF3300"/>
                </a:solidFill>
                <a:ea typeface="굴림" panose="020B0600000101010101" pitchFamily="34" charset="-127"/>
              </a:rPr>
              <a:t>[2]Decimal Scaling Normalization</a:t>
            </a:r>
          </a:p>
          <a:p>
            <a:pPr eaLnBrk="1" hangingPunct="1">
              <a:lnSpc>
                <a:spcPct val="80000"/>
              </a:lnSpc>
              <a:buFont typeface="Wingdings" panose="05000000000000000000" pitchFamily="2" charset="2"/>
              <a:buNone/>
            </a:pPr>
            <a:endParaRPr lang="en-US" altLang="ko-KR" sz="2700">
              <a:solidFill>
                <a:srgbClr val="FF3300"/>
              </a:solidFill>
              <a:ea typeface="굴림" panose="020B0600000101010101" pitchFamily="34" charset="-127"/>
            </a:endParaRPr>
          </a:p>
          <a:p>
            <a:pPr eaLnBrk="1" hangingPunct="1">
              <a:lnSpc>
                <a:spcPct val="80000"/>
              </a:lnSpc>
              <a:buFont typeface="Wingdings" panose="05000000000000000000" pitchFamily="2" charset="2"/>
              <a:buNone/>
            </a:pPr>
            <a:r>
              <a:rPr lang="en-US" altLang="ko-KR" sz="2000">
                <a:ea typeface="굴림" panose="020B0600000101010101" pitchFamily="34" charset="-127"/>
              </a:rPr>
              <a:t>Normalization by decimal scaling normalizes by moving the decimal point of values of attribute A.</a:t>
            </a:r>
          </a:p>
          <a:p>
            <a:pPr eaLnBrk="1" hangingPunct="1">
              <a:lnSpc>
                <a:spcPct val="80000"/>
              </a:lnSpc>
              <a:buFont typeface="Wingdings" panose="05000000000000000000" pitchFamily="2" charset="2"/>
              <a:buNone/>
            </a:pPr>
            <a:endParaRPr lang="en-US" altLang="ko-KR" sz="2000">
              <a:ea typeface="굴림" panose="020B0600000101010101" pitchFamily="34" charset="-127"/>
            </a:endParaRPr>
          </a:p>
          <a:p>
            <a:pPr eaLnBrk="1" hangingPunct="1">
              <a:lnSpc>
                <a:spcPct val="80000"/>
              </a:lnSpc>
              <a:buFont typeface="Wingdings" panose="05000000000000000000" pitchFamily="2" charset="2"/>
              <a:buNone/>
            </a:pPr>
            <a:endParaRPr lang="en-US" altLang="ko-KR" sz="2000">
              <a:ea typeface="굴림" panose="020B0600000101010101" pitchFamily="34" charset="-127"/>
            </a:endParaRPr>
          </a:p>
          <a:p>
            <a:pPr eaLnBrk="1" hangingPunct="1">
              <a:lnSpc>
                <a:spcPct val="80000"/>
              </a:lnSpc>
              <a:buFont typeface="Wingdings" panose="05000000000000000000" pitchFamily="2" charset="2"/>
              <a:buNone/>
            </a:pPr>
            <a:endParaRPr lang="en-US" altLang="ko-KR" sz="2000">
              <a:ea typeface="굴림" panose="020B0600000101010101" pitchFamily="34" charset="-127"/>
            </a:endParaRPr>
          </a:p>
          <a:p>
            <a:pPr eaLnBrk="1" hangingPunct="1">
              <a:lnSpc>
                <a:spcPct val="80000"/>
              </a:lnSpc>
              <a:buFont typeface="Wingdings" panose="05000000000000000000" pitchFamily="2" charset="2"/>
              <a:buNone/>
            </a:pPr>
            <a:endParaRPr lang="en-US" altLang="ko-KR" sz="2000">
              <a:ea typeface="굴림" panose="020B0600000101010101" pitchFamily="34" charset="-127"/>
            </a:endParaRPr>
          </a:p>
          <a:p>
            <a:pPr eaLnBrk="1" hangingPunct="1">
              <a:lnSpc>
                <a:spcPct val="80000"/>
              </a:lnSpc>
            </a:pPr>
            <a:endParaRPr lang="en-US" altLang="ko-KR" sz="2000">
              <a:ea typeface="굴림" panose="020B0600000101010101" pitchFamily="34" charset="-127"/>
            </a:endParaRPr>
          </a:p>
          <a:p>
            <a:pPr eaLnBrk="1" hangingPunct="1">
              <a:lnSpc>
                <a:spcPct val="80000"/>
              </a:lnSpc>
              <a:buFont typeface="Wingdings" panose="05000000000000000000" pitchFamily="2" charset="2"/>
              <a:buNone/>
            </a:pPr>
            <a:endParaRPr lang="en-US" altLang="ko-KR" sz="2000">
              <a:ea typeface="굴림" panose="020B0600000101010101" pitchFamily="34" charset="-127"/>
            </a:endParaRPr>
          </a:p>
          <a:p>
            <a:pPr eaLnBrk="1" hangingPunct="1">
              <a:lnSpc>
                <a:spcPct val="80000"/>
              </a:lnSpc>
              <a:buFont typeface="Wingdings" panose="05000000000000000000" pitchFamily="2" charset="2"/>
              <a:buNone/>
            </a:pPr>
            <a:r>
              <a:rPr lang="en-US" altLang="ko-KR" sz="1000">
                <a:ea typeface="굴림" panose="020B0600000101010101" pitchFamily="34" charset="-127"/>
              </a:rPr>
              <a:t>	</a:t>
            </a:r>
          </a:p>
        </p:txBody>
      </p:sp>
      <p:graphicFrame>
        <p:nvGraphicFramePr>
          <p:cNvPr id="31748" name="Object 4">
            <a:extLst>
              <a:ext uri="{FF2B5EF4-FFF2-40B4-BE49-F238E27FC236}">
                <a16:creationId xmlns:a16="http://schemas.microsoft.com/office/drawing/2014/main" id="{A94C0AD7-2F30-6027-DD96-AAB768D70661}"/>
              </a:ext>
            </a:extLst>
          </p:cNvPr>
          <p:cNvGraphicFramePr>
            <a:graphicFrameLocks noGrp="1" noChangeAspect="1"/>
          </p:cNvGraphicFramePr>
          <p:nvPr>
            <p:ph sz="quarter" idx="2"/>
          </p:nvPr>
        </p:nvGraphicFramePr>
        <p:xfrm>
          <a:off x="4800600" y="2819400"/>
          <a:ext cx="1130300" cy="788988"/>
        </p:xfrm>
        <a:graphic>
          <a:graphicData uri="http://schemas.openxmlformats.org/presentationml/2006/ole">
            <mc:AlternateContent xmlns:mc="http://schemas.openxmlformats.org/markup-compatibility/2006">
              <mc:Choice xmlns:v="urn:schemas-microsoft-com:vml" Requires="v">
                <p:oleObj name="Equation" r:id="rId2" imgW="507780" imgH="393529" progId="Equation.3">
                  <p:embed/>
                </p:oleObj>
              </mc:Choice>
              <mc:Fallback>
                <p:oleObj name="Equation" r:id="rId2" imgW="507780" imgH="393529" progId="Equation.3">
                  <p:embed/>
                  <p:pic>
                    <p:nvPicPr>
                      <p:cNvPr id="31748" name="Object 4">
                        <a:extLst>
                          <a:ext uri="{FF2B5EF4-FFF2-40B4-BE49-F238E27FC236}">
                            <a16:creationId xmlns:a16="http://schemas.microsoft.com/office/drawing/2014/main" id="{A94C0AD7-2F30-6027-DD96-AAB768D70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819400"/>
                        <a:ext cx="1130300" cy="7889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Text Box 5">
            <a:extLst>
              <a:ext uri="{FF2B5EF4-FFF2-40B4-BE49-F238E27FC236}">
                <a16:creationId xmlns:a16="http://schemas.microsoft.com/office/drawing/2014/main" id="{766C99C1-2B4A-66BC-B22E-6AC9D7750926}"/>
              </a:ext>
            </a:extLst>
          </p:cNvPr>
          <p:cNvSpPr txBox="1">
            <a:spLocks noChangeArrowheads="1"/>
          </p:cNvSpPr>
          <p:nvPr/>
        </p:nvSpPr>
        <p:spPr bwMode="auto">
          <a:xfrm>
            <a:off x="1905000" y="3657600"/>
            <a:ext cx="8305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ko-KR" b="1">
                <a:solidFill>
                  <a:srgbClr val="000000"/>
                </a:solidFill>
                <a:ea typeface="굴림" panose="020B0600000101010101" pitchFamily="34" charset="-127"/>
              </a:rPr>
              <a:t>Here j is the smallest integer such that max|v’|&lt;1. </a:t>
            </a:r>
          </a:p>
          <a:p>
            <a:pPr fontAlgn="base">
              <a:spcBef>
                <a:spcPct val="0"/>
              </a:spcBef>
              <a:spcAft>
                <a:spcPct val="0"/>
              </a:spcAft>
            </a:pPr>
            <a:endParaRPr lang="en-US" altLang="ko-KR">
              <a:solidFill>
                <a:srgbClr val="FF3300"/>
              </a:solidFill>
              <a:ea typeface="굴림" panose="020B0600000101010101" pitchFamily="34" charset="-127"/>
            </a:endParaRPr>
          </a:p>
          <a:p>
            <a:pPr fontAlgn="base">
              <a:spcBef>
                <a:spcPct val="0"/>
              </a:spcBef>
              <a:spcAft>
                <a:spcPct val="0"/>
              </a:spcAft>
            </a:pPr>
            <a:r>
              <a:rPr lang="en-US" altLang="ko-KR">
                <a:solidFill>
                  <a:srgbClr val="FF3300"/>
                </a:solidFill>
                <a:ea typeface="굴림" panose="020B0600000101010101" pitchFamily="34" charset="-127"/>
              </a:rPr>
              <a:t>Example : </a:t>
            </a:r>
          </a:p>
          <a:p>
            <a:pPr fontAlgn="base">
              <a:spcBef>
                <a:spcPct val="0"/>
              </a:spcBef>
              <a:spcAft>
                <a:spcPct val="0"/>
              </a:spcAft>
            </a:pPr>
            <a:endParaRPr lang="en-US" altLang="ko-KR">
              <a:solidFill>
                <a:srgbClr val="FF3300"/>
              </a:solidFill>
              <a:ea typeface="굴림" panose="020B0600000101010101" pitchFamily="34" charset="-127"/>
            </a:endParaRPr>
          </a:p>
          <a:p>
            <a:pPr fontAlgn="base">
              <a:spcBef>
                <a:spcPct val="0"/>
              </a:spcBef>
              <a:spcAft>
                <a:spcPct val="0"/>
              </a:spcAft>
            </a:pPr>
            <a:r>
              <a:rPr lang="en-US" altLang="ko-KR" b="1">
                <a:solidFill>
                  <a:srgbClr val="FF3300"/>
                </a:solidFill>
                <a:ea typeface="굴림" panose="020B0600000101010101" pitchFamily="34" charset="-127"/>
              </a:rPr>
              <a:t>A – values range from -986 to 917.     Max |v| = 986.</a:t>
            </a:r>
          </a:p>
          <a:p>
            <a:pPr fontAlgn="base">
              <a:spcBef>
                <a:spcPct val="0"/>
              </a:spcBef>
              <a:spcAft>
                <a:spcPct val="0"/>
              </a:spcAft>
            </a:pPr>
            <a:endParaRPr lang="en-US" altLang="ko-KR" b="1">
              <a:solidFill>
                <a:srgbClr val="FF3300"/>
              </a:solidFill>
              <a:ea typeface="굴림" panose="020B0600000101010101" pitchFamily="34" charset="-127"/>
            </a:endParaRPr>
          </a:p>
          <a:p>
            <a:pPr fontAlgn="base">
              <a:spcBef>
                <a:spcPct val="0"/>
              </a:spcBef>
              <a:spcAft>
                <a:spcPct val="0"/>
              </a:spcAft>
            </a:pPr>
            <a:endParaRPr lang="en-US" altLang="ko-KR" b="1">
              <a:solidFill>
                <a:srgbClr val="FF3300"/>
              </a:solidFill>
              <a:ea typeface="굴림" panose="020B0600000101010101" pitchFamily="34" charset="-127"/>
            </a:endParaRPr>
          </a:p>
          <a:p>
            <a:pPr fontAlgn="base">
              <a:spcBef>
                <a:spcPct val="0"/>
              </a:spcBef>
              <a:spcAft>
                <a:spcPct val="0"/>
              </a:spcAft>
            </a:pPr>
            <a:r>
              <a:rPr lang="en-US" altLang="ko-KR" b="1">
                <a:solidFill>
                  <a:srgbClr val="FF3300"/>
                </a:solidFill>
                <a:ea typeface="굴림" panose="020B0600000101010101" pitchFamily="34" charset="-127"/>
              </a:rPr>
              <a:t>v = -986 normalize to v’ = -986/1000 = -0.986</a:t>
            </a:r>
          </a:p>
          <a:p>
            <a:pPr fontAlgn="base">
              <a:spcBef>
                <a:spcPct val="0"/>
              </a:spcBef>
              <a:spcAft>
                <a:spcPct val="0"/>
              </a:spcAft>
            </a:pPr>
            <a:endParaRPr lang="en-US" altLang="ko-KR" b="1">
              <a:solidFill>
                <a:srgbClr val="FF3300"/>
              </a:solidFill>
              <a:ea typeface="굴림" panose="020B0600000101010101" pitchFamily="34" charset="-127"/>
            </a:endParaRPr>
          </a:p>
          <a:p>
            <a:pPr fontAlgn="base">
              <a:spcBef>
                <a:spcPct val="0"/>
              </a:spcBef>
              <a:spcAft>
                <a:spcPct val="0"/>
              </a:spcAft>
            </a:pPr>
            <a:endParaRPr lang="en-US" altLang="ko-KR">
              <a:solidFill>
                <a:srgbClr val="FF3300"/>
              </a:solidFill>
              <a:ea typeface="굴림" panose="020B0600000101010101" pitchFamily="3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75C1-7560-AA1B-E19D-2C3901D27B76}"/>
              </a:ext>
            </a:extLst>
          </p:cNvPr>
          <p:cNvSpPr>
            <a:spLocks noGrp="1"/>
          </p:cNvSpPr>
          <p:nvPr>
            <p:ph type="title"/>
          </p:nvPr>
        </p:nvSpPr>
        <p:spPr/>
        <p:txBody>
          <a:bodyPr/>
          <a:lstStyle/>
          <a:p>
            <a:r>
              <a:rPr lang="en-US" dirty="0"/>
              <a:t>Creating our own simple neural network: </a:t>
            </a:r>
            <a:endParaRPr lang="en-MY" dirty="0"/>
          </a:p>
        </p:txBody>
      </p:sp>
      <p:sp>
        <p:nvSpPr>
          <p:cNvPr id="3" name="Content Placeholder 2">
            <a:extLst>
              <a:ext uri="{FF2B5EF4-FFF2-40B4-BE49-F238E27FC236}">
                <a16:creationId xmlns:a16="http://schemas.microsoft.com/office/drawing/2014/main" id="{CADF1669-BB03-A9CB-ADF8-CA3FE78114BA}"/>
              </a:ext>
            </a:extLst>
          </p:cNvPr>
          <p:cNvSpPr>
            <a:spLocks noGrp="1"/>
          </p:cNvSpPr>
          <p:nvPr>
            <p:ph idx="1"/>
          </p:nvPr>
        </p:nvSpPr>
        <p:spPr>
          <a:xfrm>
            <a:off x="838200" y="1825625"/>
            <a:ext cx="10971508" cy="4351338"/>
          </a:xfrm>
        </p:spPr>
        <p:txBody>
          <a:bodyPr>
            <a:normAutofit/>
          </a:bodyPr>
          <a:lstStyle/>
          <a:p>
            <a:r>
              <a:rPr lang="en-US" b="0" i="0" dirty="0">
                <a:solidFill>
                  <a:srgbClr val="242424"/>
                </a:solidFill>
                <a:effectLst/>
                <a:highlight>
                  <a:srgbClr val="FFFFFF"/>
                </a:highlight>
                <a:latin typeface="source-serif-pro"/>
              </a:rPr>
              <a:t>Let’s say we want our neural network to be able to return outputs according to the rules of the AND truth table.</a:t>
            </a:r>
          </a:p>
          <a:p>
            <a:r>
              <a:rPr lang="en-US" b="0" i="0" dirty="0">
                <a:solidFill>
                  <a:srgbClr val="242424"/>
                </a:solidFill>
                <a:effectLst/>
                <a:highlight>
                  <a:srgbClr val="FFFFFF"/>
                </a:highlight>
                <a:latin typeface="source-serif-pro"/>
              </a:rPr>
              <a:t>The beginning of the program just defines libraries and the values of the parameters and creates a list which contains the values of the weights that will be modified (those are generated randomly).</a:t>
            </a:r>
            <a:endParaRPr lang="en-MY" dirty="0"/>
          </a:p>
          <a:p>
            <a:pPr marL="0" indent="0">
              <a:buNone/>
            </a:pPr>
            <a:r>
              <a:rPr lang="en-MY" dirty="0"/>
              <a:t>	</a:t>
            </a:r>
            <a:r>
              <a:rPr lang="en-MY" sz="2000" dirty="0"/>
              <a:t>import random</a:t>
            </a:r>
          </a:p>
          <a:p>
            <a:pPr marL="0" indent="0">
              <a:buNone/>
            </a:pPr>
            <a:r>
              <a:rPr lang="en-MY" sz="2000" dirty="0"/>
              <a:t>	</a:t>
            </a:r>
            <a:r>
              <a:rPr lang="en-MY" sz="2000" dirty="0" err="1"/>
              <a:t>lr</a:t>
            </a:r>
            <a:r>
              <a:rPr lang="en-MY" sz="2000" dirty="0"/>
              <a:t> = 1 #learning rate</a:t>
            </a:r>
          </a:p>
          <a:p>
            <a:pPr marL="0" indent="0">
              <a:buNone/>
            </a:pPr>
            <a:r>
              <a:rPr lang="en-MY" sz="2000" dirty="0"/>
              <a:t>	bias = 1 #value of bias</a:t>
            </a:r>
          </a:p>
          <a:p>
            <a:pPr marL="0" indent="0">
              <a:buNone/>
            </a:pPr>
            <a:r>
              <a:rPr lang="en-MY" sz="2000" dirty="0"/>
              <a:t>	weights=[</a:t>
            </a:r>
            <a:r>
              <a:rPr lang="en-MY" sz="2000" dirty="0" err="1"/>
              <a:t>random.random</a:t>
            </a:r>
            <a:r>
              <a:rPr lang="en-MY" sz="2000" dirty="0"/>
              <a:t>(),</a:t>
            </a:r>
            <a:r>
              <a:rPr lang="en-MY" sz="2000" dirty="0" err="1"/>
              <a:t>random.random</a:t>
            </a:r>
            <a:r>
              <a:rPr lang="en-MY" sz="2000" dirty="0"/>
              <a:t>(),</a:t>
            </a:r>
            <a:r>
              <a:rPr lang="en-MY" sz="2000" dirty="0" err="1"/>
              <a:t>random.random</a:t>
            </a:r>
            <a:r>
              <a:rPr lang="en-MY" sz="2000" dirty="0"/>
              <a:t>()] </a:t>
            </a:r>
          </a:p>
          <a:p>
            <a:pPr marL="0" indent="0">
              <a:buNone/>
            </a:pPr>
            <a:r>
              <a:rPr lang="en-MY" sz="2000" dirty="0"/>
              <a:t>	#weights generated in a list (3 weights in total for 2 neurons and the bias)</a:t>
            </a:r>
          </a:p>
        </p:txBody>
      </p:sp>
    </p:spTree>
    <p:extLst>
      <p:ext uri="{BB962C8B-B14F-4D97-AF65-F5344CB8AC3E}">
        <p14:creationId xmlns:p14="http://schemas.microsoft.com/office/powerpoint/2010/main" val="425260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545F-B871-DD89-79FD-7D60F5DC4451}"/>
              </a:ext>
            </a:extLst>
          </p:cNvPr>
          <p:cNvSpPr>
            <a:spLocks noGrp="1"/>
          </p:cNvSpPr>
          <p:nvPr>
            <p:ph type="title"/>
          </p:nvPr>
        </p:nvSpPr>
        <p:spPr/>
        <p:txBody>
          <a:bodyPr/>
          <a:lstStyle/>
          <a:p>
            <a:r>
              <a:rPr lang="en-MY" dirty="0"/>
              <a:t>Mean Squared Error (MSE)</a:t>
            </a:r>
          </a:p>
        </p:txBody>
      </p:sp>
      <p:sp>
        <p:nvSpPr>
          <p:cNvPr id="3" name="Content Placeholder 2">
            <a:extLst>
              <a:ext uri="{FF2B5EF4-FFF2-40B4-BE49-F238E27FC236}">
                <a16:creationId xmlns:a16="http://schemas.microsoft.com/office/drawing/2014/main" id="{065262FA-E35D-DB6A-397B-ACA9BDAC7DB7}"/>
              </a:ext>
            </a:extLst>
          </p:cNvPr>
          <p:cNvSpPr>
            <a:spLocks noGrp="1"/>
          </p:cNvSpPr>
          <p:nvPr>
            <p:ph idx="1"/>
          </p:nvPr>
        </p:nvSpPr>
        <p:spPr/>
        <p:txBody>
          <a:bodyPr/>
          <a:lstStyle/>
          <a:p>
            <a:pPr marL="0" indent="0">
              <a:buNone/>
            </a:pPr>
            <a:endParaRPr lang="en-MY" dirty="0"/>
          </a:p>
          <a:p>
            <a:pPr marL="457200" lvl="1" indent="0">
              <a:buNone/>
            </a:pPr>
            <a:r>
              <a:rPr lang="en-US" dirty="0"/>
              <a:t>def </a:t>
            </a:r>
            <a:r>
              <a:rPr lang="en-US" dirty="0" err="1"/>
              <a:t>mean_squared_error</a:t>
            </a:r>
            <a:r>
              <a:rPr lang="en-US" dirty="0"/>
              <a:t>(predictions, targets):</a:t>
            </a:r>
          </a:p>
          <a:p>
            <a:pPr marL="457200" lvl="1" indent="0">
              <a:buNone/>
            </a:pPr>
            <a:r>
              <a:rPr lang="en-US" dirty="0"/>
              <a:t>    return ((predictions - targets) ** 2).mean()</a:t>
            </a:r>
          </a:p>
          <a:p>
            <a:pPr marL="457200" lvl="1" indent="0">
              <a:buNone/>
            </a:pPr>
            <a:endParaRPr lang="en-US" dirty="0"/>
          </a:p>
          <a:p>
            <a:pPr marL="457200" lvl="1" indent="0">
              <a:buNone/>
            </a:pPr>
            <a:r>
              <a:rPr lang="en-US" dirty="0"/>
              <a:t># Example usage:</a:t>
            </a:r>
          </a:p>
          <a:p>
            <a:pPr marL="457200" lvl="1" indent="0">
              <a:buNone/>
            </a:pPr>
            <a:r>
              <a:rPr lang="en-US" dirty="0"/>
              <a:t>predictions = </a:t>
            </a:r>
            <a:r>
              <a:rPr lang="en-US" dirty="0" err="1"/>
              <a:t>model.predict</a:t>
            </a:r>
            <a:r>
              <a:rPr lang="en-US" dirty="0"/>
              <a:t>(X)</a:t>
            </a:r>
          </a:p>
          <a:p>
            <a:pPr marL="457200" lvl="1" indent="0">
              <a:buNone/>
            </a:pPr>
            <a:r>
              <a:rPr lang="en-US" dirty="0" err="1"/>
              <a:t>mse</a:t>
            </a:r>
            <a:r>
              <a:rPr lang="en-US" dirty="0"/>
              <a:t> = </a:t>
            </a:r>
            <a:r>
              <a:rPr lang="en-US" dirty="0" err="1"/>
              <a:t>mean_squared_error</a:t>
            </a:r>
            <a:r>
              <a:rPr lang="en-US" dirty="0"/>
              <a:t>(predictions, </a:t>
            </a:r>
            <a:r>
              <a:rPr lang="en-US" dirty="0" err="1"/>
              <a:t>y_true</a:t>
            </a:r>
            <a:r>
              <a:rPr lang="en-US" dirty="0"/>
              <a:t>)</a:t>
            </a:r>
          </a:p>
          <a:p>
            <a:pPr marL="457200" lvl="1" indent="0">
              <a:buNone/>
            </a:pPr>
            <a:r>
              <a:rPr lang="en-US" dirty="0"/>
              <a:t>print(</a:t>
            </a:r>
            <a:r>
              <a:rPr lang="en-US" dirty="0" err="1"/>
              <a:t>f"Mean</a:t>
            </a:r>
            <a:r>
              <a:rPr lang="en-US" dirty="0"/>
              <a:t> Squared Error: {</a:t>
            </a:r>
            <a:r>
              <a:rPr lang="en-US" dirty="0" err="1"/>
              <a:t>mse</a:t>
            </a:r>
            <a:r>
              <a:rPr lang="en-US" dirty="0"/>
              <a:t>}")</a:t>
            </a:r>
            <a:endParaRPr lang="en-MY" dirty="0"/>
          </a:p>
        </p:txBody>
      </p:sp>
    </p:spTree>
    <p:extLst>
      <p:ext uri="{BB962C8B-B14F-4D97-AF65-F5344CB8AC3E}">
        <p14:creationId xmlns:p14="http://schemas.microsoft.com/office/powerpoint/2010/main" val="31473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E2BD-4ED1-3ADD-175A-415758708A76}"/>
              </a:ext>
            </a:extLst>
          </p:cNvPr>
          <p:cNvSpPr>
            <a:spLocks noGrp="1"/>
          </p:cNvSpPr>
          <p:nvPr>
            <p:ph type="title"/>
          </p:nvPr>
        </p:nvSpPr>
        <p:spPr/>
        <p:txBody>
          <a:bodyPr/>
          <a:lstStyle/>
          <a:p>
            <a:r>
              <a:rPr lang="en-MY" b="0" i="0" dirty="0">
                <a:solidFill>
                  <a:srgbClr val="222222"/>
                </a:solidFill>
                <a:effectLst/>
                <a:highlight>
                  <a:srgbClr val="FFFFFF"/>
                </a:highlight>
                <a:latin typeface="inter var"/>
              </a:rPr>
              <a:t>Cross-Entropy Loss:</a:t>
            </a:r>
            <a:endParaRPr lang="en-MY" dirty="0"/>
          </a:p>
        </p:txBody>
      </p:sp>
      <p:sp>
        <p:nvSpPr>
          <p:cNvPr id="3" name="Content Placeholder 2">
            <a:extLst>
              <a:ext uri="{FF2B5EF4-FFF2-40B4-BE49-F238E27FC236}">
                <a16:creationId xmlns:a16="http://schemas.microsoft.com/office/drawing/2014/main" id="{4A7350CB-67DF-9CAE-51C4-F1C951A7E69C}"/>
              </a:ext>
            </a:extLst>
          </p:cNvPr>
          <p:cNvSpPr>
            <a:spLocks noGrp="1"/>
          </p:cNvSpPr>
          <p:nvPr>
            <p:ph idx="1"/>
          </p:nvPr>
        </p:nvSpPr>
        <p:spPr/>
        <p:txBody>
          <a:bodyPr>
            <a:normAutofit fontScale="77500" lnSpcReduction="20000"/>
          </a:bodyPr>
          <a:lstStyle/>
          <a:p>
            <a:pPr marL="0" indent="0">
              <a:buNone/>
            </a:pPr>
            <a:r>
              <a:rPr lang="en-MY" dirty="0"/>
              <a:t>import </a:t>
            </a:r>
            <a:r>
              <a:rPr lang="en-MY" dirty="0" err="1"/>
              <a:t>numpy</a:t>
            </a:r>
            <a:r>
              <a:rPr lang="en-MY" dirty="0"/>
              <a:t> as np</a:t>
            </a:r>
          </a:p>
          <a:p>
            <a:pPr marL="0" indent="0">
              <a:buNone/>
            </a:pPr>
            <a:endParaRPr lang="en-MY" dirty="0"/>
          </a:p>
          <a:p>
            <a:pPr marL="0" indent="0">
              <a:buNone/>
            </a:pPr>
            <a:r>
              <a:rPr lang="en-MY" dirty="0"/>
              <a:t>def </a:t>
            </a:r>
            <a:r>
              <a:rPr lang="en-MY" dirty="0" err="1"/>
              <a:t>cross_entropy_loss</a:t>
            </a:r>
            <a:r>
              <a:rPr lang="en-MY" dirty="0"/>
              <a:t>(predictions, targets):</a:t>
            </a:r>
          </a:p>
          <a:p>
            <a:pPr marL="0" indent="0">
              <a:buNone/>
            </a:pPr>
            <a:r>
              <a:rPr lang="en-MY" dirty="0"/>
              <a:t>    epsilon = 1e-15</a:t>
            </a:r>
          </a:p>
          <a:p>
            <a:pPr marL="0" indent="0">
              <a:buNone/>
            </a:pPr>
            <a:r>
              <a:rPr lang="en-MY" dirty="0"/>
              <a:t>    predictions = </a:t>
            </a:r>
            <a:r>
              <a:rPr lang="en-MY" dirty="0" err="1"/>
              <a:t>np.clip</a:t>
            </a:r>
            <a:r>
              <a:rPr lang="en-MY" dirty="0"/>
              <a:t>(predictions, epsilon, 1 - epsilon)</a:t>
            </a:r>
          </a:p>
          <a:p>
            <a:pPr marL="0" indent="0">
              <a:buNone/>
            </a:pPr>
            <a:r>
              <a:rPr lang="en-MY" dirty="0"/>
              <a:t>    return -</a:t>
            </a:r>
            <a:r>
              <a:rPr lang="en-MY" dirty="0" err="1"/>
              <a:t>np.mean</a:t>
            </a:r>
            <a:r>
              <a:rPr lang="en-MY" dirty="0"/>
              <a:t>(targets * np.log(predictions) + (1 - targets) * np.log(1 - predictions))</a:t>
            </a:r>
          </a:p>
          <a:p>
            <a:pPr marL="0" indent="0">
              <a:buNone/>
            </a:pPr>
            <a:endParaRPr lang="en-MY" dirty="0"/>
          </a:p>
          <a:p>
            <a:pPr marL="0" indent="0">
              <a:buNone/>
            </a:pPr>
            <a:r>
              <a:rPr lang="en-MY" dirty="0"/>
              <a:t># Example usage:</a:t>
            </a:r>
          </a:p>
          <a:p>
            <a:pPr marL="0" indent="0">
              <a:buNone/>
            </a:pPr>
            <a:r>
              <a:rPr lang="en-MY" dirty="0"/>
              <a:t>predictions = </a:t>
            </a:r>
            <a:r>
              <a:rPr lang="en-MY" dirty="0" err="1"/>
              <a:t>model.predict</a:t>
            </a:r>
            <a:r>
              <a:rPr lang="en-MY" dirty="0"/>
              <a:t>(X)</a:t>
            </a:r>
          </a:p>
          <a:p>
            <a:pPr marL="0" indent="0">
              <a:buNone/>
            </a:pPr>
            <a:r>
              <a:rPr lang="en-MY" dirty="0" err="1"/>
              <a:t>ce_loss</a:t>
            </a:r>
            <a:r>
              <a:rPr lang="en-MY" dirty="0"/>
              <a:t> = </a:t>
            </a:r>
            <a:r>
              <a:rPr lang="en-MY" dirty="0" err="1"/>
              <a:t>cross_entropy_loss</a:t>
            </a:r>
            <a:r>
              <a:rPr lang="en-MY" dirty="0"/>
              <a:t>(predictions, </a:t>
            </a:r>
            <a:r>
              <a:rPr lang="en-MY" dirty="0" err="1"/>
              <a:t>y_true</a:t>
            </a:r>
            <a:r>
              <a:rPr lang="en-MY" dirty="0"/>
              <a:t>)</a:t>
            </a:r>
          </a:p>
          <a:p>
            <a:pPr marL="0" indent="0">
              <a:buNone/>
            </a:pPr>
            <a:r>
              <a:rPr lang="en-MY" dirty="0"/>
              <a:t>print(</a:t>
            </a:r>
            <a:r>
              <a:rPr lang="en-MY" dirty="0" err="1"/>
              <a:t>f"Cross</a:t>
            </a:r>
            <a:r>
              <a:rPr lang="en-MY" dirty="0"/>
              <a:t>-Entropy Loss: {</a:t>
            </a:r>
            <a:r>
              <a:rPr lang="en-MY" dirty="0" err="1"/>
              <a:t>ce_loss</a:t>
            </a:r>
            <a:r>
              <a:rPr lang="en-MY" dirty="0"/>
              <a:t>}")</a:t>
            </a:r>
          </a:p>
        </p:txBody>
      </p:sp>
    </p:spTree>
    <p:extLst>
      <p:ext uri="{BB962C8B-B14F-4D97-AF65-F5344CB8AC3E}">
        <p14:creationId xmlns:p14="http://schemas.microsoft.com/office/powerpoint/2010/main" val="3850460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A078-2A08-5666-D206-24FB74DB9FD6}"/>
              </a:ext>
            </a:extLst>
          </p:cNvPr>
          <p:cNvSpPr>
            <a:spLocks noGrp="1"/>
          </p:cNvSpPr>
          <p:nvPr>
            <p:ph type="title"/>
          </p:nvPr>
        </p:nvSpPr>
        <p:spPr/>
        <p:txBody>
          <a:bodyPr/>
          <a:lstStyle/>
          <a:p>
            <a:r>
              <a:rPr lang="en-MY" b="0" i="0" dirty="0">
                <a:solidFill>
                  <a:srgbClr val="222222"/>
                </a:solidFill>
                <a:effectLst/>
                <a:highlight>
                  <a:srgbClr val="FFFFFF"/>
                </a:highlight>
                <a:latin typeface="inter var"/>
              </a:rPr>
              <a:t>Mean Absolute Error (MAE):</a:t>
            </a:r>
            <a:endParaRPr lang="en-MY" dirty="0"/>
          </a:p>
        </p:txBody>
      </p:sp>
      <p:sp>
        <p:nvSpPr>
          <p:cNvPr id="3" name="Content Placeholder 2">
            <a:extLst>
              <a:ext uri="{FF2B5EF4-FFF2-40B4-BE49-F238E27FC236}">
                <a16:creationId xmlns:a16="http://schemas.microsoft.com/office/drawing/2014/main" id="{F4B66BF9-05C9-CE10-FEE8-FA823941D285}"/>
              </a:ext>
            </a:extLst>
          </p:cNvPr>
          <p:cNvSpPr>
            <a:spLocks noGrp="1"/>
          </p:cNvSpPr>
          <p:nvPr>
            <p:ph idx="1"/>
          </p:nvPr>
        </p:nvSpPr>
        <p:spPr/>
        <p:txBody>
          <a:bodyPr/>
          <a:lstStyle/>
          <a:p>
            <a:pPr marL="0" indent="0">
              <a:buNone/>
            </a:pPr>
            <a:r>
              <a:rPr lang="en-MY" dirty="0"/>
              <a:t>def </a:t>
            </a:r>
            <a:r>
              <a:rPr lang="en-MY" dirty="0" err="1"/>
              <a:t>mean_absolute_error</a:t>
            </a:r>
            <a:r>
              <a:rPr lang="en-MY" dirty="0"/>
              <a:t>(predictions, targets):</a:t>
            </a:r>
          </a:p>
          <a:p>
            <a:pPr marL="0" indent="0">
              <a:buNone/>
            </a:pPr>
            <a:r>
              <a:rPr lang="en-MY" dirty="0"/>
              <a:t>    return </a:t>
            </a:r>
            <a:r>
              <a:rPr lang="en-MY" dirty="0" err="1"/>
              <a:t>np.abs</a:t>
            </a:r>
            <a:r>
              <a:rPr lang="en-MY" dirty="0"/>
              <a:t>(predictions - targets).mean()</a:t>
            </a:r>
          </a:p>
          <a:p>
            <a:pPr marL="0" indent="0">
              <a:buNone/>
            </a:pPr>
            <a:endParaRPr lang="en-MY" dirty="0"/>
          </a:p>
          <a:p>
            <a:pPr marL="0" indent="0">
              <a:buNone/>
            </a:pPr>
            <a:r>
              <a:rPr lang="en-MY" dirty="0"/>
              <a:t># Example usage:</a:t>
            </a:r>
          </a:p>
          <a:p>
            <a:pPr marL="0" indent="0">
              <a:buNone/>
            </a:pPr>
            <a:r>
              <a:rPr lang="en-MY" dirty="0"/>
              <a:t>predictions = </a:t>
            </a:r>
            <a:r>
              <a:rPr lang="en-MY" dirty="0" err="1"/>
              <a:t>model.predict</a:t>
            </a:r>
            <a:r>
              <a:rPr lang="en-MY" dirty="0"/>
              <a:t>(X)</a:t>
            </a:r>
          </a:p>
          <a:p>
            <a:pPr marL="0" indent="0">
              <a:buNone/>
            </a:pPr>
            <a:r>
              <a:rPr lang="en-MY" dirty="0" err="1"/>
              <a:t>mae</a:t>
            </a:r>
            <a:r>
              <a:rPr lang="en-MY" dirty="0"/>
              <a:t> = </a:t>
            </a:r>
            <a:r>
              <a:rPr lang="en-MY" dirty="0" err="1"/>
              <a:t>mean_absolute_error</a:t>
            </a:r>
            <a:r>
              <a:rPr lang="en-MY" dirty="0"/>
              <a:t>(predictions, </a:t>
            </a:r>
            <a:r>
              <a:rPr lang="en-MY" dirty="0" err="1"/>
              <a:t>y_true</a:t>
            </a:r>
            <a:r>
              <a:rPr lang="en-MY" dirty="0"/>
              <a:t>)</a:t>
            </a:r>
          </a:p>
          <a:p>
            <a:pPr marL="0" indent="0">
              <a:buNone/>
            </a:pPr>
            <a:r>
              <a:rPr lang="en-MY" dirty="0"/>
              <a:t>print(</a:t>
            </a:r>
            <a:r>
              <a:rPr lang="en-MY" dirty="0" err="1"/>
              <a:t>f"Mean</a:t>
            </a:r>
            <a:r>
              <a:rPr lang="en-MY" dirty="0"/>
              <a:t> Absolute Error: {</a:t>
            </a:r>
            <a:r>
              <a:rPr lang="en-MY" dirty="0" err="1"/>
              <a:t>mae</a:t>
            </a:r>
            <a:r>
              <a:rPr lang="en-MY" dirty="0"/>
              <a:t>}")</a:t>
            </a:r>
          </a:p>
        </p:txBody>
      </p:sp>
    </p:spTree>
    <p:extLst>
      <p:ext uri="{BB962C8B-B14F-4D97-AF65-F5344CB8AC3E}">
        <p14:creationId xmlns:p14="http://schemas.microsoft.com/office/powerpoint/2010/main" val="251568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87B3-61DB-2F80-C73F-374272D139DB}"/>
              </a:ext>
            </a:extLst>
          </p:cNvPr>
          <p:cNvSpPr>
            <a:spLocks noGrp="1"/>
          </p:cNvSpPr>
          <p:nvPr>
            <p:ph type="title"/>
          </p:nvPr>
        </p:nvSpPr>
        <p:spPr/>
        <p:txBody>
          <a:bodyPr/>
          <a:lstStyle/>
          <a:p>
            <a:r>
              <a:rPr lang="en-MY" b="0" i="0" dirty="0">
                <a:solidFill>
                  <a:srgbClr val="222222"/>
                </a:solidFill>
                <a:effectLst/>
                <a:highlight>
                  <a:srgbClr val="FFFFFF"/>
                </a:highlight>
                <a:latin typeface="inter var"/>
              </a:rPr>
              <a:t>Conclusion</a:t>
            </a:r>
            <a:endParaRPr lang="en-MY" dirty="0"/>
          </a:p>
        </p:txBody>
      </p:sp>
      <p:sp>
        <p:nvSpPr>
          <p:cNvPr id="3" name="Content Placeholder 2">
            <a:extLst>
              <a:ext uri="{FF2B5EF4-FFF2-40B4-BE49-F238E27FC236}">
                <a16:creationId xmlns:a16="http://schemas.microsoft.com/office/drawing/2014/main" id="{3AEAE71E-7624-DB32-2854-B4C05101BF08}"/>
              </a:ext>
            </a:extLst>
          </p:cNvPr>
          <p:cNvSpPr>
            <a:spLocks noGrp="1"/>
          </p:cNvSpPr>
          <p:nvPr>
            <p:ph idx="1"/>
          </p:nvPr>
        </p:nvSpPr>
        <p:spPr/>
        <p:txBody>
          <a:bodyPr/>
          <a:lstStyle/>
          <a:p>
            <a:r>
              <a:rPr lang="en-US" dirty="0"/>
              <a:t>It is important to understand how to calculate the errors and how to interpret them. </a:t>
            </a:r>
          </a:p>
          <a:p>
            <a:r>
              <a:rPr lang="en-US" dirty="0"/>
              <a:t>By doing so</a:t>
            </a:r>
            <a:r>
              <a:rPr lang="en-US"/>
              <a:t>, we </a:t>
            </a:r>
            <a:r>
              <a:rPr lang="en-US" dirty="0"/>
              <a:t>improve the accuracy and performance of our neural network and ensure that it is generalizing well to unseen data.</a:t>
            </a:r>
            <a:endParaRPr lang="en-MY" dirty="0"/>
          </a:p>
        </p:txBody>
      </p:sp>
    </p:spTree>
    <p:extLst>
      <p:ext uri="{BB962C8B-B14F-4D97-AF65-F5344CB8AC3E}">
        <p14:creationId xmlns:p14="http://schemas.microsoft.com/office/powerpoint/2010/main" val="36024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7869-58B9-349F-E38C-A774E4C0D47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4299508A-C698-0950-3264-ECE0685F41DE}"/>
              </a:ext>
            </a:extLst>
          </p:cNvPr>
          <p:cNvSpPr>
            <a:spLocks noGrp="1"/>
          </p:cNvSpPr>
          <p:nvPr>
            <p:ph idx="1"/>
          </p:nvPr>
        </p:nvSpPr>
        <p:spPr/>
        <p:txBody>
          <a:bodyPr>
            <a:normAutofit fontScale="92500" lnSpcReduction="20000"/>
          </a:bodyPr>
          <a:lstStyle/>
          <a:p>
            <a:r>
              <a:rPr lang="en-US" sz="2400" dirty="0"/>
              <a:t>Create a function which defines the work of the output neuron. It takes 3 parameters (the 2 values of the neurons and the expected output). “</a:t>
            </a:r>
            <a:r>
              <a:rPr lang="en-US" sz="2400" dirty="0" err="1"/>
              <a:t>outputP</a:t>
            </a:r>
            <a:r>
              <a:rPr lang="en-US" sz="2400" dirty="0"/>
              <a:t>” is the variable corresponding to the output given by the Perceptron. Calculate the error, used to modify the weights of every connections to the output neuron right after.</a:t>
            </a:r>
          </a:p>
          <a:p>
            <a:endParaRPr lang="en-US" sz="2400" dirty="0"/>
          </a:p>
          <a:p>
            <a:pPr marL="457200" lvl="1" indent="0">
              <a:buNone/>
            </a:pPr>
            <a:r>
              <a:rPr lang="en-MY" sz="2200" dirty="0"/>
              <a:t>def Perceptron(input1, input2, output):</a:t>
            </a:r>
          </a:p>
          <a:p>
            <a:pPr marL="457200" lvl="1" indent="0">
              <a:buNone/>
            </a:pPr>
            <a:r>
              <a:rPr lang="en-MY" sz="2200" dirty="0"/>
              <a:t>    </a:t>
            </a:r>
            <a:r>
              <a:rPr lang="en-MY" sz="2200" dirty="0" err="1"/>
              <a:t>outputP</a:t>
            </a:r>
            <a:r>
              <a:rPr lang="en-MY" sz="2200" dirty="0"/>
              <a:t> = input1 * weights[0] + input2 * weights[1] + bias * weights[2]</a:t>
            </a:r>
          </a:p>
          <a:p>
            <a:pPr marL="457200" lvl="1" indent="0">
              <a:buNone/>
            </a:pPr>
            <a:r>
              <a:rPr lang="en-MY" sz="2200" dirty="0"/>
              <a:t>    if </a:t>
            </a:r>
            <a:r>
              <a:rPr lang="en-MY" sz="2200" dirty="0" err="1"/>
              <a:t>outputP</a:t>
            </a:r>
            <a:r>
              <a:rPr lang="en-MY" sz="2200" dirty="0"/>
              <a:t> &gt; 0:  # activation function (here Heaviside)</a:t>
            </a:r>
          </a:p>
          <a:p>
            <a:pPr marL="457200" lvl="1" indent="0">
              <a:buNone/>
            </a:pPr>
            <a:r>
              <a:rPr lang="en-MY" sz="2200" dirty="0"/>
              <a:t>        </a:t>
            </a:r>
            <a:r>
              <a:rPr lang="en-MY" sz="2200" dirty="0" err="1"/>
              <a:t>outputP</a:t>
            </a:r>
            <a:r>
              <a:rPr lang="en-MY" sz="2200" dirty="0"/>
              <a:t> = 1</a:t>
            </a:r>
          </a:p>
          <a:p>
            <a:pPr marL="457200" lvl="1" indent="0">
              <a:buNone/>
            </a:pPr>
            <a:r>
              <a:rPr lang="en-MY" sz="2200" dirty="0"/>
              <a:t>    else:</a:t>
            </a:r>
          </a:p>
          <a:p>
            <a:pPr marL="457200" lvl="1" indent="0">
              <a:buNone/>
            </a:pPr>
            <a:r>
              <a:rPr lang="en-MY" sz="2200" dirty="0"/>
              <a:t>        </a:t>
            </a:r>
            <a:r>
              <a:rPr lang="en-MY" sz="2200" dirty="0" err="1"/>
              <a:t>outputP</a:t>
            </a:r>
            <a:r>
              <a:rPr lang="en-MY" sz="2200" dirty="0"/>
              <a:t> = 0</a:t>
            </a:r>
          </a:p>
          <a:p>
            <a:pPr marL="457200" lvl="1" indent="0">
              <a:buNone/>
            </a:pPr>
            <a:r>
              <a:rPr lang="en-MY" sz="2200" dirty="0"/>
              <a:t>    error = output - </a:t>
            </a:r>
            <a:r>
              <a:rPr lang="en-MY" sz="2200" dirty="0" err="1"/>
              <a:t>outputP</a:t>
            </a:r>
            <a:endParaRPr lang="en-MY" sz="2200" dirty="0"/>
          </a:p>
          <a:p>
            <a:pPr marL="457200" lvl="1" indent="0">
              <a:buNone/>
            </a:pPr>
            <a:r>
              <a:rPr lang="en-MY" sz="2200" dirty="0"/>
              <a:t>    weights[0] += error * input1 * </a:t>
            </a:r>
            <a:r>
              <a:rPr lang="en-MY" sz="2200" dirty="0" err="1"/>
              <a:t>lr</a:t>
            </a:r>
            <a:endParaRPr lang="en-MY" sz="2200" dirty="0"/>
          </a:p>
          <a:p>
            <a:pPr marL="457200" lvl="1" indent="0">
              <a:buNone/>
            </a:pPr>
            <a:r>
              <a:rPr lang="en-MY" sz="2200" dirty="0"/>
              <a:t>    weights[1] += error * input2 * </a:t>
            </a:r>
            <a:r>
              <a:rPr lang="en-MY" sz="2200" dirty="0" err="1"/>
              <a:t>lr</a:t>
            </a:r>
            <a:endParaRPr lang="en-MY" sz="2200" dirty="0"/>
          </a:p>
          <a:p>
            <a:pPr marL="457200" lvl="1" indent="0">
              <a:buNone/>
            </a:pPr>
            <a:r>
              <a:rPr lang="en-MY" sz="2200" dirty="0"/>
              <a:t>    weights[2] += error * bias * </a:t>
            </a:r>
            <a:r>
              <a:rPr lang="en-MY" sz="2200" dirty="0" err="1"/>
              <a:t>lr</a:t>
            </a:r>
            <a:endParaRPr lang="en-MY" sz="2200" dirty="0"/>
          </a:p>
        </p:txBody>
      </p:sp>
    </p:spTree>
    <p:extLst>
      <p:ext uri="{BB962C8B-B14F-4D97-AF65-F5344CB8AC3E}">
        <p14:creationId xmlns:p14="http://schemas.microsoft.com/office/powerpoint/2010/main" val="221866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21C3-EC8B-AFD5-B02D-BF69621CCCE4}"/>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E0478FF3-F98E-7F64-AECE-9916A342318D}"/>
              </a:ext>
            </a:extLst>
          </p:cNvPr>
          <p:cNvSpPr>
            <a:spLocks noGrp="1"/>
          </p:cNvSpPr>
          <p:nvPr>
            <p:ph idx="1"/>
          </p:nvPr>
        </p:nvSpPr>
        <p:spPr/>
        <p:txBody>
          <a:bodyPr>
            <a:normAutofit lnSpcReduction="10000"/>
          </a:bodyPr>
          <a:lstStyle/>
          <a:p>
            <a:r>
              <a:rPr lang="en-US" dirty="0"/>
              <a:t> The following part is the learning phase. The number of iteration is chosen according to the precision we want. However, be aware that too much iterations could lead the network to over-fitting, which causes it to focus too much on the treated examples, so it couldn’t get a right output on case it didn’t see during its learning phase.</a:t>
            </a:r>
          </a:p>
          <a:p>
            <a:pPr marL="457200" lvl="1" indent="0">
              <a:buNone/>
            </a:pPr>
            <a:r>
              <a:rPr lang="en-US" sz="2000" dirty="0"/>
              <a:t># Train the perceptron</a:t>
            </a:r>
          </a:p>
          <a:p>
            <a:pPr marL="457200" lvl="1" indent="0">
              <a:buNone/>
            </a:pPr>
            <a:r>
              <a:rPr lang="en-US" sz="2000" dirty="0"/>
              <a:t>for </a:t>
            </a:r>
            <a:r>
              <a:rPr lang="en-US" sz="2000" dirty="0" err="1"/>
              <a:t>i</a:t>
            </a:r>
            <a:r>
              <a:rPr lang="en-US" sz="2000" dirty="0"/>
              <a:t> in range(50):</a:t>
            </a:r>
          </a:p>
          <a:p>
            <a:pPr marL="457200" lvl="1" indent="0">
              <a:buNone/>
            </a:pPr>
            <a:r>
              <a:rPr lang="en-US" sz="2000" dirty="0"/>
              <a:t>    Perceptron(1, 1, 1)  # True or true</a:t>
            </a:r>
          </a:p>
          <a:p>
            <a:pPr marL="457200" lvl="1" indent="0">
              <a:buNone/>
            </a:pPr>
            <a:r>
              <a:rPr lang="en-US" sz="2000" dirty="0"/>
              <a:t>    Perceptron(1, 0, 0)  # True or false</a:t>
            </a:r>
          </a:p>
          <a:p>
            <a:pPr marL="457200" lvl="1" indent="0">
              <a:buNone/>
            </a:pPr>
            <a:r>
              <a:rPr lang="en-US" sz="2000" dirty="0"/>
              <a:t>    Perceptron(0, 1, 0)  # False or true</a:t>
            </a:r>
          </a:p>
          <a:p>
            <a:pPr marL="457200" lvl="1" indent="0">
              <a:buNone/>
            </a:pPr>
            <a:r>
              <a:rPr lang="en-US" sz="2000" dirty="0"/>
              <a:t>    Perceptron(0, 0, 0)  # False or false</a:t>
            </a:r>
          </a:p>
        </p:txBody>
      </p:sp>
    </p:spTree>
    <p:extLst>
      <p:ext uri="{BB962C8B-B14F-4D97-AF65-F5344CB8AC3E}">
        <p14:creationId xmlns:p14="http://schemas.microsoft.com/office/powerpoint/2010/main" val="60759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6430-652F-013F-63A3-22BEFD02620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52FB2C8-BC0F-5FA1-30AA-7060D9F74B3C}"/>
              </a:ext>
            </a:extLst>
          </p:cNvPr>
          <p:cNvSpPr>
            <a:spLocks noGrp="1"/>
          </p:cNvSpPr>
          <p:nvPr>
            <p:ph idx="1"/>
          </p:nvPr>
        </p:nvSpPr>
        <p:spPr>
          <a:xfrm>
            <a:off x="838200" y="1825625"/>
            <a:ext cx="10515600" cy="4823148"/>
          </a:xfrm>
        </p:spPr>
        <p:txBody>
          <a:bodyPr>
            <a:normAutofit fontScale="92500" lnSpcReduction="10000"/>
          </a:bodyPr>
          <a:lstStyle/>
          <a:p>
            <a:r>
              <a:rPr lang="en-US" b="0" i="0" dirty="0">
                <a:solidFill>
                  <a:srgbClr val="242424"/>
                </a:solidFill>
                <a:effectLst/>
                <a:highlight>
                  <a:srgbClr val="FFFFFF"/>
                </a:highlight>
                <a:latin typeface="source-serif-pro"/>
              </a:rPr>
              <a:t>Finally, we can ask the user to enter himself the values to check if the Perceptron is working. This is the testing phase.</a:t>
            </a:r>
          </a:p>
          <a:p>
            <a:pPr marL="457200" lvl="1" indent="0">
              <a:buNone/>
            </a:pPr>
            <a:r>
              <a:rPr lang="en-US" sz="2000" dirty="0"/>
              <a:t># Take user input</a:t>
            </a:r>
          </a:p>
          <a:p>
            <a:pPr marL="457200" lvl="1" indent="0">
              <a:buNone/>
            </a:pPr>
            <a:r>
              <a:rPr lang="en-US" sz="2000" dirty="0"/>
              <a:t>x = int(input("Enter the first binary input (0 or 1): "))</a:t>
            </a:r>
          </a:p>
          <a:p>
            <a:pPr marL="457200" lvl="1" indent="0">
              <a:buNone/>
            </a:pPr>
            <a:r>
              <a:rPr lang="en-US" sz="2000" dirty="0"/>
              <a:t>y = int(input("Enter the second binary input (0 or 1): "))</a:t>
            </a:r>
          </a:p>
          <a:p>
            <a:pPr marL="457200" lvl="1" indent="0">
              <a:buNone/>
            </a:pPr>
            <a:endParaRPr lang="en-US" sz="2000" dirty="0"/>
          </a:p>
          <a:p>
            <a:pPr marL="457200" lvl="1" indent="0">
              <a:buNone/>
            </a:pPr>
            <a:r>
              <a:rPr lang="en-US" sz="2000" dirty="0"/>
              <a:t># Calculate the perceptron output</a:t>
            </a:r>
          </a:p>
          <a:p>
            <a:pPr marL="457200" lvl="1" indent="0">
              <a:buNone/>
            </a:pPr>
            <a:r>
              <a:rPr lang="en-US" sz="2000" dirty="0" err="1"/>
              <a:t>outputP</a:t>
            </a:r>
            <a:r>
              <a:rPr lang="en-US" sz="2000" dirty="0"/>
              <a:t> = x * weights[0] + y * weights[1] + bias * weights[2]</a:t>
            </a:r>
          </a:p>
          <a:p>
            <a:pPr marL="457200" lvl="1" indent="0">
              <a:buNone/>
            </a:pPr>
            <a:endParaRPr lang="en-US" sz="2000" dirty="0"/>
          </a:p>
          <a:p>
            <a:pPr marL="457200" lvl="1" indent="0">
              <a:buNone/>
            </a:pPr>
            <a:r>
              <a:rPr lang="en-US" sz="2000" dirty="0"/>
              <a:t>if </a:t>
            </a:r>
            <a:r>
              <a:rPr lang="en-US" sz="2000" dirty="0" err="1"/>
              <a:t>outputP</a:t>
            </a:r>
            <a:r>
              <a:rPr lang="en-US" sz="2000" dirty="0"/>
              <a:t> &gt; 0:  # activation function</a:t>
            </a:r>
          </a:p>
          <a:p>
            <a:pPr marL="457200" lvl="1" indent="0">
              <a:buNone/>
            </a:pPr>
            <a:r>
              <a:rPr lang="en-US" sz="2000" dirty="0"/>
              <a:t>    </a:t>
            </a:r>
            <a:r>
              <a:rPr lang="en-US" sz="2000" dirty="0" err="1"/>
              <a:t>outputP</a:t>
            </a:r>
            <a:r>
              <a:rPr lang="en-US" sz="2000" dirty="0"/>
              <a:t> = 1</a:t>
            </a:r>
          </a:p>
          <a:p>
            <a:pPr marL="457200" lvl="1" indent="0">
              <a:buNone/>
            </a:pPr>
            <a:r>
              <a:rPr lang="en-US" sz="2000" dirty="0"/>
              <a:t>else:</a:t>
            </a:r>
          </a:p>
          <a:p>
            <a:pPr marL="457200" lvl="1" indent="0">
              <a:buNone/>
            </a:pPr>
            <a:r>
              <a:rPr lang="en-US" sz="2000" dirty="0"/>
              <a:t>    </a:t>
            </a:r>
            <a:r>
              <a:rPr lang="en-US" sz="2000" dirty="0" err="1"/>
              <a:t>outputP</a:t>
            </a:r>
            <a:r>
              <a:rPr lang="en-US" sz="2000" dirty="0"/>
              <a:t> = 0</a:t>
            </a:r>
          </a:p>
          <a:p>
            <a:pPr marL="457200" lvl="1" indent="0">
              <a:buNone/>
            </a:pPr>
            <a:endParaRPr lang="en-US" sz="2000" dirty="0"/>
          </a:p>
          <a:p>
            <a:pPr marL="457200" lvl="1" indent="0">
              <a:buNone/>
            </a:pPr>
            <a:r>
              <a:rPr lang="en-US" sz="2000" dirty="0"/>
              <a:t>print(x, "and", y, "is:", </a:t>
            </a:r>
            <a:r>
              <a:rPr lang="en-US" sz="2000" dirty="0" err="1"/>
              <a:t>outputP</a:t>
            </a:r>
            <a:r>
              <a:rPr lang="en-US" sz="2000" dirty="0"/>
              <a:t>)</a:t>
            </a:r>
            <a:endParaRPr lang="en-MY" sz="2000" dirty="0"/>
          </a:p>
        </p:txBody>
      </p:sp>
    </p:spTree>
    <p:extLst>
      <p:ext uri="{BB962C8B-B14F-4D97-AF65-F5344CB8AC3E}">
        <p14:creationId xmlns:p14="http://schemas.microsoft.com/office/powerpoint/2010/main" val="146028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258F-D710-AA7F-C611-F192853BCB66}"/>
              </a:ext>
            </a:extLst>
          </p:cNvPr>
          <p:cNvSpPr>
            <a:spLocks noGrp="1"/>
          </p:cNvSpPr>
          <p:nvPr>
            <p:ph type="title"/>
          </p:nvPr>
        </p:nvSpPr>
        <p:spPr/>
        <p:txBody>
          <a:bodyPr/>
          <a:lstStyle/>
          <a:p>
            <a:r>
              <a:rPr lang="en-US" dirty="0"/>
              <a:t>Activation Function</a:t>
            </a:r>
            <a:endParaRPr lang="en-MY" dirty="0"/>
          </a:p>
        </p:txBody>
      </p:sp>
      <p:sp>
        <p:nvSpPr>
          <p:cNvPr id="4" name="Content Placeholder 2">
            <a:extLst>
              <a:ext uri="{FF2B5EF4-FFF2-40B4-BE49-F238E27FC236}">
                <a16:creationId xmlns:a16="http://schemas.microsoft.com/office/drawing/2014/main" id="{5233E9B7-4C39-A170-969C-0E1B348AAEA0}"/>
              </a:ext>
            </a:extLst>
          </p:cNvPr>
          <p:cNvSpPr>
            <a:spLocks noGrp="1"/>
          </p:cNvSpPr>
          <p:nvPr>
            <p:ph idx="1"/>
          </p:nvPr>
        </p:nvSpPr>
        <p:spPr>
          <a:xfrm>
            <a:off x="838200" y="1825625"/>
            <a:ext cx="10515600" cy="4351338"/>
          </a:xfrm>
        </p:spPr>
        <p:txBody>
          <a:bodyPr>
            <a:normAutofit/>
          </a:bodyPr>
          <a:lstStyle/>
          <a:p>
            <a:r>
              <a:rPr lang="en-US" dirty="0"/>
              <a:t> Activation functions are an integral building block of neural networks that enable them to learn complex patterns in data. They transform the input signal of a node in a neural network into an output signal that is then passed on to the next layer.</a:t>
            </a:r>
          </a:p>
          <a:p>
            <a:r>
              <a:rPr lang="en-US" dirty="0"/>
              <a:t>There is a different kind of the activation function, but primarily either linear or non-linear sets of functions. Some of the commonly used sets of activation functions are the Binary, linear, and Tanh hyperbolic sigmoidal activation functions. </a:t>
            </a:r>
          </a:p>
          <a:p>
            <a:r>
              <a:rPr lang="en-US" dirty="0"/>
              <a:t>Let’s look at some of the common activation functions:</a:t>
            </a:r>
          </a:p>
          <a:p>
            <a:endParaRPr lang="en-MY" dirty="0"/>
          </a:p>
        </p:txBody>
      </p:sp>
    </p:spTree>
    <p:extLst>
      <p:ext uri="{BB962C8B-B14F-4D97-AF65-F5344CB8AC3E}">
        <p14:creationId xmlns:p14="http://schemas.microsoft.com/office/powerpoint/2010/main" val="15198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D0A8-0ACF-47AA-8A12-CF576D933D0F}"/>
              </a:ext>
            </a:extLst>
          </p:cNvPr>
          <p:cNvSpPr>
            <a:spLocks noGrp="1"/>
          </p:cNvSpPr>
          <p:nvPr>
            <p:ph type="title"/>
          </p:nvPr>
        </p:nvSpPr>
        <p:spPr>
          <a:xfrm>
            <a:off x="838200" y="58395"/>
            <a:ext cx="10515600" cy="1325563"/>
          </a:xfrm>
        </p:spPr>
        <p:txBody>
          <a:bodyPr/>
          <a:lstStyle/>
          <a:p>
            <a:r>
              <a:rPr lang="en-US" dirty="0"/>
              <a:t>Linear or Identity Activation Function</a:t>
            </a:r>
            <a:endParaRPr lang="en-MY" dirty="0"/>
          </a:p>
        </p:txBody>
      </p:sp>
      <p:sp>
        <p:nvSpPr>
          <p:cNvPr id="3" name="Content Placeholder 2">
            <a:extLst>
              <a:ext uri="{FF2B5EF4-FFF2-40B4-BE49-F238E27FC236}">
                <a16:creationId xmlns:a16="http://schemas.microsoft.com/office/drawing/2014/main" id="{98722183-B6C6-431E-932B-0CD54642A7A4}"/>
              </a:ext>
            </a:extLst>
          </p:cNvPr>
          <p:cNvSpPr>
            <a:spLocks noGrp="1"/>
          </p:cNvSpPr>
          <p:nvPr>
            <p:ph idx="1"/>
          </p:nvPr>
        </p:nvSpPr>
        <p:spPr>
          <a:xfrm>
            <a:off x="838200" y="1239864"/>
            <a:ext cx="10515600" cy="5618136"/>
          </a:xfrm>
        </p:spPr>
        <p:txBody>
          <a:bodyPr>
            <a:normAutofit lnSpcReduction="10000"/>
          </a:bodyPr>
          <a:lstStyle/>
          <a:p>
            <a:pPr marL="0" indent="0">
              <a:buNone/>
            </a:pPr>
            <a:endParaRPr lang="en-US" sz="2400" dirty="0"/>
          </a:p>
          <a:p>
            <a:endParaRPr lang="en-US" sz="2400" dirty="0"/>
          </a:p>
          <a:p>
            <a:endParaRPr lang="en-US" sz="2400" dirty="0"/>
          </a:p>
          <a:p>
            <a:endParaRPr lang="en-US" sz="2400" dirty="0"/>
          </a:p>
          <a:p>
            <a:endParaRPr lang="en-US" sz="2400" dirty="0"/>
          </a:p>
          <a:p>
            <a:endParaRPr lang="en-MY" sz="2400" b="1" i="0" dirty="0">
              <a:solidFill>
                <a:srgbClr val="292929"/>
              </a:solidFill>
              <a:effectLst/>
              <a:latin typeface="charter"/>
            </a:endParaRPr>
          </a:p>
          <a:p>
            <a:endParaRPr lang="en-MY" sz="2400" b="1" dirty="0">
              <a:solidFill>
                <a:srgbClr val="292929"/>
              </a:solidFill>
              <a:latin typeface="charter"/>
            </a:endParaRPr>
          </a:p>
          <a:p>
            <a:endParaRPr lang="en-MY" sz="2400" b="1" i="0" dirty="0">
              <a:solidFill>
                <a:srgbClr val="292929"/>
              </a:solidFill>
              <a:effectLst/>
              <a:latin typeface="charter"/>
            </a:endParaRPr>
          </a:p>
          <a:p>
            <a:r>
              <a:rPr lang="en-MY" sz="2400" b="1" i="0" dirty="0">
                <a:solidFill>
                  <a:srgbClr val="292929"/>
                </a:solidFill>
                <a:effectLst/>
                <a:latin typeface="charter"/>
              </a:rPr>
              <a:t>Equation : </a:t>
            </a:r>
            <a:r>
              <a:rPr lang="en-MY" sz="2400" b="0" i="0" dirty="0">
                <a:solidFill>
                  <a:srgbClr val="292929"/>
                </a:solidFill>
                <a:effectLst/>
                <a:latin typeface="charter"/>
              </a:rPr>
              <a:t>f(x) = x</a:t>
            </a:r>
          </a:p>
          <a:p>
            <a:r>
              <a:rPr lang="en-MY" sz="2400" b="1" i="0" dirty="0">
                <a:solidFill>
                  <a:srgbClr val="292929"/>
                </a:solidFill>
                <a:effectLst/>
                <a:latin typeface="charter"/>
              </a:rPr>
              <a:t>Range :</a:t>
            </a:r>
            <a:r>
              <a:rPr lang="en-MY" sz="2400" b="0" i="0" dirty="0">
                <a:solidFill>
                  <a:srgbClr val="292929"/>
                </a:solidFill>
                <a:effectLst/>
                <a:latin typeface="charter"/>
              </a:rPr>
              <a:t> (-infinity to infinity)</a:t>
            </a:r>
          </a:p>
          <a:p>
            <a:r>
              <a:rPr lang="en-US" sz="2400" dirty="0"/>
              <a:t>Mainly used for regression</a:t>
            </a:r>
          </a:p>
          <a:p>
            <a:r>
              <a:rPr lang="en-US" sz="2400" b="0" i="0" dirty="0">
                <a:solidFill>
                  <a:srgbClr val="292929"/>
                </a:solidFill>
                <a:effectLst/>
                <a:latin typeface="charter"/>
              </a:rPr>
              <a:t>It doesn’t help with the complexity or various parameters of usual data that is fed to the neural networks.</a:t>
            </a:r>
            <a:endParaRPr lang="en-US" sz="2400" dirty="0"/>
          </a:p>
          <a:p>
            <a:endParaRPr lang="en-US" dirty="0"/>
          </a:p>
          <a:p>
            <a:endParaRPr lang="en-US" dirty="0"/>
          </a:p>
          <a:p>
            <a:endParaRPr lang="en-MY" dirty="0"/>
          </a:p>
        </p:txBody>
      </p:sp>
      <p:pic>
        <p:nvPicPr>
          <p:cNvPr id="5" name="Picture 4">
            <a:extLst>
              <a:ext uri="{FF2B5EF4-FFF2-40B4-BE49-F238E27FC236}">
                <a16:creationId xmlns:a16="http://schemas.microsoft.com/office/drawing/2014/main" id="{DF08D025-0FD3-1198-500D-D83468F81DBC}"/>
              </a:ext>
            </a:extLst>
          </p:cNvPr>
          <p:cNvPicPr>
            <a:picLocks noChangeAspect="1"/>
          </p:cNvPicPr>
          <p:nvPr/>
        </p:nvPicPr>
        <p:blipFill>
          <a:blip r:embed="rId2"/>
          <a:stretch>
            <a:fillRect/>
          </a:stretch>
        </p:blipFill>
        <p:spPr>
          <a:xfrm>
            <a:off x="2244106" y="919009"/>
            <a:ext cx="6822402" cy="3520121"/>
          </a:xfrm>
          <a:prstGeom prst="rect">
            <a:avLst/>
          </a:prstGeom>
        </p:spPr>
      </p:pic>
    </p:spTree>
    <p:extLst>
      <p:ext uri="{BB962C8B-B14F-4D97-AF65-F5344CB8AC3E}">
        <p14:creationId xmlns:p14="http://schemas.microsoft.com/office/powerpoint/2010/main" val="352668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7E6F-0381-4A96-81D2-3403A1245BC7}"/>
              </a:ext>
            </a:extLst>
          </p:cNvPr>
          <p:cNvSpPr>
            <a:spLocks noGrp="1"/>
          </p:cNvSpPr>
          <p:nvPr>
            <p:ph type="title"/>
          </p:nvPr>
        </p:nvSpPr>
        <p:spPr/>
        <p:txBody>
          <a:bodyPr/>
          <a:lstStyle/>
          <a:p>
            <a:r>
              <a:rPr lang="en-MY" dirty="0"/>
              <a:t>Non-linear Activation Function</a:t>
            </a:r>
          </a:p>
        </p:txBody>
      </p:sp>
      <p:sp>
        <p:nvSpPr>
          <p:cNvPr id="3" name="Content Placeholder 2">
            <a:extLst>
              <a:ext uri="{FF2B5EF4-FFF2-40B4-BE49-F238E27FC236}">
                <a16:creationId xmlns:a16="http://schemas.microsoft.com/office/drawing/2014/main" id="{13EA6869-53E6-4299-B456-07ABF31D6E97}"/>
              </a:ext>
            </a:extLst>
          </p:cNvPr>
          <p:cNvSpPr>
            <a:spLocks noGrp="1"/>
          </p:cNvSpPr>
          <p:nvPr>
            <p:ph idx="1"/>
          </p:nvPr>
        </p:nvSpPr>
        <p:spPr>
          <a:xfrm>
            <a:off x="838200" y="1441342"/>
            <a:ext cx="10515600" cy="4735621"/>
          </a:xfrm>
        </p:spPr>
        <p:txBody>
          <a:bodyPr>
            <a:normAutofit lnSpcReduction="10000"/>
          </a:bodyPr>
          <a:lstStyle/>
          <a:p>
            <a:r>
              <a:rPr lang="en-US" b="0" i="0" dirty="0">
                <a:solidFill>
                  <a:srgbClr val="292929"/>
                </a:solidFill>
                <a:effectLst/>
                <a:latin typeface="charter"/>
              </a:rPr>
              <a:t>The Nonlinear Activation Functions are the most used activation functions. Nonlinearity helps to makes the graph look something like this:</a:t>
            </a: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It makes it easy for the model to generalize or adapt with variety of data and to differentiate between the output.</a:t>
            </a:r>
          </a:p>
          <a:p>
            <a:endParaRPr lang="en-US" b="0" i="0" dirty="0">
              <a:solidFill>
                <a:srgbClr val="292929"/>
              </a:solidFill>
              <a:effectLst/>
              <a:latin typeface="charter"/>
            </a:endParaRPr>
          </a:p>
          <a:p>
            <a:endParaRPr lang="en-MY" dirty="0"/>
          </a:p>
        </p:txBody>
      </p:sp>
      <p:pic>
        <p:nvPicPr>
          <p:cNvPr id="4" name="Picture 3">
            <a:extLst>
              <a:ext uri="{FF2B5EF4-FFF2-40B4-BE49-F238E27FC236}">
                <a16:creationId xmlns:a16="http://schemas.microsoft.com/office/drawing/2014/main" id="{9E28DAA8-E8F6-4DA9-9F16-9BB5C2E64B18}"/>
              </a:ext>
            </a:extLst>
          </p:cNvPr>
          <p:cNvPicPr>
            <a:picLocks noChangeAspect="1"/>
          </p:cNvPicPr>
          <p:nvPr/>
        </p:nvPicPr>
        <p:blipFill>
          <a:blip r:embed="rId2"/>
          <a:stretch>
            <a:fillRect/>
          </a:stretch>
        </p:blipFill>
        <p:spPr>
          <a:xfrm>
            <a:off x="2389080" y="2438595"/>
            <a:ext cx="4419683" cy="2732837"/>
          </a:xfrm>
          <a:prstGeom prst="rect">
            <a:avLst/>
          </a:prstGeom>
        </p:spPr>
      </p:pic>
    </p:spTree>
    <p:extLst>
      <p:ext uri="{BB962C8B-B14F-4D97-AF65-F5344CB8AC3E}">
        <p14:creationId xmlns:p14="http://schemas.microsoft.com/office/powerpoint/2010/main" val="346511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2A4E-53E9-4C4F-B685-FD56BA03498B}"/>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2EF5ACB7-F088-4327-B15E-F705EBDFB19A}"/>
              </a:ext>
            </a:extLst>
          </p:cNvPr>
          <p:cNvSpPr>
            <a:spLocks noGrp="1"/>
          </p:cNvSpPr>
          <p:nvPr>
            <p:ph idx="1"/>
          </p:nvPr>
        </p:nvSpPr>
        <p:spPr/>
        <p:txBody>
          <a:bodyPr/>
          <a:lstStyle/>
          <a:p>
            <a:r>
              <a:rPr lang="en-US" dirty="0"/>
              <a:t>The main terminologies needed to understand for nonlinear functions are:</a:t>
            </a:r>
          </a:p>
          <a:p>
            <a:pPr lvl="1"/>
            <a:r>
              <a:rPr lang="en-US" dirty="0"/>
              <a:t>Derivative or Differential: Change in y-axis </a:t>
            </a:r>
            <a:r>
              <a:rPr lang="en-US" dirty="0" err="1"/>
              <a:t>w.r.t.</a:t>
            </a:r>
            <a:r>
              <a:rPr lang="en-US" dirty="0"/>
              <a:t> change in x-axis. It is also known as slope.</a:t>
            </a:r>
          </a:p>
          <a:p>
            <a:pPr lvl="1"/>
            <a:r>
              <a:rPr lang="en-US" dirty="0"/>
              <a:t>Monotonic function: A function which is either entirely non-increasing or non-decreasing.</a:t>
            </a:r>
          </a:p>
          <a:p>
            <a:pPr marL="261938" lvl="1" indent="-261938"/>
            <a:r>
              <a:rPr lang="en-US" sz="2800" dirty="0"/>
              <a:t>The Nonlinear Activation Functions are mainly divided on the basis of their range or curves.</a:t>
            </a:r>
            <a:endParaRPr lang="en-MY" sz="2800" dirty="0"/>
          </a:p>
        </p:txBody>
      </p:sp>
    </p:spTree>
    <p:extLst>
      <p:ext uri="{BB962C8B-B14F-4D97-AF65-F5344CB8AC3E}">
        <p14:creationId xmlns:p14="http://schemas.microsoft.com/office/powerpoint/2010/main" val="46608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1754</Words>
  <Application>Microsoft Office PowerPoint</Application>
  <PresentationFormat>Widescreen</PresentationFormat>
  <Paragraphs>177</Paragraphs>
  <Slides>23</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9" baseType="lpstr">
      <vt:lpstr>굴림</vt:lpstr>
      <vt:lpstr>Aptos</vt:lpstr>
      <vt:lpstr>Aptos Display</vt:lpstr>
      <vt:lpstr>Arial</vt:lpstr>
      <vt:lpstr>Arial Black</vt:lpstr>
      <vt:lpstr>Calibri</vt:lpstr>
      <vt:lpstr>Calibri Light</vt:lpstr>
      <vt:lpstr>charter</vt:lpstr>
      <vt:lpstr>inter var</vt:lpstr>
      <vt:lpstr>source-serif-pro</vt:lpstr>
      <vt:lpstr>Studio-Feixen-Sans</vt:lpstr>
      <vt:lpstr>Times New Roman</vt:lpstr>
      <vt:lpstr>Wingdings</vt:lpstr>
      <vt:lpstr>Office Theme</vt:lpstr>
      <vt:lpstr>Studio</vt:lpstr>
      <vt:lpstr>Equation</vt:lpstr>
      <vt:lpstr>EC3357:Machine Learning</vt:lpstr>
      <vt:lpstr>Creating our own simple neural network: </vt:lpstr>
      <vt:lpstr>PowerPoint Presentation</vt:lpstr>
      <vt:lpstr>PowerPoint Presentation</vt:lpstr>
      <vt:lpstr>PowerPoint Presentation</vt:lpstr>
      <vt:lpstr>Activation Function</vt:lpstr>
      <vt:lpstr>Linear or Identity Activation Function</vt:lpstr>
      <vt:lpstr>Non-linear Activation Function</vt:lpstr>
      <vt:lpstr>PowerPoint Presentation</vt:lpstr>
      <vt:lpstr>1. Sigmoid or Logistic Activation Function</vt:lpstr>
      <vt:lpstr>2. Tanh or hyperbolic tangent Activation Function</vt:lpstr>
      <vt:lpstr>3.ReLU (Rectified Linear Unit) Activation Function</vt:lpstr>
      <vt:lpstr>Softmax activation</vt:lpstr>
      <vt:lpstr>Choosing the Right Activation Function</vt:lpstr>
      <vt:lpstr>The output is a function of the input, that is affected by the weights, and the transfer functions</vt:lpstr>
      <vt:lpstr>Neural Network Classifier</vt:lpstr>
      <vt:lpstr>Data Normalization</vt:lpstr>
      <vt:lpstr> Example of Max-Min Normalization</vt:lpstr>
      <vt:lpstr>     Decimal Scaling Normalization </vt:lpstr>
      <vt:lpstr>Mean Squared Error (MSE)</vt:lpstr>
      <vt:lpstr>Cross-Entropy Loss:</vt:lpstr>
      <vt:lpstr>Mean Absolute Error (MAE):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Rajesvary</dc:creator>
  <cp:lastModifiedBy>Rajesvary Rajoo</cp:lastModifiedBy>
  <cp:revision>22</cp:revision>
  <dcterms:created xsi:type="dcterms:W3CDTF">2024-06-20T05:37:20Z</dcterms:created>
  <dcterms:modified xsi:type="dcterms:W3CDTF">2025-02-26T14:48:36Z</dcterms:modified>
</cp:coreProperties>
</file>