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81" r:id="rId3"/>
    <p:sldId id="382" r:id="rId4"/>
    <p:sldId id="257" r:id="rId5"/>
    <p:sldId id="282" r:id="rId6"/>
    <p:sldId id="383" r:id="rId7"/>
    <p:sldId id="259" r:id="rId8"/>
    <p:sldId id="260" r:id="rId9"/>
    <p:sldId id="261" r:id="rId10"/>
    <p:sldId id="262" r:id="rId11"/>
    <p:sldId id="283" r:id="rId12"/>
    <p:sldId id="278" r:id="rId13"/>
    <p:sldId id="279" r:id="rId14"/>
    <p:sldId id="280" r:id="rId15"/>
    <p:sldId id="384" r:id="rId16"/>
    <p:sldId id="385" r:id="rId17"/>
    <p:sldId id="263" r:id="rId18"/>
    <p:sldId id="264" r:id="rId19"/>
    <p:sldId id="265" r:id="rId20"/>
    <p:sldId id="266" r:id="rId21"/>
    <p:sldId id="284" r:id="rId22"/>
    <p:sldId id="268" r:id="rId23"/>
    <p:sldId id="269" r:id="rId24"/>
    <p:sldId id="270" r:id="rId25"/>
    <p:sldId id="271" r:id="rId26"/>
    <p:sldId id="272" r:id="rId27"/>
    <p:sldId id="273" r:id="rId28"/>
    <p:sldId id="274" r:id="rId29"/>
    <p:sldId id="275" r:id="rId30"/>
    <p:sldId id="276" r:id="rId31"/>
    <p:sldId id="277"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24273-83AD-471F-BC5E-3BEA6B27ADCE}" type="datetimeFigureOut">
              <a:rPr lang="en-MY" smtClean="0"/>
              <a:t>5/3/2025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3425D-A33A-4C9C-BF86-2DD74EA92EE7}" type="slidenum">
              <a:rPr lang="en-MY" smtClean="0"/>
              <a:t>‹#›</a:t>
            </a:fld>
            <a:endParaRPr lang="en-MY"/>
          </a:p>
        </p:txBody>
      </p:sp>
    </p:spTree>
    <p:extLst>
      <p:ext uri="{BB962C8B-B14F-4D97-AF65-F5344CB8AC3E}">
        <p14:creationId xmlns:p14="http://schemas.microsoft.com/office/powerpoint/2010/main" val="428470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82D8C6-4110-8A12-14FF-B186C10EBF16}"/>
              </a:ext>
            </a:extLst>
          </p:cNvPr>
          <p:cNvSpPr>
            <a:spLocks noGrp="1" noChangeArrowheads="1"/>
          </p:cNvSpPr>
          <p:nvPr>
            <p:ph type="sldNum" sz="quarter" idx="5"/>
          </p:nvPr>
        </p:nvSpPr>
        <p:spPr>
          <a:ln/>
        </p:spPr>
        <p:txBody>
          <a:bodyPr/>
          <a:lstStyle/>
          <a:p>
            <a:fld id="{DCB1FE69-33FD-4DA0-956F-E9D69CCF7618}" type="slidenum">
              <a:rPr lang="en-US" altLang="en-US"/>
              <a:pPr/>
              <a:t>2</a:t>
            </a:fld>
            <a:endParaRPr lang="en-US" altLang="en-US"/>
          </a:p>
        </p:txBody>
      </p:sp>
      <p:sp>
        <p:nvSpPr>
          <p:cNvPr id="172034" name="Rectangle 2">
            <a:extLst>
              <a:ext uri="{FF2B5EF4-FFF2-40B4-BE49-F238E27FC236}">
                <a16:creationId xmlns:a16="http://schemas.microsoft.com/office/drawing/2014/main" id="{5EAF5F31-2813-B9BC-C765-E64B0407D3E4}"/>
              </a:ext>
            </a:extLst>
          </p:cNvPr>
          <p:cNvSpPr>
            <a:spLocks noRot="1" noChangeArrowheads="1" noTextEdit="1"/>
          </p:cNvSpPr>
          <p:nvPr>
            <p:ph type="sldImg"/>
          </p:nvPr>
        </p:nvSpPr>
        <p:spPr>
          <a:ln/>
        </p:spPr>
      </p:sp>
      <p:sp>
        <p:nvSpPr>
          <p:cNvPr id="172035" name="Rectangle 3">
            <a:extLst>
              <a:ext uri="{FF2B5EF4-FFF2-40B4-BE49-F238E27FC236}">
                <a16:creationId xmlns:a16="http://schemas.microsoft.com/office/drawing/2014/main" id="{96C01413-DAEE-F081-8E16-9FE5F578D6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B312BA-09F5-A5C8-411E-D50BB785315F}"/>
              </a:ext>
            </a:extLst>
          </p:cNvPr>
          <p:cNvSpPr>
            <a:spLocks noGrp="1" noChangeArrowheads="1"/>
          </p:cNvSpPr>
          <p:nvPr>
            <p:ph type="sldNum" sz="quarter" idx="5"/>
          </p:nvPr>
        </p:nvSpPr>
        <p:spPr>
          <a:ln/>
        </p:spPr>
        <p:txBody>
          <a:bodyPr/>
          <a:lstStyle/>
          <a:p>
            <a:fld id="{456514EC-5F8E-4683-BBA3-D799FC613D02}" type="slidenum">
              <a:rPr lang="en-US" altLang="en-US"/>
              <a:pPr/>
              <a:t>3</a:t>
            </a:fld>
            <a:endParaRPr lang="en-US" altLang="en-US"/>
          </a:p>
        </p:txBody>
      </p:sp>
      <p:sp>
        <p:nvSpPr>
          <p:cNvPr id="206850" name="Rectangle 2">
            <a:extLst>
              <a:ext uri="{FF2B5EF4-FFF2-40B4-BE49-F238E27FC236}">
                <a16:creationId xmlns:a16="http://schemas.microsoft.com/office/drawing/2014/main" id="{8D543158-17D6-791D-6FE5-A211D4821FE7}"/>
              </a:ext>
            </a:extLst>
          </p:cNvPr>
          <p:cNvSpPr>
            <a:spLocks noRot="1" noChangeArrowheads="1" noTextEdit="1"/>
          </p:cNvSpPr>
          <p:nvPr>
            <p:ph type="sldImg"/>
          </p:nvPr>
        </p:nvSpPr>
        <p:spPr>
          <a:ln/>
        </p:spPr>
      </p:sp>
      <p:sp>
        <p:nvSpPr>
          <p:cNvPr id="206851" name="Rectangle 3">
            <a:extLst>
              <a:ext uri="{FF2B5EF4-FFF2-40B4-BE49-F238E27FC236}">
                <a16:creationId xmlns:a16="http://schemas.microsoft.com/office/drawing/2014/main" id="{2069E0B0-BC39-F9D5-185D-C58A8AF4A85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CBF9-6F44-4A85-9330-F2C5D4C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B4B8F3A-3A9E-4EB7-94BF-6B993AD7A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F2AABC12-D8FA-413A-AD61-CDD198B10F0A}"/>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C61B290E-CDED-4F5A-B812-C6BAB7A17A6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A108D32-5A34-49AF-94F8-EF17DA6E43FF}"/>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46040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0D03-9D2E-4EDB-8337-4ABF35A15A6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39F4BCB-835D-48BB-9524-3B6779D4B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B70AEF1-11A4-4532-8D53-048A0A34A400}"/>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1D9679B5-D244-4583-8B5C-E10617E0509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F34C0F7-4DD8-4577-8D41-1BB191FB7FBB}"/>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05427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63838-5667-4BB6-A5C5-8851032CA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A8A50F9-089C-43AA-B76E-F717B4A3A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CE7CBEF-452B-44C8-B6E7-AA29C0E6C0EB}"/>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79E659CB-DCED-4CD2-85F1-FFA3A500FAB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1ECE7F7-A5B9-49CC-B79D-C2C533A42842}"/>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210841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BC92-0EE8-4AC3-8BB9-9560A5D0C38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C57F29-22A2-4241-A280-419EE608C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44BC5F6-5BA5-4E17-8017-956BD5C50170}"/>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724B1BA4-5484-48CB-A1F1-5824552282A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D8F014-F1DA-405C-9FC1-C5F64AFC23A9}"/>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141187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A32C-AB32-4355-8E99-17323D5AB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F6D5263-06F8-408B-B6B2-96E23C6D3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7F6F3-372D-42B4-8A16-599AA9046A14}"/>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1AEEF842-8532-478C-B307-ED496DCDC6E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21287AA-03C5-4EE8-AC8A-D697A7D0B590}"/>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5906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740B-6E2C-4CAD-8B20-12D5209A285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8733482-F8B2-48DE-9A0D-0F4C94623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0ECDCE8-49C0-4A53-84F4-BC00E0DFD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33CD98F-E10B-46F0-94D2-21EC7A6ED7AF}"/>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6" name="Footer Placeholder 5">
            <a:extLst>
              <a:ext uri="{FF2B5EF4-FFF2-40B4-BE49-F238E27FC236}">
                <a16:creationId xmlns:a16="http://schemas.microsoft.com/office/drawing/2014/main" id="{A8AF3863-F9CE-4858-89D6-7600A9EA538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3F846F9-DFC5-45EB-92F6-5C6FB571ACAE}"/>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7180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B6A1-1E31-415D-BAF8-74B8B68BB939}"/>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2453AAB-25CD-432E-8CEF-4C9980F884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92804-0928-4FF5-BDDC-0BFACBC5D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866F7F4A-269F-46F4-AB96-9568422C9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88B73-F031-49BB-B6A8-853C8116B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DFB87562-FB85-44BD-A5EA-43652B078A7E}"/>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8" name="Footer Placeholder 7">
            <a:extLst>
              <a:ext uri="{FF2B5EF4-FFF2-40B4-BE49-F238E27FC236}">
                <a16:creationId xmlns:a16="http://schemas.microsoft.com/office/drawing/2014/main" id="{A74E245D-3FB3-42CD-B9B4-03397D3F17E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4190CEB-1C3B-4BB0-AE96-D8F783C9528E}"/>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422070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40F-47B0-4DA0-A52F-460D58E3292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F476486D-0C8C-4BD1-A67A-E4D5BBE5F634}"/>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4" name="Footer Placeholder 3">
            <a:extLst>
              <a:ext uri="{FF2B5EF4-FFF2-40B4-BE49-F238E27FC236}">
                <a16:creationId xmlns:a16="http://schemas.microsoft.com/office/drawing/2014/main" id="{3938F9ED-E41F-4678-914A-5D7C90EC70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91FE2AF-EE3D-4378-BEFD-E057ECE45F15}"/>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25751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0853E-42C6-46EE-B10D-04088222DD2D}"/>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3" name="Footer Placeholder 2">
            <a:extLst>
              <a:ext uri="{FF2B5EF4-FFF2-40B4-BE49-F238E27FC236}">
                <a16:creationId xmlns:a16="http://schemas.microsoft.com/office/drawing/2014/main" id="{0219A379-B6C0-4031-98AF-5BC30042111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766F7E69-32B0-408F-82D4-DD6B4719C411}"/>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80025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5C56-0827-4863-942B-B86AB0E65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5138FBE-F02F-46D8-9AC9-1CFCBCFB1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A291CFC-7041-4892-8A30-03D256E7F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EB55F-64F4-4C69-A880-C2AB3A165BCB}"/>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6" name="Footer Placeholder 5">
            <a:extLst>
              <a:ext uri="{FF2B5EF4-FFF2-40B4-BE49-F238E27FC236}">
                <a16:creationId xmlns:a16="http://schemas.microsoft.com/office/drawing/2014/main" id="{638AFDA3-EA37-49A5-A8FC-1695546802F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D8D8C09-FA60-4FAE-8294-3F1558AB4261}"/>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62881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6B2C-372F-4A15-ADAF-75A107FBF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5623A5F2-C68C-4408-95A7-5CD213FAD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AF0ABD9-0BB0-4D6B-AFFA-10A6D6877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4F472-BFD9-4363-99D7-DF8C502301FD}"/>
              </a:ext>
            </a:extLst>
          </p:cNvPr>
          <p:cNvSpPr>
            <a:spLocks noGrp="1"/>
          </p:cNvSpPr>
          <p:nvPr>
            <p:ph type="dt" sz="half" idx="10"/>
          </p:nvPr>
        </p:nvSpPr>
        <p:spPr/>
        <p:txBody>
          <a:bodyPr/>
          <a:lstStyle/>
          <a:p>
            <a:fld id="{ECE278FD-F600-43E9-B92D-DE61ED528309}" type="datetimeFigureOut">
              <a:rPr lang="en-MY" smtClean="0"/>
              <a:t>5/3/2025</a:t>
            </a:fld>
            <a:endParaRPr lang="en-MY"/>
          </a:p>
        </p:txBody>
      </p:sp>
      <p:sp>
        <p:nvSpPr>
          <p:cNvPr id="6" name="Footer Placeholder 5">
            <a:extLst>
              <a:ext uri="{FF2B5EF4-FFF2-40B4-BE49-F238E27FC236}">
                <a16:creationId xmlns:a16="http://schemas.microsoft.com/office/drawing/2014/main" id="{9046921E-0332-4A64-B110-A0A60C7F3C3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EB622D4-73D6-421C-A102-9FDB56BFAF42}"/>
              </a:ext>
            </a:extLst>
          </p:cNvPr>
          <p:cNvSpPr>
            <a:spLocks noGrp="1"/>
          </p:cNvSpPr>
          <p:nvPr>
            <p:ph type="sldNum" sz="quarter" idx="12"/>
          </p:nvPr>
        </p:nvSpPr>
        <p:spPr/>
        <p:txBody>
          <a:bodyPr/>
          <a:lstStyle/>
          <a:p>
            <a:fld id="{9C8E4A6E-85FC-42B7-AC15-E4E05A4C0483}" type="slidenum">
              <a:rPr lang="en-MY" smtClean="0"/>
              <a:t>‹#›</a:t>
            </a:fld>
            <a:endParaRPr lang="en-MY"/>
          </a:p>
        </p:txBody>
      </p:sp>
    </p:spTree>
    <p:extLst>
      <p:ext uri="{BB962C8B-B14F-4D97-AF65-F5344CB8AC3E}">
        <p14:creationId xmlns:p14="http://schemas.microsoft.com/office/powerpoint/2010/main" val="353438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5B43B-DFAE-4FF8-BA7C-C90091B7B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EBD656B-F1CC-4248-B4A6-74F79A5E4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02666AB-F08A-4D62-8B29-316447466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278FD-F600-43E9-B92D-DE61ED528309}" type="datetimeFigureOut">
              <a:rPr lang="en-MY" smtClean="0"/>
              <a:t>5/3/2025</a:t>
            </a:fld>
            <a:endParaRPr lang="en-MY"/>
          </a:p>
        </p:txBody>
      </p:sp>
      <p:sp>
        <p:nvSpPr>
          <p:cNvPr id="5" name="Footer Placeholder 4">
            <a:extLst>
              <a:ext uri="{FF2B5EF4-FFF2-40B4-BE49-F238E27FC236}">
                <a16:creationId xmlns:a16="http://schemas.microsoft.com/office/drawing/2014/main" id="{E1C8E985-F31A-439B-9E26-21F988CF9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13ECBF8A-7B02-4149-A6F4-43D190D04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E4A6E-85FC-42B7-AC15-E4E05A4C0483}" type="slidenum">
              <a:rPr lang="en-MY" smtClean="0"/>
              <a:t>‹#›</a:t>
            </a:fld>
            <a:endParaRPr lang="en-MY"/>
          </a:p>
        </p:txBody>
      </p:sp>
    </p:spTree>
    <p:extLst>
      <p:ext uri="{BB962C8B-B14F-4D97-AF65-F5344CB8AC3E}">
        <p14:creationId xmlns:p14="http://schemas.microsoft.com/office/powerpoint/2010/main" val="398491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support-vector-machine-introduction-to-machine-learning-algorithms-934a444fca47" TargetMode="External"/><Relationship Id="rId2" Type="http://schemas.openxmlformats.org/officeDocument/2006/relationships/hyperlink" Target="https://www.dataspoof.info/post/what-is-support-vector-machine-learn-to-implement-svm-in-python/" TargetMode="External"/><Relationship Id="rId1" Type="http://schemas.openxmlformats.org/officeDocument/2006/relationships/slideLayout" Target="../slideLayouts/slideLayout2.xml"/><Relationship Id="rId5" Type="http://schemas.openxmlformats.org/officeDocument/2006/relationships/hyperlink" Target="https://mitu.co.in/wp-content/uploads/2022/04/24.-Support-Vector-Machine.pdf" TargetMode="External"/><Relationship Id="rId4" Type="http://schemas.openxmlformats.org/officeDocument/2006/relationships/hyperlink" Target="https://www.javatpoint.com/machine-learning-support-vector-machine-algorith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B2DB-B067-490C-A694-87A691093F4B}"/>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860A4A50-A853-438C-BB6A-3B76C54E5404}"/>
              </a:ext>
            </a:extLst>
          </p:cNvPr>
          <p:cNvSpPr>
            <a:spLocks noGrp="1"/>
          </p:cNvSpPr>
          <p:nvPr>
            <p:ph type="subTitle" idx="1"/>
          </p:nvPr>
        </p:nvSpPr>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Lecture 6: Support Vector Machine</a:t>
            </a:r>
            <a:endParaRPr kumimoji="0" lang="en-MY"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MY" dirty="0"/>
          </a:p>
        </p:txBody>
      </p:sp>
    </p:spTree>
    <p:extLst>
      <p:ext uri="{BB962C8B-B14F-4D97-AF65-F5344CB8AC3E}">
        <p14:creationId xmlns:p14="http://schemas.microsoft.com/office/powerpoint/2010/main" val="386555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6CF6-264C-42C3-B0FA-B9E92CB11830}"/>
              </a:ext>
            </a:extLst>
          </p:cNvPr>
          <p:cNvSpPr>
            <a:spLocks noGrp="1"/>
          </p:cNvSpPr>
          <p:nvPr>
            <p:ph type="title"/>
          </p:nvPr>
        </p:nvSpPr>
        <p:spPr/>
        <p:txBody>
          <a:bodyPr/>
          <a:lstStyle/>
          <a:p>
            <a:r>
              <a:rPr lang="en-US" dirty="0"/>
              <a:t>Support Vector and what is SVM</a:t>
            </a:r>
            <a:endParaRPr lang="en-MY" dirty="0"/>
          </a:p>
        </p:txBody>
      </p:sp>
      <p:sp>
        <p:nvSpPr>
          <p:cNvPr id="3" name="Content Placeholder 2">
            <a:extLst>
              <a:ext uri="{FF2B5EF4-FFF2-40B4-BE49-F238E27FC236}">
                <a16:creationId xmlns:a16="http://schemas.microsoft.com/office/drawing/2014/main" id="{78D99E9C-35A7-461A-8051-4FF0B39B27AE}"/>
              </a:ext>
            </a:extLst>
          </p:cNvPr>
          <p:cNvSpPr>
            <a:spLocks noGrp="1"/>
          </p:cNvSpPr>
          <p:nvPr>
            <p:ph idx="1"/>
          </p:nvPr>
        </p:nvSpPr>
        <p:spPr/>
        <p:txBody>
          <a:bodyPr/>
          <a:lstStyle/>
          <a:p>
            <a:r>
              <a:rPr lang="en-US" dirty="0"/>
              <a:t>Support Vectors are simply the co-ordinates of individual observation. For instance, (150,45) is a support vector which corresponds to a female. </a:t>
            </a:r>
          </a:p>
          <a:p>
            <a:r>
              <a:rPr lang="en-US" dirty="0"/>
              <a:t>Support Vector Machine is a frontier which best segregates the Male from the Females. In this case, the two classes are well separated from each other, hence it is easier to find a SVM.</a:t>
            </a:r>
            <a:endParaRPr lang="en-MY" dirty="0"/>
          </a:p>
        </p:txBody>
      </p:sp>
    </p:spTree>
    <p:extLst>
      <p:ext uri="{BB962C8B-B14F-4D97-AF65-F5344CB8AC3E}">
        <p14:creationId xmlns:p14="http://schemas.microsoft.com/office/powerpoint/2010/main" val="332104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9A75-1BA9-C931-E835-95EF90D01D07}"/>
              </a:ext>
            </a:extLst>
          </p:cNvPr>
          <p:cNvSpPr>
            <a:spLocks noGrp="1"/>
          </p:cNvSpPr>
          <p:nvPr>
            <p:ph type="title"/>
          </p:nvPr>
        </p:nvSpPr>
        <p:spPr/>
        <p:txBody>
          <a:bodyPr/>
          <a:lstStyle/>
          <a:p>
            <a:r>
              <a:rPr lang="en-US" dirty="0"/>
              <a:t>Sample Program (</a:t>
            </a:r>
            <a:r>
              <a:rPr lang="en-US"/>
              <a:t>Linear SVM)</a:t>
            </a:r>
            <a:endParaRPr lang="en-MY" dirty="0"/>
          </a:p>
        </p:txBody>
      </p:sp>
      <p:sp>
        <p:nvSpPr>
          <p:cNvPr id="3" name="Content Placeholder 2">
            <a:extLst>
              <a:ext uri="{FF2B5EF4-FFF2-40B4-BE49-F238E27FC236}">
                <a16:creationId xmlns:a16="http://schemas.microsoft.com/office/drawing/2014/main" id="{A7D7E2A5-4903-7966-3385-9BCAA3391285}"/>
              </a:ext>
            </a:extLst>
          </p:cNvPr>
          <p:cNvSpPr>
            <a:spLocks noGrp="1"/>
          </p:cNvSpPr>
          <p:nvPr>
            <p:ph idx="1"/>
          </p:nvPr>
        </p:nvSpPr>
        <p:spPr/>
        <p:txBody>
          <a:bodyPr/>
          <a:lstStyle/>
          <a:p>
            <a:pPr marL="514350" indent="-514350">
              <a:buAutoNum type="arabicPeriod"/>
            </a:pPr>
            <a:r>
              <a:rPr lang="en-MY" dirty="0"/>
              <a:t>Import the necessary libraries</a:t>
            </a:r>
          </a:p>
          <a:p>
            <a:pPr marL="514350" indent="-514350">
              <a:buAutoNum type="arabicPeriod"/>
            </a:pPr>
            <a:r>
              <a:rPr lang="en-MY" dirty="0"/>
              <a:t>Create a sample dataset</a:t>
            </a:r>
          </a:p>
          <a:p>
            <a:pPr marL="514350" indent="-514350">
              <a:buAutoNum type="arabicPeriod"/>
            </a:pPr>
            <a:r>
              <a:rPr lang="en-US" dirty="0"/>
              <a:t>Split the data into training and testing sets</a:t>
            </a:r>
          </a:p>
          <a:p>
            <a:pPr marL="514350" indent="-514350">
              <a:buAutoNum type="arabicPeriod"/>
            </a:pPr>
            <a:r>
              <a:rPr lang="en-US" dirty="0"/>
              <a:t>Create and train the SVM model</a:t>
            </a:r>
          </a:p>
          <a:p>
            <a:pPr marL="514350" indent="-514350">
              <a:buAutoNum type="arabicPeriod"/>
            </a:pPr>
            <a:r>
              <a:rPr lang="en-US" dirty="0"/>
              <a:t>Make predictions and evaluate the model</a:t>
            </a:r>
          </a:p>
          <a:p>
            <a:pPr marL="514350" indent="-514350">
              <a:buAutoNum type="arabicPeriod"/>
            </a:pPr>
            <a:r>
              <a:rPr lang="en-US" dirty="0"/>
              <a:t>Test with a new sample</a:t>
            </a:r>
            <a:endParaRPr lang="en-MY" dirty="0"/>
          </a:p>
          <a:p>
            <a:endParaRPr lang="en-MY" dirty="0"/>
          </a:p>
        </p:txBody>
      </p:sp>
    </p:spTree>
    <p:extLst>
      <p:ext uri="{BB962C8B-B14F-4D97-AF65-F5344CB8AC3E}">
        <p14:creationId xmlns:p14="http://schemas.microsoft.com/office/powerpoint/2010/main" val="57541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2074-B23E-49AD-BB79-C597C724F71B}"/>
              </a:ext>
            </a:extLst>
          </p:cNvPr>
          <p:cNvSpPr>
            <a:spLocks noGrp="1"/>
          </p:cNvSpPr>
          <p:nvPr>
            <p:ph type="title"/>
          </p:nvPr>
        </p:nvSpPr>
        <p:spPr/>
        <p:txBody>
          <a:bodyPr/>
          <a:lstStyle/>
          <a:p>
            <a:r>
              <a:rPr lang="en-MY" dirty="0"/>
              <a:t>Types of SVM</a:t>
            </a:r>
          </a:p>
        </p:txBody>
      </p:sp>
      <p:sp>
        <p:nvSpPr>
          <p:cNvPr id="3" name="Content Placeholder 2">
            <a:extLst>
              <a:ext uri="{FF2B5EF4-FFF2-40B4-BE49-F238E27FC236}">
                <a16:creationId xmlns:a16="http://schemas.microsoft.com/office/drawing/2014/main" id="{7C2C07F4-5479-4A59-AC89-52FA7CB70246}"/>
              </a:ext>
            </a:extLst>
          </p:cNvPr>
          <p:cNvSpPr>
            <a:spLocks noGrp="1"/>
          </p:cNvSpPr>
          <p:nvPr>
            <p:ph idx="1"/>
          </p:nvPr>
        </p:nvSpPr>
        <p:spPr/>
        <p:txBody>
          <a:bodyPr/>
          <a:lstStyle/>
          <a:p>
            <a:r>
              <a:rPr lang="en-US" dirty="0"/>
              <a:t>There are basically two types of SVM:</a:t>
            </a:r>
          </a:p>
          <a:p>
            <a:pPr lvl="1"/>
            <a:r>
              <a:rPr lang="en-US" dirty="0"/>
              <a:t>1- Linear SVM– It creates a line or a hyperplane which separates the data into classes. Here the dataset is linearly separable.</a:t>
            </a:r>
          </a:p>
          <a:p>
            <a:pPr lvl="1"/>
            <a:endParaRPr lang="en-US" dirty="0"/>
          </a:p>
          <a:p>
            <a:pPr lvl="1"/>
            <a:r>
              <a:rPr lang="en-US" dirty="0"/>
              <a:t>2- Non-linear SVM- It is used to classifying a non-linearly separable dataset.</a:t>
            </a:r>
            <a:endParaRPr lang="en-MY" dirty="0"/>
          </a:p>
        </p:txBody>
      </p:sp>
    </p:spTree>
    <p:extLst>
      <p:ext uri="{BB962C8B-B14F-4D97-AF65-F5344CB8AC3E}">
        <p14:creationId xmlns:p14="http://schemas.microsoft.com/office/powerpoint/2010/main" val="10530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92DD-6E9F-4BA7-A31B-5E3692F99D36}"/>
              </a:ext>
            </a:extLst>
          </p:cNvPr>
          <p:cNvSpPr>
            <a:spLocks noGrp="1"/>
          </p:cNvSpPr>
          <p:nvPr>
            <p:ph type="title"/>
          </p:nvPr>
        </p:nvSpPr>
        <p:spPr/>
        <p:txBody>
          <a:bodyPr/>
          <a:lstStyle/>
          <a:p>
            <a:r>
              <a:rPr lang="en-MY" dirty="0"/>
              <a:t>Linear SVM</a:t>
            </a:r>
          </a:p>
        </p:txBody>
      </p:sp>
      <p:sp>
        <p:nvSpPr>
          <p:cNvPr id="3" name="Content Placeholder 2">
            <a:extLst>
              <a:ext uri="{FF2B5EF4-FFF2-40B4-BE49-F238E27FC236}">
                <a16:creationId xmlns:a16="http://schemas.microsoft.com/office/drawing/2014/main" id="{0DF266DC-679E-4BA1-9DA6-D5CBB02FD641}"/>
              </a:ext>
            </a:extLst>
          </p:cNvPr>
          <p:cNvSpPr>
            <a:spLocks noGrp="1"/>
          </p:cNvSpPr>
          <p:nvPr>
            <p:ph idx="1"/>
          </p:nvPr>
        </p:nvSpPr>
        <p:spPr/>
        <p:txBody>
          <a:bodyPr/>
          <a:lstStyle/>
          <a:p>
            <a:r>
              <a:rPr lang="en-US" dirty="0"/>
              <a:t>Linear SVM is used to separate the dataset into two classes by creating a hyperplane.</a:t>
            </a:r>
          </a:p>
          <a:p>
            <a:pPr lvl="1"/>
            <a:r>
              <a:rPr lang="en-US" dirty="0"/>
              <a:t>Draw all the possible lines which separate the two classes and then pick those lines which have the highest margin.</a:t>
            </a:r>
          </a:p>
          <a:p>
            <a:pPr lvl="1"/>
            <a:r>
              <a:rPr lang="en-US" dirty="0"/>
              <a:t>Choose only that line which has the widest margin that separates the two groups or classes.</a:t>
            </a:r>
          </a:p>
          <a:p>
            <a:pPr marL="266700" lvl="1" indent="-266700"/>
            <a:r>
              <a:rPr lang="en-US" sz="2800" dirty="0"/>
              <a:t>SVM models try to maximize the distance between the two classes by creating a well-defined decision boundary.</a:t>
            </a:r>
          </a:p>
          <a:p>
            <a:pPr marL="266700" lvl="1" indent="-266700"/>
            <a:endParaRPr lang="en-MY" sz="2800" dirty="0"/>
          </a:p>
        </p:txBody>
      </p:sp>
    </p:spTree>
    <p:extLst>
      <p:ext uri="{BB962C8B-B14F-4D97-AF65-F5344CB8AC3E}">
        <p14:creationId xmlns:p14="http://schemas.microsoft.com/office/powerpoint/2010/main" val="150525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8293-8C18-4954-8355-9B3E8511A590}"/>
              </a:ext>
            </a:extLst>
          </p:cNvPr>
          <p:cNvSpPr>
            <a:spLocks noGrp="1"/>
          </p:cNvSpPr>
          <p:nvPr>
            <p:ph type="title"/>
          </p:nvPr>
        </p:nvSpPr>
        <p:spPr/>
        <p:txBody>
          <a:bodyPr/>
          <a:lstStyle/>
          <a:p>
            <a:r>
              <a:rPr lang="en-MY" dirty="0"/>
              <a:t>Non-linear SVM</a:t>
            </a:r>
          </a:p>
        </p:txBody>
      </p:sp>
      <p:sp>
        <p:nvSpPr>
          <p:cNvPr id="3" name="Content Placeholder 2">
            <a:extLst>
              <a:ext uri="{FF2B5EF4-FFF2-40B4-BE49-F238E27FC236}">
                <a16:creationId xmlns:a16="http://schemas.microsoft.com/office/drawing/2014/main" id="{585E7E87-E973-406F-AD99-F6C307A23A98}"/>
              </a:ext>
            </a:extLst>
          </p:cNvPr>
          <p:cNvSpPr>
            <a:spLocks noGrp="1"/>
          </p:cNvSpPr>
          <p:nvPr>
            <p:ph idx="1"/>
          </p:nvPr>
        </p:nvSpPr>
        <p:spPr/>
        <p:txBody>
          <a:bodyPr>
            <a:normAutofit/>
          </a:bodyPr>
          <a:lstStyle/>
          <a:p>
            <a:r>
              <a:rPr lang="en-US" dirty="0"/>
              <a:t>Non-linear SVM is also called Kernel SVM and it is used to map the dataset into the higher dimensional space.</a:t>
            </a:r>
          </a:p>
          <a:p>
            <a:r>
              <a:rPr lang="en-US" dirty="0"/>
              <a:t>There are two ways to solve non-linear problem</a:t>
            </a:r>
          </a:p>
          <a:p>
            <a:pPr marL="0" indent="0">
              <a:buNone/>
            </a:pPr>
            <a:r>
              <a:rPr lang="en-US" dirty="0"/>
              <a:t>	1- Map the dataset into some higher dimensional feature space 	where the data points become separable.</a:t>
            </a:r>
          </a:p>
          <a:p>
            <a:pPr marL="0" indent="0">
              <a:buNone/>
            </a:pPr>
            <a:r>
              <a:rPr lang="en-US" dirty="0"/>
              <a:t>	2- By adding the polynomial features and similarity features.</a:t>
            </a:r>
            <a:endParaRPr lang="en-MY" dirty="0"/>
          </a:p>
        </p:txBody>
      </p:sp>
    </p:spTree>
    <p:extLst>
      <p:ext uri="{BB962C8B-B14F-4D97-AF65-F5344CB8AC3E}">
        <p14:creationId xmlns:p14="http://schemas.microsoft.com/office/powerpoint/2010/main" val="249402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7215-00DA-1B43-367B-4B5CCDA645F5}"/>
              </a:ext>
            </a:extLst>
          </p:cNvPr>
          <p:cNvSpPr>
            <a:spLocks noGrp="1"/>
          </p:cNvSpPr>
          <p:nvPr>
            <p:ph type="title"/>
          </p:nvPr>
        </p:nvSpPr>
        <p:spPr/>
        <p:txBody>
          <a:bodyPr/>
          <a:lstStyle/>
          <a:p>
            <a:r>
              <a:rPr lang="en-MY" dirty="0"/>
              <a:t>Non-linear and inseparable planes</a:t>
            </a:r>
          </a:p>
        </p:txBody>
      </p:sp>
      <p:sp>
        <p:nvSpPr>
          <p:cNvPr id="3" name="Content Placeholder 2">
            <a:extLst>
              <a:ext uri="{FF2B5EF4-FFF2-40B4-BE49-F238E27FC236}">
                <a16:creationId xmlns:a16="http://schemas.microsoft.com/office/drawing/2014/main" id="{CB5F1463-2EAC-E344-825B-823DDA0783EB}"/>
              </a:ext>
            </a:extLst>
          </p:cNvPr>
          <p:cNvSpPr>
            <a:spLocks noGrp="1"/>
          </p:cNvSpPr>
          <p:nvPr>
            <p:ph idx="1"/>
          </p:nvPr>
        </p:nvSpPr>
        <p:spPr/>
        <p:txBody>
          <a:bodyPr/>
          <a:lstStyle/>
          <a:p>
            <a:r>
              <a:rPr lang="en-US" dirty="0"/>
              <a:t>Some problems can’t be solved using linear hyperplane.</a:t>
            </a:r>
          </a:p>
          <a:p>
            <a:r>
              <a:rPr lang="en-US" dirty="0"/>
              <a:t>In such situation, SVM uses a kernel trick to transform the input space to a higher dimensional space as shown on the right.</a:t>
            </a:r>
          </a:p>
          <a:p>
            <a:r>
              <a:rPr lang="en-US" dirty="0"/>
              <a:t>The data points are plotted on the x-axis and z-axis (Z is the squared sum of both x and y: z=x^2=y^2).</a:t>
            </a:r>
          </a:p>
          <a:p>
            <a:r>
              <a:rPr lang="en-US" dirty="0"/>
              <a:t>Now you can easily segregate these points using linear separation.</a:t>
            </a:r>
          </a:p>
          <a:p>
            <a:endParaRPr lang="en-MY" dirty="0"/>
          </a:p>
        </p:txBody>
      </p:sp>
    </p:spTree>
    <p:extLst>
      <p:ext uri="{BB962C8B-B14F-4D97-AF65-F5344CB8AC3E}">
        <p14:creationId xmlns:p14="http://schemas.microsoft.com/office/powerpoint/2010/main" val="96112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498F-FD56-41E6-D579-152CAB1FB6E7}"/>
              </a:ext>
            </a:extLst>
          </p:cNvPr>
          <p:cNvSpPr>
            <a:spLocks noGrp="1"/>
          </p:cNvSpPr>
          <p:nvPr>
            <p:ph type="title"/>
          </p:nvPr>
        </p:nvSpPr>
        <p:spPr/>
        <p:txBody>
          <a:bodyPr/>
          <a:lstStyle/>
          <a:p>
            <a:r>
              <a:rPr lang="en-MY" dirty="0"/>
              <a:t>Non-linear and inseparable planes</a:t>
            </a:r>
          </a:p>
        </p:txBody>
      </p:sp>
      <p:pic>
        <p:nvPicPr>
          <p:cNvPr id="5" name="Content Placeholder 4">
            <a:extLst>
              <a:ext uri="{FF2B5EF4-FFF2-40B4-BE49-F238E27FC236}">
                <a16:creationId xmlns:a16="http://schemas.microsoft.com/office/drawing/2014/main" id="{EE1FC638-3D6B-67C2-C01E-F8BF207FF43A}"/>
              </a:ext>
            </a:extLst>
          </p:cNvPr>
          <p:cNvPicPr>
            <a:picLocks noGrp="1" noChangeAspect="1"/>
          </p:cNvPicPr>
          <p:nvPr>
            <p:ph idx="1"/>
          </p:nvPr>
        </p:nvPicPr>
        <p:blipFill>
          <a:blip r:embed="rId2"/>
          <a:stretch>
            <a:fillRect/>
          </a:stretch>
        </p:blipFill>
        <p:spPr>
          <a:xfrm>
            <a:off x="1407459" y="1830531"/>
            <a:ext cx="8141679" cy="3769543"/>
          </a:xfrm>
        </p:spPr>
      </p:pic>
    </p:spTree>
    <p:extLst>
      <p:ext uri="{BB962C8B-B14F-4D97-AF65-F5344CB8AC3E}">
        <p14:creationId xmlns:p14="http://schemas.microsoft.com/office/powerpoint/2010/main" val="411972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DB55-3477-4F43-9132-57E39FA4F157}"/>
              </a:ext>
            </a:extLst>
          </p:cNvPr>
          <p:cNvSpPr>
            <a:spLocks noGrp="1"/>
          </p:cNvSpPr>
          <p:nvPr>
            <p:ph type="title"/>
          </p:nvPr>
        </p:nvSpPr>
        <p:spPr/>
        <p:txBody>
          <a:bodyPr/>
          <a:lstStyle/>
          <a:p>
            <a:r>
              <a:rPr lang="en-US" dirty="0"/>
              <a:t>Find the Support Vector Machine</a:t>
            </a:r>
            <a:endParaRPr lang="en-MY" dirty="0"/>
          </a:p>
        </p:txBody>
      </p:sp>
      <p:sp>
        <p:nvSpPr>
          <p:cNvPr id="3" name="Content Placeholder 2">
            <a:extLst>
              <a:ext uri="{FF2B5EF4-FFF2-40B4-BE49-F238E27FC236}">
                <a16:creationId xmlns:a16="http://schemas.microsoft.com/office/drawing/2014/main" id="{63F9A3DA-C338-4816-B422-902DD5442164}"/>
              </a:ext>
            </a:extLst>
          </p:cNvPr>
          <p:cNvSpPr>
            <a:spLocks noGrp="1"/>
          </p:cNvSpPr>
          <p:nvPr>
            <p:ph idx="1"/>
          </p:nvPr>
        </p:nvSpPr>
        <p:spPr/>
        <p:txBody>
          <a:bodyPr/>
          <a:lstStyle/>
          <a:p>
            <a:r>
              <a:rPr lang="en-US" b="0" i="0" dirty="0">
                <a:solidFill>
                  <a:srgbClr val="222222"/>
                </a:solidFill>
                <a:effectLst/>
                <a:latin typeface="Lato" panose="020F0502020204030203" pitchFamily="34" charset="0"/>
              </a:rPr>
              <a:t>There are many possible frontier which can classify the problem in hand. Following are the three possible frontiers.</a:t>
            </a:r>
          </a:p>
          <a:p>
            <a:endParaRPr lang="en-MY" dirty="0"/>
          </a:p>
        </p:txBody>
      </p:sp>
      <p:pic>
        <p:nvPicPr>
          <p:cNvPr id="4" name="Picture 3">
            <a:extLst>
              <a:ext uri="{FF2B5EF4-FFF2-40B4-BE49-F238E27FC236}">
                <a16:creationId xmlns:a16="http://schemas.microsoft.com/office/drawing/2014/main" id="{D85CCC71-030A-4FB5-B62D-D4D5AD0E82E7}"/>
              </a:ext>
            </a:extLst>
          </p:cNvPr>
          <p:cNvPicPr>
            <a:picLocks noChangeAspect="1"/>
          </p:cNvPicPr>
          <p:nvPr/>
        </p:nvPicPr>
        <p:blipFill>
          <a:blip r:embed="rId2"/>
          <a:stretch>
            <a:fillRect/>
          </a:stretch>
        </p:blipFill>
        <p:spPr>
          <a:xfrm>
            <a:off x="2013178" y="2722927"/>
            <a:ext cx="5548766" cy="3769948"/>
          </a:xfrm>
          <a:prstGeom prst="rect">
            <a:avLst/>
          </a:prstGeom>
        </p:spPr>
      </p:pic>
    </p:spTree>
    <p:extLst>
      <p:ext uri="{BB962C8B-B14F-4D97-AF65-F5344CB8AC3E}">
        <p14:creationId xmlns:p14="http://schemas.microsoft.com/office/powerpoint/2010/main" val="68729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645B-F615-487E-A05D-1B2E77ABFE7B}"/>
              </a:ext>
            </a:extLst>
          </p:cNvPr>
          <p:cNvSpPr>
            <a:spLocks noGrp="1"/>
          </p:cNvSpPr>
          <p:nvPr>
            <p:ph type="title"/>
          </p:nvPr>
        </p:nvSpPr>
        <p:spPr/>
        <p:txBody>
          <a:bodyPr/>
          <a:lstStyle/>
          <a:p>
            <a:r>
              <a:rPr lang="en-US" dirty="0"/>
              <a:t>How do we decide which is the best frontier for this particular problem statement?</a:t>
            </a:r>
            <a:endParaRPr lang="en-MY" dirty="0"/>
          </a:p>
        </p:txBody>
      </p:sp>
      <p:sp>
        <p:nvSpPr>
          <p:cNvPr id="3" name="Content Placeholder 2">
            <a:extLst>
              <a:ext uri="{FF2B5EF4-FFF2-40B4-BE49-F238E27FC236}">
                <a16:creationId xmlns:a16="http://schemas.microsoft.com/office/drawing/2014/main" id="{41A3ED94-89AC-4115-AEA7-F17114F7DD1C}"/>
              </a:ext>
            </a:extLst>
          </p:cNvPr>
          <p:cNvSpPr>
            <a:spLocks noGrp="1"/>
          </p:cNvSpPr>
          <p:nvPr>
            <p:ph idx="1"/>
          </p:nvPr>
        </p:nvSpPr>
        <p:spPr/>
        <p:txBody>
          <a:bodyPr/>
          <a:lstStyle/>
          <a:p>
            <a:pPr algn="just"/>
            <a:r>
              <a:rPr lang="en-US" dirty="0"/>
              <a:t>The easiest way to interpret the objective function in a SVM is to find the minimum distance of the frontier from closest support vector (this can belong to any class). For instance, orange frontier is closest to blue circles. And the closest blue circle is 2 units away from the frontier. Once we have these distances for all the frontiers, we simply choose the frontier with the maximum distance (from the closest support vector). Out of the three shown frontiers, we see the black frontier is farthest from nearest support vector (i.e. 15 units).</a:t>
            </a:r>
            <a:endParaRPr lang="en-MY" dirty="0"/>
          </a:p>
        </p:txBody>
      </p:sp>
    </p:spTree>
    <p:extLst>
      <p:ext uri="{BB962C8B-B14F-4D97-AF65-F5344CB8AC3E}">
        <p14:creationId xmlns:p14="http://schemas.microsoft.com/office/powerpoint/2010/main" val="279517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BE66-D5D4-4311-B43D-10E7C4BB1004}"/>
              </a:ext>
            </a:extLst>
          </p:cNvPr>
          <p:cNvSpPr>
            <a:spLocks noGrp="1"/>
          </p:cNvSpPr>
          <p:nvPr>
            <p:ph type="title"/>
          </p:nvPr>
        </p:nvSpPr>
        <p:spPr/>
        <p:txBody>
          <a:bodyPr/>
          <a:lstStyle/>
          <a:p>
            <a:r>
              <a:rPr lang="en-US" dirty="0"/>
              <a:t>What if we do not find a clean frontier which segregates the classes?</a:t>
            </a:r>
            <a:endParaRPr lang="en-MY" dirty="0"/>
          </a:p>
        </p:txBody>
      </p:sp>
      <p:sp>
        <p:nvSpPr>
          <p:cNvPr id="3" name="Content Placeholder 2">
            <a:extLst>
              <a:ext uri="{FF2B5EF4-FFF2-40B4-BE49-F238E27FC236}">
                <a16:creationId xmlns:a16="http://schemas.microsoft.com/office/drawing/2014/main" id="{3ABACDED-2C1C-49A7-B7F9-41E00D47A091}"/>
              </a:ext>
            </a:extLst>
          </p:cNvPr>
          <p:cNvSpPr>
            <a:spLocks noGrp="1"/>
          </p:cNvSpPr>
          <p:nvPr>
            <p:ph idx="1"/>
          </p:nvPr>
        </p:nvSpPr>
        <p:spPr/>
        <p:txBody>
          <a:bodyPr/>
          <a:lstStyle/>
          <a:p>
            <a:r>
              <a:rPr lang="en-US" sz="2400" dirty="0"/>
              <a:t>What if the distribution looked something like as follows :</a:t>
            </a:r>
          </a:p>
          <a:p>
            <a:endParaRPr lang="en-MY" dirty="0"/>
          </a:p>
        </p:txBody>
      </p:sp>
      <p:pic>
        <p:nvPicPr>
          <p:cNvPr id="4" name="Picture 3">
            <a:extLst>
              <a:ext uri="{FF2B5EF4-FFF2-40B4-BE49-F238E27FC236}">
                <a16:creationId xmlns:a16="http://schemas.microsoft.com/office/drawing/2014/main" id="{B7334415-506F-4F3A-898F-8F266F2C70A8}"/>
              </a:ext>
            </a:extLst>
          </p:cNvPr>
          <p:cNvPicPr>
            <a:picLocks noChangeAspect="1"/>
          </p:cNvPicPr>
          <p:nvPr/>
        </p:nvPicPr>
        <p:blipFill>
          <a:blip r:embed="rId2"/>
          <a:stretch>
            <a:fillRect/>
          </a:stretch>
        </p:blipFill>
        <p:spPr>
          <a:xfrm>
            <a:off x="2496457" y="2689129"/>
            <a:ext cx="5355772" cy="4168871"/>
          </a:xfrm>
          <a:prstGeom prst="rect">
            <a:avLst/>
          </a:prstGeom>
        </p:spPr>
      </p:pic>
    </p:spTree>
    <p:extLst>
      <p:ext uri="{BB962C8B-B14F-4D97-AF65-F5344CB8AC3E}">
        <p14:creationId xmlns:p14="http://schemas.microsoft.com/office/powerpoint/2010/main" val="332639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BE27724-3754-B4DF-8EC8-ECE2DC007D79}"/>
              </a:ext>
            </a:extLst>
          </p:cNvPr>
          <p:cNvSpPr>
            <a:spLocks noGrp="1" noChangeArrowheads="1"/>
          </p:cNvSpPr>
          <p:nvPr>
            <p:ph type="title"/>
          </p:nvPr>
        </p:nvSpPr>
        <p:spPr/>
        <p:txBody>
          <a:bodyPr/>
          <a:lstStyle/>
          <a:p>
            <a:r>
              <a:rPr lang="en-US" altLang="en-US" dirty="0"/>
              <a:t>Linear Separators </a:t>
            </a:r>
          </a:p>
        </p:txBody>
      </p:sp>
      <p:sp>
        <p:nvSpPr>
          <p:cNvPr id="165891" name="Rectangle 3">
            <a:extLst>
              <a:ext uri="{FF2B5EF4-FFF2-40B4-BE49-F238E27FC236}">
                <a16:creationId xmlns:a16="http://schemas.microsoft.com/office/drawing/2014/main" id="{51759E39-0933-3EAD-3855-504E0B1BA741}"/>
              </a:ext>
            </a:extLst>
          </p:cNvPr>
          <p:cNvSpPr>
            <a:spLocks noGrp="1" noChangeArrowheads="1"/>
          </p:cNvSpPr>
          <p:nvPr>
            <p:ph type="body" idx="1"/>
          </p:nvPr>
        </p:nvSpPr>
        <p:spPr>
          <a:xfrm>
            <a:off x="838200" y="1524000"/>
            <a:ext cx="9486900" cy="5029200"/>
          </a:xfrm>
        </p:spPr>
        <p:txBody>
          <a:bodyPr/>
          <a:lstStyle/>
          <a:p>
            <a:r>
              <a:rPr lang="en-US" altLang="en-US" dirty="0"/>
              <a:t>Binary classification can be viewed as the task of separating classes in feature space:</a:t>
            </a:r>
          </a:p>
        </p:txBody>
      </p:sp>
      <p:sp>
        <p:nvSpPr>
          <p:cNvPr id="165892" name="Line 4">
            <a:extLst>
              <a:ext uri="{FF2B5EF4-FFF2-40B4-BE49-F238E27FC236}">
                <a16:creationId xmlns:a16="http://schemas.microsoft.com/office/drawing/2014/main" id="{858F1E29-9F08-8410-3D14-37754A73A64F}"/>
              </a:ext>
            </a:extLst>
          </p:cNvPr>
          <p:cNvSpPr>
            <a:spLocks noChangeShapeType="1"/>
          </p:cNvSpPr>
          <p:nvPr/>
        </p:nvSpPr>
        <p:spPr bwMode="auto">
          <a:xfrm flipV="1">
            <a:off x="2420938" y="3054350"/>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5893" name="Line 5">
            <a:extLst>
              <a:ext uri="{FF2B5EF4-FFF2-40B4-BE49-F238E27FC236}">
                <a16:creationId xmlns:a16="http://schemas.microsoft.com/office/drawing/2014/main" id="{7CCC83AB-10BB-7D0F-8D81-8B68F0CFD1E5}"/>
              </a:ext>
            </a:extLst>
          </p:cNvPr>
          <p:cNvSpPr>
            <a:spLocks noChangeShapeType="1"/>
          </p:cNvSpPr>
          <p:nvPr/>
        </p:nvSpPr>
        <p:spPr bwMode="auto">
          <a:xfrm flipV="1">
            <a:off x="2286001" y="5980113"/>
            <a:ext cx="4081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5894" name="AutoShape 6">
            <a:extLst>
              <a:ext uri="{FF2B5EF4-FFF2-40B4-BE49-F238E27FC236}">
                <a16:creationId xmlns:a16="http://schemas.microsoft.com/office/drawing/2014/main" id="{B2820317-3E86-F880-A87B-7D3417D23362}"/>
              </a:ext>
            </a:extLst>
          </p:cNvPr>
          <p:cNvSpPr>
            <a:spLocks noChangeArrowheads="1"/>
          </p:cNvSpPr>
          <p:nvPr/>
        </p:nvSpPr>
        <p:spPr bwMode="auto">
          <a:xfrm>
            <a:off x="3460750" y="38100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895" name="AutoShape 7">
            <a:extLst>
              <a:ext uri="{FF2B5EF4-FFF2-40B4-BE49-F238E27FC236}">
                <a16:creationId xmlns:a16="http://schemas.microsoft.com/office/drawing/2014/main" id="{10A54176-352C-845A-70C3-F3EDA4894FC0}"/>
              </a:ext>
            </a:extLst>
          </p:cNvPr>
          <p:cNvSpPr>
            <a:spLocks noChangeArrowheads="1"/>
          </p:cNvSpPr>
          <p:nvPr/>
        </p:nvSpPr>
        <p:spPr bwMode="auto">
          <a:xfrm>
            <a:off x="2886075" y="4167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896" name="AutoShape 8">
            <a:extLst>
              <a:ext uri="{FF2B5EF4-FFF2-40B4-BE49-F238E27FC236}">
                <a16:creationId xmlns:a16="http://schemas.microsoft.com/office/drawing/2014/main" id="{42E22B92-C4BC-42CF-8629-8B1BB4ADCAC0}"/>
              </a:ext>
            </a:extLst>
          </p:cNvPr>
          <p:cNvSpPr>
            <a:spLocks noChangeArrowheads="1"/>
          </p:cNvSpPr>
          <p:nvPr/>
        </p:nvSpPr>
        <p:spPr bwMode="auto">
          <a:xfrm>
            <a:off x="3038475" y="4713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897" name="AutoShape 9">
            <a:extLst>
              <a:ext uri="{FF2B5EF4-FFF2-40B4-BE49-F238E27FC236}">
                <a16:creationId xmlns:a16="http://schemas.microsoft.com/office/drawing/2014/main" id="{7866A91F-0A50-DB7F-84C3-0168BD6C61B5}"/>
              </a:ext>
            </a:extLst>
          </p:cNvPr>
          <p:cNvSpPr>
            <a:spLocks noChangeArrowheads="1"/>
          </p:cNvSpPr>
          <p:nvPr/>
        </p:nvSpPr>
        <p:spPr bwMode="auto">
          <a:xfrm>
            <a:off x="2657475" y="5170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898" name="AutoShape 10">
            <a:extLst>
              <a:ext uri="{FF2B5EF4-FFF2-40B4-BE49-F238E27FC236}">
                <a16:creationId xmlns:a16="http://schemas.microsoft.com/office/drawing/2014/main" id="{FD9E2FA8-DBC7-EE6D-269D-9503A1C4E47B}"/>
              </a:ext>
            </a:extLst>
          </p:cNvPr>
          <p:cNvSpPr>
            <a:spLocks noChangeArrowheads="1"/>
          </p:cNvSpPr>
          <p:nvPr/>
        </p:nvSpPr>
        <p:spPr bwMode="auto">
          <a:xfrm>
            <a:off x="3190875" y="3570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899" name="AutoShape 11">
            <a:extLst>
              <a:ext uri="{FF2B5EF4-FFF2-40B4-BE49-F238E27FC236}">
                <a16:creationId xmlns:a16="http://schemas.microsoft.com/office/drawing/2014/main" id="{2C0B47E0-3AB4-6AE8-DDB9-C159D82B9CE3}"/>
              </a:ext>
            </a:extLst>
          </p:cNvPr>
          <p:cNvSpPr>
            <a:spLocks noChangeArrowheads="1"/>
          </p:cNvSpPr>
          <p:nvPr/>
        </p:nvSpPr>
        <p:spPr bwMode="auto">
          <a:xfrm>
            <a:off x="2657475" y="4484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0" name="AutoShape 12">
            <a:extLst>
              <a:ext uri="{FF2B5EF4-FFF2-40B4-BE49-F238E27FC236}">
                <a16:creationId xmlns:a16="http://schemas.microsoft.com/office/drawing/2014/main" id="{B94CF9D2-3E8E-BCC5-655B-B85302BCB6B6}"/>
              </a:ext>
            </a:extLst>
          </p:cNvPr>
          <p:cNvSpPr>
            <a:spLocks noChangeArrowheads="1"/>
          </p:cNvSpPr>
          <p:nvPr/>
        </p:nvSpPr>
        <p:spPr bwMode="auto">
          <a:xfrm>
            <a:off x="2809875" y="4637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1" name="AutoShape 13">
            <a:extLst>
              <a:ext uri="{FF2B5EF4-FFF2-40B4-BE49-F238E27FC236}">
                <a16:creationId xmlns:a16="http://schemas.microsoft.com/office/drawing/2014/main" id="{55DC523C-C28A-85DA-F13B-EE3C46D73C5C}"/>
              </a:ext>
            </a:extLst>
          </p:cNvPr>
          <p:cNvSpPr>
            <a:spLocks noChangeArrowheads="1"/>
          </p:cNvSpPr>
          <p:nvPr/>
        </p:nvSpPr>
        <p:spPr bwMode="auto">
          <a:xfrm>
            <a:off x="3571875" y="4256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2" name="AutoShape 14">
            <a:extLst>
              <a:ext uri="{FF2B5EF4-FFF2-40B4-BE49-F238E27FC236}">
                <a16:creationId xmlns:a16="http://schemas.microsoft.com/office/drawing/2014/main" id="{2A43EE41-20BB-EE6A-48AF-DAE066CBFEF3}"/>
              </a:ext>
            </a:extLst>
          </p:cNvPr>
          <p:cNvSpPr>
            <a:spLocks noChangeArrowheads="1"/>
          </p:cNvSpPr>
          <p:nvPr/>
        </p:nvSpPr>
        <p:spPr bwMode="auto">
          <a:xfrm>
            <a:off x="4473575" y="4243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3" name="AutoShape 15">
            <a:extLst>
              <a:ext uri="{FF2B5EF4-FFF2-40B4-BE49-F238E27FC236}">
                <a16:creationId xmlns:a16="http://schemas.microsoft.com/office/drawing/2014/main" id="{7A59EECE-5B33-7994-4635-FA97DA57748F}"/>
              </a:ext>
            </a:extLst>
          </p:cNvPr>
          <p:cNvSpPr>
            <a:spLocks noChangeArrowheads="1"/>
          </p:cNvSpPr>
          <p:nvPr/>
        </p:nvSpPr>
        <p:spPr bwMode="auto">
          <a:xfrm>
            <a:off x="4105275"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4" name="AutoShape 16">
            <a:extLst>
              <a:ext uri="{FF2B5EF4-FFF2-40B4-BE49-F238E27FC236}">
                <a16:creationId xmlns:a16="http://schemas.microsoft.com/office/drawing/2014/main" id="{47CE8A31-CA7E-A666-2BE7-80F317BBB106}"/>
              </a:ext>
            </a:extLst>
          </p:cNvPr>
          <p:cNvSpPr>
            <a:spLocks noChangeArrowheads="1"/>
          </p:cNvSpPr>
          <p:nvPr/>
        </p:nvSpPr>
        <p:spPr bwMode="auto">
          <a:xfrm>
            <a:off x="5095875"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5" name="AutoShape 17">
            <a:extLst>
              <a:ext uri="{FF2B5EF4-FFF2-40B4-BE49-F238E27FC236}">
                <a16:creationId xmlns:a16="http://schemas.microsoft.com/office/drawing/2014/main" id="{32814BB1-447D-4318-6A80-9AEB444CBAFB}"/>
              </a:ext>
            </a:extLst>
          </p:cNvPr>
          <p:cNvSpPr>
            <a:spLocks noChangeArrowheads="1"/>
          </p:cNvSpPr>
          <p:nvPr/>
        </p:nvSpPr>
        <p:spPr bwMode="auto">
          <a:xfrm>
            <a:off x="3787775" y="56911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6" name="AutoShape 18">
            <a:extLst>
              <a:ext uri="{FF2B5EF4-FFF2-40B4-BE49-F238E27FC236}">
                <a16:creationId xmlns:a16="http://schemas.microsoft.com/office/drawing/2014/main" id="{1C73F602-A058-CFCB-0CD0-96CF62F546C2}"/>
              </a:ext>
            </a:extLst>
          </p:cNvPr>
          <p:cNvSpPr>
            <a:spLocks noChangeArrowheads="1"/>
          </p:cNvSpPr>
          <p:nvPr/>
        </p:nvSpPr>
        <p:spPr bwMode="auto">
          <a:xfrm>
            <a:off x="4410075" y="4560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7" name="AutoShape 19">
            <a:extLst>
              <a:ext uri="{FF2B5EF4-FFF2-40B4-BE49-F238E27FC236}">
                <a16:creationId xmlns:a16="http://schemas.microsoft.com/office/drawing/2014/main" id="{CD507C9D-4189-18FB-8133-5433E3476D37}"/>
              </a:ext>
            </a:extLst>
          </p:cNvPr>
          <p:cNvSpPr>
            <a:spLocks noChangeArrowheads="1"/>
          </p:cNvSpPr>
          <p:nvPr/>
        </p:nvSpPr>
        <p:spPr bwMode="auto">
          <a:xfrm>
            <a:off x="3787775" y="5005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8" name="AutoShape 20">
            <a:extLst>
              <a:ext uri="{FF2B5EF4-FFF2-40B4-BE49-F238E27FC236}">
                <a16:creationId xmlns:a16="http://schemas.microsoft.com/office/drawing/2014/main" id="{6482A539-6E2A-6D47-E171-7EC3A9DE0081}"/>
              </a:ext>
            </a:extLst>
          </p:cNvPr>
          <p:cNvSpPr>
            <a:spLocks noChangeArrowheads="1"/>
          </p:cNvSpPr>
          <p:nvPr/>
        </p:nvSpPr>
        <p:spPr bwMode="auto">
          <a:xfrm>
            <a:off x="4486275" y="53990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09" name="AutoShape 21">
            <a:extLst>
              <a:ext uri="{FF2B5EF4-FFF2-40B4-BE49-F238E27FC236}">
                <a16:creationId xmlns:a16="http://schemas.microsoft.com/office/drawing/2014/main" id="{EE47CCB9-ACCA-609C-20CA-49D2AD0036E4}"/>
              </a:ext>
            </a:extLst>
          </p:cNvPr>
          <p:cNvSpPr>
            <a:spLocks noChangeArrowheads="1"/>
          </p:cNvSpPr>
          <p:nvPr/>
        </p:nvSpPr>
        <p:spPr bwMode="auto">
          <a:xfrm>
            <a:off x="5172075" y="44846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10" name="Line 22">
            <a:extLst>
              <a:ext uri="{FF2B5EF4-FFF2-40B4-BE49-F238E27FC236}">
                <a16:creationId xmlns:a16="http://schemas.microsoft.com/office/drawing/2014/main" id="{42985333-FC79-C6E1-479C-9EB625D2E2A0}"/>
              </a:ext>
            </a:extLst>
          </p:cNvPr>
          <p:cNvSpPr>
            <a:spLocks noChangeShapeType="1"/>
          </p:cNvSpPr>
          <p:nvPr/>
        </p:nvSpPr>
        <p:spPr bwMode="auto">
          <a:xfrm flipV="1">
            <a:off x="2733675" y="3036888"/>
            <a:ext cx="2438400" cy="2667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65911" name="AutoShape 23">
            <a:extLst>
              <a:ext uri="{FF2B5EF4-FFF2-40B4-BE49-F238E27FC236}">
                <a16:creationId xmlns:a16="http://schemas.microsoft.com/office/drawing/2014/main" id="{77E6C24F-8AAA-C2DD-72AA-76EF6146CA56}"/>
              </a:ext>
            </a:extLst>
          </p:cNvPr>
          <p:cNvSpPr>
            <a:spLocks noChangeArrowheads="1"/>
          </p:cNvSpPr>
          <p:nvPr/>
        </p:nvSpPr>
        <p:spPr bwMode="auto">
          <a:xfrm>
            <a:off x="3657600" y="29718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12" name="AutoShape 24">
            <a:extLst>
              <a:ext uri="{FF2B5EF4-FFF2-40B4-BE49-F238E27FC236}">
                <a16:creationId xmlns:a16="http://schemas.microsoft.com/office/drawing/2014/main" id="{36758A70-F5A1-DF6C-20B1-FBAE762C5A04}"/>
              </a:ext>
            </a:extLst>
          </p:cNvPr>
          <p:cNvSpPr>
            <a:spLocks noChangeArrowheads="1"/>
          </p:cNvSpPr>
          <p:nvPr/>
        </p:nvSpPr>
        <p:spPr bwMode="auto">
          <a:xfrm>
            <a:off x="4267200" y="30480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13" name="AutoShape 25">
            <a:extLst>
              <a:ext uri="{FF2B5EF4-FFF2-40B4-BE49-F238E27FC236}">
                <a16:creationId xmlns:a16="http://schemas.microsoft.com/office/drawing/2014/main" id="{720DBC2F-A863-D3EE-8EDC-06872C412B09}"/>
              </a:ext>
            </a:extLst>
          </p:cNvPr>
          <p:cNvSpPr>
            <a:spLocks noChangeArrowheads="1"/>
          </p:cNvSpPr>
          <p:nvPr/>
        </p:nvSpPr>
        <p:spPr bwMode="auto">
          <a:xfrm>
            <a:off x="5334000" y="38100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165914" name="Text Box 26">
            <a:extLst>
              <a:ext uri="{FF2B5EF4-FFF2-40B4-BE49-F238E27FC236}">
                <a16:creationId xmlns:a16="http://schemas.microsoft.com/office/drawing/2014/main" id="{3DD16419-5F5D-70A9-04CF-00F4EEF2C578}"/>
              </a:ext>
            </a:extLst>
          </p:cNvPr>
          <p:cNvSpPr txBox="1">
            <a:spLocks noChangeArrowheads="1"/>
          </p:cNvSpPr>
          <p:nvPr/>
        </p:nvSpPr>
        <p:spPr bwMode="auto">
          <a:xfrm>
            <a:off x="5143500" y="2695575"/>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err="1"/>
              <a:t>w</a:t>
            </a:r>
            <a:r>
              <a:rPr lang="en-US" altLang="en-US" b="1" baseline="30000" dirty="0" err="1"/>
              <a:t>T</a:t>
            </a:r>
            <a:r>
              <a:rPr lang="en-US" altLang="en-US" b="1" dirty="0" err="1"/>
              <a:t>x</a:t>
            </a:r>
            <a:r>
              <a:rPr lang="en-US" altLang="en-US" b="1" dirty="0"/>
              <a:t> </a:t>
            </a:r>
            <a:r>
              <a:rPr lang="en-US" altLang="en-US" dirty="0"/>
              <a:t>+ </a:t>
            </a:r>
            <a:r>
              <a:rPr lang="en-US" altLang="en-US" i="1" dirty="0"/>
              <a:t>b</a:t>
            </a:r>
            <a:r>
              <a:rPr lang="en-US" altLang="en-US" b="1" dirty="0"/>
              <a:t> = 0</a:t>
            </a:r>
          </a:p>
        </p:txBody>
      </p:sp>
      <p:sp>
        <p:nvSpPr>
          <p:cNvPr id="165915" name="Text Box 27">
            <a:extLst>
              <a:ext uri="{FF2B5EF4-FFF2-40B4-BE49-F238E27FC236}">
                <a16:creationId xmlns:a16="http://schemas.microsoft.com/office/drawing/2014/main" id="{FCFA70FA-B0D1-E0BD-A2AE-490889287F2B}"/>
              </a:ext>
            </a:extLst>
          </p:cNvPr>
          <p:cNvSpPr txBox="1">
            <a:spLocks noChangeArrowheads="1"/>
          </p:cNvSpPr>
          <p:nvPr/>
        </p:nvSpPr>
        <p:spPr bwMode="auto">
          <a:xfrm>
            <a:off x="5143500" y="325755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r>
              <a:rPr lang="en-US" altLang="en-US" b="1" baseline="30000"/>
              <a:t>T</a:t>
            </a:r>
            <a:r>
              <a:rPr lang="en-US" altLang="en-US" b="1"/>
              <a:t>x </a:t>
            </a:r>
            <a:r>
              <a:rPr lang="en-US" altLang="en-US"/>
              <a:t>+ </a:t>
            </a:r>
            <a:r>
              <a:rPr lang="en-US" altLang="en-US" i="1"/>
              <a:t>b</a:t>
            </a:r>
            <a:r>
              <a:rPr lang="en-US" altLang="en-US" b="1"/>
              <a:t> &lt; 0</a:t>
            </a:r>
          </a:p>
        </p:txBody>
      </p:sp>
      <p:sp>
        <p:nvSpPr>
          <p:cNvPr id="165916" name="Text Box 28">
            <a:extLst>
              <a:ext uri="{FF2B5EF4-FFF2-40B4-BE49-F238E27FC236}">
                <a16:creationId xmlns:a16="http://schemas.microsoft.com/office/drawing/2014/main" id="{8BD3D067-3314-146C-59A9-AFE3B47922B8}"/>
              </a:ext>
            </a:extLst>
          </p:cNvPr>
          <p:cNvSpPr txBox="1">
            <a:spLocks noChangeArrowheads="1"/>
          </p:cNvSpPr>
          <p:nvPr/>
        </p:nvSpPr>
        <p:spPr bwMode="auto">
          <a:xfrm>
            <a:off x="2714625" y="3038475"/>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r>
              <a:rPr lang="en-US" altLang="en-US" b="1" baseline="30000"/>
              <a:t>T</a:t>
            </a:r>
            <a:r>
              <a:rPr lang="en-US" altLang="en-US" b="1"/>
              <a:t>x </a:t>
            </a:r>
            <a:r>
              <a:rPr lang="en-US" altLang="en-US"/>
              <a:t>+ </a:t>
            </a:r>
            <a:r>
              <a:rPr lang="en-US" altLang="en-US" i="1"/>
              <a:t>b</a:t>
            </a:r>
            <a:r>
              <a:rPr lang="en-US" altLang="en-US" b="1"/>
              <a:t> &gt; 0</a:t>
            </a:r>
          </a:p>
        </p:txBody>
      </p:sp>
      <p:sp>
        <p:nvSpPr>
          <p:cNvPr id="165917" name="Text Box 29">
            <a:extLst>
              <a:ext uri="{FF2B5EF4-FFF2-40B4-BE49-F238E27FC236}">
                <a16:creationId xmlns:a16="http://schemas.microsoft.com/office/drawing/2014/main" id="{2770AB51-2DB7-7849-8F2D-F521DB41F5AC}"/>
              </a:ext>
            </a:extLst>
          </p:cNvPr>
          <p:cNvSpPr txBox="1">
            <a:spLocks noChangeArrowheads="1"/>
          </p:cNvSpPr>
          <p:nvPr/>
        </p:nvSpPr>
        <p:spPr bwMode="auto">
          <a:xfrm>
            <a:off x="6810375" y="4381500"/>
            <a:ext cx="2933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t>f</a:t>
            </a:r>
            <a:r>
              <a:rPr lang="en-US" altLang="en-US" dirty="0"/>
              <a:t>(</a:t>
            </a:r>
            <a:r>
              <a:rPr lang="en-US" altLang="en-US" b="1" dirty="0"/>
              <a:t>x</a:t>
            </a:r>
            <a:r>
              <a:rPr lang="en-US" altLang="en-US" dirty="0"/>
              <a:t>)</a:t>
            </a:r>
            <a:r>
              <a:rPr lang="en-US" altLang="en-US" i="1" dirty="0"/>
              <a:t> = </a:t>
            </a:r>
            <a:r>
              <a:rPr lang="en-US" altLang="en-US" dirty="0"/>
              <a:t>sign(</a:t>
            </a:r>
            <a:r>
              <a:rPr lang="en-US" altLang="en-US" b="1" dirty="0" err="1"/>
              <a:t>w</a:t>
            </a:r>
            <a:r>
              <a:rPr lang="en-US" altLang="en-US" b="1" baseline="30000" dirty="0" err="1"/>
              <a:t>T</a:t>
            </a:r>
            <a:r>
              <a:rPr lang="en-US" altLang="en-US" b="1" dirty="0" err="1"/>
              <a:t>x</a:t>
            </a:r>
            <a:r>
              <a:rPr lang="en-US" altLang="en-US" b="1" dirty="0"/>
              <a:t> </a:t>
            </a:r>
            <a:r>
              <a:rPr lang="en-US" altLang="en-US" dirty="0"/>
              <a:t>+ </a:t>
            </a:r>
            <a:r>
              <a:rPr lang="en-US" altLang="en-US" i="1" dirty="0"/>
              <a:t>b</a:t>
            </a:r>
            <a:r>
              <a:rPr lang="en-US" altLang="en-US" dirty="0"/>
              <a:t>)</a:t>
            </a:r>
            <a:endParaRPr lang="en-US" altLang="en-US" b="1" dirty="0"/>
          </a:p>
        </p:txBody>
      </p:sp>
    </p:spTree>
  </p:cSld>
  <p:clrMapOvr>
    <a:masterClrMapping/>
  </p:clrMapOvr>
  <p:transition advTm="349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9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9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9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9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4" grpId="0"/>
      <p:bldP spid="165915" grpId="0"/>
      <p:bldP spid="165916" grpId="0"/>
      <p:bldP spid="1659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75AF-8545-439F-9DC8-FD388C34DC2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872169E-5E73-4F3C-B5A7-8C650C23E9D2}"/>
              </a:ext>
            </a:extLst>
          </p:cNvPr>
          <p:cNvSpPr>
            <a:spLocks noGrp="1"/>
          </p:cNvSpPr>
          <p:nvPr>
            <p:ph idx="1"/>
          </p:nvPr>
        </p:nvSpPr>
        <p:spPr/>
        <p:txBody>
          <a:bodyPr>
            <a:normAutofit/>
          </a:bodyPr>
          <a:lstStyle/>
          <a:p>
            <a:pPr algn="just"/>
            <a:r>
              <a:rPr lang="en-US" sz="2000" b="0" i="0" dirty="0">
                <a:solidFill>
                  <a:srgbClr val="222222"/>
                </a:solidFill>
                <a:effectLst/>
                <a:latin typeface="Lato" panose="020F0502020204030203" pitchFamily="34" charset="0"/>
              </a:rPr>
              <a:t>In such cases, we do not see a straight line frontier directly in current plane which can serve as the SVM. In such cases, we need to map these vector to a higher dimension plane so that they get segregated from each other. Such cases will be covered once we start with the formulation of SVM. </a:t>
            </a:r>
            <a:r>
              <a:rPr lang="en-US" sz="2000" dirty="0">
                <a:solidFill>
                  <a:srgbClr val="222222"/>
                </a:solidFill>
                <a:latin typeface="Lato" panose="020F0502020204030203" pitchFamily="34" charset="0"/>
              </a:rPr>
              <a:t>We </a:t>
            </a:r>
            <a:r>
              <a:rPr lang="en-US" sz="2000" b="0" i="0" dirty="0">
                <a:solidFill>
                  <a:srgbClr val="222222"/>
                </a:solidFill>
                <a:effectLst/>
                <a:latin typeface="Lato" panose="020F0502020204030203" pitchFamily="34" charset="0"/>
              </a:rPr>
              <a:t>can visualize that such transformation will result into following type of SVM.</a:t>
            </a:r>
          </a:p>
          <a:p>
            <a:endParaRPr lang="en-MY" sz="2000" dirty="0"/>
          </a:p>
        </p:txBody>
      </p:sp>
      <p:pic>
        <p:nvPicPr>
          <p:cNvPr id="4" name="Picture 3">
            <a:extLst>
              <a:ext uri="{FF2B5EF4-FFF2-40B4-BE49-F238E27FC236}">
                <a16:creationId xmlns:a16="http://schemas.microsoft.com/office/drawing/2014/main" id="{101EAA65-D743-46F9-ACDE-44C1CFB5F77D}"/>
              </a:ext>
            </a:extLst>
          </p:cNvPr>
          <p:cNvPicPr>
            <a:picLocks noChangeAspect="1"/>
          </p:cNvPicPr>
          <p:nvPr/>
        </p:nvPicPr>
        <p:blipFill>
          <a:blip r:embed="rId2"/>
          <a:stretch>
            <a:fillRect/>
          </a:stretch>
        </p:blipFill>
        <p:spPr>
          <a:xfrm>
            <a:off x="1075397" y="3462026"/>
            <a:ext cx="4673599" cy="2849874"/>
          </a:xfrm>
          <a:prstGeom prst="rect">
            <a:avLst/>
          </a:prstGeom>
        </p:spPr>
      </p:pic>
      <p:sp>
        <p:nvSpPr>
          <p:cNvPr id="6" name="TextBox 5">
            <a:extLst>
              <a:ext uri="{FF2B5EF4-FFF2-40B4-BE49-F238E27FC236}">
                <a16:creationId xmlns:a16="http://schemas.microsoft.com/office/drawing/2014/main" id="{6EAE7F5A-574D-4757-A6F4-2908B645BDF9}"/>
              </a:ext>
            </a:extLst>
          </p:cNvPr>
          <p:cNvSpPr txBox="1"/>
          <p:nvPr/>
        </p:nvSpPr>
        <p:spPr>
          <a:xfrm>
            <a:off x="5609492" y="3896641"/>
            <a:ext cx="6098344" cy="1477328"/>
          </a:xfrm>
          <a:prstGeom prst="rect">
            <a:avLst/>
          </a:prstGeom>
          <a:noFill/>
        </p:spPr>
        <p:txBody>
          <a:bodyPr wrap="square">
            <a:spAutoFit/>
          </a:bodyPr>
          <a:lstStyle/>
          <a:p>
            <a:r>
              <a:rPr lang="en-US" dirty="0"/>
              <a:t>Each of the green square in original distribution is mapped on a transformed scale. And transformed scale has clearly segregated classes. Many algorithms have been proposed to make these transformations and some of which will be discussed.</a:t>
            </a:r>
          </a:p>
        </p:txBody>
      </p:sp>
    </p:spTree>
    <p:extLst>
      <p:ext uri="{BB962C8B-B14F-4D97-AF65-F5344CB8AC3E}">
        <p14:creationId xmlns:p14="http://schemas.microsoft.com/office/powerpoint/2010/main" val="3709855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4993-251D-78ED-06FD-FF19FB051031}"/>
              </a:ext>
            </a:extLst>
          </p:cNvPr>
          <p:cNvSpPr>
            <a:spLocks noGrp="1"/>
          </p:cNvSpPr>
          <p:nvPr>
            <p:ph type="title"/>
          </p:nvPr>
        </p:nvSpPr>
        <p:spPr/>
        <p:txBody>
          <a:bodyPr/>
          <a:lstStyle/>
          <a:p>
            <a:r>
              <a:rPr lang="en-US" dirty="0"/>
              <a:t>Sample Program 2</a:t>
            </a:r>
            <a:endParaRPr lang="en-MY" dirty="0"/>
          </a:p>
        </p:txBody>
      </p:sp>
      <p:sp>
        <p:nvSpPr>
          <p:cNvPr id="3" name="Content Placeholder 2">
            <a:extLst>
              <a:ext uri="{FF2B5EF4-FFF2-40B4-BE49-F238E27FC236}">
                <a16:creationId xmlns:a16="http://schemas.microsoft.com/office/drawing/2014/main" id="{A13261BF-4B7C-9739-A279-0C629599A3CF}"/>
              </a:ext>
            </a:extLst>
          </p:cNvPr>
          <p:cNvSpPr>
            <a:spLocks noGrp="1"/>
          </p:cNvSpPr>
          <p:nvPr>
            <p:ph idx="1"/>
          </p:nvPr>
        </p:nvSpPr>
        <p:spPr/>
        <p:txBody>
          <a:bodyPr/>
          <a:lstStyle/>
          <a:p>
            <a:pPr marL="457200" indent="-457200">
              <a:buAutoNum type="arabicPeriod"/>
            </a:pPr>
            <a:r>
              <a:rPr lang="en-US" dirty="0"/>
              <a:t>Import necessary libraries</a:t>
            </a:r>
          </a:p>
          <a:p>
            <a:pPr marL="514350" indent="-514350">
              <a:buAutoNum type="arabicPeriod"/>
            </a:pPr>
            <a:r>
              <a:rPr lang="it-IT" dirty="0"/>
              <a:t>Create a sample non-linear dataset </a:t>
            </a:r>
          </a:p>
          <a:p>
            <a:pPr marL="514350" indent="-514350">
              <a:buAutoNum type="arabicPeriod"/>
            </a:pPr>
            <a:r>
              <a:rPr lang="en-US" dirty="0"/>
              <a:t>Create and train the SVM model with RBF kernel</a:t>
            </a:r>
          </a:p>
          <a:p>
            <a:pPr marL="514350" indent="-514350">
              <a:buAutoNum type="arabicPeriod"/>
            </a:pPr>
            <a:r>
              <a:rPr lang="en-US" dirty="0"/>
              <a:t>Plot the decision boundary and the data points: </a:t>
            </a:r>
          </a:p>
          <a:p>
            <a:pPr marL="514350" indent="-514350">
              <a:buAutoNum type="arabicPeriod"/>
            </a:pPr>
            <a:r>
              <a:rPr lang="en-US" dirty="0"/>
              <a:t>Test the model with new data: </a:t>
            </a:r>
          </a:p>
          <a:p>
            <a:pPr marL="0" indent="0">
              <a:buNone/>
            </a:pPr>
            <a:endParaRPr lang="en-MY" dirty="0"/>
          </a:p>
        </p:txBody>
      </p:sp>
    </p:spTree>
    <p:extLst>
      <p:ext uri="{BB962C8B-B14F-4D97-AF65-F5344CB8AC3E}">
        <p14:creationId xmlns:p14="http://schemas.microsoft.com/office/powerpoint/2010/main" val="374226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B0B7-9ADC-402A-A985-F057552DA9BD}"/>
              </a:ext>
            </a:extLst>
          </p:cNvPr>
          <p:cNvSpPr>
            <a:spLocks noGrp="1"/>
          </p:cNvSpPr>
          <p:nvPr>
            <p:ph type="title"/>
          </p:nvPr>
        </p:nvSpPr>
        <p:spPr/>
        <p:txBody>
          <a:bodyPr/>
          <a:lstStyle/>
          <a:p>
            <a:r>
              <a:rPr lang="en-US" dirty="0"/>
              <a:t>How can we identify the right hyper-plane?</a:t>
            </a:r>
            <a:endParaRPr lang="en-MY" dirty="0"/>
          </a:p>
        </p:txBody>
      </p:sp>
      <p:sp>
        <p:nvSpPr>
          <p:cNvPr id="3" name="Content Placeholder 2">
            <a:extLst>
              <a:ext uri="{FF2B5EF4-FFF2-40B4-BE49-F238E27FC236}">
                <a16:creationId xmlns:a16="http://schemas.microsoft.com/office/drawing/2014/main" id="{AD9EE6A1-630F-479B-9A4B-FA1F10032396}"/>
              </a:ext>
            </a:extLst>
          </p:cNvPr>
          <p:cNvSpPr>
            <a:spLocks noGrp="1"/>
          </p:cNvSpPr>
          <p:nvPr>
            <p:ph idx="1"/>
          </p:nvPr>
        </p:nvSpPr>
        <p:spPr>
          <a:xfrm>
            <a:off x="707571" y="1477282"/>
            <a:ext cx="10515600" cy="4351338"/>
          </a:xfrm>
        </p:spPr>
        <p:txBody>
          <a:bodyPr/>
          <a:lstStyle/>
          <a:p>
            <a:r>
              <a:rPr lang="en-MY" dirty="0"/>
              <a:t>Scenario-1</a:t>
            </a:r>
          </a:p>
          <a:p>
            <a:pPr lvl="1"/>
            <a:r>
              <a:rPr lang="en-US" dirty="0"/>
              <a:t>Here, we have three hyper-planes (A, B, and C). Now, identify the right hyper-plane to classify stars and circles.</a:t>
            </a:r>
          </a:p>
          <a:p>
            <a:pPr lvl="2"/>
            <a:endParaRPr lang="en-MY" dirty="0"/>
          </a:p>
        </p:txBody>
      </p:sp>
      <p:pic>
        <p:nvPicPr>
          <p:cNvPr id="5" name="Picture 4">
            <a:extLst>
              <a:ext uri="{FF2B5EF4-FFF2-40B4-BE49-F238E27FC236}">
                <a16:creationId xmlns:a16="http://schemas.microsoft.com/office/drawing/2014/main" id="{E7294045-AC9D-4FC4-A2B2-F67BCFE75BAD}"/>
              </a:ext>
            </a:extLst>
          </p:cNvPr>
          <p:cNvPicPr>
            <a:picLocks noChangeAspect="1"/>
          </p:cNvPicPr>
          <p:nvPr/>
        </p:nvPicPr>
        <p:blipFill>
          <a:blip r:embed="rId2"/>
          <a:stretch>
            <a:fillRect/>
          </a:stretch>
        </p:blipFill>
        <p:spPr>
          <a:xfrm>
            <a:off x="576942" y="2552020"/>
            <a:ext cx="4638675" cy="3276600"/>
          </a:xfrm>
          <a:prstGeom prst="rect">
            <a:avLst/>
          </a:prstGeom>
        </p:spPr>
      </p:pic>
      <p:sp>
        <p:nvSpPr>
          <p:cNvPr id="7" name="TextBox 6">
            <a:extLst>
              <a:ext uri="{FF2B5EF4-FFF2-40B4-BE49-F238E27FC236}">
                <a16:creationId xmlns:a16="http://schemas.microsoft.com/office/drawing/2014/main" id="{52A69AF8-F94F-4F86-8EFA-6AE01AA430BF}"/>
              </a:ext>
            </a:extLst>
          </p:cNvPr>
          <p:cNvSpPr txBox="1"/>
          <p:nvPr/>
        </p:nvSpPr>
        <p:spPr>
          <a:xfrm>
            <a:off x="5936566" y="3671614"/>
            <a:ext cx="5417234" cy="923330"/>
          </a:xfrm>
          <a:prstGeom prst="rect">
            <a:avLst/>
          </a:prstGeom>
          <a:noFill/>
        </p:spPr>
        <p:txBody>
          <a:bodyPr wrap="square">
            <a:spAutoFit/>
          </a:bodyPr>
          <a:lstStyle/>
          <a:p>
            <a:r>
              <a:rPr lang="en-US" dirty="0"/>
              <a:t>“Select the hyper-plane which segregates the two classes better”. In this scenario, hyper-plane “B” has excellently performed this job.</a:t>
            </a:r>
            <a:endParaRPr lang="en-MY" dirty="0"/>
          </a:p>
        </p:txBody>
      </p:sp>
    </p:spTree>
    <p:extLst>
      <p:ext uri="{BB962C8B-B14F-4D97-AF65-F5344CB8AC3E}">
        <p14:creationId xmlns:p14="http://schemas.microsoft.com/office/powerpoint/2010/main" val="866288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CB52-A624-4B10-B96A-E5BA5F50D0DC}"/>
              </a:ext>
            </a:extLst>
          </p:cNvPr>
          <p:cNvSpPr>
            <a:spLocks noGrp="1"/>
          </p:cNvSpPr>
          <p:nvPr>
            <p:ph type="title"/>
          </p:nvPr>
        </p:nvSpPr>
        <p:spPr/>
        <p:txBody>
          <a:bodyPr/>
          <a:lstStyle/>
          <a:p>
            <a:r>
              <a:rPr lang="en-MY" dirty="0"/>
              <a:t>Scenario-2</a:t>
            </a:r>
          </a:p>
        </p:txBody>
      </p:sp>
      <p:sp>
        <p:nvSpPr>
          <p:cNvPr id="3" name="Content Placeholder 2">
            <a:extLst>
              <a:ext uri="{FF2B5EF4-FFF2-40B4-BE49-F238E27FC236}">
                <a16:creationId xmlns:a16="http://schemas.microsoft.com/office/drawing/2014/main" id="{ACA2EAD0-351F-4A27-A281-94AE2255FC85}"/>
              </a:ext>
            </a:extLst>
          </p:cNvPr>
          <p:cNvSpPr>
            <a:spLocks noGrp="1"/>
          </p:cNvSpPr>
          <p:nvPr>
            <p:ph idx="1"/>
          </p:nvPr>
        </p:nvSpPr>
        <p:spPr/>
        <p:txBody>
          <a:bodyPr/>
          <a:lstStyle/>
          <a:p>
            <a:r>
              <a:rPr lang="en-US" dirty="0"/>
              <a:t>Here, we have three hyper-planes (A, B, and C) and all are segregating the classes well. Now, How can we identify the right hyper-plane?</a:t>
            </a:r>
          </a:p>
          <a:p>
            <a:endParaRPr lang="en-MY" dirty="0"/>
          </a:p>
        </p:txBody>
      </p:sp>
      <p:pic>
        <p:nvPicPr>
          <p:cNvPr id="4" name="Picture 3">
            <a:extLst>
              <a:ext uri="{FF2B5EF4-FFF2-40B4-BE49-F238E27FC236}">
                <a16:creationId xmlns:a16="http://schemas.microsoft.com/office/drawing/2014/main" id="{955A4C58-E259-408B-8274-FB59F3CED47D}"/>
              </a:ext>
            </a:extLst>
          </p:cNvPr>
          <p:cNvPicPr>
            <a:picLocks noChangeAspect="1"/>
          </p:cNvPicPr>
          <p:nvPr/>
        </p:nvPicPr>
        <p:blipFill>
          <a:blip r:embed="rId2"/>
          <a:stretch>
            <a:fillRect/>
          </a:stretch>
        </p:blipFill>
        <p:spPr>
          <a:xfrm>
            <a:off x="838200" y="2680607"/>
            <a:ext cx="4533900" cy="3238500"/>
          </a:xfrm>
          <a:prstGeom prst="rect">
            <a:avLst/>
          </a:prstGeom>
        </p:spPr>
      </p:pic>
    </p:spTree>
    <p:extLst>
      <p:ext uri="{BB962C8B-B14F-4D97-AF65-F5344CB8AC3E}">
        <p14:creationId xmlns:p14="http://schemas.microsoft.com/office/powerpoint/2010/main" val="250401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8350-1C02-4F29-B715-8D473962EB1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42ECA01-8BB9-44A0-9E31-6A68460DCF1D}"/>
              </a:ext>
            </a:extLst>
          </p:cNvPr>
          <p:cNvSpPr>
            <a:spLocks noGrp="1"/>
          </p:cNvSpPr>
          <p:nvPr>
            <p:ph idx="1"/>
          </p:nvPr>
        </p:nvSpPr>
        <p:spPr/>
        <p:txBody>
          <a:bodyPr/>
          <a:lstStyle/>
          <a:p>
            <a:r>
              <a:rPr lang="en-US" dirty="0"/>
              <a:t>Here, maximizing the distances between nearest data point (either class) and hyper-plane will help us to decide the right hyper-plane. This distance is called as Margin. Let’s look at the below snapshot:</a:t>
            </a:r>
          </a:p>
          <a:p>
            <a:endParaRPr lang="en-MY" dirty="0"/>
          </a:p>
        </p:txBody>
      </p:sp>
      <p:pic>
        <p:nvPicPr>
          <p:cNvPr id="4" name="Picture 3">
            <a:extLst>
              <a:ext uri="{FF2B5EF4-FFF2-40B4-BE49-F238E27FC236}">
                <a16:creationId xmlns:a16="http://schemas.microsoft.com/office/drawing/2014/main" id="{C3DA3729-21F7-442E-AB2F-A828F491CA75}"/>
              </a:ext>
            </a:extLst>
          </p:cNvPr>
          <p:cNvPicPr>
            <a:picLocks noChangeAspect="1"/>
          </p:cNvPicPr>
          <p:nvPr/>
        </p:nvPicPr>
        <p:blipFill>
          <a:blip r:embed="rId2"/>
          <a:stretch>
            <a:fillRect/>
          </a:stretch>
        </p:blipFill>
        <p:spPr>
          <a:xfrm>
            <a:off x="1495425" y="3140075"/>
            <a:ext cx="4600575" cy="3352800"/>
          </a:xfrm>
          <a:prstGeom prst="rect">
            <a:avLst/>
          </a:prstGeom>
        </p:spPr>
      </p:pic>
      <p:sp>
        <p:nvSpPr>
          <p:cNvPr id="7" name="TextBox 6">
            <a:extLst>
              <a:ext uri="{FF2B5EF4-FFF2-40B4-BE49-F238E27FC236}">
                <a16:creationId xmlns:a16="http://schemas.microsoft.com/office/drawing/2014/main" id="{2B21BBA0-346D-4B5D-9C8D-8185D173A722}"/>
              </a:ext>
            </a:extLst>
          </p:cNvPr>
          <p:cNvSpPr txBox="1"/>
          <p:nvPr/>
        </p:nvSpPr>
        <p:spPr>
          <a:xfrm>
            <a:off x="5397305" y="3463205"/>
            <a:ext cx="6096000" cy="1754326"/>
          </a:xfrm>
          <a:prstGeom prst="rect">
            <a:avLst/>
          </a:prstGeom>
          <a:noFill/>
        </p:spPr>
        <p:txBody>
          <a:bodyPr wrap="square">
            <a:spAutoFit/>
          </a:bodyPr>
          <a:lstStyle/>
          <a:p>
            <a:r>
              <a:rPr lang="en-US" dirty="0"/>
              <a:t>In this case we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endParaRPr lang="en-MY" dirty="0"/>
          </a:p>
        </p:txBody>
      </p:sp>
    </p:spTree>
    <p:extLst>
      <p:ext uri="{BB962C8B-B14F-4D97-AF65-F5344CB8AC3E}">
        <p14:creationId xmlns:p14="http://schemas.microsoft.com/office/powerpoint/2010/main" val="127486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94B-1744-43B4-A965-B01E6DE405F4}"/>
              </a:ext>
            </a:extLst>
          </p:cNvPr>
          <p:cNvSpPr>
            <a:spLocks noGrp="1"/>
          </p:cNvSpPr>
          <p:nvPr>
            <p:ph type="title"/>
          </p:nvPr>
        </p:nvSpPr>
        <p:spPr/>
        <p:txBody>
          <a:bodyPr/>
          <a:lstStyle/>
          <a:p>
            <a:r>
              <a:rPr lang="en-MY" dirty="0"/>
              <a:t>Scenario-3</a:t>
            </a:r>
          </a:p>
        </p:txBody>
      </p:sp>
      <p:pic>
        <p:nvPicPr>
          <p:cNvPr id="4" name="Content Placeholder 3">
            <a:extLst>
              <a:ext uri="{FF2B5EF4-FFF2-40B4-BE49-F238E27FC236}">
                <a16:creationId xmlns:a16="http://schemas.microsoft.com/office/drawing/2014/main" id="{79E5D812-6F48-44DE-BF8B-A443EBBCE918}"/>
              </a:ext>
            </a:extLst>
          </p:cNvPr>
          <p:cNvPicPr>
            <a:picLocks noGrp="1" noChangeAspect="1"/>
          </p:cNvPicPr>
          <p:nvPr>
            <p:ph idx="1"/>
          </p:nvPr>
        </p:nvPicPr>
        <p:blipFill>
          <a:blip r:embed="rId2"/>
          <a:stretch>
            <a:fillRect/>
          </a:stretch>
        </p:blipFill>
        <p:spPr>
          <a:xfrm>
            <a:off x="733425" y="1177811"/>
            <a:ext cx="4629150" cy="3295650"/>
          </a:xfrm>
          <a:prstGeom prst="rect">
            <a:avLst/>
          </a:prstGeom>
        </p:spPr>
      </p:pic>
      <p:sp>
        <p:nvSpPr>
          <p:cNvPr id="6" name="TextBox 5">
            <a:extLst>
              <a:ext uri="{FF2B5EF4-FFF2-40B4-BE49-F238E27FC236}">
                <a16:creationId xmlns:a16="http://schemas.microsoft.com/office/drawing/2014/main" id="{0A023D6A-C62C-4219-B6B6-4B1CFAD57A0D}"/>
              </a:ext>
            </a:extLst>
          </p:cNvPr>
          <p:cNvSpPr txBox="1"/>
          <p:nvPr/>
        </p:nvSpPr>
        <p:spPr>
          <a:xfrm>
            <a:off x="5362575" y="1948473"/>
            <a:ext cx="6096000" cy="1938992"/>
          </a:xfrm>
          <a:prstGeom prst="rect">
            <a:avLst/>
          </a:prstGeom>
          <a:noFill/>
        </p:spPr>
        <p:txBody>
          <a:bodyPr wrap="square">
            <a:spAutoFit/>
          </a:bodyPr>
          <a:lstStyle/>
          <a:p>
            <a:r>
              <a:rPr lang="en-US" sz="2400" dirty="0"/>
              <a:t>In this case SVM selects the hyper-plane which classifies the classes accurately prior to maximizing margin. Here, hyper-plane B has a classification error and A has classified all correctly. Therefore, the right hyper-plane is A.</a:t>
            </a:r>
            <a:endParaRPr lang="en-MY" sz="2400" dirty="0"/>
          </a:p>
        </p:txBody>
      </p:sp>
    </p:spTree>
    <p:extLst>
      <p:ext uri="{BB962C8B-B14F-4D97-AF65-F5344CB8AC3E}">
        <p14:creationId xmlns:p14="http://schemas.microsoft.com/office/powerpoint/2010/main" val="155388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8DD2-E6EA-41D7-ABDC-C807709C886A}"/>
              </a:ext>
            </a:extLst>
          </p:cNvPr>
          <p:cNvSpPr>
            <a:spLocks noGrp="1"/>
          </p:cNvSpPr>
          <p:nvPr>
            <p:ph type="title"/>
          </p:nvPr>
        </p:nvSpPr>
        <p:spPr/>
        <p:txBody>
          <a:bodyPr/>
          <a:lstStyle/>
          <a:p>
            <a:r>
              <a:rPr lang="en-MY" dirty="0"/>
              <a:t>Scenario-4</a:t>
            </a:r>
          </a:p>
        </p:txBody>
      </p:sp>
      <p:sp>
        <p:nvSpPr>
          <p:cNvPr id="3" name="Content Placeholder 2">
            <a:extLst>
              <a:ext uri="{FF2B5EF4-FFF2-40B4-BE49-F238E27FC236}">
                <a16:creationId xmlns:a16="http://schemas.microsoft.com/office/drawing/2014/main" id="{B60A3522-CFDE-4C50-B400-4694AEFDCA9F}"/>
              </a:ext>
            </a:extLst>
          </p:cNvPr>
          <p:cNvSpPr>
            <a:spLocks noGrp="1"/>
          </p:cNvSpPr>
          <p:nvPr>
            <p:ph idx="1"/>
          </p:nvPr>
        </p:nvSpPr>
        <p:spPr/>
        <p:txBody>
          <a:bodyPr/>
          <a:lstStyle/>
          <a:p>
            <a:r>
              <a:rPr lang="en-US" dirty="0"/>
              <a:t>In the below graph, we are unable to segregate the two classes using a straight line, as one of the stars lies in the territory of other(circle) class as an outlier. </a:t>
            </a:r>
          </a:p>
          <a:p>
            <a:endParaRPr lang="en-MY" dirty="0"/>
          </a:p>
        </p:txBody>
      </p:sp>
      <p:pic>
        <p:nvPicPr>
          <p:cNvPr id="4" name="Picture 3">
            <a:extLst>
              <a:ext uri="{FF2B5EF4-FFF2-40B4-BE49-F238E27FC236}">
                <a16:creationId xmlns:a16="http://schemas.microsoft.com/office/drawing/2014/main" id="{DC3D8741-FB41-4F78-BC86-46CEAD0F76D7}"/>
              </a:ext>
            </a:extLst>
          </p:cNvPr>
          <p:cNvPicPr>
            <a:picLocks noChangeAspect="1"/>
          </p:cNvPicPr>
          <p:nvPr/>
        </p:nvPicPr>
        <p:blipFill>
          <a:blip r:embed="rId2"/>
          <a:stretch>
            <a:fillRect/>
          </a:stretch>
        </p:blipFill>
        <p:spPr>
          <a:xfrm>
            <a:off x="838200" y="3167063"/>
            <a:ext cx="4648200" cy="3009900"/>
          </a:xfrm>
          <a:prstGeom prst="rect">
            <a:avLst/>
          </a:prstGeom>
        </p:spPr>
      </p:pic>
    </p:spTree>
    <p:extLst>
      <p:ext uri="{BB962C8B-B14F-4D97-AF65-F5344CB8AC3E}">
        <p14:creationId xmlns:p14="http://schemas.microsoft.com/office/powerpoint/2010/main" val="2839377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F736-F2B9-4813-B4BA-315C2650129B}"/>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10512E4D-85D2-42CA-832D-A4D03F5EFE01}"/>
              </a:ext>
            </a:extLst>
          </p:cNvPr>
          <p:cNvSpPr>
            <a:spLocks noGrp="1"/>
          </p:cNvSpPr>
          <p:nvPr>
            <p:ph idx="1"/>
          </p:nvPr>
        </p:nvSpPr>
        <p:spPr/>
        <p:txBody>
          <a:bodyPr/>
          <a:lstStyle/>
          <a:p>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ne star at other end is like an outlier for star class. The SVM algorithm has a feature to ignore outliers and find the hyper-plane that has the maximum margin. Hence, we can say, SVM classification is robust to outliers.</a:t>
            </a:r>
          </a:p>
          <a:p>
            <a:endParaRPr lang="en-MY" dirty="0"/>
          </a:p>
        </p:txBody>
      </p:sp>
      <p:pic>
        <p:nvPicPr>
          <p:cNvPr id="4" name="Picture 3">
            <a:extLst>
              <a:ext uri="{FF2B5EF4-FFF2-40B4-BE49-F238E27FC236}">
                <a16:creationId xmlns:a16="http://schemas.microsoft.com/office/drawing/2014/main" id="{EFC1ED8F-1E2D-4248-8843-92153FA70B28}"/>
              </a:ext>
            </a:extLst>
          </p:cNvPr>
          <p:cNvPicPr>
            <a:picLocks noChangeAspect="1"/>
          </p:cNvPicPr>
          <p:nvPr/>
        </p:nvPicPr>
        <p:blipFill>
          <a:blip r:embed="rId2"/>
          <a:stretch>
            <a:fillRect/>
          </a:stretch>
        </p:blipFill>
        <p:spPr>
          <a:xfrm>
            <a:off x="838200" y="3675062"/>
            <a:ext cx="4400550" cy="2962275"/>
          </a:xfrm>
          <a:prstGeom prst="rect">
            <a:avLst/>
          </a:prstGeom>
        </p:spPr>
      </p:pic>
    </p:spTree>
    <p:extLst>
      <p:ext uri="{BB962C8B-B14F-4D97-AF65-F5344CB8AC3E}">
        <p14:creationId xmlns:p14="http://schemas.microsoft.com/office/powerpoint/2010/main" val="21719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4C64-28EB-4010-AC71-14BFA2E7617C}"/>
              </a:ext>
            </a:extLst>
          </p:cNvPr>
          <p:cNvSpPr>
            <a:spLocks noGrp="1"/>
          </p:cNvSpPr>
          <p:nvPr>
            <p:ph type="title"/>
          </p:nvPr>
        </p:nvSpPr>
        <p:spPr/>
        <p:txBody>
          <a:bodyPr/>
          <a:lstStyle/>
          <a:p>
            <a:r>
              <a:rPr lang="en-MY" dirty="0"/>
              <a:t>Scenario-5</a:t>
            </a:r>
          </a:p>
        </p:txBody>
      </p:sp>
      <p:sp>
        <p:nvSpPr>
          <p:cNvPr id="3" name="Content Placeholder 2">
            <a:extLst>
              <a:ext uri="{FF2B5EF4-FFF2-40B4-BE49-F238E27FC236}">
                <a16:creationId xmlns:a16="http://schemas.microsoft.com/office/drawing/2014/main" id="{8653FB69-13D5-4401-8807-1F26991FF7F3}"/>
              </a:ext>
            </a:extLst>
          </p:cNvPr>
          <p:cNvSpPr>
            <a:spLocks noGrp="1"/>
          </p:cNvSpPr>
          <p:nvPr>
            <p:ph idx="1"/>
          </p:nvPr>
        </p:nvSpPr>
        <p:spPr/>
        <p:txBody>
          <a:bodyPr/>
          <a:lstStyle/>
          <a:p>
            <a:r>
              <a:rPr lang="en-US" sz="2400" dirty="0"/>
              <a:t>In the scenario below, we can’t have linear hyper-plane between the two classes, so how does SVM classify these two classes? Till now, we have only looked at the linear hyper-plane.</a:t>
            </a:r>
          </a:p>
          <a:p>
            <a:endParaRPr lang="en-MY" dirty="0"/>
          </a:p>
        </p:txBody>
      </p:sp>
      <p:pic>
        <p:nvPicPr>
          <p:cNvPr id="4" name="Picture 3">
            <a:extLst>
              <a:ext uri="{FF2B5EF4-FFF2-40B4-BE49-F238E27FC236}">
                <a16:creationId xmlns:a16="http://schemas.microsoft.com/office/drawing/2014/main" id="{2AB9E44F-1E13-4524-86CD-F38F58BDD138}"/>
              </a:ext>
            </a:extLst>
          </p:cNvPr>
          <p:cNvPicPr>
            <a:picLocks noChangeAspect="1"/>
          </p:cNvPicPr>
          <p:nvPr/>
        </p:nvPicPr>
        <p:blipFill>
          <a:blip r:embed="rId2"/>
          <a:stretch>
            <a:fillRect/>
          </a:stretch>
        </p:blipFill>
        <p:spPr>
          <a:xfrm>
            <a:off x="1743529" y="2971800"/>
            <a:ext cx="4495800" cy="2819400"/>
          </a:xfrm>
          <a:prstGeom prst="rect">
            <a:avLst/>
          </a:prstGeom>
        </p:spPr>
      </p:pic>
    </p:spTree>
    <p:extLst>
      <p:ext uri="{BB962C8B-B14F-4D97-AF65-F5344CB8AC3E}">
        <p14:creationId xmlns:p14="http://schemas.microsoft.com/office/powerpoint/2010/main" val="71019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2B93-5C4A-4AE5-9EC4-E41E57862A9B}"/>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964919B5-E60B-4FD1-8418-EAFC81CA4AED}"/>
              </a:ext>
            </a:extLst>
          </p:cNvPr>
          <p:cNvSpPr>
            <a:spLocks noGrp="1"/>
          </p:cNvSpPr>
          <p:nvPr>
            <p:ph idx="1"/>
          </p:nvPr>
        </p:nvSpPr>
        <p:spPr/>
        <p:txBody>
          <a:bodyPr/>
          <a:lstStyle/>
          <a:p>
            <a:r>
              <a:rPr lang="en-US" dirty="0"/>
              <a:t>SVM can solve this problem. Easily! It solves this problem by introducing additional feature. Here, we will add a new feature z=x^2+y^2. Now, let’s plot the data points on axis x and z:</a:t>
            </a:r>
          </a:p>
          <a:p>
            <a:endParaRPr lang="en-MY" dirty="0"/>
          </a:p>
        </p:txBody>
      </p:sp>
      <p:pic>
        <p:nvPicPr>
          <p:cNvPr id="4" name="Picture 3">
            <a:extLst>
              <a:ext uri="{FF2B5EF4-FFF2-40B4-BE49-F238E27FC236}">
                <a16:creationId xmlns:a16="http://schemas.microsoft.com/office/drawing/2014/main" id="{2EAB5EBC-7522-4977-BFE3-805288EB4F72}"/>
              </a:ext>
            </a:extLst>
          </p:cNvPr>
          <p:cNvPicPr>
            <a:picLocks noChangeAspect="1"/>
          </p:cNvPicPr>
          <p:nvPr/>
        </p:nvPicPr>
        <p:blipFill>
          <a:blip r:embed="rId2"/>
          <a:stretch>
            <a:fillRect/>
          </a:stretch>
        </p:blipFill>
        <p:spPr>
          <a:xfrm>
            <a:off x="1395413" y="3026932"/>
            <a:ext cx="3693432" cy="3150031"/>
          </a:xfrm>
          <a:prstGeom prst="rect">
            <a:avLst/>
          </a:prstGeom>
        </p:spPr>
      </p:pic>
      <p:sp>
        <p:nvSpPr>
          <p:cNvPr id="6" name="TextBox 5">
            <a:extLst>
              <a:ext uri="{FF2B5EF4-FFF2-40B4-BE49-F238E27FC236}">
                <a16:creationId xmlns:a16="http://schemas.microsoft.com/office/drawing/2014/main" id="{23A3E11E-CE9F-4446-B2BF-1CBE2337C0BC}"/>
              </a:ext>
            </a:extLst>
          </p:cNvPr>
          <p:cNvSpPr txBox="1"/>
          <p:nvPr/>
        </p:nvSpPr>
        <p:spPr>
          <a:xfrm>
            <a:off x="5646058" y="3286985"/>
            <a:ext cx="6096000" cy="2677656"/>
          </a:xfrm>
          <a:prstGeom prst="rect">
            <a:avLst/>
          </a:prstGeom>
          <a:noFill/>
        </p:spPr>
        <p:txBody>
          <a:bodyPr wrap="square">
            <a:spAutoFit/>
          </a:bodyPr>
          <a:lstStyle/>
          <a:p>
            <a:r>
              <a:rPr lang="en-US" sz="2400" dirty="0"/>
              <a:t>In this, points to consider are:</a:t>
            </a:r>
          </a:p>
          <a:p>
            <a:pPr marL="285750" indent="-285750">
              <a:buFont typeface="Arial" panose="020B0604020202020204" pitchFamily="34" charset="0"/>
              <a:buChar char="•"/>
            </a:pPr>
            <a:r>
              <a:rPr lang="en-US" sz="2400" dirty="0"/>
              <a:t>All values for z would be positive always because z is the squared sum of both x and y</a:t>
            </a:r>
          </a:p>
          <a:p>
            <a:pPr marL="285750" indent="-285750">
              <a:buFont typeface="Arial" panose="020B0604020202020204" pitchFamily="34" charset="0"/>
              <a:buChar char="•"/>
            </a:pPr>
            <a:r>
              <a:rPr lang="en-US" sz="2400" dirty="0"/>
              <a:t>In the original plot, red circles appear close to the origin of x and y axes, leading to lower value of z and star relatively away from the origin result to higher value of z.</a:t>
            </a:r>
            <a:endParaRPr lang="en-MY" sz="2400" dirty="0"/>
          </a:p>
        </p:txBody>
      </p:sp>
    </p:spTree>
    <p:extLst>
      <p:ext uri="{BB962C8B-B14F-4D97-AF65-F5344CB8AC3E}">
        <p14:creationId xmlns:p14="http://schemas.microsoft.com/office/powerpoint/2010/main" val="392360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39BEA68B-8160-3E32-FBE9-D97EE2A66686}"/>
              </a:ext>
            </a:extLst>
          </p:cNvPr>
          <p:cNvSpPr>
            <a:spLocks noGrp="1" noChangeArrowheads="1"/>
          </p:cNvSpPr>
          <p:nvPr>
            <p:ph type="title"/>
          </p:nvPr>
        </p:nvSpPr>
        <p:spPr/>
        <p:txBody>
          <a:bodyPr/>
          <a:lstStyle/>
          <a:p>
            <a:r>
              <a:rPr lang="en-US" altLang="en-US"/>
              <a:t>Linear Separators</a:t>
            </a:r>
          </a:p>
        </p:txBody>
      </p:sp>
      <p:sp>
        <p:nvSpPr>
          <p:cNvPr id="205827" name="Rectangle 3">
            <a:extLst>
              <a:ext uri="{FF2B5EF4-FFF2-40B4-BE49-F238E27FC236}">
                <a16:creationId xmlns:a16="http://schemas.microsoft.com/office/drawing/2014/main" id="{9386A4A9-991C-3AA3-785B-F98C80B49373}"/>
              </a:ext>
            </a:extLst>
          </p:cNvPr>
          <p:cNvSpPr>
            <a:spLocks noGrp="1" noChangeArrowheads="1"/>
          </p:cNvSpPr>
          <p:nvPr>
            <p:ph type="body" idx="1"/>
          </p:nvPr>
        </p:nvSpPr>
        <p:spPr>
          <a:xfrm>
            <a:off x="2133600" y="1504950"/>
            <a:ext cx="8229600" cy="5029200"/>
          </a:xfrm>
        </p:spPr>
        <p:txBody>
          <a:bodyPr/>
          <a:lstStyle/>
          <a:p>
            <a:r>
              <a:rPr lang="en-US" altLang="en-US" dirty="0"/>
              <a:t>Which of the linear separators is optimal? </a:t>
            </a:r>
          </a:p>
        </p:txBody>
      </p:sp>
      <p:sp>
        <p:nvSpPr>
          <p:cNvPr id="205828" name="Line 4">
            <a:extLst>
              <a:ext uri="{FF2B5EF4-FFF2-40B4-BE49-F238E27FC236}">
                <a16:creationId xmlns:a16="http://schemas.microsoft.com/office/drawing/2014/main" id="{064B1254-D97E-0F4C-1D6B-23F51F3BFA7C}"/>
              </a:ext>
            </a:extLst>
          </p:cNvPr>
          <p:cNvSpPr>
            <a:spLocks noChangeShapeType="1"/>
          </p:cNvSpPr>
          <p:nvPr/>
        </p:nvSpPr>
        <p:spPr bwMode="auto">
          <a:xfrm flipV="1">
            <a:off x="4130675" y="2825750"/>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29" name="Line 5">
            <a:extLst>
              <a:ext uri="{FF2B5EF4-FFF2-40B4-BE49-F238E27FC236}">
                <a16:creationId xmlns:a16="http://schemas.microsoft.com/office/drawing/2014/main" id="{7668BAC5-5819-28CE-75E5-2F6B08299AAE}"/>
              </a:ext>
            </a:extLst>
          </p:cNvPr>
          <p:cNvSpPr>
            <a:spLocks noChangeShapeType="1"/>
          </p:cNvSpPr>
          <p:nvPr/>
        </p:nvSpPr>
        <p:spPr bwMode="auto">
          <a:xfrm flipV="1">
            <a:off x="3995738" y="5751513"/>
            <a:ext cx="40814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30" name="AutoShape 6">
            <a:extLst>
              <a:ext uri="{FF2B5EF4-FFF2-40B4-BE49-F238E27FC236}">
                <a16:creationId xmlns:a16="http://schemas.microsoft.com/office/drawing/2014/main" id="{B13C2AB1-ADF0-A520-008E-DDF1357DFD7C}"/>
              </a:ext>
            </a:extLst>
          </p:cNvPr>
          <p:cNvSpPr>
            <a:spLocks noChangeArrowheads="1"/>
          </p:cNvSpPr>
          <p:nvPr/>
        </p:nvSpPr>
        <p:spPr bwMode="auto">
          <a:xfrm>
            <a:off x="5170488" y="35814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1" name="AutoShape 7">
            <a:extLst>
              <a:ext uri="{FF2B5EF4-FFF2-40B4-BE49-F238E27FC236}">
                <a16:creationId xmlns:a16="http://schemas.microsoft.com/office/drawing/2014/main" id="{650F0BA1-2A36-F70F-19AD-BD8DCF004579}"/>
              </a:ext>
            </a:extLst>
          </p:cNvPr>
          <p:cNvSpPr>
            <a:spLocks noChangeArrowheads="1"/>
          </p:cNvSpPr>
          <p:nvPr/>
        </p:nvSpPr>
        <p:spPr bwMode="auto">
          <a:xfrm>
            <a:off x="4595813" y="39385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2" name="AutoShape 8">
            <a:extLst>
              <a:ext uri="{FF2B5EF4-FFF2-40B4-BE49-F238E27FC236}">
                <a16:creationId xmlns:a16="http://schemas.microsoft.com/office/drawing/2014/main" id="{455C5001-682A-C7DC-6278-BE12D3A940F6}"/>
              </a:ext>
            </a:extLst>
          </p:cNvPr>
          <p:cNvSpPr>
            <a:spLocks noChangeArrowheads="1"/>
          </p:cNvSpPr>
          <p:nvPr/>
        </p:nvSpPr>
        <p:spPr bwMode="auto">
          <a:xfrm>
            <a:off x="4748213" y="4484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3" name="AutoShape 9">
            <a:extLst>
              <a:ext uri="{FF2B5EF4-FFF2-40B4-BE49-F238E27FC236}">
                <a16:creationId xmlns:a16="http://schemas.microsoft.com/office/drawing/2014/main" id="{A5C5A1B5-5C33-9888-28C7-5D011A987A75}"/>
              </a:ext>
            </a:extLst>
          </p:cNvPr>
          <p:cNvSpPr>
            <a:spLocks noChangeArrowheads="1"/>
          </p:cNvSpPr>
          <p:nvPr/>
        </p:nvSpPr>
        <p:spPr bwMode="auto">
          <a:xfrm>
            <a:off x="4367213" y="49418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4" name="AutoShape 10">
            <a:extLst>
              <a:ext uri="{FF2B5EF4-FFF2-40B4-BE49-F238E27FC236}">
                <a16:creationId xmlns:a16="http://schemas.microsoft.com/office/drawing/2014/main" id="{6C10C11B-489D-3DDD-36FF-991DB28164E0}"/>
              </a:ext>
            </a:extLst>
          </p:cNvPr>
          <p:cNvSpPr>
            <a:spLocks noChangeArrowheads="1"/>
          </p:cNvSpPr>
          <p:nvPr/>
        </p:nvSpPr>
        <p:spPr bwMode="auto">
          <a:xfrm>
            <a:off x="4900613" y="3341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5" name="AutoShape 11">
            <a:extLst>
              <a:ext uri="{FF2B5EF4-FFF2-40B4-BE49-F238E27FC236}">
                <a16:creationId xmlns:a16="http://schemas.microsoft.com/office/drawing/2014/main" id="{4AD128A2-001E-00A5-40F3-B9604EAF5B30}"/>
              </a:ext>
            </a:extLst>
          </p:cNvPr>
          <p:cNvSpPr>
            <a:spLocks noChangeArrowheads="1"/>
          </p:cNvSpPr>
          <p:nvPr/>
        </p:nvSpPr>
        <p:spPr bwMode="auto">
          <a:xfrm>
            <a:off x="4367213" y="4256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6" name="AutoShape 12">
            <a:extLst>
              <a:ext uri="{FF2B5EF4-FFF2-40B4-BE49-F238E27FC236}">
                <a16:creationId xmlns:a16="http://schemas.microsoft.com/office/drawing/2014/main" id="{F025E968-A9A9-66BB-F03F-454703C12929}"/>
              </a:ext>
            </a:extLst>
          </p:cNvPr>
          <p:cNvSpPr>
            <a:spLocks noChangeArrowheads="1"/>
          </p:cNvSpPr>
          <p:nvPr/>
        </p:nvSpPr>
        <p:spPr bwMode="auto">
          <a:xfrm>
            <a:off x="4519613" y="4408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7" name="AutoShape 13">
            <a:extLst>
              <a:ext uri="{FF2B5EF4-FFF2-40B4-BE49-F238E27FC236}">
                <a16:creationId xmlns:a16="http://schemas.microsoft.com/office/drawing/2014/main" id="{C5278351-956B-22EA-F11D-64F64EF126C4}"/>
              </a:ext>
            </a:extLst>
          </p:cNvPr>
          <p:cNvSpPr>
            <a:spLocks noChangeArrowheads="1"/>
          </p:cNvSpPr>
          <p:nvPr/>
        </p:nvSpPr>
        <p:spPr bwMode="auto">
          <a:xfrm>
            <a:off x="5281613" y="4027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8" name="AutoShape 14">
            <a:extLst>
              <a:ext uri="{FF2B5EF4-FFF2-40B4-BE49-F238E27FC236}">
                <a16:creationId xmlns:a16="http://schemas.microsoft.com/office/drawing/2014/main" id="{FED7C7E1-0C6E-6DF9-D3CA-7914C1ECCB4D}"/>
              </a:ext>
            </a:extLst>
          </p:cNvPr>
          <p:cNvSpPr>
            <a:spLocks noChangeArrowheads="1"/>
          </p:cNvSpPr>
          <p:nvPr/>
        </p:nvSpPr>
        <p:spPr bwMode="auto">
          <a:xfrm>
            <a:off x="6183313" y="40147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39" name="AutoShape 15">
            <a:extLst>
              <a:ext uri="{FF2B5EF4-FFF2-40B4-BE49-F238E27FC236}">
                <a16:creationId xmlns:a16="http://schemas.microsoft.com/office/drawing/2014/main" id="{0F93A3CC-E5C1-ECE9-A53F-38F677778CF3}"/>
              </a:ext>
            </a:extLst>
          </p:cNvPr>
          <p:cNvSpPr>
            <a:spLocks noChangeArrowheads="1"/>
          </p:cNvSpPr>
          <p:nvPr/>
        </p:nvSpPr>
        <p:spPr bwMode="auto">
          <a:xfrm>
            <a:off x="5815013" y="4941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0" name="AutoShape 16">
            <a:extLst>
              <a:ext uri="{FF2B5EF4-FFF2-40B4-BE49-F238E27FC236}">
                <a16:creationId xmlns:a16="http://schemas.microsoft.com/office/drawing/2014/main" id="{613806D8-6D2A-BCC1-2908-D6692C894B05}"/>
              </a:ext>
            </a:extLst>
          </p:cNvPr>
          <p:cNvSpPr>
            <a:spLocks noChangeArrowheads="1"/>
          </p:cNvSpPr>
          <p:nvPr/>
        </p:nvSpPr>
        <p:spPr bwMode="auto">
          <a:xfrm>
            <a:off x="6805613" y="4941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1" name="AutoShape 17">
            <a:extLst>
              <a:ext uri="{FF2B5EF4-FFF2-40B4-BE49-F238E27FC236}">
                <a16:creationId xmlns:a16="http://schemas.microsoft.com/office/drawing/2014/main" id="{3BC2AD8B-CAB5-2AE3-5605-105AAD77A6A9}"/>
              </a:ext>
            </a:extLst>
          </p:cNvPr>
          <p:cNvSpPr>
            <a:spLocks noChangeArrowheads="1"/>
          </p:cNvSpPr>
          <p:nvPr/>
        </p:nvSpPr>
        <p:spPr bwMode="auto">
          <a:xfrm>
            <a:off x="5497513" y="54625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2" name="AutoShape 18">
            <a:extLst>
              <a:ext uri="{FF2B5EF4-FFF2-40B4-BE49-F238E27FC236}">
                <a16:creationId xmlns:a16="http://schemas.microsoft.com/office/drawing/2014/main" id="{A11B041A-28F1-4D81-F2E4-73F0F7B7C7FE}"/>
              </a:ext>
            </a:extLst>
          </p:cNvPr>
          <p:cNvSpPr>
            <a:spLocks noChangeArrowheads="1"/>
          </p:cNvSpPr>
          <p:nvPr/>
        </p:nvSpPr>
        <p:spPr bwMode="auto">
          <a:xfrm>
            <a:off x="6119813" y="4332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3" name="AutoShape 19">
            <a:extLst>
              <a:ext uri="{FF2B5EF4-FFF2-40B4-BE49-F238E27FC236}">
                <a16:creationId xmlns:a16="http://schemas.microsoft.com/office/drawing/2014/main" id="{06347A12-7FDB-DDE4-A886-8E66FEB3E326}"/>
              </a:ext>
            </a:extLst>
          </p:cNvPr>
          <p:cNvSpPr>
            <a:spLocks noChangeArrowheads="1"/>
          </p:cNvSpPr>
          <p:nvPr/>
        </p:nvSpPr>
        <p:spPr bwMode="auto">
          <a:xfrm>
            <a:off x="5497513" y="47767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4" name="AutoShape 20">
            <a:extLst>
              <a:ext uri="{FF2B5EF4-FFF2-40B4-BE49-F238E27FC236}">
                <a16:creationId xmlns:a16="http://schemas.microsoft.com/office/drawing/2014/main" id="{C097C738-8F13-9309-9442-CD590AA26AAC}"/>
              </a:ext>
            </a:extLst>
          </p:cNvPr>
          <p:cNvSpPr>
            <a:spLocks noChangeArrowheads="1"/>
          </p:cNvSpPr>
          <p:nvPr/>
        </p:nvSpPr>
        <p:spPr bwMode="auto">
          <a:xfrm>
            <a:off x="6196013"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5" name="AutoShape 21">
            <a:extLst>
              <a:ext uri="{FF2B5EF4-FFF2-40B4-BE49-F238E27FC236}">
                <a16:creationId xmlns:a16="http://schemas.microsoft.com/office/drawing/2014/main" id="{2DACC6AE-8F6E-B972-4C3F-E64F1C48514F}"/>
              </a:ext>
            </a:extLst>
          </p:cNvPr>
          <p:cNvSpPr>
            <a:spLocks noChangeArrowheads="1"/>
          </p:cNvSpPr>
          <p:nvPr/>
        </p:nvSpPr>
        <p:spPr bwMode="auto">
          <a:xfrm>
            <a:off x="6881813" y="42560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6" name="Line 22">
            <a:extLst>
              <a:ext uri="{FF2B5EF4-FFF2-40B4-BE49-F238E27FC236}">
                <a16:creationId xmlns:a16="http://schemas.microsoft.com/office/drawing/2014/main" id="{2531BD1C-4696-6713-09BF-60768E524111}"/>
              </a:ext>
            </a:extLst>
          </p:cNvPr>
          <p:cNvSpPr>
            <a:spLocks noChangeShapeType="1"/>
          </p:cNvSpPr>
          <p:nvPr/>
        </p:nvSpPr>
        <p:spPr bwMode="auto">
          <a:xfrm flipV="1">
            <a:off x="4443414" y="3048000"/>
            <a:ext cx="2676525" cy="2427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47" name="AutoShape 23">
            <a:extLst>
              <a:ext uri="{FF2B5EF4-FFF2-40B4-BE49-F238E27FC236}">
                <a16:creationId xmlns:a16="http://schemas.microsoft.com/office/drawing/2014/main" id="{5A961D7C-D752-E184-6A93-0DAF30B9A5C4}"/>
              </a:ext>
            </a:extLst>
          </p:cNvPr>
          <p:cNvSpPr>
            <a:spLocks noChangeArrowheads="1"/>
          </p:cNvSpPr>
          <p:nvPr/>
        </p:nvSpPr>
        <p:spPr bwMode="auto">
          <a:xfrm>
            <a:off x="5367338" y="27432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8" name="AutoShape 24">
            <a:extLst>
              <a:ext uri="{FF2B5EF4-FFF2-40B4-BE49-F238E27FC236}">
                <a16:creationId xmlns:a16="http://schemas.microsoft.com/office/drawing/2014/main" id="{49BD1553-599E-8828-11C5-87F2D5A1535C}"/>
              </a:ext>
            </a:extLst>
          </p:cNvPr>
          <p:cNvSpPr>
            <a:spLocks noChangeArrowheads="1"/>
          </p:cNvSpPr>
          <p:nvPr/>
        </p:nvSpPr>
        <p:spPr bwMode="auto">
          <a:xfrm>
            <a:off x="5976938" y="28194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49" name="AutoShape 25">
            <a:extLst>
              <a:ext uri="{FF2B5EF4-FFF2-40B4-BE49-F238E27FC236}">
                <a16:creationId xmlns:a16="http://schemas.microsoft.com/office/drawing/2014/main" id="{86911810-D4C2-58F7-F5F7-C67E59A89331}"/>
              </a:ext>
            </a:extLst>
          </p:cNvPr>
          <p:cNvSpPr>
            <a:spLocks noChangeArrowheads="1"/>
          </p:cNvSpPr>
          <p:nvPr/>
        </p:nvSpPr>
        <p:spPr bwMode="auto">
          <a:xfrm>
            <a:off x="7043738" y="35814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05851" name="Line 27">
            <a:extLst>
              <a:ext uri="{FF2B5EF4-FFF2-40B4-BE49-F238E27FC236}">
                <a16:creationId xmlns:a16="http://schemas.microsoft.com/office/drawing/2014/main" id="{D0275A96-AD17-D802-407B-064B7CDB78A5}"/>
              </a:ext>
            </a:extLst>
          </p:cNvPr>
          <p:cNvSpPr>
            <a:spLocks noChangeShapeType="1"/>
          </p:cNvSpPr>
          <p:nvPr/>
        </p:nvSpPr>
        <p:spPr bwMode="auto">
          <a:xfrm flipV="1">
            <a:off x="4595814" y="2743200"/>
            <a:ext cx="2143125" cy="28844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52" name="Line 28">
            <a:extLst>
              <a:ext uri="{FF2B5EF4-FFF2-40B4-BE49-F238E27FC236}">
                <a16:creationId xmlns:a16="http://schemas.microsoft.com/office/drawing/2014/main" id="{36E1E656-D1E0-9A67-F943-B1F2821E4503}"/>
              </a:ext>
            </a:extLst>
          </p:cNvPr>
          <p:cNvSpPr>
            <a:spLocks noChangeShapeType="1"/>
          </p:cNvSpPr>
          <p:nvPr/>
        </p:nvSpPr>
        <p:spPr bwMode="auto">
          <a:xfrm flipV="1">
            <a:off x="4224338" y="3048000"/>
            <a:ext cx="2971800" cy="228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53" name="Line 29">
            <a:extLst>
              <a:ext uri="{FF2B5EF4-FFF2-40B4-BE49-F238E27FC236}">
                <a16:creationId xmlns:a16="http://schemas.microsoft.com/office/drawing/2014/main" id="{2703CDBF-D336-E921-D4F3-97C371B74A32}"/>
              </a:ext>
            </a:extLst>
          </p:cNvPr>
          <p:cNvSpPr>
            <a:spLocks noChangeShapeType="1"/>
          </p:cNvSpPr>
          <p:nvPr/>
        </p:nvSpPr>
        <p:spPr bwMode="auto">
          <a:xfrm flipV="1">
            <a:off x="4757738" y="2819400"/>
            <a:ext cx="1828800" cy="28956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54" name="Line 30">
            <a:extLst>
              <a:ext uri="{FF2B5EF4-FFF2-40B4-BE49-F238E27FC236}">
                <a16:creationId xmlns:a16="http://schemas.microsoft.com/office/drawing/2014/main" id="{C8B16EC0-0B12-4A65-60FA-7FADDE877629}"/>
              </a:ext>
            </a:extLst>
          </p:cNvPr>
          <p:cNvSpPr>
            <a:spLocks noChangeShapeType="1"/>
          </p:cNvSpPr>
          <p:nvPr/>
        </p:nvSpPr>
        <p:spPr bwMode="auto">
          <a:xfrm flipV="1">
            <a:off x="4529138" y="2743200"/>
            <a:ext cx="1828800" cy="28956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205855" name="Line 31">
            <a:extLst>
              <a:ext uri="{FF2B5EF4-FFF2-40B4-BE49-F238E27FC236}">
                <a16:creationId xmlns:a16="http://schemas.microsoft.com/office/drawing/2014/main" id="{3C976F88-0C98-8AE6-3CBB-0644D13046E5}"/>
              </a:ext>
            </a:extLst>
          </p:cNvPr>
          <p:cNvSpPr>
            <a:spLocks noChangeShapeType="1"/>
          </p:cNvSpPr>
          <p:nvPr/>
        </p:nvSpPr>
        <p:spPr bwMode="auto">
          <a:xfrm flipV="1">
            <a:off x="4376738" y="2895600"/>
            <a:ext cx="2667000" cy="25908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cSld>
  <p:clrMapOvr>
    <a:masterClrMapping/>
  </p:clrMapOvr>
  <p:transition advTm="349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8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58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58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9CE1-89CC-4BE7-A3B2-4622E419020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C70CFD7-EABB-4B97-823A-1E0FD6A50D33}"/>
              </a:ext>
            </a:extLst>
          </p:cNvPr>
          <p:cNvSpPr>
            <a:spLocks noGrp="1"/>
          </p:cNvSpPr>
          <p:nvPr>
            <p:ph idx="1"/>
          </p:nvPr>
        </p:nvSpPr>
        <p:spPr/>
        <p:txBody>
          <a:bodyPr/>
          <a:lstStyle/>
          <a:p>
            <a:pPr algn="just"/>
            <a:r>
              <a:rPr lang="en-US" dirty="0"/>
              <a:t>SVM  algorithm has a technique called the kernel trick. </a:t>
            </a:r>
          </a:p>
          <a:p>
            <a:pPr algn="just"/>
            <a:r>
              <a:rPr lang="en-US" dirty="0"/>
              <a:t>The SVM kernel is a function that takes low dimensional input space and transforms it to a higher dimensional space i.e. it converts not separable problem to separable problem. </a:t>
            </a:r>
          </a:p>
          <a:p>
            <a:pPr algn="just"/>
            <a:r>
              <a:rPr lang="en-US" dirty="0"/>
              <a:t>It is mostly useful in non-linear separation problem. Simply put, it does some extremely complex data transformations, then finds out the process to separate the data based on the labels or outputs you’ve defined.</a:t>
            </a:r>
            <a:endParaRPr lang="en-MY" dirty="0"/>
          </a:p>
        </p:txBody>
      </p:sp>
    </p:spTree>
    <p:extLst>
      <p:ext uri="{BB962C8B-B14F-4D97-AF65-F5344CB8AC3E}">
        <p14:creationId xmlns:p14="http://schemas.microsoft.com/office/powerpoint/2010/main" val="312776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DCA-7C4F-4DDF-81C9-EE9724A92138}"/>
              </a:ext>
            </a:extLst>
          </p:cNvPr>
          <p:cNvSpPr>
            <a:spLocks noGrp="1"/>
          </p:cNvSpPr>
          <p:nvPr>
            <p:ph type="title"/>
          </p:nvPr>
        </p:nvSpPr>
        <p:spPr/>
        <p:txBody>
          <a:bodyPr/>
          <a:lstStyle/>
          <a:p>
            <a:r>
              <a:rPr lang="en-US" dirty="0"/>
              <a:t>Pros and Cons associated with SVM</a:t>
            </a:r>
            <a:endParaRPr lang="en-MY" dirty="0"/>
          </a:p>
        </p:txBody>
      </p:sp>
      <p:sp>
        <p:nvSpPr>
          <p:cNvPr id="3" name="Content Placeholder 2">
            <a:extLst>
              <a:ext uri="{FF2B5EF4-FFF2-40B4-BE49-F238E27FC236}">
                <a16:creationId xmlns:a16="http://schemas.microsoft.com/office/drawing/2014/main" id="{333A6822-E0BE-4B51-8BB9-73732E8FBD3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222222"/>
                </a:solidFill>
                <a:effectLst/>
                <a:latin typeface="Lato" panose="020F0502020204030203" pitchFamily="34" charset="0"/>
              </a:rPr>
              <a:t>Pros:</a:t>
            </a:r>
            <a:endParaRPr lang="en-US" b="0" i="0" dirty="0">
              <a:solidFill>
                <a:srgbClr val="222222"/>
              </a:solidFill>
              <a:effectLst/>
              <a:latin typeface="Lato" panose="020F0502020204030203" pitchFamily="34" charset="0"/>
            </a:endParaRP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works really well with a clear margin of separation</a:t>
            </a: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is effective in high dimensional spaces.</a:t>
            </a: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is effective in cases where the number of dimensions is greater than the number of samples.</a:t>
            </a: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uses a subset of training points in the decision function (called support vectors), so it is also memory efficient.</a:t>
            </a:r>
          </a:p>
          <a:p>
            <a:pPr algn="l">
              <a:buFont typeface="Arial" panose="020B0604020202020204" pitchFamily="34" charset="0"/>
              <a:buChar char="•"/>
            </a:pPr>
            <a:r>
              <a:rPr lang="en-US" b="1" i="0" dirty="0">
                <a:solidFill>
                  <a:srgbClr val="222222"/>
                </a:solidFill>
                <a:effectLst/>
                <a:latin typeface="Lato" panose="020F0502020204030203" pitchFamily="34" charset="0"/>
              </a:rPr>
              <a:t>Cons:</a:t>
            </a:r>
            <a:endParaRPr lang="en-US" b="0" i="0" dirty="0">
              <a:solidFill>
                <a:srgbClr val="222222"/>
              </a:solidFill>
              <a:effectLst/>
              <a:latin typeface="Lato" panose="020F0502020204030203" pitchFamily="34" charset="0"/>
            </a:endParaRP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doesn’t perform well when we have large data set because the required training time is higher</a:t>
            </a: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It also doesn’t perform very well, when the data set has more noise i.e. target classes are overlapping</a:t>
            </a:r>
          </a:p>
          <a:p>
            <a:pPr marL="742950" lvl="1" indent="-285750" algn="l">
              <a:buFont typeface="Arial" panose="020B0604020202020204" pitchFamily="34" charset="0"/>
              <a:buChar char="•"/>
            </a:pPr>
            <a:r>
              <a:rPr lang="en-US" b="0" i="0" dirty="0">
                <a:solidFill>
                  <a:srgbClr val="222222"/>
                </a:solidFill>
                <a:effectLst/>
                <a:latin typeface="Lato" panose="020F0502020204030203" pitchFamily="34" charset="0"/>
              </a:rPr>
              <a:t>SVM doesn’t directly provide probability estimates, these are calculated using an expensive five-fold cross-validation. </a:t>
            </a:r>
            <a:r>
              <a:rPr lang="en-US" b="0" i="0">
                <a:solidFill>
                  <a:srgbClr val="222222"/>
                </a:solidFill>
                <a:effectLst/>
                <a:latin typeface="Lato" panose="020F0502020204030203" pitchFamily="34" charset="0"/>
              </a:rPr>
              <a:t>It is included in the related SVC method of Python scikit-learn library.</a:t>
            </a:r>
          </a:p>
          <a:p>
            <a:endParaRPr lang="en-MY"/>
          </a:p>
        </p:txBody>
      </p:sp>
    </p:spTree>
    <p:extLst>
      <p:ext uri="{BB962C8B-B14F-4D97-AF65-F5344CB8AC3E}">
        <p14:creationId xmlns:p14="http://schemas.microsoft.com/office/powerpoint/2010/main" val="640703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3BC-0BEE-467E-B48A-725B458E0813}"/>
              </a:ext>
            </a:extLst>
          </p:cNvPr>
          <p:cNvSpPr>
            <a:spLocks noGrp="1"/>
          </p:cNvSpPr>
          <p:nvPr>
            <p:ph type="title"/>
          </p:nvPr>
        </p:nvSpPr>
        <p:spPr/>
        <p:txBody>
          <a:bodyPr/>
          <a:lstStyle/>
          <a:p>
            <a:r>
              <a:rPr lang="en-US" dirty="0"/>
              <a:t>Example: SVM using Python</a:t>
            </a:r>
            <a:endParaRPr lang="en-MY" dirty="0"/>
          </a:p>
        </p:txBody>
      </p:sp>
      <p:sp>
        <p:nvSpPr>
          <p:cNvPr id="3" name="Content Placeholder 2">
            <a:extLst>
              <a:ext uri="{FF2B5EF4-FFF2-40B4-BE49-F238E27FC236}">
                <a16:creationId xmlns:a16="http://schemas.microsoft.com/office/drawing/2014/main" id="{1AAF753D-D276-4CAB-9C66-68428086A857}"/>
              </a:ext>
            </a:extLst>
          </p:cNvPr>
          <p:cNvSpPr>
            <a:spLocks noGrp="1"/>
          </p:cNvSpPr>
          <p:nvPr>
            <p:ph idx="1"/>
          </p:nvPr>
        </p:nvSpPr>
        <p:spPr/>
        <p:txBody>
          <a:bodyPr/>
          <a:lstStyle/>
          <a:p>
            <a:r>
              <a:rPr lang="en-MY" dirty="0">
                <a:hlinkClick r:id="rId2"/>
              </a:rPr>
              <a:t>https://www.dataspoof.info/post/what-is-support-vector-machine-learn-to-implement-svm-in-python/</a:t>
            </a:r>
            <a:endParaRPr lang="en-MY" dirty="0"/>
          </a:p>
          <a:p>
            <a:r>
              <a:rPr lang="en-MY" dirty="0">
                <a:hlinkClick r:id="rId3"/>
              </a:rPr>
              <a:t>https://towardsdatascience.com/support-vector-machine-introduction-to-machine-learning-algorithms-934a444fca47</a:t>
            </a:r>
            <a:endParaRPr lang="en-MY" dirty="0"/>
          </a:p>
          <a:p>
            <a:r>
              <a:rPr lang="en-MY" dirty="0">
                <a:hlinkClick r:id="rId4"/>
              </a:rPr>
              <a:t>https://www.javatpoint.com/machine-learning-support-vector-machine-algorithm</a:t>
            </a:r>
            <a:endParaRPr lang="en-MY" dirty="0"/>
          </a:p>
          <a:p>
            <a:r>
              <a:rPr lang="en-MY">
                <a:hlinkClick r:id="rId5"/>
              </a:rPr>
              <a:t>https://mitu.co.in/wp-content/uploads/2022/04/24.-Support-Vector-Machine.pdf</a:t>
            </a:r>
            <a:endParaRPr lang="en-MY"/>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125539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DAED-4AB6-4E1A-8868-986C562EEEBC}"/>
              </a:ext>
            </a:extLst>
          </p:cNvPr>
          <p:cNvSpPr>
            <a:spLocks noGrp="1"/>
          </p:cNvSpPr>
          <p:nvPr>
            <p:ph type="title"/>
          </p:nvPr>
        </p:nvSpPr>
        <p:spPr/>
        <p:txBody>
          <a:bodyPr/>
          <a:lstStyle/>
          <a:p>
            <a:r>
              <a:rPr lang="en-US" dirty="0"/>
              <a:t>Introduction</a:t>
            </a:r>
            <a:endParaRPr lang="en-MY" dirty="0"/>
          </a:p>
        </p:txBody>
      </p:sp>
      <p:sp>
        <p:nvSpPr>
          <p:cNvPr id="3" name="Content Placeholder 2">
            <a:extLst>
              <a:ext uri="{FF2B5EF4-FFF2-40B4-BE49-F238E27FC236}">
                <a16:creationId xmlns:a16="http://schemas.microsoft.com/office/drawing/2014/main" id="{D163F2A6-458C-44DF-B65E-ADE9CF081657}"/>
              </a:ext>
            </a:extLst>
          </p:cNvPr>
          <p:cNvSpPr>
            <a:spLocks noGrp="1"/>
          </p:cNvSpPr>
          <p:nvPr>
            <p:ph idx="1"/>
          </p:nvPr>
        </p:nvSpPr>
        <p:spPr/>
        <p:txBody>
          <a:bodyPr>
            <a:normAutofit fontScale="92500" lnSpcReduction="20000"/>
          </a:bodyPr>
          <a:lstStyle/>
          <a:p>
            <a:pPr algn="just"/>
            <a:r>
              <a:rPr lang="en-US" dirty="0"/>
              <a:t>“Support Vector Machine” (SVM) is a supervised machine learning algorithm that can be used for both classification or regression challenges.</a:t>
            </a:r>
          </a:p>
          <a:p>
            <a:r>
              <a:rPr lang="en-US" dirty="0"/>
              <a:t>However,  it is mostly used in classification problems.</a:t>
            </a:r>
          </a:p>
          <a:p>
            <a:r>
              <a:rPr lang="en-US" dirty="0"/>
              <a:t>It belongs to the category of the deterministic algorithm (given a particular input, will always produce the same output).</a:t>
            </a:r>
            <a:endParaRPr lang="en-US" b="1" i="0" dirty="0">
              <a:solidFill>
                <a:srgbClr val="242424"/>
              </a:solidFill>
              <a:effectLst/>
              <a:latin typeface="sohne"/>
            </a:endParaRPr>
          </a:p>
          <a:p>
            <a:pPr algn="l"/>
            <a:r>
              <a:rPr lang="en-US" b="0" i="0" dirty="0">
                <a:solidFill>
                  <a:srgbClr val="242424"/>
                </a:solidFill>
                <a:effectLst/>
                <a:latin typeface="source-serif-pro"/>
              </a:rPr>
              <a:t>The objective of the support vector machine algorithm is to find a hyperplane in an N-dimensional space(N — the number of features) that distinctly classifies the data points.</a:t>
            </a:r>
            <a:endParaRPr lang="en-US" dirty="0"/>
          </a:p>
          <a:p>
            <a:pPr algn="just"/>
            <a:r>
              <a:rPr lang="en-US" dirty="0"/>
              <a:t>In the SVM algorithm, we plot each data item as a point in n-dimensional space with the value of each feature being the value of a particular coordinate. Then, we perform classification by finding the hyper-plane that differentiates the two classes very well (look at the below snapshot).</a:t>
            </a:r>
            <a:endParaRPr lang="en-MY" dirty="0"/>
          </a:p>
          <a:p>
            <a:endParaRPr lang="en-MY" dirty="0"/>
          </a:p>
        </p:txBody>
      </p:sp>
    </p:spTree>
    <p:extLst>
      <p:ext uri="{BB962C8B-B14F-4D97-AF65-F5344CB8AC3E}">
        <p14:creationId xmlns:p14="http://schemas.microsoft.com/office/powerpoint/2010/main" val="14929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83A6E9-B963-54B2-F235-CD2AA0573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558" y="969281"/>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DA9C5F-F937-8D31-431E-364CEECA1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20" y="969281"/>
            <a:ext cx="2857500"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23C288-8BC9-EDC6-91B7-DDFE6A67865B}"/>
              </a:ext>
            </a:extLst>
          </p:cNvPr>
          <p:cNvSpPr txBox="1"/>
          <p:nvPr/>
        </p:nvSpPr>
        <p:spPr>
          <a:xfrm>
            <a:off x="1264558" y="4529409"/>
            <a:ext cx="9838871" cy="1938992"/>
          </a:xfrm>
          <a:prstGeom prst="rect">
            <a:avLst/>
          </a:prstGeom>
          <a:noFill/>
        </p:spPr>
        <p:txBody>
          <a:bodyPr wrap="square">
            <a:spAutoFit/>
          </a:bodyPr>
          <a:lstStyle/>
          <a:p>
            <a:pPr algn="just"/>
            <a:r>
              <a:rPr lang="en-US" sz="2400" dirty="0">
                <a:solidFill>
                  <a:srgbClr val="242424"/>
                </a:solidFill>
                <a:highlight>
                  <a:srgbClr val="FFFFFF"/>
                </a:highlight>
                <a:latin typeface="source-serif-pro"/>
              </a:rPr>
              <a:t>S</a:t>
            </a:r>
            <a:r>
              <a:rPr lang="en-US" sz="2400" b="0" i="0" dirty="0">
                <a:solidFill>
                  <a:srgbClr val="242424"/>
                </a:solidFill>
                <a:effectLst/>
                <a:highlight>
                  <a:srgbClr val="FFFFFF"/>
                </a:highlight>
                <a:latin typeface="source-serif-pro"/>
              </a:rPr>
              <a:t>eparate the two classes of data points, there are many possible hyperplanes that could be chosen. Our objective is to find a plane that has the maximum margin, </a:t>
            </a:r>
            <a:r>
              <a:rPr lang="en-US" sz="2400" b="0" i="0" dirty="0" err="1">
                <a:solidFill>
                  <a:srgbClr val="242424"/>
                </a:solidFill>
                <a:effectLst/>
                <a:highlight>
                  <a:srgbClr val="FFFFFF"/>
                </a:highlight>
                <a:latin typeface="source-serif-pro"/>
              </a:rPr>
              <a:t>i.e</a:t>
            </a:r>
            <a:r>
              <a:rPr lang="en-US" sz="2400" b="0" i="0" dirty="0">
                <a:solidFill>
                  <a:srgbClr val="242424"/>
                </a:solidFill>
                <a:effectLst/>
                <a:highlight>
                  <a:srgbClr val="FFFFFF"/>
                </a:highlight>
                <a:latin typeface="source-serif-pro"/>
              </a:rPr>
              <a:t> the maximum distance between data points of both classes. Maximizing the margin distance provides some reinforcement so that future data points can be classified with more confidence.</a:t>
            </a:r>
            <a:endParaRPr lang="en-MY" sz="2400" dirty="0"/>
          </a:p>
        </p:txBody>
      </p:sp>
      <p:sp>
        <p:nvSpPr>
          <p:cNvPr id="5" name="TextBox 4">
            <a:extLst>
              <a:ext uri="{FF2B5EF4-FFF2-40B4-BE49-F238E27FC236}">
                <a16:creationId xmlns:a16="http://schemas.microsoft.com/office/drawing/2014/main" id="{7518B588-3EF5-3DEF-8DF6-F1B51CE8B2DF}"/>
              </a:ext>
            </a:extLst>
          </p:cNvPr>
          <p:cNvSpPr txBox="1"/>
          <p:nvPr/>
        </p:nvSpPr>
        <p:spPr>
          <a:xfrm>
            <a:off x="4281714" y="3750189"/>
            <a:ext cx="6096000" cy="369332"/>
          </a:xfrm>
          <a:prstGeom prst="rect">
            <a:avLst/>
          </a:prstGeom>
          <a:noFill/>
        </p:spPr>
        <p:txBody>
          <a:bodyPr wrap="square">
            <a:spAutoFit/>
          </a:bodyPr>
          <a:lstStyle/>
          <a:p>
            <a:r>
              <a:rPr lang="en-MY" b="0" i="0" dirty="0">
                <a:solidFill>
                  <a:srgbClr val="6B6B6B"/>
                </a:solidFill>
                <a:effectLst/>
                <a:highlight>
                  <a:srgbClr val="FFFFFF"/>
                </a:highlight>
                <a:latin typeface="sohne"/>
              </a:rPr>
              <a:t>Possible hyperplanes</a:t>
            </a:r>
            <a:endParaRPr lang="en-MY" dirty="0"/>
          </a:p>
        </p:txBody>
      </p:sp>
    </p:spTree>
    <p:extLst>
      <p:ext uri="{BB962C8B-B14F-4D97-AF65-F5344CB8AC3E}">
        <p14:creationId xmlns:p14="http://schemas.microsoft.com/office/powerpoint/2010/main" val="250895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7B68-EA13-DEA6-D265-4DB00A2A7AB1}"/>
              </a:ext>
            </a:extLst>
          </p:cNvPr>
          <p:cNvSpPr>
            <a:spLocks noGrp="1"/>
          </p:cNvSpPr>
          <p:nvPr>
            <p:ph type="title"/>
          </p:nvPr>
        </p:nvSpPr>
        <p:spPr/>
        <p:txBody>
          <a:bodyPr/>
          <a:lstStyle/>
          <a:p>
            <a:r>
              <a:rPr lang="en-MY" dirty="0"/>
              <a:t>How SVM works ?</a:t>
            </a:r>
          </a:p>
        </p:txBody>
      </p:sp>
      <p:pic>
        <p:nvPicPr>
          <p:cNvPr id="5" name="Content Placeholder 4">
            <a:extLst>
              <a:ext uri="{FF2B5EF4-FFF2-40B4-BE49-F238E27FC236}">
                <a16:creationId xmlns:a16="http://schemas.microsoft.com/office/drawing/2014/main" id="{8591F584-C069-A111-98CB-574B70FAACD8}"/>
              </a:ext>
            </a:extLst>
          </p:cNvPr>
          <p:cNvPicPr>
            <a:picLocks noGrp="1" noChangeAspect="1"/>
          </p:cNvPicPr>
          <p:nvPr>
            <p:ph idx="1"/>
          </p:nvPr>
        </p:nvPicPr>
        <p:blipFill>
          <a:blip r:embed="rId2"/>
          <a:stretch>
            <a:fillRect/>
          </a:stretch>
        </p:blipFill>
        <p:spPr>
          <a:xfrm>
            <a:off x="1972235" y="2168509"/>
            <a:ext cx="7395159" cy="3286738"/>
          </a:xfrm>
        </p:spPr>
      </p:pic>
    </p:spTree>
    <p:extLst>
      <p:ext uri="{BB962C8B-B14F-4D97-AF65-F5344CB8AC3E}">
        <p14:creationId xmlns:p14="http://schemas.microsoft.com/office/powerpoint/2010/main" val="11785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AFF4-C8CB-41FF-A930-651EBA7809E3}"/>
              </a:ext>
            </a:extLst>
          </p:cNvPr>
          <p:cNvSpPr>
            <a:spLocks noGrp="1"/>
          </p:cNvSpPr>
          <p:nvPr>
            <p:ph type="title"/>
          </p:nvPr>
        </p:nvSpPr>
        <p:spPr/>
        <p:txBody>
          <a:bodyPr/>
          <a:lstStyle/>
          <a:p>
            <a:r>
              <a:rPr lang="en-US" dirty="0"/>
              <a:t>What is a classification analysis?</a:t>
            </a:r>
            <a:endParaRPr lang="en-MY" dirty="0"/>
          </a:p>
        </p:txBody>
      </p:sp>
      <p:sp>
        <p:nvSpPr>
          <p:cNvPr id="3" name="Content Placeholder 2">
            <a:extLst>
              <a:ext uri="{FF2B5EF4-FFF2-40B4-BE49-F238E27FC236}">
                <a16:creationId xmlns:a16="http://schemas.microsoft.com/office/drawing/2014/main" id="{4F572361-6F98-477B-AC53-E6A3210B99B4}"/>
              </a:ext>
            </a:extLst>
          </p:cNvPr>
          <p:cNvSpPr>
            <a:spLocks noGrp="1"/>
          </p:cNvSpPr>
          <p:nvPr>
            <p:ph idx="1"/>
          </p:nvPr>
        </p:nvSpPr>
        <p:spPr/>
        <p:txBody>
          <a:bodyPr>
            <a:normAutofit lnSpcReduction="10000"/>
          </a:bodyPr>
          <a:lstStyle/>
          <a:p>
            <a:pPr algn="just"/>
            <a:r>
              <a:rPr lang="en-US" dirty="0"/>
              <a:t>Let’s consider that we have a population composed of 50%-50% Males and Females. </a:t>
            </a:r>
          </a:p>
          <a:p>
            <a:pPr algn="just"/>
            <a:r>
              <a:rPr lang="en-US" dirty="0"/>
              <a:t>Using a sample of this population, we want to create some set of rules which will guide us the gender class for rest of the population. Using this algorithm, we intend to build a program which can identify whether a person is a Male or a Female. </a:t>
            </a:r>
          </a:p>
          <a:p>
            <a:pPr algn="just"/>
            <a:r>
              <a:rPr lang="en-US" dirty="0"/>
              <a:t>This is a sample problem of classification analysis. Using some set of rules, we will try to classify the population into two possible segments. For simplicity, let’s assume that the two differentiating factors identified are : Height of the individual and Hair Length. Following is a scatter plot of the sample.</a:t>
            </a:r>
            <a:endParaRPr lang="en-MY" dirty="0"/>
          </a:p>
        </p:txBody>
      </p:sp>
    </p:spTree>
    <p:extLst>
      <p:ext uri="{BB962C8B-B14F-4D97-AF65-F5344CB8AC3E}">
        <p14:creationId xmlns:p14="http://schemas.microsoft.com/office/powerpoint/2010/main" val="302105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A1E9-CF1C-40A0-99F1-429F4851913E}"/>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97BB2B45-DD23-49D6-9B78-6BF63ABD9CD9}"/>
              </a:ext>
            </a:extLst>
          </p:cNvPr>
          <p:cNvPicPr>
            <a:picLocks noGrp="1" noChangeAspect="1"/>
          </p:cNvPicPr>
          <p:nvPr>
            <p:ph idx="1"/>
          </p:nvPr>
        </p:nvPicPr>
        <p:blipFill>
          <a:blip r:embed="rId2"/>
          <a:stretch>
            <a:fillRect/>
          </a:stretch>
        </p:blipFill>
        <p:spPr>
          <a:xfrm>
            <a:off x="2880223" y="1825625"/>
            <a:ext cx="6431554" cy="4351338"/>
          </a:xfrm>
          <a:prstGeom prst="rect">
            <a:avLst/>
          </a:prstGeom>
        </p:spPr>
      </p:pic>
    </p:spTree>
    <p:extLst>
      <p:ext uri="{BB962C8B-B14F-4D97-AF65-F5344CB8AC3E}">
        <p14:creationId xmlns:p14="http://schemas.microsoft.com/office/powerpoint/2010/main" val="127368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4CC9-D917-4E39-A5C4-63C0558C98F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3DE7B3FD-EF40-4199-9D6F-7799AF009AB3}"/>
              </a:ext>
            </a:extLst>
          </p:cNvPr>
          <p:cNvSpPr>
            <a:spLocks noGrp="1"/>
          </p:cNvSpPr>
          <p:nvPr>
            <p:ph idx="1"/>
          </p:nvPr>
        </p:nvSpPr>
        <p:spPr/>
        <p:txBody>
          <a:bodyPr>
            <a:normAutofit lnSpcReduction="10000"/>
          </a:bodyPr>
          <a:lstStyle/>
          <a:p>
            <a:r>
              <a:rPr lang="en-US" dirty="0"/>
              <a:t>The blue circles in the plot represent females and green squares represents male. A few expected insights from the graph are :</a:t>
            </a:r>
          </a:p>
          <a:p>
            <a:endParaRPr lang="en-US" dirty="0"/>
          </a:p>
          <a:p>
            <a:pPr lvl="1"/>
            <a:r>
              <a:rPr lang="en-US" dirty="0"/>
              <a:t>1. Males in our population have a higher average height.</a:t>
            </a:r>
          </a:p>
          <a:p>
            <a:endParaRPr lang="en-US" dirty="0"/>
          </a:p>
          <a:p>
            <a:pPr lvl="1"/>
            <a:r>
              <a:rPr lang="en-US" dirty="0"/>
              <a:t>2. Females in our population have longer scalp hairs.</a:t>
            </a:r>
          </a:p>
          <a:p>
            <a:endParaRPr lang="en-US" dirty="0"/>
          </a:p>
          <a:p>
            <a:r>
              <a:rPr lang="en-US" dirty="0"/>
              <a:t>If we were to see an individual with height 180 </a:t>
            </a:r>
            <a:r>
              <a:rPr lang="en-US" dirty="0" err="1"/>
              <a:t>cms</a:t>
            </a:r>
            <a:r>
              <a:rPr lang="en-US" dirty="0"/>
              <a:t> and hair length 4 </a:t>
            </a:r>
            <a:r>
              <a:rPr lang="en-US" dirty="0" err="1"/>
              <a:t>cms</a:t>
            </a:r>
            <a:r>
              <a:rPr lang="en-US" dirty="0"/>
              <a:t>, our best guess will be to classify this individual as a male. This is how we do a classification analysis.</a:t>
            </a:r>
            <a:endParaRPr lang="en-MY" dirty="0"/>
          </a:p>
        </p:txBody>
      </p:sp>
    </p:spTree>
    <p:extLst>
      <p:ext uri="{BB962C8B-B14F-4D97-AF65-F5344CB8AC3E}">
        <p14:creationId xmlns:p14="http://schemas.microsoft.com/office/powerpoint/2010/main" val="4032168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1928</Words>
  <Application>Microsoft Office PowerPoint</Application>
  <PresentationFormat>Widescreen</PresentationFormat>
  <Paragraphs>116</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Lato</vt:lpstr>
      <vt:lpstr>sohne</vt:lpstr>
      <vt:lpstr>source-serif-pro</vt:lpstr>
      <vt:lpstr>Office Theme</vt:lpstr>
      <vt:lpstr>EC3357:Machine Learning</vt:lpstr>
      <vt:lpstr>Linear Separators </vt:lpstr>
      <vt:lpstr>Linear Separators</vt:lpstr>
      <vt:lpstr>Introduction</vt:lpstr>
      <vt:lpstr>PowerPoint Presentation</vt:lpstr>
      <vt:lpstr>How SVM works ?</vt:lpstr>
      <vt:lpstr>What is a classification analysis?</vt:lpstr>
      <vt:lpstr>PowerPoint Presentation</vt:lpstr>
      <vt:lpstr>PowerPoint Presentation</vt:lpstr>
      <vt:lpstr>Support Vector and what is SVM</vt:lpstr>
      <vt:lpstr>Sample Program (Linear SVM)</vt:lpstr>
      <vt:lpstr>Types of SVM</vt:lpstr>
      <vt:lpstr>Linear SVM</vt:lpstr>
      <vt:lpstr>Non-linear SVM</vt:lpstr>
      <vt:lpstr>Non-linear and inseparable planes</vt:lpstr>
      <vt:lpstr>Non-linear and inseparable planes</vt:lpstr>
      <vt:lpstr>Find the Support Vector Machine</vt:lpstr>
      <vt:lpstr>How do we decide which is the best frontier for this particular problem statement?</vt:lpstr>
      <vt:lpstr>What if we do not find a clean frontier which segregates the classes?</vt:lpstr>
      <vt:lpstr>PowerPoint Presentation</vt:lpstr>
      <vt:lpstr>Sample Program 2</vt:lpstr>
      <vt:lpstr>How can we identify the right hyper-plane?</vt:lpstr>
      <vt:lpstr>Scenario-2</vt:lpstr>
      <vt:lpstr>PowerPoint Presentation</vt:lpstr>
      <vt:lpstr>Scenario-3</vt:lpstr>
      <vt:lpstr>Scenario-4</vt:lpstr>
      <vt:lpstr>PowerPoint Presentation</vt:lpstr>
      <vt:lpstr>Scenario-5</vt:lpstr>
      <vt:lpstr>PowerPoint Presentation</vt:lpstr>
      <vt:lpstr>PowerPoint Presentation</vt:lpstr>
      <vt:lpstr>Pros and Cons associated with SVM</vt:lpstr>
      <vt:lpstr>Example: SVM using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EC3357:Machine Learning</dc:title>
  <dc:creator>R. Rajesvary A/P. Rajoo</dc:creator>
  <cp:lastModifiedBy>Rajesvary Rajoo</cp:lastModifiedBy>
  <cp:revision>42</cp:revision>
  <dcterms:created xsi:type="dcterms:W3CDTF">2022-02-26T15:21:12Z</dcterms:created>
  <dcterms:modified xsi:type="dcterms:W3CDTF">2025-03-05T13:45:25Z</dcterms:modified>
</cp:coreProperties>
</file>