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830" r:id="rId4"/>
    <p:sldId id="258" r:id="rId5"/>
    <p:sldId id="259" r:id="rId6"/>
    <p:sldId id="260" r:id="rId7"/>
    <p:sldId id="261" r:id="rId8"/>
    <p:sldId id="832" r:id="rId9"/>
    <p:sldId id="262" r:id="rId10"/>
    <p:sldId id="263" r:id="rId11"/>
    <p:sldId id="264" r:id="rId12"/>
    <p:sldId id="268" r:id="rId13"/>
    <p:sldId id="798" r:id="rId14"/>
    <p:sldId id="799" r:id="rId15"/>
    <p:sldId id="831" r:id="rId16"/>
    <p:sldId id="269" r:id="rId17"/>
    <p:sldId id="270" r:id="rId18"/>
    <p:sldId id="271" r:id="rId19"/>
    <p:sldId id="272" r:id="rId20"/>
    <p:sldId id="815" r:id="rId21"/>
    <p:sldId id="816" r:id="rId22"/>
    <p:sldId id="817" r:id="rId23"/>
    <p:sldId id="818" r:id="rId24"/>
    <p:sldId id="819" r:id="rId25"/>
    <p:sldId id="820" r:id="rId26"/>
    <p:sldId id="821" r:id="rId27"/>
    <p:sldId id="822" r:id="rId28"/>
    <p:sldId id="823" r:id="rId29"/>
    <p:sldId id="824" r:id="rId30"/>
    <p:sldId id="825" r:id="rId31"/>
    <p:sldId id="826" r:id="rId32"/>
    <p:sldId id="814" r:id="rId33"/>
    <p:sldId id="827" r:id="rId34"/>
    <p:sldId id="828" r:id="rId35"/>
    <p:sldId id="833" r:id="rId36"/>
    <p:sldId id="834" r:id="rId37"/>
    <p:sldId id="267" r:id="rId38"/>
    <p:sldId id="265" r:id="rId39"/>
    <p:sldId id="82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CF10-90AA-4103-8061-57F39C4D2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555836E-B3F3-4119-8687-36A48BFE8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B0C281D8-1EFA-496B-94B7-3D42903FE1D3}"/>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6EDA988F-883B-40ED-8308-96C46A1A3CD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703D607-5873-4FEB-8807-D5014516B543}"/>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293043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6E1-F554-4D16-BA12-695A3E4C81C5}"/>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53B32F0-D506-4CEB-9302-9B1EA0ECCE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EDFEA80-30EC-4842-987D-46E00672B5E3}"/>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699DF833-A423-47C7-8DC6-64AABEEE8D1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DF8C6FA-E60E-41B8-AAA0-E4D249A5ED56}"/>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31076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4F5133-E928-49EC-8ED7-75D09DE7C6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8E55DCD5-409A-432B-A91F-C457C628D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E6F1F90-090E-4CEA-A919-D0076BB163B1}"/>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14142548-AE5E-43B3-880C-F30297F2537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8EBC6FF-B7E2-4E9A-A90C-19D2E012FB16}"/>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2415963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endParaRPr lang="en-MY"/>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Rectangle 5">
            <a:extLst>
              <a:ext uri="{FF2B5EF4-FFF2-40B4-BE49-F238E27FC236}">
                <a16:creationId xmlns:a16="http://schemas.microsoft.com/office/drawing/2014/main" id="{10A499E9-6C2D-9EA5-F6B6-8CEBF04B0296}"/>
              </a:ext>
            </a:extLst>
          </p:cNvPr>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a:extLst>
              <a:ext uri="{FF2B5EF4-FFF2-40B4-BE49-F238E27FC236}">
                <a16:creationId xmlns:a16="http://schemas.microsoft.com/office/drawing/2014/main" id="{83BAFBA7-517B-4AF7-1571-863305AADDFE}"/>
              </a:ext>
            </a:extLst>
          </p:cNvPr>
          <p:cNvSpPr>
            <a:spLocks noGrp="1" noChangeArrowheads="1"/>
          </p:cNvSpPr>
          <p:nvPr>
            <p:ph type="sldNum" sz="quarter" idx="11"/>
          </p:nvPr>
        </p:nvSpPr>
        <p:spPr>
          <a:ln/>
        </p:spPr>
        <p:txBody>
          <a:bodyPr/>
          <a:lstStyle>
            <a:lvl1pPr>
              <a:defRPr/>
            </a:lvl1pPr>
          </a:lstStyle>
          <a:p>
            <a:pPr>
              <a:defRPr/>
            </a:pPr>
            <a:fld id="{45D2121B-16CF-4C83-B4D1-6FCA32659ADC}" type="slidenum">
              <a:rPr lang="en-US" altLang="en-US"/>
              <a:pPr>
                <a:defRPr/>
              </a:pPr>
              <a:t>‹#›</a:t>
            </a:fld>
            <a:endParaRPr lang="en-US" altLang="en-US"/>
          </a:p>
        </p:txBody>
      </p:sp>
    </p:spTree>
    <p:extLst>
      <p:ext uri="{BB962C8B-B14F-4D97-AF65-F5344CB8AC3E}">
        <p14:creationId xmlns:p14="http://schemas.microsoft.com/office/powerpoint/2010/main" val="253854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FC47-C9B5-4AB1-A58D-427700A9428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1809F19C-072B-400D-8586-EB4583759A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19132C2-6D4A-48E2-BB13-25C58C8F7AF0}"/>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73BA60EB-8448-4FD8-AA16-505BF165A07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88823E6-994E-49E7-879D-04910A212FAA}"/>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347876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023E-4F50-4D47-B3E9-4DB6FA286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E1967CF7-6ECA-46E2-BF9D-B0A67D2E3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E292C3-C381-4D13-883D-9155BE9BE77A}"/>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CC6E195F-36BA-450A-A0D3-D41B7E9C7DB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00827B3-63FB-4BF9-AF5B-BB151EBFF16A}"/>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2144715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633A-32E7-4CF9-BB89-367BB99C0AF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7DF723B-60D8-422C-BEB8-D2BEC1D2C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AE68404-62DD-4C99-91BE-CA43A114F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7E39C24F-B3B6-42FD-B26A-05D4C49A1351}"/>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6" name="Footer Placeholder 5">
            <a:extLst>
              <a:ext uri="{FF2B5EF4-FFF2-40B4-BE49-F238E27FC236}">
                <a16:creationId xmlns:a16="http://schemas.microsoft.com/office/drawing/2014/main" id="{21327237-389D-412A-97D4-EBCD7B00414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E4C25CE-B3EA-41E1-BADC-A27415CCF810}"/>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336793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24EF8-5D19-42A5-8C66-693962F48CFD}"/>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DEF985E-EB52-491C-BAEE-453ABE16FF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E0D24-111C-4F1D-9D5F-3E6EF69237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2541CD64-1CDA-4163-9B05-C995E3AEC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4D679-BB5B-403E-BFA0-791E13484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98E5F62-5CB2-4ED6-8D0F-E76FC928C1A4}"/>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8" name="Footer Placeholder 7">
            <a:extLst>
              <a:ext uri="{FF2B5EF4-FFF2-40B4-BE49-F238E27FC236}">
                <a16:creationId xmlns:a16="http://schemas.microsoft.com/office/drawing/2014/main" id="{C676F692-AAE1-4423-86FD-23F0235D0D3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9D82BA4E-29A9-4CFC-965A-AFA84D1D21B8}"/>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1999135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83EA8-CF95-437F-8E38-81D25534C61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D0BD0972-7A58-4599-AEEC-27F46C2006DE}"/>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4" name="Footer Placeholder 3">
            <a:extLst>
              <a:ext uri="{FF2B5EF4-FFF2-40B4-BE49-F238E27FC236}">
                <a16:creationId xmlns:a16="http://schemas.microsoft.com/office/drawing/2014/main" id="{E2F79BAF-CC03-4E84-A1AB-F62C5DFB49D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94878CAF-D3F7-4CB6-9A06-151012969A2A}"/>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308667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3222F-9680-42FD-B0A8-5A266776EDDC}"/>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3" name="Footer Placeholder 2">
            <a:extLst>
              <a:ext uri="{FF2B5EF4-FFF2-40B4-BE49-F238E27FC236}">
                <a16:creationId xmlns:a16="http://schemas.microsoft.com/office/drawing/2014/main" id="{80B9116B-30E1-4B35-A08C-570AD88745D0}"/>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3F3C399-B52D-4EC3-81C7-7022774EC8AE}"/>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127476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DDAD-AC5B-4128-8F8E-388CCDE2C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8D325BF-AC3E-4B02-9281-3052F00A7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C95C829-D97B-4717-8B72-D421881A5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26B0E-4032-418D-BFCB-A298DBE81DC5}"/>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6" name="Footer Placeholder 5">
            <a:extLst>
              <a:ext uri="{FF2B5EF4-FFF2-40B4-BE49-F238E27FC236}">
                <a16:creationId xmlns:a16="http://schemas.microsoft.com/office/drawing/2014/main" id="{822D1E77-5B17-4682-B45A-5B9FF680A42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CE14168-067F-456E-84AC-0A75852C7244}"/>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342315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83BD-C0C1-4EF2-9411-309B0C47E6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686E318C-67E9-4C7F-945A-37B6B0799F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F9EC27A-622B-402B-8BFA-22EA72ECD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B62FB-040D-481B-92D5-8DCAD4EC948A}"/>
              </a:ext>
            </a:extLst>
          </p:cNvPr>
          <p:cNvSpPr>
            <a:spLocks noGrp="1"/>
          </p:cNvSpPr>
          <p:nvPr>
            <p:ph type="dt" sz="half" idx="10"/>
          </p:nvPr>
        </p:nvSpPr>
        <p:spPr/>
        <p:txBody>
          <a:bodyPr/>
          <a:lstStyle/>
          <a:p>
            <a:fld id="{75516917-6663-4238-9E42-8E8FA99E52AB}" type="datetimeFigureOut">
              <a:rPr lang="en-MY" smtClean="0"/>
              <a:t>10/3/2025</a:t>
            </a:fld>
            <a:endParaRPr lang="en-MY"/>
          </a:p>
        </p:txBody>
      </p:sp>
      <p:sp>
        <p:nvSpPr>
          <p:cNvPr id="6" name="Footer Placeholder 5">
            <a:extLst>
              <a:ext uri="{FF2B5EF4-FFF2-40B4-BE49-F238E27FC236}">
                <a16:creationId xmlns:a16="http://schemas.microsoft.com/office/drawing/2014/main" id="{208B7DB5-7F2F-486B-9467-37D0BD5AB42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09E67C1-F4E1-4928-9C2B-3F778F662C33}"/>
              </a:ext>
            </a:extLst>
          </p:cNvPr>
          <p:cNvSpPr>
            <a:spLocks noGrp="1"/>
          </p:cNvSpPr>
          <p:nvPr>
            <p:ph type="sldNum" sz="quarter" idx="12"/>
          </p:nvPr>
        </p:nvSpPr>
        <p:spPr/>
        <p:txBody>
          <a:bodyPr/>
          <a:lstStyle/>
          <a:p>
            <a:fld id="{FD5FBB4E-DB7F-4DF8-B2F2-DE4B3F222AC9}" type="slidenum">
              <a:rPr lang="en-MY" smtClean="0"/>
              <a:t>‹#›</a:t>
            </a:fld>
            <a:endParaRPr lang="en-MY"/>
          </a:p>
        </p:txBody>
      </p:sp>
    </p:spTree>
    <p:extLst>
      <p:ext uri="{BB962C8B-B14F-4D97-AF65-F5344CB8AC3E}">
        <p14:creationId xmlns:p14="http://schemas.microsoft.com/office/powerpoint/2010/main" val="8451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18886-7DB4-4CFB-8E28-3DD36883B8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BC588FE-D51B-4DE6-BB62-E108C8445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8F672E8-1C19-4EB8-8199-0C94FC80F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516917-6663-4238-9E42-8E8FA99E52AB}" type="datetimeFigureOut">
              <a:rPr lang="en-MY" smtClean="0"/>
              <a:t>10/3/2025</a:t>
            </a:fld>
            <a:endParaRPr lang="en-MY"/>
          </a:p>
        </p:txBody>
      </p:sp>
      <p:sp>
        <p:nvSpPr>
          <p:cNvPr id="5" name="Footer Placeholder 4">
            <a:extLst>
              <a:ext uri="{FF2B5EF4-FFF2-40B4-BE49-F238E27FC236}">
                <a16:creationId xmlns:a16="http://schemas.microsoft.com/office/drawing/2014/main" id="{9D4617D8-A362-4243-AEB4-46759EF09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DE7E9328-A9AC-4C1A-8CAB-347DC7305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FBB4E-DB7F-4DF8-B2F2-DE4B3F222AC9}" type="slidenum">
              <a:rPr lang="en-MY" smtClean="0"/>
              <a:t>‹#›</a:t>
            </a:fld>
            <a:endParaRPr lang="en-MY"/>
          </a:p>
        </p:txBody>
      </p:sp>
    </p:spTree>
    <p:extLst>
      <p:ext uri="{BB962C8B-B14F-4D97-AF65-F5344CB8AC3E}">
        <p14:creationId xmlns:p14="http://schemas.microsoft.com/office/powerpoint/2010/main" val="16364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k-means-clustering-introduction/" TargetMode="External"/><Relationship Id="rId2" Type="http://schemas.openxmlformats.org/officeDocument/2006/relationships/hyperlink" Target="https://towardsdatascience.com/understanding-k-means-clustering-in-machine-learning-6a6e67336a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7690-8EE2-4FF5-956B-6F336461FBAB}"/>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96A86844-0E71-4EFE-9F98-52E67203717D}"/>
              </a:ext>
            </a:extLst>
          </p:cNvPr>
          <p:cNvSpPr>
            <a:spLocks noGrp="1"/>
          </p:cNvSpPr>
          <p:nvPr>
            <p:ph type="subTitle" idx="1"/>
          </p:nvPr>
        </p:nvSpPr>
        <p:spPr/>
        <p:txBody>
          <a:bodyPr>
            <a:normAutofit/>
          </a:bodyPr>
          <a:lstStyle/>
          <a:p>
            <a:r>
              <a:rPr lang="en-US" sz="4000" dirty="0"/>
              <a:t>Lecture 7: Unsupervised Learning</a:t>
            </a:r>
            <a:endParaRPr lang="en-MY" sz="4000" dirty="0"/>
          </a:p>
        </p:txBody>
      </p:sp>
    </p:spTree>
    <p:extLst>
      <p:ext uri="{BB962C8B-B14F-4D97-AF65-F5344CB8AC3E}">
        <p14:creationId xmlns:p14="http://schemas.microsoft.com/office/powerpoint/2010/main" val="68876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E581-114B-4106-9812-7C64C7703937}"/>
              </a:ext>
            </a:extLst>
          </p:cNvPr>
          <p:cNvSpPr>
            <a:spLocks noGrp="1"/>
          </p:cNvSpPr>
          <p:nvPr>
            <p:ph type="title"/>
          </p:nvPr>
        </p:nvSpPr>
        <p:spPr/>
        <p:txBody>
          <a:bodyPr/>
          <a:lstStyle/>
          <a:p>
            <a:r>
              <a:rPr lang="en-MY" dirty="0"/>
              <a:t>Association Rules</a:t>
            </a:r>
          </a:p>
        </p:txBody>
      </p:sp>
      <p:sp>
        <p:nvSpPr>
          <p:cNvPr id="3" name="Content Placeholder 2">
            <a:extLst>
              <a:ext uri="{FF2B5EF4-FFF2-40B4-BE49-F238E27FC236}">
                <a16:creationId xmlns:a16="http://schemas.microsoft.com/office/drawing/2014/main" id="{51B0574F-F2E9-401A-B118-A76F377FCAAF}"/>
              </a:ext>
            </a:extLst>
          </p:cNvPr>
          <p:cNvSpPr>
            <a:spLocks noGrp="1"/>
          </p:cNvSpPr>
          <p:nvPr>
            <p:ph idx="1"/>
          </p:nvPr>
        </p:nvSpPr>
        <p:spPr/>
        <p:txBody>
          <a:bodyPr/>
          <a:lstStyle/>
          <a:p>
            <a:pPr algn="just"/>
            <a:r>
              <a:rPr lang="en-US" dirty="0"/>
              <a:t>An association rule is a rule-based method for finding relationships between variables in a given dataset. These methods are frequently used for market basket analysis, allowing companies to better understand relationships between different products.</a:t>
            </a:r>
            <a:endParaRPr lang="en-MY" dirty="0"/>
          </a:p>
        </p:txBody>
      </p:sp>
    </p:spTree>
    <p:extLst>
      <p:ext uri="{BB962C8B-B14F-4D97-AF65-F5344CB8AC3E}">
        <p14:creationId xmlns:p14="http://schemas.microsoft.com/office/powerpoint/2010/main" val="237584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C03E-D08D-4286-B937-CF397AAC76EA}"/>
              </a:ext>
            </a:extLst>
          </p:cNvPr>
          <p:cNvSpPr>
            <a:spLocks noGrp="1"/>
          </p:cNvSpPr>
          <p:nvPr>
            <p:ph type="title"/>
          </p:nvPr>
        </p:nvSpPr>
        <p:spPr/>
        <p:txBody>
          <a:bodyPr/>
          <a:lstStyle/>
          <a:p>
            <a:r>
              <a:rPr lang="en-MY" b="0" i="0" dirty="0">
                <a:solidFill>
                  <a:srgbClr val="525252"/>
                </a:solidFill>
                <a:effectLst/>
                <a:latin typeface="IBM Plex Sans" panose="020B0503050203000203" pitchFamily="34" charset="0"/>
              </a:rPr>
              <a:t>Dimensionality reduction</a:t>
            </a:r>
            <a:endParaRPr lang="en-MY" dirty="0"/>
          </a:p>
        </p:txBody>
      </p:sp>
      <p:sp>
        <p:nvSpPr>
          <p:cNvPr id="3" name="Content Placeholder 2">
            <a:extLst>
              <a:ext uri="{FF2B5EF4-FFF2-40B4-BE49-F238E27FC236}">
                <a16:creationId xmlns:a16="http://schemas.microsoft.com/office/drawing/2014/main" id="{0E2E395E-FA9C-465B-8220-B9885DC05F2E}"/>
              </a:ext>
            </a:extLst>
          </p:cNvPr>
          <p:cNvSpPr>
            <a:spLocks noGrp="1"/>
          </p:cNvSpPr>
          <p:nvPr>
            <p:ph idx="1"/>
          </p:nvPr>
        </p:nvSpPr>
        <p:spPr/>
        <p:txBody>
          <a:bodyPr>
            <a:normAutofit lnSpcReduction="10000"/>
          </a:bodyPr>
          <a:lstStyle/>
          <a:p>
            <a:pPr algn="just"/>
            <a:r>
              <a:rPr lang="en-US" sz="2400" dirty="0"/>
              <a:t>While more data generally yields more accurate results, it can also impact the performance of machine learning algorithms (e.g. overfitting) and it can also make it difficult to visualize datasets. </a:t>
            </a:r>
          </a:p>
          <a:p>
            <a:pPr algn="just"/>
            <a:r>
              <a:rPr lang="en-US" sz="2400" dirty="0"/>
              <a:t>Dimensionality reduction is a technique used when the number of features, or dimensions, in a given dataset is too high. It reduces the number of data inputs to a manageable size while also preserving the integrity of the dataset as much as possible. </a:t>
            </a:r>
          </a:p>
          <a:p>
            <a:r>
              <a:rPr lang="en-US" sz="2400" dirty="0"/>
              <a:t>It is commonly used in the preprocessing data stage, and there are a few different dimensionality reduction methods that can be used, such as:</a:t>
            </a:r>
          </a:p>
          <a:p>
            <a:pPr lvl="1"/>
            <a:r>
              <a:rPr lang="en-MY" dirty="0"/>
              <a:t>Principal component analysis</a:t>
            </a:r>
          </a:p>
          <a:p>
            <a:pPr lvl="1"/>
            <a:r>
              <a:rPr lang="en-MY" dirty="0"/>
              <a:t>Singular value decomposition</a:t>
            </a:r>
          </a:p>
          <a:p>
            <a:pPr lvl="1"/>
            <a:r>
              <a:rPr lang="en-MY" dirty="0"/>
              <a:t>Autoencoders</a:t>
            </a:r>
          </a:p>
        </p:txBody>
      </p:sp>
    </p:spTree>
    <p:extLst>
      <p:ext uri="{BB962C8B-B14F-4D97-AF65-F5344CB8AC3E}">
        <p14:creationId xmlns:p14="http://schemas.microsoft.com/office/powerpoint/2010/main" val="284378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73B3-12B3-4C81-BD9C-A35D50C7CF5D}"/>
              </a:ext>
            </a:extLst>
          </p:cNvPr>
          <p:cNvSpPr>
            <a:spLocks noGrp="1"/>
          </p:cNvSpPr>
          <p:nvPr>
            <p:ph type="title"/>
          </p:nvPr>
        </p:nvSpPr>
        <p:spPr/>
        <p:txBody>
          <a:bodyPr/>
          <a:lstStyle/>
          <a:p>
            <a:r>
              <a:rPr lang="en-MY" dirty="0"/>
              <a:t>Clustering</a:t>
            </a:r>
          </a:p>
        </p:txBody>
      </p:sp>
      <p:sp>
        <p:nvSpPr>
          <p:cNvPr id="3" name="Content Placeholder 2">
            <a:extLst>
              <a:ext uri="{FF2B5EF4-FFF2-40B4-BE49-F238E27FC236}">
                <a16:creationId xmlns:a16="http://schemas.microsoft.com/office/drawing/2014/main" id="{D27702D3-E249-47F0-85A1-A47AA9F61C4F}"/>
              </a:ext>
            </a:extLst>
          </p:cNvPr>
          <p:cNvSpPr>
            <a:spLocks noGrp="1"/>
          </p:cNvSpPr>
          <p:nvPr>
            <p:ph idx="1"/>
          </p:nvPr>
        </p:nvSpPr>
        <p:spPr/>
        <p:txBody>
          <a:bodyPr>
            <a:normAutofit lnSpcReduction="10000"/>
          </a:bodyPr>
          <a:lstStyle/>
          <a:p>
            <a:pPr algn="just"/>
            <a:r>
              <a:rPr lang="en-US" dirty="0"/>
              <a:t>Clustering can be considered the most important unsupervised learning problem; so, as every other problem of this kind, it deals with finding a structure in a collection of unlabeled data. </a:t>
            </a:r>
          </a:p>
          <a:p>
            <a:pPr algn="just"/>
            <a:r>
              <a:rPr lang="en-US" dirty="0"/>
              <a:t>A loose definition of clustering could be “the process of organizing objects into groups whose members are similar in some way”. </a:t>
            </a:r>
          </a:p>
          <a:p>
            <a:pPr algn="just"/>
            <a:r>
              <a:rPr lang="en-US" dirty="0"/>
              <a:t>A cluster is therefore a collection of objects which are “similar” between them and are “dissimilar” to the objects belonging to other clusters.</a:t>
            </a:r>
          </a:p>
          <a:p>
            <a:pPr lvl="1" algn="just"/>
            <a:r>
              <a:rPr lang="en-US" dirty="0"/>
              <a:t>It groups data instances that are similar to (near) each other in one cluster and data instances that are very different (far away) from each other into different clusters. </a:t>
            </a:r>
          </a:p>
          <a:p>
            <a:pPr lvl="1" algn="just"/>
            <a:endParaRPr lang="en-MY" dirty="0"/>
          </a:p>
        </p:txBody>
      </p:sp>
    </p:spTree>
    <p:extLst>
      <p:ext uri="{BB962C8B-B14F-4D97-AF65-F5344CB8AC3E}">
        <p14:creationId xmlns:p14="http://schemas.microsoft.com/office/powerpoint/2010/main" val="29137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F1329F03-3533-BACF-0FDE-F59F8A51A11F}"/>
              </a:ext>
            </a:extLst>
          </p:cNvPr>
          <p:cNvSpPr>
            <a:spLocks noGrp="1" noChangeArrowheads="1"/>
          </p:cNvSpPr>
          <p:nvPr>
            <p:ph type="title"/>
          </p:nvPr>
        </p:nvSpPr>
        <p:spPr/>
        <p:txBody>
          <a:bodyPr/>
          <a:lstStyle/>
          <a:p>
            <a:pPr eaLnBrk="1" hangingPunct="1"/>
            <a:r>
              <a:rPr lang="en-US" altLang="en-US"/>
              <a:t>An illustration</a:t>
            </a:r>
          </a:p>
        </p:txBody>
      </p:sp>
      <p:sp>
        <p:nvSpPr>
          <p:cNvPr id="9221" name="Rectangle 3">
            <a:extLst>
              <a:ext uri="{FF2B5EF4-FFF2-40B4-BE49-F238E27FC236}">
                <a16:creationId xmlns:a16="http://schemas.microsoft.com/office/drawing/2014/main" id="{9A2D44A5-8592-BB0E-5848-0D40F9152526}"/>
              </a:ext>
            </a:extLst>
          </p:cNvPr>
          <p:cNvSpPr>
            <a:spLocks noGrp="1" noChangeArrowheads="1"/>
          </p:cNvSpPr>
          <p:nvPr>
            <p:ph type="body" sz="half" idx="1"/>
          </p:nvPr>
        </p:nvSpPr>
        <p:spPr>
          <a:xfrm>
            <a:off x="1981201" y="1196975"/>
            <a:ext cx="8291513" cy="4933950"/>
          </a:xfrm>
        </p:spPr>
        <p:txBody>
          <a:bodyPr/>
          <a:lstStyle/>
          <a:p>
            <a:pPr eaLnBrk="1" hangingPunct="1"/>
            <a:r>
              <a:rPr lang="en-US" altLang="en-US" sz="2600"/>
              <a:t>The data set has three natural groups of data points, i.e., 3 natural clusters. </a:t>
            </a:r>
          </a:p>
        </p:txBody>
      </p:sp>
      <p:pic>
        <p:nvPicPr>
          <p:cNvPr id="9222" name="Picture 4">
            <a:extLst>
              <a:ext uri="{FF2B5EF4-FFF2-40B4-BE49-F238E27FC236}">
                <a16:creationId xmlns:a16="http://schemas.microsoft.com/office/drawing/2014/main" id="{F27DB224-8D3B-5DC0-938F-5C7B42187C1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216275" y="2276476"/>
            <a:ext cx="4427538" cy="3692525"/>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A0C9390A-EB0E-4D3E-EBC3-6B14638D17F2}"/>
              </a:ext>
            </a:extLst>
          </p:cNvPr>
          <p:cNvSpPr>
            <a:spLocks noGrp="1" noChangeArrowheads="1"/>
          </p:cNvSpPr>
          <p:nvPr>
            <p:ph type="title"/>
          </p:nvPr>
        </p:nvSpPr>
        <p:spPr/>
        <p:txBody>
          <a:bodyPr/>
          <a:lstStyle/>
          <a:p>
            <a:pPr eaLnBrk="1" hangingPunct="1"/>
            <a:r>
              <a:rPr lang="en-US" altLang="en-US"/>
              <a:t>What is clustering for? </a:t>
            </a:r>
          </a:p>
        </p:txBody>
      </p:sp>
      <p:sp>
        <p:nvSpPr>
          <p:cNvPr id="10245" name="Rectangle 3">
            <a:extLst>
              <a:ext uri="{FF2B5EF4-FFF2-40B4-BE49-F238E27FC236}">
                <a16:creationId xmlns:a16="http://schemas.microsoft.com/office/drawing/2014/main" id="{8433BFF2-0A12-93F3-1A2B-660D8117685E}"/>
              </a:ext>
            </a:extLst>
          </p:cNvPr>
          <p:cNvSpPr>
            <a:spLocks noGrp="1" noChangeArrowheads="1"/>
          </p:cNvSpPr>
          <p:nvPr>
            <p:ph type="body" idx="1"/>
          </p:nvPr>
        </p:nvSpPr>
        <p:spPr>
          <a:xfrm>
            <a:off x="1016001" y="1341439"/>
            <a:ext cx="10130970" cy="4789487"/>
          </a:xfrm>
        </p:spPr>
        <p:txBody>
          <a:bodyPr/>
          <a:lstStyle/>
          <a:p>
            <a:pPr eaLnBrk="1" hangingPunct="1"/>
            <a:r>
              <a:rPr lang="en-US" altLang="en-US" dirty="0"/>
              <a:t>Let us see some real-life examples</a:t>
            </a:r>
          </a:p>
          <a:p>
            <a:pPr eaLnBrk="1" hangingPunct="1"/>
            <a:r>
              <a:rPr lang="en-US" altLang="en-US" dirty="0">
                <a:solidFill>
                  <a:srgbClr val="3333CC"/>
                </a:solidFill>
              </a:rPr>
              <a:t>Example 1</a:t>
            </a:r>
            <a:r>
              <a:rPr lang="en-US" altLang="en-US" dirty="0"/>
              <a:t>: groups people of similar sizes together to make “small”, “medium” and “large” T-Shirts.</a:t>
            </a:r>
          </a:p>
          <a:p>
            <a:pPr eaLnBrk="1" hangingPunct="1"/>
            <a:r>
              <a:rPr lang="en-US" altLang="en-US" dirty="0">
                <a:solidFill>
                  <a:srgbClr val="3333CC"/>
                </a:solidFill>
              </a:rPr>
              <a:t>Example 2</a:t>
            </a:r>
            <a:r>
              <a:rPr lang="en-US" altLang="en-US" dirty="0"/>
              <a:t>: In marketing, segment customers according to their similarities</a:t>
            </a:r>
          </a:p>
          <a:p>
            <a:pPr eaLnBrk="1" hangingPunct="1"/>
            <a:r>
              <a:rPr lang="en-US" altLang="en-US" dirty="0">
                <a:solidFill>
                  <a:srgbClr val="3333CC"/>
                </a:solidFill>
              </a:rPr>
              <a:t>Example 3</a:t>
            </a:r>
            <a:r>
              <a:rPr lang="en-US" altLang="en-US" dirty="0"/>
              <a:t>: Given a collection of text documents, we want to organize them according to their content similarities,</a:t>
            </a:r>
          </a:p>
          <a:p>
            <a:pPr eaLnBrk="1" hangingPunct="1"/>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388D-1C9D-5825-BC32-2BF4717094C7}"/>
              </a:ext>
            </a:extLst>
          </p:cNvPr>
          <p:cNvSpPr>
            <a:spLocks noGrp="1"/>
          </p:cNvSpPr>
          <p:nvPr>
            <p:ph type="title"/>
          </p:nvPr>
        </p:nvSpPr>
        <p:spPr/>
        <p:txBody>
          <a:bodyPr/>
          <a:lstStyle/>
          <a:p>
            <a:r>
              <a:rPr lang="en-US" dirty="0"/>
              <a:t> Distance metrics (distance measures)</a:t>
            </a:r>
            <a:endParaRPr lang="en-MY" dirty="0"/>
          </a:p>
        </p:txBody>
      </p:sp>
      <p:sp>
        <p:nvSpPr>
          <p:cNvPr id="3" name="Content Placeholder 2">
            <a:extLst>
              <a:ext uri="{FF2B5EF4-FFF2-40B4-BE49-F238E27FC236}">
                <a16:creationId xmlns:a16="http://schemas.microsoft.com/office/drawing/2014/main" id="{343829AA-0A48-BFC6-0CD1-48A724EDE084}"/>
              </a:ext>
            </a:extLst>
          </p:cNvPr>
          <p:cNvSpPr>
            <a:spLocks noGrp="1"/>
          </p:cNvSpPr>
          <p:nvPr>
            <p:ph idx="1"/>
          </p:nvPr>
        </p:nvSpPr>
        <p:spPr/>
        <p:txBody>
          <a:bodyPr/>
          <a:lstStyle/>
          <a:p>
            <a:r>
              <a:rPr lang="en-US" dirty="0"/>
              <a:t>Quantify the similarity or dissimilarity between two data points in a dataset based on their feature values. </a:t>
            </a:r>
          </a:p>
          <a:p>
            <a:r>
              <a:rPr lang="en-US" dirty="0"/>
              <a:t>These metrics are fundamental for algorithms like K-Means, hierarchical clustering, and density-based clustering, as they help group similar data points together.</a:t>
            </a:r>
          </a:p>
          <a:p>
            <a:r>
              <a:rPr lang="en-US" dirty="0"/>
              <a:t>Here are some commonly used distance metrics in the context of clustering:</a:t>
            </a:r>
          </a:p>
          <a:p>
            <a:pPr lvl="1"/>
            <a:r>
              <a:rPr lang="en-US" dirty="0"/>
              <a:t>Euclidean Distance:</a:t>
            </a:r>
          </a:p>
          <a:p>
            <a:pPr lvl="1"/>
            <a:r>
              <a:rPr lang="en-US" dirty="0"/>
              <a:t>Manhattan Distance (City Block Distance)</a:t>
            </a:r>
          </a:p>
          <a:p>
            <a:pPr lvl="1"/>
            <a:r>
              <a:rPr lang="en-US" dirty="0"/>
              <a:t>Cosine Similarity</a:t>
            </a:r>
          </a:p>
          <a:p>
            <a:endParaRPr lang="en-MY" dirty="0"/>
          </a:p>
        </p:txBody>
      </p:sp>
    </p:spTree>
    <p:extLst>
      <p:ext uri="{BB962C8B-B14F-4D97-AF65-F5344CB8AC3E}">
        <p14:creationId xmlns:p14="http://schemas.microsoft.com/office/powerpoint/2010/main" val="53269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E6FE-203C-4C64-811E-A002CCB0B14C}"/>
              </a:ext>
            </a:extLst>
          </p:cNvPr>
          <p:cNvSpPr>
            <a:spLocks noGrp="1"/>
          </p:cNvSpPr>
          <p:nvPr>
            <p:ph type="title"/>
          </p:nvPr>
        </p:nvSpPr>
        <p:spPr/>
        <p:txBody>
          <a:bodyPr/>
          <a:lstStyle/>
          <a:p>
            <a:r>
              <a:rPr lang="en-MY" dirty="0"/>
              <a:t>Distance-based clustering.</a:t>
            </a:r>
          </a:p>
        </p:txBody>
      </p:sp>
      <p:sp>
        <p:nvSpPr>
          <p:cNvPr id="3" name="Content Placeholder 2">
            <a:extLst>
              <a:ext uri="{FF2B5EF4-FFF2-40B4-BE49-F238E27FC236}">
                <a16:creationId xmlns:a16="http://schemas.microsoft.com/office/drawing/2014/main" id="{567412C0-8DB3-4690-BBE4-C49A4E7D7D59}"/>
              </a:ext>
            </a:extLst>
          </p:cNvPr>
          <p:cNvSpPr>
            <a:spLocks noGrp="1"/>
          </p:cNvSpPr>
          <p:nvPr>
            <p:ph idx="1"/>
          </p:nvPr>
        </p:nvSpPr>
        <p:spPr/>
        <p:txBody>
          <a:bodyPr/>
          <a:lstStyle/>
          <a:p>
            <a:pPr algn="just"/>
            <a:r>
              <a:rPr lang="en-US" dirty="0"/>
              <a:t>Given a set of points, with a notion of distance between points, grouping the points into some number of clusters, such that</a:t>
            </a:r>
          </a:p>
          <a:p>
            <a:pPr lvl="1" algn="just"/>
            <a:r>
              <a:rPr lang="en-US" dirty="0"/>
              <a:t>internal (within the cluster) distances should be small </a:t>
            </a:r>
            <a:r>
              <a:rPr lang="en-US" dirty="0" err="1"/>
              <a:t>i.e</a:t>
            </a:r>
            <a:r>
              <a:rPr lang="en-US" dirty="0"/>
              <a:t> members of clusters are close/similar to each other.</a:t>
            </a:r>
          </a:p>
          <a:p>
            <a:pPr lvl="1" algn="just"/>
            <a:r>
              <a:rPr lang="en-US" dirty="0"/>
              <a:t>external (intra-cluster) distances should be large i.e. members of different clusters are dissimilar.</a:t>
            </a:r>
          </a:p>
          <a:p>
            <a:pPr eaLnBrk="1" hangingPunct="1">
              <a:lnSpc>
                <a:spcPct val="90000"/>
              </a:lnSpc>
            </a:pPr>
            <a:r>
              <a:rPr lang="en-US" altLang="en-US" dirty="0"/>
              <a:t>Clustering quality</a:t>
            </a:r>
          </a:p>
          <a:p>
            <a:pPr lvl="1" eaLnBrk="1" hangingPunct="1">
              <a:lnSpc>
                <a:spcPct val="90000"/>
              </a:lnSpc>
            </a:pPr>
            <a:r>
              <a:rPr lang="en-US" altLang="en-US" dirty="0">
                <a:latin typeface="Times New Roman" panose="02020603050405020304" pitchFamily="18" charset="0"/>
              </a:rPr>
              <a:t>Inter-clusters distance </a:t>
            </a:r>
            <a:r>
              <a:rPr lang="en-US" altLang="en-US" dirty="0">
                <a:latin typeface="Times New Roman" panose="02020603050405020304" pitchFamily="18" charset="0"/>
                <a:sym typeface="Symbol" panose="05050102010706020507" pitchFamily="18" charset="2"/>
              </a:rPr>
              <a:t> maximized</a:t>
            </a:r>
          </a:p>
          <a:p>
            <a:pPr lvl="1" eaLnBrk="1" hangingPunct="1">
              <a:lnSpc>
                <a:spcPct val="90000"/>
              </a:lnSpc>
            </a:pPr>
            <a:r>
              <a:rPr lang="en-US" altLang="en-US" dirty="0">
                <a:latin typeface="Times New Roman" panose="02020603050405020304" pitchFamily="18" charset="0"/>
              </a:rPr>
              <a:t>Intra-clusters distance </a:t>
            </a:r>
            <a:r>
              <a:rPr lang="en-US" altLang="en-US" dirty="0">
                <a:latin typeface="Times New Roman" panose="02020603050405020304" pitchFamily="18" charset="0"/>
                <a:sym typeface="Symbol" panose="05050102010706020507" pitchFamily="18" charset="2"/>
              </a:rPr>
              <a:t> minimized</a:t>
            </a:r>
          </a:p>
          <a:p>
            <a:pPr marL="266700" lvl="1" indent="-266700" algn="just" eaLnBrk="1" hangingPunct="1">
              <a:lnSpc>
                <a:spcPct val="90000"/>
              </a:lnSpc>
            </a:pPr>
            <a:r>
              <a:rPr lang="en-US" altLang="en-US" dirty="0">
                <a:latin typeface="Times New Roman" panose="02020603050405020304" pitchFamily="18" charset="0"/>
                <a:sym typeface="Symbol" panose="05050102010706020507" pitchFamily="18" charset="2"/>
              </a:rPr>
              <a:t>The quality of a clustering result depends on the algorithm, the distance function, and the application.</a:t>
            </a:r>
          </a:p>
          <a:p>
            <a:pPr marL="266700" lvl="1" indent="-266700" eaLnBrk="1" hangingPunct="1">
              <a:lnSpc>
                <a:spcPct val="90000"/>
              </a:lnSpc>
            </a:pPr>
            <a:endParaRPr lang="en-US" altLang="en-US" dirty="0">
              <a:latin typeface="Times New Roman" panose="02020603050405020304" pitchFamily="18" charset="0"/>
              <a:sym typeface="Symbol" panose="05050102010706020507" pitchFamily="18" charset="2"/>
            </a:endParaRPr>
          </a:p>
          <a:p>
            <a:pPr marL="266700" lvl="1" indent="-266700"/>
            <a:endParaRPr lang="en-MY" dirty="0"/>
          </a:p>
        </p:txBody>
      </p:sp>
    </p:spTree>
    <p:extLst>
      <p:ext uri="{BB962C8B-B14F-4D97-AF65-F5344CB8AC3E}">
        <p14:creationId xmlns:p14="http://schemas.microsoft.com/office/powerpoint/2010/main" val="770602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C60B-331D-4B2B-8CAF-A8D0F86503A7}"/>
              </a:ext>
            </a:extLst>
          </p:cNvPr>
          <p:cNvSpPr>
            <a:spLocks noGrp="1"/>
          </p:cNvSpPr>
          <p:nvPr>
            <p:ph type="title"/>
          </p:nvPr>
        </p:nvSpPr>
        <p:spPr/>
        <p:txBody>
          <a:bodyPr/>
          <a:lstStyle/>
          <a:p>
            <a:r>
              <a:rPr lang="en-MY" dirty="0"/>
              <a:t>Proximity Measures</a:t>
            </a:r>
          </a:p>
        </p:txBody>
      </p:sp>
      <p:sp>
        <p:nvSpPr>
          <p:cNvPr id="3" name="Content Placeholder 2">
            <a:extLst>
              <a:ext uri="{FF2B5EF4-FFF2-40B4-BE49-F238E27FC236}">
                <a16:creationId xmlns:a16="http://schemas.microsoft.com/office/drawing/2014/main" id="{A0838C3C-62D0-455B-8F3D-3D3C9FEB9B95}"/>
              </a:ext>
            </a:extLst>
          </p:cNvPr>
          <p:cNvSpPr>
            <a:spLocks noGrp="1"/>
          </p:cNvSpPr>
          <p:nvPr>
            <p:ph idx="1"/>
          </p:nvPr>
        </p:nvSpPr>
        <p:spPr/>
        <p:txBody>
          <a:bodyPr>
            <a:normAutofit/>
          </a:bodyPr>
          <a:lstStyle/>
          <a:p>
            <a:r>
              <a:rPr lang="en-US" sz="2400" dirty="0"/>
              <a:t>For clustering, we need to define a proximity measure for two data points. Proximity here means how similar/dissimilar the samples are with respect to each other.</a:t>
            </a:r>
          </a:p>
          <a:p>
            <a:pPr lvl="1"/>
            <a:r>
              <a:rPr lang="en-US" sz="2000" dirty="0"/>
              <a:t>Similarity measure S(</a:t>
            </a:r>
            <a:r>
              <a:rPr lang="en-US" sz="2000" dirty="0" err="1"/>
              <a:t>xi,xk</a:t>
            </a:r>
            <a:r>
              <a:rPr lang="en-US" sz="2000" dirty="0"/>
              <a:t>): large if </a:t>
            </a:r>
            <a:r>
              <a:rPr lang="en-US" sz="2000" dirty="0" err="1"/>
              <a:t>xi,xk</a:t>
            </a:r>
            <a:r>
              <a:rPr lang="en-US" sz="2000" dirty="0"/>
              <a:t> are similar</a:t>
            </a:r>
          </a:p>
          <a:p>
            <a:pPr lvl="1"/>
            <a:r>
              <a:rPr lang="en-US" sz="2000" dirty="0"/>
              <a:t>Dissimilarity(or distance) measure D(</a:t>
            </a:r>
            <a:r>
              <a:rPr lang="en-US" sz="2000" dirty="0" err="1"/>
              <a:t>xi,xk</a:t>
            </a:r>
            <a:r>
              <a:rPr lang="en-US" sz="2000" dirty="0"/>
              <a:t>): small if </a:t>
            </a:r>
            <a:r>
              <a:rPr lang="en-US" sz="2000" dirty="0" err="1"/>
              <a:t>xi,xk</a:t>
            </a:r>
            <a:r>
              <a:rPr lang="en-US" sz="2000" dirty="0"/>
              <a:t> are similar</a:t>
            </a:r>
          </a:p>
          <a:p>
            <a:pPr lvl="1"/>
            <a:endParaRPr lang="en-US" dirty="0"/>
          </a:p>
          <a:p>
            <a:pPr lvl="1"/>
            <a:endParaRPr lang="en-US" dirty="0"/>
          </a:p>
          <a:p>
            <a:pPr marL="266700" lvl="1" indent="-266700"/>
            <a:endParaRPr lang="en-US" dirty="0"/>
          </a:p>
          <a:p>
            <a:pPr marL="266700" lvl="1" indent="-266700"/>
            <a:r>
              <a:rPr lang="en-US" b="0" i="0" dirty="0">
                <a:solidFill>
                  <a:srgbClr val="292929"/>
                </a:solidFill>
                <a:effectLst/>
                <a:latin typeface="charter"/>
              </a:rPr>
              <a:t>There are various similarity measures which can be used:</a:t>
            </a:r>
          </a:p>
          <a:p>
            <a:pPr marL="723900" lvl="2" indent="-266700"/>
            <a:r>
              <a:rPr lang="en-MY" dirty="0"/>
              <a:t>Vectors: Cosine Distance</a:t>
            </a:r>
          </a:p>
          <a:p>
            <a:pPr marL="723900" lvl="2" indent="-266700"/>
            <a:r>
              <a:rPr lang="en-MY" dirty="0"/>
              <a:t>Sets: Jaccard Distance</a:t>
            </a:r>
          </a:p>
          <a:p>
            <a:pPr marL="723900" lvl="2" indent="-266700"/>
            <a:r>
              <a:rPr lang="en-MY" dirty="0"/>
              <a:t>Points: Euclidean Distance</a:t>
            </a:r>
          </a:p>
        </p:txBody>
      </p:sp>
      <p:pic>
        <p:nvPicPr>
          <p:cNvPr id="4" name="Picture 3">
            <a:extLst>
              <a:ext uri="{FF2B5EF4-FFF2-40B4-BE49-F238E27FC236}">
                <a16:creationId xmlns:a16="http://schemas.microsoft.com/office/drawing/2014/main" id="{8D9A546D-F456-4F22-A026-EC50A957570F}"/>
              </a:ext>
            </a:extLst>
          </p:cNvPr>
          <p:cNvPicPr>
            <a:picLocks noChangeAspect="1"/>
          </p:cNvPicPr>
          <p:nvPr/>
        </p:nvPicPr>
        <p:blipFill>
          <a:blip r:embed="rId2"/>
          <a:stretch>
            <a:fillRect/>
          </a:stretch>
        </p:blipFill>
        <p:spPr>
          <a:xfrm>
            <a:off x="1617723" y="3719940"/>
            <a:ext cx="7188654" cy="856011"/>
          </a:xfrm>
          <a:prstGeom prst="rect">
            <a:avLst/>
          </a:prstGeom>
        </p:spPr>
      </p:pic>
    </p:spTree>
    <p:extLst>
      <p:ext uri="{BB962C8B-B14F-4D97-AF65-F5344CB8AC3E}">
        <p14:creationId xmlns:p14="http://schemas.microsoft.com/office/powerpoint/2010/main" val="3594448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8BA5-F97A-4C9B-9551-08803DD467D9}"/>
              </a:ext>
            </a:extLst>
          </p:cNvPr>
          <p:cNvSpPr>
            <a:spLocks noGrp="1"/>
          </p:cNvSpPr>
          <p:nvPr>
            <p:ph type="title"/>
          </p:nvPr>
        </p:nvSpPr>
        <p:spPr/>
        <p:txBody>
          <a:bodyPr/>
          <a:lstStyle/>
          <a:p>
            <a:r>
              <a:rPr lang="en-MY" dirty="0"/>
              <a:t>Exclusive Clustering</a:t>
            </a:r>
          </a:p>
        </p:txBody>
      </p:sp>
      <p:sp>
        <p:nvSpPr>
          <p:cNvPr id="3" name="Content Placeholder 2">
            <a:extLst>
              <a:ext uri="{FF2B5EF4-FFF2-40B4-BE49-F238E27FC236}">
                <a16:creationId xmlns:a16="http://schemas.microsoft.com/office/drawing/2014/main" id="{169B4B2F-E00D-450D-8128-10D9EDA6581B}"/>
              </a:ext>
            </a:extLst>
          </p:cNvPr>
          <p:cNvSpPr>
            <a:spLocks noGrp="1"/>
          </p:cNvSpPr>
          <p:nvPr>
            <p:ph idx="1"/>
          </p:nvPr>
        </p:nvSpPr>
        <p:spPr/>
        <p:txBody>
          <a:bodyPr/>
          <a:lstStyle/>
          <a:p>
            <a:pPr algn="just"/>
            <a:r>
              <a:rPr lang="en-US" dirty="0"/>
              <a:t>In exclusive clustering, data are grouped in an exclusive way, so that if a certain data point belongs to a definite cluster then it could not be included in another cluster. A simple example of that is shown in the figure below, where the separation of points is achieved by a straight line on a bi-dimensional plane.</a:t>
            </a:r>
          </a:p>
          <a:p>
            <a:endParaRPr lang="en-MY" dirty="0"/>
          </a:p>
        </p:txBody>
      </p:sp>
      <p:pic>
        <p:nvPicPr>
          <p:cNvPr id="4" name="Picture 3">
            <a:extLst>
              <a:ext uri="{FF2B5EF4-FFF2-40B4-BE49-F238E27FC236}">
                <a16:creationId xmlns:a16="http://schemas.microsoft.com/office/drawing/2014/main" id="{D54547A2-0ED7-4CBA-951F-734F18890A0F}"/>
              </a:ext>
            </a:extLst>
          </p:cNvPr>
          <p:cNvPicPr>
            <a:picLocks noChangeAspect="1"/>
          </p:cNvPicPr>
          <p:nvPr/>
        </p:nvPicPr>
        <p:blipFill>
          <a:blip r:embed="rId2"/>
          <a:stretch>
            <a:fillRect/>
          </a:stretch>
        </p:blipFill>
        <p:spPr>
          <a:xfrm>
            <a:off x="4552723" y="3976688"/>
            <a:ext cx="2447925" cy="2200275"/>
          </a:xfrm>
          <a:prstGeom prst="rect">
            <a:avLst/>
          </a:prstGeom>
        </p:spPr>
      </p:pic>
    </p:spTree>
    <p:extLst>
      <p:ext uri="{BB962C8B-B14F-4D97-AF65-F5344CB8AC3E}">
        <p14:creationId xmlns:p14="http://schemas.microsoft.com/office/powerpoint/2010/main" val="972271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EFF0-D4FA-4A6B-863B-C3142FC43632}"/>
              </a:ext>
            </a:extLst>
          </p:cNvPr>
          <p:cNvSpPr>
            <a:spLocks noGrp="1"/>
          </p:cNvSpPr>
          <p:nvPr>
            <p:ph type="title"/>
          </p:nvPr>
        </p:nvSpPr>
        <p:spPr/>
        <p:txBody>
          <a:bodyPr/>
          <a:lstStyle/>
          <a:p>
            <a:r>
              <a:rPr lang="en-MY" dirty="0"/>
              <a:t>K-Means Clustering</a:t>
            </a:r>
          </a:p>
        </p:txBody>
      </p:sp>
      <p:sp>
        <p:nvSpPr>
          <p:cNvPr id="3" name="Content Placeholder 2">
            <a:extLst>
              <a:ext uri="{FF2B5EF4-FFF2-40B4-BE49-F238E27FC236}">
                <a16:creationId xmlns:a16="http://schemas.microsoft.com/office/drawing/2014/main" id="{D95D0732-F27D-4206-855B-7DC5AFBCBBDC}"/>
              </a:ext>
            </a:extLst>
          </p:cNvPr>
          <p:cNvSpPr>
            <a:spLocks noGrp="1"/>
          </p:cNvSpPr>
          <p:nvPr>
            <p:ph idx="1"/>
          </p:nvPr>
        </p:nvSpPr>
        <p:spPr/>
        <p:txBody>
          <a:bodyPr>
            <a:normAutofit lnSpcReduction="10000"/>
          </a:bodyPr>
          <a:lstStyle/>
          <a:p>
            <a:r>
              <a:rPr lang="en-US" b="0" i="0" dirty="0">
                <a:solidFill>
                  <a:srgbClr val="292929"/>
                </a:solidFill>
                <a:effectLst/>
                <a:latin typeface="charter"/>
              </a:rPr>
              <a:t>K-means is an </a:t>
            </a:r>
            <a:r>
              <a:rPr lang="en-US" b="0" i="1" dirty="0">
                <a:solidFill>
                  <a:srgbClr val="292929"/>
                </a:solidFill>
                <a:effectLst/>
                <a:latin typeface="charter"/>
              </a:rPr>
              <a:t>exclusive clustering</a:t>
            </a:r>
            <a:r>
              <a:rPr lang="en-US" b="0" i="0" dirty="0">
                <a:solidFill>
                  <a:srgbClr val="292929"/>
                </a:solidFill>
                <a:effectLst/>
                <a:latin typeface="charter"/>
              </a:rPr>
              <a:t> algorithm</a:t>
            </a:r>
          </a:p>
          <a:p>
            <a:pPr algn="just"/>
            <a:r>
              <a:rPr lang="en-US" dirty="0"/>
              <a:t>The procedure follows a simple and easy way to classify a given data set through a certain number of clusters (assume k clusters) fixed a priori.</a:t>
            </a:r>
          </a:p>
          <a:p>
            <a:pPr algn="just"/>
            <a:r>
              <a:rPr lang="en-US" dirty="0"/>
              <a:t>The main idea is to define k </a:t>
            </a:r>
            <a:r>
              <a:rPr lang="en-US" dirty="0" err="1"/>
              <a:t>centres</a:t>
            </a:r>
            <a:r>
              <a:rPr lang="en-US" dirty="0"/>
              <a:t>, one for each cluster. These centroids should be placed in a smart way because of different location causes different result. So, the better choice is to place them as much as possible far away from each other.</a:t>
            </a:r>
          </a:p>
          <a:p>
            <a:pPr algn="just"/>
            <a:r>
              <a:rPr lang="en-US" dirty="0"/>
              <a:t>The next step is to take each point belonging to a given data set and associate it to the nearest centroid. When no point is pending, the first step is completed and an early groupage is done.</a:t>
            </a:r>
            <a:endParaRPr lang="en-MY" dirty="0"/>
          </a:p>
        </p:txBody>
      </p:sp>
    </p:spTree>
    <p:extLst>
      <p:ext uri="{BB962C8B-B14F-4D97-AF65-F5344CB8AC3E}">
        <p14:creationId xmlns:p14="http://schemas.microsoft.com/office/powerpoint/2010/main" val="259145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2950-893B-4C21-AC75-F4F9EB8E3C56}"/>
              </a:ext>
            </a:extLst>
          </p:cNvPr>
          <p:cNvSpPr>
            <a:spLocks noGrp="1"/>
          </p:cNvSpPr>
          <p:nvPr>
            <p:ph type="title"/>
          </p:nvPr>
        </p:nvSpPr>
        <p:spPr/>
        <p:txBody>
          <a:bodyPr/>
          <a:lstStyle/>
          <a:p>
            <a:r>
              <a:rPr lang="en-MY" dirty="0"/>
              <a:t>What is Unsupervised Learning?</a:t>
            </a:r>
          </a:p>
        </p:txBody>
      </p:sp>
      <p:sp>
        <p:nvSpPr>
          <p:cNvPr id="3" name="Content Placeholder 2">
            <a:extLst>
              <a:ext uri="{FF2B5EF4-FFF2-40B4-BE49-F238E27FC236}">
                <a16:creationId xmlns:a16="http://schemas.microsoft.com/office/drawing/2014/main" id="{77D3B29E-D389-41F3-948A-7F13DF3B09E8}"/>
              </a:ext>
            </a:extLst>
          </p:cNvPr>
          <p:cNvSpPr>
            <a:spLocks noGrp="1"/>
          </p:cNvSpPr>
          <p:nvPr>
            <p:ph idx="1"/>
          </p:nvPr>
        </p:nvSpPr>
        <p:spPr/>
        <p:txBody>
          <a:bodyPr/>
          <a:lstStyle/>
          <a:p>
            <a:pPr algn="just"/>
            <a:r>
              <a:rPr lang="en-US" b="0" i="0" dirty="0">
                <a:solidFill>
                  <a:srgbClr val="292929"/>
                </a:solidFill>
                <a:effectLst/>
                <a:latin typeface="charter"/>
              </a:rPr>
              <a:t>In some pattern recognition problems, the training data consists of a set of input vectors x without any corresponding target values. The goal in such unsupervised learning problems may be to discover groups of similar examples within the data.</a:t>
            </a:r>
            <a:endParaRPr lang="en-US" dirty="0"/>
          </a:p>
          <a:p>
            <a:pPr algn="just"/>
            <a:r>
              <a:rPr lang="en-US" dirty="0"/>
              <a:t>Unsupervised Learning is a machine learning technique in which the users do not need to supervise the model. Instead, it allows the model to work on its own to discover patterns and information that was previously undetected. It mainly deals with the unlabeled data.</a:t>
            </a:r>
          </a:p>
          <a:p>
            <a:pPr algn="just"/>
            <a:r>
              <a:rPr lang="en-US" dirty="0"/>
              <a:t>Unsupervised Learning Algorithms allow users to perform more complex processing tasks compared to supervised learning</a:t>
            </a:r>
            <a:endParaRPr lang="en-MY" dirty="0"/>
          </a:p>
        </p:txBody>
      </p:sp>
    </p:spTree>
    <p:extLst>
      <p:ext uri="{BB962C8B-B14F-4D97-AF65-F5344CB8AC3E}">
        <p14:creationId xmlns:p14="http://schemas.microsoft.com/office/powerpoint/2010/main" val="4223613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A51B-21E7-4FC5-BE62-86F92FF1445A}"/>
              </a:ext>
            </a:extLst>
          </p:cNvPr>
          <p:cNvSpPr>
            <a:spLocks noGrp="1"/>
          </p:cNvSpPr>
          <p:nvPr>
            <p:ph type="title"/>
          </p:nvPr>
        </p:nvSpPr>
        <p:spPr/>
        <p:txBody>
          <a:bodyPr/>
          <a:lstStyle/>
          <a:p>
            <a:r>
              <a:rPr lang="en-MY" dirty="0"/>
              <a:t>K-Means Algorithm</a:t>
            </a:r>
          </a:p>
        </p:txBody>
      </p:sp>
      <p:sp>
        <p:nvSpPr>
          <p:cNvPr id="3" name="Content Placeholder 2">
            <a:extLst>
              <a:ext uri="{FF2B5EF4-FFF2-40B4-BE49-F238E27FC236}">
                <a16:creationId xmlns:a16="http://schemas.microsoft.com/office/drawing/2014/main" id="{C47E2705-409C-487D-A101-F86AE672D22D}"/>
              </a:ext>
            </a:extLst>
          </p:cNvPr>
          <p:cNvSpPr>
            <a:spLocks noGrp="1"/>
          </p:cNvSpPr>
          <p:nvPr>
            <p:ph idx="1"/>
          </p:nvPr>
        </p:nvSpPr>
        <p:spPr/>
        <p:txBody>
          <a:bodyPr>
            <a:normAutofit fontScale="92500" lnSpcReduction="10000"/>
          </a:bodyPr>
          <a:lstStyle/>
          <a:p>
            <a:r>
              <a:rPr lang="en-US" dirty="0"/>
              <a:t>Step-1: Select the number K to decide the number of clusters.</a:t>
            </a:r>
          </a:p>
          <a:p>
            <a:r>
              <a:rPr lang="en-US" dirty="0"/>
              <a:t>Step-2: Select random K points or centroids. (It can be other from the input dataset).</a:t>
            </a:r>
          </a:p>
          <a:p>
            <a:r>
              <a:rPr lang="en-US" dirty="0"/>
              <a:t>Step-3: Assign each data point to their closest centroid, which will form the predefined K clusters.</a:t>
            </a:r>
          </a:p>
          <a:p>
            <a:r>
              <a:rPr lang="en-US" dirty="0"/>
              <a:t>Step-4: Calculate the variance and place a new centroid of each cluster.</a:t>
            </a:r>
          </a:p>
          <a:p>
            <a:r>
              <a:rPr lang="en-US" dirty="0"/>
              <a:t>Step-5: Repeat the third steps, which means reassign each datapoint to the new closest centroid of each cluster.</a:t>
            </a:r>
          </a:p>
          <a:p>
            <a:r>
              <a:rPr lang="en-US" dirty="0"/>
              <a:t>Step-6: If any reassignment occurs, then go to step-4 else go to FINISH.</a:t>
            </a:r>
          </a:p>
          <a:p>
            <a:r>
              <a:rPr lang="en-US" dirty="0"/>
              <a:t>Step-7: The model is ready.</a:t>
            </a:r>
            <a:endParaRPr lang="en-MY" dirty="0"/>
          </a:p>
        </p:txBody>
      </p:sp>
    </p:spTree>
    <p:extLst>
      <p:ext uri="{BB962C8B-B14F-4D97-AF65-F5344CB8AC3E}">
        <p14:creationId xmlns:p14="http://schemas.microsoft.com/office/powerpoint/2010/main" val="305508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0D53-CBAD-41B7-B663-4A29FBB75E55}"/>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4157BC7-1A5F-4AB5-B6BB-13A4017B0A38}"/>
              </a:ext>
            </a:extLst>
          </p:cNvPr>
          <p:cNvSpPr>
            <a:spLocks noGrp="1"/>
          </p:cNvSpPr>
          <p:nvPr>
            <p:ph idx="1"/>
          </p:nvPr>
        </p:nvSpPr>
        <p:spPr/>
        <p:txBody>
          <a:bodyPr/>
          <a:lstStyle/>
          <a:p>
            <a:r>
              <a:rPr lang="en-US" dirty="0"/>
              <a:t>Suppose we have two variables M1 and M2. The x-y axis scatter plot of these two variables is given below:</a:t>
            </a:r>
          </a:p>
          <a:p>
            <a:endParaRPr lang="en-US" dirty="0"/>
          </a:p>
          <a:p>
            <a:endParaRPr lang="en-US" dirty="0"/>
          </a:p>
          <a:p>
            <a:endParaRPr lang="en-US" dirty="0"/>
          </a:p>
          <a:p>
            <a:endParaRPr lang="en-US" dirty="0"/>
          </a:p>
          <a:p>
            <a:endParaRPr lang="en-US" dirty="0"/>
          </a:p>
          <a:p>
            <a:endParaRPr lang="en-US" dirty="0"/>
          </a:p>
          <a:p>
            <a:endParaRPr lang="en-US" dirty="0"/>
          </a:p>
          <a:p>
            <a:endParaRPr lang="en-MY" dirty="0"/>
          </a:p>
        </p:txBody>
      </p:sp>
      <p:pic>
        <p:nvPicPr>
          <p:cNvPr id="4" name="Picture 3">
            <a:extLst>
              <a:ext uri="{FF2B5EF4-FFF2-40B4-BE49-F238E27FC236}">
                <a16:creationId xmlns:a16="http://schemas.microsoft.com/office/drawing/2014/main" id="{1949239D-3EA3-4000-AAD2-F0C0962C3F90}"/>
              </a:ext>
            </a:extLst>
          </p:cNvPr>
          <p:cNvPicPr>
            <a:picLocks noChangeAspect="1"/>
          </p:cNvPicPr>
          <p:nvPr/>
        </p:nvPicPr>
        <p:blipFill>
          <a:blip r:embed="rId2"/>
          <a:stretch>
            <a:fillRect/>
          </a:stretch>
        </p:blipFill>
        <p:spPr>
          <a:xfrm>
            <a:off x="1375455" y="2366963"/>
            <a:ext cx="3838575" cy="3810000"/>
          </a:xfrm>
          <a:prstGeom prst="rect">
            <a:avLst/>
          </a:prstGeom>
        </p:spPr>
      </p:pic>
    </p:spTree>
    <p:extLst>
      <p:ext uri="{BB962C8B-B14F-4D97-AF65-F5344CB8AC3E}">
        <p14:creationId xmlns:p14="http://schemas.microsoft.com/office/powerpoint/2010/main" val="3979314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BE99-D2AA-4EF5-BA5D-EC3CD1C46CD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BF9C427-6617-4AF0-970F-1526F5A75822}"/>
              </a:ext>
            </a:extLst>
          </p:cNvPr>
          <p:cNvSpPr>
            <a:spLocks noGrp="1"/>
          </p:cNvSpPr>
          <p:nvPr>
            <p:ph idx="1"/>
          </p:nvPr>
        </p:nvSpPr>
        <p:spPr/>
        <p:txBody>
          <a:bodyPr/>
          <a:lstStyle/>
          <a:p>
            <a:pPr algn="just"/>
            <a:r>
              <a:rPr lang="en-US" sz="2400" dirty="0"/>
              <a:t>Let's take number k of clusters, i.e., K=2, to identify the dataset and to put them into different clusters. It means here we will try to group these datasets into two different clusters.</a:t>
            </a:r>
          </a:p>
          <a:p>
            <a:pPr algn="just"/>
            <a:r>
              <a:rPr lang="en-US" sz="2400" dirty="0"/>
              <a:t>We need to choose some random k points or centroid to form the cluster. These points can be either the points from the dataset or any other point. So, here we are selecting the below two points as k points, which are not the part of our dataset. Consider the below image:</a:t>
            </a:r>
          </a:p>
          <a:p>
            <a:endParaRPr lang="en-MY" dirty="0"/>
          </a:p>
        </p:txBody>
      </p:sp>
      <p:pic>
        <p:nvPicPr>
          <p:cNvPr id="4" name="Picture 3">
            <a:extLst>
              <a:ext uri="{FF2B5EF4-FFF2-40B4-BE49-F238E27FC236}">
                <a16:creationId xmlns:a16="http://schemas.microsoft.com/office/drawing/2014/main" id="{A0266535-47E4-45A3-AE6E-C27571DEE969}"/>
              </a:ext>
            </a:extLst>
          </p:cNvPr>
          <p:cNvPicPr>
            <a:picLocks noChangeAspect="1"/>
          </p:cNvPicPr>
          <p:nvPr/>
        </p:nvPicPr>
        <p:blipFill>
          <a:blip r:embed="rId2"/>
          <a:stretch>
            <a:fillRect/>
          </a:stretch>
        </p:blipFill>
        <p:spPr>
          <a:xfrm>
            <a:off x="5912870" y="3933712"/>
            <a:ext cx="2650559" cy="2630827"/>
          </a:xfrm>
          <a:prstGeom prst="rect">
            <a:avLst/>
          </a:prstGeom>
        </p:spPr>
      </p:pic>
    </p:spTree>
    <p:extLst>
      <p:ext uri="{BB962C8B-B14F-4D97-AF65-F5344CB8AC3E}">
        <p14:creationId xmlns:p14="http://schemas.microsoft.com/office/powerpoint/2010/main" val="2720270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E75C-4459-4C8E-8D41-33F6ACA54E3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DB7B2AA-39C5-47D8-93F7-C9A3E446747D}"/>
              </a:ext>
            </a:extLst>
          </p:cNvPr>
          <p:cNvSpPr>
            <a:spLocks noGrp="1"/>
          </p:cNvSpPr>
          <p:nvPr>
            <p:ph idx="1"/>
          </p:nvPr>
        </p:nvSpPr>
        <p:spPr>
          <a:xfrm>
            <a:off x="838200" y="1825625"/>
            <a:ext cx="10515600" cy="4814326"/>
          </a:xfrm>
        </p:spPr>
        <p:txBody>
          <a:bodyPr>
            <a:normAutofit fontScale="92500" lnSpcReduction="10000"/>
          </a:bodyPr>
          <a:lstStyle/>
          <a:p>
            <a:pPr algn="just"/>
            <a:r>
              <a:rPr lang="en-US" dirty="0"/>
              <a:t>Now we will assign each data point of the scatter plot to its closest K-point or centroid. We will compute it by applying some mathematics to calculate the distance between two points. So, we will draw a median between both the centroids. Consider the below image:</a:t>
            </a:r>
          </a:p>
          <a:p>
            <a:endParaRPr lang="en-US" dirty="0"/>
          </a:p>
          <a:p>
            <a:endParaRPr lang="en-US" dirty="0"/>
          </a:p>
          <a:p>
            <a:endParaRPr lang="en-US" dirty="0"/>
          </a:p>
          <a:p>
            <a:endParaRPr lang="en-US" dirty="0"/>
          </a:p>
          <a:p>
            <a:endParaRPr lang="en-US" dirty="0"/>
          </a:p>
          <a:p>
            <a:r>
              <a:rPr lang="en-US" b="0" i="0" dirty="0">
                <a:solidFill>
                  <a:srgbClr val="333333"/>
                </a:solidFill>
                <a:effectLst/>
                <a:latin typeface="inter-regular"/>
              </a:rPr>
              <a:t>From the above image, it is clear that points left side of the line is near to the K1 or blue centroid, and points to the right of the line are close to the yellow centroid. Let's color them as blue and yellow for clear visualization.</a:t>
            </a:r>
            <a:endParaRPr lang="en-US" dirty="0"/>
          </a:p>
          <a:p>
            <a:endParaRPr lang="en-MY" dirty="0"/>
          </a:p>
        </p:txBody>
      </p:sp>
      <p:pic>
        <p:nvPicPr>
          <p:cNvPr id="4" name="Picture 3">
            <a:extLst>
              <a:ext uri="{FF2B5EF4-FFF2-40B4-BE49-F238E27FC236}">
                <a16:creationId xmlns:a16="http://schemas.microsoft.com/office/drawing/2014/main" id="{3942054F-3AD2-47FA-8711-A6B6C99A317B}"/>
              </a:ext>
            </a:extLst>
          </p:cNvPr>
          <p:cNvPicPr>
            <a:picLocks noChangeAspect="1"/>
          </p:cNvPicPr>
          <p:nvPr/>
        </p:nvPicPr>
        <p:blipFill>
          <a:blip r:embed="rId2"/>
          <a:stretch>
            <a:fillRect/>
          </a:stretch>
        </p:blipFill>
        <p:spPr>
          <a:xfrm>
            <a:off x="4651467" y="2799008"/>
            <a:ext cx="2889066" cy="2867559"/>
          </a:xfrm>
          <a:prstGeom prst="rect">
            <a:avLst/>
          </a:prstGeom>
        </p:spPr>
      </p:pic>
    </p:spTree>
    <p:extLst>
      <p:ext uri="{BB962C8B-B14F-4D97-AF65-F5344CB8AC3E}">
        <p14:creationId xmlns:p14="http://schemas.microsoft.com/office/powerpoint/2010/main" val="239821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53C3-DAC7-4A69-B3DB-695E7FE4A79C}"/>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6D118C00-555A-4CAA-A4E8-3FE5E4D7932E}"/>
              </a:ext>
            </a:extLst>
          </p:cNvPr>
          <p:cNvPicPr>
            <a:picLocks noGrp="1" noChangeAspect="1"/>
          </p:cNvPicPr>
          <p:nvPr>
            <p:ph idx="1"/>
          </p:nvPr>
        </p:nvPicPr>
        <p:blipFill>
          <a:blip r:embed="rId2"/>
          <a:stretch>
            <a:fillRect/>
          </a:stretch>
        </p:blipFill>
        <p:spPr>
          <a:xfrm>
            <a:off x="4176712" y="2096294"/>
            <a:ext cx="3838575" cy="3810000"/>
          </a:xfrm>
          <a:prstGeom prst="rect">
            <a:avLst/>
          </a:prstGeom>
        </p:spPr>
      </p:pic>
    </p:spTree>
    <p:extLst>
      <p:ext uri="{BB962C8B-B14F-4D97-AF65-F5344CB8AC3E}">
        <p14:creationId xmlns:p14="http://schemas.microsoft.com/office/powerpoint/2010/main" val="326870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7D3A-8957-468A-8079-56BC68AEC53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E7D4AEA-D07A-431D-9E1B-73A32B3CEEFF}"/>
              </a:ext>
            </a:extLst>
          </p:cNvPr>
          <p:cNvSpPr>
            <a:spLocks noGrp="1"/>
          </p:cNvSpPr>
          <p:nvPr>
            <p:ph idx="1"/>
          </p:nvPr>
        </p:nvSpPr>
        <p:spPr/>
        <p:txBody>
          <a:bodyPr/>
          <a:lstStyle/>
          <a:p>
            <a:pPr algn="just"/>
            <a:r>
              <a:rPr lang="en-US" dirty="0"/>
              <a:t>As we need to find the closest cluster, so we will repeat the process by choosing a new centroid. To choose the new centroids, we will compute the center of gravity of these centroids, and will find new centroids as below:</a:t>
            </a:r>
          </a:p>
          <a:p>
            <a:endParaRPr lang="en-MY" dirty="0"/>
          </a:p>
        </p:txBody>
      </p:sp>
      <p:pic>
        <p:nvPicPr>
          <p:cNvPr id="4" name="Picture 3">
            <a:extLst>
              <a:ext uri="{FF2B5EF4-FFF2-40B4-BE49-F238E27FC236}">
                <a16:creationId xmlns:a16="http://schemas.microsoft.com/office/drawing/2014/main" id="{3818047B-CD47-4AE3-AC6D-01335B0C0B13}"/>
              </a:ext>
            </a:extLst>
          </p:cNvPr>
          <p:cNvPicPr>
            <a:picLocks noChangeAspect="1"/>
          </p:cNvPicPr>
          <p:nvPr/>
        </p:nvPicPr>
        <p:blipFill>
          <a:blip r:embed="rId2"/>
          <a:stretch>
            <a:fillRect/>
          </a:stretch>
        </p:blipFill>
        <p:spPr>
          <a:xfrm>
            <a:off x="4176712" y="2815771"/>
            <a:ext cx="3838575" cy="3810000"/>
          </a:xfrm>
          <a:prstGeom prst="rect">
            <a:avLst/>
          </a:prstGeom>
        </p:spPr>
      </p:pic>
    </p:spTree>
    <p:extLst>
      <p:ext uri="{BB962C8B-B14F-4D97-AF65-F5344CB8AC3E}">
        <p14:creationId xmlns:p14="http://schemas.microsoft.com/office/powerpoint/2010/main" val="22847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9CA2-3577-4503-AF84-AE748697B85F}"/>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6BB4D7D-5336-4405-990C-71A262561898}"/>
              </a:ext>
            </a:extLst>
          </p:cNvPr>
          <p:cNvSpPr>
            <a:spLocks noGrp="1"/>
          </p:cNvSpPr>
          <p:nvPr>
            <p:ph idx="1"/>
          </p:nvPr>
        </p:nvSpPr>
        <p:spPr/>
        <p:txBody>
          <a:bodyPr/>
          <a:lstStyle/>
          <a:p>
            <a:pPr algn="just"/>
            <a:r>
              <a:rPr lang="en-US" dirty="0"/>
              <a:t>Next, we will reassign each datapoint to the new centroid. For this, we will repeat the same process of finding a median line. The median will be like below image:</a:t>
            </a:r>
          </a:p>
          <a:p>
            <a:endParaRPr lang="en-MY" dirty="0"/>
          </a:p>
        </p:txBody>
      </p:sp>
      <p:pic>
        <p:nvPicPr>
          <p:cNvPr id="4" name="Picture 3">
            <a:extLst>
              <a:ext uri="{FF2B5EF4-FFF2-40B4-BE49-F238E27FC236}">
                <a16:creationId xmlns:a16="http://schemas.microsoft.com/office/drawing/2014/main" id="{A367E6E8-8A1F-4F3D-BD93-173F822683FA}"/>
              </a:ext>
            </a:extLst>
          </p:cNvPr>
          <p:cNvPicPr>
            <a:picLocks noChangeAspect="1"/>
          </p:cNvPicPr>
          <p:nvPr/>
        </p:nvPicPr>
        <p:blipFill>
          <a:blip r:embed="rId2"/>
          <a:stretch>
            <a:fillRect/>
          </a:stretch>
        </p:blipFill>
        <p:spPr>
          <a:xfrm>
            <a:off x="5178198" y="2786743"/>
            <a:ext cx="3838575" cy="3810000"/>
          </a:xfrm>
          <a:prstGeom prst="rect">
            <a:avLst/>
          </a:prstGeom>
        </p:spPr>
      </p:pic>
    </p:spTree>
    <p:extLst>
      <p:ext uri="{BB962C8B-B14F-4D97-AF65-F5344CB8AC3E}">
        <p14:creationId xmlns:p14="http://schemas.microsoft.com/office/powerpoint/2010/main" val="3164572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EA59-F00A-4662-873F-C36AD31D4072}"/>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8C5FCD5-CE66-4CA8-9418-74C595A25B66}"/>
              </a:ext>
            </a:extLst>
          </p:cNvPr>
          <p:cNvSpPr>
            <a:spLocks noGrp="1"/>
          </p:cNvSpPr>
          <p:nvPr>
            <p:ph idx="1"/>
          </p:nvPr>
        </p:nvSpPr>
        <p:spPr/>
        <p:txBody>
          <a:bodyPr/>
          <a:lstStyle/>
          <a:p>
            <a:r>
              <a:rPr lang="en-US" dirty="0"/>
              <a:t>From the above image, we can see, one yellow point is on the left side of the line, and two blue points are right to the line. So, these three points will be assigned to new centroids.</a:t>
            </a:r>
          </a:p>
          <a:p>
            <a:endParaRPr lang="en-MY" dirty="0"/>
          </a:p>
        </p:txBody>
      </p:sp>
      <p:pic>
        <p:nvPicPr>
          <p:cNvPr id="4" name="Picture 3">
            <a:extLst>
              <a:ext uri="{FF2B5EF4-FFF2-40B4-BE49-F238E27FC236}">
                <a16:creationId xmlns:a16="http://schemas.microsoft.com/office/drawing/2014/main" id="{7A91C864-DAF2-4272-BFDC-7D2406660A0B}"/>
              </a:ext>
            </a:extLst>
          </p:cNvPr>
          <p:cNvPicPr>
            <a:picLocks noChangeAspect="1"/>
          </p:cNvPicPr>
          <p:nvPr/>
        </p:nvPicPr>
        <p:blipFill>
          <a:blip r:embed="rId2"/>
          <a:stretch>
            <a:fillRect/>
          </a:stretch>
        </p:blipFill>
        <p:spPr>
          <a:xfrm>
            <a:off x="4466997" y="2682875"/>
            <a:ext cx="3838575" cy="3810000"/>
          </a:xfrm>
          <a:prstGeom prst="rect">
            <a:avLst/>
          </a:prstGeom>
        </p:spPr>
      </p:pic>
    </p:spTree>
    <p:extLst>
      <p:ext uri="{BB962C8B-B14F-4D97-AF65-F5344CB8AC3E}">
        <p14:creationId xmlns:p14="http://schemas.microsoft.com/office/powerpoint/2010/main" val="1554191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A2D9-3353-45AA-975C-E743E15626E4}"/>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8FBE365F-E4AE-4A55-A54A-152F967CA7ED}"/>
              </a:ext>
            </a:extLst>
          </p:cNvPr>
          <p:cNvSpPr>
            <a:spLocks noGrp="1"/>
          </p:cNvSpPr>
          <p:nvPr>
            <p:ph idx="1"/>
          </p:nvPr>
        </p:nvSpPr>
        <p:spPr/>
        <p:txBody>
          <a:bodyPr/>
          <a:lstStyle/>
          <a:p>
            <a:pPr algn="just"/>
            <a:r>
              <a:rPr lang="en-US" dirty="0"/>
              <a:t>As reassignment has taken place, so we will again go to the step-4, which is finding new centroids or K-points.</a:t>
            </a:r>
          </a:p>
          <a:p>
            <a:pPr algn="just"/>
            <a:r>
              <a:rPr lang="en-US" dirty="0"/>
              <a:t>We will repeat the process by finding the center of gravity of centroids, so the new centroids will be as shown in the below image:</a:t>
            </a:r>
          </a:p>
          <a:p>
            <a:endParaRPr lang="en-US" dirty="0"/>
          </a:p>
          <a:p>
            <a:endParaRPr lang="en-MY" dirty="0"/>
          </a:p>
        </p:txBody>
      </p:sp>
      <p:pic>
        <p:nvPicPr>
          <p:cNvPr id="4" name="Picture 3">
            <a:extLst>
              <a:ext uri="{FF2B5EF4-FFF2-40B4-BE49-F238E27FC236}">
                <a16:creationId xmlns:a16="http://schemas.microsoft.com/office/drawing/2014/main" id="{74E4685C-A6CA-4AF5-88F1-5959873FAD26}"/>
              </a:ext>
            </a:extLst>
          </p:cNvPr>
          <p:cNvPicPr>
            <a:picLocks noChangeAspect="1"/>
          </p:cNvPicPr>
          <p:nvPr/>
        </p:nvPicPr>
        <p:blipFill>
          <a:blip r:embed="rId2"/>
          <a:stretch>
            <a:fillRect/>
          </a:stretch>
        </p:blipFill>
        <p:spPr>
          <a:xfrm>
            <a:off x="4452484" y="3133652"/>
            <a:ext cx="3838575" cy="3810000"/>
          </a:xfrm>
          <a:prstGeom prst="rect">
            <a:avLst/>
          </a:prstGeom>
        </p:spPr>
      </p:pic>
    </p:spTree>
    <p:extLst>
      <p:ext uri="{BB962C8B-B14F-4D97-AF65-F5344CB8AC3E}">
        <p14:creationId xmlns:p14="http://schemas.microsoft.com/office/powerpoint/2010/main" val="3952314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C369-2FE0-4B3A-B619-68748F19EC1A}"/>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9AE9E5A-D759-4AEF-A26E-36FB5B46C647}"/>
              </a:ext>
            </a:extLst>
          </p:cNvPr>
          <p:cNvSpPr>
            <a:spLocks noGrp="1"/>
          </p:cNvSpPr>
          <p:nvPr>
            <p:ph idx="1"/>
          </p:nvPr>
        </p:nvSpPr>
        <p:spPr/>
        <p:txBody>
          <a:bodyPr/>
          <a:lstStyle/>
          <a:p>
            <a:r>
              <a:rPr lang="en-US" dirty="0"/>
              <a:t>As we got the new centroids so again will draw the median line and reassign the data points. So, the image will be:</a:t>
            </a:r>
          </a:p>
          <a:p>
            <a:endParaRPr lang="en-MY" dirty="0"/>
          </a:p>
        </p:txBody>
      </p:sp>
      <p:pic>
        <p:nvPicPr>
          <p:cNvPr id="4" name="Picture 3">
            <a:extLst>
              <a:ext uri="{FF2B5EF4-FFF2-40B4-BE49-F238E27FC236}">
                <a16:creationId xmlns:a16="http://schemas.microsoft.com/office/drawing/2014/main" id="{E4E0FD5B-B9C2-49E7-B64E-E59A7390DBE3}"/>
              </a:ext>
            </a:extLst>
          </p:cNvPr>
          <p:cNvPicPr>
            <a:picLocks noChangeAspect="1"/>
          </p:cNvPicPr>
          <p:nvPr/>
        </p:nvPicPr>
        <p:blipFill>
          <a:blip r:embed="rId2"/>
          <a:stretch>
            <a:fillRect/>
          </a:stretch>
        </p:blipFill>
        <p:spPr>
          <a:xfrm>
            <a:off x="3973512" y="2682875"/>
            <a:ext cx="3838575" cy="3810000"/>
          </a:xfrm>
          <a:prstGeom prst="rect">
            <a:avLst/>
          </a:prstGeom>
        </p:spPr>
      </p:pic>
    </p:spTree>
    <p:extLst>
      <p:ext uri="{BB962C8B-B14F-4D97-AF65-F5344CB8AC3E}">
        <p14:creationId xmlns:p14="http://schemas.microsoft.com/office/powerpoint/2010/main" val="310368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A5ED-F7EC-CD11-A22D-D717B4327787}"/>
              </a:ext>
            </a:extLst>
          </p:cNvPr>
          <p:cNvSpPr>
            <a:spLocks noGrp="1"/>
          </p:cNvSpPr>
          <p:nvPr>
            <p:ph type="title"/>
          </p:nvPr>
        </p:nvSpPr>
        <p:spPr/>
        <p:txBody>
          <a:bodyPr/>
          <a:lstStyle/>
          <a:p>
            <a:r>
              <a:rPr lang="en-MY" dirty="0"/>
              <a:t>What Is Unsupervised Learning?</a:t>
            </a:r>
          </a:p>
        </p:txBody>
      </p:sp>
      <p:pic>
        <p:nvPicPr>
          <p:cNvPr id="4" name="Content Placeholder 3">
            <a:extLst>
              <a:ext uri="{FF2B5EF4-FFF2-40B4-BE49-F238E27FC236}">
                <a16:creationId xmlns:a16="http://schemas.microsoft.com/office/drawing/2014/main" id="{862951E5-173F-7CAD-0AFE-696E3212099A}"/>
              </a:ext>
            </a:extLst>
          </p:cNvPr>
          <p:cNvPicPr>
            <a:picLocks noGrp="1" noChangeAspect="1"/>
          </p:cNvPicPr>
          <p:nvPr>
            <p:ph idx="1"/>
          </p:nvPr>
        </p:nvPicPr>
        <p:blipFill>
          <a:blip r:embed="rId2"/>
          <a:stretch>
            <a:fillRect/>
          </a:stretch>
        </p:blipFill>
        <p:spPr>
          <a:xfrm>
            <a:off x="2349555" y="2000249"/>
            <a:ext cx="6856186" cy="3428093"/>
          </a:xfrm>
          <a:prstGeom prst="rect">
            <a:avLst/>
          </a:prstGeom>
        </p:spPr>
      </p:pic>
    </p:spTree>
    <p:extLst>
      <p:ext uri="{BB962C8B-B14F-4D97-AF65-F5344CB8AC3E}">
        <p14:creationId xmlns:p14="http://schemas.microsoft.com/office/powerpoint/2010/main" val="1781723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B345-2434-4E43-8C05-D51321874099}"/>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E1EAF57-4E88-4A61-A788-681E70FBC79C}"/>
              </a:ext>
            </a:extLst>
          </p:cNvPr>
          <p:cNvSpPr>
            <a:spLocks noGrp="1"/>
          </p:cNvSpPr>
          <p:nvPr>
            <p:ph idx="1"/>
          </p:nvPr>
        </p:nvSpPr>
        <p:spPr/>
        <p:txBody>
          <a:bodyPr/>
          <a:lstStyle/>
          <a:p>
            <a:pPr algn="just"/>
            <a:r>
              <a:rPr lang="en-US" dirty="0"/>
              <a:t>We can see in the above image; there are no dissimilar data points on either side of the line, which means our model is formed. Consider the below image:</a:t>
            </a:r>
          </a:p>
          <a:p>
            <a:endParaRPr lang="en-MY" dirty="0"/>
          </a:p>
        </p:txBody>
      </p:sp>
      <p:pic>
        <p:nvPicPr>
          <p:cNvPr id="4" name="Picture 3">
            <a:extLst>
              <a:ext uri="{FF2B5EF4-FFF2-40B4-BE49-F238E27FC236}">
                <a16:creationId xmlns:a16="http://schemas.microsoft.com/office/drawing/2014/main" id="{70EB78EF-E217-4405-A0FB-355D1B799FB4}"/>
              </a:ext>
            </a:extLst>
          </p:cNvPr>
          <p:cNvPicPr>
            <a:picLocks noChangeAspect="1"/>
          </p:cNvPicPr>
          <p:nvPr/>
        </p:nvPicPr>
        <p:blipFill>
          <a:blip r:embed="rId2"/>
          <a:stretch>
            <a:fillRect/>
          </a:stretch>
        </p:blipFill>
        <p:spPr>
          <a:xfrm>
            <a:off x="4379686" y="2555194"/>
            <a:ext cx="3810000" cy="3286125"/>
          </a:xfrm>
          <a:prstGeom prst="rect">
            <a:avLst/>
          </a:prstGeom>
        </p:spPr>
      </p:pic>
    </p:spTree>
    <p:extLst>
      <p:ext uri="{BB962C8B-B14F-4D97-AF65-F5344CB8AC3E}">
        <p14:creationId xmlns:p14="http://schemas.microsoft.com/office/powerpoint/2010/main" val="3113811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01B0-5C46-407D-A81F-004AB76B235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E56440F-E540-4D1E-9532-453390D0BDD2}"/>
              </a:ext>
            </a:extLst>
          </p:cNvPr>
          <p:cNvSpPr>
            <a:spLocks noGrp="1"/>
          </p:cNvSpPr>
          <p:nvPr>
            <p:ph idx="1"/>
          </p:nvPr>
        </p:nvSpPr>
        <p:spPr/>
        <p:txBody>
          <a:bodyPr/>
          <a:lstStyle/>
          <a:p>
            <a:r>
              <a:rPr lang="en-US" dirty="0"/>
              <a:t>As our model is ready, so we can now remove the assumed centroids, and the two final clusters will be as shown in the below image:</a:t>
            </a:r>
          </a:p>
          <a:p>
            <a:endParaRPr lang="en-MY" dirty="0"/>
          </a:p>
        </p:txBody>
      </p:sp>
      <p:pic>
        <p:nvPicPr>
          <p:cNvPr id="4" name="Picture 3">
            <a:extLst>
              <a:ext uri="{FF2B5EF4-FFF2-40B4-BE49-F238E27FC236}">
                <a16:creationId xmlns:a16="http://schemas.microsoft.com/office/drawing/2014/main" id="{72584E7F-FBCA-4D81-A03C-07F33B0B70F2}"/>
              </a:ext>
            </a:extLst>
          </p:cNvPr>
          <p:cNvPicPr>
            <a:picLocks noChangeAspect="1"/>
          </p:cNvPicPr>
          <p:nvPr/>
        </p:nvPicPr>
        <p:blipFill>
          <a:blip r:embed="rId2"/>
          <a:stretch>
            <a:fillRect/>
          </a:stretch>
        </p:blipFill>
        <p:spPr>
          <a:xfrm>
            <a:off x="4191000" y="2890838"/>
            <a:ext cx="3810000" cy="3286125"/>
          </a:xfrm>
          <a:prstGeom prst="rect">
            <a:avLst/>
          </a:prstGeom>
        </p:spPr>
      </p:pic>
    </p:spTree>
    <p:extLst>
      <p:ext uri="{BB962C8B-B14F-4D97-AF65-F5344CB8AC3E}">
        <p14:creationId xmlns:p14="http://schemas.microsoft.com/office/powerpoint/2010/main" val="2667589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CF69A0DE-BF17-42F2-B825-49B353543912}"/>
              </a:ext>
            </a:extLst>
          </p:cNvPr>
          <p:cNvSpPr>
            <a:spLocks noGrp="1" noChangeArrowheads="1"/>
          </p:cNvSpPr>
          <p:nvPr>
            <p:ph type="title"/>
          </p:nvPr>
        </p:nvSpPr>
        <p:spPr/>
        <p:txBody>
          <a:bodyPr/>
          <a:lstStyle/>
          <a:p>
            <a:pPr eaLnBrk="1" hangingPunct="1"/>
            <a:r>
              <a:rPr lang="en-US" altLang="en-US" dirty="0"/>
              <a:t>K-means algorithm – (</a:t>
            </a:r>
            <a:r>
              <a:rPr lang="en-US" altLang="en-US" dirty="0" err="1"/>
              <a:t>cont</a:t>
            </a:r>
            <a:r>
              <a:rPr lang="en-US" altLang="en-US" dirty="0"/>
              <a:t> …)</a:t>
            </a:r>
          </a:p>
        </p:txBody>
      </p:sp>
      <p:pic>
        <p:nvPicPr>
          <p:cNvPr id="16389" name="Picture 3">
            <a:extLst>
              <a:ext uri="{FF2B5EF4-FFF2-40B4-BE49-F238E27FC236}">
                <a16:creationId xmlns:a16="http://schemas.microsoft.com/office/drawing/2014/main" id="{6ECB9B24-D891-4E84-99E7-35F87B81219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42294" y="2102192"/>
            <a:ext cx="8507412" cy="3563938"/>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E886A549-756C-468B-BFB4-F6BF59C65F5C}"/>
              </a:ext>
            </a:extLst>
          </p:cNvPr>
          <p:cNvSpPr>
            <a:spLocks noGrp="1" noChangeArrowheads="1"/>
          </p:cNvSpPr>
          <p:nvPr>
            <p:ph type="title"/>
          </p:nvPr>
        </p:nvSpPr>
        <p:spPr>
          <a:xfrm>
            <a:off x="963613" y="242908"/>
            <a:ext cx="10515600" cy="1325563"/>
          </a:xfrm>
        </p:spPr>
        <p:txBody>
          <a:bodyPr/>
          <a:lstStyle/>
          <a:p>
            <a:pPr eaLnBrk="1" hangingPunct="1"/>
            <a:r>
              <a:rPr lang="en-US" altLang="ja-JP" dirty="0">
                <a:ea typeface="ＭＳ Ｐゴシック" panose="020B0600070205080204" pitchFamily="34" charset="-128"/>
              </a:rPr>
              <a:t>Stopping/convergence criterion </a:t>
            </a:r>
            <a:endParaRPr lang="en-US" altLang="en-US" dirty="0"/>
          </a:p>
        </p:txBody>
      </p:sp>
      <p:sp>
        <p:nvSpPr>
          <p:cNvPr id="17413" name="Rectangle 3">
            <a:extLst>
              <a:ext uri="{FF2B5EF4-FFF2-40B4-BE49-F238E27FC236}">
                <a16:creationId xmlns:a16="http://schemas.microsoft.com/office/drawing/2014/main" id="{5523EB0D-D614-4EC6-9388-A850E91DD472}"/>
              </a:ext>
            </a:extLst>
          </p:cNvPr>
          <p:cNvSpPr>
            <a:spLocks noGrp="1" noChangeArrowheads="1"/>
          </p:cNvSpPr>
          <p:nvPr>
            <p:ph type="body" idx="1"/>
          </p:nvPr>
        </p:nvSpPr>
        <p:spPr>
          <a:xfrm>
            <a:off x="618898" y="1644630"/>
            <a:ext cx="11205029" cy="4970462"/>
          </a:xfrm>
        </p:spPr>
        <p:txBody>
          <a:bodyPr/>
          <a:lstStyle/>
          <a:p>
            <a:pPr marL="571500" indent="-571500">
              <a:buFont typeface="Wingdings" panose="05000000000000000000" pitchFamily="2" charset="2"/>
              <a:buAutoNum type="arabicPeriod"/>
            </a:pPr>
            <a:r>
              <a:rPr lang="en-US" altLang="ja-JP" dirty="0">
                <a:ea typeface="ＭＳ Ｐゴシック" panose="020B0600070205080204" pitchFamily="34" charset="-128"/>
              </a:rPr>
              <a:t>no (or minimum) re-assignments of data points to different clusters, </a:t>
            </a:r>
          </a:p>
          <a:p>
            <a:pPr marL="571500" indent="-571500">
              <a:buFont typeface="Wingdings" panose="05000000000000000000" pitchFamily="2" charset="2"/>
              <a:buAutoNum type="arabicPeriod"/>
            </a:pPr>
            <a:r>
              <a:rPr lang="en-US" altLang="ja-JP" dirty="0">
                <a:ea typeface="ＭＳ Ｐゴシック" panose="020B0600070205080204" pitchFamily="34" charset="-128"/>
              </a:rPr>
              <a:t>no (or minimum) change of centroids, or </a:t>
            </a:r>
          </a:p>
          <a:p>
            <a:pPr marL="571500" indent="-571500">
              <a:buFont typeface="Wingdings" panose="05000000000000000000" pitchFamily="2" charset="2"/>
              <a:buAutoNum type="arabicPeriod"/>
            </a:pPr>
            <a:r>
              <a:rPr lang="en-US" altLang="ja-JP" dirty="0">
                <a:ea typeface="ＭＳ Ｐゴシック" panose="020B0600070205080204" pitchFamily="34" charset="-128"/>
              </a:rPr>
              <a:t>minimum decrease in the </a:t>
            </a:r>
            <a:r>
              <a:rPr lang="en-US" altLang="ja-JP" b="1" dirty="0">
                <a:ea typeface="ＭＳ Ｐゴシック" panose="020B0600070205080204" pitchFamily="34" charset="-128"/>
              </a:rPr>
              <a:t>sum of squared error</a:t>
            </a:r>
            <a:r>
              <a:rPr lang="en-US" altLang="ja-JP" dirty="0">
                <a:ea typeface="ＭＳ Ｐゴシック" panose="020B0600070205080204" pitchFamily="34" charset="-128"/>
              </a:rPr>
              <a:t> (SSE), </a:t>
            </a:r>
          </a:p>
          <a:p>
            <a:pPr marL="571500" indent="-571500"/>
            <a:endParaRPr lang="en-US" altLang="ja-JP" dirty="0">
              <a:ea typeface="ＭＳ Ｐゴシック" panose="020B0600070205080204" pitchFamily="34" charset="-128"/>
            </a:endParaRPr>
          </a:p>
          <a:p>
            <a:pPr marL="571500" indent="-571500"/>
            <a:endParaRPr lang="en-US" altLang="ja-JP" dirty="0">
              <a:ea typeface="ＭＳ Ｐゴシック" panose="020B0600070205080204" pitchFamily="34" charset="-128"/>
            </a:endParaRPr>
          </a:p>
          <a:p>
            <a:pPr marL="839788" lvl="1" indent="-495300"/>
            <a:endParaRPr lang="en-US" altLang="ja-JP" i="1" dirty="0">
              <a:ea typeface="ＭＳ Ｐゴシック" panose="020B0600070205080204" pitchFamily="34" charset="-128"/>
            </a:endParaRPr>
          </a:p>
          <a:p>
            <a:pPr marL="839788" lvl="1" indent="-495300"/>
            <a:endParaRPr lang="en-US" altLang="ja-JP" i="1" dirty="0">
              <a:ea typeface="ＭＳ Ｐゴシック" panose="020B0600070205080204" pitchFamily="34" charset="-128"/>
            </a:endParaRPr>
          </a:p>
          <a:p>
            <a:pPr marL="839788" lvl="1" indent="-495300"/>
            <a:r>
              <a:rPr lang="en-US" altLang="ja-JP" i="1" dirty="0">
                <a:ea typeface="ＭＳ Ｐゴシック" panose="020B0600070205080204" pitchFamily="34" charset="-128"/>
              </a:rPr>
              <a:t>C</a:t>
            </a:r>
            <a:r>
              <a:rPr lang="en-US" altLang="ja-JP" i="1" baseline="-25000" dirty="0">
                <a:ea typeface="ＭＳ Ｐゴシック" panose="020B0600070205080204" pitchFamily="34" charset="-128"/>
              </a:rPr>
              <a:t>i</a:t>
            </a:r>
            <a:r>
              <a:rPr lang="en-US" altLang="ja-JP" dirty="0">
                <a:ea typeface="ＭＳ Ｐゴシック" panose="020B0600070205080204" pitchFamily="34" charset="-128"/>
              </a:rPr>
              <a:t> is the </a:t>
            </a:r>
            <a:r>
              <a:rPr lang="en-US" altLang="ja-JP" i="1" dirty="0" err="1">
                <a:ea typeface="ＭＳ Ｐゴシック" panose="020B0600070205080204" pitchFamily="34" charset="-128"/>
              </a:rPr>
              <a:t>j</a:t>
            </a:r>
            <a:r>
              <a:rPr lang="en-US" altLang="ja-JP" dirty="0" err="1">
                <a:ea typeface="ＭＳ Ｐゴシック" panose="020B0600070205080204" pitchFamily="34" charset="-128"/>
              </a:rPr>
              <a:t>th</a:t>
            </a:r>
            <a:r>
              <a:rPr lang="en-US" altLang="ja-JP" dirty="0">
                <a:ea typeface="ＭＳ Ｐゴシック" panose="020B0600070205080204" pitchFamily="34" charset="-128"/>
              </a:rPr>
              <a:t> cluster, </a:t>
            </a:r>
            <a:r>
              <a:rPr lang="en-US" altLang="ja-JP" b="1" dirty="0" err="1">
                <a:ea typeface="ＭＳ Ｐゴシック" panose="020B0600070205080204" pitchFamily="34" charset="-128"/>
              </a:rPr>
              <a:t>m</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is the centroid of cluster </a:t>
            </a:r>
            <a:r>
              <a:rPr lang="en-US" altLang="ja-JP" i="1" dirty="0" err="1">
                <a:ea typeface="ＭＳ Ｐゴシック" panose="020B0600070205080204" pitchFamily="34" charset="-128"/>
              </a:rPr>
              <a:t>C</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(the mean vector of all the data points in </a:t>
            </a:r>
            <a:r>
              <a:rPr lang="en-US" altLang="ja-JP" i="1" dirty="0" err="1">
                <a:ea typeface="ＭＳ Ｐゴシック" panose="020B0600070205080204" pitchFamily="34" charset="-128"/>
              </a:rPr>
              <a:t>C</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and </a:t>
            </a:r>
            <a:r>
              <a:rPr lang="en-US" altLang="ja-JP" i="1" dirty="0" err="1">
                <a:ea typeface="ＭＳ Ｐゴシック" panose="020B0600070205080204" pitchFamily="34" charset="-128"/>
              </a:rPr>
              <a:t>dist</a:t>
            </a:r>
            <a:r>
              <a:rPr lang="en-US" altLang="ja-JP" dirty="0">
                <a:ea typeface="ＭＳ Ｐゴシック" panose="020B0600070205080204" pitchFamily="34" charset="-128"/>
              </a:rPr>
              <a:t>(</a:t>
            </a:r>
            <a:r>
              <a:rPr lang="en-US" altLang="ja-JP" b="1" dirty="0">
                <a:ea typeface="ＭＳ Ｐゴシック" panose="020B0600070205080204" pitchFamily="34" charset="-128"/>
              </a:rPr>
              <a:t>x</a:t>
            </a:r>
            <a:r>
              <a:rPr lang="en-US" altLang="ja-JP" dirty="0">
                <a:ea typeface="ＭＳ Ｐゴシック" panose="020B0600070205080204" pitchFamily="34" charset="-128"/>
              </a:rPr>
              <a:t>, </a:t>
            </a:r>
            <a:r>
              <a:rPr lang="en-US" altLang="ja-JP" b="1" dirty="0" err="1">
                <a:ea typeface="ＭＳ Ｐゴシック" panose="020B0600070205080204" pitchFamily="34" charset="-128"/>
              </a:rPr>
              <a:t>m</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is the distance between data point </a:t>
            </a:r>
            <a:r>
              <a:rPr lang="en-US" altLang="ja-JP" b="1" dirty="0">
                <a:ea typeface="ＭＳ Ｐゴシック" panose="020B0600070205080204" pitchFamily="34" charset="-128"/>
              </a:rPr>
              <a:t>x</a:t>
            </a:r>
            <a:r>
              <a:rPr lang="en-US" altLang="ja-JP" dirty="0">
                <a:ea typeface="ＭＳ Ｐゴシック" panose="020B0600070205080204" pitchFamily="34" charset="-128"/>
              </a:rPr>
              <a:t> and centroid </a:t>
            </a:r>
            <a:r>
              <a:rPr lang="en-US" altLang="ja-JP" b="1" dirty="0" err="1">
                <a:ea typeface="ＭＳ Ｐゴシック" panose="020B0600070205080204" pitchFamily="34" charset="-128"/>
              </a:rPr>
              <a:t>m</a:t>
            </a:r>
            <a:r>
              <a:rPr lang="en-US" altLang="ja-JP" i="1" baseline="-25000" dirty="0" err="1">
                <a:ea typeface="ＭＳ Ｐゴシック" panose="020B0600070205080204" pitchFamily="34" charset="-128"/>
              </a:rPr>
              <a:t>j</a:t>
            </a:r>
            <a:r>
              <a:rPr lang="en-US" altLang="ja-JP" dirty="0">
                <a:ea typeface="ＭＳ Ｐゴシック" panose="020B0600070205080204" pitchFamily="34" charset="-128"/>
              </a:rPr>
              <a:t>. </a:t>
            </a:r>
            <a:endParaRPr lang="en-US" altLang="en-US" dirty="0"/>
          </a:p>
        </p:txBody>
      </p:sp>
      <p:sp>
        <p:nvSpPr>
          <p:cNvPr id="17414" name="Rectangle 5">
            <a:extLst>
              <a:ext uri="{FF2B5EF4-FFF2-40B4-BE49-F238E27FC236}">
                <a16:creationId xmlns:a16="http://schemas.microsoft.com/office/drawing/2014/main" id="{C7ED46F6-7713-4C71-82BC-8FAD2249D7A6}"/>
              </a:ext>
            </a:extLst>
          </p:cNvPr>
          <p:cNvSpPr>
            <a:spLocks noChangeArrowheads="1"/>
          </p:cNvSpPr>
          <p:nvPr/>
        </p:nvSpPr>
        <p:spPr bwMode="auto">
          <a:xfrm>
            <a:off x="1524000" y="2923401"/>
            <a:ext cx="37061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3pPr>
            <a:lvl4pPr marL="16002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4pPr>
            <a:lvl5pPr marL="20574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9pPr>
          </a:lstStyle>
          <a:p>
            <a:pPr eaLnBrk="1" hangingPunct="1"/>
            <a:endParaRPr lang="en-MY" altLang="en-US"/>
          </a:p>
        </p:txBody>
      </p:sp>
      <p:graphicFrame>
        <p:nvGraphicFramePr>
          <p:cNvPr id="17415" name="Object 4">
            <a:extLst>
              <a:ext uri="{FF2B5EF4-FFF2-40B4-BE49-F238E27FC236}">
                <a16:creationId xmlns:a16="http://schemas.microsoft.com/office/drawing/2014/main" id="{9D069A39-1F32-495E-A466-4EB9E3AE78A2}"/>
              </a:ext>
            </a:extLst>
          </p:cNvPr>
          <p:cNvGraphicFramePr>
            <a:graphicFrameLocks noChangeAspect="1"/>
          </p:cNvGraphicFramePr>
          <p:nvPr/>
        </p:nvGraphicFramePr>
        <p:xfrm>
          <a:off x="4043363" y="3319464"/>
          <a:ext cx="4356100" cy="1189037"/>
        </p:xfrm>
        <a:graphic>
          <a:graphicData uri="http://schemas.openxmlformats.org/presentationml/2006/ole">
            <mc:AlternateContent xmlns:mc="http://schemas.openxmlformats.org/markup-compatibility/2006">
              <mc:Choice xmlns:v="urn:schemas-microsoft-com:vml" Requires="v">
                <p:oleObj name="Equation" r:id="rId2" imgW="1676400" imgH="457200" progId="Equation.3">
                  <p:embed/>
                </p:oleObj>
              </mc:Choice>
              <mc:Fallback>
                <p:oleObj name="Equation" r:id="rId2" imgW="1676400" imgH="457200" progId="Equation.3">
                  <p:embed/>
                  <p:pic>
                    <p:nvPicPr>
                      <p:cNvPr id="17415" name="Object 4">
                        <a:extLst>
                          <a:ext uri="{FF2B5EF4-FFF2-40B4-BE49-F238E27FC236}">
                            <a16:creationId xmlns:a16="http://schemas.microsoft.com/office/drawing/2014/main" id="{9D069A39-1F32-495E-A466-4EB9E3AE7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3" y="3319464"/>
                        <a:ext cx="43561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6" name="Text Box 6">
            <a:extLst>
              <a:ext uri="{FF2B5EF4-FFF2-40B4-BE49-F238E27FC236}">
                <a16:creationId xmlns:a16="http://schemas.microsoft.com/office/drawing/2014/main" id="{B8EE6E17-308C-40F3-950D-C9A37F285A9F}"/>
              </a:ext>
            </a:extLst>
          </p:cNvPr>
          <p:cNvSpPr txBox="1">
            <a:spLocks noChangeArrowheads="1"/>
          </p:cNvSpPr>
          <p:nvPr/>
        </p:nvSpPr>
        <p:spPr bwMode="auto">
          <a:xfrm>
            <a:off x="9444038" y="3563939"/>
            <a:ext cx="792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3pPr>
            <a:lvl4pPr marL="16002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4pPr>
            <a:lvl5pPr marL="2057400" indent="-2286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None/>
            </a:pPr>
            <a:r>
              <a:rPr lang="en-US" altLang="en-US"/>
              <a:t>(1)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CB62-2432-4418-AE98-C949BD196C40}"/>
              </a:ext>
            </a:extLst>
          </p:cNvPr>
          <p:cNvSpPr>
            <a:spLocks noGrp="1"/>
          </p:cNvSpPr>
          <p:nvPr>
            <p:ph type="title"/>
          </p:nvPr>
        </p:nvSpPr>
        <p:spPr/>
        <p:txBody>
          <a:bodyPr/>
          <a:lstStyle/>
          <a:p>
            <a:r>
              <a:rPr lang="en-US" dirty="0"/>
              <a:t>Some issues with K-means algorithm</a:t>
            </a:r>
            <a:endParaRPr lang="en-MY" dirty="0"/>
          </a:p>
        </p:txBody>
      </p:sp>
      <p:sp>
        <p:nvSpPr>
          <p:cNvPr id="3" name="Content Placeholder 2">
            <a:extLst>
              <a:ext uri="{FF2B5EF4-FFF2-40B4-BE49-F238E27FC236}">
                <a16:creationId xmlns:a16="http://schemas.microsoft.com/office/drawing/2014/main" id="{3490D66B-E665-4BFF-9A43-24EB8144246D}"/>
              </a:ext>
            </a:extLst>
          </p:cNvPr>
          <p:cNvSpPr>
            <a:spLocks noGrp="1"/>
          </p:cNvSpPr>
          <p:nvPr>
            <p:ph idx="1"/>
          </p:nvPr>
        </p:nvSpPr>
        <p:spPr>
          <a:xfrm>
            <a:off x="838200" y="1825624"/>
            <a:ext cx="10515600" cy="5032375"/>
          </a:xfrm>
        </p:spPr>
        <p:txBody>
          <a:bodyPr/>
          <a:lstStyle/>
          <a:p>
            <a:pPr algn="just"/>
            <a:r>
              <a:rPr lang="en-US" dirty="0"/>
              <a:t>Although it can be proved that the procedure will always terminate, the k-means algorithm does not necessarily find the most optimal configuration, corresponding to the global objective function minimum. The algorithm is also significantly sensitive to the initial randomly selected cluster </a:t>
            </a:r>
            <a:r>
              <a:rPr lang="en-US" dirty="0" err="1"/>
              <a:t>centres</a:t>
            </a:r>
            <a:r>
              <a:rPr lang="en-US" dirty="0"/>
              <a:t>. The k-means algorithm can be run multiple times to reduce this effect.</a:t>
            </a:r>
          </a:p>
          <a:p>
            <a:pPr algn="just"/>
            <a:r>
              <a:rPr lang="en-US" dirty="0"/>
              <a:t>The performance of the K-means clustering algorithm depends upon highly efficient clusters that it forms. But choosing the optimal number of clusters is a big task. There are some different ways to find the optimal number of clusters.</a:t>
            </a:r>
          </a:p>
          <a:p>
            <a:pPr algn="just"/>
            <a:r>
              <a:rPr lang="en-US" dirty="0"/>
              <a:t>The algorithm is sensitive to outliers</a:t>
            </a:r>
          </a:p>
          <a:p>
            <a:pPr marL="0" indent="0" algn="just">
              <a:buNone/>
            </a:pPr>
            <a:endParaRPr lang="en-MY" dirty="0"/>
          </a:p>
        </p:txBody>
      </p:sp>
    </p:spTree>
    <p:extLst>
      <p:ext uri="{BB962C8B-B14F-4D97-AF65-F5344CB8AC3E}">
        <p14:creationId xmlns:p14="http://schemas.microsoft.com/office/powerpoint/2010/main" val="1562969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a:extLst>
              <a:ext uri="{FF2B5EF4-FFF2-40B4-BE49-F238E27FC236}">
                <a16:creationId xmlns:a16="http://schemas.microsoft.com/office/drawing/2014/main" id="{4D2E50F9-325A-587B-E3D0-86F0F791B6A5}"/>
              </a:ext>
            </a:extLst>
          </p:cNvPr>
          <p:cNvSpPr>
            <a:spLocks noGrp="1" noChangeArrowheads="1"/>
          </p:cNvSpPr>
          <p:nvPr>
            <p:ph type="title"/>
          </p:nvPr>
        </p:nvSpPr>
        <p:spPr/>
        <p:txBody>
          <a:bodyPr/>
          <a:lstStyle/>
          <a:p>
            <a:pPr eaLnBrk="1" hangingPunct="1"/>
            <a:r>
              <a:rPr lang="en-US" altLang="en-US" sz="3800" dirty="0"/>
              <a:t>Weaknesses of k-means: To deal with outliers</a:t>
            </a:r>
          </a:p>
        </p:txBody>
      </p:sp>
      <p:sp>
        <p:nvSpPr>
          <p:cNvPr id="26629" name="Rectangle 3">
            <a:extLst>
              <a:ext uri="{FF2B5EF4-FFF2-40B4-BE49-F238E27FC236}">
                <a16:creationId xmlns:a16="http://schemas.microsoft.com/office/drawing/2014/main" id="{DF39F234-C55B-9849-C353-6CA1391A1400}"/>
              </a:ext>
            </a:extLst>
          </p:cNvPr>
          <p:cNvSpPr>
            <a:spLocks noGrp="1" noChangeArrowheads="1"/>
          </p:cNvSpPr>
          <p:nvPr>
            <p:ph type="body" idx="1"/>
          </p:nvPr>
        </p:nvSpPr>
        <p:spPr>
          <a:xfrm>
            <a:off x="1298818" y="1893887"/>
            <a:ext cx="9766972" cy="4645025"/>
          </a:xfrm>
        </p:spPr>
        <p:txBody>
          <a:bodyPr/>
          <a:lstStyle/>
          <a:p>
            <a:pPr eaLnBrk="1" hangingPunct="1"/>
            <a:r>
              <a:rPr lang="en-US" altLang="ja-JP" sz="2600" dirty="0">
                <a:ea typeface="ＭＳ Ｐゴシック" panose="020B0600070205080204" pitchFamily="34" charset="-128"/>
              </a:rPr>
              <a:t>One method is to remove some data points in the clustering process that are much further away from the centroids than other data points. </a:t>
            </a:r>
          </a:p>
          <a:p>
            <a:pPr lvl="1" eaLnBrk="1" hangingPunct="1"/>
            <a:r>
              <a:rPr lang="en-US" altLang="ja-JP" sz="2200" dirty="0">
                <a:ea typeface="ＭＳ Ｐゴシック" panose="020B0600070205080204" pitchFamily="34" charset="-128"/>
              </a:rPr>
              <a:t>To be safe, we may want to monitor these possible outliers over a few iterations and then decide to remove them. </a:t>
            </a:r>
          </a:p>
          <a:p>
            <a:pPr eaLnBrk="1" hangingPunct="1"/>
            <a:r>
              <a:rPr lang="en-US" altLang="ja-JP" sz="2600" dirty="0">
                <a:ea typeface="ＭＳ Ｐゴシック" panose="020B0600070205080204" pitchFamily="34" charset="-128"/>
              </a:rPr>
              <a:t>Another method is to perform random sampling. Since in sampling we only choose a small subset of the data points, the chance of selecting an outlier is very small. </a:t>
            </a:r>
          </a:p>
          <a:p>
            <a:pPr lvl="1" eaLnBrk="1" hangingPunct="1"/>
            <a:r>
              <a:rPr lang="en-US" altLang="en-US" sz="2200" dirty="0"/>
              <a:t>Assign the rest of the data points to the clusters by distance or similarity comparison, or classification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4B35E689-61F9-9571-7B44-97423FDB1E09}"/>
              </a:ext>
            </a:extLst>
          </p:cNvPr>
          <p:cNvSpPr>
            <a:spLocks noGrp="1" noChangeArrowheads="1"/>
          </p:cNvSpPr>
          <p:nvPr>
            <p:ph type="title"/>
          </p:nvPr>
        </p:nvSpPr>
        <p:spPr>
          <a:xfrm>
            <a:off x="1454258" y="469552"/>
            <a:ext cx="8229600" cy="1139825"/>
          </a:xfrm>
        </p:spPr>
        <p:txBody>
          <a:bodyPr/>
          <a:lstStyle/>
          <a:p>
            <a:pPr eaLnBrk="1" hangingPunct="1"/>
            <a:r>
              <a:rPr lang="en-US" altLang="en-US" dirty="0"/>
              <a:t>K-means summary</a:t>
            </a:r>
          </a:p>
        </p:txBody>
      </p:sp>
      <p:sp>
        <p:nvSpPr>
          <p:cNvPr id="30725" name="AutoShape 3">
            <a:extLst>
              <a:ext uri="{FF2B5EF4-FFF2-40B4-BE49-F238E27FC236}">
                <a16:creationId xmlns:a16="http://schemas.microsoft.com/office/drawing/2014/main" id="{72DC591E-F64B-84CE-A517-0A7D12504B5A}"/>
              </a:ext>
            </a:extLst>
          </p:cNvPr>
          <p:cNvSpPr>
            <a:spLocks noGrp="1" noChangeAspect="1" noChangeArrowheads="1"/>
          </p:cNvSpPr>
          <p:nvPr>
            <p:ph type="body" idx="1"/>
          </p:nvPr>
        </p:nvSpPr>
        <p:spPr>
          <a:xfrm>
            <a:off x="1345768" y="1759919"/>
            <a:ext cx="9627031" cy="5256213"/>
          </a:xfrm>
        </p:spPr>
        <p:txBody>
          <a:bodyPr/>
          <a:lstStyle/>
          <a:p>
            <a:pPr eaLnBrk="1" hangingPunct="1">
              <a:lnSpc>
                <a:spcPct val="90000"/>
              </a:lnSpc>
            </a:pPr>
            <a:r>
              <a:rPr lang="en-US" altLang="ja-JP" dirty="0">
                <a:ea typeface="ＭＳ Ｐゴシック" panose="020B0600070205080204" pitchFamily="34" charset="-128"/>
              </a:rPr>
              <a:t>Despite weaknesses, </a:t>
            </a:r>
            <a:r>
              <a:rPr lang="en-US" altLang="ja-JP" i="1" dirty="0">
                <a:ea typeface="ＭＳ Ｐゴシック" panose="020B0600070205080204" pitchFamily="34" charset="-128"/>
              </a:rPr>
              <a:t>k</a:t>
            </a:r>
            <a:r>
              <a:rPr lang="en-US" altLang="ja-JP" dirty="0">
                <a:ea typeface="ＭＳ Ｐゴシック" panose="020B0600070205080204" pitchFamily="34" charset="-128"/>
              </a:rPr>
              <a:t>-means is still the most popular algorithm due to its simplicity, efficiency and </a:t>
            </a:r>
          </a:p>
          <a:p>
            <a:pPr lvl="1" eaLnBrk="1" hangingPunct="1">
              <a:lnSpc>
                <a:spcPct val="90000"/>
              </a:lnSpc>
            </a:pPr>
            <a:r>
              <a:rPr lang="en-US" altLang="ja-JP" dirty="0">
                <a:ea typeface="ＭＳ Ｐゴシック" panose="020B0600070205080204" pitchFamily="34" charset="-128"/>
              </a:rPr>
              <a:t>other clustering algorithms have their own lists of weaknesses.</a:t>
            </a:r>
          </a:p>
          <a:p>
            <a:pPr eaLnBrk="1" hangingPunct="1">
              <a:lnSpc>
                <a:spcPct val="90000"/>
              </a:lnSpc>
            </a:pPr>
            <a:r>
              <a:rPr lang="en-US" altLang="ja-JP" dirty="0">
                <a:ea typeface="ＭＳ Ｐゴシック" panose="020B0600070205080204" pitchFamily="34" charset="-128"/>
              </a:rPr>
              <a:t>No clear evidence that any other clustering algorithm performs better in general </a:t>
            </a:r>
          </a:p>
          <a:p>
            <a:pPr lvl="1" eaLnBrk="1" hangingPunct="1">
              <a:lnSpc>
                <a:spcPct val="90000"/>
              </a:lnSpc>
            </a:pPr>
            <a:r>
              <a:rPr lang="en-US" altLang="ja-JP" dirty="0">
                <a:ea typeface="ＭＳ Ｐゴシック" panose="020B0600070205080204" pitchFamily="34" charset="-128"/>
              </a:rPr>
              <a:t>although they may be more suitable for some specific types of data or applications. </a:t>
            </a:r>
          </a:p>
          <a:p>
            <a:pPr eaLnBrk="1" hangingPunct="1">
              <a:lnSpc>
                <a:spcPct val="90000"/>
              </a:lnSpc>
            </a:pPr>
            <a:r>
              <a:rPr lang="en-US" altLang="ja-JP" dirty="0">
                <a:ea typeface="ＭＳ Ｐゴシック" panose="020B0600070205080204" pitchFamily="34" charset="-128"/>
              </a:rPr>
              <a:t>Comparing different clustering algorithms is a difficult task. No one knows the correct clusters!</a:t>
            </a: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021D-F743-4849-95FB-07A2330A75C3}"/>
              </a:ext>
            </a:extLst>
          </p:cNvPr>
          <p:cNvSpPr>
            <a:spLocks noGrp="1"/>
          </p:cNvSpPr>
          <p:nvPr>
            <p:ph type="title"/>
          </p:nvPr>
        </p:nvSpPr>
        <p:spPr/>
        <p:txBody>
          <a:bodyPr/>
          <a:lstStyle/>
          <a:p>
            <a:r>
              <a:rPr lang="en-US" dirty="0"/>
              <a:t>Why is Unsupervised Learning needed?</a:t>
            </a:r>
            <a:endParaRPr lang="en-MY" dirty="0"/>
          </a:p>
        </p:txBody>
      </p:sp>
      <p:sp>
        <p:nvSpPr>
          <p:cNvPr id="3" name="Content Placeholder 2">
            <a:extLst>
              <a:ext uri="{FF2B5EF4-FFF2-40B4-BE49-F238E27FC236}">
                <a16:creationId xmlns:a16="http://schemas.microsoft.com/office/drawing/2014/main" id="{F93190EA-4C91-4F3E-A2FC-1C4631AF4248}"/>
              </a:ext>
            </a:extLst>
          </p:cNvPr>
          <p:cNvSpPr>
            <a:spLocks noGrp="1"/>
          </p:cNvSpPr>
          <p:nvPr>
            <p:ph idx="1"/>
          </p:nvPr>
        </p:nvSpPr>
        <p:spPr/>
        <p:txBody>
          <a:bodyPr/>
          <a:lstStyle/>
          <a:p>
            <a:r>
              <a:rPr lang="en-US" dirty="0"/>
              <a:t>Annotating large datasets is very costly and hence we can label only a few examples manually. Example: Speech Recognition</a:t>
            </a:r>
          </a:p>
          <a:p>
            <a:r>
              <a:rPr lang="en-US" dirty="0"/>
              <a:t>There may be cases where we don’t know how many/what classes is the data divided into. Example: Data Mining</a:t>
            </a:r>
          </a:p>
          <a:p>
            <a:r>
              <a:rPr lang="en-US" dirty="0"/>
              <a:t>We may want to use clustering to gain some insight into the structure of the data before designing a classifier.</a:t>
            </a:r>
            <a:endParaRPr lang="en-MY" dirty="0"/>
          </a:p>
        </p:txBody>
      </p:sp>
    </p:spTree>
    <p:extLst>
      <p:ext uri="{BB962C8B-B14F-4D97-AF65-F5344CB8AC3E}">
        <p14:creationId xmlns:p14="http://schemas.microsoft.com/office/powerpoint/2010/main" val="3149179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7C96-3E8F-4D0C-ADE4-C46752ABCC38}"/>
              </a:ext>
            </a:extLst>
          </p:cNvPr>
          <p:cNvSpPr>
            <a:spLocks noGrp="1"/>
          </p:cNvSpPr>
          <p:nvPr>
            <p:ph type="title"/>
          </p:nvPr>
        </p:nvSpPr>
        <p:spPr/>
        <p:txBody>
          <a:bodyPr/>
          <a:lstStyle/>
          <a:p>
            <a:r>
              <a:rPr lang="en-MY" dirty="0"/>
              <a:t>Challenges of unsupervised learning</a:t>
            </a:r>
          </a:p>
        </p:txBody>
      </p:sp>
      <p:sp>
        <p:nvSpPr>
          <p:cNvPr id="3" name="Content Placeholder 2">
            <a:extLst>
              <a:ext uri="{FF2B5EF4-FFF2-40B4-BE49-F238E27FC236}">
                <a16:creationId xmlns:a16="http://schemas.microsoft.com/office/drawing/2014/main" id="{F31D947A-A323-44EF-AEF4-31FEBE9AF32B}"/>
              </a:ext>
            </a:extLst>
          </p:cNvPr>
          <p:cNvSpPr>
            <a:spLocks noGrp="1"/>
          </p:cNvSpPr>
          <p:nvPr>
            <p:ph idx="1"/>
          </p:nvPr>
        </p:nvSpPr>
        <p:spPr/>
        <p:txBody>
          <a:bodyPr/>
          <a:lstStyle/>
          <a:p>
            <a:r>
              <a:rPr lang="en-US" dirty="0"/>
              <a:t>While unsupervised learning has many benefits, some challenges can occur when it allows machine learning models to execute without any human intervention. Some of these challenges can include:</a:t>
            </a:r>
          </a:p>
          <a:p>
            <a:pPr lvl="1"/>
            <a:r>
              <a:rPr lang="en-US" dirty="0"/>
              <a:t>Computational complexity due to a high volume of training data</a:t>
            </a:r>
          </a:p>
          <a:p>
            <a:pPr lvl="1"/>
            <a:r>
              <a:rPr lang="en-US" dirty="0"/>
              <a:t>Longer training times</a:t>
            </a:r>
          </a:p>
          <a:p>
            <a:pPr lvl="1"/>
            <a:r>
              <a:rPr lang="en-US" dirty="0"/>
              <a:t>Higher risk of inaccurate results</a:t>
            </a:r>
          </a:p>
          <a:p>
            <a:pPr lvl="1"/>
            <a:r>
              <a:rPr lang="en-US" dirty="0"/>
              <a:t>Human intervention to validate output variables</a:t>
            </a:r>
          </a:p>
          <a:p>
            <a:pPr lvl="1"/>
            <a:r>
              <a:rPr lang="en-US" dirty="0"/>
              <a:t>Lack of transparency into the basis on which data was clustered</a:t>
            </a:r>
            <a:endParaRPr lang="en-MY" dirty="0"/>
          </a:p>
        </p:txBody>
      </p:sp>
    </p:spTree>
    <p:extLst>
      <p:ext uri="{BB962C8B-B14F-4D97-AF65-F5344CB8AC3E}">
        <p14:creationId xmlns:p14="http://schemas.microsoft.com/office/powerpoint/2010/main" val="3476052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6F14-D364-41BA-A3B4-E68926BBB3F5}"/>
              </a:ext>
            </a:extLst>
          </p:cNvPr>
          <p:cNvSpPr>
            <a:spLocks noGrp="1"/>
          </p:cNvSpPr>
          <p:nvPr>
            <p:ph type="title"/>
          </p:nvPr>
        </p:nvSpPr>
        <p:spPr/>
        <p:txBody>
          <a:bodyPr/>
          <a:lstStyle/>
          <a:p>
            <a:r>
              <a:rPr lang="en-US" dirty="0"/>
              <a:t>Sample Program</a:t>
            </a:r>
            <a:endParaRPr lang="en-MY" dirty="0"/>
          </a:p>
        </p:txBody>
      </p:sp>
      <p:sp>
        <p:nvSpPr>
          <p:cNvPr id="3" name="Content Placeholder 2">
            <a:extLst>
              <a:ext uri="{FF2B5EF4-FFF2-40B4-BE49-F238E27FC236}">
                <a16:creationId xmlns:a16="http://schemas.microsoft.com/office/drawing/2014/main" id="{1D0BAAA4-256A-452C-B43C-C9258BB2D61C}"/>
              </a:ext>
            </a:extLst>
          </p:cNvPr>
          <p:cNvSpPr>
            <a:spLocks noGrp="1"/>
          </p:cNvSpPr>
          <p:nvPr>
            <p:ph idx="1"/>
          </p:nvPr>
        </p:nvSpPr>
        <p:spPr/>
        <p:txBody>
          <a:bodyPr/>
          <a:lstStyle/>
          <a:p>
            <a:r>
              <a:rPr lang="en-MY" dirty="0">
                <a:hlinkClick r:id="rId2"/>
              </a:rPr>
              <a:t>https://domino.ai/blog/getting-started-with-k-means-clustering-in-python</a:t>
            </a:r>
          </a:p>
          <a:p>
            <a:r>
              <a:rPr lang="en-MY" dirty="0">
                <a:hlinkClick r:id="rId2"/>
              </a:rPr>
              <a:t>https://towardsdatascience.com/understanding-k-means-clustering-in-machine-learning-6a6e67336aa1</a:t>
            </a:r>
            <a:endParaRPr lang="en-MY" dirty="0"/>
          </a:p>
          <a:p>
            <a:r>
              <a:rPr lang="en-MY" dirty="0">
                <a:hlinkClick r:id="rId3"/>
              </a:rPr>
              <a:t>https://www.geeksforgeeks.org/k-means-clustering-introduction/</a:t>
            </a:r>
            <a:endParaRPr lang="en-MY" dirty="0"/>
          </a:p>
          <a:p>
            <a:endParaRPr lang="en-MY" dirty="0"/>
          </a:p>
          <a:p>
            <a:pPr marL="0" indent="0">
              <a:buNone/>
            </a:pPr>
            <a:r>
              <a:rPr lang="en-MY" dirty="0"/>
              <a:t>Try the 3</a:t>
            </a:r>
            <a:r>
              <a:rPr lang="en-MY" baseline="30000" dirty="0"/>
              <a:t>rd</a:t>
            </a:r>
            <a:r>
              <a:rPr lang="en-MY" dirty="0"/>
              <a:t> one.</a:t>
            </a:r>
          </a:p>
          <a:p>
            <a:endParaRPr lang="en-MY" dirty="0"/>
          </a:p>
          <a:p>
            <a:endParaRPr lang="en-MY" dirty="0"/>
          </a:p>
        </p:txBody>
      </p:sp>
    </p:spTree>
    <p:extLst>
      <p:ext uri="{BB962C8B-B14F-4D97-AF65-F5344CB8AC3E}">
        <p14:creationId xmlns:p14="http://schemas.microsoft.com/office/powerpoint/2010/main" val="238894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9DC3-3CC5-4591-BBE7-1573B0C0DEF7}"/>
              </a:ext>
            </a:extLst>
          </p:cNvPr>
          <p:cNvSpPr>
            <a:spLocks noGrp="1"/>
          </p:cNvSpPr>
          <p:nvPr>
            <p:ph type="title"/>
          </p:nvPr>
        </p:nvSpPr>
        <p:spPr/>
        <p:txBody>
          <a:bodyPr/>
          <a:lstStyle/>
          <a:p>
            <a:r>
              <a:rPr lang="en-MY" dirty="0"/>
              <a:t>Common unsupervised learning approaches</a:t>
            </a:r>
          </a:p>
        </p:txBody>
      </p:sp>
      <p:sp>
        <p:nvSpPr>
          <p:cNvPr id="3" name="Content Placeholder 2">
            <a:extLst>
              <a:ext uri="{FF2B5EF4-FFF2-40B4-BE49-F238E27FC236}">
                <a16:creationId xmlns:a16="http://schemas.microsoft.com/office/drawing/2014/main" id="{F957DDD2-DAE9-4FCE-A59D-EF64BA01C0A3}"/>
              </a:ext>
            </a:extLst>
          </p:cNvPr>
          <p:cNvSpPr>
            <a:spLocks noGrp="1"/>
          </p:cNvSpPr>
          <p:nvPr>
            <p:ph idx="1"/>
          </p:nvPr>
        </p:nvSpPr>
        <p:spPr/>
        <p:txBody>
          <a:bodyPr/>
          <a:lstStyle/>
          <a:p>
            <a:r>
              <a:rPr lang="en-US" dirty="0"/>
              <a:t>Unsupervised learning models are utilized for three main tasks</a:t>
            </a:r>
          </a:p>
          <a:p>
            <a:pPr lvl="1"/>
            <a:r>
              <a:rPr lang="en-US" dirty="0"/>
              <a:t>clustering, </a:t>
            </a:r>
          </a:p>
          <a:p>
            <a:pPr lvl="1"/>
            <a:r>
              <a:rPr lang="en-US" dirty="0"/>
              <a:t>association, and </a:t>
            </a:r>
          </a:p>
          <a:p>
            <a:pPr lvl="1"/>
            <a:r>
              <a:rPr lang="en-US" dirty="0"/>
              <a:t>dimensionality reduction. </a:t>
            </a:r>
            <a:endParaRPr lang="en-MY" dirty="0"/>
          </a:p>
        </p:txBody>
      </p:sp>
    </p:spTree>
    <p:extLst>
      <p:ext uri="{BB962C8B-B14F-4D97-AF65-F5344CB8AC3E}">
        <p14:creationId xmlns:p14="http://schemas.microsoft.com/office/powerpoint/2010/main" val="371240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220D-42F1-4C9E-B0A5-0659F02584B5}"/>
              </a:ext>
            </a:extLst>
          </p:cNvPr>
          <p:cNvSpPr>
            <a:spLocks noGrp="1"/>
          </p:cNvSpPr>
          <p:nvPr>
            <p:ph type="title"/>
          </p:nvPr>
        </p:nvSpPr>
        <p:spPr/>
        <p:txBody>
          <a:bodyPr/>
          <a:lstStyle/>
          <a:p>
            <a:r>
              <a:rPr lang="en-MY" dirty="0"/>
              <a:t>Clustering</a:t>
            </a:r>
          </a:p>
        </p:txBody>
      </p:sp>
      <p:sp>
        <p:nvSpPr>
          <p:cNvPr id="3" name="Content Placeholder 2">
            <a:extLst>
              <a:ext uri="{FF2B5EF4-FFF2-40B4-BE49-F238E27FC236}">
                <a16:creationId xmlns:a16="http://schemas.microsoft.com/office/drawing/2014/main" id="{1DDEEF35-DAB2-49FB-A2F5-8B94EF123930}"/>
              </a:ext>
            </a:extLst>
          </p:cNvPr>
          <p:cNvSpPr>
            <a:spLocks noGrp="1"/>
          </p:cNvSpPr>
          <p:nvPr>
            <p:ph idx="1"/>
          </p:nvPr>
        </p:nvSpPr>
        <p:spPr/>
        <p:txBody>
          <a:bodyPr/>
          <a:lstStyle/>
          <a:p>
            <a:pPr algn="just"/>
            <a:r>
              <a:rPr lang="en-US" dirty="0"/>
              <a:t>Clustering is a data mining technique which groups unlabeled data based on their similarities or differences. </a:t>
            </a:r>
          </a:p>
          <a:p>
            <a:pPr algn="just"/>
            <a:r>
              <a:rPr lang="en-US" dirty="0"/>
              <a:t>Clustering algorithms are used to process raw, unclassified data objects into groups represented by structures or patterns in the information. </a:t>
            </a:r>
          </a:p>
          <a:p>
            <a:r>
              <a:rPr lang="en-US" dirty="0"/>
              <a:t>Clustering algorithms can be categorized into a few types, specifically:</a:t>
            </a:r>
          </a:p>
          <a:p>
            <a:pPr lvl="1"/>
            <a:r>
              <a:rPr lang="en-US" dirty="0"/>
              <a:t> exclusive, </a:t>
            </a:r>
          </a:p>
          <a:p>
            <a:pPr lvl="1"/>
            <a:r>
              <a:rPr lang="en-US" dirty="0"/>
              <a:t>overlapping, </a:t>
            </a:r>
          </a:p>
          <a:p>
            <a:pPr lvl="1"/>
            <a:r>
              <a:rPr lang="en-US" dirty="0"/>
              <a:t>hierarchical, and </a:t>
            </a:r>
          </a:p>
          <a:p>
            <a:pPr lvl="1"/>
            <a:r>
              <a:rPr lang="en-US" dirty="0"/>
              <a:t>probabilistic.</a:t>
            </a:r>
            <a:endParaRPr lang="en-MY" dirty="0"/>
          </a:p>
        </p:txBody>
      </p:sp>
    </p:spTree>
    <p:extLst>
      <p:ext uri="{BB962C8B-B14F-4D97-AF65-F5344CB8AC3E}">
        <p14:creationId xmlns:p14="http://schemas.microsoft.com/office/powerpoint/2010/main" val="391804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E3DE-B65D-461F-A5E4-3CAE66DB8D51}"/>
              </a:ext>
            </a:extLst>
          </p:cNvPr>
          <p:cNvSpPr>
            <a:spLocks noGrp="1"/>
          </p:cNvSpPr>
          <p:nvPr>
            <p:ph type="title"/>
          </p:nvPr>
        </p:nvSpPr>
        <p:spPr/>
        <p:txBody>
          <a:bodyPr/>
          <a:lstStyle/>
          <a:p>
            <a:r>
              <a:rPr lang="en-MY" dirty="0"/>
              <a:t>Exclusive and Overlapping Clustering</a:t>
            </a:r>
          </a:p>
        </p:txBody>
      </p:sp>
      <p:sp>
        <p:nvSpPr>
          <p:cNvPr id="3" name="Content Placeholder 2">
            <a:extLst>
              <a:ext uri="{FF2B5EF4-FFF2-40B4-BE49-F238E27FC236}">
                <a16:creationId xmlns:a16="http://schemas.microsoft.com/office/drawing/2014/main" id="{2617E987-7807-4F61-8671-33275834EED0}"/>
              </a:ext>
            </a:extLst>
          </p:cNvPr>
          <p:cNvSpPr>
            <a:spLocks noGrp="1"/>
          </p:cNvSpPr>
          <p:nvPr>
            <p:ph idx="1"/>
          </p:nvPr>
        </p:nvSpPr>
        <p:spPr/>
        <p:txBody>
          <a:bodyPr>
            <a:normAutofit lnSpcReduction="10000"/>
          </a:bodyPr>
          <a:lstStyle/>
          <a:p>
            <a:pPr algn="just"/>
            <a:r>
              <a:rPr lang="en-US" dirty="0"/>
              <a:t>Exclusive clustering is a form of grouping that stipulates a data point can exist only in one cluster. There is no overlap between clusters, and each data point is assigned to the cluster with which it shares the highest similarity. This can also be referred to as “hard” clustering. The K-means clustering and hierarchical clustering algorithms are examples of exclusive clustering.</a:t>
            </a:r>
          </a:p>
          <a:p>
            <a:pPr algn="just"/>
            <a:r>
              <a:rPr lang="en-US" dirty="0"/>
              <a:t>Overlapping clusters (also known as soft clustering and fuzzy clustering) differs from exclusive clustering in that it allows data points to belong to multiple clusters with separate degrees of membership. Fuzzy C-Means (FCM)  and Gaussian Mixture Models (GMM) are examples of overlapping clustering.</a:t>
            </a:r>
            <a:endParaRPr lang="en-MY" dirty="0"/>
          </a:p>
        </p:txBody>
      </p:sp>
    </p:spTree>
    <p:extLst>
      <p:ext uri="{BB962C8B-B14F-4D97-AF65-F5344CB8AC3E}">
        <p14:creationId xmlns:p14="http://schemas.microsoft.com/office/powerpoint/2010/main" val="209008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41E0-AB16-45C3-A9F7-E296D56A5991}"/>
              </a:ext>
            </a:extLst>
          </p:cNvPr>
          <p:cNvSpPr>
            <a:spLocks noGrp="1"/>
          </p:cNvSpPr>
          <p:nvPr>
            <p:ph type="title"/>
          </p:nvPr>
        </p:nvSpPr>
        <p:spPr/>
        <p:txBody>
          <a:bodyPr/>
          <a:lstStyle/>
          <a:p>
            <a:r>
              <a:rPr lang="en-MY" dirty="0"/>
              <a:t>Hierarchical clustering</a:t>
            </a:r>
          </a:p>
        </p:txBody>
      </p:sp>
      <p:sp>
        <p:nvSpPr>
          <p:cNvPr id="3" name="Content Placeholder 2">
            <a:extLst>
              <a:ext uri="{FF2B5EF4-FFF2-40B4-BE49-F238E27FC236}">
                <a16:creationId xmlns:a16="http://schemas.microsoft.com/office/drawing/2014/main" id="{5B986CC8-96FC-4FB0-A019-57D22002DB39}"/>
              </a:ext>
            </a:extLst>
          </p:cNvPr>
          <p:cNvSpPr>
            <a:spLocks noGrp="1"/>
          </p:cNvSpPr>
          <p:nvPr>
            <p:ph idx="1"/>
          </p:nvPr>
        </p:nvSpPr>
        <p:spPr/>
        <p:txBody>
          <a:bodyPr>
            <a:normAutofit/>
          </a:bodyPr>
          <a:lstStyle/>
          <a:p>
            <a:r>
              <a:rPr lang="en-US" dirty="0"/>
              <a:t>Hierarchical clustering, also known as hierarchical cluster analysis (HCA), is an unsupervised clustering algorithm that can be categorized in two ways; they can be agglomerative or divisive.</a:t>
            </a:r>
          </a:p>
          <a:p>
            <a:pPr lvl="1"/>
            <a:r>
              <a:rPr lang="en-US" dirty="0"/>
              <a:t>Agglomerative clustering is considered a “bottoms-up approach.” Its data points are isolated as separate groupings initially, and then they are merged together iteratively on the basis of similarity until one cluster has been achieved.</a:t>
            </a:r>
          </a:p>
          <a:p>
            <a:pPr lvl="1"/>
            <a:r>
              <a:rPr lang="en-US" dirty="0"/>
              <a:t>The inverse of agglomerative clustering is divisive clustering, which is also known as DIANA (</a:t>
            </a:r>
            <a:r>
              <a:rPr lang="en-US" dirty="0" err="1"/>
              <a:t>Divise</a:t>
            </a:r>
            <a:r>
              <a:rPr lang="en-US" dirty="0"/>
              <a:t> Analysis) and it works in a “top-down” manner. It begins with the root, in which all objects are included in a single cluster. At each step of iteration, the most heterogeneous cluster is divided into two. The process is iterated until all objects are in their own cluster.</a:t>
            </a:r>
          </a:p>
        </p:txBody>
      </p:sp>
    </p:spTree>
    <p:extLst>
      <p:ext uri="{BB962C8B-B14F-4D97-AF65-F5344CB8AC3E}">
        <p14:creationId xmlns:p14="http://schemas.microsoft.com/office/powerpoint/2010/main" val="3102222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ical clustering methods">
            <a:extLst>
              <a:ext uri="{FF2B5EF4-FFF2-40B4-BE49-F238E27FC236}">
                <a16:creationId xmlns:a16="http://schemas.microsoft.com/office/drawing/2014/main" id="{CCC343ED-79AD-0AD2-6920-B9CD7167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286" y="1444256"/>
            <a:ext cx="8345714" cy="407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889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8C67-6E5F-44DD-8970-29942DC1057D}"/>
              </a:ext>
            </a:extLst>
          </p:cNvPr>
          <p:cNvSpPr>
            <a:spLocks noGrp="1"/>
          </p:cNvSpPr>
          <p:nvPr>
            <p:ph type="title"/>
          </p:nvPr>
        </p:nvSpPr>
        <p:spPr/>
        <p:txBody>
          <a:bodyPr/>
          <a:lstStyle/>
          <a:p>
            <a:r>
              <a:rPr lang="en-MY" dirty="0"/>
              <a:t>Probabilistic clustering</a:t>
            </a:r>
          </a:p>
        </p:txBody>
      </p:sp>
      <p:sp>
        <p:nvSpPr>
          <p:cNvPr id="3" name="Content Placeholder 2">
            <a:extLst>
              <a:ext uri="{FF2B5EF4-FFF2-40B4-BE49-F238E27FC236}">
                <a16:creationId xmlns:a16="http://schemas.microsoft.com/office/drawing/2014/main" id="{4D81230E-BD10-4A32-9623-352860829F1D}"/>
              </a:ext>
            </a:extLst>
          </p:cNvPr>
          <p:cNvSpPr>
            <a:spLocks noGrp="1"/>
          </p:cNvSpPr>
          <p:nvPr>
            <p:ph idx="1"/>
          </p:nvPr>
        </p:nvSpPr>
        <p:spPr/>
        <p:txBody>
          <a:bodyPr>
            <a:normAutofit/>
          </a:bodyPr>
          <a:lstStyle/>
          <a:p>
            <a:pPr algn="just"/>
            <a:r>
              <a:rPr lang="en-US" dirty="0"/>
              <a:t>Probabilistic clustering is a type of clustering that assigns data points to clusters based on probabilities. Rather than assigning each point to a single cluster (as in exclusive clustering) or allowing membership in multiple clusters with degrees (as in fuzzy clustering), probabilistic clustering uses statistical methods to model the likelihood that each data point belongs to each cluster.</a:t>
            </a:r>
            <a:endParaRPr lang="en-MY" dirty="0"/>
          </a:p>
        </p:txBody>
      </p:sp>
    </p:spTree>
    <p:extLst>
      <p:ext uri="{BB962C8B-B14F-4D97-AF65-F5344CB8AC3E}">
        <p14:creationId xmlns:p14="http://schemas.microsoft.com/office/powerpoint/2010/main" val="1996437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2513</Words>
  <Application>Microsoft Office PowerPoint</Application>
  <PresentationFormat>Widescreen</PresentationFormat>
  <Paragraphs>158</Paragraphs>
  <Slides>39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ＭＳ Ｐゴシック</vt:lpstr>
      <vt:lpstr>Arial</vt:lpstr>
      <vt:lpstr>Calibri</vt:lpstr>
      <vt:lpstr>Calibri Light</vt:lpstr>
      <vt:lpstr>charter</vt:lpstr>
      <vt:lpstr>IBM Plex Sans</vt:lpstr>
      <vt:lpstr>inter-regular</vt:lpstr>
      <vt:lpstr>Times New Roman</vt:lpstr>
      <vt:lpstr>Wingdings</vt:lpstr>
      <vt:lpstr>Office Theme</vt:lpstr>
      <vt:lpstr>Equation</vt:lpstr>
      <vt:lpstr>EC3357:Machine Learning</vt:lpstr>
      <vt:lpstr>What is Unsupervised Learning?</vt:lpstr>
      <vt:lpstr>What Is Unsupervised Learning?</vt:lpstr>
      <vt:lpstr>Common unsupervised learning approaches</vt:lpstr>
      <vt:lpstr>Clustering</vt:lpstr>
      <vt:lpstr>Exclusive and Overlapping Clustering</vt:lpstr>
      <vt:lpstr>Hierarchical clustering</vt:lpstr>
      <vt:lpstr>PowerPoint Presentation</vt:lpstr>
      <vt:lpstr>Probabilistic clustering</vt:lpstr>
      <vt:lpstr>Association Rules</vt:lpstr>
      <vt:lpstr>Dimensionality reduction</vt:lpstr>
      <vt:lpstr>Clustering</vt:lpstr>
      <vt:lpstr>An illustration</vt:lpstr>
      <vt:lpstr>What is clustering for? </vt:lpstr>
      <vt:lpstr> Distance metrics (distance measures)</vt:lpstr>
      <vt:lpstr>Distance-based clustering.</vt:lpstr>
      <vt:lpstr>Proximity Measures</vt:lpstr>
      <vt:lpstr>Exclusive Clustering</vt:lpstr>
      <vt:lpstr>K-Means Clustering</vt:lpstr>
      <vt:lpstr>K-Means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K-means algorithm – (cont …)</vt:lpstr>
      <vt:lpstr>Stopping/convergence criterion </vt:lpstr>
      <vt:lpstr>Some issues with K-means algorithm</vt:lpstr>
      <vt:lpstr>Weaknesses of k-means: To deal with outliers</vt:lpstr>
      <vt:lpstr>K-means summary</vt:lpstr>
      <vt:lpstr>Why is Unsupervised Learning needed?</vt:lpstr>
      <vt:lpstr>Challenges of unsupervised learning</vt:lpstr>
      <vt:lpstr>Sample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EC3357:Machine Learning</dc:title>
  <dc:creator>R. Rajesvary A/P. Rajoo</dc:creator>
  <cp:lastModifiedBy>Rajesvary Rajoo</cp:lastModifiedBy>
  <cp:revision>51</cp:revision>
  <dcterms:created xsi:type="dcterms:W3CDTF">2022-03-03T03:17:26Z</dcterms:created>
  <dcterms:modified xsi:type="dcterms:W3CDTF">2025-03-10T02:26:43Z</dcterms:modified>
</cp:coreProperties>
</file>