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10" r:id="rId32"/>
    <p:sldId id="311" r:id="rId33"/>
    <p:sldId id="309" r:id="rId34"/>
    <p:sldId id="312" r:id="rId35"/>
    <p:sldId id="279" r:id="rId36"/>
    <p:sldId id="285" r:id="rId37"/>
    <p:sldId id="313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314" r:id="rId46"/>
    <p:sldId id="316" r:id="rId47"/>
    <p:sldId id="315" r:id="rId48"/>
    <p:sldId id="317" r:id="rId49"/>
    <p:sldId id="318" r:id="rId50"/>
    <p:sldId id="319" r:id="rId51"/>
    <p:sldId id="320" r:id="rId52"/>
    <p:sldId id="293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6" autoAdjust="0"/>
    <p:restoredTop sz="90929"/>
  </p:normalViewPr>
  <p:slideViewPr>
    <p:cSldViewPr>
      <p:cViewPr varScale="1">
        <p:scale>
          <a:sx n="64" d="100"/>
          <a:sy n="64" d="100"/>
        </p:scale>
        <p:origin x="9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C5E7E0-33AC-4543-AC02-5409E0699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2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CF60B-EC1A-4064-AD42-07D22BCBC448}" type="slidenum">
              <a:rPr lang="en-US"/>
              <a:pPr/>
              <a:t>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1238B-C3A9-41EE-A1F5-405595B07892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F2F91-0175-45FD-AAA3-8A8F5E0C4DA1}" type="slidenum">
              <a:rPr lang="en-US"/>
              <a:pPr/>
              <a:t>11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23881-6581-460B-96B2-430443AFFA6C}" type="slidenum">
              <a:rPr lang="en-US"/>
              <a:pPr/>
              <a:t>12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4C135-D039-41F8-B539-D4B316C729BE}" type="slidenum">
              <a:rPr lang="en-US"/>
              <a:pPr/>
              <a:t>13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9CD03-39A8-48EB-B0BF-6C693B3AD616}" type="slidenum">
              <a:rPr lang="en-US"/>
              <a:pPr/>
              <a:t>14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D6D27-44C3-46EA-8FB8-FE24CD68365F}" type="slidenum">
              <a:rPr lang="en-US"/>
              <a:pPr/>
              <a:t>15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0D92F-7428-4C13-8FD4-D5B1E37A5311}" type="slidenum">
              <a:rPr lang="en-US"/>
              <a:pPr/>
              <a:t>31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9AAFA-DBB6-4720-8F75-720C82AD68C7}" type="slidenum">
              <a:rPr lang="en-US"/>
              <a:pPr/>
              <a:t>32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CECFE9-9B9E-482D-BCF5-BDA84C598FFA}" type="slidenum">
              <a:rPr lang="en-US"/>
              <a:pPr/>
              <a:t>35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77AA3-828A-41EA-AA92-233227B1452E}" type="slidenum">
              <a:rPr lang="en-US"/>
              <a:pPr/>
              <a:t>36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D4685-8AF4-44BD-9B93-C3F91EA11DD5}" type="slidenum">
              <a:rPr lang="en-US"/>
              <a:pPr/>
              <a:t>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AEA72-3989-46A4-A3CF-04D35DBE7E24}" type="slidenum">
              <a:rPr lang="en-US"/>
              <a:pPr/>
              <a:t>38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F86F1-71F6-4322-96B5-F85CABDCAFB4}" type="slidenum">
              <a:rPr lang="en-US"/>
              <a:pPr/>
              <a:t>39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22C99-5080-42F7-B47F-90755A130E61}" type="slidenum">
              <a:rPr lang="en-US"/>
              <a:pPr/>
              <a:t>40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52311-4461-4E7C-B22B-6763C139F0D9}" type="slidenum">
              <a:rPr lang="en-US"/>
              <a:pPr/>
              <a:t>41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42928-35E4-4FCB-A9CD-76CCB32264FC}" type="slidenum">
              <a:rPr lang="en-US"/>
              <a:pPr/>
              <a:t>42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132BB-E574-4D47-B544-7D26D86938E2}" type="slidenum">
              <a:rPr lang="en-US"/>
              <a:pPr/>
              <a:t>43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80FD-4D2B-4B65-AB79-08ACB314153F}" type="slidenum">
              <a:rPr lang="en-US"/>
              <a:pPr/>
              <a:t>44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F70FD-DD89-472E-A607-624875EA50BC}" type="slidenum">
              <a:rPr lang="en-US"/>
              <a:pPr/>
              <a:t>52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5B33D-0C5C-46F8-8473-86254B5F686D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D17BD-3E26-4178-9CDE-DBC61D389F1B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C99EB-D89D-4D76-B3ED-ACF06DAFBCE4}" type="slidenum">
              <a:rPr lang="en-US"/>
              <a:pPr/>
              <a:t>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00A48-C8B9-4EFA-99E8-DC6CCCB07B28}" type="slidenum">
              <a:rPr lang="en-US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C6079-8E9D-4BCC-954A-EB1F0171CA54}" type="slidenum">
              <a:rPr lang="en-US"/>
              <a:pPr/>
              <a:t>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4EE98-D6D4-4805-8558-630503427C94}" type="slidenum">
              <a:rPr lang="en-US"/>
              <a:pPr/>
              <a:t>8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4252C-ABA7-45FD-BBEC-89DBA543BB5D}" type="slidenum">
              <a:rPr lang="en-US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3600"/>
            <a:ext cx="7315200" cy="2133600"/>
          </a:xfrm>
        </p:spPr>
        <p:txBody>
          <a:bodyPr/>
          <a:lstStyle/>
          <a:p>
            <a:r>
              <a:rPr lang="en-US"/>
              <a:t>Lecture 3: Design By Contract with JML (Java Modeling Language)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EC3307:Object &amp; Component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Modularity of Reasoning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349375" y="1625600"/>
            <a:ext cx="7434263" cy="4262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Typical OO code: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/>
              <a:t>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 err="1"/>
              <a:t>source.close</a:t>
            </a:r>
            <a:r>
              <a:rPr lang="en-GB" sz="2400" dirty="0"/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 err="1"/>
              <a:t>dest.close</a:t>
            </a:r>
            <a:r>
              <a:rPr lang="en-GB" sz="2400" dirty="0"/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 err="1"/>
              <a:t>getFile</a:t>
            </a:r>
            <a:r>
              <a:rPr lang="en-GB" sz="2400" dirty="0"/>
              <a:t>().</a:t>
            </a:r>
            <a:r>
              <a:rPr lang="en-GB" sz="2400" dirty="0" err="1"/>
              <a:t>setLastModified</a:t>
            </a:r>
            <a:r>
              <a:rPr lang="en-GB" sz="2400" dirty="0"/>
              <a:t>(</a:t>
            </a:r>
            <a:r>
              <a:rPr lang="en-GB" sz="2400" dirty="0" err="1"/>
              <a:t>loc.modTime</a:t>
            </a:r>
            <a:r>
              <a:rPr lang="en-GB" sz="2400" dirty="0"/>
              <a:t>().</a:t>
            </a:r>
            <a:r>
              <a:rPr lang="en-GB" sz="2400" dirty="0" err="1"/>
              <a:t>getTime</a:t>
            </a:r>
            <a:r>
              <a:rPr lang="en-GB" sz="2400" dirty="0"/>
              <a:t>());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/>
              <a:t>…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1000" dirty="0"/>
          </a:p>
          <a:p>
            <a:pPr>
              <a:lnSpc>
                <a:spcPct val="90000"/>
              </a:lnSpc>
            </a:pPr>
            <a:r>
              <a:rPr lang="en-GB" sz="2800" dirty="0"/>
              <a:t>How to understand this code?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Read the code for all methods?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Read the contracts for all methods?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Contracts and Intent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325563" y="1244600"/>
            <a:ext cx="7458075" cy="4643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Code makes a poor contract, because can’t separate: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What is intended (contract) 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What is an implementation decision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dirty="0"/>
              <a:t>E.g., if the square root gives an approximation good to 3 decimal places, can that be changed in the next release?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By contrast, contracts: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Allow vendors to specify intent,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Allow vendors freedom to change details, and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Tell clients what they can count 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Outline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1050"/>
            <a:ext cx="7772400" cy="270192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ko-KR" dirty="0">
                <a:ea typeface="Gulim" pitchFamily="34" charset="-127"/>
              </a:rPr>
              <a:t>Design by contract (DBC)</a:t>
            </a:r>
          </a:p>
          <a:p>
            <a:r>
              <a:rPr lang="en-US" altLang="ko-KR" dirty="0">
                <a:solidFill>
                  <a:srgbClr val="0000FF"/>
                </a:solidFill>
                <a:ea typeface="Gulim" pitchFamily="34" charset="-127"/>
              </a:rPr>
              <a:t>Java Modeling Language (JML)</a:t>
            </a:r>
          </a:p>
          <a:p>
            <a:r>
              <a:rPr lang="en-US" altLang="ko-KR" dirty="0">
                <a:ea typeface="Gulim" pitchFamily="34" charset="-127"/>
              </a:rPr>
              <a:t>DBC with JML </a:t>
            </a:r>
          </a:p>
          <a:p>
            <a:r>
              <a:rPr lang="en-US" altLang="ko-KR" dirty="0">
                <a:ea typeface="Gulim" pitchFamily="34" charset="-127"/>
              </a:rPr>
              <a:t>JML tools </a:t>
            </a:r>
            <a:r>
              <a:rPr lang="en-US" altLang="ko-KR" dirty="0">
                <a:latin typeface="Arial"/>
                <a:ea typeface="Gulim" pitchFamily="34" charset="-127"/>
              </a:rPr>
              <a:t>–</a:t>
            </a:r>
            <a:r>
              <a:rPr lang="en-US" altLang="ko-KR" dirty="0">
                <a:ea typeface="Gulim" pitchFamily="34" charset="-127"/>
              </a:rPr>
              <a:t> JML compiler (</a:t>
            </a:r>
            <a:r>
              <a:rPr lang="en-US" altLang="ko-KR" dirty="0" err="1">
                <a:ea typeface="Gulim" pitchFamily="34" charset="-127"/>
              </a:rPr>
              <a:t>jmlc</a:t>
            </a:r>
            <a:r>
              <a:rPr lang="en-US" altLang="ko-KR" dirty="0">
                <a:ea typeface="Gulim" pitchFamily="34" charset="-127"/>
              </a:rPr>
              <a:t>)</a:t>
            </a:r>
            <a:endParaRPr lang="ko-KR" altLang="en-US" dirty="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JML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397750" cy="3800475"/>
          </a:xfrm>
          <a:noFill/>
          <a:ln/>
        </p:spPr>
        <p:txBody>
          <a:bodyPr/>
          <a:lstStyle/>
          <a:p>
            <a:r>
              <a:rPr lang="en-GB" dirty="0"/>
              <a:t>What is it?</a:t>
            </a:r>
          </a:p>
          <a:p>
            <a:pPr lvl="1"/>
            <a:r>
              <a:rPr lang="en-GB" dirty="0"/>
              <a:t>Stands for “Java </a:t>
            </a:r>
            <a:r>
              <a:rPr lang="en-GB" dirty="0" err="1"/>
              <a:t>Modeling</a:t>
            </a:r>
            <a:r>
              <a:rPr lang="en-GB" dirty="0"/>
              <a:t> Language”</a:t>
            </a:r>
          </a:p>
          <a:p>
            <a:pPr lvl="2"/>
            <a:r>
              <a:rPr lang="en-GB" dirty="0"/>
              <a:t>A formal </a:t>
            </a:r>
            <a:r>
              <a:rPr lang="en-GB" dirty="0" err="1"/>
              <a:t>behavioral</a:t>
            </a:r>
            <a:r>
              <a:rPr lang="en-GB" dirty="0"/>
              <a:t> interface specification language for Java</a:t>
            </a:r>
          </a:p>
          <a:p>
            <a:pPr lvl="1"/>
            <a:r>
              <a:rPr lang="en-GB" dirty="0"/>
              <a:t>Design by contract for Java</a:t>
            </a:r>
          </a:p>
          <a:p>
            <a:pPr lvl="1"/>
            <a:r>
              <a:rPr lang="en-GB" dirty="0"/>
              <a:t>Uses Java 1.4 or later</a:t>
            </a:r>
          </a:p>
          <a:p>
            <a:pPr lvl="1"/>
            <a:r>
              <a:rPr lang="en-GB" dirty="0"/>
              <a:t>Available from </a:t>
            </a:r>
            <a:r>
              <a:rPr lang="en-GB" dirty="0" err="1"/>
              <a:t>www.jmlspecs.org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Annotations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7448550" cy="53276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JML specifications are contained in annotations, which are comments like: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/>
              <a:t>//@ …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/>
              <a:t>or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/>
              <a:t>/*@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/>
              <a:t>  @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/>
              <a:t>  @*/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 dirty="0"/>
              <a:t>At-signs (@) at the beginning of lines are ignored within annotations.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Gulim" pitchFamily="34" charset="-127"/>
              </a:rPr>
              <a:t>Outline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1050"/>
            <a:ext cx="7772400" cy="270192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Design by contract (DBC)</a:t>
            </a:r>
          </a:p>
          <a:p>
            <a:pPr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Java Modeling Language (JML)</a:t>
            </a:r>
          </a:p>
          <a:p>
            <a:r>
              <a:rPr lang="en-US" altLang="ko-KR">
                <a:solidFill>
                  <a:srgbClr val="0000FF"/>
                </a:solidFill>
                <a:ea typeface="Gulim" pitchFamily="34" charset="-127"/>
              </a:rPr>
              <a:t>DBC with JML</a:t>
            </a:r>
            <a:r>
              <a:rPr lang="en-US" altLang="ko-KR">
                <a:ea typeface="Gulim" pitchFamily="34" charset="-127"/>
              </a:rPr>
              <a:t> </a:t>
            </a:r>
          </a:p>
          <a:p>
            <a:r>
              <a:rPr lang="en-US" altLang="ko-KR">
                <a:ea typeface="Gulim" pitchFamily="34" charset="-127"/>
              </a:rPr>
              <a:t>JML tools </a:t>
            </a:r>
            <a:r>
              <a:rPr lang="en-US" altLang="ko-KR">
                <a:latin typeface="Arial"/>
                <a:ea typeface="Gulim" pitchFamily="34" charset="-127"/>
              </a:rPr>
              <a:t>–</a:t>
            </a:r>
            <a:r>
              <a:rPr lang="en-US" altLang="ko-KR">
                <a:ea typeface="Gulim" pitchFamily="34" charset="-127"/>
              </a:rPr>
              <a:t> JML compiler (jmlc)</a:t>
            </a:r>
            <a:endParaRPr lang="ko-KR" altLang="en-US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45750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JML</a:t>
            </a:r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7012"/>
            <a:ext cx="7620000" cy="426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JML</a:t>
            </a:r>
          </a:p>
        </p:txBody>
      </p:sp>
      <p:pic>
        <p:nvPicPr>
          <p:cNvPr id="849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7924800" cy="398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JML Specification</a:t>
            </a:r>
          </a:p>
        </p:txBody>
      </p:sp>
      <p:pic>
        <p:nvPicPr>
          <p:cNvPr id="860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0966" y="2057400"/>
            <a:ext cx="7074834" cy="307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b="1">
                <a:ea typeface="Gulim" pitchFamily="34" charset="-127"/>
              </a:rPr>
              <a:t>Outline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ko-KR">
                <a:ea typeface="Gulim" pitchFamily="34" charset="-127"/>
              </a:rPr>
              <a:t>Design by contract (DBC)</a:t>
            </a:r>
          </a:p>
          <a:p>
            <a:r>
              <a:rPr lang="en-US" altLang="ko-KR">
                <a:ea typeface="Gulim" pitchFamily="34" charset="-127"/>
              </a:rPr>
              <a:t>Java Modeling Language (JML)</a:t>
            </a:r>
          </a:p>
          <a:p>
            <a:r>
              <a:rPr lang="en-US" altLang="ko-KR">
                <a:ea typeface="Gulim" pitchFamily="34" charset="-127"/>
              </a:rPr>
              <a:t>DBC with JML </a:t>
            </a:r>
          </a:p>
          <a:p>
            <a:r>
              <a:rPr lang="en-US" altLang="ko-KR">
                <a:ea typeface="Gulim" pitchFamily="34" charset="-127"/>
              </a:rPr>
              <a:t>JML tools – JML compiler (jmlc)</a:t>
            </a:r>
            <a:endParaRPr lang="ko-KR" altLang="en-US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JML Specification</a:t>
            </a: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3797"/>
            <a:ext cx="7391400" cy="373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Vs Formal</a:t>
            </a:r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208352" cy="390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2062" y="1701006"/>
            <a:ext cx="66198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8725" y="2067719"/>
            <a:ext cx="66865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ensures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09432"/>
            <a:ext cx="74668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By Contract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8725" y="2067719"/>
            <a:ext cx="66865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5532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68961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7415576" cy="3105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non_null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452562"/>
            <a:ext cx="72390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Gulim" pitchFamily="34" charset="-127"/>
              </a:rPr>
              <a:t>Contracts in Real World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62075" y="1625600"/>
            <a:ext cx="7421563" cy="4141788"/>
          </a:xfrm>
        </p:spPr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Contracts specify: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Agreements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Obligations and rights</a:t>
            </a:r>
          </a:p>
          <a:p>
            <a:r>
              <a:rPr lang="en-GB">
                <a:solidFill>
                  <a:srgbClr val="000000"/>
                </a:solidFill>
              </a:rPr>
              <a:t>Contracts for buying cars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Clients: give money; receive cars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Dealers: give cars; receive money</a:t>
            </a:r>
          </a:p>
          <a:p>
            <a:pPr lvl="1"/>
            <a:endParaRPr lang="en-US" altLang="ko-KR" sz="1600"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66865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has two ways to return</a:t>
            </a:r>
          </a:p>
          <a:p>
            <a:pPr lvl="1"/>
            <a:r>
              <a:rPr lang="en-US" dirty="0"/>
              <a:t>Normal return: the postcondition specified by </a:t>
            </a:r>
            <a:r>
              <a:rPr lang="en-US" i="1" dirty="0"/>
              <a:t>ensures</a:t>
            </a:r>
            <a:r>
              <a:rPr lang="en-US" dirty="0"/>
              <a:t> holds</a:t>
            </a:r>
          </a:p>
          <a:p>
            <a:pPr lvl="1"/>
            <a:r>
              <a:rPr lang="en-US" dirty="0"/>
              <a:t>Exceptional return: an exception is raised and the precondition specified by </a:t>
            </a:r>
            <a:r>
              <a:rPr lang="en-US" i="1" dirty="0"/>
              <a:t>signals</a:t>
            </a:r>
            <a:r>
              <a:rPr lang="en-US" dirty="0"/>
              <a:t> holds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ea typeface="Gulim" pitchFamily="34" charset="-127"/>
              </a:rPr>
              <a:t>Meaning of Postconditions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898650"/>
            <a:ext cx="2422525" cy="3505200"/>
            <a:chOff x="920" y="1196"/>
            <a:chExt cx="1526" cy="2208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1316" y="1196"/>
              <a:ext cx="1122" cy="16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5" name="AutoShape 5"/>
            <p:cNvSpPr>
              <a:spLocks noChangeArrowheads="1"/>
            </p:cNvSpPr>
            <p:nvPr/>
          </p:nvSpPr>
          <p:spPr bwMode="auto">
            <a:xfrm>
              <a:off x="920" y="2917"/>
              <a:ext cx="1526" cy="487"/>
            </a:xfrm>
            <a:prstGeom prst="parallelogram">
              <a:avLst>
                <a:gd name="adj" fmla="val 783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" name="Text Box 6"/>
            <p:cNvSpPr txBox="1">
              <a:spLocks noChangeArrowheads="1"/>
            </p:cNvSpPr>
            <p:nvPr/>
          </p:nvSpPr>
          <p:spPr bwMode="auto">
            <a:xfrm>
              <a:off x="1238" y="2957"/>
              <a:ext cx="9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i="1">
                  <a:latin typeface="Arial" charset="0"/>
                  <a:ea typeface="Gulim" pitchFamily="34" charset="-127"/>
                </a:rPr>
                <a:t>ensures</a:t>
              </a:r>
            </a:p>
            <a:p>
              <a:r>
                <a:rPr lang="en-US" altLang="ko-KR" sz="1800" i="1">
                  <a:latin typeface="Arial" charset="0"/>
                  <a:ea typeface="Gulim" pitchFamily="34" charset="-127"/>
                </a:rPr>
                <a:t>  kgs &gt;= 0 …</a:t>
              </a: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1339" y="1212"/>
              <a:ext cx="1077" cy="16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76" y="1351"/>
              <a:ext cx="100" cy="262"/>
              <a:chOff x="632" y="1624"/>
              <a:chExt cx="100" cy="262"/>
            </a:xfrm>
          </p:grpSpPr>
          <p:sp>
            <p:nvSpPr>
              <p:cNvPr id="56329" name="Rectangle 9"/>
              <p:cNvSpPr>
                <a:spLocks noChangeArrowheads="1"/>
              </p:cNvSpPr>
              <p:nvPr/>
            </p:nvSpPr>
            <p:spPr bwMode="auto">
              <a:xfrm>
                <a:off x="635" y="1624"/>
                <a:ext cx="97" cy="2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0" name="Line 10"/>
              <p:cNvSpPr>
                <a:spLocks noChangeShapeType="1"/>
              </p:cNvSpPr>
              <p:nvPr/>
            </p:nvSpPr>
            <p:spPr bwMode="auto">
              <a:xfrm>
                <a:off x="636" y="1765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1" name="Line 11"/>
              <p:cNvSpPr>
                <a:spLocks noChangeShapeType="1"/>
              </p:cNvSpPr>
              <p:nvPr/>
            </p:nvSpPr>
            <p:spPr bwMode="auto">
              <a:xfrm>
                <a:off x="634" y="1693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2" name="Line 12"/>
              <p:cNvSpPr>
                <a:spLocks noChangeShapeType="1"/>
              </p:cNvSpPr>
              <p:nvPr/>
            </p:nvSpPr>
            <p:spPr bwMode="auto">
              <a:xfrm>
                <a:off x="632" y="1824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273" y="2463"/>
              <a:ext cx="100" cy="262"/>
              <a:chOff x="632" y="1624"/>
              <a:chExt cx="100" cy="262"/>
            </a:xfrm>
          </p:grpSpPr>
          <p:sp>
            <p:nvSpPr>
              <p:cNvPr id="56334" name="Rectangle 14"/>
              <p:cNvSpPr>
                <a:spLocks noChangeArrowheads="1"/>
              </p:cNvSpPr>
              <p:nvPr/>
            </p:nvSpPr>
            <p:spPr bwMode="auto">
              <a:xfrm>
                <a:off x="635" y="1624"/>
                <a:ext cx="97" cy="2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5" name="Line 15"/>
              <p:cNvSpPr>
                <a:spLocks noChangeShapeType="1"/>
              </p:cNvSpPr>
              <p:nvPr/>
            </p:nvSpPr>
            <p:spPr bwMode="auto">
              <a:xfrm>
                <a:off x="636" y="1765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6" name="Line 16"/>
              <p:cNvSpPr>
                <a:spLocks noChangeShapeType="1"/>
              </p:cNvSpPr>
              <p:nvPr/>
            </p:nvSpPr>
            <p:spPr bwMode="auto">
              <a:xfrm>
                <a:off x="634" y="1693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7" name="Line 17"/>
              <p:cNvSpPr>
                <a:spLocks noChangeShapeType="1"/>
              </p:cNvSpPr>
              <p:nvPr/>
            </p:nvSpPr>
            <p:spPr bwMode="auto">
              <a:xfrm>
                <a:off x="632" y="1824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8" name="Text Box 18"/>
            <p:cNvSpPr txBox="1">
              <a:spLocks noChangeArrowheads="1"/>
            </p:cNvSpPr>
            <p:nvPr/>
          </p:nvSpPr>
          <p:spPr bwMode="auto">
            <a:xfrm>
              <a:off x="1558" y="1354"/>
              <a:ext cx="5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Arial" charset="0"/>
                  <a:ea typeface="Gulim" pitchFamily="34" charset="-127"/>
                </a:rPr>
                <a:t>normal</a:t>
              </a:r>
            </a:p>
            <a:p>
              <a:pPr algn="ctr"/>
              <a:r>
                <a:rPr lang="en-US" altLang="ko-KR" sz="1800">
                  <a:latin typeface="Arial" charset="0"/>
                  <a:ea typeface="Gulim" pitchFamily="34" charset="-127"/>
                </a:rPr>
                <a:t>(return)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222" y="1983"/>
              <a:ext cx="127" cy="128"/>
              <a:chOff x="2215" y="2004"/>
              <a:chExt cx="127" cy="128"/>
            </a:xfrm>
          </p:grpSpPr>
          <p:sp>
            <p:nvSpPr>
              <p:cNvPr id="56340" name="Oval 20"/>
              <p:cNvSpPr>
                <a:spLocks noChangeArrowheads="1"/>
              </p:cNvSpPr>
              <p:nvPr/>
            </p:nvSpPr>
            <p:spPr bwMode="auto">
              <a:xfrm>
                <a:off x="2215" y="2004"/>
                <a:ext cx="127" cy="1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1" name="Oval 21"/>
              <p:cNvSpPr>
                <a:spLocks noChangeArrowheads="1"/>
              </p:cNvSpPr>
              <p:nvPr/>
            </p:nvSpPr>
            <p:spPr bwMode="auto">
              <a:xfrm>
                <a:off x="2229" y="2023"/>
                <a:ext cx="93" cy="8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337050" y="1920875"/>
            <a:ext cx="2422525" cy="3505200"/>
            <a:chOff x="2452" y="1210"/>
            <a:chExt cx="1526" cy="2208"/>
          </a:xfrm>
        </p:grpSpPr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2848" y="1210"/>
              <a:ext cx="1122" cy="16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AutoShape 24"/>
            <p:cNvSpPr>
              <a:spLocks noChangeArrowheads="1"/>
            </p:cNvSpPr>
            <p:nvPr/>
          </p:nvSpPr>
          <p:spPr bwMode="auto">
            <a:xfrm>
              <a:off x="2452" y="2931"/>
              <a:ext cx="1526" cy="487"/>
            </a:xfrm>
            <a:prstGeom prst="parallelogram">
              <a:avLst>
                <a:gd name="adj" fmla="val 7833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2770" y="2971"/>
              <a:ext cx="8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 i="1">
                  <a:latin typeface="Arial" charset="0"/>
                  <a:ea typeface="Gulim" pitchFamily="34" charset="-127"/>
                </a:rPr>
                <a:t>signals (…)</a:t>
              </a:r>
            </a:p>
            <a:p>
              <a:r>
                <a:rPr lang="en-US" altLang="ko-KR" sz="1800" i="1">
                  <a:latin typeface="Arial" charset="0"/>
                  <a:ea typeface="Gulim" pitchFamily="34" charset="-127"/>
                </a:rPr>
                <a:t>   kgs &lt; 0;</a:t>
              </a:r>
            </a:p>
          </p:txBody>
        </p:sp>
        <p:sp>
          <p:nvSpPr>
            <p:cNvPr id="56346" name="Rectangle 26"/>
            <p:cNvSpPr>
              <a:spLocks noChangeArrowheads="1"/>
            </p:cNvSpPr>
            <p:nvPr/>
          </p:nvSpPr>
          <p:spPr bwMode="auto">
            <a:xfrm>
              <a:off x="2871" y="1226"/>
              <a:ext cx="1077" cy="16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808" y="1365"/>
              <a:ext cx="100" cy="262"/>
              <a:chOff x="632" y="1624"/>
              <a:chExt cx="100" cy="262"/>
            </a:xfrm>
          </p:grpSpPr>
          <p:sp>
            <p:nvSpPr>
              <p:cNvPr id="56348" name="Rectangle 28"/>
              <p:cNvSpPr>
                <a:spLocks noChangeArrowheads="1"/>
              </p:cNvSpPr>
              <p:nvPr/>
            </p:nvSpPr>
            <p:spPr bwMode="auto">
              <a:xfrm>
                <a:off x="635" y="1624"/>
                <a:ext cx="97" cy="26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49" name="Line 29"/>
              <p:cNvSpPr>
                <a:spLocks noChangeShapeType="1"/>
              </p:cNvSpPr>
              <p:nvPr/>
            </p:nvSpPr>
            <p:spPr bwMode="auto">
              <a:xfrm>
                <a:off x="636" y="1765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0" name="Line 30"/>
              <p:cNvSpPr>
                <a:spLocks noChangeShapeType="1"/>
              </p:cNvSpPr>
              <p:nvPr/>
            </p:nvSpPr>
            <p:spPr bwMode="auto">
              <a:xfrm>
                <a:off x="634" y="1693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1" name="Line 31"/>
              <p:cNvSpPr>
                <a:spLocks noChangeShapeType="1"/>
              </p:cNvSpPr>
              <p:nvPr/>
            </p:nvSpPr>
            <p:spPr bwMode="auto">
              <a:xfrm>
                <a:off x="632" y="1824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52" name="Text Box 32"/>
            <p:cNvSpPr txBox="1">
              <a:spLocks noChangeArrowheads="1"/>
            </p:cNvSpPr>
            <p:nvPr/>
          </p:nvSpPr>
          <p:spPr bwMode="auto">
            <a:xfrm>
              <a:off x="2962" y="1368"/>
              <a:ext cx="8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Arial" charset="0"/>
                  <a:ea typeface="Gulim" pitchFamily="34" charset="-127"/>
                </a:rPr>
                <a:t>exceptional</a:t>
              </a:r>
            </a:p>
            <a:p>
              <a:pPr algn="ctr"/>
              <a:r>
                <a:rPr lang="en-US" altLang="ko-KR" sz="1800">
                  <a:latin typeface="Arial" charset="0"/>
                  <a:ea typeface="Gulim" pitchFamily="34" charset="-127"/>
                </a:rPr>
                <a:t>(throw)</a:t>
              </a:r>
            </a:p>
          </p:txBody>
        </p: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3754" y="1997"/>
              <a:ext cx="127" cy="128"/>
              <a:chOff x="2215" y="2004"/>
              <a:chExt cx="127" cy="128"/>
            </a:xfrm>
          </p:grpSpPr>
          <p:sp>
            <p:nvSpPr>
              <p:cNvPr id="56354" name="Oval 34"/>
              <p:cNvSpPr>
                <a:spLocks noChangeArrowheads="1"/>
              </p:cNvSpPr>
              <p:nvPr/>
            </p:nvSpPr>
            <p:spPr bwMode="auto">
              <a:xfrm>
                <a:off x="2215" y="2004"/>
                <a:ext cx="127" cy="128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5" name="Oval 35"/>
              <p:cNvSpPr>
                <a:spLocks noChangeArrowheads="1"/>
              </p:cNvSpPr>
              <p:nvPr/>
            </p:nvSpPr>
            <p:spPr bwMode="auto">
              <a:xfrm>
                <a:off x="2229" y="2023"/>
                <a:ext cx="93" cy="87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813" y="2455"/>
              <a:ext cx="100" cy="262"/>
              <a:chOff x="632" y="1624"/>
              <a:chExt cx="100" cy="262"/>
            </a:xfrm>
          </p:grpSpPr>
          <p:sp>
            <p:nvSpPr>
              <p:cNvPr id="56357" name="Rectangle 37"/>
              <p:cNvSpPr>
                <a:spLocks noChangeArrowheads="1"/>
              </p:cNvSpPr>
              <p:nvPr/>
            </p:nvSpPr>
            <p:spPr bwMode="auto">
              <a:xfrm>
                <a:off x="635" y="1624"/>
                <a:ext cx="97" cy="26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58" name="Line 38"/>
              <p:cNvSpPr>
                <a:spLocks noChangeShapeType="1"/>
              </p:cNvSpPr>
              <p:nvPr/>
            </p:nvSpPr>
            <p:spPr bwMode="auto">
              <a:xfrm>
                <a:off x="636" y="1765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9" name="Line 39"/>
              <p:cNvSpPr>
                <a:spLocks noChangeShapeType="1"/>
              </p:cNvSpPr>
              <p:nvPr/>
            </p:nvSpPr>
            <p:spPr bwMode="auto">
              <a:xfrm>
                <a:off x="634" y="1693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0" name="Line 40"/>
              <p:cNvSpPr>
                <a:spLocks noChangeShapeType="1"/>
              </p:cNvSpPr>
              <p:nvPr/>
            </p:nvSpPr>
            <p:spPr bwMode="auto">
              <a:xfrm>
                <a:off x="632" y="1824"/>
                <a:ext cx="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5436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8737" y="2286794"/>
            <a:ext cx="64865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Informal Description</a:t>
            </a:r>
            <a:endParaRPr lang="en-US" dirty="0">
              <a:ea typeface="Gulim" pitchFamily="34" charset="-127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772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/>
              <a:t>An informal description looks like: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dirty="0"/>
              <a:t>(* some text describing a property *)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GB" sz="1000" dirty="0"/>
          </a:p>
          <a:p>
            <a:pPr lvl="1">
              <a:lnSpc>
                <a:spcPct val="80000"/>
              </a:lnSpc>
            </a:pPr>
            <a:r>
              <a:rPr lang="en-GB" sz="2000" dirty="0"/>
              <a:t>It is treated as a </a:t>
            </a:r>
            <a:r>
              <a:rPr lang="en-GB" sz="2000" dirty="0" err="1"/>
              <a:t>boolean</a:t>
            </a:r>
            <a:r>
              <a:rPr lang="en-GB" sz="2000" dirty="0"/>
              <a:t> value by JML, and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Allows</a:t>
            </a:r>
          </a:p>
          <a:p>
            <a:pPr lvl="2">
              <a:lnSpc>
                <a:spcPct val="80000"/>
              </a:lnSpc>
            </a:pPr>
            <a:r>
              <a:rPr lang="en-GB" sz="1800" dirty="0"/>
              <a:t>Escape from formality, and</a:t>
            </a:r>
          </a:p>
          <a:p>
            <a:pPr lvl="2">
              <a:lnSpc>
                <a:spcPct val="80000"/>
              </a:lnSpc>
            </a:pPr>
            <a:r>
              <a:rPr lang="en-GB" sz="1800" dirty="0"/>
              <a:t>Organize English as contracts.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GB" sz="1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dirty="0"/>
              <a:t>public class </a:t>
            </a:r>
            <a:r>
              <a:rPr lang="en-GB" sz="2000" dirty="0" err="1"/>
              <a:t>IMath</a:t>
            </a:r>
            <a:r>
              <a:rPr lang="en-GB" sz="2000" dirty="0"/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dirty="0"/>
              <a:t>	/*@ requires (* x is positive *);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dirty="0"/>
              <a:t>      @ ensures \result &gt;= 0 &amp;&amp;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dirty="0"/>
              <a:t>      @    (* \result is an </a:t>
            </a:r>
            <a:r>
              <a:rPr lang="en-GB" sz="2000" dirty="0" err="1"/>
              <a:t>int</a:t>
            </a:r>
            <a:r>
              <a:rPr lang="en-GB" sz="2000" dirty="0"/>
              <a:t> approximation to square root of x *)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dirty="0"/>
              <a:t>      @*/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dirty="0"/>
              <a:t>    public static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isqrt</a:t>
            </a:r>
            <a:r>
              <a:rPr lang="en-GB" sz="2000" dirty="0"/>
              <a:t>(</a:t>
            </a:r>
            <a:r>
              <a:rPr lang="en-GB" sz="2000" dirty="0" err="1"/>
              <a:t>int</a:t>
            </a:r>
            <a:r>
              <a:rPr lang="en-GB" sz="2000" dirty="0"/>
              <a:t> x) { …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dirty="0"/>
              <a:t>}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Quantifiers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464425" cy="4502150"/>
          </a:xfrm>
        </p:spPr>
        <p:txBody>
          <a:bodyPr/>
          <a:lstStyle/>
          <a:p>
            <a:r>
              <a:rPr lang="en-GB" dirty="0"/>
              <a:t>JML supports several forms of quantifiers</a:t>
            </a:r>
          </a:p>
          <a:p>
            <a:pPr lvl="1"/>
            <a:r>
              <a:rPr lang="en-GB" sz="2400" dirty="0"/>
              <a:t>Universal and existential (\</a:t>
            </a:r>
            <a:r>
              <a:rPr lang="en-GB" sz="2400" dirty="0" err="1"/>
              <a:t>forall</a:t>
            </a:r>
            <a:r>
              <a:rPr lang="en-GB" sz="2400" dirty="0"/>
              <a:t> and \exists)</a:t>
            </a:r>
          </a:p>
          <a:p>
            <a:pPr lvl="1"/>
            <a:r>
              <a:rPr lang="en-GB" sz="2400" dirty="0"/>
              <a:t>General quantifiers (\sum, \product, \min, \max)</a:t>
            </a:r>
          </a:p>
          <a:p>
            <a:pPr lvl="1"/>
            <a:r>
              <a:rPr lang="en-GB" sz="2400" dirty="0"/>
              <a:t>Numeric quantifier (\</a:t>
            </a:r>
            <a:r>
              <a:rPr lang="en-GB" sz="2400" dirty="0" err="1"/>
              <a:t>num_of</a:t>
            </a:r>
            <a:r>
              <a:rPr lang="en-GB" sz="2400" dirty="0"/>
              <a:t>)</a:t>
            </a:r>
          </a:p>
          <a:p>
            <a:pPr lvl="1"/>
            <a:endParaRPr lang="en-GB" sz="1400" dirty="0"/>
          </a:p>
          <a:p>
            <a:pPr lvl="1">
              <a:buFontTx/>
              <a:buNone/>
            </a:pPr>
            <a:r>
              <a:rPr lang="en-GB" sz="2000" dirty="0"/>
              <a:t>(\</a:t>
            </a:r>
            <a:r>
              <a:rPr lang="en-GB" sz="2000" dirty="0" err="1"/>
              <a:t>forall</a:t>
            </a:r>
            <a:r>
              <a:rPr lang="en-GB" sz="2000" dirty="0"/>
              <a:t> Student s; </a:t>
            </a:r>
            <a:r>
              <a:rPr lang="en-GB" sz="2000" dirty="0" err="1"/>
              <a:t>juniors.contains</a:t>
            </a:r>
            <a:r>
              <a:rPr lang="en-GB" sz="2000" dirty="0"/>
              <a:t>(s) ==&gt; </a:t>
            </a:r>
            <a:r>
              <a:rPr lang="en-GB" sz="2000" dirty="0" err="1"/>
              <a:t>s.getAdvisor</a:t>
            </a:r>
            <a:r>
              <a:rPr lang="en-GB" sz="2000" dirty="0"/>
              <a:t>() != null)</a:t>
            </a:r>
          </a:p>
          <a:p>
            <a:pPr lvl="1">
              <a:buFontTx/>
              <a:buNone/>
            </a:pPr>
            <a:endParaRPr lang="en-GB" sz="2000" dirty="0"/>
          </a:p>
          <a:p>
            <a:pPr lvl="1">
              <a:buFontTx/>
              <a:buNone/>
            </a:pPr>
            <a:r>
              <a:rPr lang="en-GB" sz="2000" dirty="0"/>
              <a:t>(\</a:t>
            </a:r>
            <a:r>
              <a:rPr lang="en-GB" sz="2000" dirty="0" err="1"/>
              <a:t>forall</a:t>
            </a:r>
            <a:r>
              <a:rPr lang="en-GB" sz="2000" dirty="0"/>
              <a:t> Student s; </a:t>
            </a:r>
            <a:r>
              <a:rPr lang="en-GB" sz="2000" dirty="0" err="1"/>
              <a:t>juniors.contains</a:t>
            </a:r>
            <a:r>
              <a:rPr lang="en-GB" sz="2000" dirty="0"/>
              <a:t>(s); </a:t>
            </a:r>
            <a:r>
              <a:rPr lang="en-GB" sz="2000" dirty="0" err="1"/>
              <a:t>s.getAdvisor</a:t>
            </a:r>
            <a:r>
              <a:rPr lang="en-GB" sz="2000" dirty="0"/>
              <a:t>() != null)</a:t>
            </a:r>
          </a:p>
          <a:p>
            <a:pPr lvl="1">
              <a:buFontTx/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JML recap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/>
              <a:t>The JML keywords discussed so far: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requires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ensures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signals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invariant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non null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pure</a:t>
            </a:r>
          </a:p>
          <a:p>
            <a:pPr marL="0" indent="0">
              <a:buNone/>
            </a:pPr>
            <a:r>
              <a:rPr lang="en-US" dirty="0"/>
              <a:t>	\</a:t>
            </a:r>
            <a:r>
              <a:rPr lang="en-US" b="1" dirty="0"/>
              <a:t>old, code</a:t>
            </a:r>
            <a:r>
              <a:rPr lang="en-US" dirty="0"/>
              <a:t>\</a:t>
            </a:r>
            <a:r>
              <a:rPr lang="en-US" b="1" dirty="0" err="1"/>
              <a:t>forall</a:t>
            </a:r>
            <a:r>
              <a:rPr lang="en-US" b="1" dirty="0"/>
              <a:t>, </a:t>
            </a:r>
            <a:r>
              <a:rPr lang="en-US" dirty="0"/>
              <a:t>\</a:t>
            </a:r>
            <a:r>
              <a:rPr lang="en-US" b="1" dirty="0"/>
              <a:t>exists, </a:t>
            </a:r>
            <a:r>
              <a:rPr lang="en-US" dirty="0"/>
              <a:t>\</a:t>
            </a:r>
            <a:r>
              <a:rPr lang="en-US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4344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Examples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389063" y="2019300"/>
            <a:ext cx="7100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en-US" sz="1800">
              <a:latin typeface="Arial" charset="0"/>
              <a:ea typeface="Gulim" pitchFamily="34" charset="-127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089025" y="1789113"/>
            <a:ext cx="7605713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800">
                <a:latin typeface="Arial" charset="0"/>
                <a:ea typeface="Gulim" pitchFamily="34" charset="-127"/>
              </a:rPr>
              <a:t>    /*@ requires a != null &amp;&amp; a.length &gt; 0;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  @ ensures (\exists int i; 0 &lt;= i &amp;&amp; i &lt; a.length; \result == a[i]) &amp;&amp;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  @         (\forall int i; 0 &lt;= i &amp;&amp; i &lt; a.length; \result &gt;= a[i]);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  @*/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public static int mystery1(int[] a) { /* … */ }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/*@ requires a != null;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  @ ensures \result == (\sum int i; 0 &lt;= i &amp;&amp; i &lt; a.length; a[i]);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  @*/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public static int mystery2(int a[]) { /* … */ }</a:t>
            </a:r>
          </a:p>
          <a:p>
            <a:endParaRPr lang="en-US" altLang="ko-KR" sz="1800">
              <a:latin typeface="Arial" charset="0"/>
              <a:ea typeface="Gulim" pitchFamily="34" charset="-127"/>
            </a:endParaRP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/*@ requires a != null;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  @ ensures \result == (\num_of int i; 0 &lt;= i &amp;&amp; i &lt; a.length; x &gt; a[i]);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  @*/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    public static int mystery3(int a[], int x) { /* … */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Outline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1050"/>
            <a:ext cx="7772400" cy="2701925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Design by contract (DBC)</a:t>
            </a:r>
          </a:p>
          <a:p>
            <a:pPr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Java Modeling Language (JML)</a:t>
            </a:r>
          </a:p>
          <a:p>
            <a:pPr>
              <a:buFont typeface="Wingdings" pitchFamily="2" charset="2"/>
              <a:buChar char="ü"/>
            </a:pPr>
            <a:r>
              <a:rPr lang="en-US" altLang="ko-KR">
                <a:ea typeface="Gulim" pitchFamily="34" charset="-127"/>
              </a:rPr>
              <a:t>DBC with JML </a:t>
            </a:r>
          </a:p>
          <a:p>
            <a:r>
              <a:rPr lang="en-US" altLang="ko-KR">
                <a:solidFill>
                  <a:srgbClr val="0000FF"/>
                </a:solidFill>
                <a:ea typeface="Gulim" pitchFamily="34" charset="-127"/>
              </a:rPr>
              <a:t>JML tools </a:t>
            </a:r>
            <a:r>
              <a:rPr lang="en-US" altLang="ko-KR">
                <a:solidFill>
                  <a:srgbClr val="0000FF"/>
                </a:solidFill>
                <a:latin typeface="Arial"/>
                <a:ea typeface="Gulim" pitchFamily="34" charset="-127"/>
              </a:rPr>
              <a:t>–</a:t>
            </a:r>
            <a:r>
              <a:rPr lang="en-US" altLang="ko-KR">
                <a:solidFill>
                  <a:srgbClr val="0000FF"/>
                </a:solidFill>
                <a:ea typeface="Gulim" pitchFamily="34" charset="-127"/>
              </a:rPr>
              <a:t> JML compiler (jmlc)</a:t>
            </a:r>
            <a:endParaRPr lang="ko-KR" altLang="en-US">
              <a:solidFill>
                <a:srgbClr val="0000FF"/>
              </a:solidFill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b="1"/>
              <a:t>Contracts in Software</a:t>
            </a:r>
            <a:endParaRPr lang="en-US" altLang="ko-KR" b="1">
              <a:ea typeface="Gulim" pitchFamily="34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625600"/>
            <a:ext cx="7767638" cy="1927225"/>
          </a:xfrm>
        </p:spPr>
        <p:txBody>
          <a:bodyPr/>
          <a:lstStyle/>
          <a:p>
            <a:pPr>
              <a:buFontTx/>
              <a:buNone/>
            </a:pPr>
            <a:r>
              <a:rPr lang="ko-KR" altLang="en-US" sz="1800">
                <a:ea typeface="Gulim" pitchFamily="34" charset="-127"/>
              </a:rPr>
              <a:t>       </a:t>
            </a:r>
            <a:r>
              <a:rPr lang="en-US" altLang="ko-KR" sz="1800">
                <a:ea typeface="Gulim" pitchFamily="34" charset="-127"/>
              </a:rPr>
              <a:t>/** Returns a square root approximation of a non-negative number x.</a:t>
            </a:r>
          </a:p>
          <a:p>
            <a:pPr>
              <a:buFontTx/>
              <a:buNone/>
            </a:pPr>
            <a:r>
              <a:rPr lang="en-US" altLang="ko-KR" sz="1800">
                <a:ea typeface="Gulim" pitchFamily="34" charset="-127"/>
              </a:rPr>
              <a:t>         *  @param x A non-negative number.</a:t>
            </a:r>
          </a:p>
          <a:p>
            <a:pPr>
              <a:buFontTx/>
              <a:buNone/>
            </a:pPr>
            <a:r>
              <a:rPr lang="en-US" altLang="ko-KR" sz="1800">
                <a:ea typeface="Gulim" pitchFamily="34" charset="-127"/>
              </a:rPr>
              <a:t>         *  @returns A square root approximation of x. </a:t>
            </a:r>
          </a:p>
          <a:p>
            <a:pPr>
              <a:buFontTx/>
              <a:buNone/>
            </a:pPr>
            <a:r>
              <a:rPr lang="en-US" altLang="ko-KR" sz="1800">
                <a:ea typeface="Gulim" pitchFamily="34" charset="-127"/>
              </a:rPr>
              <a:t>         */</a:t>
            </a:r>
          </a:p>
          <a:p>
            <a:pPr lvl="1">
              <a:buFontTx/>
              <a:buNone/>
            </a:pPr>
            <a:r>
              <a:rPr lang="en-US" altLang="ko-KR" sz="1800">
                <a:ea typeface="Gulim" pitchFamily="34" charset="-127"/>
              </a:rPr>
              <a:t>public static double sqrt(double x) { </a:t>
            </a:r>
            <a:r>
              <a:rPr lang="en-US" altLang="ko-KR" sz="1800">
                <a:latin typeface="Arial"/>
                <a:ea typeface="Gulim" pitchFamily="34" charset="-127"/>
              </a:rPr>
              <a:t>…</a:t>
            </a:r>
            <a:r>
              <a:rPr lang="en-US" altLang="ko-KR" sz="1800">
                <a:ea typeface="Gulim" pitchFamily="34" charset="-127"/>
              </a:rPr>
              <a:t> }</a:t>
            </a:r>
            <a:endParaRPr lang="en-GB" sz="1800">
              <a:solidFill>
                <a:srgbClr val="000000"/>
              </a:solidFill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1571625" y="3786188"/>
            <a:ext cx="6537325" cy="2151062"/>
            <a:chOff x="703" y="2385"/>
            <a:chExt cx="4118" cy="1355"/>
          </a:xfrm>
        </p:grpSpPr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703" y="2385"/>
              <a:ext cx="4118" cy="1355"/>
              <a:chOff x="703" y="2385"/>
              <a:chExt cx="4118" cy="1355"/>
            </a:xfrm>
          </p:grpSpPr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>
                <a:off x="703" y="2385"/>
                <a:ext cx="4118" cy="1354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5" name="Line 7"/>
              <p:cNvSpPr>
                <a:spLocks noChangeShapeType="1"/>
              </p:cNvSpPr>
              <p:nvPr/>
            </p:nvSpPr>
            <p:spPr bwMode="auto">
              <a:xfrm>
                <a:off x="703" y="2714"/>
                <a:ext cx="411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Line 8"/>
              <p:cNvSpPr>
                <a:spLocks noChangeShapeType="1"/>
              </p:cNvSpPr>
              <p:nvPr/>
            </p:nvSpPr>
            <p:spPr bwMode="auto">
              <a:xfrm>
                <a:off x="703" y="3236"/>
                <a:ext cx="411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Line 9"/>
              <p:cNvSpPr>
                <a:spLocks noChangeShapeType="1"/>
              </p:cNvSpPr>
              <p:nvPr/>
            </p:nvSpPr>
            <p:spPr bwMode="auto">
              <a:xfrm>
                <a:off x="1733" y="2385"/>
                <a:ext cx="0" cy="13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Line 10"/>
              <p:cNvSpPr>
                <a:spLocks noChangeShapeType="1"/>
              </p:cNvSpPr>
              <p:nvPr/>
            </p:nvSpPr>
            <p:spPr bwMode="auto">
              <a:xfrm>
                <a:off x="3281" y="2385"/>
                <a:ext cx="0" cy="13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951" y="2838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Arial" charset="0"/>
                  <a:ea typeface="Gulim" pitchFamily="34" charset="-127"/>
                </a:rPr>
                <a:t>Client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752" y="3369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1800">
                  <a:latin typeface="Arial" charset="0"/>
                  <a:ea typeface="Gulim" pitchFamily="34" charset="-127"/>
                </a:rPr>
                <a:t>Implementor</a:t>
              </a:r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2085" y="2436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Arial" charset="0"/>
                  <a:ea typeface="Gulim" pitchFamily="34" charset="-127"/>
                </a:rPr>
                <a:t>Obligations</a:t>
              </a:r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3789" y="2440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>
                  <a:latin typeface="Arial" charset="0"/>
                  <a:ea typeface="Gulim" pitchFamily="34" charset="-127"/>
                </a:rPr>
                <a:t>Rights</a:t>
              </a:r>
            </a:p>
          </p:txBody>
        </p:sp>
      </p:grp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281363" y="4400550"/>
            <a:ext cx="231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latin typeface="Arial" charset="0"/>
                <a:ea typeface="Gulim" pitchFamily="34" charset="-127"/>
              </a:rPr>
              <a:t>Passes non-negative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number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757863" y="4398963"/>
            <a:ext cx="207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latin typeface="Arial" charset="0"/>
                <a:ea typeface="Gulim" pitchFamily="34" charset="-127"/>
              </a:rPr>
              <a:t>Gets square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root approximation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313113" y="5221288"/>
            <a:ext cx="211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latin typeface="Arial" charset="0"/>
                <a:ea typeface="Gulim" pitchFamily="34" charset="-127"/>
              </a:rPr>
              <a:t>Computes and 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returns square root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789613" y="5207000"/>
            <a:ext cx="2152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800">
                <a:latin typeface="Arial" charset="0"/>
                <a:ea typeface="Gulim" pitchFamily="34" charset="-127"/>
              </a:rPr>
              <a:t>Assumes argument</a:t>
            </a:r>
          </a:p>
          <a:p>
            <a:r>
              <a:rPr lang="en-US" altLang="ko-KR" sz="1800">
                <a:latin typeface="Arial" charset="0"/>
                <a:ea typeface="Gulim" pitchFamily="34" charset="-127"/>
              </a:rPr>
              <a:t>is non-negative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/>
      <p:bldP spid="12304" grpId="0"/>
      <p:bldP spid="12305" grpId="0"/>
      <p:bldP spid="1230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Tools for JML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434263" cy="4403725"/>
          </a:xfrm>
        </p:spPr>
        <p:txBody>
          <a:bodyPr/>
          <a:lstStyle/>
          <a:p>
            <a:r>
              <a:rPr lang="en-GB" dirty="0"/>
              <a:t>JML compiler (</a:t>
            </a:r>
            <a:r>
              <a:rPr lang="en-GB" dirty="0" err="1"/>
              <a:t>jmlc</a:t>
            </a:r>
            <a:r>
              <a:rPr lang="en-GB" dirty="0"/>
              <a:t>)</a:t>
            </a:r>
          </a:p>
          <a:p>
            <a:r>
              <a:rPr lang="en-GB" dirty="0"/>
              <a:t>JML/Java interpreter (</a:t>
            </a:r>
            <a:r>
              <a:rPr lang="en-GB" dirty="0" err="1"/>
              <a:t>jmlrac</a:t>
            </a:r>
            <a:r>
              <a:rPr lang="en-GB" dirty="0"/>
              <a:t>)</a:t>
            </a:r>
          </a:p>
          <a:p>
            <a:r>
              <a:rPr lang="en-GB" dirty="0"/>
              <a:t>JML/</a:t>
            </a:r>
            <a:r>
              <a:rPr lang="en-GB" dirty="0" err="1"/>
              <a:t>JUnit</a:t>
            </a:r>
            <a:r>
              <a:rPr lang="en-GB" dirty="0"/>
              <a:t> unit test tool (</a:t>
            </a:r>
            <a:r>
              <a:rPr lang="en-GB" dirty="0" err="1"/>
              <a:t>jmlunit</a:t>
            </a:r>
            <a:r>
              <a:rPr lang="en-GB" dirty="0"/>
              <a:t>)</a:t>
            </a:r>
          </a:p>
          <a:p>
            <a:r>
              <a:rPr lang="en-GB" dirty="0"/>
              <a:t>HTML generator (</a:t>
            </a:r>
            <a:r>
              <a:rPr lang="en-GB" dirty="0" err="1"/>
              <a:t>jmldoc</a:t>
            </a:r>
            <a:r>
              <a:rPr lang="en-GB" dirty="0"/>
              <a:t>)</a:t>
            </a:r>
          </a:p>
          <a:p>
            <a:endParaRPr lang="en-GB" sz="2400" dirty="0"/>
          </a:p>
          <a:p>
            <a:pPr>
              <a:buFontTx/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JML Compiler (</a:t>
            </a:r>
            <a:r>
              <a:rPr lang="en-US" altLang="ko-KR" dirty="0" err="1">
                <a:ea typeface="Gulim" pitchFamily="34" charset="-127"/>
              </a:rPr>
              <a:t>jmlc</a:t>
            </a:r>
            <a:r>
              <a:rPr lang="en-US" altLang="ko-KR" dirty="0">
                <a:ea typeface="Gulim" pitchFamily="34" charset="-127"/>
              </a:rPr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338263" y="1625600"/>
            <a:ext cx="7445375" cy="4403725"/>
          </a:xfrm>
        </p:spPr>
        <p:txBody>
          <a:bodyPr/>
          <a:lstStyle/>
          <a:p>
            <a:r>
              <a:rPr lang="en-GB" dirty="0"/>
              <a:t>Basic usage</a:t>
            </a:r>
          </a:p>
          <a:p>
            <a:pPr lvl="1">
              <a:buFontTx/>
              <a:buNone/>
            </a:pPr>
            <a:r>
              <a:rPr lang="en-GB" dirty="0"/>
              <a:t>$ </a:t>
            </a:r>
            <a:r>
              <a:rPr lang="en-GB" dirty="0" err="1"/>
              <a:t>jmlc</a:t>
            </a:r>
            <a:r>
              <a:rPr lang="en-GB" dirty="0"/>
              <a:t> </a:t>
            </a:r>
            <a:r>
              <a:rPr lang="en-GB" dirty="0" err="1"/>
              <a:t>Person.java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   produces </a:t>
            </a:r>
            <a:r>
              <a:rPr lang="en-GB" dirty="0" err="1"/>
              <a:t>Person.class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$ </a:t>
            </a:r>
            <a:r>
              <a:rPr lang="en-GB" dirty="0" err="1"/>
              <a:t>jmlc</a:t>
            </a:r>
            <a:r>
              <a:rPr lang="en-GB" dirty="0"/>
              <a:t> –Q *.java</a:t>
            </a:r>
          </a:p>
          <a:p>
            <a:pPr lvl="1">
              <a:buFontTx/>
              <a:buNone/>
            </a:pPr>
            <a:r>
              <a:rPr lang="en-GB" dirty="0"/>
              <a:t>   produces *.class, quietly</a:t>
            </a:r>
          </a:p>
          <a:p>
            <a:pPr lvl="1">
              <a:buFontTx/>
              <a:buNone/>
            </a:pPr>
            <a:r>
              <a:rPr lang="en-GB" dirty="0"/>
              <a:t>$ </a:t>
            </a:r>
            <a:r>
              <a:rPr lang="en-GB" dirty="0" err="1"/>
              <a:t>jmlc</a:t>
            </a:r>
            <a:r>
              <a:rPr lang="en-GB" dirty="0"/>
              <a:t> –d ../bin </a:t>
            </a:r>
            <a:r>
              <a:rPr lang="en-GB" dirty="0" err="1"/>
              <a:t>Person.java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   produces ../bin/</a:t>
            </a:r>
            <a:r>
              <a:rPr lang="en-GB" dirty="0" err="1"/>
              <a:t>Person.class</a:t>
            </a:r>
            <a:endParaRPr lang="en-GB" sz="2000" dirty="0"/>
          </a:p>
          <a:p>
            <a:pPr>
              <a:buFontTx/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ea typeface="Gulim" pitchFamily="34" charset="-127"/>
              </a:rPr>
              <a:t>Running Code Compiled with </a:t>
            </a:r>
            <a:r>
              <a:rPr lang="en-US" altLang="ko-KR" sz="4000" dirty="0" err="1">
                <a:ea typeface="Gulim" pitchFamily="34" charset="-127"/>
              </a:rPr>
              <a:t>jmlc</a:t>
            </a:r>
            <a:endParaRPr lang="en-US" altLang="ko-KR" sz="4000" dirty="0">
              <a:ea typeface="Gulim" pitchFamily="34" charset="-127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458075" cy="4403725"/>
          </a:xfrm>
        </p:spPr>
        <p:txBody>
          <a:bodyPr/>
          <a:lstStyle/>
          <a:p>
            <a:r>
              <a:rPr lang="en-GB" dirty="0"/>
              <a:t>Must have </a:t>
            </a:r>
            <a:r>
              <a:rPr lang="en-GB" dirty="0" err="1"/>
              <a:t>JML’s</a:t>
            </a:r>
            <a:r>
              <a:rPr lang="en-GB" dirty="0"/>
              <a:t> runtime classes (</a:t>
            </a:r>
            <a:r>
              <a:rPr lang="en-GB" dirty="0" err="1"/>
              <a:t>jmlruntime.jar</a:t>
            </a:r>
            <a:r>
              <a:rPr lang="en-GB" dirty="0"/>
              <a:t>) in Java’s boot class path</a:t>
            </a:r>
          </a:p>
          <a:p>
            <a:r>
              <a:rPr lang="en-GB" dirty="0"/>
              <a:t>Automatic if you use script </a:t>
            </a:r>
            <a:r>
              <a:rPr lang="en-GB" dirty="0" err="1"/>
              <a:t>jmlrac</a:t>
            </a:r>
            <a:r>
              <a:rPr lang="en-GB" dirty="0"/>
              <a:t>, e.g.,</a:t>
            </a:r>
          </a:p>
          <a:p>
            <a:pPr lvl="1">
              <a:buFontTx/>
              <a:buNone/>
            </a:pPr>
            <a:r>
              <a:rPr lang="en-GB" dirty="0"/>
              <a:t>$ </a:t>
            </a:r>
            <a:r>
              <a:rPr lang="en-GB" dirty="0" err="1"/>
              <a:t>jmlrac</a:t>
            </a:r>
            <a:r>
              <a:rPr lang="en-GB" dirty="0"/>
              <a:t> </a:t>
            </a:r>
            <a:r>
              <a:rPr lang="en-GB" dirty="0" err="1"/>
              <a:t>PersonMain</a:t>
            </a:r>
            <a:endParaRPr lang="en-GB" dirty="0"/>
          </a:p>
          <a:p>
            <a:pPr lvl="1">
              <a:buFontTx/>
              <a:buNone/>
            </a:pPr>
            <a:r>
              <a:rPr lang="en-GB" dirty="0"/>
              <a:t>   </a:t>
            </a:r>
            <a:endParaRPr lang="en-GB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A Main Program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020763" y="2092325"/>
            <a:ext cx="6586537" cy="4003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public class </a:t>
            </a:r>
            <a:r>
              <a:rPr lang="en-GB" sz="2400" dirty="0" err="1"/>
              <a:t>PersonMain</a:t>
            </a:r>
            <a:r>
              <a:rPr lang="en-GB" sz="2400" dirty="0"/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public static void main(String[] </a:t>
            </a:r>
            <a:r>
              <a:rPr lang="en-GB" sz="2400" dirty="0" err="1"/>
              <a:t>args</a:t>
            </a:r>
            <a:r>
              <a:rPr lang="en-GB" sz="2400" dirty="0"/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   </a:t>
            </a:r>
            <a:r>
              <a:rPr lang="en-GB" sz="2400" dirty="0" err="1"/>
              <a:t>System.out.println</a:t>
            </a:r>
            <a:r>
              <a:rPr lang="en-GB" sz="2400" dirty="0"/>
              <a:t>(new Person(“</a:t>
            </a:r>
            <a:r>
              <a:rPr lang="en-GB" sz="2400" dirty="0" err="1"/>
              <a:t>Yoonsik</a:t>
            </a:r>
            <a:r>
              <a:rPr lang="en-GB" sz="2400" dirty="0"/>
              <a:t>”));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   </a:t>
            </a:r>
            <a:r>
              <a:rPr lang="en-GB" sz="2400" dirty="0" err="1"/>
              <a:t>System.out.println</a:t>
            </a:r>
            <a:r>
              <a:rPr lang="en-GB" sz="2400" dirty="0"/>
              <a:t>(new Person(null));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dirty="0"/>
              <a:t>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Example (Formatted)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373188" y="1244600"/>
            <a:ext cx="7410450" cy="4784725"/>
          </a:xfrm>
        </p:spPr>
        <p:txBody>
          <a:bodyPr/>
          <a:lstStyle/>
          <a:p>
            <a:pPr>
              <a:buFontTx/>
              <a:buNone/>
            </a:pPr>
            <a:r>
              <a:rPr lang="en-GB" sz="1800" dirty="0"/>
              <a:t>$ </a:t>
            </a:r>
            <a:r>
              <a:rPr lang="en-GB" sz="1800" dirty="0" err="1"/>
              <a:t>jmlc</a:t>
            </a:r>
            <a:r>
              <a:rPr lang="en-GB" sz="1800" dirty="0"/>
              <a:t> –Q Person.java</a:t>
            </a:r>
          </a:p>
          <a:p>
            <a:pPr>
              <a:buFontTx/>
              <a:buNone/>
            </a:pPr>
            <a:r>
              <a:rPr lang="en-GB" sz="1800" dirty="0"/>
              <a:t>$ </a:t>
            </a:r>
            <a:r>
              <a:rPr lang="en-GB" sz="1800" dirty="0" err="1"/>
              <a:t>javac</a:t>
            </a:r>
            <a:r>
              <a:rPr lang="en-GB" sz="1800" dirty="0"/>
              <a:t> PersonMain.java</a:t>
            </a:r>
          </a:p>
          <a:p>
            <a:pPr>
              <a:buFontTx/>
              <a:buNone/>
            </a:pPr>
            <a:r>
              <a:rPr lang="en-GB" sz="1800" dirty="0"/>
              <a:t>$ </a:t>
            </a:r>
            <a:r>
              <a:rPr lang="en-GB" sz="1800" dirty="0" err="1"/>
              <a:t>jmlrac</a:t>
            </a:r>
            <a:r>
              <a:rPr lang="en-GB" sz="1800" dirty="0"/>
              <a:t> </a:t>
            </a:r>
            <a:r>
              <a:rPr lang="en-GB" sz="1800" dirty="0" err="1"/>
              <a:t>PersonMain</a:t>
            </a:r>
            <a:endParaRPr lang="en-GB" sz="1800" dirty="0"/>
          </a:p>
          <a:p>
            <a:pPr>
              <a:buFontTx/>
              <a:buNone/>
            </a:pPr>
            <a:r>
              <a:rPr lang="en-GB" sz="1800" dirty="0"/>
              <a:t>Person(“Yoonsik”,0)</a:t>
            </a:r>
          </a:p>
          <a:p>
            <a:pPr>
              <a:buFontTx/>
              <a:buNone/>
            </a:pPr>
            <a:r>
              <a:rPr lang="en-GB" sz="1800" dirty="0"/>
              <a:t>Exception in thread "main" </a:t>
            </a:r>
            <a:r>
              <a:rPr lang="en-GB" sz="1800" dirty="0" err="1"/>
              <a:t>org.jmlspecs.jmlrac.runtime.JMLEntryPreconditionError</a:t>
            </a:r>
            <a:endParaRPr lang="en-GB" sz="1800" dirty="0"/>
          </a:p>
          <a:p>
            <a:pPr>
              <a:buFontTx/>
              <a:buNone/>
            </a:pPr>
            <a:r>
              <a:rPr lang="en-GB" sz="1800" dirty="0"/>
              <a:t>: by method </a:t>
            </a:r>
            <a:r>
              <a:rPr lang="en-GB" sz="1800" dirty="0" err="1"/>
              <a:t>Person.Person</a:t>
            </a:r>
            <a:r>
              <a:rPr lang="en-GB" sz="1800" dirty="0"/>
              <a:t> regarding specifications at</a:t>
            </a:r>
          </a:p>
          <a:p>
            <a:pPr>
              <a:buFontTx/>
              <a:buNone/>
            </a:pPr>
            <a:r>
              <a:rPr lang="en-GB" sz="1800" dirty="0"/>
              <a:t>File "</a:t>
            </a:r>
            <a:r>
              <a:rPr lang="en-GB" sz="1800" dirty="0" err="1"/>
              <a:t>Person.refines</a:t>
            </a:r>
            <a:r>
              <a:rPr lang="en-GB" sz="1800" dirty="0"/>
              <a:t>-java", line 52, character 20 when</a:t>
            </a:r>
          </a:p>
          <a:p>
            <a:pPr>
              <a:buFontTx/>
              <a:buNone/>
            </a:pPr>
            <a:r>
              <a:rPr lang="en-GB" sz="1800" dirty="0"/>
              <a:t>        'n' is null</a:t>
            </a:r>
          </a:p>
          <a:p>
            <a:pPr>
              <a:buFontTx/>
              <a:buNone/>
            </a:pPr>
            <a:r>
              <a:rPr lang="en-GB" sz="1800" dirty="0"/>
              <a:t>        at </a:t>
            </a:r>
            <a:r>
              <a:rPr lang="en-GB" sz="1800" dirty="0" err="1"/>
              <a:t>org.jmlspecs.samples.jmltutorial.Person.checkPre</a:t>
            </a:r>
            <a:r>
              <a:rPr lang="en-GB" sz="1800" dirty="0"/>
              <a:t>$$</a:t>
            </a:r>
            <a:r>
              <a:rPr lang="en-GB" sz="1800" dirty="0" err="1"/>
              <a:t>init</a:t>
            </a:r>
            <a:r>
              <a:rPr lang="en-GB" sz="1800" dirty="0"/>
              <a:t>$$Person(</a:t>
            </a:r>
          </a:p>
          <a:p>
            <a:pPr>
              <a:buFontTx/>
              <a:buNone/>
            </a:pPr>
            <a:r>
              <a:rPr lang="en-GB" sz="1800" dirty="0"/>
              <a:t>            Person.refines-java:1060)</a:t>
            </a:r>
          </a:p>
          <a:p>
            <a:pPr>
              <a:buFontTx/>
              <a:buNone/>
            </a:pPr>
            <a:r>
              <a:rPr lang="en-GB" sz="1800" dirty="0"/>
              <a:t>        at </a:t>
            </a:r>
            <a:r>
              <a:rPr lang="en-GB" sz="1800" dirty="0" err="1"/>
              <a:t>org.jmlspecs.samples.jmltutorial.Person</a:t>
            </a:r>
            <a:r>
              <a:rPr lang="en-GB" sz="1800" dirty="0"/>
              <a:t>.&lt;</a:t>
            </a:r>
            <a:r>
              <a:rPr lang="en-GB" sz="1800" dirty="0" err="1"/>
              <a:t>init</a:t>
            </a:r>
            <a:r>
              <a:rPr lang="en-GB" sz="1800" dirty="0"/>
              <a:t>&gt;(Person.refines-java:51)</a:t>
            </a:r>
          </a:p>
          <a:p>
            <a:pPr>
              <a:buFontTx/>
              <a:buNone/>
            </a:pPr>
            <a:r>
              <a:rPr lang="en-GB" sz="1800" dirty="0"/>
              <a:t>        at </a:t>
            </a:r>
            <a:r>
              <a:rPr lang="en-GB" sz="1800" dirty="0" err="1"/>
              <a:t>org.jmlspecs.samples.jmltutorial.PersonMain.main</a:t>
            </a:r>
            <a:r>
              <a:rPr lang="en-GB" sz="1800" dirty="0"/>
              <a:t>(PersonMain.java:27)</a:t>
            </a:r>
          </a:p>
          <a:p>
            <a:pPr>
              <a:buFontTx/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AE0F-A4A0-0663-54D1-6795001F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Summary: Design by Contract with JML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BEAB-9523-A026-D89F-CA9EBC5F8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dirty="0"/>
              <a:t>This document, written by Gary T. Leavens and </a:t>
            </a:r>
            <a:r>
              <a:rPr lang="en-US" sz="2400" dirty="0" err="1"/>
              <a:t>Yoonsik</a:t>
            </a:r>
            <a:r>
              <a:rPr lang="en-US" sz="2400" dirty="0"/>
              <a:t> Cheon, introduces the Java Modeling Language (JML) and explains how it can be used as a Design by Contract (DBC) tool for Java.</a:t>
            </a:r>
          </a:p>
        </p:txBody>
      </p:sp>
    </p:spTree>
    <p:extLst>
      <p:ext uri="{BB962C8B-B14F-4D97-AF65-F5344CB8AC3E}">
        <p14:creationId xmlns:p14="http://schemas.microsoft.com/office/powerpoint/2010/main" val="2690508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0BF-0CD0-EFDF-0938-636B1270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Design by Contract (DBC)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7797-838B-B7BC-3F5A-48E41ADB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DBC is a software development methodology where contracts specify the obligations and guarantees between a class and its clients. It uses:</a:t>
            </a:r>
          </a:p>
          <a:p>
            <a:pPr lvl="1"/>
            <a:r>
              <a:rPr lang="en-US" sz="2000" dirty="0"/>
              <a:t>Preconditions (what must be true before calling a method).</a:t>
            </a:r>
          </a:p>
          <a:p>
            <a:pPr lvl="1"/>
            <a:r>
              <a:rPr lang="en-US" sz="2000" dirty="0"/>
              <a:t>Postconditions (what must be true after method execution).</a:t>
            </a:r>
          </a:p>
          <a:p>
            <a:pPr lvl="1"/>
            <a:r>
              <a:rPr lang="en-US" sz="2000" dirty="0"/>
              <a:t>Invariants (conditions that must always hold for an object).</a:t>
            </a:r>
          </a:p>
          <a:p>
            <a:r>
              <a:rPr lang="en-US" sz="2400" dirty="0"/>
              <a:t>JML integrates these contracts directly into Java code, allowing runtime assertion checking.</a:t>
            </a:r>
            <a:endParaRPr lang="en-MY" sz="24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49255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90D9-BD28-F15A-E658-F7476CBB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Benefits of DBC and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C5FF-98B6-ED29-C5E5-16087C97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dirty="0"/>
              <a:t>Improved Documentation: JML specifications serve as precise, machine-checkable documentation.</a:t>
            </a:r>
          </a:p>
          <a:p>
            <a:r>
              <a:rPr lang="en-US" sz="2400" dirty="0"/>
              <a:t>Error Detection and Blame Assignment: Helps pinpoint whether a bug is due to incorrect client usage or a faulty implementation.</a:t>
            </a:r>
          </a:p>
          <a:p>
            <a:r>
              <a:rPr lang="en-US" sz="2400" dirty="0"/>
              <a:t>Increased Efficiency: Reduces unnecessary defensive programming checks, which can slow down execution.</a:t>
            </a:r>
          </a:p>
          <a:p>
            <a:r>
              <a:rPr lang="en-US" sz="2400" dirty="0"/>
              <a:t>Modular Reasoning: Developers can understand and verify components based on contracts rather than the entire codebase.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206950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BB39-EC4A-9EDA-5242-8D0E9094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Overview of JML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109A-35FD-EAC6-6081-E5D1FE08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r>
              <a:rPr lang="en-US" sz="2800" dirty="0"/>
              <a:t>JML extends Java’s syntax to provide formal behavioral specifications using annotations. It supports:</a:t>
            </a:r>
          </a:p>
          <a:p>
            <a:pPr lvl="1"/>
            <a:r>
              <a:rPr lang="en-MY" sz="2400" dirty="0"/>
              <a:t>Preconditions (//@ requires condition;)</a:t>
            </a:r>
          </a:p>
          <a:p>
            <a:pPr lvl="1"/>
            <a:r>
              <a:rPr lang="en-MY" sz="2400" dirty="0"/>
              <a:t>Postconditions (//@ ensures condition;)</a:t>
            </a:r>
          </a:p>
          <a:p>
            <a:pPr lvl="1"/>
            <a:r>
              <a:rPr lang="en-MY" sz="2400" dirty="0"/>
              <a:t>Class Invariants (//@ invariant condition;)</a:t>
            </a:r>
          </a:p>
          <a:p>
            <a:pPr lvl="1"/>
            <a:r>
              <a:rPr lang="en-MY" sz="2400" dirty="0"/>
              <a:t>Quantifiers (\</a:t>
            </a:r>
            <a:r>
              <a:rPr lang="en-MY" sz="2400" dirty="0" err="1"/>
              <a:t>forall</a:t>
            </a:r>
            <a:r>
              <a:rPr lang="en-MY" sz="2400" dirty="0"/>
              <a:t>, \exists for universal and existential conditions).</a:t>
            </a:r>
          </a:p>
          <a:p>
            <a:pPr marL="546100" lvl="1" indent="-457200">
              <a:buFont typeface="Arial" panose="020B0604020202020204" pitchFamily="34" charset="0"/>
              <a:buChar char="•"/>
            </a:pPr>
            <a:r>
              <a:rPr lang="en-US" dirty="0"/>
              <a:t>JML specifications are placed in Java comments (//@ or /*@ ... @*/), making them compatible with standard Java compilers.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53502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10D3-619E-C587-B123-A85BDC68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Features of JML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CC06-AA77-F6A8-AEC5-D867C818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and Informal Specifications: Developers can write both informal descriptions ((* text *)) and formal contracts.</a:t>
            </a:r>
          </a:p>
          <a:p>
            <a:r>
              <a:rPr lang="en-US" dirty="0"/>
              <a:t>Information Hiding: Specifications can be public or private to ensure encapsulation.</a:t>
            </a:r>
          </a:p>
          <a:p>
            <a:r>
              <a:rPr lang="en-US" dirty="0"/>
              <a:t>Model Fields: Abstractions that allow specification without exposing implementation details.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1694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Design by Contract (DBC)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17588" y="1625600"/>
            <a:ext cx="7897812" cy="180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sz="1600" dirty="0">
                <a:ea typeface="Gulim" pitchFamily="34" charset="-127"/>
              </a:rPr>
              <a:t>       </a:t>
            </a:r>
            <a:r>
              <a:rPr lang="en-US" altLang="ko-KR" sz="2400" dirty="0">
                <a:ea typeface="Gulim" pitchFamily="34" charset="-127"/>
              </a:rPr>
              <a:t>/*@</a:t>
            </a:r>
            <a:r>
              <a:rPr lang="en-US" altLang="ko-KR" sz="2400" dirty="0">
                <a:solidFill>
                  <a:srgbClr val="0000FF"/>
                </a:solidFill>
                <a:ea typeface="Gulim" pitchFamily="34" charset="-127"/>
              </a:rPr>
              <a:t> requires x &gt;= 0.0;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dirty="0">
                <a:solidFill>
                  <a:srgbClr val="0000FF"/>
                </a:solidFill>
                <a:ea typeface="Gulim" pitchFamily="34" charset="-127"/>
              </a:rPr>
              <a:t>  </a:t>
            </a:r>
            <a:r>
              <a:rPr lang="en-US" altLang="ko-KR" sz="2400" dirty="0">
                <a:ea typeface="Gulim" pitchFamily="34" charset="-127"/>
              </a:rPr>
              <a:t>@</a:t>
            </a:r>
            <a:r>
              <a:rPr lang="en-US" altLang="ko-KR" sz="2400" dirty="0">
                <a:solidFill>
                  <a:srgbClr val="0000FF"/>
                </a:solidFill>
                <a:ea typeface="Gulim" pitchFamily="34" charset="-127"/>
              </a:rPr>
              <a:t> ensures (Math.abs(\result * \result - x) &lt;= 0.00001);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Gulim" pitchFamily="34" charset="-127"/>
              </a:rPr>
              <a:t>  @*/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Gulim" pitchFamily="34" charset="-127"/>
              </a:rPr>
              <a:t>public static double </a:t>
            </a:r>
            <a:r>
              <a:rPr lang="en-US" altLang="ko-KR" sz="2400" dirty="0" err="1">
                <a:ea typeface="Gulim" pitchFamily="34" charset="-127"/>
              </a:rPr>
              <a:t>sqrt</a:t>
            </a:r>
            <a:r>
              <a:rPr lang="en-US" altLang="ko-KR" sz="2400" dirty="0">
                <a:ea typeface="Gulim" pitchFamily="34" charset="-127"/>
              </a:rPr>
              <a:t>(double x) { </a:t>
            </a:r>
            <a:r>
              <a:rPr lang="en-US" altLang="ko-KR" sz="2400" dirty="0">
                <a:latin typeface="Arial"/>
                <a:ea typeface="Gulim" pitchFamily="34" charset="-127"/>
              </a:rPr>
              <a:t>…</a:t>
            </a:r>
            <a:r>
              <a:rPr lang="en-US" altLang="ko-KR" sz="2400" dirty="0">
                <a:ea typeface="Gulim" pitchFamily="34" charset="-127"/>
              </a:rPr>
              <a:t> }</a:t>
            </a:r>
            <a:endParaRPr lang="en-GB" sz="2400" dirty="0">
              <a:ea typeface="Gulim" pitchFamily="34" charset="-127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43000" y="3657600"/>
            <a:ext cx="7410450" cy="249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rgbClr val="000000"/>
              </a:solidFill>
            </a:endParaRPr>
          </a:p>
          <a:p>
            <a:r>
              <a:rPr lang="en-GB">
                <a:solidFill>
                  <a:srgbClr val="000000"/>
                </a:solidFill>
              </a:rPr>
              <a:t>Advantages over informal contracts?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Unambiguous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Machine manipulation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6D30-39BC-B850-7963-46650C82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JML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AD60-55EC-13A1-6727-7859ABC1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JML comes with a set of tools, including:</a:t>
            </a:r>
          </a:p>
          <a:p>
            <a:pPr lvl="1"/>
            <a:r>
              <a:rPr lang="en-MY" dirty="0"/>
              <a:t>JML Compiler (</a:t>
            </a:r>
            <a:r>
              <a:rPr lang="en-MY" dirty="0" err="1"/>
              <a:t>jmlc</a:t>
            </a:r>
            <a:r>
              <a:rPr lang="en-MY" dirty="0"/>
              <a:t>): Compiles Java with runtime assertion checks.</a:t>
            </a:r>
          </a:p>
          <a:p>
            <a:pPr lvl="1"/>
            <a:r>
              <a:rPr lang="en-MY" dirty="0"/>
              <a:t>JML Unit Testing (</a:t>
            </a:r>
            <a:r>
              <a:rPr lang="en-MY" dirty="0" err="1"/>
              <a:t>jmlunit</a:t>
            </a:r>
            <a:r>
              <a:rPr lang="en-MY" dirty="0"/>
              <a:t>): Integrates with JUnit for automatic contract-based testing.</a:t>
            </a:r>
          </a:p>
          <a:p>
            <a:pPr lvl="1"/>
            <a:r>
              <a:rPr lang="en-MY" dirty="0"/>
              <a:t>Documentation Generator (</a:t>
            </a:r>
            <a:r>
              <a:rPr lang="en-MY" dirty="0" err="1"/>
              <a:t>jmldoc</a:t>
            </a:r>
            <a:r>
              <a:rPr lang="en-MY" dirty="0"/>
              <a:t>): Generates HTML documentation combining Javadoc and JML.</a:t>
            </a:r>
          </a:p>
          <a:p>
            <a:pPr lvl="1"/>
            <a:r>
              <a:rPr lang="en-MY" dirty="0"/>
              <a:t>Static Checker (esc/java2): Detects errors like null pointer dereferences before execution.</a:t>
            </a:r>
          </a:p>
        </p:txBody>
      </p:sp>
    </p:spTree>
    <p:extLst>
      <p:ext uri="{BB962C8B-B14F-4D97-AF65-F5344CB8AC3E}">
        <p14:creationId xmlns:p14="http://schemas.microsoft.com/office/powerpoint/2010/main" val="689358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D0D7-ADFA-52B8-05A3-2CF57103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Installation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AA61-2A54-AC1A-970A-BE080D87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JML is freely available at www.jmlspecs.org. The document provides guidance on installing, compiling, and running JML-annotated Java programs.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14872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Summary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373188" y="1625600"/>
            <a:ext cx="7234237" cy="4403725"/>
          </a:xfrm>
        </p:spPr>
        <p:txBody>
          <a:bodyPr/>
          <a:lstStyle/>
          <a:p>
            <a:r>
              <a:rPr lang="en-GB" sz="2800">
                <a:solidFill>
                  <a:srgbClr val="000000"/>
                </a:solidFill>
              </a:rPr>
              <a:t>DBC is a way of recording:</a:t>
            </a:r>
          </a:p>
          <a:p>
            <a:pPr lvl="1"/>
            <a:r>
              <a:rPr lang="en-GB" sz="2400">
                <a:solidFill>
                  <a:srgbClr val="000000"/>
                </a:solidFill>
              </a:rPr>
              <a:t>Details of method responsibilities</a:t>
            </a:r>
          </a:p>
          <a:p>
            <a:pPr lvl="1"/>
            <a:r>
              <a:rPr lang="en-GB" sz="2400">
                <a:solidFill>
                  <a:srgbClr val="000000"/>
                </a:solidFill>
              </a:rPr>
              <a:t>Avoiding constantly checking arguments</a:t>
            </a:r>
          </a:p>
          <a:p>
            <a:pPr lvl="1"/>
            <a:r>
              <a:rPr lang="en-GB" sz="2400">
                <a:solidFill>
                  <a:srgbClr val="000000"/>
                </a:solidFill>
              </a:rPr>
              <a:t>Assigning blame across interfaces</a:t>
            </a:r>
          </a:p>
          <a:p>
            <a:r>
              <a:rPr lang="en-GB" sz="2800"/>
              <a:t>JML is a DBC tool for Java</a:t>
            </a:r>
          </a:p>
          <a:p>
            <a:r>
              <a:rPr lang="en-GB" sz="2800"/>
              <a:t>For details on JML, refer to its web page at</a:t>
            </a:r>
          </a:p>
          <a:p>
            <a:pPr algn="ctr">
              <a:buFontTx/>
              <a:buNone/>
            </a:pPr>
            <a:r>
              <a:rPr lang="en-GB" sz="2800"/>
              <a:t>	</a:t>
            </a:r>
          </a:p>
          <a:p>
            <a:pPr algn="ctr">
              <a:buFontTx/>
              <a:buNone/>
            </a:pPr>
            <a:r>
              <a:rPr lang="en-GB" sz="2800"/>
              <a:t>www.jmlspecs.org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ko-KR" b="1">
                <a:ea typeface="Gulim" pitchFamily="34" charset="-127"/>
              </a:rPr>
              <a:t>Pre and Postconditions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25600"/>
            <a:ext cx="7239000" cy="424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400"/>
              <a:t>Definition 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A method’s </a:t>
            </a:r>
            <a:r>
              <a:rPr lang="en-GB" sz="2400" i="1"/>
              <a:t>precondition</a:t>
            </a:r>
            <a:r>
              <a:rPr lang="en-GB" sz="2400"/>
              <a:t> says what must be true to call it.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A method’s </a:t>
            </a:r>
            <a:r>
              <a:rPr lang="en-GB" sz="2400" i="1"/>
              <a:t>normal postcondition</a:t>
            </a:r>
            <a:r>
              <a:rPr lang="en-GB" sz="2400"/>
              <a:t> says what is true when it returns normally (i.e., without throwing an exception).</a:t>
            </a:r>
          </a:p>
          <a:p>
            <a:pPr lvl="1">
              <a:lnSpc>
                <a:spcPct val="80000"/>
              </a:lnSpc>
            </a:pPr>
            <a:r>
              <a:rPr lang="en-GB" sz="2400"/>
              <a:t>A method’s </a:t>
            </a:r>
            <a:r>
              <a:rPr lang="en-GB" sz="2400" i="1"/>
              <a:t>exceptional postcondition</a:t>
            </a:r>
            <a:r>
              <a:rPr lang="en-GB" sz="2400"/>
              <a:t> says what is true when a method throws an exception.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GB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400"/>
              <a:t>    //@ signals (IllegalArgumentException e) x &lt; 0;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ko-KR" b="1">
                <a:ea typeface="Gulim" pitchFamily="34" charset="-127"/>
              </a:rPr>
              <a:t>Contracts as Documentation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312863" y="1625600"/>
            <a:ext cx="7470775" cy="4481513"/>
          </a:xfrm>
        </p:spPr>
        <p:txBody>
          <a:bodyPr/>
          <a:lstStyle/>
          <a:p>
            <a:r>
              <a:rPr lang="en-GB" sz="2400" dirty="0"/>
              <a:t>For each method say:</a:t>
            </a:r>
          </a:p>
          <a:p>
            <a:pPr lvl="1"/>
            <a:r>
              <a:rPr lang="en-GB" sz="2400" dirty="0"/>
              <a:t>What it requires (if anything), and</a:t>
            </a:r>
          </a:p>
          <a:p>
            <a:pPr lvl="1"/>
            <a:r>
              <a:rPr lang="en-GB" sz="2400" dirty="0"/>
              <a:t>What it ensures.</a:t>
            </a:r>
          </a:p>
          <a:p>
            <a:r>
              <a:rPr lang="en-GB" sz="2400" dirty="0"/>
              <a:t>Contracts are:</a:t>
            </a:r>
          </a:p>
          <a:p>
            <a:pPr lvl="1"/>
            <a:r>
              <a:rPr lang="en-GB" sz="2400" dirty="0"/>
              <a:t>More abstract than code,</a:t>
            </a:r>
          </a:p>
          <a:p>
            <a:pPr lvl="1"/>
            <a:r>
              <a:rPr lang="en-GB" sz="2400" dirty="0"/>
              <a:t>Not necessarily constructive,</a:t>
            </a:r>
          </a:p>
          <a:p>
            <a:pPr lvl="1"/>
            <a:r>
              <a:rPr lang="en-GB" sz="2400" dirty="0"/>
              <a:t>Often machine checkable, so can help with debugging, and</a:t>
            </a:r>
          </a:p>
          <a:p>
            <a:pPr lvl="1"/>
            <a:r>
              <a:rPr lang="en-GB" sz="2400" dirty="0"/>
              <a:t>Machine checkable contracts can always be up-to-date.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Abstraction by Specification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314450" y="1282700"/>
            <a:ext cx="7469188" cy="4700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/>
              <a:t>A contract can be satisfied in many ways: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400"/>
              <a:t>E.g., for square root: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Linear search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Binary search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Newton’s method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…</a:t>
            </a:r>
          </a:p>
          <a:p>
            <a:pPr>
              <a:lnSpc>
                <a:spcPct val="90000"/>
              </a:lnSpc>
            </a:pPr>
            <a:r>
              <a:rPr lang="en-GB" sz="2400"/>
              <a:t>These will have varying non-functional properties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Efficiency 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Memory usage</a:t>
            </a:r>
          </a:p>
          <a:p>
            <a:pPr>
              <a:lnSpc>
                <a:spcPct val="90000"/>
              </a:lnSpc>
            </a:pPr>
            <a:r>
              <a:rPr lang="en-GB" sz="2400"/>
              <a:t>So, a contract abstracts from all these implementations, and thus can change implementations later.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More Advantages of Contracts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349375" y="1625600"/>
            <a:ext cx="7434263" cy="4262438"/>
          </a:xfrm>
        </p:spPr>
        <p:txBody>
          <a:bodyPr/>
          <a:lstStyle/>
          <a:p>
            <a:r>
              <a:rPr lang="en-GB" sz="2800"/>
              <a:t>Blame assignment</a:t>
            </a:r>
          </a:p>
          <a:p>
            <a:pPr lvl="1"/>
            <a:r>
              <a:rPr lang="en-GB" sz="2400"/>
              <a:t>Who is to blame if:</a:t>
            </a:r>
          </a:p>
          <a:p>
            <a:pPr lvl="2"/>
            <a:r>
              <a:rPr lang="en-GB"/>
              <a:t>Precondition doesn’t hold?</a:t>
            </a:r>
          </a:p>
          <a:p>
            <a:pPr lvl="2"/>
            <a:r>
              <a:rPr lang="en-GB"/>
              <a:t>Postcondition doesn’t hold?</a:t>
            </a:r>
          </a:p>
          <a:p>
            <a:r>
              <a:rPr lang="en-GB" sz="2800"/>
              <a:t>Avoids inefficient defensive checks</a:t>
            </a:r>
          </a:p>
          <a:p>
            <a:pPr>
              <a:buFontTx/>
              <a:buNone/>
            </a:pPr>
            <a:r>
              <a:rPr lang="en-GB" sz="2800"/>
              <a:t>	</a:t>
            </a:r>
            <a:r>
              <a:rPr lang="en-GB" sz="2000"/>
              <a:t>//@ requires a != null &amp;&amp; (* a is sorted *);</a:t>
            </a:r>
          </a:p>
          <a:p>
            <a:pPr lvl="1">
              <a:buFontTx/>
              <a:buNone/>
            </a:pPr>
            <a:r>
              <a:rPr lang="en-GB" sz="2000"/>
              <a:t>public static int binarySearch(Thing[] a, Thing x) { …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lai UC PowerPoint Presentation (Lecturer)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 of presentation</Template>
  <TotalTime>975</TotalTime>
  <Words>1906</Words>
  <Application>Microsoft Office PowerPoint</Application>
  <PresentationFormat>On-screen Show (4:3)</PresentationFormat>
  <Paragraphs>318</Paragraphs>
  <Slides>52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Gulim</vt:lpstr>
      <vt:lpstr>Arial</vt:lpstr>
      <vt:lpstr>Times New Roman</vt:lpstr>
      <vt:lpstr>Wingdings</vt:lpstr>
      <vt:lpstr>Nilai UC PowerPoint Presentation (Lecturer)</vt:lpstr>
      <vt:lpstr>Lecture 3: Design By Contract with JML (Java Modeling Language)</vt:lpstr>
      <vt:lpstr>Outline</vt:lpstr>
      <vt:lpstr>Contracts in Real World</vt:lpstr>
      <vt:lpstr>Contracts in Software</vt:lpstr>
      <vt:lpstr>Design by Contract (DBC)</vt:lpstr>
      <vt:lpstr>Pre and Postconditions</vt:lpstr>
      <vt:lpstr>Contracts as Documentation</vt:lpstr>
      <vt:lpstr>Abstraction by Specification</vt:lpstr>
      <vt:lpstr>More Advantages of Contracts</vt:lpstr>
      <vt:lpstr>Modularity of Reasoning</vt:lpstr>
      <vt:lpstr>Contracts and Intent</vt:lpstr>
      <vt:lpstr>Outline</vt:lpstr>
      <vt:lpstr>JML</vt:lpstr>
      <vt:lpstr>Annotations</vt:lpstr>
      <vt:lpstr>Outline</vt:lpstr>
      <vt:lpstr>Overview</vt:lpstr>
      <vt:lpstr>JML</vt:lpstr>
      <vt:lpstr>JML</vt:lpstr>
      <vt:lpstr>Example JML Specification</vt:lpstr>
      <vt:lpstr>Example JML Specification</vt:lpstr>
      <vt:lpstr>Informal Vs Formal</vt:lpstr>
      <vt:lpstr>Example</vt:lpstr>
      <vt:lpstr>requires</vt:lpstr>
      <vt:lpstr>ensures</vt:lpstr>
      <vt:lpstr>Design By Contract</vt:lpstr>
      <vt:lpstr>invariant</vt:lpstr>
      <vt:lpstr>invariant</vt:lpstr>
      <vt:lpstr>invariants</vt:lpstr>
      <vt:lpstr>non_null</vt:lpstr>
      <vt:lpstr>assert</vt:lpstr>
      <vt:lpstr>Exceptions</vt:lpstr>
      <vt:lpstr>Meaning of Postconditions</vt:lpstr>
      <vt:lpstr>signals</vt:lpstr>
      <vt:lpstr>pure</vt:lpstr>
      <vt:lpstr>Informal Description</vt:lpstr>
      <vt:lpstr>Quantifiers</vt:lpstr>
      <vt:lpstr>JML recap </vt:lpstr>
      <vt:lpstr>Examples</vt:lpstr>
      <vt:lpstr>Outline</vt:lpstr>
      <vt:lpstr>Tools for JML</vt:lpstr>
      <vt:lpstr>JML Compiler (jmlc)</vt:lpstr>
      <vt:lpstr>Running Code Compiled with jmlc</vt:lpstr>
      <vt:lpstr>A Main Program</vt:lpstr>
      <vt:lpstr>Example (Formatted)</vt:lpstr>
      <vt:lpstr>Summary: Design by Contract with JML</vt:lpstr>
      <vt:lpstr>Introduction to Design by Contract (DBC)</vt:lpstr>
      <vt:lpstr>Benefits of DBC and</vt:lpstr>
      <vt:lpstr>Overview of JML</vt:lpstr>
      <vt:lpstr>Examples and Features of JML</vt:lpstr>
      <vt:lpstr>JML Tools</vt:lpstr>
      <vt:lpstr>Installation and Usage</vt:lpstr>
      <vt:lpstr>Summary</vt:lpstr>
    </vt:vector>
  </TitlesOfParts>
  <Company>PK Education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presentation]</dc:title>
  <dc:creator>lmyeoh</dc:creator>
  <cp:lastModifiedBy>Rajesvary Rajoo</cp:lastModifiedBy>
  <cp:revision>45</cp:revision>
  <dcterms:created xsi:type="dcterms:W3CDTF">2009-05-07T03:07:15Z</dcterms:created>
  <dcterms:modified xsi:type="dcterms:W3CDTF">2025-01-30T15:01:55Z</dcterms:modified>
</cp:coreProperties>
</file>