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21"/>
  </p:notesMasterIdLst>
  <p:sldIdLst>
    <p:sldId id="256" r:id="rId2"/>
    <p:sldId id="258" r:id="rId3"/>
    <p:sldId id="275" r:id="rId4"/>
    <p:sldId id="276" r:id="rId5"/>
    <p:sldId id="259" r:id="rId6"/>
    <p:sldId id="260" r:id="rId7"/>
    <p:sldId id="261" r:id="rId8"/>
    <p:sldId id="262" r:id="rId9"/>
    <p:sldId id="263" r:id="rId10"/>
    <p:sldId id="264" r:id="rId11"/>
    <p:sldId id="265" r:id="rId12"/>
    <p:sldId id="266" r:id="rId13"/>
    <p:sldId id="267" r:id="rId14"/>
    <p:sldId id="277" r:id="rId15"/>
    <p:sldId id="278"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0B5AE4-F9ED-4181-ABBC-909D4C4AF131}" type="datetimeFigureOut">
              <a:rPr lang="en-US" smtClean="0"/>
              <a:t>2/6/2021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F08098-2094-47B9-82F5-F45545872224}" type="slidenum">
              <a:rPr lang="en-US" smtClean="0"/>
              <a:t>‹#›</a:t>
            </a:fld>
            <a:endParaRPr lang="en-US"/>
          </a:p>
        </p:txBody>
      </p:sp>
    </p:spTree>
    <p:extLst>
      <p:ext uri="{BB962C8B-B14F-4D97-AF65-F5344CB8AC3E}">
        <p14:creationId xmlns:p14="http://schemas.microsoft.com/office/powerpoint/2010/main" val="763571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2FDDF6-E2AF-456E-80F4-B5FBD0787E48}" type="slidenum">
              <a:rPr lang="en-US"/>
              <a:pPr/>
              <a:t>2</a:t>
            </a:fld>
            <a:endParaRPr lang="en-US"/>
          </a:p>
        </p:txBody>
      </p:sp>
      <p:sp>
        <p:nvSpPr>
          <p:cNvPr id="718850" name="Rectangle 2"/>
          <p:cNvSpPr>
            <a:spLocks noGrp="1" noRot="1" noChangeAspect="1" noChangeArrowheads="1" noTextEdit="1"/>
          </p:cNvSpPr>
          <p:nvPr>
            <p:ph type="sldImg"/>
          </p:nvPr>
        </p:nvSpPr>
        <p:spPr>
          <a:ln/>
        </p:spPr>
      </p:sp>
      <p:sp>
        <p:nvSpPr>
          <p:cNvPr id="718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1FB8F0-D727-4EB3-8DF7-E8FDDEF8CFCA}" type="slidenum">
              <a:rPr lang="en-US"/>
              <a:pPr/>
              <a:t>5</a:t>
            </a:fld>
            <a:endParaRPr lang="en-US"/>
          </a:p>
        </p:txBody>
      </p:sp>
      <p:sp>
        <p:nvSpPr>
          <p:cNvPr id="722946" name="Rectangle 2"/>
          <p:cNvSpPr>
            <a:spLocks noGrp="1" noRot="1" noChangeAspect="1" noChangeArrowheads="1" noTextEdit="1"/>
          </p:cNvSpPr>
          <p:nvPr>
            <p:ph type="sldImg"/>
          </p:nvPr>
        </p:nvSpPr>
        <p:spPr>
          <a:ln/>
        </p:spPr>
      </p:sp>
      <p:sp>
        <p:nvSpPr>
          <p:cNvPr id="722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5A6A43-E10D-45C0-BBDF-61A3C7539799}" type="slidenum">
              <a:rPr lang="en-US"/>
              <a:pPr/>
              <a:t>6</a:t>
            </a:fld>
            <a:endParaRPr lang="en-US"/>
          </a:p>
        </p:txBody>
      </p:sp>
      <p:sp>
        <p:nvSpPr>
          <p:cNvPr id="724994" name="Rectangle 2"/>
          <p:cNvSpPr>
            <a:spLocks noGrp="1" noRot="1" noChangeAspect="1" noChangeArrowheads="1" noTextEdit="1"/>
          </p:cNvSpPr>
          <p:nvPr>
            <p:ph type="sldImg"/>
          </p:nvPr>
        </p:nvSpPr>
        <p:spPr>
          <a:ln/>
        </p:spPr>
      </p:sp>
      <p:sp>
        <p:nvSpPr>
          <p:cNvPr id="724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D97FC8-A255-4698-A56B-FF1103B0C3FB}" type="slidenum">
              <a:rPr lang="en-US"/>
              <a:pPr/>
              <a:t>7</a:t>
            </a:fld>
            <a:endParaRPr lang="en-US"/>
          </a:p>
        </p:txBody>
      </p:sp>
      <p:sp>
        <p:nvSpPr>
          <p:cNvPr id="727042" name="Rectangle 2"/>
          <p:cNvSpPr>
            <a:spLocks noGrp="1" noRot="1" noChangeAspect="1" noChangeArrowheads="1" noTextEdit="1"/>
          </p:cNvSpPr>
          <p:nvPr>
            <p:ph type="sldImg"/>
          </p:nvPr>
        </p:nvSpPr>
        <p:spPr>
          <a:ln/>
        </p:spPr>
      </p:sp>
      <p:sp>
        <p:nvSpPr>
          <p:cNvPr id="727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00EF32-B627-47A3-AA48-9F5D14B70001}" type="slidenum">
              <a:rPr lang="en-US"/>
              <a:pPr/>
              <a:t>8</a:t>
            </a:fld>
            <a:endParaRPr lang="en-US"/>
          </a:p>
        </p:txBody>
      </p:sp>
      <p:sp>
        <p:nvSpPr>
          <p:cNvPr id="729090" name="Rectangle 2"/>
          <p:cNvSpPr>
            <a:spLocks noGrp="1" noRot="1" noChangeAspect="1" noChangeArrowheads="1" noTextEdit="1"/>
          </p:cNvSpPr>
          <p:nvPr>
            <p:ph type="sldImg"/>
          </p:nvPr>
        </p:nvSpPr>
        <p:spPr>
          <a:ln/>
        </p:spPr>
      </p:sp>
      <p:sp>
        <p:nvSpPr>
          <p:cNvPr id="729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4A9852-240F-4DF9-9D7F-24FD3939DC74}" type="slidenum">
              <a:rPr lang="en-US"/>
              <a:pPr/>
              <a:t>9</a:t>
            </a:fld>
            <a:endParaRPr lang="en-US"/>
          </a:p>
        </p:txBody>
      </p:sp>
      <p:sp>
        <p:nvSpPr>
          <p:cNvPr id="731138" name="Rectangle 2"/>
          <p:cNvSpPr>
            <a:spLocks noGrp="1" noRot="1" noChangeAspect="1" noChangeArrowheads="1" noTextEdit="1"/>
          </p:cNvSpPr>
          <p:nvPr>
            <p:ph type="sldImg"/>
          </p:nvPr>
        </p:nvSpPr>
        <p:spPr>
          <a:ln/>
        </p:spPr>
      </p:sp>
      <p:sp>
        <p:nvSpPr>
          <p:cNvPr id="731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5" name="Rectangle 1"/>
          <p:cNvSpPr>
            <a:spLocks noGrp="1" noRot="1" noChangeAspect="1" noChangeArrowheads="1" noTextEdit="1"/>
          </p:cNvSpPr>
          <p:nvPr>
            <p:ph type="sldImg"/>
          </p:nvPr>
        </p:nvSpPr>
        <p:spPr bwMode="auto">
          <a:xfrm>
            <a:off x="1341438" y="915988"/>
            <a:ext cx="4175125" cy="3132137"/>
          </a:xfrm>
          <a:prstGeom prst="rect">
            <a:avLst/>
          </a:prstGeom>
          <a:solidFill>
            <a:srgbClr val="FFFFFF"/>
          </a:solidFill>
          <a:ln>
            <a:solidFill>
              <a:srgbClr val="000000"/>
            </a:solidFill>
            <a:miter lim="800000"/>
            <a:headEnd/>
            <a:tailEnd/>
          </a:ln>
        </p:spPr>
      </p:sp>
      <p:sp>
        <p:nvSpPr>
          <p:cNvPr id="41986" name="Rectangle 2"/>
          <p:cNvSpPr txBox="1">
            <a:spLocks noGrp="1" noChangeArrowheads="1"/>
          </p:cNvSpPr>
          <p:nvPr>
            <p:ph type="body" idx="1"/>
          </p:nvPr>
        </p:nvSpPr>
        <p:spPr bwMode="auto">
          <a:xfrm>
            <a:off x="1046350" y="4352630"/>
            <a:ext cx="4770904" cy="3476603"/>
          </a:xfrm>
          <a:prstGeom prst="rect">
            <a:avLst/>
          </a:prstGeom>
          <a:noFill/>
          <a:ln>
            <a:miter lim="800000"/>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3CBC26E-91A0-441E-800F-A3463557BA31}"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0D2CEF-0256-486E-A055-37E46F3ED4C7}" type="slidenum">
              <a:rPr lang="en-US" smtClean="0"/>
              <a:t>‹#›</a:t>
            </a:fld>
            <a:endParaRPr lang="en-US"/>
          </a:p>
        </p:txBody>
      </p:sp>
    </p:spTree>
    <p:extLst>
      <p:ext uri="{BB962C8B-B14F-4D97-AF65-F5344CB8AC3E}">
        <p14:creationId xmlns:p14="http://schemas.microsoft.com/office/powerpoint/2010/main" val="552227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340907-4956-4761-8262-387688C189BB}"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0D2CEF-0256-486E-A055-37E46F3ED4C7}" type="slidenum">
              <a:rPr lang="en-US" smtClean="0"/>
              <a:t>‹#›</a:t>
            </a:fld>
            <a:endParaRPr lang="en-US"/>
          </a:p>
        </p:txBody>
      </p:sp>
    </p:spTree>
    <p:extLst>
      <p:ext uri="{BB962C8B-B14F-4D97-AF65-F5344CB8AC3E}">
        <p14:creationId xmlns:p14="http://schemas.microsoft.com/office/powerpoint/2010/main" val="1478441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340907-4956-4761-8262-387688C189BB}"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0D2CEF-0256-486E-A055-37E46F3ED4C7}" type="slidenum">
              <a:rPr lang="en-US" smtClean="0"/>
              <a:t>‹#›</a:t>
            </a:fld>
            <a:endParaRPr lang="en-US"/>
          </a:p>
        </p:txBody>
      </p:sp>
    </p:spTree>
    <p:extLst>
      <p:ext uri="{BB962C8B-B14F-4D97-AF65-F5344CB8AC3E}">
        <p14:creationId xmlns:p14="http://schemas.microsoft.com/office/powerpoint/2010/main" val="1453650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CBC26E-91A0-441E-800F-A3463557BA31}"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0D2CEF-0256-486E-A055-37E46F3ED4C7}" type="slidenum">
              <a:rPr lang="en-US" smtClean="0"/>
              <a:t>‹#›</a:t>
            </a:fld>
            <a:endParaRPr lang="en-US"/>
          </a:p>
        </p:txBody>
      </p:sp>
    </p:spTree>
    <p:extLst>
      <p:ext uri="{BB962C8B-B14F-4D97-AF65-F5344CB8AC3E}">
        <p14:creationId xmlns:p14="http://schemas.microsoft.com/office/powerpoint/2010/main" val="2440562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340907-4956-4761-8262-387688C189BB}"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0D2CEF-0256-486E-A055-37E46F3ED4C7}" type="slidenum">
              <a:rPr lang="en-US" smtClean="0"/>
              <a:t>‹#›</a:t>
            </a:fld>
            <a:endParaRPr lang="en-US"/>
          </a:p>
        </p:txBody>
      </p:sp>
    </p:spTree>
    <p:extLst>
      <p:ext uri="{BB962C8B-B14F-4D97-AF65-F5344CB8AC3E}">
        <p14:creationId xmlns:p14="http://schemas.microsoft.com/office/powerpoint/2010/main" val="1352809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340907-4956-4761-8262-387688C189BB}" type="datetimeFigureOut">
              <a:rPr lang="en-US" smtClean="0"/>
              <a:t>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0D2CEF-0256-486E-A055-37E46F3ED4C7}" type="slidenum">
              <a:rPr lang="en-US" smtClean="0"/>
              <a:t>‹#›</a:t>
            </a:fld>
            <a:endParaRPr lang="en-US"/>
          </a:p>
        </p:txBody>
      </p:sp>
    </p:spTree>
    <p:extLst>
      <p:ext uri="{BB962C8B-B14F-4D97-AF65-F5344CB8AC3E}">
        <p14:creationId xmlns:p14="http://schemas.microsoft.com/office/powerpoint/2010/main" val="265870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340907-4956-4761-8262-387688C189BB}" type="datetimeFigureOut">
              <a:rPr lang="en-US" smtClean="0"/>
              <a:t>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0D2CEF-0256-486E-A055-37E46F3ED4C7}" type="slidenum">
              <a:rPr lang="en-US" smtClean="0"/>
              <a:t>‹#›</a:t>
            </a:fld>
            <a:endParaRPr lang="en-US"/>
          </a:p>
        </p:txBody>
      </p:sp>
    </p:spTree>
    <p:extLst>
      <p:ext uri="{BB962C8B-B14F-4D97-AF65-F5344CB8AC3E}">
        <p14:creationId xmlns:p14="http://schemas.microsoft.com/office/powerpoint/2010/main" val="1682078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CBC26E-91A0-441E-800F-A3463557BA31}" type="datetimeFigureOut">
              <a:rPr lang="en-US" smtClean="0"/>
              <a:t>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0D2CEF-0256-486E-A055-37E46F3ED4C7}" type="slidenum">
              <a:rPr lang="en-US" smtClean="0"/>
              <a:t>‹#›</a:t>
            </a:fld>
            <a:endParaRPr lang="en-US"/>
          </a:p>
        </p:txBody>
      </p:sp>
    </p:spTree>
    <p:extLst>
      <p:ext uri="{BB962C8B-B14F-4D97-AF65-F5344CB8AC3E}">
        <p14:creationId xmlns:p14="http://schemas.microsoft.com/office/powerpoint/2010/main" val="4001833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340907-4956-4761-8262-387688C189BB}" type="datetimeFigureOut">
              <a:rPr lang="en-US" smtClean="0"/>
              <a:t>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0D2CEF-0256-486E-A055-37E46F3ED4C7}" type="slidenum">
              <a:rPr lang="en-US" smtClean="0"/>
              <a:t>‹#›</a:t>
            </a:fld>
            <a:endParaRPr lang="en-US"/>
          </a:p>
        </p:txBody>
      </p:sp>
    </p:spTree>
    <p:extLst>
      <p:ext uri="{BB962C8B-B14F-4D97-AF65-F5344CB8AC3E}">
        <p14:creationId xmlns:p14="http://schemas.microsoft.com/office/powerpoint/2010/main" val="2499836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340907-4956-4761-8262-387688C189BB}" type="datetimeFigureOut">
              <a:rPr lang="en-US" smtClean="0"/>
              <a:t>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0D2CEF-0256-486E-A055-37E46F3ED4C7}" type="slidenum">
              <a:rPr lang="en-US" smtClean="0"/>
              <a:t>‹#›</a:t>
            </a:fld>
            <a:endParaRPr lang="en-US"/>
          </a:p>
        </p:txBody>
      </p:sp>
    </p:spTree>
    <p:extLst>
      <p:ext uri="{BB962C8B-B14F-4D97-AF65-F5344CB8AC3E}">
        <p14:creationId xmlns:p14="http://schemas.microsoft.com/office/powerpoint/2010/main" val="656295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340907-4956-4761-8262-387688C189BB}" type="datetimeFigureOut">
              <a:rPr lang="en-US" smtClean="0"/>
              <a:t>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0D2CEF-0256-486E-A055-37E46F3ED4C7}" type="slidenum">
              <a:rPr lang="en-US" smtClean="0"/>
              <a:t>‹#›</a:t>
            </a:fld>
            <a:endParaRPr lang="en-US"/>
          </a:p>
        </p:txBody>
      </p:sp>
    </p:spTree>
    <p:extLst>
      <p:ext uri="{BB962C8B-B14F-4D97-AF65-F5344CB8AC3E}">
        <p14:creationId xmlns:p14="http://schemas.microsoft.com/office/powerpoint/2010/main" val="1028051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340907-4956-4761-8262-387688C189BB}" type="datetimeFigureOut">
              <a:rPr lang="en-US" smtClean="0"/>
              <a:t>2/6/2021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0D2CEF-0256-486E-A055-37E46F3ED4C7}" type="slidenum">
              <a:rPr lang="en-US" smtClean="0"/>
              <a:t>‹#›</a:t>
            </a:fld>
            <a:endParaRPr lang="en-US"/>
          </a:p>
        </p:txBody>
      </p:sp>
    </p:spTree>
    <p:extLst>
      <p:ext uri="{BB962C8B-B14F-4D97-AF65-F5344CB8AC3E}">
        <p14:creationId xmlns:p14="http://schemas.microsoft.com/office/powerpoint/2010/main" val="358251064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EC3307:Object &amp; Component Technology</a:t>
            </a:r>
          </a:p>
        </p:txBody>
      </p:sp>
      <p:sp>
        <p:nvSpPr>
          <p:cNvPr id="3" name="Subtitle 2"/>
          <p:cNvSpPr>
            <a:spLocks noGrp="1"/>
          </p:cNvSpPr>
          <p:nvPr>
            <p:ph type="subTitle" idx="1"/>
          </p:nvPr>
        </p:nvSpPr>
        <p:spPr/>
        <p:txBody>
          <a:bodyPr/>
          <a:lstStyle/>
          <a:p>
            <a:r>
              <a:rPr lang="en-US" dirty="0">
                <a:solidFill>
                  <a:schemeClr val="tx1"/>
                </a:solidFill>
              </a:rPr>
              <a:t>Design By Contract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676400" y="304800"/>
            <a:ext cx="5638800" cy="609600"/>
          </a:xfrm>
        </p:spPr>
        <p:txBody>
          <a:bodyPr>
            <a:normAutofit/>
          </a:bodyPr>
          <a:lstStyle/>
          <a:p>
            <a:pPr algn="l" eaLnBrk="1" hangingPunct="1"/>
            <a:r>
              <a:rPr lang="en-US" sz="2400" b="1" u="sng" dirty="0" err="1">
                <a:latin typeface="Arial" charset="0"/>
              </a:rPr>
              <a:t>Liskov</a:t>
            </a:r>
            <a:r>
              <a:rPr lang="en-US" sz="2400" b="1" u="sng" dirty="0">
                <a:latin typeface="Arial" charset="0"/>
              </a:rPr>
              <a:t> Substitution Principle (LSP)</a:t>
            </a:r>
          </a:p>
        </p:txBody>
      </p:sp>
      <p:sp>
        <p:nvSpPr>
          <p:cNvPr id="11267" name="Rectangle 3"/>
          <p:cNvSpPr>
            <a:spLocks noGrp="1" noChangeArrowheads="1"/>
          </p:cNvSpPr>
          <p:nvPr>
            <p:ph idx="1"/>
          </p:nvPr>
        </p:nvSpPr>
        <p:spPr>
          <a:xfrm>
            <a:off x="304800" y="1371600"/>
            <a:ext cx="8305800" cy="4724400"/>
          </a:xfrm>
        </p:spPr>
        <p:txBody>
          <a:bodyPr/>
          <a:lstStyle/>
          <a:p>
            <a:pPr eaLnBrk="1" hangingPunct="1">
              <a:buFontTx/>
              <a:buNone/>
            </a:pPr>
            <a:r>
              <a:rPr lang="en-US" sz="2300" i="1" dirty="0">
                <a:latin typeface="Verdana" pitchFamily="34" charset="0"/>
              </a:rPr>
              <a:t>An instance of a derived class should be able to</a:t>
            </a:r>
          </a:p>
          <a:p>
            <a:pPr eaLnBrk="1" hangingPunct="1">
              <a:buFontTx/>
              <a:buNone/>
            </a:pPr>
            <a:r>
              <a:rPr lang="en-US" sz="2300" i="1" dirty="0">
                <a:latin typeface="Verdana" pitchFamily="34" charset="0"/>
              </a:rPr>
              <a:t>replace any instance of its </a:t>
            </a:r>
            <a:r>
              <a:rPr lang="en-US" sz="2300" i="1" dirty="0" err="1">
                <a:latin typeface="Verdana" pitchFamily="34" charset="0"/>
              </a:rPr>
              <a:t>superclass</a:t>
            </a:r>
            <a:r>
              <a:rPr lang="en-US" sz="2300" i="1" dirty="0">
                <a:latin typeface="Verdana" pitchFamily="34" charset="0"/>
              </a:rPr>
              <a:t>.</a:t>
            </a:r>
          </a:p>
          <a:p>
            <a:pPr eaLnBrk="1" hangingPunct="1"/>
            <a:endParaRPr lang="en-US" sz="2300" i="1" dirty="0">
              <a:latin typeface="Verdana" pitchFamily="34" charset="0"/>
            </a:endParaRPr>
          </a:p>
          <a:p>
            <a:pPr eaLnBrk="1" hangingPunct="1">
              <a:buFontTx/>
              <a:buNone/>
            </a:pPr>
            <a:r>
              <a:rPr lang="en-US" sz="2400" dirty="0">
                <a:latin typeface="Arial" charset="0"/>
                <a:sym typeface="Symbol" pitchFamily="18" charset="2"/>
              </a:rPr>
              <a:t> </a:t>
            </a:r>
            <a:r>
              <a:rPr lang="en-US" sz="2400" dirty="0">
                <a:latin typeface="Arial" charset="0"/>
              </a:rPr>
              <a:t>Implement classes such that a derived class may be used any place that the base class may be used.</a:t>
            </a:r>
          </a:p>
          <a:p>
            <a:pPr eaLnBrk="1" hangingPunct="1"/>
            <a:endParaRPr lang="en-US" sz="2400" dirty="0">
              <a:latin typeface="Arial" charset="0"/>
            </a:endParaRPr>
          </a:p>
          <a:p>
            <a:pPr eaLnBrk="1" hangingPunct="1">
              <a:buFont typeface="Symbol" pitchFamily="18" charset="2"/>
              <a:buNone/>
            </a:pPr>
            <a:r>
              <a:rPr lang="en-US" sz="2400" dirty="0">
                <a:latin typeface="Arial" charset="0"/>
                <a:sym typeface="Symbol" pitchFamily="18" charset="2"/>
              </a:rPr>
              <a:t></a:t>
            </a:r>
            <a:r>
              <a:rPr lang="en-US" sz="2400" dirty="0">
                <a:latin typeface="Arial" charset="0"/>
              </a:rPr>
              <a:t> In effect, the base class establishes an interface and basic </a:t>
            </a:r>
            <a:r>
              <a:rPr lang="en-US" sz="2400" dirty="0" err="1">
                <a:latin typeface="Arial" charset="0"/>
              </a:rPr>
              <a:t>behaviour</a:t>
            </a:r>
            <a:r>
              <a:rPr lang="en-US" sz="2400" dirty="0">
                <a:latin typeface="Arial" charset="0"/>
              </a:rPr>
              <a:t> (functionality). </a:t>
            </a:r>
          </a:p>
          <a:p>
            <a:pPr eaLnBrk="1" hangingPunct="1">
              <a:buFont typeface="Symbol" pitchFamily="18" charset="2"/>
              <a:buChar char="®"/>
            </a:pPr>
            <a:endParaRPr lang="en-US" sz="2400" dirty="0">
              <a:latin typeface="Arial" charset="0"/>
            </a:endParaRPr>
          </a:p>
          <a:p>
            <a:pPr eaLnBrk="1" hangingPunct="1">
              <a:buFont typeface="Symbol" pitchFamily="18" charset="2"/>
              <a:buNone/>
            </a:pPr>
            <a:r>
              <a:rPr lang="en-US" sz="2400" dirty="0">
                <a:latin typeface="Arial" charset="0"/>
              </a:rPr>
              <a:t>If a derived class violates this principle</a:t>
            </a:r>
            <a:r>
              <a:rPr lang="en-US" sz="2400" i="1" dirty="0">
                <a:latin typeface="Arial" charset="0"/>
              </a:rPr>
              <a:t>,</a:t>
            </a:r>
            <a:r>
              <a:rPr lang="en-US" sz="2400" dirty="0">
                <a:latin typeface="Arial" charset="0"/>
              </a:rPr>
              <a:t>  then it has most likely violated the LSP.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152400" y="533400"/>
            <a:ext cx="8839200" cy="2648097"/>
          </a:xfrm>
          <a:prstGeom prst="rect">
            <a:avLst/>
          </a:prstGeom>
          <a:noFill/>
          <a:ln w="9525">
            <a:noFill/>
            <a:miter lim="800000"/>
            <a:headEnd/>
            <a:tailEnd/>
          </a:ln>
          <a:effectLst/>
        </p:spPr>
        <p:txBody>
          <a:bodyPr>
            <a:spAutoFit/>
          </a:bodyPr>
          <a:lstStyle/>
          <a:p>
            <a:pPr>
              <a:lnSpc>
                <a:spcPct val="80000"/>
              </a:lnSpc>
              <a:spcBef>
                <a:spcPct val="50000"/>
              </a:spcBef>
              <a:buFontTx/>
              <a:buChar char="•"/>
            </a:pPr>
            <a:endParaRPr lang="en-US" dirty="0"/>
          </a:p>
          <a:p>
            <a:pPr>
              <a:lnSpc>
                <a:spcPct val="80000"/>
              </a:lnSpc>
              <a:spcBef>
                <a:spcPct val="50000"/>
              </a:spcBef>
              <a:buFontTx/>
              <a:buChar char="•"/>
            </a:pPr>
            <a:r>
              <a:rPr lang="en-US" dirty="0"/>
              <a:t> 	</a:t>
            </a:r>
            <a:r>
              <a:rPr lang="en-US" sz="2400" dirty="0"/>
              <a:t>For example consider an</a:t>
            </a:r>
            <a:r>
              <a:rPr lang="en-US" sz="2400" dirty="0">
                <a:latin typeface="Times New Roman" pitchFamily="18" charset="0"/>
              </a:rPr>
              <a:t> </a:t>
            </a:r>
            <a:r>
              <a:rPr lang="en-US" sz="2400" dirty="0">
                <a:solidFill>
                  <a:srgbClr val="0000FF"/>
                </a:solidFill>
                <a:latin typeface="Courier New" pitchFamily="49" charset="0"/>
              </a:rPr>
              <a:t>ellipse</a:t>
            </a:r>
            <a:r>
              <a:rPr lang="en-US" sz="2400" dirty="0">
                <a:latin typeface="Times New Roman" pitchFamily="18" charset="0"/>
              </a:rPr>
              <a:t> </a:t>
            </a:r>
            <a:r>
              <a:rPr lang="en-US" sz="2400" dirty="0">
                <a:solidFill>
                  <a:srgbClr val="00B050"/>
                </a:solidFill>
              </a:rPr>
              <a:t>base class </a:t>
            </a:r>
            <a:r>
              <a:rPr lang="en-US" sz="2400" dirty="0"/>
              <a:t>extended by a</a:t>
            </a:r>
            <a:r>
              <a:rPr lang="en-US" sz="2400" dirty="0">
                <a:latin typeface="Times New Roman" pitchFamily="18" charset="0"/>
              </a:rPr>
              <a:t> 	</a:t>
            </a:r>
            <a:r>
              <a:rPr lang="en-US" sz="2400" dirty="0">
                <a:solidFill>
                  <a:srgbClr val="0000FF"/>
                </a:solidFill>
                <a:latin typeface="Courier New" pitchFamily="49" charset="0"/>
              </a:rPr>
              <a:t>circle</a:t>
            </a:r>
            <a:r>
              <a:rPr lang="en-US" sz="2400" dirty="0">
                <a:solidFill>
                  <a:srgbClr val="7030A0"/>
                </a:solidFill>
                <a:latin typeface="Times New Roman" pitchFamily="18" charset="0"/>
              </a:rPr>
              <a:t> </a:t>
            </a:r>
            <a:r>
              <a:rPr lang="en-US" sz="2400" dirty="0">
                <a:solidFill>
                  <a:srgbClr val="00B050"/>
                </a:solidFill>
              </a:rPr>
              <a:t>derived class</a:t>
            </a:r>
            <a:r>
              <a:rPr lang="en-US" sz="2400" dirty="0">
                <a:solidFill>
                  <a:srgbClr val="00B050"/>
                </a:solidFill>
                <a:latin typeface="Times New Roman" pitchFamily="18" charset="0"/>
              </a:rPr>
              <a:t> </a:t>
            </a:r>
          </a:p>
          <a:p>
            <a:pPr>
              <a:lnSpc>
                <a:spcPct val="80000"/>
              </a:lnSpc>
              <a:spcBef>
                <a:spcPct val="50000"/>
              </a:spcBef>
              <a:buFontTx/>
              <a:buChar char="•"/>
            </a:pPr>
            <a:endParaRPr lang="en-US" sz="2400" dirty="0">
              <a:latin typeface="Times New Roman" pitchFamily="18" charset="0"/>
            </a:endParaRPr>
          </a:p>
          <a:p>
            <a:pPr marL="342900" indent="-342900">
              <a:lnSpc>
                <a:spcPct val="80000"/>
              </a:lnSpc>
              <a:spcBef>
                <a:spcPct val="50000"/>
              </a:spcBef>
              <a:buFont typeface="Arial" pitchFamily="34" charset="0"/>
              <a:buChar char="•"/>
            </a:pPr>
            <a:r>
              <a:rPr lang="en-US" sz="2400" dirty="0">
                <a:latin typeface="Times New Roman" pitchFamily="18" charset="0"/>
              </a:rPr>
              <a:t> 	</a:t>
            </a:r>
            <a:r>
              <a:rPr lang="en-US" sz="2400" dirty="0"/>
              <a:t>While a circle may be considered to be a special case of an 	ellipse, if you change the major axis values of the ellipse then 	it may not be a circle, etc.</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152400" y="533400"/>
            <a:ext cx="8839200" cy="3231654"/>
          </a:xfrm>
          <a:prstGeom prst="rect">
            <a:avLst/>
          </a:prstGeom>
          <a:noFill/>
          <a:ln w="9525">
            <a:noFill/>
            <a:miter lim="800000"/>
            <a:headEnd/>
            <a:tailEnd/>
          </a:ln>
          <a:effectLst/>
        </p:spPr>
        <p:txBody>
          <a:bodyPr wrap="square">
            <a:spAutoFit/>
          </a:bodyPr>
          <a:lstStyle/>
          <a:p>
            <a:pPr>
              <a:spcBef>
                <a:spcPct val="50000"/>
              </a:spcBef>
            </a:pPr>
            <a:r>
              <a:rPr lang="en-US" sz="2400" dirty="0"/>
              <a:t>Derived class methods (see “Design by contract”):</a:t>
            </a:r>
          </a:p>
          <a:p>
            <a:pPr lvl="1">
              <a:spcBef>
                <a:spcPct val="50000"/>
              </a:spcBef>
            </a:pPr>
            <a:r>
              <a:rPr lang="en-US" sz="2400" dirty="0"/>
              <a:t>- a subclass should </a:t>
            </a:r>
            <a:r>
              <a:rPr lang="en-US" sz="2400" dirty="0" err="1"/>
              <a:t>honour</a:t>
            </a:r>
            <a:r>
              <a:rPr lang="en-US" sz="2400" dirty="0"/>
              <a:t> the “contracts” made by its parent class. </a:t>
            </a:r>
          </a:p>
          <a:p>
            <a:pPr lvl="1">
              <a:spcBef>
                <a:spcPct val="50000"/>
              </a:spcBef>
            </a:pPr>
            <a:r>
              <a:rPr lang="en-US" sz="2400" dirty="0"/>
              <a:t>- pre-conditions should be no stronger than in the base class method.</a:t>
            </a:r>
          </a:p>
          <a:p>
            <a:pPr lvl="1">
              <a:spcBef>
                <a:spcPct val="50000"/>
              </a:spcBef>
              <a:buFontTx/>
              <a:buChar char="-"/>
            </a:pPr>
            <a:r>
              <a:rPr lang="en-US" sz="2400" dirty="0"/>
              <a:t>post-conditions should be no weaker than in the base class method.</a:t>
            </a:r>
          </a:p>
        </p:txBody>
      </p:sp>
      <p:sp>
        <p:nvSpPr>
          <p:cNvPr id="13315" name="Text Box 3"/>
          <p:cNvSpPr txBox="1">
            <a:spLocks noChangeArrowheads="1"/>
          </p:cNvSpPr>
          <p:nvPr/>
        </p:nvSpPr>
        <p:spPr bwMode="auto">
          <a:xfrm>
            <a:off x="154858" y="3500284"/>
            <a:ext cx="8763000" cy="3046988"/>
          </a:xfrm>
          <a:prstGeom prst="rect">
            <a:avLst/>
          </a:prstGeom>
          <a:noFill/>
          <a:ln w="9525">
            <a:noFill/>
            <a:miter lim="800000"/>
            <a:headEnd/>
            <a:tailEnd/>
          </a:ln>
          <a:effectLst/>
        </p:spPr>
        <p:txBody>
          <a:bodyPr>
            <a:spAutoFit/>
          </a:bodyPr>
          <a:lstStyle/>
          <a:p>
            <a:endParaRPr lang="en-US" altLang="zh-CN" sz="2400" dirty="0">
              <a:ea typeface="SimSun" pitchFamily="2" charset="-122"/>
            </a:endParaRPr>
          </a:p>
          <a:p>
            <a:r>
              <a:rPr lang="en-US" altLang="zh-CN" sz="2400" dirty="0">
                <a:ea typeface="SimSun" pitchFamily="2" charset="-122"/>
              </a:rPr>
              <a:t>Demand no more, promise no less</a:t>
            </a:r>
          </a:p>
          <a:p>
            <a:pPr lvl="1"/>
            <a:endParaRPr lang="en-US" altLang="zh-CN" sz="2400" dirty="0">
              <a:ea typeface="SimSun" pitchFamily="2" charset="-122"/>
            </a:endParaRPr>
          </a:p>
          <a:p>
            <a:pPr lvl="1"/>
            <a:r>
              <a:rPr lang="en-US" altLang="zh-CN" sz="2400" dirty="0">
                <a:ea typeface="SimSun" pitchFamily="2" charset="-122"/>
              </a:rPr>
              <a:t>Demand no more: the subclass should accept any arguments that the </a:t>
            </a:r>
            <a:r>
              <a:rPr lang="en-US" altLang="zh-CN" sz="2400" dirty="0" err="1">
                <a:ea typeface="SimSun" pitchFamily="2" charset="-122"/>
              </a:rPr>
              <a:t>superclass</a:t>
            </a:r>
            <a:r>
              <a:rPr lang="en-US" altLang="zh-CN" sz="2400" dirty="0">
                <a:ea typeface="SimSun" pitchFamily="2" charset="-122"/>
              </a:rPr>
              <a:t> would accept.</a:t>
            </a:r>
          </a:p>
          <a:p>
            <a:pPr lvl="1"/>
            <a:endParaRPr lang="en-US" altLang="zh-CN" sz="2400" dirty="0">
              <a:ea typeface="SimSun" pitchFamily="2" charset="-122"/>
            </a:endParaRPr>
          </a:p>
          <a:p>
            <a:pPr lvl="1"/>
            <a:r>
              <a:rPr lang="en-US" altLang="zh-CN" sz="2400" dirty="0">
                <a:ea typeface="SimSun" pitchFamily="2" charset="-122"/>
              </a:rPr>
              <a:t>Promise no less: Any assumption that is valid when the </a:t>
            </a:r>
            <a:r>
              <a:rPr lang="en-US" altLang="zh-CN" sz="2400" dirty="0" err="1">
                <a:ea typeface="SimSun" pitchFamily="2" charset="-122"/>
              </a:rPr>
              <a:t>superclass</a:t>
            </a:r>
            <a:r>
              <a:rPr lang="en-US" altLang="zh-CN" sz="2400" dirty="0">
                <a:ea typeface="SimSun" pitchFamily="2" charset="-122"/>
              </a:rPr>
              <a:t> is used must be valid when the subclass is used.</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ChangeArrowheads="1"/>
          </p:cNvSpPr>
          <p:nvPr/>
        </p:nvSpPr>
        <p:spPr bwMode="auto">
          <a:xfrm>
            <a:off x="228600" y="609600"/>
            <a:ext cx="8763000" cy="4493538"/>
          </a:xfrm>
          <a:prstGeom prst="rect">
            <a:avLst/>
          </a:prstGeom>
          <a:noFill/>
          <a:ln w="9525">
            <a:noFill/>
            <a:miter lim="800000"/>
            <a:headEnd/>
            <a:tailEnd/>
          </a:ln>
          <a:effectLst/>
        </p:spPr>
        <p:txBody>
          <a:bodyPr>
            <a:spAutoFit/>
          </a:bodyPr>
          <a:lstStyle/>
          <a:p>
            <a:r>
              <a:rPr lang="en-US" sz="2200" dirty="0"/>
              <a:t>The </a:t>
            </a:r>
            <a:r>
              <a:rPr lang="en-US" sz="2200" dirty="0" err="1"/>
              <a:t>Liskov</a:t>
            </a:r>
            <a:r>
              <a:rPr lang="en-US" sz="2200" dirty="0"/>
              <a:t> Substitution Principle: Methods that use references to base classes must be able to use objects of derived classes without knowing it.</a:t>
            </a:r>
          </a:p>
          <a:p>
            <a:endParaRPr lang="en-US" sz="2200" dirty="0"/>
          </a:p>
          <a:p>
            <a:r>
              <a:rPr lang="en-US" sz="2200" dirty="0"/>
              <a:t>Example: If you have a variable of type </a:t>
            </a:r>
            <a:r>
              <a:rPr lang="en-US" sz="2200" dirty="0">
                <a:latin typeface="Courier New" pitchFamily="49" charset="0"/>
              </a:rPr>
              <a:t>Animal</a:t>
            </a:r>
            <a:r>
              <a:rPr lang="en-US" sz="2200" dirty="0"/>
              <a:t>, the code that uses this variable should </a:t>
            </a:r>
            <a:r>
              <a:rPr lang="en-US" sz="2200" u="sng" dirty="0"/>
              <a:t>not care</a:t>
            </a:r>
            <a:r>
              <a:rPr lang="en-US" sz="2200" dirty="0"/>
              <a:t> what kind of </a:t>
            </a:r>
            <a:r>
              <a:rPr lang="en-US" sz="2200" dirty="0">
                <a:latin typeface="Courier New" pitchFamily="49" charset="0"/>
              </a:rPr>
              <a:t>Animal</a:t>
            </a:r>
            <a:r>
              <a:rPr lang="en-US" sz="2200" dirty="0"/>
              <a:t> it is.</a:t>
            </a:r>
          </a:p>
          <a:p>
            <a:endParaRPr lang="en-US" sz="2200" dirty="0"/>
          </a:p>
          <a:p>
            <a:r>
              <a:rPr lang="en-US" sz="2200" dirty="0">
                <a:latin typeface="Courier New" pitchFamily="49" charset="0"/>
              </a:rPr>
              <a:t>Animal x; ...; if (x </a:t>
            </a:r>
            <a:r>
              <a:rPr lang="en-US" sz="2200" dirty="0" err="1">
                <a:latin typeface="Courier New" pitchFamily="49" charset="0"/>
              </a:rPr>
              <a:t>instanceof</a:t>
            </a:r>
            <a:r>
              <a:rPr lang="en-US" sz="2200" dirty="0">
                <a:latin typeface="Courier New" pitchFamily="49" charset="0"/>
              </a:rPr>
              <a:t> Frog) { ... }</a:t>
            </a:r>
          </a:p>
          <a:p>
            <a:endParaRPr lang="en-US" sz="2200" dirty="0">
              <a:latin typeface="Courier New" pitchFamily="49" charset="0"/>
            </a:endParaRPr>
          </a:p>
          <a:p>
            <a:r>
              <a:rPr lang="en-US" sz="2200" dirty="0"/>
              <a:t>If you introduce a </a:t>
            </a:r>
            <a:r>
              <a:rPr lang="en-US" sz="2200" dirty="0">
                <a:latin typeface="Courier New" pitchFamily="49" charset="0"/>
              </a:rPr>
              <a:t>Deer</a:t>
            </a:r>
            <a:r>
              <a:rPr lang="en-US" sz="2200" dirty="0"/>
              <a:t> class, you should </a:t>
            </a:r>
            <a:r>
              <a:rPr lang="en-US" sz="2200" u="sng" dirty="0"/>
              <a:t>not</a:t>
            </a:r>
            <a:r>
              <a:rPr lang="en-US" sz="2200" dirty="0"/>
              <a:t> have to make any changes to code that uses an </a:t>
            </a:r>
            <a:r>
              <a:rPr lang="en-US" sz="2200" dirty="0">
                <a:latin typeface="Courier New" pitchFamily="49" charset="0"/>
              </a:rPr>
              <a:t>Animal</a:t>
            </a:r>
            <a:endParaRPr lang="en-US" sz="2200" dirty="0"/>
          </a:p>
          <a:p>
            <a:r>
              <a:rPr lang="en-US" sz="2200" dirty="0">
                <a:latin typeface="Courier New" pitchFamily="49" charset="0"/>
              </a:rPr>
              <a:t>… else if (x </a:t>
            </a:r>
            <a:r>
              <a:rPr lang="en-US" sz="2200" dirty="0" err="1">
                <a:latin typeface="Courier New" pitchFamily="49" charset="0"/>
              </a:rPr>
              <a:t>instanceof</a:t>
            </a:r>
            <a:r>
              <a:rPr lang="en-US" sz="2200" dirty="0">
                <a:latin typeface="Courier New" pitchFamily="49" charset="0"/>
              </a:rPr>
              <a:t> Deer) { ... } // new code</a:t>
            </a:r>
          </a:p>
          <a:p>
            <a:endParaRPr lang="en-US" sz="2200" u="sng" dirty="0">
              <a:latin typeface="Courier New" pitchFamily="49" charset="0"/>
            </a:endParaRPr>
          </a:p>
          <a:p>
            <a:r>
              <a:rPr lang="en-US" sz="2200" u="sng" dirty="0"/>
              <a:t>If</a:t>
            </a:r>
            <a:r>
              <a:rPr lang="en-US" sz="2200" dirty="0"/>
              <a:t> you do have to change code, your </a:t>
            </a:r>
            <a:r>
              <a:rPr lang="en-US" sz="2200" dirty="0">
                <a:latin typeface="Courier New" pitchFamily="49" charset="0"/>
              </a:rPr>
              <a:t>Animal</a:t>
            </a:r>
            <a:r>
              <a:rPr lang="en-US" sz="2200" dirty="0"/>
              <a:t> class was poorly designed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1"/>
          <p:cNvSpPr txBox="1">
            <a:spLocks noChangeArrowheads="1"/>
          </p:cNvSpPr>
          <p:nvPr/>
        </p:nvSpPr>
        <p:spPr bwMode="auto">
          <a:xfrm>
            <a:off x="257175" y="457200"/>
            <a:ext cx="8229600" cy="4801314"/>
          </a:xfrm>
          <a:prstGeom prst="rect">
            <a:avLst/>
          </a:prstGeom>
          <a:noFill/>
          <a:ln w="9525">
            <a:noFill/>
            <a:miter lim="800000"/>
            <a:headEnd/>
            <a:tailEnd/>
          </a:ln>
        </p:spPr>
        <p:txBody>
          <a:bodyPr>
            <a:spAutoFit/>
          </a:bodyPr>
          <a:lstStyle/>
          <a:p>
            <a:r>
              <a:rPr lang="en-US" u="sng" dirty="0"/>
              <a:t>Example</a:t>
            </a:r>
          </a:p>
          <a:p>
            <a:endParaRPr lang="en-US" dirty="0"/>
          </a:p>
          <a:p>
            <a:r>
              <a:rPr lang="en-US" altLang="zh-CN" sz="1800" dirty="0">
                <a:latin typeface="Courier New" pitchFamily="49" charset="0"/>
                <a:ea typeface="SimSun" pitchFamily="2" charset="-122"/>
              </a:rPr>
              <a:t>class Rectangle {</a:t>
            </a:r>
          </a:p>
          <a:p>
            <a:r>
              <a:rPr lang="en-US" altLang="zh-CN" sz="1800" dirty="0">
                <a:latin typeface="Courier New" pitchFamily="49" charset="0"/>
                <a:ea typeface="SimSun" pitchFamily="2" charset="-122"/>
              </a:rPr>
              <a:t>   public void </a:t>
            </a:r>
            <a:r>
              <a:rPr lang="en-US" altLang="zh-CN" sz="1800" dirty="0" err="1">
                <a:latin typeface="Courier New" pitchFamily="49" charset="0"/>
                <a:ea typeface="SimSun" pitchFamily="2" charset="-122"/>
              </a:rPr>
              <a:t>setWidth</a:t>
            </a:r>
            <a:r>
              <a:rPr lang="en-US" altLang="zh-CN" sz="1800" dirty="0">
                <a:latin typeface="Courier New" pitchFamily="49" charset="0"/>
                <a:ea typeface="SimSun" pitchFamily="2" charset="-122"/>
              </a:rPr>
              <a:t>(</a:t>
            </a:r>
            <a:r>
              <a:rPr lang="en-US" altLang="zh-CN" sz="1800" dirty="0" err="1">
                <a:latin typeface="Courier New" pitchFamily="49" charset="0"/>
                <a:ea typeface="SimSun" pitchFamily="2" charset="-122"/>
              </a:rPr>
              <a:t>int</a:t>
            </a:r>
            <a:r>
              <a:rPr lang="en-US" altLang="zh-CN" sz="1800" dirty="0">
                <a:latin typeface="Courier New" pitchFamily="49" charset="0"/>
                <a:ea typeface="SimSun" pitchFamily="2" charset="-122"/>
              </a:rPr>
              <a:t> width) {</a:t>
            </a:r>
          </a:p>
          <a:p>
            <a:r>
              <a:rPr lang="en-US" altLang="zh-CN" sz="1800" dirty="0">
                <a:latin typeface="Courier New" pitchFamily="49" charset="0"/>
                <a:ea typeface="SimSun" pitchFamily="2" charset="-122"/>
              </a:rPr>
              <a:t>       </a:t>
            </a:r>
            <a:r>
              <a:rPr lang="en-US" altLang="zh-CN" sz="1800" dirty="0" err="1">
                <a:latin typeface="Courier New" pitchFamily="49" charset="0"/>
                <a:ea typeface="SimSun" pitchFamily="2" charset="-122"/>
              </a:rPr>
              <a:t>setWidth</a:t>
            </a:r>
            <a:r>
              <a:rPr lang="en-US" altLang="zh-CN" sz="1800" dirty="0">
                <a:latin typeface="Courier New" pitchFamily="49" charset="0"/>
                <a:ea typeface="SimSun" pitchFamily="2" charset="-122"/>
              </a:rPr>
              <a:t>(width);</a:t>
            </a:r>
          </a:p>
          <a:p>
            <a:r>
              <a:rPr lang="en-US" altLang="zh-CN" sz="1800" dirty="0">
                <a:latin typeface="Courier New" pitchFamily="49" charset="0"/>
                <a:ea typeface="SimSun" pitchFamily="2" charset="-122"/>
              </a:rPr>
              <a:t>}</a:t>
            </a:r>
          </a:p>
          <a:p>
            <a:r>
              <a:rPr lang="en-US" altLang="zh-CN" sz="1800" dirty="0">
                <a:latin typeface="Courier New" pitchFamily="49" charset="0"/>
                <a:ea typeface="SimSun" pitchFamily="2" charset="-122"/>
              </a:rPr>
              <a:t>   public void </a:t>
            </a:r>
            <a:r>
              <a:rPr lang="en-US" altLang="zh-CN" sz="1800" dirty="0" err="1">
                <a:latin typeface="Courier New" pitchFamily="49" charset="0"/>
                <a:ea typeface="SimSun" pitchFamily="2" charset="-122"/>
              </a:rPr>
              <a:t>setHeight</a:t>
            </a:r>
            <a:r>
              <a:rPr lang="en-US" altLang="zh-CN" sz="1800" dirty="0">
                <a:latin typeface="Courier New" pitchFamily="49" charset="0"/>
                <a:ea typeface="SimSun" pitchFamily="2" charset="-122"/>
              </a:rPr>
              <a:t>(</a:t>
            </a:r>
            <a:r>
              <a:rPr lang="en-US" altLang="zh-CN" sz="1800" dirty="0" err="1">
                <a:latin typeface="Courier New" pitchFamily="49" charset="0"/>
                <a:ea typeface="SimSun" pitchFamily="2" charset="-122"/>
              </a:rPr>
              <a:t>int</a:t>
            </a:r>
            <a:r>
              <a:rPr lang="en-US" altLang="zh-CN" sz="1800" dirty="0">
                <a:latin typeface="Courier New" pitchFamily="49" charset="0"/>
                <a:ea typeface="SimSun" pitchFamily="2" charset="-122"/>
              </a:rPr>
              <a:t> height) {</a:t>
            </a:r>
          </a:p>
          <a:p>
            <a:r>
              <a:rPr lang="en-US" altLang="zh-CN" sz="1800" dirty="0">
                <a:latin typeface="Courier New" pitchFamily="49" charset="0"/>
                <a:ea typeface="SimSun" pitchFamily="2" charset="-122"/>
              </a:rPr>
              <a:t>       </a:t>
            </a:r>
            <a:r>
              <a:rPr lang="en-US" altLang="zh-CN" sz="1800" dirty="0" err="1">
                <a:latin typeface="Courier New" pitchFamily="49" charset="0"/>
                <a:ea typeface="SimSun" pitchFamily="2" charset="-122"/>
              </a:rPr>
              <a:t>super.setHeight</a:t>
            </a:r>
            <a:r>
              <a:rPr lang="en-US" altLang="zh-CN" sz="1800" dirty="0">
                <a:latin typeface="Courier New" pitchFamily="49" charset="0"/>
                <a:ea typeface="SimSun" pitchFamily="2" charset="-122"/>
              </a:rPr>
              <a:t>(height);</a:t>
            </a:r>
          </a:p>
          <a:p>
            <a:r>
              <a:rPr lang="en-US" altLang="zh-CN" sz="1800" dirty="0">
                <a:latin typeface="Courier New" pitchFamily="49" charset="0"/>
                <a:ea typeface="SimSun" pitchFamily="2" charset="-122"/>
              </a:rPr>
              <a:t>}</a:t>
            </a:r>
          </a:p>
          <a:p>
            <a:r>
              <a:rPr lang="en-US" altLang="zh-CN" sz="1800" dirty="0">
                <a:latin typeface="Courier New" pitchFamily="49" charset="0"/>
                <a:ea typeface="SimSun" pitchFamily="2" charset="-122"/>
              </a:rPr>
              <a:t>}</a:t>
            </a:r>
          </a:p>
          <a:p>
            <a:endParaRPr lang="en-US" altLang="zh-CN" sz="1800" dirty="0">
              <a:latin typeface="Courier New" pitchFamily="49" charset="0"/>
              <a:ea typeface="SimSun" pitchFamily="2" charset="-122"/>
            </a:endParaRPr>
          </a:p>
          <a:p>
            <a:r>
              <a:rPr lang="en-US" altLang="zh-CN" sz="1800" dirty="0">
                <a:latin typeface="Courier New" pitchFamily="49" charset="0"/>
                <a:ea typeface="SimSun" pitchFamily="2" charset="-122"/>
              </a:rPr>
              <a:t>void </a:t>
            </a:r>
            <a:r>
              <a:rPr lang="en-US" altLang="zh-CN" sz="1800" dirty="0" err="1">
                <a:latin typeface="Courier New" pitchFamily="49" charset="0"/>
                <a:ea typeface="SimSun" pitchFamily="2" charset="-122"/>
              </a:rPr>
              <a:t>clientOfRectangle</a:t>
            </a:r>
            <a:r>
              <a:rPr lang="en-US" altLang="zh-CN" sz="1800" dirty="0">
                <a:latin typeface="Courier New" pitchFamily="49" charset="0"/>
                <a:ea typeface="SimSun" pitchFamily="2" charset="-122"/>
              </a:rPr>
              <a:t>(Rectangle r) {</a:t>
            </a:r>
          </a:p>
          <a:p>
            <a:r>
              <a:rPr lang="en-US" altLang="zh-CN" sz="1800" dirty="0">
                <a:latin typeface="Courier New" pitchFamily="49" charset="0"/>
                <a:ea typeface="SimSun" pitchFamily="2" charset="-122"/>
              </a:rPr>
              <a:t>    </a:t>
            </a:r>
            <a:r>
              <a:rPr lang="en-US" altLang="zh-CN" sz="1800" dirty="0" err="1">
                <a:latin typeface="Courier New" pitchFamily="49" charset="0"/>
                <a:ea typeface="SimSun" pitchFamily="2" charset="-122"/>
              </a:rPr>
              <a:t>r.setWidth</a:t>
            </a:r>
            <a:r>
              <a:rPr lang="en-US" altLang="zh-CN" sz="1800" dirty="0">
                <a:latin typeface="Courier New" pitchFamily="49" charset="0"/>
                <a:ea typeface="SimSun" pitchFamily="2" charset="-122"/>
              </a:rPr>
              <a:t>(10);</a:t>
            </a:r>
          </a:p>
          <a:p>
            <a:r>
              <a:rPr lang="en-US" altLang="zh-CN" sz="1800" dirty="0">
                <a:latin typeface="Courier New" pitchFamily="49" charset="0"/>
                <a:ea typeface="SimSun" pitchFamily="2" charset="-122"/>
              </a:rPr>
              <a:t>    </a:t>
            </a:r>
            <a:r>
              <a:rPr lang="en-US" altLang="zh-CN" sz="1800" dirty="0" err="1">
                <a:latin typeface="Courier New" pitchFamily="49" charset="0"/>
                <a:ea typeface="SimSun" pitchFamily="2" charset="-122"/>
              </a:rPr>
              <a:t>r.setHeight</a:t>
            </a:r>
            <a:r>
              <a:rPr lang="en-US" altLang="zh-CN" sz="1800" dirty="0">
                <a:latin typeface="Courier New" pitchFamily="49" charset="0"/>
                <a:ea typeface="SimSun" pitchFamily="2" charset="-122"/>
              </a:rPr>
              <a:t>(20);</a:t>
            </a:r>
          </a:p>
          <a:p>
            <a:r>
              <a:rPr lang="en-US" altLang="zh-CN" sz="1800" dirty="0">
                <a:latin typeface="Courier New" pitchFamily="49" charset="0"/>
                <a:ea typeface="SimSun" pitchFamily="2" charset="-122"/>
              </a:rPr>
              <a:t>    print(</a:t>
            </a:r>
            <a:r>
              <a:rPr lang="en-US" altLang="zh-CN" sz="1800" dirty="0" err="1">
                <a:latin typeface="Courier New" pitchFamily="49" charset="0"/>
                <a:ea typeface="SimSun" pitchFamily="2" charset="-122"/>
              </a:rPr>
              <a:t>r.area</a:t>
            </a:r>
            <a:r>
              <a:rPr lang="en-US" altLang="zh-CN" sz="1800" dirty="0">
                <a:latin typeface="Courier New" pitchFamily="49" charset="0"/>
                <a:ea typeface="SimSun" pitchFamily="2" charset="-122"/>
              </a:rPr>
              <a:t>());</a:t>
            </a:r>
          </a:p>
          <a:p>
            <a:r>
              <a:rPr lang="en-US" altLang="zh-CN" sz="1800" dirty="0">
                <a:latin typeface="Courier New" pitchFamily="49" charset="0"/>
                <a:ea typeface="SimSun" pitchFamily="2" charset="-122"/>
              </a:rPr>
              <a:t>}</a:t>
            </a:r>
          </a:p>
          <a:p>
            <a:endParaRPr lang="en-US" dirty="0"/>
          </a:p>
        </p:txBody>
      </p:sp>
      <p:sp>
        <p:nvSpPr>
          <p:cNvPr id="15363" name="TextBox 2"/>
          <p:cNvSpPr txBox="1">
            <a:spLocks noChangeArrowheads="1"/>
          </p:cNvSpPr>
          <p:nvPr/>
        </p:nvSpPr>
        <p:spPr bwMode="auto">
          <a:xfrm>
            <a:off x="166687" y="5274696"/>
            <a:ext cx="8410575" cy="460375"/>
          </a:xfrm>
          <a:prstGeom prst="rect">
            <a:avLst/>
          </a:prstGeom>
          <a:noFill/>
          <a:ln w="9525">
            <a:noFill/>
            <a:miter lim="800000"/>
            <a:headEnd/>
            <a:tailEnd/>
          </a:ln>
        </p:spPr>
        <p:txBody>
          <a:bodyPr wrap="none">
            <a:spAutoFit/>
          </a:bodyPr>
          <a:lstStyle/>
          <a:p>
            <a:r>
              <a:rPr lang="en-US" dirty="0"/>
              <a:t>Can we derive a Square class from the Rectangle class?</a:t>
            </a:r>
          </a:p>
        </p:txBody>
      </p:sp>
    </p:spTree>
    <p:extLst>
      <p:ext uri="{BB962C8B-B14F-4D97-AF65-F5344CB8AC3E}">
        <p14:creationId xmlns:p14="http://schemas.microsoft.com/office/powerpoint/2010/main" val="3337193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39"/>
          <p:cNvSpPr txBox="1">
            <a:spLocks noChangeArrowheads="1"/>
          </p:cNvSpPr>
          <p:nvPr/>
        </p:nvSpPr>
        <p:spPr bwMode="auto">
          <a:xfrm>
            <a:off x="6896100" y="595313"/>
            <a:ext cx="1447800" cy="1654175"/>
          </a:xfrm>
          <a:prstGeom prst="rect">
            <a:avLst/>
          </a:prstGeom>
          <a:noFill/>
          <a:ln w="9525">
            <a:solidFill>
              <a:schemeClr val="tx1"/>
            </a:solidFill>
            <a:miter lim="800000"/>
            <a:headEnd/>
            <a:tailEnd/>
          </a:ln>
        </p:spPr>
        <p:txBody>
          <a:bodyPr>
            <a:spAutoFit/>
          </a:bodyPr>
          <a:lstStyle/>
          <a:p>
            <a:pPr algn="ctr" eaLnBrk="0" hangingPunct="0"/>
            <a:r>
              <a:rPr lang="en-US" altLang="zh-CN" sz="1800">
                <a:latin typeface="Courier New" pitchFamily="49" charset="0"/>
                <a:ea typeface="SimSun" pitchFamily="2" charset="-122"/>
              </a:rPr>
              <a:t>Rectangle</a:t>
            </a:r>
          </a:p>
          <a:p>
            <a:pPr algn="ctr" eaLnBrk="0" hangingPunct="0"/>
            <a:r>
              <a:rPr lang="en-US" altLang="zh-CN" sz="1200">
                <a:latin typeface="Courier New" pitchFamily="49" charset="0"/>
                <a:ea typeface="SimSun" pitchFamily="2" charset="-122"/>
              </a:rPr>
              <a:t>-int width;</a:t>
            </a:r>
          </a:p>
          <a:p>
            <a:pPr algn="ctr" eaLnBrk="0" hangingPunct="0"/>
            <a:r>
              <a:rPr lang="en-US" altLang="zh-CN" sz="1200">
                <a:latin typeface="Courier New" pitchFamily="49" charset="0"/>
                <a:ea typeface="SimSun" pitchFamily="2" charset="-122"/>
              </a:rPr>
              <a:t>-int height</a:t>
            </a:r>
          </a:p>
          <a:p>
            <a:pPr algn="ctr" eaLnBrk="0" hangingPunct="0"/>
            <a:r>
              <a:rPr lang="en-US" altLang="zh-CN" sz="1200">
                <a:latin typeface="Courier New" pitchFamily="49" charset="0"/>
                <a:ea typeface="SimSun" pitchFamily="2" charset="-122"/>
              </a:rPr>
              <a:t>+getWidth()</a:t>
            </a:r>
          </a:p>
          <a:p>
            <a:pPr algn="ctr" eaLnBrk="0" hangingPunct="0"/>
            <a:r>
              <a:rPr lang="en-US" altLang="zh-CN" sz="1200">
                <a:latin typeface="Courier New" pitchFamily="49" charset="0"/>
                <a:ea typeface="SimSun" pitchFamily="2" charset="-122"/>
              </a:rPr>
              <a:t>+setWidth()</a:t>
            </a:r>
          </a:p>
          <a:p>
            <a:pPr algn="ctr" eaLnBrk="0" hangingPunct="0"/>
            <a:r>
              <a:rPr lang="en-US" altLang="zh-CN" sz="1200">
                <a:latin typeface="Courier New" pitchFamily="49" charset="0"/>
                <a:ea typeface="SimSun" pitchFamily="2" charset="-122"/>
              </a:rPr>
              <a:t>+getHeight()</a:t>
            </a:r>
          </a:p>
          <a:p>
            <a:pPr algn="ctr" eaLnBrk="0" hangingPunct="0"/>
            <a:r>
              <a:rPr lang="en-US" altLang="zh-CN" sz="1200">
                <a:latin typeface="Courier New" pitchFamily="49" charset="0"/>
                <a:ea typeface="SimSun" pitchFamily="2" charset="-122"/>
              </a:rPr>
              <a:t>+setHeight()</a:t>
            </a:r>
          </a:p>
          <a:p>
            <a:pPr algn="ctr" eaLnBrk="0" hangingPunct="0"/>
            <a:r>
              <a:rPr lang="en-US" altLang="zh-CN" sz="1200">
                <a:latin typeface="Courier New" pitchFamily="49" charset="0"/>
                <a:ea typeface="SimSun" pitchFamily="2" charset="-122"/>
              </a:rPr>
              <a:t>+area();</a:t>
            </a:r>
          </a:p>
        </p:txBody>
      </p:sp>
      <p:sp>
        <p:nvSpPr>
          <p:cNvPr id="16387" name="Line 40"/>
          <p:cNvSpPr>
            <a:spLocks noChangeShapeType="1"/>
          </p:cNvSpPr>
          <p:nvPr/>
        </p:nvSpPr>
        <p:spPr bwMode="auto">
          <a:xfrm>
            <a:off x="6896100" y="900113"/>
            <a:ext cx="1447800" cy="0"/>
          </a:xfrm>
          <a:prstGeom prst="line">
            <a:avLst/>
          </a:prstGeom>
          <a:noFill/>
          <a:ln w="9525">
            <a:solidFill>
              <a:schemeClr val="tx1"/>
            </a:solidFill>
            <a:round/>
            <a:headEnd/>
            <a:tailEnd/>
          </a:ln>
        </p:spPr>
        <p:txBody>
          <a:bodyPr/>
          <a:lstStyle/>
          <a:p>
            <a:endParaRPr lang="en-US"/>
          </a:p>
        </p:txBody>
      </p:sp>
      <p:sp>
        <p:nvSpPr>
          <p:cNvPr id="16388" name="Text Box 43"/>
          <p:cNvSpPr txBox="1">
            <a:spLocks noChangeArrowheads="1"/>
          </p:cNvSpPr>
          <p:nvPr/>
        </p:nvSpPr>
        <p:spPr bwMode="auto">
          <a:xfrm>
            <a:off x="152400" y="349250"/>
            <a:ext cx="6629400" cy="5035550"/>
          </a:xfrm>
          <a:prstGeom prst="rect">
            <a:avLst/>
          </a:prstGeom>
          <a:noFill/>
          <a:ln w="9525">
            <a:noFill/>
            <a:miter lim="800000"/>
            <a:headEnd/>
            <a:tailEnd/>
          </a:ln>
        </p:spPr>
        <p:txBody>
          <a:bodyPr>
            <a:spAutoFit/>
          </a:bodyPr>
          <a:lstStyle/>
          <a:p>
            <a:pPr eaLnBrk="0" hangingPunct="0"/>
            <a:r>
              <a:rPr lang="en-US" altLang="zh-CN" sz="1800" dirty="0">
                <a:latin typeface="Courier New" pitchFamily="49" charset="0"/>
                <a:ea typeface="SimSun" pitchFamily="2" charset="-122"/>
              </a:rPr>
              <a:t>class Square extends Rectangle {</a:t>
            </a:r>
          </a:p>
          <a:p>
            <a:pPr eaLnBrk="0" hangingPunct="0"/>
            <a:r>
              <a:rPr lang="en-US" altLang="zh-CN" sz="1800" dirty="0">
                <a:latin typeface="Courier New" pitchFamily="49" charset="0"/>
                <a:ea typeface="SimSun" pitchFamily="2" charset="-122"/>
              </a:rPr>
              <a:t>   public void </a:t>
            </a:r>
            <a:r>
              <a:rPr lang="en-US" altLang="zh-CN" sz="1800" dirty="0" err="1">
                <a:latin typeface="Courier New" pitchFamily="49" charset="0"/>
                <a:ea typeface="SimSun" pitchFamily="2" charset="-122"/>
              </a:rPr>
              <a:t>setWidth</a:t>
            </a:r>
            <a:r>
              <a:rPr lang="en-US" altLang="zh-CN" sz="1800" dirty="0">
                <a:latin typeface="Courier New" pitchFamily="49" charset="0"/>
                <a:ea typeface="SimSun" pitchFamily="2" charset="-122"/>
              </a:rPr>
              <a:t>(</a:t>
            </a:r>
            <a:r>
              <a:rPr lang="en-US" altLang="zh-CN" sz="1800" dirty="0" err="1">
                <a:latin typeface="Courier New" pitchFamily="49" charset="0"/>
                <a:ea typeface="SimSun" pitchFamily="2" charset="-122"/>
              </a:rPr>
              <a:t>int</a:t>
            </a:r>
            <a:r>
              <a:rPr lang="en-US" altLang="zh-CN" sz="1800" dirty="0">
                <a:latin typeface="Courier New" pitchFamily="49" charset="0"/>
                <a:ea typeface="SimSun" pitchFamily="2" charset="-122"/>
              </a:rPr>
              <a:t> width) {</a:t>
            </a:r>
          </a:p>
          <a:p>
            <a:pPr eaLnBrk="0" hangingPunct="0"/>
            <a:r>
              <a:rPr lang="en-US" altLang="zh-CN" sz="1800" dirty="0">
                <a:latin typeface="Courier New" pitchFamily="49" charset="0"/>
                <a:ea typeface="SimSun" pitchFamily="2" charset="-122"/>
              </a:rPr>
              <a:t>       </a:t>
            </a:r>
            <a:r>
              <a:rPr lang="en-US" altLang="zh-CN" sz="1800" dirty="0" err="1">
                <a:latin typeface="Courier New" pitchFamily="49" charset="0"/>
                <a:ea typeface="SimSun" pitchFamily="2" charset="-122"/>
              </a:rPr>
              <a:t>super.setWidth</a:t>
            </a:r>
            <a:r>
              <a:rPr lang="en-US" altLang="zh-CN" sz="1800" dirty="0">
                <a:latin typeface="Courier New" pitchFamily="49" charset="0"/>
                <a:ea typeface="SimSun" pitchFamily="2" charset="-122"/>
              </a:rPr>
              <a:t>(width);</a:t>
            </a:r>
          </a:p>
          <a:p>
            <a:pPr eaLnBrk="0" hangingPunct="0"/>
            <a:r>
              <a:rPr lang="en-US" altLang="zh-CN" sz="1800" dirty="0">
                <a:latin typeface="Courier New" pitchFamily="49" charset="0"/>
                <a:ea typeface="SimSun" pitchFamily="2" charset="-122"/>
              </a:rPr>
              <a:t>       </a:t>
            </a:r>
            <a:r>
              <a:rPr lang="en-US" altLang="zh-CN" sz="1800" dirty="0" err="1">
                <a:latin typeface="Courier New" pitchFamily="49" charset="0"/>
                <a:ea typeface="SimSun" pitchFamily="2" charset="-122"/>
              </a:rPr>
              <a:t>super.setHeight</a:t>
            </a:r>
            <a:r>
              <a:rPr lang="en-US" altLang="zh-CN" sz="1800" dirty="0">
                <a:latin typeface="Courier New" pitchFamily="49" charset="0"/>
                <a:ea typeface="SimSun" pitchFamily="2" charset="-122"/>
              </a:rPr>
              <a:t>(width);</a:t>
            </a:r>
          </a:p>
          <a:p>
            <a:pPr eaLnBrk="0" hangingPunct="0"/>
            <a:r>
              <a:rPr lang="en-US" altLang="zh-CN" sz="1800" dirty="0">
                <a:latin typeface="Courier New" pitchFamily="49" charset="0"/>
                <a:ea typeface="SimSun" pitchFamily="2" charset="-122"/>
              </a:rPr>
              <a:t>   }</a:t>
            </a:r>
          </a:p>
          <a:p>
            <a:pPr eaLnBrk="0" hangingPunct="0"/>
            <a:r>
              <a:rPr lang="en-US" altLang="zh-CN" sz="1800" dirty="0">
                <a:latin typeface="Courier New" pitchFamily="49" charset="0"/>
                <a:ea typeface="SimSun" pitchFamily="2" charset="-122"/>
              </a:rPr>
              <a:t>   public void </a:t>
            </a:r>
            <a:r>
              <a:rPr lang="en-US" altLang="zh-CN" sz="1800" dirty="0" err="1">
                <a:latin typeface="Courier New" pitchFamily="49" charset="0"/>
                <a:ea typeface="SimSun" pitchFamily="2" charset="-122"/>
              </a:rPr>
              <a:t>setHeight</a:t>
            </a:r>
            <a:r>
              <a:rPr lang="en-US" altLang="zh-CN" sz="1800" dirty="0">
                <a:latin typeface="Courier New" pitchFamily="49" charset="0"/>
                <a:ea typeface="SimSun" pitchFamily="2" charset="-122"/>
              </a:rPr>
              <a:t>(</a:t>
            </a:r>
            <a:r>
              <a:rPr lang="en-US" altLang="zh-CN" sz="1800" dirty="0" err="1">
                <a:latin typeface="Courier New" pitchFamily="49" charset="0"/>
                <a:ea typeface="SimSun" pitchFamily="2" charset="-122"/>
              </a:rPr>
              <a:t>int</a:t>
            </a:r>
            <a:r>
              <a:rPr lang="en-US" altLang="zh-CN" sz="1800" dirty="0">
                <a:latin typeface="Courier New" pitchFamily="49" charset="0"/>
                <a:ea typeface="SimSun" pitchFamily="2" charset="-122"/>
              </a:rPr>
              <a:t> height) {</a:t>
            </a:r>
          </a:p>
          <a:p>
            <a:pPr eaLnBrk="0" hangingPunct="0"/>
            <a:r>
              <a:rPr lang="en-US" altLang="zh-CN" sz="1800" dirty="0">
                <a:latin typeface="Courier New" pitchFamily="49" charset="0"/>
                <a:ea typeface="SimSun" pitchFamily="2" charset="-122"/>
              </a:rPr>
              <a:t>       </a:t>
            </a:r>
            <a:r>
              <a:rPr lang="en-US" altLang="zh-CN" sz="1800" dirty="0" err="1">
                <a:latin typeface="Courier New" pitchFamily="49" charset="0"/>
                <a:ea typeface="SimSun" pitchFamily="2" charset="-122"/>
              </a:rPr>
              <a:t>super.setHeight</a:t>
            </a:r>
            <a:r>
              <a:rPr lang="en-US" altLang="zh-CN" sz="1800" dirty="0">
                <a:latin typeface="Courier New" pitchFamily="49" charset="0"/>
                <a:ea typeface="SimSun" pitchFamily="2" charset="-122"/>
              </a:rPr>
              <a:t>(height);</a:t>
            </a:r>
          </a:p>
          <a:p>
            <a:pPr eaLnBrk="0" hangingPunct="0"/>
            <a:r>
              <a:rPr lang="en-US" altLang="zh-CN" sz="1800" dirty="0">
                <a:latin typeface="Courier New" pitchFamily="49" charset="0"/>
                <a:ea typeface="SimSun" pitchFamily="2" charset="-122"/>
              </a:rPr>
              <a:t>       </a:t>
            </a:r>
            <a:r>
              <a:rPr lang="en-US" altLang="zh-CN" sz="1800" dirty="0" err="1">
                <a:latin typeface="Courier New" pitchFamily="49" charset="0"/>
                <a:ea typeface="SimSun" pitchFamily="2" charset="-122"/>
              </a:rPr>
              <a:t>super.setWidth</a:t>
            </a:r>
            <a:r>
              <a:rPr lang="en-US" altLang="zh-CN" sz="1800" dirty="0">
                <a:latin typeface="Courier New" pitchFamily="49" charset="0"/>
                <a:ea typeface="SimSun" pitchFamily="2" charset="-122"/>
              </a:rPr>
              <a:t>(height);</a:t>
            </a:r>
          </a:p>
          <a:p>
            <a:pPr eaLnBrk="0" hangingPunct="0"/>
            <a:r>
              <a:rPr lang="en-US" altLang="zh-CN" sz="1800" dirty="0">
                <a:latin typeface="Courier New" pitchFamily="49" charset="0"/>
                <a:ea typeface="SimSun" pitchFamily="2" charset="-122"/>
              </a:rPr>
              <a:t>   }</a:t>
            </a:r>
          </a:p>
          <a:p>
            <a:pPr eaLnBrk="0" hangingPunct="0"/>
            <a:r>
              <a:rPr lang="en-US" altLang="zh-CN" sz="1800" dirty="0">
                <a:latin typeface="Courier New" pitchFamily="49" charset="0"/>
                <a:ea typeface="SimSun" pitchFamily="2" charset="-122"/>
              </a:rPr>
              <a:t>}</a:t>
            </a:r>
          </a:p>
          <a:p>
            <a:pPr eaLnBrk="0" hangingPunct="0"/>
            <a:r>
              <a:rPr lang="en-US" altLang="zh-CN" sz="1800" dirty="0">
                <a:latin typeface="Courier New" pitchFamily="49" charset="0"/>
                <a:ea typeface="SimSun" pitchFamily="2" charset="-122"/>
              </a:rPr>
              <a:t>void </a:t>
            </a:r>
            <a:r>
              <a:rPr lang="en-US" altLang="zh-CN" sz="1800" dirty="0" err="1">
                <a:latin typeface="Courier New" pitchFamily="49" charset="0"/>
                <a:ea typeface="SimSun" pitchFamily="2" charset="-122"/>
              </a:rPr>
              <a:t>clientOfRectangle</a:t>
            </a:r>
            <a:r>
              <a:rPr lang="en-US" altLang="zh-CN" sz="1800" dirty="0">
                <a:latin typeface="Courier New" pitchFamily="49" charset="0"/>
                <a:ea typeface="SimSun" pitchFamily="2" charset="-122"/>
              </a:rPr>
              <a:t>(Rectangle r) {</a:t>
            </a:r>
          </a:p>
          <a:p>
            <a:pPr eaLnBrk="0" hangingPunct="0"/>
            <a:r>
              <a:rPr lang="en-US" altLang="zh-CN" sz="1800" dirty="0">
                <a:latin typeface="Courier New" pitchFamily="49" charset="0"/>
                <a:ea typeface="SimSun" pitchFamily="2" charset="-122"/>
              </a:rPr>
              <a:t>    </a:t>
            </a:r>
            <a:r>
              <a:rPr lang="en-US" altLang="zh-CN" sz="1800" dirty="0" err="1">
                <a:latin typeface="Courier New" pitchFamily="49" charset="0"/>
                <a:ea typeface="SimSun" pitchFamily="2" charset="-122"/>
              </a:rPr>
              <a:t>r.setWidth</a:t>
            </a:r>
            <a:r>
              <a:rPr lang="en-US" altLang="zh-CN" sz="1800" dirty="0">
                <a:latin typeface="Courier New" pitchFamily="49" charset="0"/>
                <a:ea typeface="SimSun" pitchFamily="2" charset="-122"/>
              </a:rPr>
              <a:t>(10);</a:t>
            </a:r>
          </a:p>
          <a:p>
            <a:pPr eaLnBrk="0" hangingPunct="0"/>
            <a:r>
              <a:rPr lang="en-US" altLang="zh-CN" sz="1800" dirty="0">
                <a:latin typeface="Courier New" pitchFamily="49" charset="0"/>
                <a:ea typeface="SimSun" pitchFamily="2" charset="-122"/>
              </a:rPr>
              <a:t>    </a:t>
            </a:r>
            <a:r>
              <a:rPr lang="en-US" altLang="zh-CN" sz="1800" dirty="0" err="1">
                <a:latin typeface="Courier New" pitchFamily="49" charset="0"/>
                <a:ea typeface="SimSun" pitchFamily="2" charset="-122"/>
              </a:rPr>
              <a:t>r.setHeight</a:t>
            </a:r>
            <a:r>
              <a:rPr lang="en-US" altLang="zh-CN" sz="1800" dirty="0">
                <a:latin typeface="Courier New" pitchFamily="49" charset="0"/>
                <a:ea typeface="SimSun" pitchFamily="2" charset="-122"/>
              </a:rPr>
              <a:t>(20);</a:t>
            </a:r>
          </a:p>
          <a:p>
            <a:pPr eaLnBrk="0" hangingPunct="0"/>
            <a:r>
              <a:rPr lang="en-US" altLang="zh-CN" sz="1800" dirty="0">
                <a:latin typeface="Courier New" pitchFamily="49" charset="0"/>
                <a:ea typeface="SimSun" pitchFamily="2" charset="-122"/>
              </a:rPr>
              <a:t>    print(</a:t>
            </a:r>
            <a:r>
              <a:rPr lang="en-US" altLang="zh-CN" sz="1800" dirty="0" err="1">
                <a:latin typeface="Courier New" pitchFamily="49" charset="0"/>
                <a:ea typeface="SimSun" pitchFamily="2" charset="-122"/>
              </a:rPr>
              <a:t>r.area</a:t>
            </a:r>
            <a:r>
              <a:rPr lang="en-US" altLang="zh-CN" sz="1800" dirty="0">
                <a:latin typeface="Courier New" pitchFamily="49" charset="0"/>
                <a:ea typeface="SimSun" pitchFamily="2" charset="-122"/>
              </a:rPr>
              <a:t>());</a:t>
            </a:r>
          </a:p>
          <a:p>
            <a:pPr eaLnBrk="0" hangingPunct="0"/>
            <a:r>
              <a:rPr lang="en-US" altLang="zh-CN" sz="1800" dirty="0">
                <a:latin typeface="Courier New" pitchFamily="49" charset="0"/>
                <a:ea typeface="SimSun" pitchFamily="2" charset="-122"/>
              </a:rPr>
              <a:t>}</a:t>
            </a:r>
          </a:p>
          <a:p>
            <a:pPr eaLnBrk="0" hangingPunct="0"/>
            <a:endParaRPr lang="en-US" altLang="zh-CN" sz="1800" dirty="0">
              <a:latin typeface="Courier New" pitchFamily="49" charset="0"/>
              <a:ea typeface="SimSun" pitchFamily="2" charset="-122"/>
            </a:endParaRPr>
          </a:p>
          <a:p>
            <a:pPr eaLnBrk="0" hangingPunct="0"/>
            <a:r>
              <a:rPr lang="en-US" altLang="zh-CN" sz="1800" dirty="0">
                <a:latin typeface="Courier New" pitchFamily="49" charset="0"/>
                <a:ea typeface="SimSun" pitchFamily="2" charset="-122"/>
              </a:rPr>
              <a:t>Rectangle r = new Square(…);  </a:t>
            </a:r>
          </a:p>
          <a:p>
            <a:pPr eaLnBrk="0" hangingPunct="0"/>
            <a:r>
              <a:rPr lang="en-US" altLang="zh-CN" sz="1800" dirty="0" err="1">
                <a:latin typeface="Courier New" pitchFamily="49" charset="0"/>
                <a:ea typeface="SimSun" pitchFamily="2" charset="-122"/>
              </a:rPr>
              <a:t>clientOfRectangle</a:t>
            </a:r>
            <a:r>
              <a:rPr lang="en-US" altLang="zh-CN" sz="1800" dirty="0">
                <a:latin typeface="Courier New" pitchFamily="49" charset="0"/>
                <a:ea typeface="SimSun" pitchFamily="2" charset="-122"/>
              </a:rPr>
              <a:t>(r); // what would be printed?</a:t>
            </a:r>
          </a:p>
        </p:txBody>
      </p:sp>
      <p:sp>
        <p:nvSpPr>
          <p:cNvPr id="16389" name="Text Box 74"/>
          <p:cNvSpPr txBox="1">
            <a:spLocks noChangeArrowheads="1"/>
          </p:cNvSpPr>
          <p:nvPr/>
        </p:nvSpPr>
        <p:spPr bwMode="auto">
          <a:xfrm>
            <a:off x="6896100" y="3033713"/>
            <a:ext cx="1447800" cy="1106487"/>
          </a:xfrm>
          <a:prstGeom prst="rect">
            <a:avLst/>
          </a:prstGeom>
          <a:noFill/>
          <a:ln w="9525">
            <a:solidFill>
              <a:schemeClr val="tx1"/>
            </a:solidFill>
            <a:miter lim="800000"/>
            <a:headEnd/>
            <a:tailEnd/>
          </a:ln>
        </p:spPr>
        <p:txBody>
          <a:bodyPr>
            <a:spAutoFit/>
          </a:bodyPr>
          <a:lstStyle/>
          <a:p>
            <a:pPr algn="ctr" eaLnBrk="0" hangingPunct="0"/>
            <a:r>
              <a:rPr lang="en-US" altLang="zh-CN" sz="1800">
                <a:latin typeface="Courier New" pitchFamily="49" charset="0"/>
                <a:ea typeface="SimSun" pitchFamily="2" charset="-122"/>
              </a:rPr>
              <a:t>Square</a:t>
            </a:r>
          </a:p>
          <a:p>
            <a:pPr algn="ctr" eaLnBrk="0" hangingPunct="0"/>
            <a:r>
              <a:rPr lang="en-US" altLang="zh-CN" sz="1200">
                <a:latin typeface="Courier New" pitchFamily="49" charset="0"/>
                <a:ea typeface="SimSun" pitchFamily="2" charset="-122"/>
              </a:rPr>
              <a:t>+getWidth()</a:t>
            </a:r>
          </a:p>
          <a:p>
            <a:pPr algn="ctr" eaLnBrk="0" hangingPunct="0"/>
            <a:r>
              <a:rPr lang="en-US" altLang="zh-CN" sz="1200">
                <a:latin typeface="Courier New" pitchFamily="49" charset="0"/>
                <a:ea typeface="SimSun" pitchFamily="2" charset="-122"/>
              </a:rPr>
              <a:t>+setWidth()</a:t>
            </a:r>
          </a:p>
          <a:p>
            <a:pPr algn="ctr" eaLnBrk="0" hangingPunct="0"/>
            <a:r>
              <a:rPr lang="en-US" altLang="zh-CN" sz="1200">
                <a:latin typeface="Courier New" pitchFamily="49" charset="0"/>
                <a:ea typeface="SimSun" pitchFamily="2" charset="-122"/>
              </a:rPr>
              <a:t>+getHeight()</a:t>
            </a:r>
          </a:p>
          <a:p>
            <a:pPr algn="ctr" eaLnBrk="0" hangingPunct="0"/>
            <a:r>
              <a:rPr lang="en-US" altLang="zh-CN" sz="1200">
                <a:latin typeface="Courier New" pitchFamily="49" charset="0"/>
                <a:ea typeface="SimSun" pitchFamily="2" charset="-122"/>
              </a:rPr>
              <a:t>+setHeight()</a:t>
            </a:r>
          </a:p>
        </p:txBody>
      </p:sp>
      <p:grpSp>
        <p:nvGrpSpPr>
          <p:cNvPr id="2" name="Group 78"/>
          <p:cNvGrpSpPr>
            <a:grpSpLocks/>
          </p:cNvGrpSpPr>
          <p:nvPr/>
        </p:nvGrpSpPr>
        <p:grpSpPr bwMode="auto">
          <a:xfrm>
            <a:off x="7505700" y="2271713"/>
            <a:ext cx="152400" cy="152400"/>
            <a:chOff x="3600" y="2688"/>
            <a:chExt cx="96" cy="96"/>
          </a:xfrm>
        </p:grpSpPr>
        <p:sp>
          <p:nvSpPr>
            <p:cNvPr id="16395" name="Line 75"/>
            <p:cNvSpPr>
              <a:spLocks noChangeShapeType="1"/>
            </p:cNvSpPr>
            <p:nvPr/>
          </p:nvSpPr>
          <p:spPr bwMode="auto">
            <a:xfrm flipH="1">
              <a:off x="3600" y="2688"/>
              <a:ext cx="48" cy="96"/>
            </a:xfrm>
            <a:prstGeom prst="line">
              <a:avLst/>
            </a:prstGeom>
            <a:noFill/>
            <a:ln w="9525">
              <a:solidFill>
                <a:schemeClr val="tx1"/>
              </a:solidFill>
              <a:round/>
              <a:headEnd/>
              <a:tailEnd/>
            </a:ln>
          </p:spPr>
          <p:txBody>
            <a:bodyPr/>
            <a:lstStyle/>
            <a:p>
              <a:endParaRPr lang="en-US"/>
            </a:p>
          </p:txBody>
        </p:sp>
        <p:sp>
          <p:nvSpPr>
            <p:cNvPr id="16396" name="Line 76"/>
            <p:cNvSpPr>
              <a:spLocks noChangeShapeType="1"/>
            </p:cNvSpPr>
            <p:nvPr/>
          </p:nvSpPr>
          <p:spPr bwMode="auto">
            <a:xfrm>
              <a:off x="3648" y="2688"/>
              <a:ext cx="48" cy="96"/>
            </a:xfrm>
            <a:prstGeom prst="line">
              <a:avLst/>
            </a:prstGeom>
            <a:noFill/>
            <a:ln w="9525">
              <a:solidFill>
                <a:schemeClr val="tx1"/>
              </a:solidFill>
              <a:round/>
              <a:headEnd/>
              <a:tailEnd/>
            </a:ln>
          </p:spPr>
          <p:txBody>
            <a:bodyPr/>
            <a:lstStyle/>
            <a:p>
              <a:endParaRPr lang="en-US"/>
            </a:p>
          </p:txBody>
        </p:sp>
        <p:sp>
          <p:nvSpPr>
            <p:cNvPr id="16397" name="Line 77"/>
            <p:cNvSpPr>
              <a:spLocks noChangeShapeType="1"/>
            </p:cNvSpPr>
            <p:nvPr/>
          </p:nvSpPr>
          <p:spPr bwMode="auto">
            <a:xfrm>
              <a:off x="3600" y="2784"/>
              <a:ext cx="96" cy="0"/>
            </a:xfrm>
            <a:prstGeom prst="line">
              <a:avLst/>
            </a:prstGeom>
            <a:noFill/>
            <a:ln w="9525">
              <a:solidFill>
                <a:schemeClr val="tx1"/>
              </a:solidFill>
              <a:round/>
              <a:headEnd/>
              <a:tailEnd/>
            </a:ln>
          </p:spPr>
          <p:txBody>
            <a:bodyPr/>
            <a:lstStyle/>
            <a:p>
              <a:endParaRPr lang="en-US"/>
            </a:p>
          </p:txBody>
        </p:sp>
      </p:grpSp>
      <p:sp>
        <p:nvSpPr>
          <p:cNvPr id="16391" name="Line 79"/>
          <p:cNvSpPr>
            <a:spLocks noChangeShapeType="1"/>
          </p:cNvSpPr>
          <p:nvPr/>
        </p:nvSpPr>
        <p:spPr bwMode="auto">
          <a:xfrm>
            <a:off x="7581900" y="2424113"/>
            <a:ext cx="0" cy="609600"/>
          </a:xfrm>
          <a:prstGeom prst="line">
            <a:avLst/>
          </a:prstGeom>
          <a:noFill/>
          <a:ln w="9525">
            <a:solidFill>
              <a:schemeClr val="tx1"/>
            </a:solidFill>
            <a:round/>
            <a:headEnd/>
            <a:tailEnd/>
          </a:ln>
        </p:spPr>
        <p:txBody>
          <a:bodyPr/>
          <a:lstStyle/>
          <a:p>
            <a:endParaRPr lang="en-US"/>
          </a:p>
        </p:txBody>
      </p:sp>
      <p:sp>
        <p:nvSpPr>
          <p:cNvPr id="16392" name="Line 81"/>
          <p:cNvSpPr>
            <a:spLocks noChangeShapeType="1"/>
          </p:cNvSpPr>
          <p:nvPr/>
        </p:nvSpPr>
        <p:spPr bwMode="auto">
          <a:xfrm>
            <a:off x="6896100" y="3338513"/>
            <a:ext cx="1447800" cy="0"/>
          </a:xfrm>
          <a:prstGeom prst="line">
            <a:avLst/>
          </a:prstGeom>
          <a:noFill/>
          <a:ln w="9525">
            <a:solidFill>
              <a:schemeClr val="tx1"/>
            </a:solidFill>
            <a:round/>
            <a:headEnd/>
            <a:tailEnd/>
          </a:ln>
        </p:spPr>
        <p:txBody>
          <a:bodyPr/>
          <a:lstStyle/>
          <a:p>
            <a:endParaRPr lang="en-US"/>
          </a:p>
        </p:txBody>
      </p:sp>
      <p:sp>
        <p:nvSpPr>
          <p:cNvPr id="16393" name="Text Box 82"/>
          <p:cNvSpPr txBox="1">
            <a:spLocks noChangeArrowheads="1"/>
          </p:cNvSpPr>
          <p:nvPr/>
        </p:nvSpPr>
        <p:spPr bwMode="auto">
          <a:xfrm>
            <a:off x="7658100" y="2500313"/>
            <a:ext cx="641350" cy="366712"/>
          </a:xfrm>
          <a:prstGeom prst="rect">
            <a:avLst/>
          </a:prstGeom>
          <a:noFill/>
          <a:ln w="9525">
            <a:noFill/>
            <a:miter lim="800000"/>
            <a:headEnd/>
            <a:tailEnd/>
          </a:ln>
        </p:spPr>
        <p:txBody>
          <a:bodyPr wrap="none">
            <a:spAutoFit/>
          </a:bodyPr>
          <a:lstStyle/>
          <a:p>
            <a:pPr eaLnBrk="0" hangingPunct="0"/>
            <a:r>
              <a:rPr lang="en-US" altLang="zh-CN" sz="1800">
                <a:ea typeface="SimSun" pitchFamily="2" charset="-122"/>
              </a:rPr>
              <a:t>IS-A</a:t>
            </a:r>
            <a:endParaRPr lang="en-US" sz="1800"/>
          </a:p>
        </p:txBody>
      </p:sp>
      <p:sp>
        <p:nvSpPr>
          <p:cNvPr id="16394" name="TextBox 1"/>
          <p:cNvSpPr txBox="1">
            <a:spLocks noChangeArrowheads="1"/>
          </p:cNvSpPr>
          <p:nvPr/>
        </p:nvSpPr>
        <p:spPr bwMode="auto">
          <a:xfrm>
            <a:off x="1516626" y="5562600"/>
            <a:ext cx="2383153" cy="369332"/>
          </a:xfrm>
          <a:prstGeom prst="rect">
            <a:avLst/>
          </a:prstGeom>
          <a:noFill/>
          <a:ln w="9525">
            <a:noFill/>
            <a:miter lim="800000"/>
            <a:headEnd/>
            <a:tailEnd/>
          </a:ln>
        </p:spPr>
        <p:txBody>
          <a:bodyPr wrap="none">
            <a:spAutoFit/>
          </a:bodyPr>
          <a:lstStyle/>
          <a:p>
            <a:r>
              <a:rPr lang="en-US" dirty="0"/>
              <a:t>Is a square a rectangle?</a:t>
            </a:r>
          </a:p>
        </p:txBody>
      </p:sp>
    </p:spTree>
    <p:extLst>
      <p:ext uri="{BB962C8B-B14F-4D97-AF65-F5344CB8AC3E}">
        <p14:creationId xmlns:p14="http://schemas.microsoft.com/office/powerpoint/2010/main" val="4153742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212725" y="420688"/>
            <a:ext cx="8778875" cy="3693319"/>
          </a:xfrm>
          <a:prstGeom prst="rect">
            <a:avLst/>
          </a:prstGeom>
          <a:noFill/>
          <a:ln w="9525">
            <a:noFill/>
            <a:miter lim="800000"/>
            <a:headEnd/>
            <a:tailEnd/>
          </a:ln>
          <a:effectLst/>
        </p:spPr>
        <p:txBody>
          <a:bodyPr>
            <a:spAutoFit/>
          </a:bodyPr>
          <a:lstStyle/>
          <a:p>
            <a:pPr marL="457200" indent="-457200"/>
            <a:r>
              <a:rPr lang="en-US" sz="2400" dirty="0"/>
              <a:t>Why is the </a:t>
            </a:r>
            <a:r>
              <a:rPr lang="en-US" sz="2400" dirty="0" err="1"/>
              <a:t>Liskov</a:t>
            </a:r>
            <a:r>
              <a:rPr lang="en-US" sz="2400" dirty="0"/>
              <a:t> Substitution Principle important?</a:t>
            </a:r>
          </a:p>
          <a:p>
            <a:pPr marL="457200" indent="-457200"/>
            <a:endParaRPr lang="en-US" sz="2400" dirty="0"/>
          </a:p>
          <a:p>
            <a:pPr marL="457200" indent="-457200">
              <a:buFontTx/>
              <a:buAutoNum type="arabicPeriod"/>
            </a:pPr>
            <a:r>
              <a:rPr lang="en-US" sz="2400" dirty="0">
                <a:solidFill>
                  <a:srgbClr val="00B050"/>
                </a:solidFill>
              </a:rPr>
              <a:t>Because if not followed, then class hierarchies will be a mess. </a:t>
            </a:r>
          </a:p>
          <a:p>
            <a:pPr marL="457200" indent="-457200"/>
            <a:endParaRPr lang="en-US" sz="2400" dirty="0"/>
          </a:p>
          <a:p>
            <a:pPr marL="457200" indent="-457200"/>
            <a:r>
              <a:rPr lang="en-US" sz="2400" dirty="0"/>
              <a:t>     Mess being that whenever a subclass instance was passed as parameter to any method, strange </a:t>
            </a:r>
            <a:r>
              <a:rPr lang="en-US" sz="2400" dirty="0" err="1"/>
              <a:t>behaviour</a:t>
            </a:r>
            <a:r>
              <a:rPr lang="en-US" sz="2400" dirty="0"/>
              <a:t> would occur. </a:t>
            </a:r>
          </a:p>
          <a:p>
            <a:pPr marL="457200" indent="-457200"/>
            <a:endParaRPr lang="en-US" sz="2400" dirty="0"/>
          </a:p>
          <a:p>
            <a:pPr marL="457200" indent="-457200"/>
            <a:r>
              <a:rPr lang="en-US" sz="2400" dirty="0"/>
              <a:t>2. </a:t>
            </a:r>
            <a:r>
              <a:rPr lang="en-US" sz="2400" dirty="0">
                <a:solidFill>
                  <a:srgbClr val="00B050"/>
                </a:solidFill>
              </a:rPr>
              <a:t>Because if not followed, unit tests for the superclass would never succeed for the subclass. </a:t>
            </a:r>
          </a:p>
          <a:p>
            <a:pPr marL="457200" indent="-457200"/>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671040" y="568860"/>
            <a:ext cx="7807680" cy="1146360"/>
          </a:xfrm>
          <a:ln/>
        </p:spPr>
        <p:txBody>
          <a:bodyPr>
            <a:normAutofit fontScale="90000"/>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t>	 </a:t>
            </a:r>
            <a:r>
              <a:rPr lang="en-GB" dirty="0" err="1"/>
              <a:t>Liskov</a:t>
            </a:r>
            <a:r>
              <a:rPr lang="en-GB" dirty="0"/>
              <a:t> Substitution Principle (LSP)</a:t>
            </a:r>
          </a:p>
        </p:txBody>
      </p:sp>
      <p:sp>
        <p:nvSpPr>
          <p:cNvPr id="14338" name="Text Box 2"/>
          <p:cNvSpPr txBox="1">
            <a:spLocks noChangeArrowheads="1"/>
          </p:cNvSpPr>
          <p:nvPr/>
        </p:nvSpPr>
        <p:spPr bwMode="auto">
          <a:xfrm>
            <a:off x="1356645" y="2098301"/>
            <a:ext cx="6032100" cy="1179554"/>
          </a:xfrm>
          <a:prstGeom prst="rect">
            <a:avLst/>
          </a:prstGeom>
          <a:noFill/>
          <a:ln w="9525">
            <a:noFill/>
            <a:miter lim="800000"/>
            <a:headEnd/>
            <a:tailEnd/>
          </a:ln>
        </p:spPr>
        <p:txBody>
          <a:bodyPr wrap="none" lIns="0" tIns="0" rIns="0" bIns="0">
            <a:spAutoFit/>
          </a:bodyPr>
          <a:lstStyle/>
          <a:p>
            <a:pPr algn="ctr">
              <a:lnSpc>
                <a:spcPct val="94000"/>
              </a:lnSpc>
              <a:spcBef>
                <a:spcPts val="249"/>
              </a:spcBef>
              <a:buClr>
                <a:srgbClr val="000000"/>
              </a:buClr>
              <a:buSzPct val="45000"/>
              <a:tabLst>
                <a:tab pos="656650" algn="l"/>
                <a:tab pos="1313299" algn="l"/>
                <a:tab pos="1969949" algn="l"/>
                <a:tab pos="2626599" algn="l"/>
                <a:tab pos="3283248" algn="l"/>
                <a:tab pos="3939898" algn="l"/>
                <a:tab pos="4596548" algn="l"/>
                <a:tab pos="5253198" algn="l"/>
                <a:tab pos="5909847" algn="l"/>
              </a:tabLst>
            </a:pPr>
            <a:r>
              <a:rPr lang="en-GB" sz="2900" dirty="0">
                <a:solidFill>
                  <a:srgbClr val="0000FF"/>
                </a:solidFill>
                <a:ea typeface="HG Mincho Light J" charset="0"/>
                <a:cs typeface="HG Mincho Light J" charset="0"/>
              </a:rPr>
              <a:t>All derived classes must be substitutable</a:t>
            </a:r>
          </a:p>
          <a:p>
            <a:pPr algn="ctr">
              <a:lnSpc>
                <a:spcPct val="94000"/>
              </a:lnSpc>
              <a:spcBef>
                <a:spcPts val="249"/>
              </a:spcBef>
              <a:buClr>
                <a:srgbClr val="000000"/>
              </a:buClr>
              <a:buSzPct val="45000"/>
              <a:tabLst>
                <a:tab pos="656650" algn="l"/>
                <a:tab pos="1313299" algn="l"/>
                <a:tab pos="1969949" algn="l"/>
                <a:tab pos="2626599" algn="l"/>
                <a:tab pos="3283248" algn="l"/>
                <a:tab pos="3939898" algn="l"/>
                <a:tab pos="4596548" algn="l"/>
                <a:tab pos="5253198" algn="l"/>
                <a:tab pos="5909847" algn="l"/>
              </a:tabLst>
            </a:pPr>
            <a:r>
              <a:rPr lang="en-GB" sz="2900" dirty="0">
                <a:solidFill>
                  <a:srgbClr val="0000FF"/>
                </a:solidFill>
                <a:ea typeface="HG Mincho Light J" charset="0"/>
                <a:cs typeface="HG Mincho Light J" charset="0"/>
              </a:rPr>
              <a:t>for their base class</a:t>
            </a:r>
          </a:p>
          <a:p>
            <a:pPr algn="ctr">
              <a:lnSpc>
                <a:spcPct val="94000"/>
              </a:lnSpc>
              <a:spcBef>
                <a:spcPts val="249"/>
              </a:spcBef>
              <a:buClr>
                <a:srgbClr val="000000"/>
              </a:buClr>
              <a:buSzPct val="45000"/>
              <a:tabLst>
                <a:tab pos="656650" algn="l"/>
                <a:tab pos="1313299" algn="l"/>
                <a:tab pos="1969949" algn="l"/>
                <a:tab pos="2626599" algn="l"/>
                <a:tab pos="3283248" algn="l"/>
                <a:tab pos="3939898" algn="l"/>
                <a:tab pos="4596548" algn="l"/>
                <a:tab pos="5253198" algn="l"/>
                <a:tab pos="5909847" algn="l"/>
              </a:tabLst>
            </a:pPr>
            <a:r>
              <a:rPr lang="en-GB" sz="2000" dirty="0">
                <a:ea typeface="HG Mincho Light J" charset="0"/>
                <a:cs typeface="HG Mincho Light J" charset="0"/>
              </a:rPr>
              <a:t>Barbara </a:t>
            </a:r>
            <a:r>
              <a:rPr lang="en-GB" sz="2000" dirty="0" err="1">
                <a:ea typeface="HG Mincho Light J" charset="0"/>
                <a:cs typeface="HG Mincho Light J" charset="0"/>
              </a:rPr>
              <a:t>Liskov</a:t>
            </a:r>
            <a:r>
              <a:rPr lang="en-GB" sz="2000" dirty="0">
                <a:ea typeface="HG Mincho Light J" charset="0"/>
                <a:cs typeface="HG Mincho Light J" charset="0"/>
              </a:rPr>
              <a:t>, 1988</a:t>
            </a:r>
          </a:p>
        </p:txBody>
      </p:sp>
      <p:sp>
        <p:nvSpPr>
          <p:cNvPr id="14339" name="Text Box 3"/>
          <p:cNvSpPr txBox="1">
            <a:spLocks noChangeArrowheads="1"/>
          </p:cNvSpPr>
          <p:nvPr/>
        </p:nvSpPr>
        <p:spPr bwMode="auto">
          <a:xfrm>
            <a:off x="1019964" y="3950335"/>
            <a:ext cx="6745436" cy="1494512"/>
          </a:xfrm>
          <a:prstGeom prst="rect">
            <a:avLst/>
          </a:prstGeom>
          <a:noFill/>
          <a:ln w="9525">
            <a:noFill/>
            <a:miter lim="800000"/>
            <a:headEnd/>
            <a:tailEnd/>
          </a:ln>
        </p:spPr>
        <p:txBody>
          <a:bodyPr wrap="none" lIns="0" tIns="0" rIns="0" bIns="0">
            <a:spAutoFit/>
          </a:bodyPr>
          <a:lstStyle/>
          <a:p>
            <a:pPr algn="ctr">
              <a:lnSpc>
                <a:spcPct val="94000"/>
              </a:lnSpc>
              <a:spcBef>
                <a:spcPts val="249"/>
              </a:spcBef>
              <a:buClr>
                <a:srgbClr val="000000"/>
              </a:buClr>
              <a:buSzPct val="45000"/>
              <a:tabLst>
                <a:tab pos="656650" algn="l"/>
                <a:tab pos="1313299" algn="l"/>
                <a:tab pos="1969949" algn="l"/>
                <a:tab pos="2626599" algn="l"/>
                <a:tab pos="3283248" algn="l"/>
                <a:tab pos="3939898" algn="l"/>
                <a:tab pos="4596548" algn="l"/>
                <a:tab pos="5253198" algn="l"/>
                <a:tab pos="5909847" algn="l"/>
              </a:tabLst>
            </a:pPr>
            <a:r>
              <a:rPr lang="en-GB" sz="2000" dirty="0">
                <a:ea typeface="HG Mincho Light J" charset="0"/>
                <a:cs typeface="HG Mincho Light J" charset="0"/>
              </a:rPr>
              <a:t>The "Design-by-Contract" formulation:</a:t>
            </a:r>
          </a:p>
          <a:p>
            <a:pPr algn="ctr">
              <a:lnSpc>
                <a:spcPct val="94000"/>
              </a:lnSpc>
              <a:spcBef>
                <a:spcPts val="249"/>
              </a:spcBef>
              <a:buClr>
                <a:srgbClr val="000000"/>
              </a:buClr>
              <a:buSzPct val="45000"/>
              <a:tabLst>
                <a:tab pos="656650" algn="l"/>
                <a:tab pos="1313299" algn="l"/>
                <a:tab pos="1969949" algn="l"/>
                <a:tab pos="2626599" algn="l"/>
                <a:tab pos="3283248" algn="l"/>
                <a:tab pos="3939898" algn="l"/>
                <a:tab pos="4596548" algn="l"/>
                <a:tab pos="5253198" algn="l"/>
                <a:tab pos="5909847" algn="l"/>
              </a:tabLst>
            </a:pPr>
            <a:r>
              <a:rPr lang="en-GB" sz="2900" dirty="0">
                <a:solidFill>
                  <a:srgbClr val="0000FF"/>
                </a:solidFill>
                <a:ea typeface="HG Mincho Light J" charset="0"/>
                <a:cs typeface="HG Mincho Light J" charset="0"/>
              </a:rPr>
              <a:t>All derived classes must honour the contracts</a:t>
            </a:r>
          </a:p>
          <a:p>
            <a:pPr algn="ctr">
              <a:lnSpc>
                <a:spcPct val="94000"/>
              </a:lnSpc>
              <a:spcBef>
                <a:spcPts val="249"/>
              </a:spcBef>
              <a:buClr>
                <a:srgbClr val="000000"/>
              </a:buClr>
              <a:buSzPct val="45000"/>
              <a:tabLst>
                <a:tab pos="656650" algn="l"/>
                <a:tab pos="1313299" algn="l"/>
                <a:tab pos="1969949" algn="l"/>
                <a:tab pos="2626599" algn="l"/>
                <a:tab pos="3283248" algn="l"/>
                <a:tab pos="3939898" algn="l"/>
                <a:tab pos="4596548" algn="l"/>
                <a:tab pos="5253198" algn="l"/>
                <a:tab pos="5909847" algn="l"/>
              </a:tabLst>
            </a:pPr>
            <a:r>
              <a:rPr lang="en-GB" sz="2900" dirty="0">
                <a:solidFill>
                  <a:srgbClr val="0000FF"/>
                </a:solidFill>
                <a:ea typeface="HG Mincho Light J" charset="0"/>
                <a:cs typeface="HG Mincho Light J" charset="0"/>
              </a:rPr>
              <a:t>of their base classes</a:t>
            </a:r>
          </a:p>
          <a:p>
            <a:pPr algn="ctr">
              <a:lnSpc>
                <a:spcPct val="94000"/>
              </a:lnSpc>
              <a:spcBef>
                <a:spcPts val="249"/>
              </a:spcBef>
              <a:buClr>
                <a:srgbClr val="000000"/>
              </a:buClr>
              <a:buSzPct val="45000"/>
              <a:tabLst>
                <a:tab pos="656650" algn="l"/>
                <a:tab pos="1313299" algn="l"/>
                <a:tab pos="1969949" algn="l"/>
                <a:tab pos="2626599" algn="l"/>
                <a:tab pos="3283248" algn="l"/>
                <a:tab pos="3939898" algn="l"/>
                <a:tab pos="4596548" algn="l"/>
                <a:tab pos="5253198" algn="l"/>
                <a:tab pos="5909847" algn="l"/>
              </a:tabLst>
            </a:pPr>
            <a:r>
              <a:rPr lang="en-GB" sz="2000" dirty="0">
                <a:ea typeface="HG Mincho Light J" charset="0"/>
                <a:cs typeface="HG Mincho Light J" charset="0"/>
              </a:rPr>
              <a:t>Bertrand Meyer</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t>Command Query Separation</a:t>
            </a:r>
          </a:p>
        </p:txBody>
      </p:sp>
      <p:sp>
        <p:nvSpPr>
          <p:cNvPr id="134147" name="Rectangle 3"/>
          <p:cNvSpPr>
            <a:spLocks noGrp="1" noChangeArrowheads="1"/>
          </p:cNvSpPr>
          <p:nvPr>
            <p:ph idx="1"/>
          </p:nvPr>
        </p:nvSpPr>
        <p:spPr>
          <a:xfrm>
            <a:off x="22123" y="1295400"/>
            <a:ext cx="9144000" cy="4876800"/>
          </a:xfrm>
        </p:spPr>
        <p:txBody>
          <a:bodyPr/>
          <a:lstStyle/>
          <a:p>
            <a:r>
              <a:rPr lang="en-US" sz="2800" dirty="0"/>
              <a:t>According to this principle, a method should either be:</a:t>
            </a:r>
          </a:p>
          <a:p>
            <a:r>
              <a:rPr lang="en-US" sz="2800" dirty="0"/>
              <a:t>A </a:t>
            </a:r>
            <a:r>
              <a:rPr lang="en-US" sz="2800" b="1" dirty="0"/>
              <a:t>command</a:t>
            </a:r>
            <a:r>
              <a:rPr lang="en-US" sz="2800" dirty="0"/>
              <a:t> that performs an action and is void with no return value (or)</a:t>
            </a:r>
          </a:p>
          <a:p>
            <a:r>
              <a:rPr lang="en-US" sz="2800" dirty="0"/>
              <a:t>A </a:t>
            </a:r>
            <a:r>
              <a:rPr lang="en-US" sz="2800" b="1" dirty="0"/>
              <a:t>query</a:t>
            </a:r>
            <a:r>
              <a:rPr lang="en-US" sz="2800" dirty="0"/>
              <a:t> that returns data to the caller and has no side effects</a:t>
            </a:r>
          </a:p>
          <a:p>
            <a:r>
              <a:rPr lang="en-US" sz="2800" dirty="0"/>
              <a:t>A method can do either, but should not do both. If it does both, and you later try to use the side effect value, it is hard to determine where and when it was set.  You might later want to access the value without changing it, and change it by accident.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p:txBody>
          <a:bodyPr/>
          <a:lstStyle/>
          <a:p>
            <a:r>
              <a:rPr lang="en-US"/>
              <a:t>Why CQS?</a:t>
            </a:r>
          </a:p>
        </p:txBody>
      </p:sp>
      <p:sp>
        <p:nvSpPr>
          <p:cNvPr id="348163" name="Rectangle 3"/>
          <p:cNvSpPr>
            <a:spLocks noGrp="1" noChangeArrowheads="1"/>
          </p:cNvSpPr>
          <p:nvPr>
            <p:ph idx="1"/>
          </p:nvPr>
        </p:nvSpPr>
        <p:spPr/>
        <p:txBody>
          <a:bodyPr/>
          <a:lstStyle/>
          <a:p>
            <a:r>
              <a:rPr lang="en-US" sz="2600" dirty="0"/>
              <a:t>Makes designs easier to understand</a:t>
            </a:r>
          </a:p>
          <a:p>
            <a:r>
              <a:rPr lang="en-US" sz="2600" dirty="0"/>
              <a:t>No surprise side effects</a:t>
            </a:r>
          </a:p>
        </p:txBody>
      </p:sp>
      <p:sp>
        <p:nvSpPr>
          <p:cNvPr id="4" name="Slide Number Placeholder 3"/>
          <p:cNvSpPr>
            <a:spLocks noGrp="1"/>
          </p:cNvSpPr>
          <p:nvPr>
            <p:ph type="sldNum" sz="quarter" idx="12"/>
          </p:nvPr>
        </p:nvSpPr>
        <p:spPr/>
        <p:txBody>
          <a:bodyPr/>
          <a:lstStyle/>
          <a:p>
            <a:fld id="{2C5E4BD0-BFA2-4404-886E-3070C7BEA7FD}" type="slidenum">
              <a:rPr lang="en-US"/>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2"/>
          <p:cNvSpPr>
            <a:spLocks noGrp="1" noChangeArrowheads="1"/>
          </p:cNvSpPr>
          <p:nvPr>
            <p:ph type="title"/>
          </p:nvPr>
        </p:nvSpPr>
        <p:spPr/>
        <p:txBody>
          <a:bodyPr>
            <a:normAutofit fontScale="90000"/>
          </a:bodyPr>
          <a:lstStyle/>
          <a:p>
            <a:r>
              <a:rPr lang="en-US" dirty="0"/>
              <a:t>Defensive Programming vs. Design by Contract</a:t>
            </a:r>
          </a:p>
        </p:txBody>
      </p:sp>
      <p:sp>
        <p:nvSpPr>
          <p:cNvPr id="717827" name="Rectangle 3"/>
          <p:cNvSpPr>
            <a:spLocks noGrp="1" noChangeArrowheads="1"/>
          </p:cNvSpPr>
          <p:nvPr>
            <p:ph idx="1"/>
          </p:nvPr>
        </p:nvSpPr>
        <p:spPr/>
        <p:txBody>
          <a:bodyPr>
            <a:normAutofit fontScale="70000" lnSpcReduction="20000"/>
          </a:bodyPr>
          <a:lstStyle/>
          <a:p>
            <a:r>
              <a:rPr lang="en-US" dirty="0"/>
              <a:t>Defensive programming is an approach that promotes putting checks in every module to detect unexpected situations</a:t>
            </a:r>
          </a:p>
          <a:p>
            <a:endParaRPr lang="en-US" dirty="0"/>
          </a:p>
          <a:p>
            <a:r>
              <a:rPr lang="en-US" dirty="0"/>
              <a:t>This results in redundant checks (for example, both caller and callee may check the same condition) </a:t>
            </a:r>
          </a:p>
          <a:p>
            <a:pPr lvl="1"/>
            <a:r>
              <a:rPr lang="en-US" dirty="0"/>
              <a:t>A lot of checks make the software more complex and  harder to maintain</a:t>
            </a:r>
          </a:p>
          <a:p>
            <a:pPr lvl="1"/>
            <a:endParaRPr lang="en-US" dirty="0"/>
          </a:p>
          <a:p>
            <a:r>
              <a:rPr lang="en-US" dirty="0"/>
              <a:t>In Design by Contract the responsibility assignment is clear and it is part of the module interface</a:t>
            </a:r>
          </a:p>
          <a:p>
            <a:pPr lvl="1"/>
            <a:r>
              <a:rPr lang="en-US" dirty="0"/>
              <a:t>prevents redundant checks</a:t>
            </a:r>
          </a:p>
          <a:p>
            <a:pPr lvl="1"/>
            <a:r>
              <a:rPr lang="en-US" dirty="0"/>
              <a:t>easier to maintain</a:t>
            </a:r>
          </a:p>
          <a:p>
            <a:pPr lvl="1"/>
            <a:r>
              <a:rPr lang="en-US" dirty="0"/>
              <a:t>provides a (partial) specification of functionality</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Defensive Programming vs. Design by Contract</a:t>
            </a:r>
          </a:p>
        </p:txBody>
      </p:sp>
      <p:sp>
        <p:nvSpPr>
          <p:cNvPr id="3" name="Content Placeholder 2"/>
          <p:cNvSpPr>
            <a:spLocks noGrp="1"/>
          </p:cNvSpPr>
          <p:nvPr>
            <p:ph idx="1"/>
          </p:nvPr>
        </p:nvSpPr>
        <p:spPr/>
        <p:txBody>
          <a:bodyPr/>
          <a:lstStyle/>
          <a:p>
            <a:r>
              <a:rPr lang="en-US" sz="2800" dirty="0"/>
              <a:t>Design by Contract is complementary to defensive programming because</a:t>
            </a:r>
          </a:p>
          <a:p>
            <a:pPr lvl="1"/>
            <a:r>
              <a:rPr lang="en-US" sz="2400" dirty="0"/>
              <a:t>With preconditions, it makes clear which inputs (to methods) are unexpected.</a:t>
            </a:r>
          </a:p>
          <a:p>
            <a:pPr lvl="1"/>
            <a:r>
              <a:rPr lang="en-US" sz="2400" dirty="0"/>
              <a:t>With </a:t>
            </a:r>
            <a:r>
              <a:rPr lang="en-US" sz="2400" dirty="0" err="1"/>
              <a:t>postconditions</a:t>
            </a:r>
            <a:r>
              <a:rPr lang="en-US" sz="2400" dirty="0"/>
              <a:t>, it makes it clear when an internal bug has occurred.</a:t>
            </a:r>
          </a:p>
          <a:p>
            <a:r>
              <a:rPr lang="en-US" sz="2800" dirty="0"/>
              <a:t>But it does not prescribe predictable </a:t>
            </a:r>
            <a:r>
              <a:rPr lang="en-US" sz="2800" dirty="0" err="1"/>
              <a:t>behaviour</a:t>
            </a:r>
            <a:r>
              <a:rPr lang="en-US" sz="2800" dirty="0"/>
              <a:t> in the face or unexpected inputs and internal errors.</a:t>
            </a:r>
          </a:p>
        </p:txBody>
      </p:sp>
    </p:spTree>
    <p:extLst>
      <p:ext uri="{BB962C8B-B14F-4D97-AF65-F5344CB8AC3E}">
        <p14:creationId xmlns:p14="http://schemas.microsoft.com/office/powerpoint/2010/main" val="95676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Defensive programming and contracts</a:t>
            </a:r>
          </a:p>
        </p:txBody>
      </p:sp>
      <p:sp>
        <p:nvSpPr>
          <p:cNvPr id="3" name="Content Placeholder 2"/>
          <p:cNvSpPr>
            <a:spLocks noGrp="1"/>
          </p:cNvSpPr>
          <p:nvPr>
            <p:ph idx="1"/>
          </p:nvPr>
        </p:nvSpPr>
        <p:spPr>
          <a:xfrm>
            <a:off x="533400" y="1219200"/>
            <a:ext cx="8229600" cy="4525963"/>
          </a:xfrm>
        </p:spPr>
        <p:txBody>
          <a:bodyPr/>
          <a:lstStyle/>
          <a:p>
            <a:r>
              <a:rPr lang="en-US" sz="2800" dirty="0"/>
              <a:t>A contract obviously guides the writing of run-time defensive checks.</a:t>
            </a:r>
          </a:p>
          <a:p>
            <a:pPr lvl="1"/>
            <a:r>
              <a:rPr lang="en-US" sz="2400" dirty="0"/>
              <a:t>Of course if contracts can be proved to be respected, there is no need for defensive checks</a:t>
            </a:r>
            <a:r>
              <a:rPr lang="en-US" dirty="0"/>
              <a:t>.</a:t>
            </a:r>
          </a:p>
          <a:p>
            <a:r>
              <a:rPr lang="en-US" sz="2800" dirty="0"/>
              <a:t>Systems such as JML, Spec#, and .NET Contracts can automatically turn contracts into run-time defensive checks.</a:t>
            </a:r>
          </a:p>
          <a:p>
            <a:pPr lvl="1"/>
            <a:r>
              <a:rPr lang="en-US" sz="2400" dirty="0"/>
              <a:t>Systems such as JML, Spec#, and .NET Contracts can automatically verify that contracts are respected.</a:t>
            </a:r>
          </a:p>
        </p:txBody>
      </p:sp>
    </p:spTree>
    <p:extLst>
      <p:ext uri="{BB962C8B-B14F-4D97-AF65-F5344CB8AC3E}">
        <p14:creationId xmlns:p14="http://schemas.microsoft.com/office/powerpoint/2010/main" val="4000894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22" name="Rectangle 2"/>
          <p:cNvSpPr>
            <a:spLocks noGrp="1" noChangeArrowheads="1"/>
          </p:cNvSpPr>
          <p:nvPr>
            <p:ph type="title"/>
          </p:nvPr>
        </p:nvSpPr>
        <p:spPr/>
        <p:txBody>
          <a:bodyPr/>
          <a:lstStyle/>
          <a:p>
            <a:r>
              <a:rPr lang="en-US" sz="4000" dirty="0"/>
              <a:t>Design by Contract and Inheritan</a:t>
            </a:r>
            <a:r>
              <a:rPr lang="en-US" dirty="0"/>
              <a:t>ce</a:t>
            </a:r>
          </a:p>
        </p:txBody>
      </p:sp>
      <p:sp>
        <p:nvSpPr>
          <p:cNvPr id="721923" name="Rectangle 3"/>
          <p:cNvSpPr>
            <a:spLocks noGrp="1" noChangeArrowheads="1"/>
          </p:cNvSpPr>
          <p:nvPr>
            <p:ph idx="1"/>
          </p:nvPr>
        </p:nvSpPr>
        <p:spPr/>
        <p:txBody>
          <a:bodyPr>
            <a:normAutofit/>
          </a:bodyPr>
          <a:lstStyle/>
          <a:p>
            <a:r>
              <a:rPr lang="en-US" sz="2800" dirty="0"/>
              <a:t>Inheritance enables declaration of subclasses which can redeclare some of the methods of the parent class or provide an implementation for the abstract methods of the parent class.</a:t>
            </a:r>
          </a:p>
          <a:p>
            <a:r>
              <a:rPr lang="en-US" sz="2800" dirty="0"/>
              <a:t>Polymorphism and dynamic binding combined with inheritance are powerful programming tools provided by object-oriented languages</a:t>
            </a:r>
          </a:p>
          <a:p>
            <a:pPr lvl="1"/>
            <a:r>
              <a:rPr lang="en-US" sz="2400" dirty="0"/>
              <a:t>How can the Design by Contract  can be extended to handle these concepts?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0" name="Rectangle 2"/>
          <p:cNvSpPr>
            <a:spLocks noChangeArrowheads="1"/>
          </p:cNvSpPr>
          <p:nvPr/>
        </p:nvSpPr>
        <p:spPr bwMode="auto">
          <a:xfrm>
            <a:off x="7086600" y="1524000"/>
            <a:ext cx="1524000" cy="1143000"/>
          </a:xfrm>
          <a:prstGeom prst="rect">
            <a:avLst/>
          </a:prstGeom>
          <a:noFill/>
          <a:ln w="9525">
            <a:solidFill>
              <a:schemeClr val="tx1"/>
            </a:solidFill>
            <a:miter lim="800000"/>
            <a:headEnd/>
            <a:tailEnd/>
          </a:ln>
          <a:effectLst/>
        </p:spPr>
        <p:txBody>
          <a:bodyPr wrap="none" anchor="ctr"/>
          <a:lstStyle/>
          <a:p>
            <a:endParaRPr lang="en-US"/>
          </a:p>
        </p:txBody>
      </p:sp>
      <p:sp>
        <p:nvSpPr>
          <p:cNvPr id="723971" name="Text Box 3"/>
          <p:cNvSpPr txBox="1">
            <a:spLocks noChangeArrowheads="1"/>
          </p:cNvSpPr>
          <p:nvPr/>
        </p:nvSpPr>
        <p:spPr bwMode="auto">
          <a:xfrm>
            <a:off x="7391400" y="1539875"/>
            <a:ext cx="915988" cy="336550"/>
          </a:xfrm>
          <a:prstGeom prst="rect">
            <a:avLst/>
          </a:prstGeom>
          <a:noFill/>
          <a:ln w="9525">
            <a:noFill/>
            <a:miter lim="800000"/>
            <a:headEnd/>
            <a:tailEnd/>
          </a:ln>
          <a:effectLst/>
        </p:spPr>
        <p:txBody>
          <a:bodyPr wrap="none">
            <a:spAutoFit/>
          </a:bodyPr>
          <a:lstStyle/>
          <a:p>
            <a:r>
              <a:rPr lang="en-US" sz="1600" b="1">
                <a:latin typeface="Courier New" pitchFamily="28" charset="0"/>
              </a:rPr>
              <a:t>ClassA</a:t>
            </a:r>
          </a:p>
        </p:txBody>
      </p:sp>
      <p:sp>
        <p:nvSpPr>
          <p:cNvPr id="723972" name="Text Box 4"/>
          <p:cNvSpPr txBox="1">
            <a:spLocks noChangeArrowheads="1"/>
          </p:cNvSpPr>
          <p:nvPr/>
        </p:nvSpPr>
        <p:spPr bwMode="auto">
          <a:xfrm>
            <a:off x="7086600" y="2133600"/>
            <a:ext cx="2057400" cy="336550"/>
          </a:xfrm>
          <a:prstGeom prst="rect">
            <a:avLst/>
          </a:prstGeom>
          <a:noFill/>
          <a:ln w="9525">
            <a:noFill/>
            <a:miter lim="800000"/>
            <a:headEnd/>
            <a:tailEnd/>
          </a:ln>
          <a:effectLst/>
        </p:spPr>
        <p:txBody>
          <a:bodyPr>
            <a:spAutoFit/>
          </a:bodyPr>
          <a:lstStyle/>
          <a:p>
            <a:r>
              <a:rPr lang="en-US" sz="1600">
                <a:latin typeface="Courier New" pitchFamily="28" charset="0"/>
              </a:rPr>
              <a:t>someMethod()</a:t>
            </a:r>
          </a:p>
        </p:txBody>
      </p:sp>
      <p:sp>
        <p:nvSpPr>
          <p:cNvPr id="723973" name="Line 5"/>
          <p:cNvSpPr>
            <a:spLocks noChangeShapeType="1"/>
          </p:cNvSpPr>
          <p:nvPr/>
        </p:nvSpPr>
        <p:spPr bwMode="auto">
          <a:xfrm>
            <a:off x="7086600" y="1828800"/>
            <a:ext cx="1524000" cy="0"/>
          </a:xfrm>
          <a:prstGeom prst="line">
            <a:avLst/>
          </a:prstGeom>
          <a:noFill/>
          <a:ln w="9525">
            <a:solidFill>
              <a:schemeClr val="tx1"/>
            </a:solidFill>
            <a:round/>
            <a:headEnd/>
            <a:tailEnd/>
          </a:ln>
          <a:effectLst/>
        </p:spPr>
        <p:txBody>
          <a:bodyPr/>
          <a:lstStyle/>
          <a:p>
            <a:endParaRPr lang="en-US"/>
          </a:p>
        </p:txBody>
      </p:sp>
      <p:sp>
        <p:nvSpPr>
          <p:cNvPr id="723974" name="Line 6"/>
          <p:cNvSpPr>
            <a:spLocks noChangeShapeType="1"/>
          </p:cNvSpPr>
          <p:nvPr/>
        </p:nvSpPr>
        <p:spPr bwMode="auto">
          <a:xfrm>
            <a:off x="7086600" y="2057400"/>
            <a:ext cx="1524000" cy="0"/>
          </a:xfrm>
          <a:prstGeom prst="line">
            <a:avLst/>
          </a:prstGeom>
          <a:noFill/>
          <a:ln w="9525">
            <a:solidFill>
              <a:schemeClr val="tx1"/>
            </a:solidFill>
            <a:round/>
            <a:headEnd/>
            <a:tailEnd/>
          </a:ln>
          <a:effectLst/>
        </p:spPr>
        <p:txBody>
          <a:bodyPr/>
          <a:lstStyle/>
          <a:p>
            <a:endParaRPr lang="en-US"/>
          </a:p>
        </p:txBody>
      </p:sp>
      <p:sp>
        <p:nvSpPr>
          <p:cNvPr id="723975" name="AutoShape 7"/>
          <p:cNvSpPr>
            <a:spLocks noChangeArrowheads="1"/>
          </p:cNvSpPr>
          <p:nvPr/>
        </p:nvSpPr>
        <p:spPr bwMode="auto">
          <a:xfrm>
            <a:off x="7848600" y="2667000"/>
            <a:ext cx="304800" cy="304800"/>
          </a:xfrm>
          <a:prstGeom prst="triangle">
            <a:avLst>
              <a:gd name="adj" fmla="val 50000"/>
            </a:avLst>
          </a:prstGeom>
          <a:noFill/>
          <a:ln w="9525">
            <a:solidFill>
              <a:schemeClr val="tx1"/>
            </a:solidFill>
            <a:miter lim="800000"/>
            <a:headEnd/>
            <a:tailEnd/>
          </a:ln>
          <a:effectLst/>
        </p:spPr>
        <p:txBody>
          <a:bodyPr wrap="none" anchor="ctr"/>
          <a:lstStyle/>
          <a:p>
            <a:endParaRPr lang="en-US"/>
          </a:p>
        </p:txBody>
      </p:sp>
      <p:sp>
        <p:nvSpPr>
          <p:cNvPr id="723976" name="Rectangle 8"/>
          <p:cNvSpPr>
            <a:spLocks noChangeArrowheads="1"/>
          </p:cNvSpPr>
          <p:nvPr/>
        </p:nvSpPr>
        <p:spPr bwMode="auto">
          <a:xfrm>
            <a:off x="7086600" y="3505200"/>
            <a:ext cx="1524000" cy="1066800"/>
          </a:xfrm>
          <a:prstGeom prst="rect">
            <a:avLst/>
          </a:prstGeom>
          <a:noFill/>
          <a:ln w="9525">
            <a:solidFill>
              <a:schemeClr val="tx1"/>
            </a:solidFill>
            <a:miter lim="800000"/>
            <a:headEnd/>
            <a:tailEnd/>
          </a:ln>
          <a:effectLst/>
        </p:spPr>
        <p:txBody>
          <a:bodyPr wrap="none" anchor="ctr"/>
          <a:lstStyle/>
          <a:p>
            <a:endParaRPr lang="en-US"/>
          </a:p>
        </p:txBody>
      </p:sp>
      <p:sp>
        <p:nvSpPr>
          <p:cNvPr id="723977" name="Text Box 9"/>
          <p:cNvSpPr txBox="1">
            <a:spLocks noChangeArrowheads="1"/>
          </p:cNvSpPr>
          <p:nvPr/>
        </p:nvSpPr>
        <p:spPr bwMode="auto">
          <a:xfrm>
            <a:off x="7315200" y="3505200"/>
            <a:ext cx="1336675" cy="336550"/>
          </a:xfrm>
          <a:prstGeom prst="rect">
            <a:avLst/>
          </a:prstGeom>
          <a:noFill/>
          <a:ln w="9525">
            <a:noFill/>
            <a:miter lim="800000"/>
            <a:headEnd/>
            <a:tailEnd/>
          </a:ln>
          <a:effectLst/>
        </p:spPr>
        <p:txBody>
          <a:bodyPr>
            <a:spAutoFit/>
          </a:bodyPr>
          <a:lstStyle/>
          <a:p>
            <a:r>
              <a:rPr lang="en-US" sz="1600" b="1">
                <a:latin typeface="Courier New" pitchFamily="28" charset="0"/>
              </a:rPr>
              <a:t>ClassB</a:t>
            </a:r>
          </a:p>
        </p:txBody>
      </p:sp>
      <p:sp>
        <p:nvSpPr>
          <p:cNvPr id="723978" name="Line 10"/>
          <p:cNvSpPr>
            <a:spLocks noChangeShapeType="1"/>
          </p:cNvSpPr>
          <p:nvPr/>
        </p:nvSpPr>
        <p:spPr bwMode="auto">
          <a:xfrm>
            <a:off x="7086600" y="3810000"/>
            <a:ext cx="1524000" cy="0"/>
          </a:xfrm>
          <a:prstGeom prst="line">
            <a:avLst/>
          </a:prstGeom>
          <a:noFill/>
          <a:ln w="9525">
            <a:solidFill>
              <a:schemeClr val="tx1"/>
            </a:solidFill>
            <a:round/>
            <a:headEnd/>
            <a:tailEnd/>
          </a:ln>
          <a:effectLst/>
        </p:spPr>
        <p:txBody>
          <a:bodyPr/>
          <a:lstStyle/>
          <a:p>
            <a:endParaRPr lang="en-US"/>
          </a:p>
        </p:txBody>
      </p:sp>
      <p:sp>
        <p:nvSpPr>
          <p:cNvPr id="723979" name="Line 11"/>
          <p:cNvSpPr>
            <a:spLocks noChangeShapeType="1"/>
          </p:cNvSpPr>
          <p:nvPr/>
        </p:nvSpPr>
        <p:spPr bwMode="auto">
          <a:xfrm>
            <a:off x="7086600" y="4038600"/>
            <a:ext cx="1524000" cy="0"/>
          </a:xfrm>
          <a:prstGeom prst="line">
            <a:avLst/>
          </a:prstGeom>
          <a:noFill/>
          <a:ln w="9525">
            <a:solidFill>
              <a:schemeClr val="tx1"/>
            </a:solidFill>
            <a:round/>
            <a:headEnd/>
            <a:tailEnd/>
          </a:ln>
          <a:effectLst/>
        </p:spPr>
        <p:txBody>
          <a:bodyPr/>
          <a:lstStyle/>
          <a:p>
            <a:endParaRPr lang="en-US"/>
          </a:p>
        </p:txBody>
      </p:sp>
      <p:sp>
        <p:nvSpPr>
          <p:cNvPr id="723980" name="Rectangle 12"/>
          <p:cNvSpPr>
            <a:spLocks noChangeArrowheads="1"/>
          </p:cNvSpPr>
          <p:nvPr/>
        </p:nvSpPr>
        <p:spPr bwMode="auto">
          <a:xfrm>
            <a:off x="5257800" y="1524000"/>
            <a:ext cx="1371600" cy="381000"/>
          </a:xfrm>
          <a:prstGeom prst="rect">
            <a:avLst/>
          </a:prstGeom>
          <a:noFill/>
          <a:ln w="9525">
            <a:solidFill>
              <a:schemeClr val="tx1"/>
            </a:solidFill>
            <a:miter lim="800000"/>
            <a:headEnd/>
            <a:tailEnd/>
          </a:ln>
          <a:effectLst/>
        </p:spPr>
        <p:txBody>
          <a:bodyPr wrap="none" anchor="ctr"/>
          <a:lstStyle/>
          <a:p>
            <a:endParaRPr lang="en-US"/>
          </a:p>
        </p:txBody>
      </p:sp>
      <p:sp>
        <p:nvSpPr>
          <p:cNvPr id="723981" name="Text Box 13"/>
          <p:cNvSpPr txBox="1">
            <a:spLocks noChangeArrowheads="1"/>
          </p:cNvSpPr>
          <p:nvPr/>
        </p:nvSpPr>
        <p:spPr bwMode="auto">
          <a:xfrm>
            <a:off x="5410200" y="1524000"/>
            <a:ext cx="1066800" cy="336550"/>
          </a:xfrm>
          <a:prstGeom prst="rect">
            <a:avLst/>
          </a:prstGeom>
          <a:noFill/>
          <a:ln w="9525">
            <a:noFill/>
            <a:miter lim="800000"/>
            <a:headEnd/>
            <a:tailEnd/>
          </a:ln>
          <a:effectLst/>
        </p:spPr>
        <p:txBody>
          <a:bodyPr>
            <a:spAutoFit/>
          </a:bodyPr>
          <a:lstStyle/>
          <a:p>
            <a:r>
              <a:rPr lang="en-US" sz="1600" b="1">
                <a:latin typeface="Courier New" pitchFamily="28" charset="0"/>
              </a:rPr>
              <a:t>Client</a:t>
            </a:r>
          </a:p>
        </p:txBody>
      </p:sp>
      <p:sp>
        <p:nvSpPr>
          <p:cNvPr id="723982" name="Line 14"/>
          <p:cNvSpPr>
            <a:spLocks noChangeShapeType="1"/>
          </p:cNvSpPr>
          <p:nvPr/>
        </p:nvSpPr>
        <p:spPr bwMode="auto">
          <a:xfrm flipH="1">
            <a:off x="6629400" y="1676400"/>
            <a:ext cx="457200" cy="0"/>
          </a:xfrm>
          <a:prstGeom prst="line">
            <a:avLst/>
          </a:prstGeom>
          <a:noFill/>
          <a:ln w="9525">
            <a:solidFill>
              <a:schemeClr val="tx1"/>
            </a:solidFill>
            <a:round/>
            <a:headEnd/>
            <a:tailEnd/>
          </a:ln>
          <a:effectLst/>
        </p:spPr>
        <p:txBody>
          <a:bodyPr/>
          <a:lstStyle/>
          <a:p>
            <a:endParaRPr lang="en-US"/>
          </a:p>
        </p:txBody>
      </p:sp>
      <p:sp>
        <p:nvSpPr>
          <p:cNvPr id="723983" name="Text Box 15"/>
          <p:cNvSpPr txBox="1">
            <a:spLocks noChangeArrowheads="1"/>
          </p:cNvSpPr>
          <p:nvPr/>
        </p:nvSpPr>
        <p:spPr bwMode="auto">
          <a:xfrm>
            <a:off x="7086600" y="4038600"/>
            <a:ext cx="2057400" cy="336550"/>
          </a:xfrm>
          <a:prstGeom prst="rect">
            <a:avLst/>
          </a:prstGeom>
          <a:noFill/>
          <a:ln w="9525">
            <a:noFill/>
            <a:miter lim="800000"/>
            <a:headEnd/>
            <a:tailEnd/>
          </a:ln>
          <a:effectLst/>
        </p:spPr>
        <p:txBody>
          <a:bodyPr>
            <a:spAutoFit/>
          </a:bodyPr>
          <a:lstStyle/>
          <a:p>
            <a:r>
              <a:rPr lang="en-US" sz="1600">
                <a:latin typeface="Courier New" pitchFamily="28" charset="0"/>
              </a:rPr>
              <a:t>someMethod()</a:t>
            </a:r>
          </a:p>
        </p:txBody>
      </p:sp>
      <p:sp>
        <p:nvSpPr>
          <p:cNvPr id="723984" name="Line 16"/>
          <p:cNvSpPr>
            <a:spLocks noChangeShapeType="1"/>
          </p:cNvSpPr>
          <p:nvPr/>
        </p:nvSpPr>
        <p:spPr bwMode="auto">
          <a:xfrm>
            <a:off x="8001000" y="2971800"/>
            <a:ext cx="0" cy="533400"/>
          </a:xfrm>
          <a:prstGeom prst="line">
            <a:avLst/>
          </a:prstGeom>
          <a:noFill/>
          <a:ln w="9525">
            <a:solidFill>
              <a:schemeClr val="tx1"/>
            </a:solidFill>
            <a:round/>
            <a:headEnd/>
            <a:tailEnd/>
          </a:ln>
          <a:effectLst/>
        </p:spPr>
        <p:txBody>
          <a:bodyPr/>
          <a:lstStyle/>
          <a:p>
            <a:endParaRPr lang="en-US"/>
          </a:p>
        </p:txBody>
      </p:sp>
      <p:sp>
        <p:nvSpPr>
          <p:cNvPr id="723985" name="Rectangle 17"/>
          <p:cNvSpPr>
            <a:spLocks noGrp="1" noChangeArrowheads="1"/>
          </p:cNvSpPr>
          <p:nvPr>
            <p:ph type="title"/>
          </p:nvPr>
        </p:nvSpPr>
        <p:spPr>
          <a:xfrm>
            <a:off x="459146" y="152400"/>
            <a:ext cx="8229600" cy="1143000"/>
          </a:xfrm>
        </p:spPr>
        <p:txBody>
          <a:bodyPr/>
          <a:lstStyle/>
          <a:p>
            <a:r>
              <a:rPr lang="en-US" sz="4000" dirty="0"/>
              <a:t>Inheritance: Preconditi</a:t>
            </a:r>
            <a:r>
              <a:rPr lang="en-US" dirty="0"/>
              <a:t>ons</a:t>
            </a:r>
          </a:p>
        </p:txBody>
      </p:sp>
      <p:sp>
        <p:nvSpPr>
          <p:cNvPr id="723986" name="Rectangle 18"/>
          <p:cNvSpPr>
            <a:spLocks noGrp="1" noChangeArrowheads="1"/>
          </p:cNvSpPr>
          <p:nvPr>
            <p:ph idx="1"/>
          </p:nvPr>
        </p:nvSpPr>
        <p:spPr>
          <a:xfrm>
            <a:off x="381000" y="1131094"/>
            <a:ext cx="4491038" cy="5084762"/>
          </a:xfrm>
        </p:spPr>
        <p:txBody>
          <a:bodyPr>
            <a:normAutofit fontScale="85000" lnSpcReduction="20000"/>
          </a:bodyPr>
          <a:lstStyle/>
          <a:p>
            <a:r>
              <a:rPr lang="en-US" dirty="0"/>
              <a:t>If the precondition of the </a:t>
            </a:r>
            <a:r>
              <a:rPr lang="en-US" dirty="0" err="1">
                <a:latin typeface="Courier New" pitchFamily="28" charset="0"/>
              </a:rPr>
              <a:t>ClassB.someMethod</a:t>
            </a:r>
            <a:r>
              <a:rPr lang="en-US" dirty="0"/>
              <a:t> is stronger than the precondition of the </a:t>
            </a:r>
            <a:r>
              <a:rPr lang="en-US" dirty="0" err="1">
                <a:latin typeface="Courier New" pitchFamily="28" charset="0"/>
              </a:rPr>
              <a:t>ClassA.someMethod</a:t>
            </a:r>
            <a:r>
              <a:rPr lang="en-US" dirty="0"/>
              <a:t>, then this is not fair to the </a:t>
            </a:r>
            <a:r>
              <a:rPr lang="en-US" dirty="0">
                <a:latin typeface="Courier New" pitchFamily="28" charset="0"/>
              </a:rPr>
              <a:t>Client</a:t>
            </a:r>
          </a:p>
          <a:p>
            <a:endParaRPr lang="en-US" dirty="0"/>
          </a:p>
          <a:p>
            <a:r>
              <a:rPr lang="en-US" dirty="0"/>
              <a:t>The code for </a:t>
            </a:r>
            <a:r>
              <a:rPr lang="en-US" dirty="0" err="1">
                <a:latin typeface="Courier New" pitchFamily="28" charset="0"/>
              </a:rPr>
              <a:t>ClassB</a:t>
            </a:r>
            <a:r>
              <a:rPr lang="en-US" dirty="0"/>
              <a:t> may have been written after </a:t>
            </a:r>
            <a:r>
              <a:rPr lang="en-US" dirty="0">
                <a:latin typeface="Courier New" pitchFamily="28" charset="0"/>
              </a:rPr>
              <a:t>Clien</a:t>
            </a:r>
            <a:r>
              <a:rPr lang="en-US" dirty="0"/>
              <a:t>t was written, so </a:t>
            </a:r>
            <a:r>
              <a:rPr lang="en-US" dirty="0">
                <a:latin typeface="Courier New" pitchFamily="28" charset="0"/>
              </a:rPr>
              <a:t>Client</a:t>
            </a:r>
            <a:r>
              <a:rPr lang="en-US" dirty="0"/>
              <a:t> has no way of knowing its contractual requirements for </a:t>
            </a:r>
            <a:r>
              <a:rPr lang="en-US" dirty="0" err="1">
                <a:latin typeface="Courier New" pitchFamily="28" charset="0"/>
              </a:rPr>
              <a:t>ClassB</a:t>
            </a:r>
            <a:r>
              <a:rPr lang="en-US"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p:cNvSpPr>
            <a:spLocks noChangeArrowheads="1"/>
          </p:cNvSpPr>
          <p:nvPr/>
        </p:nvSpPr>
        <p:spPr bwMode="auto">
          <a:xfrm>
            <a:off x="7086600" y="1524000"/>
            <a:ext cx="1524000" cy="1143000"/>
          </a:xfrm>
          <a:prstGeom prst="rect">
            <a:avLst/>
          </a:prstGeom>
          <a:noFill/>
          <a:ln w="9525">
            <a:solidFill>
              <a:schemeClr val="tx1"/>
            </a:solidFill>
            <a:miter lim="800000"/>
            <a:headEnd/>
            <a:tailEnd/>
          </a:ln>
          <a:effectLst/>
        </p:spPr>
        <p:txBody>
          <a:bodyPr wrap="none" anchor="ctr"/>
          <a:lstStyle/>
          <a:p>
            <a:endParaRPr lang="en-US"/>
          </a:p>
        </p:txBody>
      </p:sp>
      <p:sp>
        <p:nvSpPr>
          <p:cNvPr id="726019" name="Text Box 3"/>
          <p:cNvSpPr txBox="1">
            <a:spLocks noChangeArrowheads="1"/>
          </p:cNvSpPr>
          <p:nvPr/>
        </p:nvSpPr>
        <p:spPr bwMode="auto">
          <a:xfrm>
            <a:off x="7391400" y="1539875"/>
            <a:ext cx="915988" cy="336550"/>
          </a:xfrm>
          <a:prstGeom prst="rect">
            <a:avLst/>
          </a:prstGeom>
          <a:noFill/>
          <a:ln w="9525">
            <a:noFill/>
            <a:miter lim="800000"/>
            <a:headEnd/>
            <a:tailEnd/>
          </a:ln>
          <a:effectLst/>
        </p:spPr>
        <p:txBody>
          <a:bodyPr wrap="none">
            <a:spAutoFit/>
          </a:bodyPr>
          <a:lstStyle/>
          <a:p>
            <a:r>
              <a:rPr lang="en-US" sz="1600" b="1">
                <a:latin typeface="Courier New" pitchFamily="28" charset="0"/>
              </a:rPr>
              <a:t>ClassA</a:t>
            </a:r>
          </a:p>
        </p:txBody>
      </p:sp>
      <p:sp>
        <p:nvSpPr>
          <p:cNvPr id="726020" name="Text Box 4"/>
          <p:cNvSpPr txBox="1">
            <a:spLocks noChangeArrowheads="1"/>
          </p:cNvSpPr>
          <p:nvPr/>
        </p:nvSpPr>
        <p:spPr bwMode="auto">
          <a:xfrm>
            <a:off x="7086600" y="2133600"/>
            <a:ext cx="2057400" cy="336550"/>
          </a:xfrm>
          <a:prstGeom prst="rect">
            <a:avLst/>
          </a:prstGeom>
          <a:noFill/>
          <a:ln w="9525">
            <a:noFill/>
            <a:miter lim="800000"/>
            <a:headEnd/>
            <a:tailEnd/>
          </a:ln>
          <a:effectLst/>
        </p:spPr>
        <p:txBody>
          <a:bodyPr>
            <a:spAutoFit/>
          </a:bodyPr>
          <a:lstStyle/>
          <a:p>
            <a:r>
              <a:rPr lang="en-US" sz="1600">
                <a:latin typeface="Courier New" pitchFamily="28" charset="0"/>
              </a:rPr>
              <a:t>someMethod()</a:t>
            </a:r>
          </a:p>
        </p:txBody>
      </p:sp>
      <p:sp>
        <p:nvSpPr>
          <p:cNvPr id="726021" name="Line 5"/>
          <p:cNvSpPr>
            <a:spLocks noChangeShapeType="1"/>
          </p:cNvSpPr>
          <p:nvPr/>
        </p:nvSpPr>
        <p:spPr bwMode="auto">
          <a:xfrm>
            <a:off x="7086600" y="1828800"/>
            <a:ext cx="1524000" cy="0"/>
          </a:xfrm>
          <a:prstGeom prst="line">
            <a:avLst/>
          </a:prstGeom>
          <a:noFill/>
          <a:ln w="9525">
            <a:solidFill>
              <a:schemeClr val="tx1"/>
            </a:solidFill>
            <a:round/>
            <a:headEnd/>
            <a:tailEnd/>
          </a:ln>
          <a:effectLst/>
        </p:spPr>
        <p:txBody>
          <a:bodyPr/>
          <a:lstStyle/>
          <a:p>
            <a:endParaRPr lang="en-US"/>
          </a:p>
        </p:txBody>
      </p:sp>
      <p:sp>
        <p:nvSpPr>
          <p:cNvPr id="726022" name="Line 6"/>
          <p:cNvSpPr>
            <a:spLocks noChangeShapeType="1"/>
          </p:cNvSpPr>
          <p:nvPr/>
        </p:nvSpPr>
        <p:spPr bwMode="auto">
          <a:xfrm>
            <a:off x="7086600" y="2057400"/>
            <a:ext cx="1524000" cy="0"/>
          </a:xfrm>
          <a:prstGeom prst="line">
            <a:avLst/>
          </a:prstGeom>
          <a:noFill/>
          <a:ln w="9525">
            <a:solidFill>
              <a:schemeClr val="tx1"/>
            </a:solidFill>
            <a:round/>
            <a:headEnd/>
            <a:tailEnd/>
          </a:ln>
          <a:effectLst/>
        </p:spPr>
        <p:txBody>
          <a:bodyPr/>
          <a:lstStyle/>
          <a:p>
            <a:endParaRPr lang="en-US"/>
          </a:p>
        </p:txBody>
      </p:sp>
      <p:sp>
        <p:nvSpPr>
          <p:cNvPr id="726023" name="AutoShape 7"/>
          <p:cNvSpPr>
            <a:spLocks noChangeArrowheads="1"/>
          </p:cNvSpPr>
          <p:nvPr/>
        </p:nvSpPr>
        <p:spPr bwMode="auto">
          <a:xfrm>
            <a:off x="7848600" y="2667000"/>
            <a:ext cx="304800" cy="304800"/>
          </a:xfrm>
          <a:prstGeom prst="triangle">
            <a:avLst>
              <a:gd name="adj" fmla="val 50000"/>
            </a:avLst>
          </a:prstGeom>
          <a:noFill/>
          <a:ln w="9525">
            <a:solidFill>
              <a:schemeClr val="tx1"/>
            </a:solidFill>
            <a:miter lim="800000"/>
            <a:headEnd/>
            <a:tailEnd/>
          </a:ln>
          <a:effectLst/>
        </p:spPr>
        <p:txBody>
          <a:bodyPr wrap="none" anchor="ctr"/>
          <a:lstStyle/>
          <a:p>
            <a:endParaRPr lang="en-US"/>
          </a:p>
        </p:txBody>
      </p:sp>
      <p:sp>
        <p:nvSpPr>
          <p:cNvPr id="726024" name="Rectangle 8"/>
          <p:cNvSpPr>
            <a:spLocks noChangeArrowheads="1"/>
          </p:cNvSpPr>
          <p:nvPr/>
        </p:nvSpPr>
        <p:spPr bwMode="auto">
          <a:xfrm>
            <a:off x="7086600" y="3505200"/>
            <a:ext cx="1524000" cy="1066800"/>
          </a:xfrm>
          <a:prstGeom prst="rect">
            <a:avLst/>
          </a:prstGeom>
          <a:noFill/>
          <a:ln w="9525">
            <a:solidFill>
              <a:schemeClr val="tx1"/>
            </a:solidFill>
            <a:miter lim="800000"/>
            <a:headEnd/>
            <a:tailEnd/>
          </a:ln>
          <a:effectLst/>
        </p:spPr>
        <p:txBody>
          <a:bodyPr wrap="none" anchor="ctr"/>
          <a:lstStyle/>
          <a:p>
            <a:endParaRPr lang="en-US"/>
          </a:p>
        </p:txBody>
      </p:sp>
      <p:sp>
        <p:nvSpPr>
          <p:cNvPr id="726025" name="Text Box 9"/>
          <p:cNvSpPr txBox="1">
            <a:spLocks noChangeArrowheads="1"/>
          </p:cNvSpPr>
          <p:nvPr/>
        </p:nvSpPr>
        <p:spPr bwMode="auto">
          <a:xfrm>
            <a:off x="7315200" y="3505200"/>
            <a:ext cx="1336675" cy="336550"/>
          </a:xfrm>
          <a:prstGeom prst="rect">
            <a:avLst/>
          </a:prstGeom>
          <a:noFill/>
          <a:ln w="9525">
            <a:noFill/>
            <a:miter lim="800000"/>
            <a:headEnd/>
            <a:tailEnd/>
          </a:ln>
          <a:effectLst/>
        </p:spPr>
        <p:txBody>
          <a:bodyPr>
            <a:spAutoFit/>
          </a:bodyPr>
          <a:lstStyle/>
          <a:p>
            <a:r>
              <a:rPr lang="en-US" sz="1600" b="1">
                <a:latin typeface="Courier New" pitchFamily="28" charset="0"/>
              </a:rPr>
              <a:t>ClassB</a:t>
            </a:r>
          </a:p>
        </p:txBody>
      </p:sp>
      <p:sp>
        <p:nvSpPr>
          <p:cNvPr id="726026" name="Line 10"/>
          <p:cNvSpPr>
            <a:spLocks noChangeShapeType="1"/>
          </p:cNvSpPr>
          <p:nvPr/>
        </p:nvSpPr>
        <p:spPr bwMode="auto">
          <a:xfrm>
            <a:off x="7086600" y="3810000"/>
            <a:ext cx="1524000" cy="0"/>
          </a:xfrm>
          <a:prstGeom prst="line">
            <a:avLst/>
          </a:prstGeom>
          <a:noFill/>
          <a:ln w="9525">
            <a:solidFill>
              <a:schemeClr val="tx1"/>
            </a:solidFill>
            <a:round/>
            <a:headEnd/>
            <a:tailEnd/>
          </a:ln>
          <a:effectLst/>
        </p:spPr>
        <p:txBody>
          <a:bodyPr/>
          <a:lstStyle/>
          <a:p>
            <a:endParaRPr lang="en-US"/>
          </a:p>
        </p:txBody>
      </p:sp>
      <p:sp>
        <p:nvSpPr>
          <p:cNvPr id="726027" name="Line 11"/>
          <p:cNvSpPr>
            <a:spLocks noChangeShapeType="1"/>
          </p:cNvSpPr>
          <p:nvPr/>
        </p:nvSpPr>
        <p:spPr bwMode="auto">
          <a:xfrm>
            <a:off x="7086600" y="4038600"/>
            <a:ext cx="1524000" cy="0"/>
          </a:xfrm>
          <a:prstGeom prst="line">
            <a:avLst/>
          </a:prstGeom>
          <a:noFill/>
          <a:ln w="9525">
            <a:solidFill>
              <a:schemeClr val="tx1"/>
            </a:solidFill>
            <a:round/>
            <a:headEnd/>
            <a:tailEnd/>
          </a:ln>
          <a:effectLst/>
        </p:spPr>
        <p:txBody>
          <a:bodyPr/>
          <a:lstStyle/>
          <a:p>
            <a:endParaRPr lang="en-US"/>
          </a:p>
        </p:txBody>
      </p:sp>
      <p:sp>
        <p:nvSpPr>
          <p:cNvPr id="726028" name="Rectangle 12"/>
          <p:cNvSpPr>
            <a:spLocks noChangeArrowheads="1"/>
          </p:cNvSpPr>
          <p:nvPr/>
        </p:nvSpPr>
        <p:spPr bwMode="auto">
          <a:xfrm>
            <a:off x="5257800" y="1524000"/>
            <a:ext cx="1371600" cy="381000"/>
          </a:xfrm>
          <a:prstGeom prst="rect">
            <a:avLst/>
          </a:prstGeom>
          <a:noFill/>
          <a:ln w="9525">
            <a:solidFill>
              <a:schemeClr val="tx1"/>
            </a:solidFill>
            <a:miter lim="800000"/>
            <a:headEnd/>
            <a:tailEnd/>
          </a:ln>
          <a:effectLst/>
        </p:spPr>
        <p:txBody>
          <a:bodyPr wrap="none" anchor="ctr"/>
          <a:lstStyle/>
          <a:p>
            <a:endParaRPr lang="en-US"/>
          </a:p>
        </p:txBody>
      </p:sp>
      <p:sp>
        <p:nvSpPr>
          <p:cNvPr id="726029" name="Text Box 13"/>
          <p:cNvSpPr txBox="1">
            <a:spLocks noChangeArrowheads="1"/>
          </p:cNvSpPr>
          <p:nvPr/>
        </p:nvSpPr>
        <p:spPr bwMode="auto">
          <a:xfrm>
            <a:off x="5410200" y="1524000"/>
            <a:ext cx="1066800" cy="336550"/>
          </a:xfrm>
          <a:prstGeom prst="rect">
            <a:avLst/>
          </a:prstGeom>
          <a:noFill/>
          <a:ln w="9525">
            <a:noFill/>
            <a:miter lim="800000"/>
            <a:headEnd/>
            <a:tailEnd/>
          </a:ln>
          <a:effectLst/>
        </p:spPr>
        <p:txBody>
          <a:bodyPr>
            <a:spAutoFit/>
          </a:bodyPr>
          <a:lstStyle/>
          <a:p>
            <a:r>
              <a:rPr lang="en-US" sz="1600" b="1">
                <a:latin typeface="Courier New" pitchFamily="28" charset="0"/>
              </a:rPr>
              <a:t>Client</a:t>
            </a:r>
          </a:p>
        </p:txBody>
      </p:sp>
      <p:sp>
        <p:nvSpPr>
          <p:cNvPr id="726030" name="Line 14"/>
          <p:cNvSpPr>
            <a:spLocks noChangeShapeType="1"/>
          </p:cNvSpPr>
          <p:nvPr/>
        </p:nvSpPr>
        <p:spPr bwMode="auto">
          <a:xfrm flipH="1">
            <a:off x="6629400" y="1676400"/>
            <a:ext cx="457200" cy="0"/>
          </a:xfrm>
          <a:prstGeom prst="line">
            <a:avLst/>
          </a:prstGeom>
          <a:noFill/>
          <a:ln w="9525">
            <a:solidFill>
              <a:schemeClr val="tx1"/>
            </a:solidFill>
            <a:round/>
            <a:headEnd/>
            <a:tailEnd/>
          </a:ln>
          <a:effectLst/>
        </p:spPr>
        <p:txBody>
          <a:bodyPr/>
          <a:lstStyle/>
          <a:p>
            <a:endParaRPr lang="en-US"/>
          </a:p>
        </p:txBody>
      </p:sp>
      <p:sp>
        <p:nvSpPr>
          <p:cNvPr id="726031" name="Text Box 15"/>
          <p:cNvSpPr txBox="1">
            <a:spLocks noChangeArrowheads="1"/>
          </p:cNvSpPr>
          <p:nvPr/>
        </p:nvSpPr>
        <p:spPr bwMode="auto">
          <a:xfrm>
            <a:off x="7086600" y="4038600"/>
            <a:ext cx="2057400" cy="336550"/>
          </a:xfrm>
          <a:prstGeom prst="rect">
            <a:avLst/>
          </a:prstGeom>
          <a:noFill/>
          <a:ln w="9525">
            <a:noFill/>
            <a:miter lim="800000"/>
            <a:headEnd/>
            <a:tailEnd/>
          </a:ln>
          <a:effectLst/>
        </p:spPr>
        <p:txBody>
          <a:bodyPr>
            <a:spAutoFit/>
          </a:bodyPr>
          <a:lstStyle/>
          <a:p>
            <a:r>
              <a:rPr lang="en-US" sz="1600">
                <a:latin typeface="Courier New" pitchFamily="28" charset="0"/>
              </a:rPr>
              <a:t>someMethod()</a:t>
            </a:r>
          </a:p>
        </p:txBody>
      </p:sp>
      <p:sp>
        <p:nvSpPr>
          <p:cNvPr id="726032" name="Line 16"/>
          <p:cNvSpPr>
            <a:spLocks noChangeShapeType="1"/>
          </p:cNvSpPr>
          <p:nvPr/>
        </p:nvSpPr>
        <p:spPr bwMode="auto">
          <a:xfrm>
            <a:off x="8001000" y="2971800"/>
            <a:ext cx="0" cy="533400"/>
          </a:xfrm>
          <a:prstGeom prst="line">
            <a:avLst/>
          </a:prstGeom>
          <a:noFill/>
          <a:ln w="9525">
            <a:solidFill>
              <a:schemeClr val="tx1"/>
            </a:solidFill>
            <a:round/>
            <a:headEnd/>
            <a:tailEnd/>
          </a:ln>
          <a:effectLst/>
        </p:spPr>
        <p:txBody>
          <a:bodyPr/>
          <a:lstStyle/>
          <a:p>
            <a:endParaRPr lang="en-US"/>
          </a:p>
        </p:txBody>
      </p:sp>
      <p:sp>
        <p:nvSpPr>
          <p:cNvPr id="726033" name="Rectangle 17"/>
          <p:cNvSpPr>
            <a:spLocks noGrp="1" noChangeArrowheads="1"/>
          </p:cNvSpPr>
          <p:nvPr>
            <p:ph type="title"/>
          </p:nvPr>
        </p:nvSpPr>
        <p:spPr/>
        <p:txBody>
          <a:bodyPr/>
          <a:lstStyle/>
          <a:p>
            <a:r>
              <a:rPr lang="en-US" sz="4000" dirty="0"/>
              <a:t>Inheritance: </a:t>
            </a:r>
            <a:r>
              <a:rPr lang="en-US" sz="4000" dirty="0" err="1"/>
              <a:t>Postconditions</a:t>
            </a:r>
            <a:endParaRPr lang="en-US" sz="4000" dirty="0"/>
          </a:p>
        </p:txBody>
      </p:sp>
      <p:sp>
        <p:nvSpPr>
          <p:cNvPr id="726034" name="Rectangle 18"/>
          <p:cNvSpPr>
            <a:spLocks noGrp="1" noChangeArrowheads="1"/>
          </p:cNvSpPr>
          <p:nvPr>
            <p:ph idx="1"/>
          </p:nvPr>
        </p:nvSpPr>
        <p:spPr>
          <a:xfrm>
            <a:off x="381000" y="1267619"/>
            <a:ext cx="4491038" cy="5084762"/>
          </a:xfrm>
        </p:spPr>
        <p:txBody>
          <a:bodyPr>
            <a:normAutofit fontScale="85000" lnSpcReduction="20000"/>
          </a:bodyPr>
          <a:lstStyle/>
          <a:p>
            <a:r>
              <a:rPr lang="en-US" dirty="0"/>
              <a:t>If the </a:t>
            </a:r>
            <a:r>
              <a:rPr lang="en-US" dirty="0" err="1"/>
              <a:t>postcondition</a:t>
            </a:r>
            <a:r>
              <a:rPr lang="en-US" dirty="0"/>
              <a:t> of the </a:t>
            </a:r>
            <a:r>
              <a:rPr lang="en-US" dirty="0" err="1">
                <a:latin typeface="Courier New" pitchFamily="28" charset="0"/>
              </a:rPr>
              <a:t>ClassB.someMethod</a:t>
            </a:r>
            <a:r>
              <a:rPr lang="en-US" dirty="0"/>
              <a:t> is weaker than the </a:t>
            </a:r>
            <a:r>
              <a:rPr lang="en-US" dirty="0" err="1"/>
              <a:t>postcondition</a:t>
            </a:r>
            <a:r>
              <a:rPr lang="en-US" dirty="0"/>
              <a:t> of the </a:t>
            </a:r>
            <a:r>
              <a:rPr lang="en-US" dirty="0" err="1">
                <a:latin typeface="Courier New" pitchFamily="28" charset="0"/>
              </a:rPr>
              <a:t>ClassA.someMethod</a:t>
            </a:r>
            <a:r>
              <a:rPr lang="en-US" dirty="0"/>
              <a:t>, then this is not fair to the </a:t>
            </a:r>
            <a:r>
              <a:rPr lang="en-US" dirty="0">
                <a:latin typeface="Courier New" pitchFamily="28" charset="0"/>
              </a:rPr>
              <a:t>Client</a:t>
            </a:r>
          </a:p>
          <a:p>
            <a:endParaRPr lang="en-US" dirty="0"/>
          </a:p>
          <a:p>
            <a:r>
              <a:rPr lang="en-US" dirty="0"/>
              <a:t>Since </a:t>
            </a:r>
            <a:r>
              <a:rPr lang="en-US" dirty="0">
                <a:latin typeface="Courier New" pitchFamily="28" charset="0"/>
              </a:rPr>
              <a:t>Client</a:t>
            </a:r>
            <a:r>
              <a:rPr lang="en-US" dirty="0"/>
              <a:t> may not have known about </a:t>
            </a:r>
            <a:r>
              <a:rPr lang="en-US" dirty="0" err="1">
                <a:latin typeface="Courier New" pitchFamily="28" charset="0"/>
              </a:rPr>
              <a:t>ClassB</a:t>
            </a:r>
            <a:r>
              <a:rPr lang="en-US" dirty="0"/>
              <a:t>, it could have relied on the stronger guarantees provided by the </a:t>
            </a:r>
            <a:r>
              <a:rPr lang="en-US" dirty="0" err="1">
                <a:latin typeface="Courier New" pitchFamily="28" charset="0"/>
              </a:rPr>
              <a:t>ClassA.someMethod</a:t>
            </a:r>
            <a:endParaRPr lang="en-US" dirty="0">
              <a:latin typeface="Courier New" pitchFamily="2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66" name="Rectangle 2"/>
          <p:cNvSpPr>
            <a:spLocks noGrp="1" noChangeArrowheads="1"/>
          </p:cNvSpPr>
          <p:nvPr>
            <p:ph type="title"/>
          </p:nvPr>
        </p:nvSpPr>
        <p:spPr/>
        <p:txBody>
          <a:bodyPr/>
          <a:lstStyle/>
          <a:p>
            <a:r>
              <a:rPr lang="en-US"/>
              <a:t>Inheritance</a:t>
            </a:r>
          </a:p>
        </p:txBody>
      </p:sp>
      <p:sp>
        <p:nvSpPr>
          <p:cNvPr id="728067" name="Rectangle 3"/>
          <p:cNvSpPr>
            <a:spLocks noGrp="1" noChangeArrowheads="1"/>
          </p:cNvSpPr>
          <p:nvPr>
            <p:ph idx="1"/>
          </p:nvPr>
        </p:nvSpPr>
        <p:spPr>
          <a:xfrm>
            <a:off x="381000" y="1143000"/>
            <a:ext cx="8229600" cy="5334000"/>
          </a:xfrm>
        </p:spPr>
        <p:txBody>
          <a:bodyPr>
            <a:normAutofit fontScale="77500" lnSpcReduction="20000"/>
          </a:bodyPr>
          <a:lstStyle/>
          <a:p>
            <a:pPr algn="just"/>
            <a:r>
              <a:rPr lang="en-US" sz="3100" dirty="0"/>
              <a:t>Inherited contracts enforce the following</a:t>
            </a:r>
          </a:p>
          <a:p>
            <a:pPr lvl="1" algn="just"/>
            <a:r>
              <a:rPr lang="en-US" sz="2900" dirty="0"/>
              <a:t>the precondition of a derived method to be weaker </a:t>
            </a:r>
          </a:p>
          <a:p>
            <a:pPr lvl="1" algn="just"/>
            <a:r>
              <a:rPr lang="en-US" sz="2900" dirty="0"/>
              <a:t>the </a:t>
            </a:r>
            <a:r>
              <a:rPr lang="en-US" sz="2900" dirty="0" err="1"/>
              <a:t>postcondition</a:t>
            </a:r>
            <a:r>
              <a:rPr lang="en-US" sz="2900" dirty="0"/>
              <a:t> of a derived method to be stronger</a:t>
            </a:r>
          </a:p>
          <a:p>
            <a:pPr lvl="1"/>
            <a:endParaRPr lang="en-US" sz="2400" dirty="0"/>
          </a:p>
          <a:p>
            <a:pPr algn="just"/>
            <a:r>
              <a:rPr lang="en-US" sz="3100" dirty="0"/>
              <a:t>When a method overwrites another method, the new declared precondition is combined with previous precondition using disjunction</a:t>
            </a:r>
          </a:p>
          <a:p>
            <a:endParaRPr lang="en-US" sz="3100" dirty="0"/>
          </a:p>
          <a:p>
            <a:pPr algn="just"/>
            <a:r>
              <a:rPr lang="en-US" sz="3100" dirty="0"/>
              <a:t>When a method overwrites another method the new declared </a:t>
            </a:r>
            <a:r>
              <a:rPr lang="en-US" sz="3100" dirty="0" err="1"/>
              <a:t>postcondition</a:t>
            </a:r>
            <a:r>
              <a:rPr lang="en-US" sz="3100" dirty="0"/>
              <a:t> is combined with previous </a:t>
            </a:r>
            <a:r>
              <a:rPr lang="en-US" sz="3100" dirty="0" err="1"/>
              <a:t>postcondition</a:t>
            </a:r>
            <a:r>
              <a:rPr lang="en-US" sz="3100" dirty="0"/>
              <a:t> using conjunction</a:t>
            </a:r>
          </a:p>
          <a:p>
            <a:pPr marL="0" indent="0">
              <a:buNone/>
            </a:pPr>
            <a:endParaRPr lang="en-US" sz="3400" dirty="0"/>
          </a:p>
          <a:p>
            <a:pPr algn="just"/>
            <a:r>
              <a:rPr lang="en-US" sz="3100" dirty="0"/>
              <a:t>Also, the invariants of the parent class are passed to the derived classes</a:t>
            </a:r>
          </a:p>
          <a:p>
            <a:pPr lvl="1"/>
            <a:r>
              <a:rPr lang="en-US" sz="3100" dirty="0"/>
              <a:t> invariants are combined using conjunction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4" name="Rectangle 2"/>
          <p:cNvSpPr>
            <a:spLocks noChangeArrowheads="1"/>
          </p:cNvSpPr>
          <p:nvPr/>
        </p:nvSpPr>
        <p:spPr bwMode="auto">
          <a:xfrm>
            <a:off x="2057400" y="4038600"/>
            <a:ext cx="1524000" cy="838200"/>
          </a:xfrm>
          <a:prstGeom prst="rect">
            <a:avLst/>
          </a:prstGeom>
          <a:noFill/>
          <a:ln w="9525">
            <a:solidFill>
              <a:schemeClr val="tx1"/>
            </a:solidFill>
            <a:miter lim="800000"/>
            <a:headEnd/>
            <a:tailEnd/>
          </a:ln>
          <a:effectLst/>
        </p:spPr>
        <p:txBody>
          <a:bodyPr wrap="none" anchor="ctr"/>
          <a:lstStyle/>
          <a:p>
            <a:endParaRPr lang="en-US"/>
          </a:p>
        </p:txBody>
      </p:sp>
      <p:sp>
        <p:nvSpPr>
          <p:cNvPr id="730115" name="Text Box 3"/>
          <p:cNvSpPr txBox="1">
            <a:spLocks noChangeArrowheads="1"/>
          </p:cNvSpPr>
          <p:nvPr/>
        </p:nvSpPr>
        <p:spPr bwMode="auto">
          <a:xfrm>
            <a:off x="2362200" y="4054475"/>
            <a:ext cx="915988" cy="336550"/>
          </a:xfrm>
          <a:prstGeom prst="rect">
            <a:avLst/>
          </a:prstGeom>
          <a:noFill/>
          <a:ln w="9525">
            <a:noFill/>
            <a:miter lim="800000"/>
            <a:headEnd/>
            <a:tailEnd/>
          </a:ln>
          <a:effectLst/>
        </p:spPr>
        <p:txBody>
          <a:bodyPr wrap="none">
            <a:spAutoFit/>
          </a:bodyPr>
          <a:lstStyle/>
          <a:p>
            <a:r>
              <a:rPr lang="en-US" sz="1600" b="1">
                <a:latin typeface="Courier New" pitchFamily="28" charset="0"/>
              </a:rPr>
              <a:t>ClassA</a:t>
            </a:r>
          </a:p>
        </p:txBody>
      </p:sp>
      <p:sp>
        <p:nvSpPr>
          <p:cNvPr id="730116" name="Line 4"/>
          <p:cNvSpPr>
            <a:spLocks noChangeShapeType="1"/>
          </p:cNvSpPr>
          <p:nvPr/>
        </p:nvSpPr>
        <p:spPr bwMode="auto">
          <a:xfrm>
            <a:off x="2057400" y="4343400"/>
            <a:ext cx="1524000" cy="0"/>
          </a:xfrm>
          <a:prstGeom prst="line">
            <a:avLst/>
          </a:prstGeom>
          <a:noFill/>
          <a:ln w="9525">
            <a:solidFill>
              <a:schemeClr val="tx1"/>
            </a:solidFill>
            <a:round/>
            <a:headEnd/>
            <a:tailEnd/>
          </a:ln>
          <a:effectLst/>
        </p:spPr>
        <p:txBody>
          <a:bodyPr/>
          <a:lstStyle/>
          <a:p>
            <a:endParaRPr lang="en-US"/>
          </a:p>
        </p:txBody>
      </p:sp>
      <p:sp>
        <p:nvSpPr>
          <p:cNvPr id="730117" name="Line 5"/>
          <p:cNvSpPr>
            <a:spLocks noChangeShapeType="1"/>
          </p:cNvSpPr>
          <p:nvPr/>
        </p:nvSpPr>
        <p:spPr bwMode="auto">
          <a:xfrm>
            <a:off x="2057400" y="4495800"/>
            <a:ext cx="1524000" cy="0"/>
          </a:xfrm>
          <a:prstGeom prst="line">
            <a:avLst/>
          </a:prstGeom>
          <a:noFill/>
          <a:ln w="9525">
            <a:solidFill>
              <a:schemeClr val="tx1"/>
            </a:solidFill>
            <a:round/>
            <a:headEnd/>
            <a:tailEnd/>
          </a:ln>
          <a:effectLst/>
        </p:spPr>
        <p:txBody>
          <a:bodyPr/>
          <a:lstStyle/>
          <a:p>
            <a:endParaRPr lang="en-US"/>
          </a:p>
        </p:txBody>
      </p:sp>
      <p:sp>
        <p:nvSpPr>
          <p:cNvPr id="730118" name="AutoShape 6"/>
          <p:cNvSpPr>
            <a:spLocks noChangeArrowheads="1"/>
          </p:cNvSpPr>
          <p:nvPr/>
        </p:nvSpPr>
        <p:spPr bwMode="auto">
          <a:xfrm>
            <a:off x="2667000" y="4876800"/>
            <a:ext cx="304800" cy="304800"/>
          </a:xfrm>
          <a:prstGeom prst="triangle">
            <a:avLst>
              <a:gd name="adj" fmla="val 50000"/>
            </a:avLst>
          </a:prstGeom>
          <a:noFill/>
          <a:ln w="9525">
            <a:solidFill>
              <a:schemeClr val="tx1"/>
            </a:solidFill>
            <a:miter lim="800000"/>
            <a:headEnd/>
            <a:tailEnd/>
          </a:ln>
          <a:effectLst/>
        </p:spPr>
        <p:txBody>
          <a:bodyPr wrap="none" anchor="ctr"/>
          <a:lstStyle/>
          <a:p>
            <a:endParaRPr lang="en-US"/>
          </a:p>
        </p:txBody>
      </p:sp>
      <p:sp>
        <p:nvSpPr>
          <p:cNvPr id="730119" name="Rectangle 7"/>
          <p:cNvSpPr>
            <a:spLocks noChangeArrowheads="1"/>
          </p:cNvSpPr>
          <p:nvPr/>
        </p:nvSpPr>
        <p:spPr bwMode="auto">
          <a:xfrm>
            <a:off x="2057400" y="5410200"/>
            <a:ext cx="1524000" cy="838200"/>
          </a:xfrm>
          <a:prstGeom prst="rect">
            <a:avLst/>
          </a:prstGeom>
          <a:noFill/>
          <a:ln w="9525">
            <a:solidFill>
              <a:schemeClr val="tx1"/>
            </a:solidFill>
            <a:miter lim="800000"/>
            <a:headEnd/>
            <a:tailEnd/>
          </a:ln>
          <a:effectLst/>
        </p:spPr>
        <p:txBody>
          <a:bodyPr wrap="none" anchor="ctr"/>
          <a:lstStyle/>
          <a:p>
            <a:endParaRPr lang="en-US"/>
          </a:p>
        </p:txBody>
      </p:sp>
      <p:sp>
        <p:nvSpPr>
          <p:cNvPr id="730120" name="Text Box 8"/>
          <p:cNvSpPr txBox="1">
            <a:spLocks noChangeArrowheads="1"/>
          </p:cNvSpPr>
          <p:nvPr/>
        </p:nvSpPr>
        <p:spPr bwMode="auto">
          <a:xfrm>
            <a:off x="2286000" y="5410200"/>
            <a:ext cx="1336675" cy="336550"/>
          </a:xfrm>
          <a:prstGeom prst="rect">
            <a:avLst/>
          </a:prstGeom>
          <a:noFill/>
          <a:ln w="9525">
            <a:noFill/>
            <a:miter lim="800000"/>
            <a:headEnd/>
            <a:tailEnd/>
          </a:ln>
          <a:effectLst/>
        </p:spPr>
        <p:txBody>
          <a:bodyPr>
            <a:spAutoFit/>
          </a:bodyPr>
          <a:lstStyle/>
          <a:p>
            <a:r>
              <a:rPr lang="en-US" sz="1600" b="1">
                <a:latin typeface="Courier New" pitchFamily="28" charset="0"/>
              </a:rPr>
              <a:t>ClassB</a:t>
            </a:r>
          </a:p>
        </p:txBody>
      </p:sp>
      <p:sp>
        <p:nvSpPr>
          <p:cNvPr id="730121" name="Line 9"/>
          <p:cNvSpPr>
            <a:spLocks noChangeShapeType="1"/>
          </p:cNvSpPr>
          <p:nvPr/>
        </p:nvSpPr>
        <p:spPr bwMode="auto">
          <a:xfrm>
            <a:off x="2057400" y="5715000"/>
            <a:ext cx="1524000" cy="0"/>
          </a:xfrm>
          <a:prstGeom prst="line">
            <a:avLst/>
          </a:prstGeom>
          <a:noFill/>
          <a:ln w="9525">
            <a:solidFill>
              <a:schemeClr val="tx1"/>
            </a:solidFill>
            <a:round/>
            <a:headEnd/>
            <a:tailEnd/>
          </a:ln>
          <a:effectLst/>
        </p:spPr>
        <p:txBody>
          <a:bodyPr/>
          <a:lstStyle/>
          <a:p>
            <a:endParaRPr lang="en-US"/>
          </a:p>
        </p:txBody>
      </p:sp>
      <p:sp>
        <p:nvSpPr>
          <p:cNvPr id="730122" name="Line 10"/>
          <p:cNvSpPr>
            <a:spLocks noChangeShapeType="1"/>
          </p:cNvSpPr>
          <p:nvPr/>
        </p:nvSpPr>
        <p:spPr bwMode="auto">
          <a:xfrm>
            <a:off x="2057400" y="5867400"/>
            <a:ext cx="1524000" cy="0"/>
          </a:xfrm>
          <a:prstGeom prst="line">
            <a:avLst/>
          </a:prstGeom>
          <a:noFill/>
          <a:ln w="9525">
            <a:solidFill>
              <a:schemeClr val="tx1"/>
            </a:solidFill>
            <a:round/>
            <a:headEnd/>
            <a:tailEnd/>
          </a:ln>
          <a:effectLst/>
        </p:spPr>
        <p:txBody>
          <a:bodyPr/>
          <a:lstStyle/>
          <a:p>
            <a:endParaRPr lang="en-US"/>
          </a:p>
        </p:txBody>
      </p:sp>
      <p:sp>
        <p:nvSpPr>
          <p:cNvPr id="730123" name="Rectangle 11"/>
          <p:cNvSpPr>
            <a:spLocks noChangeArrowheads="1"/>
          </p:cNvSpPr>
          <p:nvPr/>
        </p:nvSpPr>
        <p:spPr bwMode="auto">
          <a:xfrm>
            <a:off x="228600" y="4038600"/>
            <a:ext cx="1371600" cy="381000"/>
          </a:xfrm>
          <a:prstGeom prst="rect">
            <a:avLst/>
          </a:prstGeom>
          <a:noFill/>
          <a:ln w="9525">
            <a:solidFill>
              <a:schemeClr val="tx1"/>
            </a:solidFill>
            <a:miter lim="800000"/>
            <a:headEnd/>
            <a:tailEnd/>
          </a:ln>
          <a:effectLst/>
        </p:spPr>
        <p:txBody>
          <a:bodyPr wrap="none" anchor="ctr"/>
          <a:lstStyle/>
          <a:p>
            <a:endParaRPr lang="en-US"/>
          </a:p>
        </p:txBody>
      </p:sp>
      <p:sp>
        <p:nvSpPr>
          <p:cNvPr id="730124" name="Text Box 12"/>
          <p:cNvSpPr txBox="1">
            <a:spLocks noChangeArrowheads="1"/>
          </p:cNvSpPr>
          <p:nvPr/>
        </p:nvSpPr>
        <p:spPr bwMode="auto">
          <a:xfrm>
            <a:off x="533400" y="4038600"/>
            <a:ext cx="1066800" cy="336550"/>
          </a:xfrm>
          <a:prstGeom prst="rect">
            <a:avLst/>
          </a:prstGeom>
          <a:noFill/>
          <a:ln w="9525">
            <a:noFill/>
            <a:miter lim="800000"/>
            <a:headEnd/>
            <a:tailEnd/>
          </a:ln>
          <a:effectLst/>
        </p:spPr>
        <p:txBody>
          <a:bodyPr>
            <a:spAutoFit/>
          </a:bodyPr>
          <a:lstStyle/>
          <a:p>
            <a:r>
              <a:rPr lang="en-US" sz="1600" b="1">
                <a:latin typeface="Courier New" pitchFamily="28" charset="0"/>
              </a:rPr>
              <a:t>Client</a:t>
            </a:r>
          </a:p>
        </p:txBody>
      </p:sp>
      <p:sp>
        <p:nvSpPr>
          <p:cNvPr id="730125" name="Line 13"/>
          <p:cNvSpPr>
            <a:spLocks noChangeShapeType="1"/>
          </p:cNvSpPr>
          <p:nvPr/>
        </p:nvSpPr>
        <p:spPr bwMode="auto">
          <a:xfrm flipH="1">
            <a:off x="1600200" y="4191000"/>
            <a:ext cx="457200" cy="0"/>
          </a:xfrm>
          <a:prstGeom prst="line">
            <a:avLst/>
          </a:prstGeom>
          <a:noFill/>
          <a:ln w="9525">
            <a:solidFill>
              <a:schemeClr val="tx1"/>
            </a:solidFill>
            <a:round/>
            <a:headEnd/>
            <a:tailEnd/>
          </a:ln>
          <a:effectLst/>
        </p:spPr>
        <p:txBody>
          <a:bodyPr/>
          <a:lstStyle/>
          <a:p>
            <a:endParaRPr lang="en-US"/>
          </a:p>
        </p:txBody>
      </p:sp>
      <p:sp>
        <p:nvSpPr>
          <p:cNvPr id="730126" name="Line 14"/>
          <p:cNvSpPr>
            <a:spLocks noChangeShapeType="1"/>
          </p:cNvSpPr>
          <p:nvPr/>
        </p:nvSpPr>
        <p:spPr bwMode="auto">
          <a:xfrm flipH="1">
            <a:off x="2819400" y="5181600"/>
            <a:ext cx="0" cy="228600"/>
          </a:xfrm>
          <a:prstGeom prst="line">
            <a:avLst/>
          </a:prstGeom>
          <a:noFill/>
          <a:ln w="9525">
            <a:solidFill>
              <a:schemeClr val="tx1"/>
            </a:solidFill>
            <a:round/>
            <a:headEnd/>
            <a:tailEnd/>
          </a:ln>
          <a:effectLst/>
        </p:spPr>
        <p:txBody>
          <a:bodyPr/>
          <a:lstStyle/>
          <a:p>
            <a:endParaRPr lang="en-US"/>
          </a:p>
        </p:txBody>
      </p:sp>
      <p:sp>
        <p:nvSpPr>
          <p:cNvPr id="730127" name="Text Box 15"/>
          <p:cNvSpPr txBox="1">
            <a:spLocks noChangeArrowheads="1"/>
          </p:cNvSpPr>
          <p:nvPr/>
        </p:nvSpPr>
        <p:spPr bwMode="auto">
          <a:xfrm>
            <a:off x="2057400" y="4535488"/>
            <a:ext cx="1647825" cy="336550"/>
          </a:xfrm>
          <a:prstGeom prst="rect">
            <a:avLst/>
          </a:prstGeom>
          <a:noFill/>
          <a:ln w="9525">
            <a:noFill/>
            <a:miter lim="800000"/>
            <a:headEnd/>
            <a:tailEnd/>
          </a:ln>
          <a:effectLst/>
        </p:spPr>
        <p:txBody>
          <a:bodyPr wrap="none">
            <a:spAutoFit/>
          </a:bodyPr>
          <a:lstStyle/>
          <a:p>
            <a:r>
              <a:rPr lang="en-US" sz="1600">
                <a:latin typeface="Courier New" pitchFamily="28" charset="0"/>
              </a:rPr>
              <a:t>someMethod()</a:t>
            </a:r>
          </a:p>
        </p:txBody>
      </p:sp>
      <p:sp>
        <p:nvSpPr>
          <p:cNvPr id="730128" name="Text Box 16"/>
          <p:cNvSpPr txBox="1">
            <a:spLocks noChangeArrowheads="1"/>
          </p:cNvSpPr>
          <p:nvPr/>
        </p:nvSpPr>
        <p:spPr bwMode="auto">
          <a:xfrm>
            <a:off x="2041525" y="5945188"/>
            <a:ext cx="1647825" cy="336550"/>
          </a:xfrm>
          <a:prstGeom prst="rect">
            <a:avLst/>
          </a:prstGeom>
          <a:noFill/>
          <a:ln w="9525">
            <a:noFill/>
            <a:miter lim="800000"/>
            <a:headEnd/>
            <a:tailEnd/>
          </a:ln>
          <a:effectLst/>
        </p:spPr>
        <p:txBody>
          <a:bodyPr wrap="none">
            <a:spAutoFit/>
          </a:bodyPr>
          <a:lstStyle/>
          <a:p>
            <a:r>
              <a:rPr lang="en-US" sz="1600">
                <a:latin typeface="Courier New" pitchFamily="28" charset="0"/>
              </a:rPr>
              <a:t>someMethod()</a:t>
            </a:r>
          </a:p>
        </p:txBody>
      </p:sp>
      <p:sp>
        <p:nvSpPr>
          <p:cNvPr id="730129" name="Text Box 17"/>
          <p:cNvSpPr txBox="1">
            <a:spLocks noChangeArrowheads="1"/>
          </p:cNvSpPr>
          <p:nvPr/>
        </p:nvSpPr>
        <p:spPr bwMode="auto">
          <a:xfrm>
            <a:off x="273843" y="586965"/>
            <a:ext cx="2652713" cy="3113088"/>
          </a:xfrm>
          <a:prstGeom prst="rect">
            <a:avLst/>
          </a:prstGeom>
          <a:noFill/>
          <a:ln w="9525">
            <a:noFill/>
            <a:miter lim="800000"/>
            <a:headEnd/>
            <a:tailEnd/>
          </a:ln>
          <a:effectLst/>
        </p:spPr>
        <p:txBody>
          <a:bodyPr wrap="none">
            <a:spAutoFit/>
          </a:bodyPr>
          <a:lstStyle/>
          <a:p>
            <a:r>
              <a:rPr lang="en-US" dirty="0"/>
              <a:t>In </a:t>
            </a:r>
            <a:r>
              <a:rPr lang="en-US" dirty="0" err="1">
                <a:latin typeface="Courier New" pitchFamily="28" charset="0"/>
              </a:rPr>
              <a:t>ClassA</a:t>
            </a:r>
            <a:r>
              <a:rPr lang="en-US" dirty="0"/>
              <a:t>:</a:t>
            </a:r>
          </a:p>
          <a:p>
            <a:r>
              <a:rPr lang="en-US" b="1" dirty="0">
                <a:latin typeface="Courier New" pitchFamily="28" charset="0"/>
              </a:rPr>
              <a:t>invariant</a:t>
            </a:r>
          </a:p>
          <a:p>
            <a:r>
              <a:rPr lang="en-US" dirty="0">
                <a:latin typeface="Courier New" pitchFamily="28" charset="0"/>
              </a:rPr>
              <a:t>    </a:t>
            </a:r>
            <a:r>
              <a:rPr lang="en-US" dirty="0" err="1">
                <a:latin typeface="Courier New" pitchFamily="28" charset="0"/>
              </a:rPr>
              <a:t>classInvariant</a:t>
            </a:r>
            <a:endParaRPr lang="en-US" dirty="0">
              <a:latin typeface="Courier New" pitchFamily="28" charset="0"/>
            </a:endParaRPr>
          </a:p>
          <a:p>
            <a:r>
              <a:rPr lang="en-US" dirty="0" err="1">
                <a:latin typeface="Courier New" pitchFamily="28" charset="0"/>
              </a:rPr>
              <a:t>someMethod</a:t>
            </a:r>
            <a:r>
              <a:rPr lang="en-US" dirty="0">
                <a:latin typeface="Courier New" pitchFamily="28" charset="0"/>
              </a:rPr>
              <a:t>() </a:t>
            </a:r>
            <a:r>
              <a:rPr lang="en-US" b="1" dirty="0">
                <a:latin typeface="Courier New" pitchFamily="28" charset="0"/>
              </a:rPr>
              <a:t>is</a:t>
            </a:r>
          </a:p>
          <a:p>
            <a:r>
              <a:rPr lang="en-US" b="1" dirty="0">
                <a:latin typeface="Courier New" pitchFamily="28" charset="0"/>
              </a:rPr>
              <a:t>require</a:t>
            </a:r>
          </a:p>
          <a:p>
            <a:r>
              <a:rPr lang="en-US" dirty="0">
                <a:latin typeface="Courier New" pitchFamily="28" charset="0"/>
              </a:rPr>
              <a:t>    Precondition</a:t>
            </a:r>
          </a:p>
          <a:p>
            <a:r>
              <a:rPr lang="en-US" b="1" dirty="0">
                <a:latin typeface="Courier New" pitchFamily="28" charset="0"/>
              </a:rPr>
              <a:t>do</a:t>
            </a:r>
          </a:p>
          <a:p>
            <a:r>
              <a:rPr lang="en-US" dirty="0">
                <a:latin typeface="Courier New" pitchFamily="28" charset="0"/>
              </a:rPr>
              <a:t>    Procedure body</a:t>
            </a:r>
          </a:p>
          <a:p>
            <a:r>
              <a:rPr lang="en-US" b="1" dirty="0">
                <a:latin typeface="Courier New" pitchFamily="28" charset="0"/>
              </a:rPr>
              <a:t>ensure</a:t>
            </a:r>
          </a:p>
          <a:p>
            <a:r>
              <a:rPr lang="en-US" dirty="0">
                <a:latin typeface="Courier New" pitchFamily="28" charset="0"/>
              </a:rPr>
              <a:t>    </a:t>
            </a:r>
            <a:r>
              <a:rPr lang="en-US" dirty="0" err="1">
                <a:latin typeface="Courier New" pitchFamily="28" charset="0"/>
              </a:rPr>
              <a:t>Postcondition</a:t>
            </a:r>
            <a:endParaRPr lang="en-US" dirty="0">
              <a:latin typeface="Courier New" pitchFamily="28" charset="0"/>
            </a:endParaRPr>
          </a:p>
          <a:p>
            <a:r>
              <a:rPr lang="en-US" b="1" dirty="0">
                <a:latin typeface="Courier New" pitchFamily="28" charset="0"/>
              </a:rPr>
              <a:t>end</a:t>
            </a:r>
            <a:endParaRPr lang="en-US" dirty="0">
              <a:latin typeface="Courier New" pitchFamily="28" charset="0"/>
            </a:endParaRPr>
          </a:p>
        </p:txBody>
      </p:sp>
      <p:sp>
        <p:nvSpPr>
          <p:cNvPr id="730130" name="Text Box 18"/>
          <p:cNvSpPr txBox="1">
            <a:spLocks noChangeArrowheads="1"/>
          </p:cNvSpPr>
          <p:nvPr/>
        </p:nvSpPr>
        <p:spPr bwMode="auto">
          <a:xfrm>
            <a:off x="3886200" y="381000"/>
            <a:ext cx="4268788" cy="3113088"/>
          </a:xfrm>
          <a:prstGeom prst="rect">
            <a:avLst/>
          </a:prstGeom>
          <a:noFill/>
          <a:ln w="9525">
            <a:noFill/>
            <a:miter lim="800000"/>
            <a:headEnd/>
            <a:tailEnd/>
          </a:ln>
          <a:effectLst/>
        </p:spPr>
        <p:txBody>
          <a:bodyPr wrap="none">
            <a:spAutoFit/>
          </a:bodyPr>
          <a:lstStyle/>
          <a:p>
            <a:r>
              <a:rPr lang="en-US" dirty="0"/>
              <a:t>In </a:t>
            </a:r>
            <a:r>
              <a:rPr lang="en-US" dirty="0" err="1">
                <a:latin typeface="Courier New" pitchFamily="28" charset="0"/>
              </a:rPr>
              <a:t>ClassB</a:t>
            </a:r>
            <a:r>
              <a:rPr lang="en-US" dirty="0"/>
              <a:t> which is derived from </a:t>
            </a:r>
            <a:r>
              <a:rPr lang="en-US" dirty="0" err="1">
                <a:latin typeface="Courier New" pitchFamily="28" charset="0"/>
              </a:rPr>
              <a:t>ClassA</a:t>
            </a:r>
            <a:r>
              <a:rPr lang="en-US" dirty="0"/>
              <a:t>:</a:t>
            </a:r>
          </a:p>
          <a:p>
            <a:r>
              <a:rPr lang="en-US" b="1" dirty="0">
                <a:latin typeface="Courier New" pitchFamily="28" charset="0"/>
              </a:rPr>
              <a:t>invariant</a:t>
            </a:r>
          </a:p>
          <a:p>
            <a:r>
              <a:rPr lang="en-US" dirty="0">
                <a:latin typeface="Courier New" pitchFamily="28" charset="0"/>
              </a:rPr>
              <a:t>    </a:t>
            </a:r>
            <a:r>
              <a:rPr lang="en-US" dirty="0" err="1">
                <a:latin typeface="Courier New" pitchFamily="28" charset="0"/>
              </a:rPr>
              <a:t>newClassInvariant</a:t>
            </a:r>
            <a:endParaRPr lang="en-US" dirty="0">
              <a:latin typeface="Courier New" pitchFamily="28" charset="0"/>
            </a:endParaRPr>
          </a:p>
          <a:p>
            <a:r>
              <a:rPr lang="en-US" dirty="0" err="1">
                <a:latin typeface="Courier New" pitchFamily="28" charset="0"/>
              </a:rPr>
              <a:t>someMethod</a:t>
            </a:r>
            <a:r>
              <a:rPr lang="en-US" dirty="0">
                <a:latin typeface="Courier New" pitchFamily="28" charset="0"/>
              </a:rPr>
              <a:t>() </a:t>
            </a:r>
            <a:r>
              <a:rPr lang="en-US" b="1" dirty="0">
                <a:latin typeface="Courier New" pitchFamily="28" charset="0"/>
              </a:rPr>
              <a:t>is</a:t>
            </a:r>
          </a:p>
          <a:p>
            <a:r>
              <a:rPr lang="en-US" b="1" dirty="0">
                <a:latin typeface="Courier New" pitchFamily="28" charset="0"/>
              </a:rPr>
              <a:t>require</a:t>
            </a:r>
          </a:p>
          <a:p>
            <a:r>
              <a:rPr lang="en-US" dirty="0">
                <a:latin typeface="Courier New" pitchFamily="28" charset="0"/>
              </a:rPr>
              <a:t>    </a:t>
            </a:r>
            <a:r>
              <a:rPr lang="en-US" dirty="0" err="1">
                <a:latin typeface="Courier New" pitchFamily="28" charset="0"/>
              </a:rPr>
              <a:t>newPrecondition</a:t>
            </a:r>
            <a:endParaRPr lang="en-US" dirty="0">
              <a:latin typeface="Courier New" pitchFamily="28" charset="0"/>
            </a:endParaRPr>
          </a:p>
          <a:p>
            <a:r>
              <a:rPr lang="en-US" b="1" dirty="0">
                <a:latin typeface="Courier New" pitchFamily="28" charset="0"/>
              </a:rPr>
              <a:t>do</a:t>
            </a:r>
          </a:p>
          <a:p>
            <a:r>
              <a:rPr lang="en-US" dirty="0">
                <a:latin typeface="Courier New" pitchFamily="28" charset="0"/>
              </a:rPr>
              <a:t>    Procedure body</a:t>
            </a:r>
          </a:p>
          <a:p>
            <a:r>
              <a:rPr lang="en-US" b="1" dirty="0">
                <a:latin typeface="Courier New" pitchFamily="28" charset="0"/>
              </a:rPr>
              <a:t>ensure</a:t>
            </a:r>
          </a:p>
          <a:p>
            <a:r>
              <a:rPr lang="en-US" dirty="0">
                <a:latin typeface="Courier New" pitchFamily="28" charset="0"/>
              </a:rPr>
              <a:t>    </a:t>
            </a:r>
            <a:r>
              <a:rPr lang="en-US" dirty="0" err="1">
                <a:latin typeface="Courier New" pitchFamily="28" charset="0"/>
              </a:rPr>
              <a:t>newPostcondition</a:t>
            </a:r>
            <a:endParaRPr lang="en-US" dirty="0">
              <a:latin typeface="Courier New" pitchFamily="28" charset="0"/>
            </a:endParaRPr>
          </a:p>
          <a:p>
            <a:r>
              <a:rPr lang="en-US" b="1" dirty="0">
                <a:latin typeface="Courier New" pitchFamily="28" charset="0"/>
              </a:rPr>
              <a:t>end</a:t>
            </a:r>
          </a:p>
        </p:txBody>
      </p:sp>
      <p:sp>
        <p:nvSpPr>
          <p:cNvPr id="730131" name="Text Box 19"/>
          <p:cNvSpPr txBox="1">
            <a:spLocks noChangeArrowheads="1"/>
          </p:cNvSpPr>
          <p:nvPr/>
        </p:nvSpPr>
        <p:spPr bwMode="auto">
          <a:xfrm>
            <a:off x="3814762" y="3884612"/>
            <a:ext cx="5329238" cy="2289175"/>
          </a:xfrm>
          <a:prstGeom prst="rect">
            <a:avLst/>
          </a:prstGeom>
          <a:noFill/>
          <a:ln w="9525">
            <a:noFill/>
            <a:miter lim="800000"/>
            <a:headEnd/>
            <a:tailEnd/>
          </a:ln>
          <a:effectLst/>
        </p:spPr>
        <p:txBody>
          <a:bodyPr wrap="none">
            <a:spAutoFit/>
          </a:bodyPr>
          <a:lstStyle/>
          <a:p>
            <a:r>
              <a:rPr lang="en-US" dirty="0"/>
              <a:t>The precondition of </a:t>
            </a:r>
            <a:r>
              <a:rPr lang="en-US" dirty="0" err="1">
                <a:latin typeface="Courier New" pitchFamily="28" charset="0"/>
              </a:rPr>
              <a:t>ClassB.aMethod</a:t>
            </a:r>
            <a:r>
              <a:rPr lang="en-US" dirty="0"/>
              <a:t> is defined as:</a:t>
            </a:r>
          </a:p>
          <a:p>
            <a:r>
              <a:rPr lang="en-US" dirty="0"/>
              <a:t>  </a:t>
            </a:r>
            <a:r>
              <a:rPr lang="en-US" dirty="0" err="1">
                <a:latin typeface="Courier New" pitchFamily="28" charset="0"/>
              </a:rPr>
              <a:t>newPrecondition</a:t>
            </a:r>
            <a:r>
              <a:rPr lang="en-US" dirty="0">
                <a:latin typeface="Courier New" pitchFamily="28" charset="0"/>
              </a:rPr>
              <a:t> </a:t>
            </a:r>
            <a:r>
              <a:rPr lang="en-US" b="1" dirty="0">
                <a:latin typeface="Courier New" pitchFamily="28" charset="0"/>
              </a:rPr>
              <a:t>or</a:t>
            </a:r>
            <a:r>
              <a:rPr lang="en-US" dirty="0">
                <a:latin typeface="Courier New" pitchFamily="28" charset="0"/>
              </a:rPr>
              <a:t> Precondition</a:t>
            </a:r>
            <a:r>
              <a:rPr lang="en-US" dirty="0"/>
              <a:t> </a:t>
            </a:r>
          </a:p>
          <a:p>
            <a:endParaRPr lang="en-US" dirty="0"/>
          </a:p>
          <a:p>
            <a:r>
              <a:rPr lang="en-US" dirty="0"/>
              <a:t>The </a:t>
            </a:r>
            <a:r>
              <a:rPr lang="en-US" dirty="0" err="1"/>
              <a:t>postcondition</a:t>
            </a:r>
            <a:r>
              <a:rPr lang="en-US" dirty="0"/>
              <a:t> of </a:t>
            </a:r>
            <a:r>
              <a:rPr lang="en-US" dirty="0" err="1">
                <a:latin typeface="Courier New" pitchFamily="28" charset="0"/>
              </a:rPr>
              <a:t>ClassB.aMethod</a:t>
            </a:r>
            <a:r>
              <a:rPr lang="en-US" dirty="0"/>
              <a:t> is defined as:</a:t>
            </a:r>
          </a:p>
          <a:p>
            <a:r>
              <a:rPr lang="en-US" dirty="0"/>
              <a:t>  </a:t>
            </a:r>
            <a:r>
              <a:rPr lang="en-US" dirty="0" err="1">
                <a:latin typeface="Courier New" pitchFamily="28" charset="0"/>
              </a:rPr>
              <a:t>newPostcondition</a:t>
            </a:r>
            <a:r>
              <a:rPr lang="en-US" dirty="0">
                <a:latin typeface="Courier New" pitchFamily="28" charset="0"/>
              </a:rPr>
              <a:t> </a:t>
            </a:r>
            <a:r>
              <a:rPr lang="en-US" b="1" dirty="0">
                <a:latin typeface="Courier New" pitchFamily="28" charset="0"/>
              </a:rPr>
              <a:t>and</a:t>
            </a:r>
            <a:r>
              <a:rPr lang="en-US" dirty="0">
                <a:latin typeface="Courier New" pitchFamily="28" charset="0"/>
              </a:rPr>
              <a:t> </a:t>
            </a:r>
            <a:r>
              <a:rPr lang="en-US" dirty="0" err="1">
                <a:latin typeface="Courier New" pitchFamily="28" charset="0"/>
              </a:rPr>
              <a:t>Postcondition</a:t>
            </a:r>
            <a:endParaRPr lang="en-US" dirty="0">
              <a:latin typeface="Courier New" pitchFamily="28" charset="0"/>
            </a:endParaRPr>
          </a:p>
          <a:p>
            <a:endParaRPr lang="en-US" dirty="0"/>
          </a:p>
          <a:p>
            <a:r>
              <a:rPr lang="en-US" dirty="0"/>
              <a:t>The invariant of </a:t>
            </a:r>
            <a:r>
              <a:rPr lang="en-US" dirty="0" err="1">
                <a:latin typeface="Courier New" pitchFamily="28" charset="0"/>
              </a:rPr>
              <a:t>ClassB</a:t>
            </a:r>
            <a:r>
              <a:rPr lang="en-US" dirty="0"/>
              <a:t> is</a:t>
            </a:r>
          </a:p>
          <a:p>
            <a:r>
              <a:rPr lang="en-US" dirty="0"/>
              <a:t>  </a:t>
            </a:r>
            <a:r>
              <a:rPr lang="en-US" dirty="0" err="1">
                <a:latin typeface="Courier New" pitchFamily="28" charset="0"/>
              </a:rPr>
              <a:t>classInvariant</a:t>
            </a:r>
            <a:r>
              <a:rPr lang="en-US" dirty="0">
                <a:latin typeface="Courier New" pitchFamily="28" charset="0"/>
              </a:rPr>
              <a:t> </a:t>
            </a:r>
            <a:r>
              <a:rPr lang="en-US" b="1" dirty="0">
                <a:latin typeface="Courier New" pitchFamily="28" charset="0"/>
              </a:rPr>
              <a:t>and</a:t>
            </a:r>
            <a:r>
              <a:rPr lang="en-US" dirty="0">
                <a:latin typeface="Courier New" pitchFamily="28" charset="0"/>
              </a:rPr>
              <a:t> </a:t>
            </a:r>
            <a:r>
              <a:rPr lang="en-US" dirty="0" err="1">
                <a:latin typeface="Courier New" pitchFamily="28" charset="0"/>
              </a:rPr>
              <a:t>newClassInvariant</a:t>
            </a:r>
            <a:endParaRPr lang="en-US" dirty="0">
              <a:latin typeface="Courier New" pitchFamily="2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440</TotalTime>
  <Words>1371</Words>
  <Application>Microsoft Office PowerPoint</Application>
  <PresentationFormat>On-screen Show (4:3)</PresentationFormat>
  <Paragraphs>203</Paragraphs>
  <Slides>19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Courier New</vt:lpstr>
      <vt:lpstr>Symbol</vt:lpstr>
      <vt:lpstr>Times New Roman</vt:lpstr>
      <vt:lpstr>Verdana</vt:lpstr>
      <vt:lpstr>Office Theme</vt:lpstr>
      <vt:lpstr>EC3307:Object &amp; Component Technology</vt:lpstr>
      <vt:lpstr>Defensive Programming vs. Design by Contract</vt:lpstr>
      <vt:lpstr>Defensive Programming vs. Design by Contract</vt:lpstr>
      <vt:lpstr>Defensive programming and contracts</vt:lpstr>
      <vt:lpstr>Design by Contract and Inheritance</vt:lpstr>
      <vt:lpstr>Inheritance: Preconditions</vt:lpstr>
      <vt:lpstr>Inheritance: Postconditions</vt:lpstr>
      <vt:lpstr>Inheritance</vt:lpstr>
      <vt:lpstr>PowerPoint Presentation</vt:lpstr>
      <vt:lpstr>Liskov Substitution Principle (LSP)</vt:lpstr>
      <vt:lpstr>PowerPoint Presentation</vt:lpstr>
      <vt:lpstr>PowerPoint Presentation</vt:lpstr>
      <vt:lpstr>PowerPoint Presentation</vt:lpstr>
      <vt:lpstr>PowerPoint Presentation</vt:lpstr>
      <vt:lpstr>PowerPoint Presentation</vt:lpstr>
      <vt:lpstr>PowerPoint Presentation</vt:lpstr>
      <vt:lpstr>  Liskov Substitution Principle (LSP)</vt:lpstr>
      <vt:lpstr>Command Query Separation</vt:lpstr>
      <vt:lpstr>Why CQS?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EC3307:Object &amp; Component Technology</dc:title>
  <dc:creator>R. Rajesvary A/P Rajoo</dc:creator>
  <cp:lastModifiedBy>Rajesvary</cp:lastModifiedBy>
  <cp:revision>32</cp:revision>
  <dcterms:created xsi:type="dcterms:W3CDTF">2013-06-12T03:18:54Z</dcterms:created>
  <dcterms:modified xsi:type="dcterms:W3CDTF">2021-02-06T04:24:12Z</dcterms:modified>
</cp:coreProperties>
</file>