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52"/>
  </p:notesMasterIdLst>
  <p:sldIdLst>
    <p:sldId id="257" r:id="rId2"/>
    <p:sldId id="258" r:id="rId3"/>
    <p:sldId id="260" r:id="rId4"/>
    <p:sldId id="261" r:id="rId5"/>
    <p:sldId id="262" r:id="rId6"/>
    <p:sldId id="301" r:id="rId7"/>
    <p:sldId id="263" r:id="rId8"/>
    <p:sldId id="264" r:id="rId9"/>
    <p:sldId id="265" r:id="rId10"/>
    <p:sldId id="266" r:id="rId11"/>
    <p:sldId id="267" r:id="rId12"/>
    <p:sldId id="268" r:id="rId13"/>
    <p:sldId id="269" r:id="rId14"/>
    <p:sldId id="270" r:id="rId15"/>
    <p:sldId id="271" r:id="rId16"/>
    <p:sldId id="303" r:id="rId17"/>
    <p:sldId id="304" r:id="rId18"/>
    <p:sldId id="305" r:id="rId19"/>
    <p:sldId id="302" r:id="rId20"/>
    <p:sldId id="272" r:id="rId21"/>
    <p:sldId id="306" r:id="rId22"/>
    <p:sldId id="307"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Times New Roman" charset="0"/>
      </a:defRPr>
    </a:lvl1pPr>
    <a:lvl2pPr marL="457200" algn="l" rtl="0" fontAlgn="base">
      <a:spcBef>
        <a:spcPct val="0"/>
      </a:spcBef>
      <a:spcAft>
        <a:spcPct val="0"/>
      </a:spcAft>
      <a:defRPr sz="2400" kern="1200">
        <a:solidFill>
          <a:schemeClr val="tx1"/>
        </a:solidFill>
        <a:latin typeface="Times New Roman" charset="0"/>
        <a:ea typeface="+mn-ea"/>
        <a:cs typeface="Times New Roman" charset="0"/>
      </a:defRPr>
    </a:lvl2pPr>
    <a:lvl3pPr marL="914400" algn="l" rtl="0" fontAlgn="base">
      <a:spcBef>
        <a:spcPct val="0"/>
      </a:spcBef>
      <a:spcAft>
        <a:spcPct val="0"/>
      </a:spcAft>
      <a:defRPr sz="2400" kern="1200">
        <a:solidFill>
          <a:schemeClr val="tx1"/>
        </a:solidFill>
        <a:latin typeface="Times New Roman" charset="0"/>
        <a:ea typeface="+mn-ea"/>
        <a:cs typeface="Times New Roman" charset="0"/>
      </a:defRPr>
    </a:lvl3pPr>
    <a:lvl4pPr marL="1371600" algn="l" rtl="0" fontAlgn="base">
      <a:spcBef>
        <a:spcPct val="0"/>
      </a:spcBef>
      <a:spcAft>
        <a:spcPct val="0"/>
      </a:spcAft>
      <a:defRPr sz="2400" kern="1200">
        <a:solidFill>
          <a:schemeClr val="tx1"/>
        </a:solidFill>
        <a:latin typeface="Times New Roman" charset="0"/>
        <a:ea typeface="+mn-ea"/>
        <a:cs typeface="Times New Roman" charset="0"/>
      </a:defRPr>
    </a:lvl4pPr>
    <a:lvl5pPr marL="1828800" algn="l" rtl="0" fontAlgn="base">
      <a:spcBef>
        <a:spcPct val="0"/>
      </a:spcBef>
      <a:spcAft>
        <a:spcPct val="0"/>
      </a:spcAft>
      <a:defRPr sz="2400" kern="1200">
        <a:solidFill>
          <a:schemeClr val="tx1"/>
        </a:solidFill>
        <a:latin typeface="Times New Roman" charset="0"/>
        <a:ea typeface="+mn-ea"/>
        <a:cs typeface="Times New Roman" charset="0"/>
      </a:defRPr>
    </a:lvl5pPr>
    <a:lvl6pPr marL="2286000" algn="l" defTabSz="914400" rtl="0" eaLnBrk="1" latinLnBrk="0" hangingPunct="1">
      <a:defRPr sz="2400" kern="1200">
        <a:solidFill>
          <a:schemeClr val="tx1"/>
        </a:solidFill>
        <a:latin typeface="Times New Roman" charset="0"/>
        <a:ea typeface="+mn-ea"/>
        <a:cs typeface="Times New Roman" charset="0"/>
      </a:defRPr>
    </a:lvl6pPr>
    <a:lvl7pPr marL="2743200" algn="l" defTabSz="914400" rtl="0" eaLnBrk="1" latinLnBrk="0" hangingPunct="1">
      <a:defRPr sz="2400" kern="1200">
        <a:solidFill>
          <a:schemeClr val="tx1"/>
        </a:solidFill>
        <a:latin typeface="Times New Roman" charset="0"/>
        <a:ea typeface="+mn-ea"/>
        <a:cs typeface="Times New Roman" charset="0"/>
      </a:defRPr>
    </a:lvl7pPr>
    <a:lvl8pPr marL="3200400" algn="l" defTabSz="914400" rtl="0" eaLnBrk="1" latinLnBrk="0" hangingPunct="1">
      <a:defRPr sz="2400" kern="1200">
        <a:solidFill>
          <a:schemeClr val="tx1"/>
        </a:solidFill>
        <a:latin typeface="Times New Roman" charset="0"/>
        <a:ea typeface="+mn-ea"/>
        <a:cs typeface="Times New Roman" charset="0"/>
      </a:defRPr>
    </a:lvl8pPr>
    <a:lvl9pPr marL="3657600" algn="l" defTabSz="914400" rtl="0" eaLnBrk="1" latinLnBrk="0" hangingPunct="1">
      <a:defRPr sz="2400" kern="1200">
        <a:solidFill>
          <a:schemeClr val="tx1"/>
        </a:solidFill>
        <a:latin typeface="Times New Roman" charset="0"/>
        <a:ea typeface="+mn-ea"/>
        <a:cs typeface="Times New Roman"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0929"/>
  </p:normalViewPr>
  <p:slideViewPr>
    <p:cSldViewPr>
      <p:cViewPr varScale="1">
        <p:scale>
          <a:sx n="62" d="100"/>
          <a:sy n="62" d="100"/>
        </p:scale>
        <p:origin x="156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37AEA0A-5D33-4E4D-911B-06D97605A9B0}" type="slidenum">
              <a:rPr lang="en-US"/>
              <a:pPr/>
              <a:t>‹#›</a:t>
            </a:fld>
            <a:endParaRPr lang="en-US"/>
          </a:p>
        </p:txBody>
      </p:sp>
    </p:spTree>
    <p:extLst>
      <p:ext uri="{BB962C8B-B14F-4D97-AF65-F5344CB8AC3E}">
        <p14:creationId xmlns:p14="http://schemas.microsoft.com/office/powerpoint/2010/main" val="12989935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charset="0"/>
        <a:ea typeface="+mn-ea"/>
        <a:cs typeface="Times New Roman" charset="0"/>
      </a:defRPr>
    </a:lvl1pPr>
    <a:lvl2pPr marL="457200" algn="l" rtl="0" fontAlgn="base">
      <a:spcBef>
        <a:spcPct val="30000"/>
      </a:spcBef>
      <a:spcAft>
        <a:spcPct val="0"/>
      </a:spcAft>
      <a:defRPr sz="1200" kern="1200">
        <a:solidFill>
          <a:schemeClr val="tx1"/>
        </a:solidFill>
        <a:latin typeface="Times New Roman" charset="0"/>
        <a:ea typeface="+mn-ea"/>
        <a:cs typeface="Times New Roman" charset="0"/>
      </a:defRPr>
    </a:lvl2pPr>
    <a:lvl3pPr marL="914400" algn="l" rtl="0" fontAlgn="base">
      <a:spcBef>
        <a:spcPct val="30000"/>
      </a:spcBef>
      <a:spcAft>
        <a:spcPct val="0"/>
      </a:spcAft>
      <a:defRPr sz="1200" kern="1200">
        <a:solidFill>
          <a:schemeClr val="tx1"/>
        </a:solidFill>
        <a:latin typeface="Times New Roman" charset="0"/>
        <a:ea typeface="+mn-ea"/>
        <a:cs typeface="Times New Roman" charset="0"/>
      </a:defRPr>
    </a:lvl3pPr>
    <a:lvl4pPr marL="1371600" algn="l" rtl="0" fontAlgn="base">
      <a:spcBef>
        <a:spcPct val="30000"/>
      </a:spcBef>
      <a:spcAft>
        <a:spcPct val="0"/>
      </a:spcAft>
      <a:defRPr sz="1200" kern="1200">
        <a:solidFill>
          <a:schemeClr val="tx1"/>
        </a:solidFill>
        <a:latin typeface="Times New Roman" charset="0"/>
        <a:ea typeface="+mn-ea"/>
        <a:cs typeface="Times New Roman" charset="0"/>
      </a:defRPr>
    </a:lvl4pPr>
    <a:lvl5pPr marL="1828800" algn="l" rtl="0" fontAlgn="base">
      <a:spcBef>
        <a:spcPct val="30000"/>
      </a:spcBef>
      <a:spcAft>
        <a:spcPct val="0"/>
      </a:spcAft>
      <a:defRPr sz="1200" kern="1200">
        <a:solidFill>
          <a:schemeClr val="tx1"/>
        </a:solidFill>
        <a:latin typeface="Times New Roman" charset="0"/>
        <a:ea typeface="+mn-ea"/>
        <a:cs typeface="Times New Roman"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29DE7A6-A816-4D91-8138-F9128F69CA07}" type="slidenum">
              <a:rPr lang="en-US"/>
              <a:pPr/>
              <a:t>1</a:t>
            </a:fld>
            <a:endParaRPr lang="en-US"/>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C8AB5C-4D99-4353-9A67-443ABF6079A3}" type="slidenum">
              <a:rPr lang="en-US"/>
              <a:pPr/>
              <a:t>11</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F236A8-583C-4661-9B31-08CCD71B4DCC}" type="slidenum">
              <a:rPr lang="en-US"/>
              <a:pPr/>
              <a:t>12</a:t>
            </a:fld>
            <a:endParaRPr lang="en-US"/>
          </a:p>
        </p:txBody>
      </p:sp>
      <p:sp>
        <p:nvSpPr>
          <p:cNvPr id="21506"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50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AE8E93-143D-4CFF-8459-A8841DE76803}" type="slidenum">
              <a:rPr lang="en-US"/>
              <a:pPr/>
              <a:t>13</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4A8797-C3BA-49BA-8318-1232B242806F}" type="slidenum">
              <a:rPr lang="en-US"/>
              <a:pPr/>
              <a:t>14</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2189DA5-63F9-4024-AC29-8BD0F45FA8F7}" type="slidenum">
              <a:rPr lang="en-US"/>
              <a:pPr/>
              <a:t>15</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1791F4-EFED-4A75-BA80-56732361690D}" type="slidenum">
              <a:rPr lang="en-US"/>
              <a:pPr/>
              <a:t>20</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3F3A07-ACBD-4D31-A097-CCDDB57BA93D}" type="slidenum">
              <a:rPr lang="en-US"/>
              <a:pPr/>
              <a:t>23</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F56B79-8D85-4AE5-ABA5-26F15109E156}" type="slidenum">
              <a:rPr lang="en-US"/>
              <a:pPr/>
              <a:t>24</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DDA4B7-80EE-4DDF-8FE8-CA6DB609A979}" type="slidenum">
              <a:rPr lang="en-US"/>
              <a:pPr/>
              <a:t>25</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0FF8EB-ED71-422F-BB71-4BB2D873051B}" type="slidenum">
              <a:rPr lang="en-US"/>
              <a:pPr/>
              <a:t>26</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E92A32-6AA0-437A-9770-8FB700657482}" type="slidenum">
              <a:rPr lang="en-US"/>
              <a:pPr/>
              <a:t>2</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C5C7D4-87D2-4847-B4A9-E9F0A39BD277}" type="slidenum">
              <a:rPr lang="en-US"/>
              <a:pPr/>
              <a:t>27</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681C46-F3D2-498A-B76B-DFB529FCE41C}" type="slidenum">
              <a:rPr lang="en-US"/>
              <a:pPr/>
              <a:t>28</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C0CFD8-4776-4AB2-91ED-E6F416366F56}" type="slidenum">
              <a:rPr lang="en-US"/>
              <a:pPr/>
              <a:t>29</a:t>
            </a:fld>
            <a:endParaRPr lang="en-US"/>
          </a:p>
        </p:txBody>
      </p:sp>
      <p:sp>
        <p:nvSpPr>
          <p:cNvPr id="337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79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B87BA-FA80-4151-895D-DA8019D544F8}" type="slidenum">
              <a:rPr lang="en-US"/>
              <a:pPr/>
              <a:t>30</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787F15-FE85-43CA-8E7E-064B9C0A99E7}" type="slidenum">
              <a:rPr lang="en-US"/>
              <a:pPr/>
              <a:t>31</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6ABF94-46C6-44D3-9B91-7A0C341B2131}" type="slidenum">
              <a:rPr lang="en-US"/>
              <a:pPr/>
              <a:t>32</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2914D2-0DD3-44A9-B4C5-A416781E09CA}" type="slidenum">
              <a:rPr lang="en-US"/>
              <a:pPr/>
              <a:t>33</a:t>
            </a:fld>
            <a:endParaRPr lang="en-US"/>
          </a:p>
        </p:txBody>
      </p:sp>
      <p:sp>
        <p:nvSpPr>
          <p:cNvPr id="3891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891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23A78B-FCF3-425A-AF1F-81C47441F718}" type="slidenum">
              <a:rPr lang="en-US"/>
              <a:pPr/>
              <a:t>34</a:t>
            </a:fld>
            <a:endParaRPr lang="en-US"/>
          </a:p>
        </p:txBody>
      </p:sp>
      <p:sp>
        <p:nvSpPr>
          <p:cNvPr id="40962"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096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9CEE9A-630F-4BED-BA22-5E40D03FF1D6}" type="slidenum">
              <a:rPr lang="en-US"/>
              <a:pPr/>
              <a:t>35</a:t>
            </a:fld>
            <a:endParaRPr lang="en-US"/>
          </a:p>
        </p:txBody>
      </p:sp>
      <p:sp>
        <p:nvSpPr>
          <p:cNvPr id="4301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301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361309-B671-44EA-AD1C-3EA68D02107C}" type="slidenum">
              <a:rPr lang="en-US"/>
              <a:pPr/>
              <a:t>36</a:t>
            </a:fld>
            <a:endParaRPr lang="en-US"/>
          </a:p>
        </p:txBody>
      </p:sp>
      <p:sp>
        <p:nvSpPr>
          <p:cNvPr id="450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505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71BCDB-4CCD-4904-A940-84C813B03030}" type="slidenum">
              <a:rPr lang="en-US"/>
              <a:pPr/>
              <a:t>3</a:t>
            </a:fld>
            <a:endParaRPr lang="en-US"/>
          </a:p>
        </p:txBody>
      </p:sp>
      <p:sp>
        <p:nvSpPr>
          <p:cNvPr id="1229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229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GB"/>
              <a:t>Principles taken from http://www.rbjones.com/rbjpub/philos/classics/descarte/</a:t>
            </a:r>
          </a:p>
          <a:p>
            <a:r>
              <a:rPr lang="en-GB"/>
              <a:t>Background in</a:t>
            </a:r>
          </a:p>
          <a:p>
            <a:r>
              <a:rPr lang="en-GB"/>
              <a:t>http://www.rbjones.com/rbjpub/philos/classics/descarte/</a:t>
            </a:r>
          </a:p>
          <a:p>
            <a:r>
              <a:rPr lang="en-GB"/>
              <a:t>Composed in 1619 while Descartes was snowed in in a small village near Ulm, waiting for the thirty years war to resume.</a:t>
            </a:r>
          </a:p>
          <a:p>
            <a:endParaRPr lang="en-GB"/>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022820-FC34-4D9F-9722-F25727A3F350}" type="slidenum">
              <a:rPr lang="en-US"/>
              <a:pPr/>
              <a:t>37</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CFF92A-F48F-465D-B9CC-4DA9E6A14AE5}" type="slidenum">
              <a:rPr lang="en-US"/>
              <a:pPr/>
              <a:t>38</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9B8EAF-2FBE-4224-961E-DBF2166E9EDB}" type="slidenum">
              <a:rPr lang="en-US"/>
              <a:pPr/>
              <a:t>39</a:t>
            </a:fld>
            <a:endParaRPr lang="en-US"/>
          </a:p>
        </p:txBody>
      </p:sp>
      <p:sp>
        <p:nvSpPr>
          <p:cNvPr id="7065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065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43FF94-6067-43EE-AFF5-626D8A1164FE}" type="slidenum">
              <a:rPr lang="en-US"/>
              <a:pPr/>
              <a:t>40</a:t>
            </a:fld>
            <a:endParaRPr lang="en-US"/>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E8655AD-5CBE-4793-96D4-0D62F272583B}" type="slidenum">
              <a:rPr lang="en-US"/>
              <a:pPr/>
              <a:t>41</a:t>
            </a:fld>
            <a:endParaRPr lang="en-US"/>
          </a:p>
        </p:txBody>
      </p:sp>
      <p:sp>
        <p:nvSpPr>
          <p:cNvPr id="7373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373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B2A288-9596-45EC-98E5-E47C188817D6}" type="slidenum">
              <a:rPr lang="en-US"/>
              <a:pPr/>
              <a:t>42</a:t>
            </a:fld>
            <a:endParaRPr lang="en-US"/>
          </a:p>
        </p:txBody>
      </p:sp>
      <p:sp>
        <p:nvSpPr>
          <p:cNvPr id="7577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577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GB"/>
              <a:t>Change push button to actionPerformed?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E8E28D-D356-4249-B12C-4F1080A63874}" type="slidenum">
              <a:rPr lang="en-US"/>
              <a:pPr/>
              <a:t>43</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ACCED5-41BD-4557-8449-3484D23986C7}" type="slidenum">
              <a:rPr lang="en-US"/>
              <a:pPr/>
              <a:t>44</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26A838-36DB-4B38-9B48-07C56BC95D5B}" type="slidenum">
              <a:rPr lang="en-US"/>
              <a:pPr/>
              <a:t>45</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0F9CFC2-7405-44A5-87AE-05F347155B77}" type="slidenum">
              <a:rPr lang="en-US"/>
              <a:pPr/>
              <a:t>46</a:t>
            </a:fld>
            <a:endParaRPr lang="en-US"/>
          </a:p>
        </p:txBody>
      </p:sp>
      <p:sp>
        <p:nvSpPr>
          <p:cNvPr id="80898"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089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3CE077-1863-4D7E-9B71-B6DD65F7F540}" type="slidenum">
              <a:rPr lang="en-US"/>
              <a:pPr/>
              <a:t>4</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ECD184-3032-4259-B320-B478D48AF4E1}" type="slidenum">
              <a:rPr lang="en-US"/>
              <a:pPr/>
              <a:t>47</a:t>
            </a:fld>
            <a:endParaRPr lang="en-US"/>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C1A652-9132-4E0A-9F3F-DE8E33CB3229}" type="slidenum">
              <a:rPr lang="en-US"/>
              <a:pPr/>
              <a:t>48</a:t>
            </a:fld>
            <a:endParaRPr lang="en-US"/>
          </a:p>
        </p:txBody>
      </p:sp>
      <p:sp>
        <p:nvSpPr>
          <p:cNvPr id="8397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397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r>
              <a:rPr lang="en-GB"/>
              <a:t>Go to API description open on Observable class.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25597F-A4DD-4B96-AA24-14BD5FF14713}" type="slidenum">
              <a:rPr lang="en-US"/>
              <a:pPr/>
              <a:t>49</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60CF7C-9890-433E-BAA6-58E15B208C5D}" type="slidenum">
              <a:rPr lang="en-US"/>
              <a:pPr/>
              <a:t>50</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81E0EC-5059-4B4B-85AD-A93CC1CA9842}" type="slidenum">
              <a:rPr lang="en-US"/>
              <a:pPr/>
              <a:t>5</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D11FCD-7B34-42A0-9D14-403F923F496F}" type="slidenum">
              <a:rPr lang="en-US"/>
              <a:pPr/>
              <a:t>7</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186194-7B9C-4DE6-AE17-7DA15A60AC38}" type="slidenum">
              <a:rPr lang="en-US"/>
              <a:pPr/>
              <a:t>8</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55198C-2B26-4756-AFCF-BC6928988D75}" type="slidenum">
              <a:rPr lang="en-US"/>
              <a:pPr/>
              <a:t>9</a:t>
            </a:fld>
            <a:endParaRPr 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A5CA36-5C19-4DB4-823B-8CB82873B9B2}" type="slidenum">
              <a:rPr lang="en-US"/>
              <a:pPr/>
              <a:t>10</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6"/>
          <p:cNvSpPr>
            <a:spLocks noGrp="1"/>
          </p:cNvSpPr>
          <p:nvPr>
            <p:ph type="sldNum" sz="quarter" idx="4"/>
          </p:nvPr>
        </p:nvSpPr>
        <p:spPr>
          <a:xfrm>
            <a:off x="0" y="6553200"/>
            <a:ext cx="609600" cy="381000"/>
          </a:xfrm>
          <a:prstGeom prst="rect">
            <a:avLst/>
          </a:prstGeom>
        </p:spPr>
        <p:txBody>
          <a:bodyPr/>
          <a:lstStyle>
            <a:lvl1pPr>
              <a:defRPr sz="1200" b="1">
                <a:solidFill>
                  <a:srgbClr val="FFFF00"/>
                </a:solidFill>
                <a:latin typeface="Arial" pitchFamily="34" charset="0"/>
                <a:cs typeface="Arial" pitchFamily="34" charset="0"/>
              </a:defRPr>
            </a:lvl1pPr>
          </a:lstStyle>
          <a:p>
            <a:fld id="{57F45947-6A11-47AE-9268-E05F31A0F35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b="1">
                <a:solidFill>
                  <a:srgbClr val="C00000"/>
                </a:solidFill>
                <a:latin typeface="Myriad Pro" pitchFamily="34" charset="0"/>
              </a:defRPr>
            </a:lvl1pPr>
          </a:lstStyle>
          <a:p>
            <a:r>
              <a:rPr lang="en-US"/>
              <a:t>Click to edit Master title style</a:t>
            </a:r>
            <a:endParaRPr lang="en-GB"/>
          </a:p>
        </p:txBody>
      </p:sp>
      <p:sp>
        <p:nvSpPr>
          <p:cNvPr id="3" name="Slide Number Placeholder 2"/>
          <p:cNvSpPr>
            <a:spLocks noGrp="1"/>
          </p:cNvSpPr>
          <p:nvPr>
            <p:ph type="sldNum" sz="quarter" idx="10"/>
          </p:nvPr>
        </p:nvSpPr>
        <p:spPr/>
        <p:txBody>
          <a:bodyPr/>
          <a:lstStyle/>
          <a:p>
            <a:fld id="{57F45947-6A11-47AE-9268-E05F31A0F356}" type="slidenum">
              <a:rPr lang="en-US" smtClean="0"/>
              <a:t>‹#›</a:t>
            </a:fld>
            <a:endParaRPr lang="en-US"/>
          </a:p>
        </p:txBody>
      </p:sp>
      <p:sp>
        <p:nvSpPr>
          <p:cNvPr id="5" name="TextBox 4"/>
          <p:cNvSpPr txBox="1"/>
          <p:nvPr/>
        </p:nvSpPr>
        <p:spPr>
          <a:xfrm>
            <a:off x="457200" y="1600200"/>
            <a:ext cx="8229600" cy="461665"/>
          </a:xfrm>
          <a:prstGeom prst="rect">
            <a:avLst/>
          </a:prstGeom>
          <a:noFill/>
        </p:spPr>
        <p:txBody>
          <a:bodyPr wrap="square" rtlCol="0">
            <a:spAutoFit/>
          </a:bodyPr>
          <a:lstStyle/>
          <a:p>
            <a:pPr marL="355600" indent="-355600">
              <a:buFont typeface="Arial" pitchFamily="34" charset="0"/>
              <a:buChar char="•"/>
            </a:pPr>
            <a:r>
              <a:rPr lang="en-US" dirty="0">
                <a:latin typeface="Myriad Pro" pitchFamily="34" charset="0"/>
              </a:rPr>
              <a:t>Click to edit</a:t>
            </a:r>
            <a:endParaRPr lang="en-GB" dirty="0">
              <a:latin typeface="Myriad Pro"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025BE2F-A331-4917-B018-B3CE70A50CF7}" type="datetimeFigureOut">
              <a:rPr lang="en-US" smtClean="0"/>
              <a:t>2/25/2021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7F45947-6A11-47AE-9268-E05F31A0F356}" type="slidenum">
              <a:rPr lang="en-US" smtClean="0"/>
              <a:t>‹#›</a:t>
            </a:fld>
            <a:endParaRPr lang="en-US"/>
          </a:p>
        </p:txBody>
      </p:sp>
    </p:spTree>
    <p:extLst>
      <p:ext uri="{BB962C8B-B14F-4D97-AF65-F5344CB8AC3E}">
        <p14:creationId xmlns:p14="http://schemas.microsoft.com/office/powerpoint/2010/main" val="3893783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025BE2F-A331-4917-B018-B3CE70A50CF7}" type="datetimeFigureOut">
              <a:rPr lang="en-US" smtClean="0"/>
              <a:t>2/25/2021</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7F45947-6A11-47AE-9268-E05F31A0F356}" type="slidenum">
              <a:rPr lang="en-US" smtClean="0"/>
              <a:t>‹#›</a:t>
            </a:fld>
            <a:endParaRPr lang="en-US"/>
          </a:p>
        </p:txBody>
      </p:sp>
    </p:spTree>
    <p:extLst>
      <p:ext uri="{BB962C8B-B14F-4D97-AF65-F5344CB8AC3E}">
        <p14:creationId xmlns:p14="http://schemas.microsoft.com/office/powerpoint/2010/main" val="3837426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a:prstGeom prst="rect">
            <a:avLst/>
          </a:prstGeom>
        </p:spPr>
        <p:txBody>
          <a:bodyPr/>
          <a:lstStyle/>
          <a:p>
            <a:endParaRPr lang="en-US"/>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a:prstGeom prst="rect">
            <a:avLst/>
          </a:prstGeom>
        </p:spPr>
        <p:txBody>
          <a:bodyPr/>
          <a:lstStyle>
            <a:lvl1pPr>
              <a:defRPr/>
            </a:lvl1pPr>
          </a:lstStyle>
          <a:p>
            <a:fld id="{1C389A35-B256-4C2B-AA97-9224D4D778C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85800" y="6248400"/>
            <a:ext cx="1905000" cy="457200"/>
          </a:xfrm>
          <a:prstGeom prst="rect">
            <a:avLst/>
          </a:prstGeom>
        </p:spPr>
        <p:txBody>
          <a:bodyPr/>
          <a:lstStyle>
            <a:lvl1pPr>
              <a:defRPr/>
            </a:lvl1pPr>
          </a:lstStyle>
          <a:p>
            <a:endParaRPr lang="en-US"/>
          </a:p>
        </p:txBody>
      </p:sp>
      <p:sp>
        <p:nvSpPr>
          <p:cNvPr id="7" name="Footer Placeholder 6"/>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8" name="Slide Number Placeholder 7"/>
          <p:cNvSpPr>
            <a:spLocks noGrp="1"/>
          </p:cNvSpPr>
          <p:nvPr>
            <p:ph type="sldNum" sz="quarter" idx="12"/>
          </p:nvPr>
        </p:nvSpPr>
        <p:spPr>
          <a:xfrm>
            <a:off x="6553200" y="6248400"/>
            <a:ext cx="1905000" cy="457200"/>
          </a:xfrm>
          <a:prstGeom prst="rect">
            <a:avLst/>
          </a:prstGeom>
        </p:spPr>
        <p:txBody>
          <a:bodyPr/>
          <a:lstStyle>
            <a:lvl1pPr>
              <a:defRPr/>
            </a:lvl1pPr>
          </a:lstStyle>
          <a:p>
            <a:fld id="{61644D4B-26FB-432B-A5B6-686322C33D8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025BE2F-A331-4917-B018-B3CE70A50CF7}" type="datetimeFigureOut">
              <a:rPr lang="en-US" smtClean="0"/>
              <a:t>2/25/2021</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7F45947-6A11-47AE-9268-E05F31A0F356}" type="slidenum">
              <a:rPr lang="en-US" smtClean="0"/>
              <a:t>‹#›</a:t>
            </a:fld>
            <a:endParaRPr lang="en-US"/>
          </a:p>
        </p:txBody>
      </p:sp>
    </p:spTree>
    <p:extLst>
      <p:ext uri="{BB962C8B-B14F-4D97-AF65-F5344CB8AC3E}">
        <p14:creationId xmlns:p14="http://schemas.microsoft.com/office/powerpoint/2010/main" val="764920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a:prstGeom prst="rect">
            <a:avLst/>
          </a:prstGeo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a:prstGeom prst="rect">
            <a:avLst/>
          </a:prstGeom>
        </p:spPr>
        <p:txBody>
          <a:bodyPr/>
          <a:lstStyle>
            <a:lvl1pPr>
              <a:defRPr/>
            </a:lvl1pPr>
          </a:lstStyle>
          <a:p>
            <a:fld id="{91BF92EC-2DC9-41F4-A109-DDD43BCD27C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C025BE2F-A331-4917-B018-B3CE70A50CF7}" type="datetimeFigureOut">
              <a:rPr lang="en-US" smtClean="0"/>
              <a:t>2/25/2021</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57F45947-6A11-47AE-9268-E05F31A0F356}" type="slidenum">
              <a:rPr lang="en-US" smtClean="0"/>
              <a:t>‹#›</a:t>
            </a:fld>
            <a:endParaRPr lang="en-US"/>
          </a:p>
        </p:txBody>
      </p:sp>
    </p:spTree>
    <p:extLst>
      <p:ext uri="{BB962C8B-B14F-4D97-AF65-F5344CB8AC3E}">
        <p14:creationId xmlns:p14="http://schemas.microsoft.com/office/powerpoint/2010/main" val="3504494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6"/>
          <p:cNvSpPr>
            <a:spLocks noGrp="1"/>
          </p:cNvSpPr>
          <p:nvPr>
            <p:ph type="sldNum" sz="quarter" idx="4"/>
          </p:nvPr>
        </p:nvSpPr>
        <p:spPr>
          <a:xfrm>
            <a:off x="0" y="6553200"/>
            <a:ext cx="609600" cy="381000"/>
          </a:xfrm>
          <a:prstGeom prst="rect">
            <a:avLst/>
          </a:prstGeom>
        </p:spPr>
        <p:txBody>
          <a:bodyPr/>
          <a:lstStyle>
            <a:lvl1pPr>
              <a:defRPr sz="1200" b="1">
                <a:solidFill>
                  <a:srgbClr val="FFFF00"/>
                </a:solidFill>
                <a:latin typeface="Arial" pitchFamily="34" charset="0"/>
                <a:cs typeface="Arial" pitchFamily="34" charset="0"/>
              </a:defRPr>
            </a:lvl1pPr>
          </a:lstStyle>
          <a:p>
            <a:fld id="{57F45947-6A11-47AE-9268-E05F31A0F35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cs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914400" y="2133600"/>
            <a:ext cx="7315200" cy="2133600"/>
          </a:xfrm>
        </p:spPr>
        <p:txBody>
          <a:bodyPr/>
          <a:lstStyle/>
          <a:p>
            <a:r>
              <a:rPr lang="en-US"/>
              <a:t>Lecture 5: The Model-View-Controller Pattern</a:t>
            </a:r>
          </a:p>
        </p:txBody>
      </p:sp>
      <p:sp>
        <p:nvSpPr>
          <p:cNvPr id="3075" name="Rectangle 3"/>
          <p:cNvSpPr>
            <a:spLocks noGrp="1" noChangeArrowheads="1"/>
          </p:cNvSpPr>
          <p:nvPr>
            <p:ph type="subTitle" idx="1"/>
          </p:nvPr>
        </p:nvSpPr>
        <p:spPr>
          <a:xfrm>
            <a:off x="1371600" y="4648200"/>
            <a:ext cx="6400800" cy="990600"/>
          </a:xfrm>
        </p:spPr>
        <p:txBody>
          <a:bodyPr>
            <a:normAutofit lnSpcReduction="10000"/>
          </a:bodyPr>
          <a:lstStyle/>
          <a:p>
            <a:r>
              <a:rPr lang="en-US" dirty="0"/>
              <a:t>EC3307: Object &amp; Component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0" y="457200"/>
            <a:ext cx="7772400" cy="1143000"/>
          </a:xfrm>
        </p:spPr>
        <p:txBody>
          <a:bodyPr/>
          <a:lstStyle/>
          <a:p>
            <a:r>
              <a:rPr lang="en-GB"/>
              <a:t>What’s the problem?</a:t>
            </a:r>
          </a:p>
        </p:txBody>
      </p:sp>
      <p:sp>
        <p:nvSpPr>
          <p:cNvPr id="18435" name="Rectangle 3"/>
          <p:cNvSpPr>
            <a:spLocks noGrp="1" noChangeArrowheads="1"/>
          </p:cNvSpPr>
          <p:nvPr>
            <p:ph type="body" sz="half" idx="1"/>
          </p:nvPr>
        </p:nvSpPr>
        <p:spPr>
          <a:xfrm>
            <a:off x="457200" y="1981200"/>
            <a:ext cx="6923088" cy="4543425"/>
          </a:xfrm>
        </p:spPr>
        <p:txBody>
          <a:bodyPr/>
          <a:lstStyle/>
          <a:p>
            <a:r>
              <a:rPr lang="en-GB" sz="2000" dirty="0"/>
              <a:t>The problem is that the code that models the state of the lights, and the way the state changes,  (i.e. that tells you which lights are on when) is mixed up with the code that displays the lights.</a:t>
            </a:r>
          </a:p>
          <a:p>
            <a:r>
              <a:rPr lang="en-GB" sz="2000" dirty="0"/>
              <a:t>This has many adverse consequences. For example if the class needs to know the current state of the lights (e.g. in order to change them) then it needs to read the values of the associated text fields. </a:t>
            </a:r>
          </a:p>
          <a:p>
            <a:r>
              <a:rPr lang="en-GB" sz="2000" dirty="0"/>
              <a:t>If I modify the way in which lights are displayed (e.g. using coloured circles rather than text fields) then I also need to modify the code that changes the state of the lights, despite the fact that the basic logic of state changes hasn’t changed (there are still three lights, green is still followed by amber, etc.)</a:t>
            </a:r>
          </a:p>
        </p:txBody>
      </p:sp>
      <p:pic>
        <p:nvPicPr>
          <p:cNvPr id="18436" name="Picture 4"/>
          <p:cNvPicPr>
            <a:picLocks noGrp="1" noChangeAspect="1" noChangeArrowheads="1"/>
          </p:cNvPicPr>
          <p:nvPr>
            <p:ph sz="half" idx="2"/>
          </p:nvPr>
        </p:nvPicPr>
        <p:blipFill>
          <a:blip r:embed="rId3"/>
          <a:srcRect/>
          <a:stretch>
            <a:fillRect/>
          </a:stretch>
        </p:blipFill>
        <p:spPr>
          <a:xfrm>
            <a:off x="6804025" y="549275"/>
            <a:ext cx="2160588" cy="1390650"/>
          </a:xfrm>
          <a:noFill/>
          <a:ln/>
        </p:spPr>
      </p:pic>
      <p:grpSp>
        <p:nvGrpSpPr>
          <p:cNvPr id="18437" name="Group 5"/>
          <p:cNvGrpSpPr>
            <a:grpSpLocks/>
          </p:cNvGrpSpPr>
          <p:nvPr/>
        </p:nvGrpSpPr>
        <p:grpSpPr bwMode="auto">
          <a:xfrm>
            <a:off x="7315200" y="2209800"/>
            <a:ext cx="1655763" cy="1296988"/>
            <a:chOff x="839" y="1480"/>
            <a:chExt cx="1179" cy="1905"/>
          </a:xfrm>
        </p:grpSpPr>
        <p:sp>
          <p:nvSpPr>
            <p:cNvPr id="18438" name="Rectangle 6"/>
            <p:cNvSpPr>
              <a:spLocks noChangeArrowheads="1"/>
            </p:cNvSpPr>
            <p:nvPr/>
          </p:nvSpPr>
          <p:spPr bwMode="auto">
            <a:xfrm>
              <a:off x="839" y="2024"/>
              <a:ext cx="1179" cy="1361"/>
            </a:xfrm>
            <a:prstGeom prst="rect">
              <a:avLst/>
            </a:prstGeom>
            <a:solidFill>
              <a:schemeClr val="accent1"/>
            </a:solidFill>
            <a:ln w="9525">
              <a:solidFill>
                <a:schemeClr val="tx1"/>
              </a:solidFill>
              <a:miter lim="800000"/>
              <a:headEnd/>
              <a:tailEnd/>
            </a:ln>
            <a:effectLst/>
          </p:spPr>
          <p:txBody>
            <a:bodyPr wrap="none" anchor="ctr"/>
            <a:lstStyle/>
            <a:p>
              <a:r>
                <a:rPr lang="en-GB" sz="1800">
                  <a:latin typeface="Arial" charset="0"/>
                </a:rPr>
                <a:t>+display()</a:t>
              </a:r>
            </a:p>
            <a:p>
              <a:endParaRPr lang="en-GB" sz="1800">
                <a:latin typeface="Arial" charset="0"/>
              </a:endParaRPr>
            </a:p>
            <a:p>
              <a:r>
                <a:rPr lang="en-GB" sz="1800">
                  <a:latin typeface="Arial" charset="0"/>
                </a:rPr>
                <a:t>+change()</a:t>
              </a:r>
            </a:p>
          </p:txBody>
        </p:sp>
        <p:sp>
          <p:nvSpPr>
            <p:cNvPr id="18439" name="Rectangle 7"/>
            <p:cNvSpPr>
              <a:spLocks noChangeArrowheads="1"/>
            </p:cNvSpPr>
            <p:nvPr/>
          </p:nvSpPr>
          <p:spPr bwMode="auto">
            <a:xfrm>
              <a:off x="839" y="1480"/>
              <a:ext cx="1179" cy="544"/>
            </a:xfrm>
            <a:prstGeom prst="rect">
              <a:avLst/>
            </a:prstGeom>
            <a:solidFill>
              <a:schemeClr val="accent1"/>
            </a:solidFill>
            <a:ln w="9525">
              <a:solidFill>
                <a:schemeClr val="tx1"/>
              </a:solidFill>
              <a:miter lim="800000"/>
              <a:headEnd/>
              <a:tailEnd/>
            </a:ln>
            <a:effectLst/>
          </p:spPr>
          <p:txBody>
            <a:bodyPr wrap="none" anchor="ctr"/>
            <a:lstStyle/>
            <a:p>
              <a:pPr algn="ctr"/>
              <a:r>
                <a:rPr lang="en-GB" sz="1800">
                  <a:latin typeface="Arial" charset="0"/>
                </a:rPr>
                <a:t>TrafficLight</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t>A Design Principle</a:t>
            </a:r>
          </a:p>
        </p:txBody>
      </p:sp>
      <p:sp>
        <p:nvSpPr>
          <p:cNvPr id="19459" name="Rectangle 3"/>
          <p:cNvSpPr>
            <a:spLocks noGrp="1" noChangeArrowheads="1"/>
          </p:cNvSpPr>
          <p:nvPr>
            <p:ph idx="1"/>
          </p:nvPr>
        </p:nvSpPr>
        <p:spPr>
          <a:xfrm>
            <a:off x="685800" y="1981200"/>
            <a:ext cx="7772400" cy="1228725"/>
          </a:xfrm>
          <a:solidFill>
            <a:schemeClr val="bg1"/>
          </a:solidFill>
          <a:ln w="60325">
            <a:solidFill>
              <a:schemeClr val="tx1"/>
            </a:solidFill>
          </a:ln>
        </p:spPr>
        <p:txBody>
          <a:bodyPr/>
          <a:lstStyle/>
          <a:p>
            <a:r>
              <a:rPr lang="en-GB"/>
              <a:t>A class should have only one reason to change.</a:t>
            </a:r>
          </a:p>
        </p:txBody>
      </p:sp>
      <p:sp>
        <p:nvSpPr>
          <p:cNvPr id="19460" name="Text Box 4"/>
          <p:cNvSpPr txBox="1">
            <a:spLocks noChangeArrowheads="1"/>
          </p:cNvSpPr>
          <p:nvPr/>
        </p:nvSpPr>
        <p:spPr bwMode="auto">
          <a:xfrm>
            <a:off x="468313" y="3573463"/>
            <a:ext cx="8207375" cy="2654300"/>
          </a:xfrm>
          <a:prstGeom prst="rect">
            <a:avLst/>
          </a:prstGeom>
          <a:noFill/>
          <a:ln w="9525">
            <a:noFill/>
            <a:miter lim="800000"/>
            <a:headEnd/>
            <a:tailEnd/>
          </a:ln>
          <a:effectLst/>
        </p:spPr>
        <p:txBody>
          <a:bodyPr>
            <a:spAutoFit/>
          </a:bodyPr>
          <a:lstStyle/>
          <a:p>
            <a:pPr>
              <a:spcBef>
                <a:spcPct val="50000"/>
              </a:spcBef>
            </a:pPr>
            <a:r>
              <a:rPr lang="en-GB" sz="2800">
                <a:latin typeface="Arial" charset="0"/>
              </a:rPr>
              <a:t>Another way to put this is that a class should only be given one responsibility. The reasoning behind this is that it minimises the effects of CHANGE.  A class that has more than one responsibility is more likely to change and the change will affect more than one aspect of the design.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a:t>Separation of Model and View</a:t>
            </a:r>
          </a:p>
        </p:txBody>
      </p:sp>
      <p:grpSp>
        <p:nvGrpSpPr>
          <p:cNvPr id="20483" name="Group 3"/>
          <p:cNvGrpSpPr>
            <a:grpSpLocks/>
          </p:cNvGrpSpPr>
          <p:nvPr/>
        </p:nvGrpSpPr>
        <p:grpSpPr bwMode="auto">
          <a:xfrm>
            <a:off x="609600" y="1600200"/>
            <a:ext cx="2438400" cy="1589088"/>
            <a:chOff x="839" y="1480"/>
            <a:chExt cx="1179" cy="1905"/>
          </a:xfrm>
        </p:grpSpPr>
        <p:sp>
          <p:nvSpPr>
            <p:cNvPr id="20484" name="Rectangle 4"/>
            <p:cNvSpPr>
              <a:spLocks noChangeArrowheads="1"/>
            </p:cNvSpPr>
            <p:nvPr/>
          </p:nvSpPr>
          <p:spPr bwMode="auto">
            <a:xfrm>
              <a:off x="839" y="2024"/>
              <a:ext cx="1179" cy="1361"/>
            </a:xfrm>
            <a:prstGeom prst="rect">
              <a:avLst/>
            </a:prstGeom>
            <a:solidFill>
              <a:schemeClr val="accent1"/>
            </a:solidFill>
            <a:ln w="9525">
              <a:solidFill>
                <a:schemeClr val="tx1"/>
              </a:solidFill>
              <a:miter lim="800000"/>
              <a:headEnd/>
              <a:tailEnd/>
            </a:ln>
            <a:effectLst/>
          </p:spPr>
          <p:txBody>
            <a:bodyPr wrap="none" anchor="ctr"/>
            <a:lstStyle/>
            <a:p>
              <a:r>
                <a:rPr lang="en-GB" sz="1800">
                  <a:latin typeface="Arial" charset="0"/>
                </a:rPr>
                <a:t>+update ()</a:t>
              </a:r>
            </a:p>
          </p:txBody>
        </p:sp>
        <p:sp>
          <p:nvSpPr>
            <p:cNvPr id="20485" name="Rectangle 5"/>
            <p:cNvSpPr>
              <a:spLocks noChangeArrowheads="1"/>
            </p:cNvSpPr>
            <p:nvPr/>
          </p:nvSpPr>
          <p:spPr bwMode="auto">
            <a:xfrm>
              <a:off x="839" y="1480"/>
              <a:ext cx="1179" cy="544"/>
            </a:xfrm>
            <a:prstGeom prst="rect">
              <a:avLst/>
            </a:prstGeom>
            <a:solidFill>
              <a:schemeClr val="accent1"/>
            </a:solidFill>
            <a:ln w="9525">
              <a:solidFill>
                <a:schemeClr val="tx1"/>
              </a:solidFill>
              <a:miter lim="800000"/>
              <a:headEnd/>
              <a:tailEnd/>
            </a:ln>
            <a:effectLst/>
          </p:spPr>
          <p:txBody>
            <a:bodyPr wrap="none" anchor="ctr"/>
            <a:lstStyle/>
            <a:p>
              <a:pPr algn="ctr"/>
              <a:r>
                <a:rPr lang="en-GB" sz="1800">
                  <a:latin typeface="Arial" charset="0"/>
                </a:rPr>
                <a:t>TrafficLightView</a:t>
              </a:r>
            </a:p>
          </p:txBody>
        </p:sp>
      </p:grpSp>
      <p:grpSp>
        <p:nvGrpSpPr>
          <p:cNvPr id="20486" name="Group 6"/>
          <p:cNvGrpSpPr>
            <a:grpSpLocks/>
          </p:cNvGrpSpPr>
          <p:nvPr/>
        </p:nvGrpSpPr>
        <p:grpSpPr bwMode="auto">
          <a:xfrm>
            <a:off x="457200" y="3886200"/>
            <a:ext cx="2286000" cy="2133600"/>
            <a:chOff x="839" y="1480"/>
            <a:chExt cx="1179" cy="1905"/>
          </a:xfrm>
        </p:grpSpPr>
        <p:sp>
          <p:nvSpPr>
            <p:cNvPr id="20487" name="Rectangle 7"/>
            <p:cNvSpPr>
              <a:spLocks noChangeArrowheads="1"/>
            </p:cNvSpPr>
            <p:nvPr/>
          </p:nvSpPr>
          <p:spPr bwMode="auto">
            <a:xfrm>
              <a:off x="839" y="2024"/>
              <a:ext cx="1179" cy="1361"/>
            </a:xfrm>
            <a:prstGeom prst="rect">
              <a:avLst/>
            </a:prstGeom>
            <a:solidFill>
              <a:schemeClr val="accent1"/>
            </a:solidFill>
            <a:ln w="9525">
              <a:solidFill>
                <a:schemeClr val="tx1"/>
              </a:solidFill>
              <a:miter lim="800000"/>
              <a:headEnd/>
              <a:tailEnd/>
            </a:ln>
            <a:effectLst/>
          </p:spPr>
          <p:txBody>
            <a:bodyPr wrap="none" anchor="ctr"/>
            <a:lstStyle/>
            <a:p>
              <a:r>
                <a:rPr lang="en-GB" sz="1800">
                  <a:latin typeface="Arial" charset="0"/>
                </a:rPr>
                <a:t>+getRed():boolean</a:t>
              </a:r>
            </a:p>
            <a:p>
              <a:r>
                <a:rPr lang="en-GB" sz="1800">
                  <a:latin typeface="Arial" charset="0"/>
                </a:rPr>
                <a:t>+getAmber():boolean</a:t>
              </a:r>
            </a:p>
            <a:p>
              <a:r>
                <a:rPr lang="en-GB" sz="1800">
                  <a:latin typeface="Arial" charset="0"/>
                </a:rPr>
                <a:t>+getGreen ():boolean</a:t>
              </a:r>
            </a:p>
            <a:p>
              <a:endParaRPr lang="en-GB" sz="1800">
                <a:latin typeface="Arial" charset="0"/>
              </a:endParaRPr>
            </a:p>
            <a:p>
              <a:r>
                <a:rPr lang="en-GB" sz="1800">
                  <a:latin typeface="Arial" charset="0"/>
                </a:rPr>
                <a:t>+change()</a:t>
              </a:r>
            </a:p>
          </p:txBody>
        </p:sp>
        <p:sp>
          <p:nvSpPr>
            <p:cNvPr id="20488" name="Rectangle 8"/>
            <p:cNvSpPr>
              <a:spLocks noChangeArrowheads="1"/>
            </p:cNvSpPr>
            <p:nvPr/>
          </p:nvSpPr>
          <p:spPr bwMode="auto">
            <a:xfrm>
              <a:off x="839" y="1480"/>
              <a:ext cx="1179" cy="544"/>
            </a:xfrm>
            <a:prstGeom prst="rect">
              <a:avLst/>
            </a:prstGeom>
            <a:solidFill>
              <a:schemeClr val="accent1"/>
            </a:solidFill>
            <a:ln w="9525">
              <a:solidFill>
                <a:schemeClr val="tx1"/>
              </a:solidFill>
              <a:miter lim="800000"/>
              <a:headEnd/>
              <a:tailEnd/>
            </a:ln>
            <a:effectLst/>
          </p:spPr>
          <p:txBody>
            <a:bodyPr wrap="none" anchor="ctr"/>
            <a:lstStyle/>
            <a:p>
              <a:pPr algn="ctr"/>
              <a:r>
                <a:rPr lang="en-GB" sz="1800">
                  <a:latin typeface="Arial" charset="0"/>
                </a:rPr>
                <a:t>TrafficLightModel</a:t>
              </a:r>
            </a:p>
          </p:txBody>
        </p:sp>
      </p:grpSp>
      <p:sp>
        <p:nvSpPr>
          <p:cNvPr id="20489" name="AutoShape 9"/>
          <p:cNvSpPr>
            <a:spLocks noChangeArrowheads="1"/>
          </p:cNvSpPr>
          <p:nvPr/>
        </p:nvSpPr>
        <p:spPr bwMode="auto">
          <a:xfrm>
            <a:off x="3505200" y="3276600"/>
            <a:ext cx="5410200" cy="1524000"/>
          </a:xfrm>
          <a:prstGeom prst="foldedCorner">
            <a:avLst>
              <a:gd name="adj" fmla="val 12500"/>
            </a:avLst>
          </a:prstGeom>
          <a:solidFill>
            <a:schemeClr val="bg1"/>
          </a:solidFill>
          <a:ln w="9525">
            <a:solidFill>
              <a:schemeClr val="tx1"/>
            </a:solidFill>
            <a:round/>
            <a:headEnd/>
            <a:tailEnd/>
          </a:ln>
          <a:effectLst/>
        </p:spPr>
        <p:txBody>
          <a:bodyPr anchor="ctr"/>
          <a:lstStyle/>
          <a:p>
            <a:r>
              <a:rPr lang="en-GB" sz="1800">
                <a:latin typeface="Arial" charset="0"/>
              </a:rPr>
              <a:t>These “getter” methods return values that indicate which light is on.</a:t>
            </a:r>
          </a:p>
          <a:p>
            <a:endParaRPr lang="en-GB" sz="1800">
              <a:latin typeface="Arial" charset="0"/>
            </a:endParaRPr>
          </a:p>
          <a:p>
            <a:r>
              <a:rPr lang="en-GB" sz="1800">
                <a:latin typeface="Arial" charset="0"/>
              </a:rPr>
              <a:t>The class does not contain any methods to </a:t>
            </a:r>
            <a:r>
              <a:rPr lang="en-GB" sz="1800" i="1">
                <a:latin typeface="Arial" charset="0"/>
              </a:rPr>
              <a:t>display </a:t>
            </a:r>
            <a:r>
              <a:rPr lang="en-GB" sz="1800">
                <a:latin typeface="Arial" charset="0"/>
              </a:rPr>
              <a:t>the lights.</a:t>
            </a:r>
          </a:p>
        </p:txBody>
      </p:sp>
      <p:sp>
        <p:nvSpPr>
          <p:cNvPr id="20490" name="Freeform 10"/>
          <p:cNvSpPr>
            <a:spLocks/>
          </p:cNvSpPr>
          <p:nvPr/>
        </p:nvSpPr>
        <p:spPr bwMode="auto">
          <a:xfrm>
            <a:off x="2771775" y="4652963"/>
            <a:ext cx="195263" cy="801687"/>
          </a:xfrm>
          <a:custGeom>
            <a:avLst/>
            <a:gdLst/>
            <a:ahLst/>
            <a:cxnLst>
              <a:cxn ang="0">
                <a:pos x="0" y="1"/>
              </a:cxn>
              <a:cxn ang="0">
                <a:pos x="99" y="10"/>
              </a:cxn>
              <a:cxn ang="0">
                <a:pos x="108" y="37"/>
              </a:cxn>
              <a:cxn ang="0">
                <a:pos x="45" y="208"/>
              </a:cxn>
              <a:cxn ang="0">
                <a:pos x="54" y="253"/>
              </a:cxn>
              <a:cxn ang="0">
                <a:pos x="63" y="271"/>
              </a:cxn>
              <a:cxn ang="0">
                <a:pos x="90" y="424"/>
              </a:cxn>
              <a:cxn ang="0">
                <a:pos x="81" y="487"/>
              </a:cxn>
              <a:cxn ang="0">
                <a:pos x="54" y="505"/>
              </a:cxn>
            </a:cxnLst>
            <a:rect l="0" t="0" r="r" b="b"/>
            <a:pathLst>
              <a:path w="123" h="505">
                <a:moveTo>
                  <a:pt x="0" y="1"/>
                </a:moveTo>
                <a:cubicBezTo>
                  <a:pt x="33" y="4"/>
                  <a:pt x="68" y="0"/>
                  <a:pt x="99" y="10"/>
                </a:cubicBezTo>
                <a:cubicBezTo>
                  <a:pt x="108" y="13"/>
                  <a:pt x="108" y="28"/>
                  <a:pt x="108" y="37"/>
                </a:cubicBezTo>
                <a:cubicBezTo>
                  <a:pt x="108" y="110"/>
                  <a:pt x="66" y="145"/>
                  <a:pt x="45" y="208"/>
                </a:cubicBezTo>
                <a:cubicBezTo>
                  <a:pt x="48" y="223"/>
                  <a:pt x="44" y="241"/>
                  <a:pt x="54" y="253"/>
                </a:cubicBezTo>
                <a:cubicBezTo>
                  <a:pt x="71" y="274"/>
                  <a:pt x="123" y="251"/>
                  <a:pt x="63" y="271"/>
                </a:cubicBezTo>
                <a:cubicBezTo>
                  <a:pt x="29" y="323"/>
                  <a:pt x="40" y="391"/>
                  <a:pt x="90" y="424"/>
                </a:cubicBezTo>
                <a:cubicBezTo>
                  <a:pt x="87" y="445"/>
                  <a:pt x="90" y="468"/>
                  <a:pt x="81" y="487"/>
                </a:cubicBezTo>
                <a:cubicBezTo>
                  <a:pt x="77" y="497"/>
                  <a:pt x="54" y="505"/>
                  <a:pt x="54" y="505"/>
                </a:cubicBezTo>
              </a:path>
            </a:pathLst>
          </a:custGeom>
          <a:noFill/>
          <a:ln w="9525">
            <a:solidFill>
              <a:schemeClr val="tx1"/>
            </a:solidFill>
            <a:round/>
            <a:headEnd/>
            <a:tailEnd/>
          </a:ln>
          <a:effectLst/>
        </p:spPr>
        <p:txBody>
          <a:bodyPr/>
          <a:lstStyle/>
          <a:p>
            <a:endParaRPr lang="en-US"/>
          </a:p>
        </p:txBody>
      </p:sp>
      <p:cxnSp>
        <p:nvCxnSpPr>
          <p:cNvPr id="20491" name="AutoShape 11"/>
          <p:cNvCxnSpPr>
            <a:cxnSpLocks noChangeShapeType="1"/>
            <a:stCxn id="20490" idx="5"/>
            <a:endCxn id="20489" idx="1"/>
          </p:cNvCxnSpPr>
          <p:nvPr/>
        </p:nvCxnSpPr>
        <p:spPr bwMode="auto">
          <a:xfrm flipV="1">
            <a:off x="2871788" y="4038600"/>
            <a:ext cx="633412" cy="1044575"/>
          </a:xfrm>
          <a:prstGeom prst="straightConnector1">
            <a:avLst/>
          </a:prstGeom>
          <a:noFill/>
          <a:ln w="9525">
            <a:solidFill>
              <a:schemeClr val="tx1"/>
            </a:solidFill>
            <a:round/>
            <a:headEnd/>
            <a:tailEnd/>
          </a:ln>
          <a:effectLst/>
        </p:spPr>
      </p:cxnSp>
      <p:sp>
        <p:nvSpPr>
          <p:cNvPr id="20492" name="AutoShape 12"/>
          <p:cNvSpPr>
            <a:spLocks noChangeArrowheads="1"/>
          </p:cNvSpPr>
          <p:nvPr/>
        </p:nvSpPr>
        <p:spPr bwMode="auto">
          <a:xfrm>
            <a:off x="3276600" y="4953000"/>
            <a:ext cx="5715000" cy="1295400"/>
          </a:xfrm>
          <a:prstGeom prst="foldedCorner">
            <a:avLst>
              <a:gd name="adj" fmla="val 12500"/>
            </a:avLst>
          </a:prstGeom>
          <a:solidFill>
            <a:schemeClr val="bg1"/>
          </a:solidFill>
          <a:ln w="9525">
            <a:solidFill>
              <a:schemeClr val="tx1"/>
            </a:solidFill>
            <a:round/>
            <a:headEnd/>
            <a:tailEnd/>
          </a:ln>
          <a:effectLst/>
        </p:spPr>
        <p:txBody>
          <a:bodyPr anchor="ctr"/>
          <a:lstStyle/>
          <a:p>
            <a:r>
              <a:rPr lang="en-GB" sz="1800">
                <a:latin typeface="Arial" charset="0"/>
              </a:rPr>
              <a:t>The change method advances the lights through the sequence, e.g. if red &amp; amber are true prior to change() being called, then green is true after the call.</a:t>
            </a:r>
          </a:p>
        </p:txBody>
      </p:sp>
      <p:sp>
        <p:nvSpPr>
          <p:cNvPr id="20493" name="Line 13"/>
          <p:cNvSpPr>
            <a:spLocks noChangeShapeType="1"/>
          </p:cNvSpPr>
          <p:nvPr/>
        </p:nvSpPr>
        <p:spPr bwMode="auto">
          <a:xfrm flipV="1">
            <a:off x="2133600" y="5562600"/>
            <a:ext cx="1143000" cy="228600"/>
          </a:xfrm>
          <a:prstGeom prst="line">
            <a:avLst/>
          </a:prstGeom>
          <a:noFill/>
          <a:ln w="9525">
            <a:solidFill>
              <a:schemeClr val="tx1"/>
            </a:solidFill>
            <a:round/>
            <a:headEnd/>
            <a:tailEnd/>
          </a:ln>
          <a:effectLst/>
        </p:spPr>
        <p:txBody>
          <a:bodyPr/>
          <a:lstStyle/>
          <a:p>
            <a:endParaRPr lang="en-US"/>
          </a:p>
        </p:txBody>
      </p:sp>
      <p:sp>
        <p:nvSpPr>
          <p:cNvPr id="20494" name="AutoShape 14"/>
          <p:cNvSpPr>
            <a:spLocks noChangeArrowheads="1"/>
          </p:cNvSpPr>
          <p:nvPr/>
        </p:nvSpPr>
        <p:spPr bwMode="auto">
          <a:xfrm>
            <a:off x="3657600" y="1600200"/>
            <a:ext cx="5029200" cy="1219200"/>
          </a:xfrm>
          <a:prstGeom prst="foldedCorner">
            <a:avLst>
              <a:gd name="adj" fmla="val 12500"/>
            </a:avLst>
          </a:prstGeom>
          <a:solidFill>
            <a:schemeClr val="bg1"/>
          </a:solidFill>
          <a:ln w="9525">
            <a:solidFill>
              <a:schemeClr val="tx1"/>
            </a:solidFill>
            <a:round/>
            <a:headEnd/>
            <a:tailEnd/>
          </a:ln>
          <a:effectLst/>
        </p:spPr>
        <p:txBody>
          <a:bodyPr anchor="ctr"/>
          <a:lstStyle/>
          <a:p>
            <a:r>
              <a:rPr lang="en-GB" sz="1800">
                <a:latin typeface="Arial" charset="0"/>
              </a:rPr>
              <a:t>The TrafficLightView class displays the lights, it must “observe” the TrafficLightModel and update the display every time that the lights change.</a:t>
            </a:r>
          </a:p>
        </p:txBody>
      </p:sp>
      <p:cxnSp>
        <p:nvCxnSpPr>
          <p:cNvPr id="20495" name="AutoShape 15"/>
          <p:cNvCxnSpPr>
            <a:cxnSpLocks noChangeShapeType="1"/>
            <a:stCxn id="20484" idx="3"/>
            <a:endCxn id="20494" idx="1"/>
          </p:cNvCxnSpPr>
          <p:nvPr/>
        </p:nvCxnSpPr>
        <p:spPr bwMode="auto">
          <a:xfrm flipV="1">
            <a:off x="3048000" y="2209800"/>
            <a:ext cx="609600" cy="412750"/>
          </a:xfrm>
          <a:prstGeom prst="straightConnector1">
            <a:avLst/>
          </a:prstGeom>
          <a:noFill/>
          <a:ln w="9525">
            <a:solidFill>
              <a:schemeClr val="tx1"/>
            </a:solidFill>
            <a:round/>
            <a:headEnd/>
            <a:tailEnd/>
          </a:ln>
          <a:effectLst/>
        </p:spPr>
      </p:cxnSp>
      <p:cxnSp>
        <p:nvCxnSpPr>
          <p:cNvPr id="20496" name="AutoShape 16"/>
          <p:cNvCxnSpPr>
            <a:cxnSpLocks noChangeShapeType="1"/>
            <a:stCxn id="20484" idx="2"/>
            <a:endCxn id="20488" idx="0"/>
          </p:cNvCxnSpPr>
          <p:nvPr/>
        </p:nvCxnSpPr>
        <p:spPr bwMode="auto">
          <a:xfrm flipH="1">
            <a:off x="1600200" y="3189288"/>
            <a:ext cx="228600" cy="696912"/>
          </a:xfrm>
          <a:prstGeom prst="straightConnector1">
            <a:avLst/>
          </a:prstGeom>
          <a:noFill/>
          <a:ln w="9525">
            <a:solidFill>
              <a:schemeClr val="tx1"/>
            </a:solidFill>
            <a:round/>
            <a:headEnd/>
            <a:tailEnd/>
          </a:ln>
          <a:effec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GB"/>
              <a:t>Separation of Model and View:</a:t>
            </a:r>
            <a:br>
              <a:rPr lang="en-GB"/>
            </a:br>
            <a:r>
              <a:rPr lang="en-GB"/>
              <a:t>Some Advantages</a:t>
            </a:r>
          </a:p>
        </p:txBody>
      </p:sp>
      <p:sp>
        <p:nvSpPr>
          <p:cNvPr id="22531" name="Rectangle 3"/>
          <p:cNvSpPr>
            <a:spLocks noChangeArrowheads="1"/>
          </p:cNvSpPr>
          <p:nvPr/>
        </p:nvSpPr>
        <p:spPr bwMode="auto">
          <a:xfrm>
            <a:off x="228600" y="2286000"/>
            <a:ext cx="1066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GB" sz="2000">
                <a:latin typeface="Arial" charset="0"/>
              </a:rPr>
              <a:t>View1</a:t>
            </a:r>
          </a:p>
        </p:txBody>
      </p:sp>
      <p:sp>
        <p:nvSpPr>
          <p:cNvPr id="22532" name="Rectangle 4"/>
          <p:cNvSpPr>
            <a:spLocks noChangeArrowheads="1"/>
          </p:cNvSpPr>
          <p:nvPr/>
        </p:nvSpPr>
        <p:spPr bwMode="auto">
          <a:xfrm>
            <a:off x="1752600" y="2133600"/>
            <a:ext cx="1066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GB" sz="2000">
                <a:latin typeface="Arial" charset="0"/>
              </a:rPr>
              <a:t>View2</a:t>
            </a:r>
          </a:p>
        </p:txBody>
      </p:sp>
      <p:sp>
        <p:nvSpPr>
          <p:cNvPr id="22533" name="Rectangle 5"/>
          <p:cNvSpPr>
            <a:spLocks noChangeArrowheads="1"/>
          </p:cNvSpPr>
          <p:nvPr/>
        </p:nvSpPr>
        <p:spPr bwMode="auto">
          <a:xfrm>
            <a:off x="1371600" y="3276600"/>
            <a:ext cx="1066800" cy="457200"/>
          </a:xfrm>
          <a:prstGeom prst="rect">
            <a:avLst/>
          </a:prstGeom>
          <a:solidFill>
            <a:schemeClr val="accent1"/>
          </a:solidFill>
          <a:ln w="9525">
            <a:solidFill>
              <a:schemeClr val="tx1"/>
            </a:solidFill>
            <a:miter lim="800000"/>
            <a:headEnd/>
            <a:tailEnd/>
          </a:ln>
          <a:effectLst/>
        </p:spPr>
        <p:txBody>
          <a:bodyPr wrap="none" anchor="ctr"/>
          <a:lstStyle/>
          <a:p>
            <a:pPr algn="ctr"/>
            <a:r>
              <a:rPr lang="en-GB" sz="2000">
                <a:latin typeface="Arial" charset="0"/>
              </a:rPr>
              <a:t>Model</a:t>
            </a:r>
          </a:p>
        </p:txBody>
      </p:sp>
      <p:cxnSp>
        <p:nvCxnSpPr>
          <p:cNvPr id="22534" name="AutoShape 6"/>
          <p:cNvCxnSpPr>
            <a:cxnSpLocks noChangeShapeType="1"/>
            <a:stCxn id="22533" idx="0"/>
            <a:endCxn id="22531" idx="2"/>
          </p:cNvCxnSpPr>
          <p:nvPr/>
        </p:nvCxnSpPr>
        <p:spPr bwMode="auto">
          <a:xfrm flipH="1" flipV="1">
            <a:off x="762000" y="2743200"/>
            <a:ext cx="1143000" cy="533400"/>
          </a:xfrm>
          <a:prstGeom prst="straightConnector1">
            <a:avLst/>
          </a:prstGeom>
          <a:noFill/>
          <a:ln w="9525">
            <a:solidFill>
              <a:schemeClr val="tx1"/>
            </a:solidFill>
            <a:round/>
            <a:headEnd/>
            <a:tailEnd/>
          </a:ln>
          <a:effectLst/>
        </p:spPr>
      </p:cxnSp>
      <p:cxnSp>
        <p:nvCxnSpPr>
          <p:cNvPr id="22535" name="AutoShape 7"/>
          <p:cNvCxnSpPr>
            <a:cxnSpLocks noChangeShapeType="1"/>
            <a:stCxn id="22533" idx="0"/>
            <a:endCxn id="22532" idx="2"/>
          </p:cNvCxnSpPr>
          <p:nvPr/>
        </p:nvCxnSpPr>
        <p:spPr bwMode="auto">
          <a:xfrm flipV="1">
            <a:off x="1905000" y="2590800"/>
            <a:ext cx="381000" cy="685800"/>
          </a:xfrm>
          <a:prstGeom prst="straightConnector1">
            <a:avLst/>
          </a:prstGeom>
          <a:noFill/>
          <a:ln w="9525">
            <a:solidFill>
              <a:schemeClr val="tx1"/>
            </a:solidFill>
            <a:round/>
            <a:headEnd/>
            <a:tailEnd/>
          </a:ln>
          <a:effectLst/>
        </p:spPr>
      </p:cxnSp>
      <p:sp>
        <p:nvSpPr>
          <p:cNvPr id="22536" name="Text Box 8"/>
          <p:cNvSpPr txBox="1">
            <a:spLocks noChangeArrowheads="1"/>
          </p:cNvSpPr>
          <p:nvPr/>
        </p:nvSpPr>
        <p:spPr bwMode="auto">
          <a:xfrm>
            <a:off x="3124200" y="2133600"/>
            <a:ext cx="5410200" cy="4108450"/>
          </a:xfrm>
          <a:prstGeom prst="rect">
            <a:avLst/>
          </a:prstGeom>
          <a:noFill/>
          <a:ln w="9525">
            <a:noFill/>
            <a:miter lim="800000"/>
            <a:headEnd/>
            <a:tailEnd/>
          </a:ln>
          <a:effectLst/>
        </p:spPr>
        <p:txBody>
          <a:bodyPr>
            <a:spAutoFit/>
          </a:bodyPr>
          <a:lstStyle/>
          <a:p>
            <a:pPr>
              <a:spcBef>
                <a:spcPct val="50000"/>
              </a:spcBef>
              <a:buFontTx/>
              <a:buChar char="•"/>
            </a:pPr>
            <a:r>
              <a:rPr lang="en-GB">
                <a:latin typeface="Arial" charset="0"/>
              </a:rPr>
              <a:t>The model is independent of the view. None of the code in the model class makes any assumptions about the way that the model is displayed.</a:t>
            </a:r>
          </a:p>
          <a:p>
            <a:pPr>
              <a:spcBef>
                <a:spcPct val="50000"/>
              </a:spcBef>
              <a:buFontTx/>
              <a:buChar char="•"/>
            </a:pPr>
            <a:r>
              <a:rPr lang="en-GB">
                <a:latin typeface="Arial" charset="0"/>
              </a:rPr>
              <a:t>It is easy to add alternative views of the same model.</a:t>
            </a:r>
          </a:p>
          <a:p>
            <a:pPr>
              <a:spcBef>
                <a:spcPct val="50000"/>
              </a:spcBef>
              <a:buFontTx/>
              <a:buChar char="•"/>
            </a:pPr>
            <a:r>
              <a:rPr lang="en-GB">
                <a:latin typeface="Arial" charset="0"/>
              </a:rPr>
              <a:t>Although a view does depend on the model (it must know what properties the model has) the views are independent of each other.</a:t>
            </a:r>
          </a:p>
        </p:txBody>
      </p:sp>
      <p:pic>
        <p:nvPicPr>
          <p:cNvPr id="22537" name="Picture 9" descr="Descartes"/>
          <p:cNvPicPr>
            <a:picLocks noChangeAspect="1" noChangeArrowheads="1"/>
          </p:cNvPicPr>
          <p:nvPr/>
        </p:nvPicPr>
        <p:blipFill>
          <a:blip r:embed="rId3"/>
          <a:srcRect/>
          <a:stretch>
            <a:fillRect/>
          </a:stretch>
        </p:blipFill>
        <p:spPr bwMode="auto">
          <a:xfrm>
            <a:off x="152400" y="4953000"/>
            <a:ext cx="1252538" cy="1524000"/>
          </a:xfrm>
          <a:prstGeom prst="rect">
            <a:avLst/>
          </a:prstGeom>
          <a:noFill/>
          <a:ln w="9525">
            <a:solidFill>
              <a:schemeClr val="tx1"/>
            </a:solidFill>
            <a:miter lim="800000"/>
            <a:headEnd/>
            <a:tailEnd/>
          </a:ln>
        </p:spPr>
      </p:pic>
      <p:sp>
        <p:nvSpPr>
          <p:cNvPr id="22538" name="AutoShape 10"/>
          <p:cNvSpPr>
            <a:spLocks noChangeArrowheads="1"/>
          </p:cNvSpPr>
          <p:nvPr/>
        </p:nvSpPr>
        <p:spPr bwMode="auto">
          <a:xfrm>
            <a:off x="1447800" y="3962400"/>
            <a:ext cx="1524000" cy="1371600"/>
          </a:xfrm>
          <a:prstGeom prst="wedgeEllipseCallout">
            <a:avLst>
              <a:gd name="adj1" fmla="val -68440"/>
              <a:gd name="adj2" fmla="val 76505"/>
            </a:avLst>
          </a:prstGeom>
          <a:solidFill>
            <a:schemeClr val="bg1"/>
          </a:solidFill>
          <a:ln w="9525">
            <a:solidFill>
              <a:schemeClr val="tx1"/>
            </a:solidFill>
            <a:miter lim="800000"/>
            <a:headEnd/>
            <a:tailEnd/>
          </a:ln>
          <a:effectLst/>
        </p:spPr>
        <p:txBody>
          <a:bodyPr/>
          <a:lstStyle/>
          <a:p>
            <a:pPr algn="ctr"/>
            <a:r>
              <a:rPr lang="en-GB" sz="1800">
                <a:latin typeface="Arial" charset="0"/>
              </a:rPr>
              <a:t>That’s more like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8"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GB"/>
              <a:t>The Controller</a:t>
            </a:r>
          </a:p>
        </p:txBody>
      </p:sp>
      <p:sp>
        <p:nvSpPr>
          <p:cNvPr id="23555" name="Rectangle 3"/>
          <p:cNvSpPr>
            <a:spLocks noGrp="1" noChangeArrowheads="1"/>
          </p:cNvSpPr>
          <p:nvPr>
            <p:ph type="body" sz="half" idx="1"/>
          </p:nvPr>
        </p:nvSpPr>
        <p:spPr>
          <a:xfrm>
            <a:off x="685800" y="1981200"/>
            <a:ext cx="3814763" cy="4114800"/>
          </a:xfrm>
        </p:spPr>
        <p:txBody>
          <a:bodyPr/>
          <a:lstStyle/>
          <a:p>
            <a:r>
              <a:rPr lang="en-GB" sz="2000"/>
              <a:t>We have now divided the original problem into two sub-problems: those of modelling and viewing the data.</a:t>
            </a:r>
          </a:p>
          <a:p>
            <a:r>
              <a:rPr lang="en-GB" sz="2000"/>
              <a:t>We now need to sort out how a user’s mouse click on the Change button will be converted into a call to the model’s </a:t>
            </a:r>
            <a:r>
              <a:rPr lang="en-GB" sz="2000">
                <a:latin typeface="Arial Narrow" pitchFamily="34" charset="0"/>
              </a:rPr>
              <a:t>change</a:t>
            </a:r>
            <a:r>
              <a:rPr lang="en-GB" sz="2000"/>
              <a:t> method. We will make this the responsibility of a separate class known as the </a:t>
            </a:r>
            <a:r>
              <a:rPr lang="en-GB" sz="2000" i="1"/>
              <a:t>Controller</a:t>
            </a:r>
            <a:r>
              <a:rPr lang="en-GB" sz="2000"/>
              <a:t>.</a:t>
            </a:r>
          </a:p>
        </p:txBody>
      </p:sp>
      <p:pic>
        <p:nvPicPr>
          <p:cNvPr id="23562" name="Picture 10"/>
          <p:cNvPicPr>
            <a:picLocks noGrp="1" noChangeAspect="1" noChangeArrowheads="1"/>
          </p:cNvPicPr>
          <p:nvPr>
            <p:ph sz="quarter" idx="2"/>
          </p:nvPr>
        </p:nvPicPr>
        <p:blipFill>
          <a:blip r:embed="rId3"/>
          <a:srcRect/>
          <a:stretch>
            <a:fillRect/>
          </a:stretch>
        </p:blipFill>
        <p:spPr>
          <a:xfrm>
            <a:off x="4932363" y="1773238"/>
            <a:ext cx="2663825" cy="1716087"/>
          </a:xfrm>
          <a:noFill/>
          <a:ln/>
        </p:spPr>
      </p:pic>
      <p:sp>
        <p:nvSpPr>
          <p:cNvPr id="23556" name="Rectangle 4"/>
          <p:cNvSpPr>
            <a:spLocks noChangeArrowheads="1"/>
          </p:cNvSpPr>
          <p:nvPr/>
        </p:nvSpPr>
        <p:spPr bwMode="auto">
          <a:xfrm>
            <a:off x="5940425" y="4076700"/>
            <a:ext cx="1439863" cy="647700"/>
          </a:xfrm>
          <a:prstGeom prst="rect">
            <a:avLst/>
          </a:prstGeom>
          <a:solidFill>
            <a:schemeClr val="accent1"/>
          </a:solidFill>
          <a:ln w="9525">
            <a:solidFill>
              <a:schemeClr val="tx1"/>
            </a:solidFill>
            <a:miter lim="800000"/>
            <a:headEnd/>
            <a:tailEnd/>
          </a:ln>
          <a:effectLst/>
        </p:spPr>
        <p:txBody>
          <a:bodyPr wrap="none" anchor="ctr"/>
          <a:lstStyle/>
          <a:p>
            <a:pPr algn="ctr"/>
            <a:r>
              <a:rPr lang="en-GB" sz="1800">
                <a:latin typeface="Arial" charset="0"/>
              </a:rPr>
              <a:t>Model</a:t>
            </a:r>
          </a:p>
        </p:txBody>
      </p:sp>
      <p:sp>
        <p:nvSpPr>
          <p:cNvPr id="23557" name="Rectangle 5"/>
          <p:cNvSpPr>
            <a:spLocks noChangeArrowheads="1"/>
          </p:cNvSpPr>
          <p:nvPr/>
        </p:nvSpPr>
        <p:spPr bwMode="auto">
          <a:xfrm>
            <a:off x="7092950" y="5445125"/>
            <a:ext cx="1439863" cy="647700"/>
          </a:xfrm>
          <a:prstGeom prst="rect">
            <a:avLst/>
          </a:prstGeom>
          <a:solidFill>
            <a:schemeClr val="accent1"/>
          </a:solidFill>
          <a:ln w="9525">
            <a:solidFill>
              <a:schemeClr val="tx1"/>
            </a:solidFill>
            <a:miter lim="800000"/>
            <a:headEnd/>
            <a:tailEnd/>
          </a:ln>
          <a:effectLst/>
        </p:spPr>
        <p:txBody>
          <a:bodyPr wrap="none" anchor="ctr"/>
          <a:lstStyle/>
          <a:p>
            <a:pPr algn="ctr"/>
            <a:r>
              <a:rPr lang="en-GB" sz="1800">
                <a:latin typeface="Arial" charset="0"/>
              </a:rPr>
              <a:t>Controller</a:t>
            </a:r>
          </a:p>
        </p:txBody>
      </p:sp>
      <p:sp>
        <p:nvSpPr>
          <p:cNvPr id="23558" name="Rectangle 6"/>
          <p:cNvSpPr>
            <a:spLocks noChangeArrowheads="1"/>
          </p:cNvSpPr>
          <p:nvPr/>
        </p:nvSpPr>
        <p:spPr bwMode="auto">
          <a:xfrm>
            <a:off x="4572000" y="5445125"/>
            <a:ext cx="1439863" cy="647700"/>
          </a:xfrm>
          <a:prstGeom prst="rect">
            <a:avLst/>
          </a:prstGeom>
          <a:solidFill>
            <a:schemeClr val="accent1"/>
          </a:solidFill>
          <a:ln w="9525">
            <a:solidFill>
              <a:schemeClr val="tx1"/>
            </a:solidFill>
            <a:miter lim="800000"/>
            <a:headEnd/>
            <a:tailEnd/>
          </a:ln>
          <a:effectLst/>
        </p:spPr>
        <p:txBody>
          <a:bodyPr wrap="none" anchor="ctr"/>
          <a:lstStyle/>
          <a:p>
            <a:pPr algn="ctr"/>
            <a:r>
              <a:rPr lang="en-GB" sz="1800">
                <a:latin typeface="Arial" charset="0"/>
              </a:rPr>
              <a:t>View</a:t>
            </a:r>
          </a:p>
        </p:txBody>
      </p:sp>
      <p:cxnSp>
        <p:nvCxnSpPr>
          <p:cNvPr id="23559" name="AutoShape 7"/>
          <p:cNvCxnSpPr>
            <a:cxnSpLocks noChangeShapeType="1"/>
            <a:stCxn id="23558" idx="0"/>
            <a:endCxn id="23556" idx="2"/>
          </p:cNvCxnSpPr>
          <p:nvPr/>
        </p:nvCxnSpPr>
        <p:spPr bwMode="auto">
          <a:xfrm flipV="1">
            <a:off x="5292725" y="4724400"/>
            <a:ext cx="1368425" cy="720725"/>
          </a:xfrm>
          <a:prstGeom prst="straightConnector1">
            <a:avLst/>
          </a:prstGeom>
          <a:noFill/>
          <a:ln w="9525">
            <a:solidFill>
              <a:schemeClr val="tx1"/>
            </a:solidFill>
            <a:round/>
            <a:headEnd/>
            <a:tailEnd/>
          </a:ln>
          <a:effectLst/>
        </p:spPr>
      </p:cxnSp>
      <p:cxnSp>
        <p:nvCxnSpPr>
          <p:cNvPr id="23560" name="AutoShape 8"/>
          <p:cNvCxnSpPr>
            <a:cxnSpLocks noChangeShapeType="1"/>
            <a:stCxn id="23557" idx="0"/>
            <a:endCxn id="23556" idx="2"/>
          </p:cNvCxnSpPr>
          <p:nvPr/>
        </p:nvCxnSpPr>
        <p:spPr bwMode="auto">
          <a:xfrm flipH="1" flipV="1">
            <a:off x="6661150" y="4724400"/>
            <a:ext cx="1152525" cy="720725"/>
          </a:xfrm>
          <a:prstGeom prst="straightConnector1">
            <a:avLst/>
          </a:prstGeom>
          <a:noFill/>
          <a:ln w="9525">
            <a:solidFill>
              <a:schemeClr val="tx1"/>
            </a:solidFill>
            <a:round/>
            <a:headEnd/>
            <a:tailEnd/>
          </a:ln>
          <a:effectLst/>
        </p:spPr>
      </p:cxnSp>
      <p:cxnSp>
        <p:nvCxnSpPr>
          <p:cNvPr id="23561" name="AutoShape 9"/>
          <p:cNvCxnSpPr>
            <a:cxnSpLocks noChangeShapeType="1"/>
            <a:stCxn id="23558" idx="3"/>
            <a:endCxn id="23557" idx="1"/>
          </p:cNvCxnSpPr>
          <p:nvPr/>
        </p:nvCxnSpPr>
        <p:spPr bwMode="auto">
          <a:xfrm>
            <a:off x="6011863" y="5768975"/>
            <a:ext cx="1081087" cy="0"/>
          </a:xfrm>
          <a:prstGeom prst="straightConnector1">
            <a:avLst/>
          </a:prstGeom>
          <a:noFill/>
          <a:ln w="9525">
            <a:solidFill>
              <a:schemeClr val="tx1"/>
            </a:solidFill>
            <a:round/>
            <a:headEnd/>
            <a:tailEnd/>
          </a:ln>
          <a:effectLst/>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304800"/>
            <a:ext cx="6705600" cy="838200"/>
          </a:xfrm>
        </p:spPr>
        <p:txBody>
          <a:bodyPr/>
          <a:lstStyle/>
          <a:p>
            <a:r>
              <a:rPr lang="en-GB" dirty="0"/>
              <a:t>The Controller</a:t>
            </a:r>
          </a:p>
        </p:txBody>
      </p:sp>
      <p:sp>
        <p:nvSpPr>
          <p:cNvPr id="24579" name="Rectangle 3"/>
          <p:cNvSpPr>
            <a:spLocks noGrp="1" noChangeArrowheads="1"/>
          </p:cNvSpPr>
          <p:nvPr>
            <p:ph idx="1"/>
          </p:nvPr>
        </p:nvSpPr>
        <p:spPr>
          <a:xfrm>
            <a:off x="685800" y="1981200"/>
            <a:ext cx="3478213" cy="2828925"/>
          </a:xfrm>
        </p:spPr>
        <p:txBody>
          <a:bodyPr/>
          <a:lstStyle/>
          <a:p>
            <a:r>
              <a:rPr lang="en-GB" sz="2400"/>
              <a:t>In general a controller is a class that interprets events, such as keystrokes or mouse clicks and converts them into appropriate method calls.</a:t>
            </a:r>
          </a:p>
        </p:txBody>
      </p:sp>
      <p:sp>
        <p:nvSpPr>
          <p:cNvPr id="24580" name="Rectangle 4"/>
          <p:cNvSpPr>
            <a:spLocks noChangeArrowheads="1"/>
          </p:cNvSpPr>
          <p:nvPr/>
        </p:nvSpPr>
        <p:spPr bwMode="auto">
          <a:xfrm>
            <a:off x="4572000" y="3573463"/>
            <a:ext cx="1439863" cy="647700"/>
          </a:xfrm>
          <a:prstGeom prst="rect">
            <a:avLst/>
          </a:prstGeom>
          <a:solidFill>
            <a:schemeClr val="accent1"/>
          </a:solidFill>
          <a:ln w="9525">
            <a:solidFill>
              <a:schemeClr val="tx1"/>
            </a:solidFill>
            <a:miter lim="800000"/>
            <a:headEnd/>
            <a:tailEnd/>
          </a:ln>
          <a:effectLst/>
        </p:spPr>
        <p:txBody>
          <a:bodyPr wrap="none" anchor="ctr"/>
          <a:lstStyle/>
          <a:p>
            <a:pPr algn="ctr"/>
            <a:r>
              <a:rPr lang="en-GB" sz="1800">
                <a:latin typeface="Arial" charset="0"/>
              </a:rPr>
              <a:t>Model</a:t>
            </a:r>
          </a:p>
        </p:txBody>
      </p:sp>
      <p:sp>
        <p:nvSpPr>
          <p:cNvPr id="24581" name="Rectangle 5"/>
          <p:cNvSpPr>
            <a:spLocks noChangeArrowheads="1"/>
          </p:cNvSpPr>
          <p:nvPr/>
        </p:nvSpPr>
        <p:spPr bwMode="auto">
          <a:xfrm>
            <a:off x="6877050" y="5373688"/>
            <a:ext cx="1439863" cy="647700"/>
          </a:xfrm>
          <a:prstGeom prst="rect">
            <a:avLst/>
          </a:prstGeom>
          <a:solidFill>
            <a:schemeClr val="accent1"/>
          </a:solidFill>
          <a:ln w="9525">
            <a:solidFill>
              <a:schemeClr val="tx1"/>
            </a:solidFill>
            <a:miter lim="800000"/>
            <a:headEnd/>
            <a:tailEnd/>
          </a:ln>
          <a:effectLst/>
        </p:spPr>
        <p:txBody>
          <a:bodyPr wrap="none" anchor="ctr"/>
          <a:lstStyle/>
          <a:p>
            <a:pPr algn="ctr"/>
            <a:r>
              <a:rPr lang="en-GB" sz="1800">
                <a:latin typeface="Arial" charset="0"/>
              </a:rPr>
              <a:t>Controller</a:t>
            </a:r>
          </a:p>
        </p:txBody>
      </p:sp>
      <p:sp>
        <p:nvSpPr>
          <p:cNvPr id="24582" name="Rectangle 6"/>
          <p:cNvSpPr>
            <a:spLocks noChangeArrowheads="1"/>
          </p:cNvSpPr>
          <p:nvPr/>
        </p:nvSpPr>
        <p:spPr bwMode="auto">
          <a:xfrm>
            <a:off x="3132138" y="5373688"/>
            <a:ext cx="1439862" cy="647700"/>
          </a:xfrm>
          <a:prstGeom prst="rect">
            <a:avLst/>
          </a:prstGeom>
          <a:solidFill>
            <a:schemeClr val="accent1"/>
          </a:solidFill>
          <a:ln w="9525">
            <a:solidFill>
              <a:schemeClr val="tx1"/>
            </a:solidFill>
            <a:miter lim="800000"/>
            <a:headEnd/>
            <a:tailEnd/>
          </a:ln>
          <a:effectLst/>
        </p:spPr>
        <p:txBody>
          <a:bodyPr wrap="none" anchor="ctr"/>
          <a:lstStyle/>
          <a:p>
            <a:pPr algn="ctr"/>
            <a:r>
              <a:rPr lang="en-GB" sz="1800">
                <a:latin typeface="Arial" charset="0"/>
              </a:rPr>
              <a:t>View</a:t>
            </a:r>
          </a:p>
        </p:txBody>
      </p:sp>
      <p:cxnSp>
        <p:nvCxnSpPr>
          <p:cNvPr id="24583" name="AutoShape 7"/>
          <p:cNvCxnSpPr>
            <a:cxnSpLocks noChangeShapeType="1"/>
            <a:stCxn id="24582" idx="3"/>
            <a:endCxn id="24580" idx="2"/>
          </p:cNvCxnSpPr>
          <p:nvPr/>
        </p:nvCxnSpPr>
        <p:spPr bwMode="auto">
          <a:xfrm flipV="1">
            <a:off x="4572000" y="4221163"/>
            <a:ext cx="720725" cy="1476375"/>
          </a:xfrm>
          <a:prstGeom prst="straightConnector1">
            <a:avLst/>
          </a:prstGeom>
          <a:noFill/>
          <a:ln w="9525">
            <a:solidFill>
              <a:schemeClr val="tx1"/>
            </a:solidFill>
            <a:round/>
            <a:headEnd/>
            <a:tailEnd/>
          </a:ln>
          <a:effectLst/>
        </p:spPr>
      </p:cxnSp>
      <p:cxnSp>
        <p:nvCxnSpPr>
          <p:cNvPr id="24584" name="AutoShape 8"/>
          <p:cNvCxnSpPr>
            <a:cxnSpLocks noChangeShapeType="1"/>
            <a:stCxn id="24581" idx="1"/>
            <a:endCxn id="24580" idx="2"/>
          </p:cNvCxnSpPr>
          <p:nvPr/>
        </p:nvCxnSpPr>
        <p:spPr bwMode="auto">
          <a:xfrm flipH="1" flipV="1">
            <a:off x="5292725" y="4221163"/>
            <a:ext cx="1584325" cy="1476375"/>
          </a:xfrm>
          <a:prstGeom prst="straightConnector1">
            <a:avLst/>
          </a:prstGeom>
          <a:noFill/>
          <a:ln w="9525">
            <a:solidFill>
              <a:schemeClr val="tx1"/>
            </a:solidFill>
            <a:round/>
            <a:headEnd/>
            <a:tailEnd/>
          </a:ln>
          <a:effectLst/>
        </p:spPr>
      </p:cxnSp>
      <p:sp>
        <p:nvSpPr>
          <p:cNvPr id="24585" name="Text Box 9"/>
          <p:cNvSpPr txBox="1">
            <a:spLocks noChangeArrowheads="1"/>
          </p:cNvSpPr>
          <p:nvPr/>
        </p:nvSpPr>
        <p:spPr bwMode="auto">
          <a:xfrm>
            <a:off x="827088" y="5013325"/>
            <a:ext cx="2089150" cy="366713"/>
          </a:xfrm>
          <a:prstGeom prst="rect">
            <a:avLst/>
          </a:prstGeom>
          <a:noFill/>
          <a:ln w="9525">
            <a:noFill/>
            <a:miter lim="800000"/>
            <a:headEnd/>
            <a:tailEnd/>
          </a:ln>
          <a:effectLst/>
        </p:spPr>
        <p:txBody>
          <a:bodyPr>
            <a:spAutoFit/>
          </a:bodyPr>
          <a:lstStyle/>
          <a:p>
            <a:pPr>
              <a:spcBef>
                <a:spcPct val="50000"/>
              </a:spcBef>
            </a:pPr>
            <a:endParaRPr lang="en-US" sz="1800">
              <a:solidFill>
                <a:schemeClr val="bg2"/>
              </a:solidFill>
              <a:latin typeface="Arial" charset="0"/>
            </a:endParaRPr>
          </a:p>
        </p:txBody>
      </p:sp>
      <p:sp>
        <p:nvSpPr>
          <p:cNvPr id="24586" name="AutoShape 10"/>
          <p:cNvSpPr>
            <a:spLocks noChangeArrowheads="1"/>
          </p:cNvSpPr>
          <p:nvPr/>
        </p:nvSpPr>
        <p:spPr bwMode="auto">
          <a:xfrm>
            <a:off x="250825" y="4581525"/>
            <a:ext cx="2376488" cy="1368425"/>
          </a:xfrm>
          <a:prstGeom prst="foldedCorner">
            <a:avLst>
              <a:gd name="adj" fmla="val 12500"/>
            </a:avLst>
          </a:prstGeom>
          <a:solidFill>
            <a:schemeClr val="bg1"/>
          </a:solidFill>
          <a:ln w="9525">
            <a:solidFill>
              <a:schemeClr val="tx1"/>
            </a:solidFill>
            <a:round/>
            <a:headEnd/>
            <a:tailEnd/>
          </a:ln>
          <a:effectLst/>
        </p:spPr>
        <p:txBody>
          <a:bodyPr anchor="ctr"/>
          <a:lstStyle/>
          <a:p>
            <a:pPr>
              <a:spcBef>
                <a:spcPct val="50000"/>
              </a:spcBef>
            </a:pPr>
            <a:r>
              <a:rPr lang="en-GB" sz="1600">
                <a:solidFill>
                  <a:schemeClr val="bg2"/>
                </a:solidFill>
                <a:latin typeface="Arial" charset="0"/>
              </a:rPr>
              <a:t>The view “observes” the model and updates when the state of the model changes</a:t>
            </a:r>
            <a:endParaRPr lang="en-GB" sz="1600">
              <a:latin typeface="Arial" charset="0"/>
            </a:endParaRPr>
          </a:p>
        </p:txBody>
      </p:sp>
      <p:sp>
        <p:nvSpPr>
          <p:cNvPr id="24587" name="AutoShape 11"/>
          <p:cNvSpPr>
            <a:spLocks noChangeArrowheads="1"/>
          </p:cNvSpPr>
          <p:nvPr/>
        </p:nvSpPr>
        <p:spPr bwMode="auto">
          <a:xfrm>
            <a:off x="6227763" y="2492375"/>
            <a:ext cx="2665412" cy="2306638"/>
          </a:xfrm>
          <a:prstGeom prst="foldedCorner">
            <a:avLst>
              <a:gd name="adj" fmla="val 12500"/>
            </a:avLst>
          </a:prstGeom>
          <a:solidFill>
            <a:schemeClr val="bg1"/>
          </a:solidFill>
          <a:ln w="9525">
            <a:solidFill>
              <a:schemeClr val="tx1"/>
            </a:solidFill>
            <a:round/>
            <a:headEnd/>
            <a:tailEnd/>
          </a:ln>
          <a:effectLst/>
        </p:spPr>
        <p:txBody>
          <a:bodyPr anchor="ctr"/>
          <a:lstStyle/>
          <a:p>
            <a:pPr>
              <a:spcBef>
                <a:spcPct val="50000"/>
              </a:spcBef>
            </a:pPr>
            <a:r>
              <a:rPr lang="en-GB" sz="1600">
                <a:solidFill>
                  <a:schemeClr val="bg2"/>
                </a:solidFill>
                <a:latin typeface="Arial" charset="0"/>
              </a:rPr>
              <a:t>The controller responds to user actions (e.g. clicking buttons on the view) by calling methods that change the state of the model, and may also change the state of the view.</a:t>
            </a:r>
            <a:endParaRPr lang="en-GB" sz="1600">
              <a:latin typeface="Arial" charset="0"/>
            </a:endParaRPr>
          </a:p>
        </p:txBody>
      </p:sp>
      <p:cxnSp>
        <p:nvCxnSpPr>
          <p:cNvPr id="24588" name="AutoShape 12"/>
          <p:cNvCxnSpPr>
            <a:cxnSpLocks noChangeShapeType="1"/>
            <a:stCxn id="24582" idx="1"/>
            <a:endCxn id="24586" idx="3"/>
          </p:cNvCxnSpPr>
          <p:nvPr/>
        </p:nvCxnSpPr>
        <p:spPr bwMode="auto">
          <a:xfrm flipH="1" flipV="1">
            <a:off x="2627313" y="5265738"/>
            <a:ext cx="504825" cy="431800"/>
          </a:xfrm>
          <a:prstGeom prst="straightConnector1">
            <a:avLst/>
          </a:prstGeom>
          <a:noFill/>
          <a:ln w="9525">
            <a:solidFill>
              <a:schemeClr val="tx1"/>
            </a:solidFill>
            <a:round/>
            <a:headEnd type="oval" w="lg" len="lg"/>
            <a:tailEnd/>
          </a:ln>
          <a:effectLst/>
        </p:spPr>
      </p:cxnSp>
      <p:cxnSp>
        <p:nvCxnSpPr>
          <p:cNvPr id="24589" name="AutoShape 13"/>
          <p:cNvCxnSpPr>
            <a:cxnSpLocks noChangeShapeType="1"/>
            <a:stCxn id="24581" idx="0"/>
            <a:endCxn id="24587" idx="2"/>
          </p:cNvCxnSpPr>
          <p:nvPr/>
        </p:nvCxnSpPr>
        <p:spPr bwMode="auto">
          <a:xfrm flipH="1" flipV="1">
            <a:off x="7561263" y="4799013"/>
            <a:ext cx="36512" cy="574675"/>
          </a:xfrm>
          <a:prstGeom prst="straightConnector1">
            <a:avLst/>
          </a:prstGeom>
          <a:noFill/>
          <a:ln w="9525">
            <a:solidFill>
              <a:schemeClr val="tx1"/>
            </a:solidFill>
            <a:round/>
            <a:headEnd type="oval" w="lg" len="lg"/>
            <a:tailEnd/>
          </a:ln>
          <a:effectLst/>
        </p:spPr>
      </p:cxnSp>
      <p:cxnSp>
        <p:nvCxnSpPr>
          <p:cNvPr id="24590" name="AutoShape 14"/>
          <p:cNvCxnSpPr>
            <a:cxnSpLocks noChangeShapeType="1"/>
            <a:stCxn id="24582" idx="3"/>
            <a:endCxn id="24581" idx="1"/>
          </p:cNvCxnSpPr>
          <p:nvPr/>
        </p:nvCxnSpPr>
        <p:spPr bwMode="auto">
          <a:xfrm>
            <a:off x="4572000" y="5697538"/>
            <a:ext cx="2305050" cy="0"/>
          </a:xfrm>
          <a:prstGeom prst="straightConnector1">
            <a:avLst/>
          </a:prstGeom>
          <a:noFill/>
          <a:ln w="9525">
            <a:solidFill>
              <a:schemeClr val="tx1"/>
            </a:solidFill>
            <a:round/>
            <a:headEnd/>
            <a:tailEnd/>
          </a:ln>
          <a:effectLst/>
        </p:spPr>
      </p:cxnSp>
      <p:sp>
        <p:nvSpPr>
          <p:cNvPr id="24591" name="Text Box 15"/>
          <p:cNvSpPr txBox="1">
            <a:spLocks noChangeArrowheads="1"/>
          </p:cNvSpPr>
          <p:nvPr/>
        </p:nvSpPr>
        <p:spPr bwMode="auto">
          <a:xfrm>
            <a:off x="4572000" y="908050"/>
            <a:ext cx="3744913" cy="1465263"/>
          </a:xfrm>
          <a:prstGeom prst="rect">
            <a:avLst/>
          </a:prstGeom>
          <a:noFill/>
          <a:ln w="9525">
            <a:noFill/>
            <a:miter lim="800000"/>
            <a:headEnd/>
            <a:tailEnd/>
          </a:ln>
          <a:effectLst/>
        </p:spPr>
        <p:txBody>
          <a:bodyPr>
            <a:spAutoFit/>
          </a:bodyPr>
          <a:lstStyle/>
          <a:p>
            <a:pPr>
              <a:spcBef>
                <a:spcPct val="50000"/>
              </a:spcBef>
            </a:pPr>
            <a:r>
              <a:rPr lang="en-GB" sz="1800" i="1" dirty="0">
                <a:solidFill>
                  <a:schemeClr val="bg2"/>
                </a:solidFill>
                <a:latin typeface="Arial" charset="0"/>
              </a:rPr>
              <a:t>Note: the Controller can be thought of as an example of the Strategy pattern since it implements behaviour that the view does not want to handle itself!</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9B7C3-6F88-4144-883B-9EBF52C66B51}"/>
              </a:ext>
            </a:extLst>
          </p:cNvPr>
          <p:cNvSpPr>
            <a:spLocks noGrp="1"/>
          </p:cNvSpPr>
          <p:nvPr>
            <p:ph type="title"/>
          </p:nvPr>
        </p:nvSpPr>
        <p:spPr/>
        <p:txBody>
          <a:bodyPr/>
          <a:lstStyle/>
          <a:p>
            <a:r>
              <a:rPr lang="en-MY" dirty="0"/>
              <a:t>Defining the parts -Model</a:t>
            </a:r>
            <a:br>
              <a:rPr lang="en-MY" b="1" dirty="0"/>
            </a:br>
            <a:endParaRPr lang="en-MY" dirty="0"/>
          </a:p>
        </p:txBody>
      </p:sp>
      <p:sp>
        <p:nvSpPr>
          <p:cNvPr id="3" name="Content Placeholder 2">
            <a:extLst>
              <a:ext uri="{FF2B5EF4-FFF2-40B4-BE49-F238E27FC236}">
                <a16:creationId xmlns:a16="http://schemas.microsoft.com/office/drawing/2014/main" id="{E9955291-5DC8-417F-9A60-91BC64DDA707}"/>
              </a:ext>
            </a:extLst>
          </p:cNvPr>
          <p:cNvSpPr>
            <a:spLocks noGrp="1"/>
          </p:cNvSpPr>
          <p:nvPr>
            <p:ph idx="1"/>
          </p:nvPr>
        </p:nvSpPr>
        <p:spPr/>
        <p:txBody>
          <a:bodyPr/>
          <a:lstStyle/>
          <a:p>
            <a:r>
              <a:rPr lang="en-US" b="1" dirty="0"/>
              <a:t>The model</a:t>
            </a:r>
            <a:r>
              <a:rPr lang="en-US" dirty="0"/>
              <a:t> is the object that represents the data in the program. It manages the data and conducts all transformations on that data. The model has no specific knowledge of either its controllers or its views -- it contains no internal references to either. Rather, the system itself takes on the responsibility of maintaining links between the model and its views and notifying the views when the model changes.</a:t>
            </a:r>
            <a:endParaRPr lang="en-MY" dirty="0"/>
          </a:p>
        </p:txBody>
      </p:sp>
    </p:spTree>
    <p:extLst>
      <p:ext uri="{BB962C8B-B14F-4D97-AF65-F5344CB8AC3E}">
        <p14:creationId xmlns:p14="http://schemas.microsoft.com/office/powerpoint/2010/main" val="2967870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B916-11E1-4938-A709-53D3C4DE6F60}"/>
              </a:ext>
            </a:extLst>
          </p:cNvPr>
          <p:cNvSpPr>
            <a:spLocks noGrp="1"/>
          </p:cNvSpPr>
          <p:nvPr>
            <p:ph type="title"/>
          </p:nvPr>
        </p:nvSpPr>
        <p:spPr/>
        <p:txBody>
          <a:bodyPr/>
          <a:lstStyle/>
          <a:p>
            <a:r>
              <a:rPr lang="en-MY" dirty="0"/>
              <a:t>Defining the parts - View</a:t>
            </a:r>
          </a:p>
        </p:txBody>
      </p:sp>
      <p:sp>
        <p:nvSpPr>
          <p:cNvPr id="3" name="Content Placeholder 2">
            <a:extLst>
              <a:ext uri="{FF2B5EF4-FFF2-40B4-BE49-F238E27FC236}">
                <a16:creationId xmlns:a16="http://schemas.microsoft.com/office/drawing/2014/main" id="{10AA5E99-0292-4802-A51D-4652358BB419}"/>
              </a:ext>
            </a:extLst>
          </p:cNvPr>
          <p:cNvSpPr>
            <a:spLocks noGrp="1"/>
          </p:cNvSpPr>
          <p:nvPr>
            <p:ph idx="1"/>
          </p:nvPr>
        </p:nvSpPr>
        <p:spPr/>
        <p:txBody>
          <a:bodyPr/>
          <a:lstStyle/>
          <a:p>
            <a:r>
              <a:rPr lang="en-US" b="1" dirty="0"/>
              <a:t>The view</a:t>
            </a:r>
            <a:r>
              <a:rPr lang="en-US" dirty="0"/>
              <a:t> is the object that manages the visual display of the data represented by the model. It produces the visual representation of the model object and displays the data to the user. It interacts with the model via a reference to the model object itself.</a:t>
            </a:r>
            <a:endParaRPr lang="en-MY" dirty="0"/>
          </a:p>
        </p:txBody>
      </p:sp>
    </p:spTree>
    <p:extLst>
      <p:ext uri="{BB962C8B-B14F-4D97-AF65-F5344CB8AC3E}">
        <p14:creationId xmlns:p14="http://schemas.microsoft.com/office/powerpoint/2010/main" val="1475617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8F940-871F-4197-8FFF-C1BAB4C4F407}"/>
              </a:ext>
            </a:extLst>
          </p:cNvPr>
          <p:cNvSpPr>
            <a:spLocks noGrp="1"/>
          </p:cNvSpPr>
          <p:nvPr>
            <p:ph type="title"/>
          </p:nvPr>
        </p:nvSpPr>
        <p:spPr/>
        <p:txBody>
          <a:bodyPr/>
          <a:lstStyle/>
          <a:p>
            <a:r>
              <a:rPr lang="en-MY" dirty="0"/>
              <a:t>Defining the parts - Controller</a:t>
            </a:r>
          </a:p>
        </p:txBody>
      </p:sp>
      <p:sp>
        <p:nvSpPr>
          <p:cNvPr id="3" name="Content Placeholder 2">
            <a:extLst>
              <a:ext uri="{FF2B5EF4-FFF2-40B4-BE49-F238E27FC236}">
                <a16:creationId xmlns:a16="http://schemas.microsoft.com/office/drawing/2014/main" id="{17148B82-3504-49B6-9107-EB2DEC2ADEC5}"/>
              </a:ext>
            </a:extLst>
          </p:cNvPr>
          <p:cNvSpPr>
            <a:spLocks noGrp="1"/>
          </p:cNvSpPr>
          <p:nvPr>
            <p:ph idx="1"/>
          </p:nvPr>
        </p:nvSpPr>
        <p:spPr/>
        <p:txBody>
          <a:bodyPr/>
          <a:lstStyle/>
          <a:p>
            <a:r>
              <a:rPr lang="en-US" b="1" dirty="0"/>
              <a:t>The controller</a:t>
            </a:r>
            <a:r>
              <a:rPr lang="en-US" dirty="0"/>
              <a:t> is the object that provides the means for user interaction with the data represented by the model. It provides the means by which changes are made, either to the information in the model or to the appearance of the view. It interacts with the model via a reference to the model object itself.</a:t>
            </a:r>
            <a:endParaRPr lang="en-MY" dirty="0"/>
          </a:p>
        </p:txBody>
      </p:sp>
    </p:spTree>
    <p:extLst>
      <p:ext uri="{BB962C8B-B14F-4D97-AF65-F5344CB8AC3E}">
        <p14:creationId xmlns:p14="http://schemas.microsoft.com/office/powerpoint/2010/main" val="3891081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275E-F190-47E4-BB0D-84352F013224}"/>
              </a:ext>
            </a:extLst>
          </p:cNvPr>
          <p:cNvSpPr>
            <a:spLocks noGrp="1"/>
          </p:cNvSpPr>
          <p:nvPr>
            <p:ph type="title"/>
          </p:nvPr>
        </p:nvSpPr>
        <p:spPr/>
        <p:txBody>
          <a:bodyPr/>
          <a:lstStyle/>
          <a:p>
            <a:r>
              <a:rPr lang="en-MY" dirty="0"/>
              <a:t>Benefits of MVC</a:t>
            </a:r>
            <a:br>
              <a:rPr lang="en-MY" b="1" dirty="0"/>
            </a:br>
            <a:endParaRPr lang="en-MY" dirty="0"/>
          </a:p>
        </p:txBody>
      </p:sp>
      <p:sp>
        <p:nvSpPr>
          <p:cNvPr id="3" name="Content Placeholder 2">
            <a:extLst>
              <a:ext uri="{FF2B5EF4-FFF2-40B4-BE49-F238E27FC236}">
                <a16:creationId xmlns:a16="http://schemas.microsoft.com/office/drawing/2014/main" id="{7B444841-5427-478D-AE70-244FF0346727}"/>
              </a:ext>
            </a:extLst>
          </p:cNvPr>
          <p:cNvSpPr>
            <a:spLocks noGrp="1"/>
          </p:cNvSpPr>
          <p:nvPr>
            <p:ph idx="1"/>
          </p:nvPr>
        </p:nvSpPr>
        <p:spPr/>
        <p:txBody>
          <a:bodyPr/>
          <a:lstStyle/>
          <a:p>
            <a:r>
              <a:rPr lang="en-US" dirty="0"/>
              <a:t>There is a clearly defined separation between components of a program -- problems in each domain can be solved independently.</a:t>
            </a:r>
          </a:p>
          <a:p>
            <a:r>
              <a:rPr lang="en-US" dirty="0"/>
              <a:t>There is a well defined API -- anything that uses the API properly can replace either the model, the view, or the controller.</a:t>
            </a:r>
          </a:p>
          <a:p>
            <a:r>
              <a:rPr lang="en-US" dirty="0"/>
              <a:t>The binding between the model and the view is dynamic -- it occurs at run time, rather than at compile time.</a:t>
            </a:r>
            <a:endParaRPr lang="en-MY" dirty="0"/>
          </a:p>
        </p:txBody>
      </p:sp>
    </p:spTree>
    <p:extLst>
      <p:ext uri="{BB962C8B-B14F-4D97-AF65-F5344CB8AC3E}">
        <p14:creationId xmlns:p14="http://schemas.microsoft.com/office/powerpoint/2010/main" val="3121651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Overview</a:t>
            </a:r>
          </a:p>
        </p:txBody>
      </p:sp>
      <p:sp>
        <p:nvSpPr>
          <p:cNvPr id="4101" name="Rectangle 5"/>
          <p:cNvSpPr>
            <a:spLocks noGrp="1" noChangeArrowheads="1"/>
          </p:cNvSpPr>
          <p:nvPr>
            <p:ph idx="1"/>
          </p:nvPr>
        </p:nvSpPr>
        <p:spPr>
          <a:noFill/>
          <a:ln/>
        </p:spPr>
        <p:txBody>
          <a:bodyPr/>
          <a:lstStyle/>
          <a:p>
            <a:r>
              <a:rPr lang="en-GB" sz="2800"/>
              <a:t>Historical Introduction</a:t>
            </a:r>
          </a:p>
          <a:p>
            <a:r>
              <a:rPr lang="en-GB" sz="2800"/>
              <a:t>Recap of Design Patterns</a:t>
            </a:r>
          </a:p>
          <a:p>
            <a:r>
              <a:rPr lang="en-GB" sz="2800"/>
              <a:t>Traffic Light Application</a:t>
            </a:r>
          </a:p>
          <a:p>
            <a:r>
              <a:rPr lang="en-GB" sz="2800"/>
              <a:t>Introduction to MVC and Observer Patterns</a:t>
            </a:r>
          </a:p>
          <a:p>
            <a:r>
              <a:rPr lang="en-GB" sz="2800"/>
              <a:t>Implementation of the Traffic Light App.</a:t>
            </a:r>
          </a:p>
          <a:p>
            <a:r>
              <a:rPr lang="en-GB" sz="2800"/>
              <a:t>Review of the MVC and Observer Patterns.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t>Exercise</a:t>
            </a:r>
          </a:p>
        </p:txBody>
      </p:sp>
      <p:sp>
        <p:nvSpPr>
          <p:cNvPr id="25603" name="Rectangle 3"/>
          <p:cNvSpPr>
            <a:spLocks noGrp="1" noChangeArrowheads="1"/>
          </p:cNvSpPr>
          <p:nvPr>
            <p:ph idx="1"/>
          </p:nvPr>
        </p:nvSpPr>
        <p:spPr>
          <a:xfrm>
            <a:off x="685800" y="1981200"/>
            <a:ext cx="7772400" cy="1855788"/>
          </a:xfrm>
        </p:spPr>
        <p:txBody>
          <a:bodyPr/>
          <a:lstStyle/>
          <a:p>
            <a:pPr>
              <a:lnSpc>
                <a:spcPct val="90000"/>
              </a:lnSpc>
            </a:pPr>
            <a:r>
              <a:rPr lang="en-GB" sz="2800"/>
              <a:t>Suppose that we are creating an application that plays draughts (checkers) with the user.</a:t>
            </a:r>
          </a:p>
          <a:p>
            <a:pPr>
              <a:lnSpc>
                <a:spcPct val="90000"/>
              </a:lnSpc>
            </a:pPr>
            <a:r>
              <a:rPr lang="en-GB" sz="2800"/>
              <a:t>What would be the responsibilities of the model view, and controller in such an application?</a:t>
            </a:r>
          </a:p>
        </p:txBody>
      </p:sp>
      <p:pic>
        <p:nvPicPr>
          <p:cNvPr id="25604" name="Picture 4" descr="j0299851"/>
          <p:cNvPicPr>
            <a:picLocks noChangeAspect="1" noChangeArrowheads="1"/>
          </p:cNvPicPr>
          <p:nvPr/>
        </p:nvPicPr>
        <p:blipFill>
          <a:blip r:embed="rId3"/>
          <a:srcRect/>
          <a:stretch>
            <a:fillRect/>
          </a:stretch>
        </p:blipFill>
        <p:spPr bwMode="auto">
          <a:xfrm>
            <a:off x="2057400" y="4724400"/>
            <a:ext cx="3352800" cy="1660525"/>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51F3-6D96-49DC-AC70-9D744FC2434B}"/>
              </a:ext>
            </a:extLst>
          </p:cNvPr>
          <p:cNvSpPr>
            <a:spLocks noGrp="1"/>
          </p:cNvSpPr>
          <p:nvPr>
            <p:ph type="title"/>
          </p:nvPr>
        </p:nvSpPr>
        <p:spPr/>
        <p:txBody>
          <a:bodyPr/>
          <a:lstStyle/>
          <a:p>
            <a:r>
              <a:rPr lang="en-MY" dirty="0"/>
              <a:t>Observer and Observable</a:t>
            </a:r>
            <a:br>
              <a:rPr lang="en-MY" b="1" dirty="0"/>
            </a:br>
            <a:endParaRPr lang="en-MY" dirty="0"/>
          </a:p>
        </p:txBody>
      </p:sp>
      <p:sp>
        <p:nvSpPr>
          <p:cNvPr id="3" name="Content Placeholder 2">
            <a:extLst>
              <a:ext uri="{FF2B5EF4-FFF2-40B4-BE49-F238E27FC236}">
                <a16:creationId xmlns:a16="http://schemas.microsoft.com/office/drawing/2014/main" id="{748F8F8E-A50A-4635-8B3D-554209F267C8}"/>
              </a:ext>
            </a:extLst>
          </p:cNvPr>
          <p:cNvSpPr>
            <a:spLocks noGrp="1"/>
          </p:cNvSpPr>
          <p:nvPr>
            <p:ph idx="1"/>
          </p:nvPr>
        </p:nvSpPr>
        <p:spPr/>
        <p:txBody>
          <a:bodyPr/>
          <a:lstStyle/>
          <a:p>
            <a:r>
              <a:rPr lang="en-US" dirty="0"/>
              <a:t>The Java language supports the MVC architecture with two classes:</a:t>
            </a:r>
          </a:p>
          <a:p>
            <a:pPr lvl="1"/>
            <a:r>
              <a:rPr lang="en-US" dirty="0"/>
              <a:t>Observer: Any object that wishes to be notified when the state of another object changes.</a:t>
            </a:r>
          </a:p>
          <a:p>
            <a:pPr lvl="1"/>
            <a:r>
              <a:rPr lang="en-US" dirty="0"/>
              <a:t>Observable: Any object whose state may be of interest, and in whom another object may register an interest.</a:t>
            </a:r>
          </a:p>
          <a:p>
            <a:pPr marL="0" lvl="1" indent="0">
              <a:buNone/>
            </a:pPr>
            <a:endParaRPr lang="en-MY" dirty="0"/>
          </a:p>
        </p:txBody>
      </p:sp>
    </p:spTree>
    <p:extLst>
      <p:ext uri="{BB962C8B-B14F-4D97-AF65-F5344CB8AC3E}">
        <p14:creationId xmlns:p14="http://schemas.microsoft.com/office/powerpoint/2010/main" val="1588502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6EE6-C0E2-48FC-B11D-E1B67FDA5CFF}"/>
              </a:ext>
            </a:extLst>
          </p:cNvPr>
          <p:cNvSpPr>
            <a:spLocks noGrp="1"/>
          </p:cNvSpPr>
          <p:nvPr>
            <p:ph type="title"/>
          </p:nvPr>
        </p:nvSpPr>
        <p:spPr/>
        <p:txBody>
          <a:bodyPr/>
          <a:lstStyle/>
          <a:p>
            <a:r>
              <a:rPr lang="en-MY" dirty="0"/>
              <a:t>Observer and Observable</a:t>
            </a:r>
          </a:p>
        </p:txBody>
      </p:sp>
      <p:sp>
        <p:nvSpPr>
          <p:cNvPr id="3" name="Content Placeholder 2">
            <a:extLst>
              <a:ext uri="{FF2B5EF4-FFF2-40B4-BE49-F238E27FC236}">
                <a16:creationId xmlns:a16="http://schemas.microsoft.com/office/drawing/2014/main" id="{3E4E13E8-F5B7-4150-BD4A-841A92DD2BAB}"/>
              </a:ext>
            </a:extLst>
          </p:cNvPr>
          <p:cNvSpPr>
            <a:spLocks noGrp="1"/>
          </p:cNvSpPr>
          <p:nvPr>
            <p:ph idx="1"/>
          </p:nvPr>
        </p:nvSpPr>
        <p:spPr/>
        <p:txBody>
          <a:bodyPr/>
          <a:lstStyle/>
          <a:p>
            <a:r>
              <a:rPr lang="en-US" sz="2800" dirty="0"/>
              <a:t>Typically, the model is a subtype of Observable and the view is a subtype of Observer. </a:t>
            </a:r>
          </a:p>
          <a:p>
            <a:r>
              <a:rPr lang="en-US" sz="2800" dirty="0"/>
              <a:t>These two classes handle MVC's automatic notification function. </a:t>
            </a:r>
          </a:p>
          <a:p>
            <a:r>
              <a:rPr lang="en-US" sz="2800" dirty="0"/>
              <a:t>They provide the mechanism by which the views can be automatically notified of changes in the model.</a:t>
            </a:r>
          </a:p>
          <a:p>
            <a:r>
              <a:rPr lang="en-US" sz="2800" dirty="0"/>
              <a:t> Object references to the model in both the controller and the view allow access to data in the model.</a:t>
            </a:r>
            <a:endParaRPr lang="en-MY" sz="2800" dirty="0"/>
          </a:p>
        </p:txBody>
      </p:sp>
    </p:spTree>
    <p:extLst>
      <p:ext uri="{BB962C8B-B14F-4D97-AF65-F5344CB8AC3E}">
        <p14:creationId xmlns:p14="http://schemas.microsoft.com/office/powerpoint/2010/main" val="4057292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304800"/>
            <a:ext cx="7772400" cy="1143000"/>
          </a:xfrm>
        </p:spPr>
        <p:txBody>
          <a:bodyPr/>
          <a:lstStyle/>
          <a:p>
            <a:r>
              <a:rPr lang="en-GB"/>
              <a:t>Observers</a:t>
            </a:r>
          </a:p>
        </p:txBody>
      </p:sp>
      <p:sp>
        <p:nvSpPr>
          <p:cNvPr id="26627" name="Rectangle 3"/>
          <p:cNvSpPr>
            <a:spLocks noGrp="1" noChangeArrowheads="1"/>
          </p:cNvSpPr>
          <p:nvPr>
            <p:ph idx="1"/>
          </p:nvPr>
        </p:nvSpPr>
        <p:spPr>
          <a:xfrm>
            <a:off x="685800" y="1676400"/>
            <a:ext cx="3954463" cy="4419600"/>
          </a:xfrm>
        </p:spPr>
        <p:txBody>
          <a:bodyPr/>
          <a:lstStyle/>
          <a:p>
            <a:r>
              <a:rPr lang="en-GB" sz="2000"/>
              <a:t>In order to respond correctly, the view must “observe” the model so that it can update itself as soon as the model changes. </a:t>
            </a:r>
          </a:p>
          <a:p>
            <a:r>
              <a:rPr lang="en-GB" sz="2000"/>
              <a:t>This is an example of a more general pattern known as the </a:t>
            </a:r>
            <a:r>
              <a:rPr lang="en-GB" sz="2000" i="1"/>
              <a:t>Observer</a:t>
            </a:r>
            <a:r>
              <a:rPr lang="en-GB" sz="2000"/>
              <a:t>, or </a:t>
            </a:r>
            <a:r>
              <a:rPr lang="en-GB" sz="2000" i="1"/>
              <a:t>Publish-Subscribe</a:t>
            </a:r>
            <a:r>
              <a:rPr lang="en-GB" sz="2000"/>
              <a:t> pattern.</a:t>
            </a:r>
          </a:p>
          <a:p>
            <a:r>
              <a:rPr lang="en-GB" sz="2000"/>
              <a:t>The Java class library provides us with a built-in </a:t>
            </a:r>
            <a:r>
              <a:rPr lang="en-GB" sz="2000" i="1"/>
              <a:t>Observable</a:t>
            </a:r>
            <a:r>
              <a:rPr lang="en-GB" sz="2000"/>
              <a:t> class and </a:t>
            </a:r>
            <a:r>
              <a:rPr lang="en-GB" sz="2000" i="1"/>
              <a:t>Observer</a:t>
            </a:r>
            <a:r>
              <a:rPr lang="en-GB" sz="2000"/>
              <a:t> interface in order to help us implement this pattern.</a:t>
            </a:r>
          </a:p>
        </p:txBody>
      </p:sp>
      <p:sp>
        <p:nvSpPr>
          <p:cNvPr id="26628" name="Rectangle 4"/>
          <p:cNvSpPr>
            <a:spLocks noChangeArrowheads="1"/>
          </p:cNvSpPr>
          <p:nvPr/>
        </p:nvSpPr>
        <p:spPr bwMode="auto">
          <a:xfrm>
            <a:off x="7019925" y="3141663"/>
            <a:ext cx="1439863" cy="647700"/>
          </a:xfrm>
          <a:prstGeom prst="rect">
            <a:avLst/>
          </a:prstGeom>
          <a:solidFill>
            <a:schemeClr val="accent1"/>
          </a:solidFill>
          <a:ln w="9525">
            <a:solidFill>
              <a:schemeClr val="tx1"/>
            </a:solidFill>
            <a:miter lim="800000"/>
            <a:headEnd/>
            <a:tailEnd/>
          </a:ln>
          <a:effectLst/>
        </p:spPr>
        <p:txBody>
          <a:bodyPr wrap="none" anchor="ctr"/>
          <a:lstStyle/>
          <a:p>
            <a:pPr algn="ctr"/>
            <a:r>
              <a:rPr lang="en-GB" sz="1800">
                <a:latin typeface="Arial" charset="0"/>
              </a:rPr>
              <a:t>Model</a:t>
            </a:r>
          </a:p>
        </p:txBody>
      </p:sp>
      <p:sp>
        <p:nvSpPr>
          <p:cNvPr id="26629" name="Rectangle 5"/>
          <p:cNvSpPr>
            <a:spLocks noChangeArrowheads="1"/>
          </p:cNvSpPr>
          <p:nvPr/>
        </p:nvSpPr>
        <p:spPr bwMode="auto">
          <a:xfrm>
            <a:off x="7380288" y="5086350"/>
            <a:ext cx="1439862" cy="647700"/>
          </a:xfrm>
          <a:prstGeom prst="rect">
            <a:avLst/>
          </a:prstGeom>
          <a:solidFill>
            <a:schemeClr val="accent1"/>
          </a:solidFill>
          <a:ln w="9525">
            <a:solidFill>
              <a:schemeClr val="tx1"/>
            </a:solidFill>
            <a:miter lim="800000"/>
            <a:headEnd/>
            <a:tailEnd/>
          </a:ln>
          <a:effectLst/>
        </p:spPr>
        <p:txBody>
          <a:bodyPr wrap="none" anchor="ctr"/>
          <a:lstStyle/>
          <a:p>
            <a:pPr algn="ctr"/>
            <a:r>
              <a:rPr lang="en-GB" sz="1800">
                <a:latin typeface="Arial" charset="0"/>
              </a:rPr>
              <a:t>Controller</a:t>
            </a:r>
          </a:p>
        </p:txBody>
      </p:sp>
      <p:sp>
        <p:nvSpPr>
          <p:cNvPr id="26630" name="Rectangle 6"/>
          <p:cNvSpPr>
            <a:spLocks noChangeArrowheads="1"/>
          </p:cNvSpPr>
          <p:nvPr/>
        </p:nvSpPr>
        <p:spPr bwMode="auto">
          <a:xfrm>
            <a:off x="5076825" y="5084763"/>
            <a:ext cx="1439863" cy="647700"/>
          </a:xfrm>
          <a:prstGeom prst="rect">
            <a:avLst/>
          </a:prstGeom>
          <a:solidFill>
            <a:schemeClr val="accent1"/>
          </a:solidFill>
          <a:ln w="9525">
            <a:solidFill>
              <a:schemeClr val="tx1"/>
            </a:solidFill>
            <a:miter lim="800000"/>
            <a:headEnd/>
            <a:tailEnd/>
          </a:ln>
          <a:effectLst/>
        </p:spPr>
        <p:txBody>
          <a:bodyPr wrap="none" anchor="ctr"/>
          <a:lstStyle/>
          <a:p>
            <a:pPr algn="ctr"/>
            <a:r>
              <a:rPr lang="en-GB" sz="1800">
                <a:latin typeface="Arial" charset="0"/>
              </a:rPr>
              <a:t>View</a:t>
            </a:r>
          </a:p>
        </p:txBody>
      </p:sp>
      <p:cxnSp>
        <p:nvCxnSpPr>
          <p:cNvPr id="26631" name="AutoShape 7"/>
          <p:cNvCxnSpPr>
            <a:cxnSpLocks noChangeShapeType="1"/>
            <a:stCxn id="26630" idx="0"/>
            <a:endCxn id="26628" idx="2"/>
          </p:cNvCxnSpPr>
          <p:nvPr/>
        </p:nvCxnSpPr>
        <p:spPr bwMode="auto">
          <a:xfrm flipV="1">
            <a:off x="5797550" y="3789363"/>
            <a:ext cx="1943100" cy="1295400"/>
          </a:xfrm>
          <a:prstGeom prst="straightConnector1">
            <a:avLst/>
          </a:prstGeom>
          <a:noFill/>
          <a:ln w="9525">
            <a:solidFill>
              <a:schemeClr val="tx1"/>
            </a:solidFill>
            <a:round/>
            <a:headEnd/>
            <a:tailEnd/>
          </a:ln>
          <a:effectLst/>
        </p:spPr>
      </p:cxnSp>
      <p:cxnSp>
        <p:nvCxnSpPr>
          <p:cNvPr id="26632" name="AutoShape 8"/>
          <p:cNvCxnSpPr>
            <a:cxnSpLocks noChangeShapeType="1"/>
            <a:stCxn id="26629" idx="0"/>
            <a:endCxn id="26628" idx="2"/>
          </p:cNvCxnSpPr>
          <p:nvPr/>
        </p:nvCxnSpPr>
        <p:spPr bwMode="auto">
          <a:xfrm flipH="1" flipV="1">
            <a:off x="7740650" y="3789363"/>
            <a:ext cx="360363" cy="1296987"/>
          </a:xfrm>
          <a:prstGeom prst="straightConnector1">
            <a:avLst/>
          </a:prstGeom>
          <a:noFill/>
          <a:ln w="9525">
            <a:solidFill>
              <a:schemeClr val="tx1"/>
            </a:solidFill>
            <a:round/>
            <a:headEnd/>
            <a:tailEnd/>
          </a:ln>
          <a:effectLst/>
        </p:spPr>
      </p:cxnSp>
      <p:sp>
        <p:nvSpPr>
          <p:cNvPr id="26633" name="Rectangle 9"/>
          <p:cNvSpPr>
            <a:spLocks noChangeArrowheads="1"/>
          </p:cNvSpPr>
          <p:nvPr/>
        </p:nvSpPr>
        <p:spPr bwMode="auto">
          <a:xfrm>
            <a:off x="7019925" y="1557338"/>
            <a:ext cx="1439863" cy="647700"/>
          </a:xfrm>
          <a:prstGeom prst="rect">
            <a:avLst/>
          </a:prstGeom>
          <a:solidFill>
            <a:schemeClr val="folHlink"/>
          </a:solidFill>
          <a:ln w="9525">
            <a:solidFill>
              <a:schemeClr val="tx1"/>
            </a:solidFill>
            <a:miter lim="800000"/>
            <a:headEnd/>
            <a:tailEnd/>
          </a:ln>
          <a:effectLst/>
        </p:spPr>
        <p:txBody>
          <a:bodyPr wrap="none" anchor="ctr"/>
          <a:lstStyle/>
          <a:p>
            <a:pPr algn="ctr"/>
            <a:r>
              <a:rPr lang="en-GB" sz="1800">
                <a:latin typeface="Arial" charset="0"/>
              </a:rPr>
              <a:t>Observable</a:t>
            </a:r>
          </a:p>
        </p:txBody>
      </p:sp>
      <p:sp>
        <p:nvSpPr>
          <p:cNvPr id="26634" name="Rectangle 10"/>
          <p:cNvSpPr>
            <a:spLocks noChangeArrowheads="1"/>
          </p:cNvSpPr>
          <p:nvPr/>
        </p:nvSpPr>
        <p:spPr bwMode="auto">
          <a:xfrm>
            <a:off x="5003800" y="3573463"/>
            <a:ext cx="1439863" cy="647700"/>
          </a:xfrm>
          <a:prstGeom prst="rect">
            <a:avLst/>
          </a:prstGeom>
          <a:solidFill>
            <a:schemeClr val="folHlink"/>
          </a:solidFill>
          <a:ln w="9525">
            <a:solidFill>
              <a:schemeClr val="tx1"/>
            </a:solidFill>
            <a:miter lim="800000"/>
            <a:headEnd/>
            <a:tailEnd/>
          </a:ln>
          <a:effectLst/>
        </p:spPr>
        <p:txBody>
          <a:bodyPr wrap="none" anchor="ctr"/>
          <a:lstStyle/>
          <a:p>
            <a:pPr algn="ctr"/>
            <a:r>
              <a:rPr lang="en-GB" sz="1800">
                <a:latin typeface="Arial" charset="0"/>
              </a:rPr>
              <a:t>&lt;&lt;interface&gt;&gt;</a:t>
            </a:r>
          </a:p>
          <a:p>
            <a:pPr algn="ctr"/>
            <a:r>
              <a:rPr lang="en-GB" sz="1800">
                <a:latin typeface="Arial" charset="0"/>
              </a:rPr>
              <a:t>Observer</a:t>
            </a:r>
          </a:p>
        </p:txBody>
      </p:sp>
      <p:sp>
        <p:nvSpPr>
          <p:cNvPr id="26635" name="AutoShape 11"/>
          <p:cNvSpPr>
            <a:spLocks noChangeArrowheads="1"/>
          </p:cNvSpPr>
          <p:nvPr/>
        </p:nvSpPr>
        <p:spPr bwMode="auto">
          <a:xfrm>
            <a:off x="7667625" y="2205038"/>
            <a:ext cx="144463" cy="215900"/>
          </a:xfrm>
          <a:prstGeom prst="triangle">
            <a:avLst>
              <a:gd name="adj" fmla="val 50000"/>
            </a:avLst>
          </a:prstGeom>
          <a:solidFill>
            <a:schemeClr val="accent1"/>
          </a:solidFill>
          <a:ln w="9525">
            <a:solidFill>
              <a:schemeClr val="tx1"/>
            </a:solidFill>
            <a:miter lim="800000"/>
            <a:headEnd/>
            <a:tailEnd/>
          </a:ln>
          <a:effectLst/>
        </p:spPr>
        <p:txBody>
          <a:bodyPr wrap="none" anchor="ctr"/>
          <a:lstStyle/>
          <a:p>
            <a:endParaRPr lang="en-US"/>
          </a:p>
        </p:txBody>
      </p:sp>
      <p:cxnSp>
        <p:nvCxnSpPr>
          <p:cNvPr id="26636" name="AutoShape 12"/>
          <p:cNvCxnSpPr>
            <a:cxnSpLocks noChangeShapeType="1"/>
            <a:stCxn id="26635" idx="3"/>
            <a:endCxn id="26628" idx="0"/>
          </p:cNvCxnSpPr>
          <p:nvPr/>
        </p:nvCxnSpPr>
        <p:spPr bwMode="auto">
          <a:xfrm>
            <a:off x="7740650" y="2420938"/>
            <a:ext cx="0" cy="720725"/>
          </a:xfrm>
          <a:prstGeom prst="straightConnector1">
            <a:avLst/>
          </a:prstGeom>
          <a:noFill/>
          <a:ln w="9525">
            <a:solidFill>
              <a:schemeClr val="tx1"/>
            </a:solidFill>
            <a:round/>
            <a:headEnd/>
            <a:tailEnd/>
          </a:ln>
          <a:effectLst/>
        </p:spPr>
      </p:cxnSp>
      <p:sp>
        <p:nvSpPr>
          <p:cNvPr id="26637" name="AutoShape 13"/>
          <p:cNvSpPr>
            <a:spLocks noChangeArrowheads="1"/>
          </p:cNvSpPr>
          <p:nvPr/>
        </p:nvSpPr>
        <p:spPr bwMode="auto">
          <a:xfrm>
            <a:off x="5724525" y="4221163"/>
            <a:ext cx="144463" cy="215900"/>
          </a:xfrm>
          <a:prstGeom prst="triangle">
            <a:avLst>
              <a:gd name="adj" fmla="val 50000"/>
            </a:avLst>
          </a:prstGeom>
          <a:solidFill>
            <a:schemeClr val="accent1"/>
          </a:solidFill>
          <a:ln w="9525">
            <a:solidFill>
              <a:schemeClr val="tx1"/>
            </a:solidFill>
            <a:miter lim="800000"/>
            <a:headEnd/>
            <a:tailEnd/>
          </a:ln>
          <a:effectLst/>
        </p:spPr>
        <p:txBody>
          <a:bodyPr wrap="none" anchor="ctr"/>
          <a:lstStyle/>
          <a:p>
            <a:endParaRPr lang="en-US"/>
          </a:p>
        </p:txBody>
      </p:sp>
      <p:cxnSp>
        <p:nvCxnSpPr>
          <p:cNvPr id="26638" name="AutoShape 14"/>
          <p:cNvCxnSpPr>
            <a:cxnSpLocks noChangeShapeType="1"/>
            <a:stCxn id="26637" idx="3"/>
            <a:endCxn id="26630" idx="0"/>
          </p:cNvCxnSpPr>
          <p:nvPr/>
        </p:nvCxnSpPr>
        <p:spPr bwMode="auto">
          <a:xfrm>
            <a:off x="5797550" y="4437063"/>
            <a:ext cx="0" cy="647700"/>
          </a:xfrm>
          <a:prstGeom prst="straightConnector1">
            <a:avLst/>
          </a:prstGeom>
          <a:noFill/>
          <a:ln w="9525">
            <a:solidFill>
              <a:schemeClr val="tx1"/>
            </a:solidFill>
            <a:prstDash val="dash"/>
            <a:round/>
            <a:headEnd/>
            <a:tailEnd/>
          </a:ln>
          <a:effectLst/>
        </p:spPr>
      </p:cxnSp>
      <p:cxnSp>
        <p:nvCxnSpPr>
          <p:cNvPr id="26639" name="AutoShape 15"/>
          <p:cNvCxnSpPr>
            <a:cxnSpLocks noChangeShapeType="1"/>
            <a:stCxn id="26630" idx="3"/>
            <a:endCxn id="26629" idx="1"/>
          </p:cNvCxnSpPr>
          <p:nvPr/>
        </p:nvCxnSpPr>
        <p:spPr bwMode="auto">
          <a:xfrm>
            <a:off x="6516688" y="5408613"/>
            <a:ext cx="863600" cy="1587"/>
          </a:xfrm>
          <a:prstGeom prst="straightConnector1">
            <a:avLst/>
          </a:prstGeom>
          <a:noFill/>
          <a:ln w="9525">
            <a:solidFill>
              <a:schemeClr val="tx1"/>
            </a:solidFill>
            <a:round/>
            <a:headEnd/>
            <a:tailEnd/>
          </a:ln>
          <a:effectLst/>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sz="4000" dirty="0"/>
              <a:t>Observer and Observable in Java</a:t>
            </a:r>
          </a:p>
        </p:txBody>
      </p:sp>
      <p:sp>
        <p:nvSpPr>
          <p:cNvPr id="27651" name="Rectangle 3"/>
          <p:cNvSpPr>
            <a:spLocks noGrp="1" noChangeArrowheads="1"/>
          </p:cNvSpPr>
          <p:nvPr>
            <p:ph idx="1"/>
          </p:nvPr>
        </p:nvSpPr>
        <p:spPr>
          <a:xfrm>
            <a:off x="4800600" y="5791200"/>
            <a:ext cx="3095625" cy="863600"/>
          </a:xfrm>
        </p:spPr>
        <p:txBody>
          <a:bodyPr/>
          <a:lstStyle/>
          <a:p>
            <a:pPr>
              <a:lnSpc>
                <a:spcPct val="80000"/>
              </a:lnSpc>
            </a:pPr>
            <a:r>
              <a:rPr lang="en-GB" sz="1600" dirty="0"/>
              <a:t>N.B Only </a:t>
            </a:r>
            <a:r>
              <a:rPr lang="en-GB" sz="1600" i="1" dirty="0"/>
              <a:t>some</a:t>
            </a:r>
            <a:r>
              <a:rPr lang="en-GB" sz="1600" dirty="0"/>
              <a:t> of the methods of the Observable classes are shown.</a:t>
            </a:r>
          </a:p>
        </p:txBody>
      </p:sp>
      <p:sp>
        <p:nvSpPr>
          <p:cNvPr id="27652" name="Rectangle 4"/>
          <p:cNvSpPr>
            <a:spLocks noChangeArrowheads="1"/>
          </p:cNvSpPr>
          <p:nvPr/>
        </p:nvSpPr>
        <p:spPr bwMode="auto">
          <a:xfrm>
            <a:off x="4648200" y="3733800"/>
            <a:ext cx="3313113" cy="647700"/>
          </a:xfrm>
          <a:prstGeom prst="rect">
            <a:avLst/>
          </a:prstGeom>
          <a:solidFill>
            <a:schemeClr val="folHlink"/>
          </a:solidFill>
          <a:ln w="9525">
            <a:solidFill>
              <a:schemeClr val="tx1"/>
            </a:solidFill>
            <a:miter lim="800000"/>
            <a:headEnd/>
            <a:tailEnd/>
          </a:ln>
          <a:effectLst/>
        </p:spPr>
        <p:txBody>
          <a:bodyPr wrap="none" anchor="ctr"/>
          <a:lstStyle/>
          <a:p>
            <a:pPr algn="ctr"/>
            <a:r>
              <a:rPr lang="en-GB" sz="1800" dirty="0">
                <a:latin typeface="Arial" charset="0"/>
              </a:rPr>
              <a:t>Observable</a:t>
            </a:r>
          </a:p>
        </p:txBody>
      </p:sp>
      <p:sp>
        <p:nvSpPr>
          <p:cNvPr id="27653" name="Rectangle 5"/>
          <p:cNvSpPr>
            <a:spLocks noChangeArrowheads="1"/>
          </p:cNvSpPr>
          <p:nvPr/>
        </p:nvSpPr>
        <p:spPr bwMode="auto">
          <a:xfrm>
            <a:off x="4648200" y="4419600"/>
            <a:ext cx="3313113" cy="1296987"/>
          </a:xfrm>
          <a:prstGeom prst="rect">
            <a:avLst/>
          </a:prstGeom>
          <a:solidFill>
            <a:schemeClr val="folHlink"/>
          </a:solidFill>
          <a:ln w="9525">
            <a:solidFill>
              <a:schemeClr val="tx1"/>
            </a:solidFill>
            <a:miter lim="800000"/>
            <a:headEnd/>
            <a:tailEnd/>
          </a:ln>
          <a:effectLst/>
        </p:spPr>
        <p:txBody>
          <a:bodyPr wrap="none" anchor="ctr"/>
          <a:lstStyle/>
          <a:p>
            <a:r>
              <a:rPr lang="en-GB" sz="1800" dirty="0">
                <a:latin typeface="Arial" charset="0"/>
              </a:rPr>
              <a:t>+</a:t>
            </a:r>
            <a:r>
              <a:rPr lang="en-GB" sz="1800" dirty="0" err="1">
                <a:latin typeface="Arial" charset="0"/>
              </a:rPr>
              <a:t>addObserver</a:t>
            </a:r>
            <a:r>
              <a:rPr lang="en-GB" sz="1800" dirty="0">
                <a:latin typeface="Arial" charset="0"/>
              </a:rPr>
              <a:t> (Observer o)</a:t>
            </a:r>
          </a:p>
          <a:p>
            <a:r>
              <a:rPr lang="en-GB" sz="1800" dirty="0">
                <a:latin typeface="Arial" charset="0"/>
              </a:rPr>
              <a:t>+</a:t>
            </a:r>
            <a:r>
              <a:rPr lang="en-GB" sz="1800" dirty="0" err="1">
                <a:latin typeface="Arial" charset="0"/>
              </a:rPr>
              <a:t>deleteObserver</a:t>
            </a:r>
            <a:r>
              <a:rPr lang="en-GB" sz="1800" dirty="0">
                <a:latin typeface="Arial" charset="0"/>
              </a:rPr>
              <a:t> (Observer o)</a:t>
            </a:r>
          </a:p>
          <a:p>
            <a:r>
              <a:rPr lang="en-GB" sz="1800" dirty="0">
                <a:latin typeface="Arial" charset="0"/>
              </a:rPr>
              <a:t>+</a:t>
            </a:r>
            <a:r>
              <a:rPr lang="en-GB" sz="1800" dirty="0" err="1">
                <a:latin typeface="Arial" charset="0"/>
              </a:rPr>
              <a:t>notifyObservers</a:t>
            </a:r>
            <a:endParaRPr lang="en-GB" sz="1800" dirty="0">
              <a:latin typeface="Arial" charset="0"/>
            </a:endParaRPr>
          </a:p>
          <a:p>
            <a:r>
              <a:rPr lang="en-GB" sz="1800" dirty="0">
                <a:latin typeface="Arial" charset="0"/>
              </a:rPr>
              <a:t>+</a:t>
            </a:r>
            <a:r>
              <a:rPr lang="en-GB" sz="1800" dirty="0" err="1">
                <a:latin typeface="Arial" charset="0"/>
              </a:rPr>
              <a:t>setChanged</a:t>
            </a:r>
            <a:endParaRPr lang="en-GB" sz="1800" dirty="0">
              <a:latin typeface="Arial" charset="0"/>
            </a:endParaRPr>
          </a:p>
        </p:txBody>
      </p:sp>
      <p:sp>
        <p:nvSpPr>
          <p:cNvPr id="27654" name="Rectangle 6"/>
          <p:cNvSpPr>
            <a:spLocks noChangeArrowheads="1"/>
          </p:cNvSpPr>
          <p:nvPr/>
        </p:nvSpPr>
        <p:spPr bwMode="auto">
          <a:xfrm>
            <a:off x="900113" y="3068638"/>
            <a:ext cx="1944687" cy="647700"/>
          </a:xfrm>
          <a:prstGeom prst="rect">
            <a:avLst/>
          </a:prstGeom>
          <a:solidFill>
            <a:schemeClr val="folHlink"/>
          </a:solidFill>
          <a:ln w="9525">
            <a:solidFill>
              <a:schemeClr val="tx1"/>
            </a:solidFill>
            <a:miter lim="800000"/>
            <a:headEnd/>
            <a:tailEnd/>
          </a:ln>
          <a:effectLst/>
        </p:spPr>
        <p:txBody>
          <a:bodyPr wrap="none" anchor="ctr"/>
          <a:lstStyle/>
          <a:p>
            <a:pPr algn="ctr"/>
            <a:r>
              <a:rPr lang="en-GB" sz="1800">
                <a:latin typeface="Arial" charset="0"/>
              </a:rPr>
              <a:t>&lt;&lt;interface&gt;&gt;</a:t>
            </a:r>
          </a:p>
          <a:p>
            <a:pPr algn="ctr"/>
            <a:r>
              <a:rPr lang="en-GB" sz="1800">
                <a:latin typeface="Arial" charset="0"/>
              </a:rPr>
              <a:t>Observer</a:t>
            </a:r>
          </a:p>
        </p:txBody>
      </p:sp>
      <p:sp>
        <p:nvSpPr>
          <p:cNvPr id="27655" name="Rectangle 7"/>
          <p:cNvSpPr>
            <a:spLocks noChangeArrowheads="1"/>
          </p:cNvSpPr>
          <p:nvPr/>
        </p:nvSpPr>
        <p:spPr bwMode="auto">
          <a:xfrm>
            <a:off x="900113" y="3716338"/>
            <a:ext cx="1943100" cy="649287"/>
          </a:xfrm>
          <a:prstGeom prst="rect">
            <a:avLst/>
          </a:prstGeom>
          <a:solidFill>
            <a:schemeClr val="folHlink"/>
          </a:solidFill>
          <a:ln w="9525">
            <a:solidFill>
              <a:schemeClr val="tx1"/>
            </a:solidFill>
            <a:miter lim="800000"/>
            <a:headEnd/>
            <a:tailEnd/>
          </a:ln>
          <a:effectLst/>
        </p:spPr>
        <p:txBody>
          <a:bodyPr wrap="none" anchor="ctr"/>
          <a:lstStyle/>
          <a:p>
            <a:r>
              <a:rPr lang="en-GB" sz="1800">
                <a:latin typeface="Arial" charset="0"/>
              </a:rPr>
              <a:t>+update</a:t>
            </a:r>
          </a:p>
        </p:txBody>
      </p:sp>
      <p:sp>
        <p:nvSpPr>
          <p:cNvPr id="27656" name="AutoShape 8"/>
          <p:cNvSpPr>
            <a:spLocks noChangeArrowheads="1"/>
          </p:cNvSpPr>
          <p:nvPr/>
        </p:nvSpPr>
        <p:spPr bwMode="auto">
          <a:xfrm>
            <a:off x="4419600" y="1524000"/>
            <a:ext cx="3313112" cy="1223962"/>
          </a:xfrm>
          <a:prstGeom prst="foldedCorner">
            <a:avLst>
              <a:gd name="adj" fmla="val 12500"/>
            </a:avLst>
          </a:prstGeom>
          <a:solidFill>
            <a:schemeClr val="bg1"/>
          </a:solidFill>
          <a:ln w="9525">
            <a:solidFill>
              <a:schemeClr val="tx1"/>
            </a:solidFill>
            <a:round/>
            <a:headEnd/>
            <a:tailEnd/>
          </a:ln>
          <a:effectLst/>
        </p:spPr>
        <p:txBody>
          <a:bodyPr anchor="ctr"/>
          <a:lstStyle/>
          <a:p>
            <a:r>
              <a:rPr lang="en-GB" sz="1800" dirty="0">
                <a:latin typeface="Arial" charset="0"/>
              </a:rPr>
              <a:t>Each observer must “subscribe” to the Observable by calling the </a:t>
            </a:r>
            <a:r>
              <a:rPr lang="en-GB" sz="1800" dirty="0" err="1">
                <a:latin typeface="Arial" charset="0"/>
              </a:rPr>
              <a:t>addObserver</a:t>
            </a:r>
            <a:r>
              <a:rPr lang="en-GB" sz="1800" dirty="0">
                <a:latin typeface="Arial" charset="0"/>
              </a:rPr>
              <a:t> method.</a:t>
            </a:r>
          </a:p>
        </p:txBody>
      </p:sp>
      <p:sp>
        <p:nvSpPr>
          <p:cNvPr id="27657" name="Freeform 9"/>
          <p:cNvSpPr>
            <a:spLocks/>
          </p:cNvSpPr>
          <p:nvPr/>
        </p:nvSpPr>
        <p:spPr bwMode="auto">
          <a:xfrm>
            <a:off x="4267200" y="2743200"/>
            <a:ext cx="381000" cy="1628775"/>
          </a:xfrm>
          <a:custGeom>
            <a:avLst/>
            <a:gdLst/>
            <a:ahLst/>
            <a:cxnLst>
              <a:cxn ang="0">
                <a:pos x="233" y="1023"/>
              </a:cxn>
              <a:cxn ang="0">
                <a:pos x="146" y="1008"/>
              </a:cxn>
              <a:cxn ang="0">
                <a:pos x="110" y="980"/>
              </a:cxn>
              <a:cxn ang="0">
                <a:pos x="31" y="886"/>
              </a:cxn>
              <a:cxn ang="0">
                <a:pos x="74" y="612"/>
              </a:cxn>
              <a:cxn ang="0">
                <a:pos x="103" y="576"/>
              </a:cxn>
              <a:cxn ang="0">
                <a:pos x="139" y="483"/>
              </a:cxn>
              <a:cxn ang="0">
                <a:pos x="161" y="447"/>
              </a:cxn>
              <a:cxn ang="0">
                <a:pos x="175" y="389"/>
              </a:cxn>
              <a:cxn ang="0">
                <a:pos x="197" y="324"/>
              </a:cxn>
              <a:cxn ang="0">
                <a:pos x="218" y="202"/>
              </a:cxn>
              <a:cxn ang="0">
                <a:pos x="240" y="0"/>
              </a:cxn>
            </a:cxnLst>
            <a:rect l="0" t="0" r="r" b="b"/>
            <a:pathLst>
              <a:path w="240" h="1026">
                <a:moveTo>
                  <a:pt x="233" y="1023"/>
                </a:moveTo>
                <a:cubicBezTo>
                  <a:pt x="204" y="1020"/>
                  <a:pt x="169" y="1026"/>
                  <a:pt x="146" y="1008"/>
                </a:cubicBezTo>
                <a:cubicBezTo>
                  <a:pt x="102" y="972"/>
                  <a:pt x="164" y="997"/>
                  <a:pt x="110" y="980"/>
                </a:cubicBezTo>
                <a:cubicBezTo>
                  <a:pt x="82" y="950"/>
                  <a:pt x="54" y="920"/>
                  <a:pt x="31" y="886"/>
                </a:cubicBezTo>
                <a:cubicBezTo>
                  <a:pt x="0" y="791"/>
                  <a:pt x="25" y="696"/>
                  <a:pt x="74" y="612"/>
                </a:cubicBezTo>
                <a:cubicBezTo>
                  <a:pt x="110" y="550"/>
                  <a:pt x="67" y="657"/>
                  <a:pt x="103" y="576"/>
                </a:cubicBezTo>
                <a:cubicBezTo>
                  <a:pt x="117" y="544"/>
                  <a:pt x="119" y="512"/>
                  <a:pt x="139" y="483"/>
                </a:cubicBezTo>
                <a:cubicBezTo>
                  <a:pt x="159" y="420"/>
                  <a:pt x="131" y="497"/>
                  <a:pt x="161" y="447"/>
                </a:cubicBezTo>
                <a:cubicBezTo>
                  <a:pt x="168" y="436"/>
                  <a:pt x="173" y="396"/>
                  <a:pt x="175" y="389"/>
                </a:cubicBezTo>
                <a:cubicBezTo>
                  <a:pt x="181" y="367"/>
                  <a:pt x="190" y="346"/>
                  <a:pt x="197" y="324"/>
                </a:cubicBezTo>
                <a:cubicBezTo>
                  <a:pt x="202" y="283"/>
                  <a:pt x="205" y="242"/>
                  <a:pt x="218" y="202"/>
                </a:cubicBezTo>
                <a:cubicBezTo>
                  <a:pt x="227" y="136"/>
                  <a:pt x="240" y="65"/>
                  <a:pt x="240" y="0"/>
                </a:cubicBezTo>
              </a:path>
            </a:pathLst>
          </a:custGeom>
          <a:noFill/>
          <a:ln w="9525">
            <a:solidFill>
              <a:schemeClr val="tx1"/>
            </a:solidFill>
            <a:round/>
            <a:headEnd type="arrow" w="lg" len="lg"/>
            <a:tailEnd/>
          </a:ln>
          <a:effectLst/>
        </p:spPr>
        <p:txBody>
          <a:bodyPr/>
          <a:lstStyle/>
          <a:p>
            <a:endParaRPr lang="en-US"/>
          </a:p>
        </p:txBody>
      </p:sp>
      <p:sp>
        <p:nvSpPr>
          <p:cNvPr id="27658" name="AutoShape 10"/>
          <p:cNvSpPr>
            <a:spLocks noChangeArrowheads="1"/>
          </p:cNvSpPr>
          <p:nvPr/>
        </p:nvSpPr>
        <p:spPr bwMode="auto">
          <a:xfrm>
            <a:off x="685800" y="4572000"/>
            <a:ext cx="3600450" cy="1871663"/>
          </a:xfrm>
          <a:prstGeom prst="foldedCorner">
            <a:avLst>
              <a:gd name="adj" fmla="val 12500"/>
            </a:avLst>
          </a:prstGeom>
          <a:solidFill>
            <a:schemeClr val="bg1"/>
          </a:solidFill>
          <a:ln w="9525">
            <a:solidFill>
              <a:schemeClr val="tx1"/>
            </a:solidFill>
            <a:round/>
            <a:headEnd/>
            <a:tailEnd/>
          </a:ln>
          <a:effectLst/>
        </p:spPr>
        <p:txBody>
          <a:bodyPr anchor="ctr"/>
          <a:lstStyle/>
          <a:p>
            <a:pPr>
              <a:buFontTx/>
              <a:buChar char="•"/>
            </a:pPr>
            <a:r>
              <a:rPr lang="en-GB" sz="1800" dirty="0">
                <a:latin typeface="Arial" charset="0"/>
              </a:rPr>
              <a:t>When the Observable changes state it must call the </a:t>
            </a:r>
            <a:r>
              <a:rPr lang="en-GB" sz="1800" dirty="0" err="1">
                <a:latin typeface="Arial" charset="0"/>
              </a:rPr>
              <a:t>setChanged</a:t>
            </a:r>
            <a:r>
              <a:rPr lang="en-GB" sz="1800" dirty="0">
                <a:latin typeface="Arial" charset="0"/>
              </a:rPr>
              <a:t> and </a:t>
            </a:r>
            <a:r>
              <a:rPr lang="en-GB" sz="1800" dirty="0" err="1">
                <a:latin typeface="Arial" charset="0"/>
              </a:rPr>
              <a:t>notifyObservers</a:t>
            </a:r>
            <a:r>
              <a:rPr lang="en-GB" sz="1800" dirty="0">
                <a:latin typeface="Arial" charset="0"/>
              </a:rPr>
              <a:t> methods.</a:t>
            </a:r>
          </a:p>
          <a:p>
            <a:pPr>
              <a:buFontTx/>
              <a:buChar char="•"/>
            </a:pPr>
            <a:r>
              <a:rPr lang="en-GB" sz="1800" dirty="0">
                <a:latin typeface="Arial" charset="0"/>
              </a:rPr>
              <a:t>This results in calls being made to the update method on each observer</a:t>
            </a:r>
          </a:p>
        </p:txBody>
      </p:sp>
      <p:sp>
        <p:nvSpPr>
          <p:cNvPr id="27659" name="Freeform 11"/>
          <p:cNvSpPr>
            <a:spLocks/>
          </p:cNvSpPr>
          <p:nvPr/>
        </p:nvSpPr>
        <p:spPr bwMode="auto">
          <a:xfrm>
            <a:off x="4297363" y="5326063"/>
            <a:ext cx="481012" cy="68262"/>
          </a:xfrm>
          <a:custGeom>
            <a:avLst/>
            <a:gdLst/>
            <a:ahLst/>
            <a:cxnLst>
              <a:cxn ang="0">
                <a:pos x="0" y="43"/>
              </a:cxn>
              <a:cxn ang="0">
                <a:pos x="151" y="36"/>
              </a:cxn>
              <a:cxn ang="0">
                <a:pos x="202" y="0"/>
              </a:cxn>
              <a:cxn ang="0">
                <a:pos x="303" y="7"/>
              </a:cxn>
            </a:cxnLst>
            <a:rect l="0" t="0" r="r" b="b"/>
            <a:pathLst>
              <a:path w="303" h="43">
                <a:moveTo>
                  <a:pt x="0" y="43"/>
                </a:moveTo>
                <a:cubicBezTo>
                  <a:pt x="50" y="41"/>
                  <a:pt x="101" y="42"/>
                  <a:pt x="151" y="36"/>
                </a:cubicBezTo>
                <a:cubicBezTo>
                  <a:pt x="164" y="34"/>
                  <a:pt x="186" y="5"/>
                  <a:pt x="202" y="0"/>
                </a:cubicBezTo>
                <a:cubicBezTo>
                  <a:pt x="298" y="7"/>
                  <a:pt x="264" y="7"/>
                  <a:pt x="303" y="7"/>
                </a:cubicBezTo>
              </a:path>
            </a:pathLst>
          </a:custGeom>
          <a:noFill/>
          <a:ln w="9525">
            <a:solidFill>
              <a:schemeClr val="tx1"/>
            </a:solidFill>
            <a:round/>
            <a:headEnd/>
            <a:tailEnd type="arrow" w="lg" len="lg"/>
          </a:ln>
          <a:effectLst/>
        </p:spPr>
        <p:txBody>
          <a:bodyPr/>
          <a:lstStyle/>
          <a:p>
            <a:endParaRPr lang="en-US"/>
          </a:p>
        </p:txBody>
      </p:sp>
      <p:sp>
        <p:nvSpPr>
          <p:cNvPr id="27660" name="Freeform 12"/>
          <p:cNvSpPr>
            <a:spLocks/>
          </p:cNvSpPr>
          <p:nvPr/>
        </p:nvSpPr>
        <p:spPr bwMode="auto">
          <a:xfrm>
            <a:off x="593725" y="4071938"/>
            <a:ext cx="285750" cy="717550"/>
          </a:xfrm>
          <a:custGeom>
            <a:avLst/>
            <a:gdLst/>
            <a:ahLst/>
            <a:cxnLst>
              <a:cxn ang="0">
                <a:pos x="137" y="452"/>
              </a:cxn>
              <a:cxn ang="0">
                <a:pos x="94" y="394"/>
              </a:cxn>
              <a:cxn ang="0">
                <a:pos x="29" y="308"/>
              </a:cxn>
              <a:cxn ang="0">
                <a:pos x="0" y="243"/>
              </a:cxn>
              <a:cxn ang="0">
                <a:pos x="22" y="85"/>
              </a:cxn>
              <a:cxn ang="0">
                <a:pos x="36" y="34"/>
              </a:cxn>
              <a:cxn ang="0">
                <a:pos x="180" y="27"/>
              </a:cxn>
            </a:cxnLst>
            <a:rect l="0" t="0" r="r" b="b"/>
            <a:pathLst>
              <a:path w="180" h="452">
                <a:moveTo>
                  <a:pt x="137" y="452"/>
                </a:moveTo>
                <a:cubicBezTo>
                  <a:pt x="128" y="423"/>
                  <a:pt x="119" y="411"/>
                  <a:pt x="94" y="394"/>
                </a:cubicBezTo>
                <a:cubicBezTo>
                  <a:pt x="83" y="361"/>
                  <a:pt x="55" y="332"/>
                  <a:pt x="29" y="308"/>
                </a:cubicBezTo>
                <a:cubicBezTo>
                  <a:pt x="21" y="284"/>
                  <a:pt x="8" y="266"/>
                  <a:pt x="0" y="243"/>
                </a:cubicBezTo>
                <a:cubicBezTo>
                  <a:pt x="5" y="173"/>
                  <a:pt x="6" y="143"/>
                  <a:pt x="22" y="85"/>
                </a:cubicBezTo>
                <a:cubicBezTo>
                  <a:pt x="27" y="68"/>
                  <a:pt x="24" y="46"/>
                  <a:pt x="36" y="34"/>
                </a:cubicBezTo>
                <a:cubicBezTo>
                  <a:pt x="70" y="0"/>
                  <a:pt x="132" y="27"/>
                  <a:pt x="180" y="27"/>
                </a:cubicBezTo>
              </a:path>
            </a:pathLst>
          </a:custGeom>
          <a:noFill/>
          <a:ln w="9525">
            <a:solidFill>
              <a:schemeClr val="tx1"/>
            </a:solidFill>
            <a:round/>
            <a:headEnd/>
            <a:tailEnd type="arrow" w="lg" len="lg"/>
          </a:ln>
          <a:effectLst/>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a:t>The Traffic Light Model</a:t>
            </a:r>
          </a:p>
        </p:txBody>
      </p:sp>
      <p:sp>
        <p:nvSpPr>
          <p:cNvPr id="28675" name="Rectangle 3"/>
          <p:cNvSpPr>
            <a:spLocks noChangeArrowheads="1"/>
          </p:cNvSpPr>
          <p:nvPr/>
        </p:nvSpPr>
        <p:spPr bwMode="auto">
          <a:xfrm>
            <a:off x="1979613" y="1700213"/>
            <a:ext cx="3313112" cy="755650"/>
          </a:xfrm>
          <a:prstGeom prst="rect">
            <a:avLst/>
          </a:prstGeom>
          <a:solidFill>
            <a:schemeClr val="folHlink"/>
          </a:solidFill>
          <a:ln w="9525">
            <a:solidFill>
              <a:schemeClr val="tx1"/>
            </a:solidFill>
            <a:miter lim="800000"/>
            <a:headEnd/>
            <a:tailEnd/>
          </a:ln>
          <a:effectLst/>
        </p:spPr>
        <p:txBody>
          <a:bodyPr wrap="none" anchor="ctr"/>
          <a:lstStyle/>
          <a:p>
            <a:pPr algn="ctr"/>
            <a:r>
              <a:rPr lang="en-GB" sz="1800">
                <a:latin typeface="Arial" charset="0"/>
              </a:rPr>
              <a:t>Observable</a:t>
            </a:r>
          </a:p>
        </p:txBody>
      </p:sp>
      <p:sp>
        <p:nvSpPr>
          <p:cNvPr id="28676" name="Rectangle 4"/>
          <p:cNvSpPr>
            <a:spLocks noChangeArrowheads="1"/>
          </p:cNvSpPr>
          <p:nvPr/>
        </p:nvSpPr>
        <p:spPr bwMode="auto">
          <a:xfrm>
            <a:off x="1979613" y="2347913"/>
            <a:ext cx="3313112" cy="1512887"/>
          </a:xfrm>
          <a:prstGeom prst="rect">
            <a:avLst/>
          </a:prstGeom>
          <a:solidFill>
            <a:schemeClr val="folHlink"/>
          </a:solidFill>
          <a:ln w="9525">
            <a:solidFill>
              <a:schemeClr val="tx1"/>
            </a:solidFill>
            <a:miter lim="800000"/>
            <a:headEnd/>
            <a:tailEnd/>
          </a:ln>
          <a:effectLst/>
        </p:spPr>
        <p:txBody>
          <a:bodyPr wrap="none" anchor="ctr"/>
          <a:lstStyle/>
          <a:p>
            <a:r>
              <a:rPr lang="en-GB" sz="1800">
                <a:latin typeface="Arial" charset="0"/>
              </a:rPr>
              <a:t>+addObserver (Observer o)</a:t>
            </a:r>
          </a:p>
          <a:p>
            <a:r>
              <a:rPr lang="en-GB" sz="1800">
                <a:latin typeface="Arial" charset="0"/>
              </a:rPr>
              <a:t>+deleteObserver (Observer o)</a:t>
            </a:r>
          </a:p>
          <a:p>
            <a:r>
              <a:rPr lang="en-GB" sz="1800">
                <a:latin typeface="Arial" charset="0"/>
              </a:rPr>
              <a:t>+notifyObservers</a:t>
            </a:r>
          </a:p>
          <a:p>
            <a:r>
              <a:rPr lang="en-GB" sz="1800">
                <a:latin typeface="Arial" charset="0"/>
              </a:rPr>
              <a:t>+setChanged</a:t>
            </a:r>
          </a:p>
        </p:txBody>
      </p:sp>
      <p:sp>
        <p:nvSpPr>
          <p:cNvPr id="28677" name="Rectangle 5"/>
          <p:cNvSpPr>
            <a:spLocks noChangeArrowheads="1"/>
          </p:cNvSpPr>
          <p:nvPr/>
        </p:nvSpPr>
        <p:spPr bwMode="auto">
          <a:xfrm>
            <a:off x="1968500" y="4437063"/>
            <a:ext cx="3313113" cy="755650"/>
          </a:xfrm>
          <a:prstGeom prst="rect">
            <a:avLst/>
          </a:prstGeom>
          <a:solidFill>
            <a:schemeClr val="accent1"/>
          </a:solidFill>
          <a:ln w="9525">
            <a:solidFill>
              <a:schemeClr val="tx1"/>
            </a:solidFill>
            <a:miter lim="800000"/>
            <a:headEnd/>
            <a:tailEnd/>
          </a:ln>
          <a:effectLst/>
        </p:spPr>
        <p:txBody>
          <a:bodyPr wrap="none" anchor="ctr"/>
          <a:lstStyle/>
          <a:p>
            <a:pPr algn="ctr"/>
            <a:r>
              <a:rPr lang="en-GB" sz="1800">
                <a:latin typeface="Arial" charset="0"/>
              </a:rPr>
              <a:t>TLModel</a:t>
            </a:r>
          </a:p>
        </p:txBody>
      </p:sp>
      <p:sp>
        <p:nvSpPr>
          <p:cNvPr id="28678" name="Rectangle 6"/>
          <p:cNvSpPr>
            <a:spLocks noChangeArrowheads="1"/>
          </p:cNvSpPr>
          <p:nvPr/>
        </p:nvSpPr>
        <p:spPr bwMode="auto">
          <a:xfrm>
            <a:off x="1968500" y="5084763"/>
            <a:ext cx="3313113" cy="1512887"/>
          </a:xfrm>
          <a:prstGeom prst="rect">
            <a:avLst/>
          </a:prstGeom>
          <a:solidFill>
            <a:schemeClr val="accent1"/>
          </a:solidFill>
          <a:ln w="9525">
            <a:solidFill>
              <a:schemeClr val="tx1"/>
            </a:solidFill>
            <a:miter lim="800000"/>
            <a:headEnd/>
            <a:tailEnd/>
          </a:ln>
          <a:effectLst/>
        </p:spPr>
        <p:txBody>
          <a:bodyPr wrap="none" anchor="ctr"/>
          <a:lstStyle/>
          <a:p>
            <a:r>
              <a:rPr lang="en-GB" sz="1800">
                <a:latin typeface="Arial" charset="0"/>
              </a:rPr>
              <a:t>+getRed() : boolean</a:t>
            </a:r>
          </a:p>
          <a:p>
            <a:r>
              <a:rPr lang="en-GB" sz="1800">
                <a:latin typeface="Arial" charset="0"/>
              </a:rPr>
              <a:t>+getAmber() : boolean</a:t>
            </a:r>
          </a:p>
          <a:p>
            <a:r>
              <a:rPr lang="en-GB" sz="1800">
                <a:latin typeface="Arial" charset="0"/>
              </a:rPr>
              <a:t>+getGreen() : boolean</a:t>
            </a:r>
          </a:p>
          <a:p>
            <a:r>
              <a:rPr lang="en-GB" sz="1800">
                <a:latin typeface="Arial" charset="0"/>
              </a:rPr>
              <a:t>+change()</a:t>
            </a:r>
          </a:p>
          <a:p>
            <a:r>
              <a:rPr lang="en-GB" sz="1800">
                <a:latin typeface="Arial" charset="0"/>
              </a:rPr>
              <a:t>+initialise()</a:t>
            </a:r>
          </a:p>
        </p:txBody>
      </p:sp>
      <p:sp>
        <p:nvSpPr>
          <p:cNvPr id="28679" name="AutoShape 7"/>
          <p:cNvSpPr>
            <a:spLocks noChangeArrowheads="1"/>
          </p:cNvSpPr>
          <p:nvPr/>
        </p:nvSpPr>
        <p:spPr bwMode="auto">
          <a:xfrm>
            <a:off x="3514725" y="3884613"/>
            <a:ext cx="215900" cy="336550"/>
          </a:xfrm>
          <a:prstGeom prst="triangle">
            <a:avLst>
              <a:gd name="adj" fmla="val 50000"/>
            </a:avLst>
          </a:prstGeom>
          <a:solidFill>
            <a:schemeClr val="accent1"/>
          </a:solidFill>
          <a:ln w="9525">
            <a:solidFill>
              <a:schemeClr val="tx1"/>
            </a:solidFill>
            <a:miter lim="800000"/>
            <a:headEnd/>
            <a:tailEnd/>
          </a:ln>
          <a:effectLst/>
        </p:spPr>
        <p:txBody>
          <a:bodyPr wrap="none" anchor="ctr"/>
          <a:lstStyle/>
          <a:p>
            <a:endParaRPr lang="en-US"/>
          </a:p>
        </p:txBody>
      </p:sp>
      <p:cxnSp>
        <p:nvCxnSpPr>
          <p:cNvPr id="28680" name="AutoShape 8"/>
          <p:cNvCxnSpPr>
            <a:cxnSpLocks noChangeShapeType="1"/>
            <a:stCxn id="28679" idx="3"/>
            <a:endCxn id="28677" idx="0"/>
          </p:cNvCxnSpPr>
          <p:nvPr/>
        </p:nvCxnSpPr>
        <p:spPr bwMode="auto">
          <a:xfrm>
            <a:off x="3622675" y="4221163"/>
            <a:ext cx="3175" cy="215900"/>
          </a:xfrm>
          <a:prstGeom prst="straightConnector1">
            <a:avLst/>
          </a:prstGeom>
          <a:noFill/>
          <a:ln w="9525">
            <a:solidFill>
              <a:schemeClr val="tx1"/>
            </a:solidFill>
            <a:round/>
            <a:headEnd/>
            <a:tailEnd/>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t>Implementing The Model (1)</a:t>
            </a:r>
          </a:p>
        </p:txBody>
      </p:sp>
      <p:sp>
        <p:nvSpPr>
          <p:cNvPr id="29699" name="Rectangle 3"/>
          <p:cNvSpPr>
            <a:spLocks noGrp="1" noChangeArrowheads="1"/>
          </p:cNvSpPr>
          <p:nvPr>
            <p:ph idx="1"/>
          </p:nvPr>
        </p:nvSpPr>
        <p:spPr/>
        <p:txBody>
          <a:bodyPr/>
          <a:lstStyle/>
          <a:p>
            <a:pPr>
              <a:lnSpc>
                <a:spcPct val="80000"/>
              </a:lnSpc>
              <a:buFontTx/>
              <a:buNone/>
            </a:pPr>
            <a:r>
              <a:rPr lang="en-GB" sz="2400" b="1"/>
              <a:t>import java.util.Observable;</a:t>
            </a:r>
          </a:p>
          <a:p>
            <a:pPr>
              <a:lnSpc>
                <a:spcPct val="80000"/>
              </a:lnSpc>
              <a:buFontTx/>
              <a:buNone/>
            </a:pPr>
            <a:endParaRPr lang="en-GB" sz="2400" b="1"/>
          </a:p>
          <a:p>
            <a:pPr>
              <a:lnSpc>
                <a:spcPct val="80000"/>
              </a:lnSpc>
              <a:buFontTx/>
              <a:buNone/>
            </a:pPr>
            <a:r>
              <a:rPr lang="en-GB" sz="2400" b="1"/>
              <a:t>public class TLModel extends Observable {</a:t>
            </a:r>
          </a:p>
          <a:p>
            <a:pPr>
              <a:lnSpc>
                <a:spcPct val="80000"/>
              </a:lnSpc>
              <a:buFontTx/>
              <a:buNone/>
            </a:pPr>
            <a:r>
              <a:rPr lang="en-GB" sz="2400" b="1"/>
              <a:t>   </a:t>
            </a:r>
          </a:p>
          <a:p>
            <a:pPr>
              <a:lnSpc>
                <a:spcPct val="80000"/>
              </a:lnSpc>
              <a:buFontTx/>
              <a:buNone/>
            </a:pPr>
            <a:r>
              <a:rPr lang="en-GB" sz="2400" b="1"/>
              <a:t>	private boolean red;</a:t>
            </a:r>
          </a:p>
          <a:p>
            <a:pPr>
              <a:lnSpc>
                <a:spcPct val="80000"/>
              </a:lnSpc>
              <a:buFontTx/>
              <a:buNone/>
            </a:pPr>
            <a:r>
              <a:rPr lang="en-GB" sz="2400" b="1"/>
              <a:t>  	private boolean amber;</a:t>
            </a:r>
          </a:p>
          <a:p>
            <a:pPr>
              <a:lnSpc>
                <a:spcPct val="80000"/>
              </a:lnSpc>
              <a:buFontTx/>
              <a:buNone/>
            </a:pPr>
            <a:r>
              <a:rPr lang="en-GB" sz="2400" b="1"/>
              <a:t>  	private boolean green;</a:t>
            </a:r>
          </a:p>
          <a:p>
            <a:pPr>
              <a:lnSpc>
                <a:spcPct val="80000"/>
              </a:lnSpc>
              <a:buFontTx/>
              <a:buNone/>
            </a:pPr>
            <a:r>
              <a:rPr lang="en-GB" sz="2400" b="1"/>
              <a:t>   </a:t>
            </a:r>
          </a:p>
          <a:p>
            <a:pPr>
              <a:lnSpc>
                <a:spcPct val="80000"/>
              </a:lnSpc>
              <a:buFontTx/>
              <a:buNone/>
            </a:pPr>
            <a:r>
              <a:rPr lang="en-GB" sz="2400" b="1"/>
              <a:t>  	public boolean getRed() {return red;}</a:t>
            </a:r>
          </a:p>
          <a:p>
            <a:pPr>
              <a:lnSpc>
                <a:spcPct val="80000"/>
              </a:lnSpc>
              <a:buFontTx/>
              <a:buNone/>
            </a:pPr>
            <a:r>
              <a:rPr lang="en-GB" sz="2400" b="1"/>
              <a:t>	public boolean getAmber() {return amber;}</a:t>
            </a:r>
          </a:p>
          <a:p>
            <a:pPr>
              <a:lnSpc>
                <a:spcPct val="80000"/>
              </a:lnSpc>
              <a:buFontTx/>
              <a:buNone/>
            </a:pPr>
            <a:r>
              <a:rPr lang="en-GB" sz="2400" b="1"/>
              <a:t>	public boolean getGreen() {return green;}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GB"/>
              <a:t>Implementing the Model (2)</a:t>
            </a:r>
          </a:p>
        </p:txBody>
      </p:sp>
      <p:sp>
        <p:nvSpPr>
          <p:cNvPr id="30723" name="Rectangle 3"/>
          <p:cNvSpPr>
            <a:spLocks noGrp="1" noChangeArrowheads="1"/>
          </p:cNvSpPr>
          <p:nvPr>
            <p:ph idx="1"/>
          </p:nvPr>
        </p:nvSpPr>
        <p:spPr>
          <a:xfrm>
            <a:off x="457200" y="1981200"/>
            <a:ext cx="8229600" cy="4471988"/>
          </a:xfrm>
        </p:spPr>
        <p:txBody>
          <a:bodyPr/>
          <a:lstStyle/>
          <a:p>
            <a:pPr>
              <a:lnSpc>
                <a:spcPct val="80000"/>
              </a:lnSpc>
              <a:buFontTx/>
              <a:buNone/>
            </a:pPr>
            <a:r>
              <a:rPr lang="en-GB" sz="1800" b="1"/>
              <a:t>public void change(){</a:t>
            </a:r>
          </a:p>
          <a:p>
            <a:pPr>
              <a:lnSpc>
                <a:spcPct val="80000"/>
              </a:lnSpc>
              <a:buFontTx/>
              <a:buNone/>
            </a:pPr>
            <a:r>
              <a:rPr lang="en-GB" sz="1800" b="1"/>
              <a:t>        if (red &amp;&amp; !amber &amp;&amp; !green) {</a:t>
            </a:r>
          </a:p>
          <a:p>
            <a:pPr>
              <a:lnSpc>
                <a:spcPct val="80000"/>
              </a:lnSpc>
              <a:buFontTx/>
              <a:buNone/>
            </a:pPr>
            <a:r>
              <a:rPr lang="en-GB" sz="1800" b="1"/>
              <a:t>            amber = true;</a:t>
            </a:r>
          </a:p>
          <a:p>
            <a:pPr>
              <a:lnSpc>
                <a:spcPct val="80000"/>
              </a:lnSpc>
              <a:buFontTx/>
              <a:buNone/>
            </a:pPr>
            <a:r>
              <a:rPr lang="en-GB" sz="1800" b="1"/>
              <a:t>        }</a:t>
            </a:r>
          </a:p>
          <a:p>
            <a:pPr>
              <a:lnSpc>
                <a:spcPct val="80000"/>
              </a:lnSpc>
              <a:buFontTx/>
              <a:buNone/>
            </a:pPr>
            <a:r>
              <a:rPr lang="en-GB" sz="1800" b="1"/>
              <a:t>        else if (red &amp;&amp; amber &amp;&amp; !green){</a:t>
            </a:r>
          </a:p>
          <a:p>
            <a:pPr>
              <a:lnSpc>
                <a:spcPct val="80000"/>
              </a:lnSpc>
              <a:buFontTx/>
              <a:buNone/>
            </a:pPr>
            <a:r>
              <a:rPr lang="en-GB" sz="1800" b="1"/>
              <a:t>            red = false; amber = false; green = true;</a:t>
            </a:r>
          </a:p>
          <a:p>
            <a:pPr>
              <a:lnSpc>
                <a:spcPct val="80000"/>
              </a:lnSpc>
              <a:buFontTx/>
              <a:buNone/>
            </a:pPr>
            <a:r>
              <a:rPr lang="en-GB" sz="1800" b="1"/>
              <a:t>        }</a:t>
            </a:r>
          </a:p>
          <a:p>
            <a:pPr>
              <a:lnSpc>
                <a:spcPct val="80000"/>
              </a:lnSpc>
              <a:buFontTx/>
              <a:buNone/>
            </a:pPr>
            <a:r>
              <a:rPr lang="en-GB" sz="1800" b="1"/>
              <a:t>        else if (!red &amp;&amp; !amber &amp;&amp; green){</a:t>
            </a:r>
          </a:p>
          <a:p>
            <a:pPr>
              <a:lnSpc>
                <a:spcPct val="80000"/>
              </a:lnSpc>
              <a:buFontTx/>
              <a:buNone/>
            </a:pPr>
            <a:r>
              <a:rPr lang="en-GB" sz="1800" b="1"/>
              <a:t>            green = false; amber = true;</a:t>
            </a:r>
          </a:p>
          <a:p>
            <a:pPr>
              <a:lnSpc>
                <a:spcPct val="80000"/>
              </a:lnSpc>
              <a:buFontTx/>
              <a:buNone/>
            </a:pPr>
            <a:r>
              <a:rPr lang="en-GB" sz="1800" b="1"/>
              <a:t>        }</a:t>
            </a:r>
          </a:p>
          <a:p>
            <a:pPr>
              <a:lnSpc>
                <a:spcPct val="80000"/>
              </a:lnSpc>
              <a:buFontTx/>
              <a:buNone/>
            </a:pPr>
            <a:r>
              <a:rPr lang="en-GB" sz="1800" b="1"/>
              <a:t>        else { </a:t>
            </a:r>
            <a:r>
              <a:rPr lang="en-GB" sz="1800" b="1">
                <a:solidFill>
                  <a:srgbClr val="669900"/>
                </a:solidFill>
              </a:rPr>
              <a:t>//just assume that the lights are amber (is this wise?)</a:t>
            </a:r>
          </a:p>
          <a:p>
            <a:pPr>
              <a:lnSpc>
                <a:spcPct val="80000"/>
              </a:lnSpc>
              <a:buFontTx/>
              <a:buNone/>
            </a:pPr>
            <a:r>
              <a:rPr lang="en-GB" sz="1800" b="1"/>
              <a:t>            red = true; amber = false; green = false;</a:t>
            </a:r>
          </a:p>
          <a:p>
            <a:pPr>
              <a:lnSpc>
                <a:spcPct val="80000"/>
              </a:lnSpc>
              <a:buFontTx/>
              <a:buNone/>
            </a:pPr>
            <a:r>
              <a:rPr lang="en-GB" sz="1800" b="1"/>
              <a:t>        }</a:t>
            </a:r>
          </a:p>
          <a:p>
            <a:pPr>
              <a:lnSpc>
                <a:spcPct val="80000"/>
              </a:lnSpc>
              <a:buFontTx/>
              <a:buNone/>
            </a:pPr>
            <a:r>
              <a:rPr lang="en-GB" sz="1800" b="1"/>
              <a:t>        setChanged();</a:t>
            </a:r>
          </a:p>
          <a:p>
            <a:pPr>
              <a:lnSpc>
                <a:spcPct val="80000"/>
              </a:lnSpc>
              <a:buFontTx/>
              <a:buNone/>
            </a:pPr>
            <a:r>
              <a:rPr lang="en-GB" sz="1800" b="1"/>
              <a:t>        notifyObservers();</a:t>
            </a:r>
          </a:p>
          <a:p>
            <a:pPr>
              <a:lnSpc>
                <a:spcPct val="80000"/>
              </a:lnSpc>
              <a:buFontTx/>
              <a:buNone/>
            </a:pPr>
            <a:r>
              <a:rPr lang="en-GB" sz="1800" b="1"/>
              <a:t>    }</a:t>
            </a:r>
          </a:p>
        </p:txBody>
      </p:sp>
      <p:sp>
        <p:nvSpPr>
          <p:cNvPr id="30724" name="AutoShape 4"/>
          <p:cNvSpPr>
            <a:spLocks noChangeArrowheads="1"/>
          </p:cNvSpPr>
          <p:nvPr/>
        </p:nvSpPr>
        <p:spPr bwMode="auto">
          <a:xfrm>
            <a:off x="5867400" y="2205038"/>
            <a:ext cx="2808288" cy="1944687"/>
          </a:xfrm>
          <a:prstGeom prst="foldedCorner">
            <a:avLst>
              <a:gd name="adj" fmla="val 12500"/>
            </a:avLst>
          </a:prstGeom>
          <a:solidFill>
            <a:schemeClr val="accent1"/>
          </a:solidFill>
          <a:ln w="9525">
            <a:solidFill>
              <a:schemeClr val="tx1"/>
            </a:solidFill>
            <a:round/>
            <a:headEnd/>
            <a:tailEnd/>
          </a:ln>
          <a:effectLst/>
        </p:spPr>
        <p:txBody>
          <a:bodyPr anchor="ctr"/>
          <a:lstStyle/>
          <a:p>
            <a:r>
              <a:rPr lang="en-GB" sz="1800">
                <a:latin typeface="Arial" charset="0"/>
              </a:rPr>
              <a:t>Is there a neater way of doing this?</a:t>
            </a:r>
          </a:p>
          <a:p>
            <a:r>
              <a:rPr lang="en-GB" sz="1800">
                <a:solidFill>
                  <a:schemeClr val="bg2"/>
                </a:solidFill>
                <a:latin typeface="Arial" charset="0"/>
              </a:rPr>
              <a:t>Hint:</a:t>
            </a:r>
            <a:r>
              <a:rPr lang="en-GB" sz="1800">
                <a:latin typeface="Arial" charset="0"/>
              </a:rPr>
              <a:t> you might want to rethink this code after you have learnt about the </a:t>
            </a:r>
            <a:r>
              <a:rPr lang="en-GB" sz="1800" i="1">
                <a:latin typeface="Arial" charset="0"/>
              </a:rPr>
              <a:t>State</a:t>
            </a:r>
            <a:r>
              <a:rPr lang="en-GB" sz="1800">
                <a:latin typeface="Arial" charset="0"/>
              </a:rPr>
              <a:t> pattern.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GB"/>
              <a:t>Implementing the Model (3)</a:t>
            </a:r>
          </a:p>
        </p:txBody>
      </p:sp>
      <p:sp>
        <p:nvSpPr>
          <p:cNvPr id="31747" name="Rectangle 3"/>
          <p:cNvSpPr>
            <a:spLocks noGrp="1" noChangeArrowheads="1"/>
          </p:cNvSpPr>
          <p:nvPr>
            <p:ph idx="1"/>
          </p:nvPr>
        </p:nvSpPr>
        <p:spPr/>
        <p:txBody>
          <a:bodyPr/>
          <a:lstStyle/>
          <a:p>
            <a:pPr>
              <a:spcBef>
                <a:spcPct val="0"/>
              </a:spcBef>
              <a:buFontTx/>
              <a:buNone/>
            </a:pPr>
            <a:r>
              <a:rPr lang="en-GB" sz="1800"/>
              <a:t> </a:t>
            </a:r>
            <a:r>
              <a:rPr lang="en-GB" sz="2400" b="1"/>
              <a:t>public void initialise() {</a:t>
            </a:r>
          </a:p>
          <a:p>
            <a:pPr>
              <a:spcBef>
                <a:spcPct val="0"/>
              </a:spcBef>
              <a:buFontTx/>
              <a:buNone/>
            </a:pPr>
            <a:r>
              <a:rPr lang="en-GB" sz="2400" b="1"/>
              <a:t> 		red = true;</a:t>
            </a:r>
          </a:p>
          <a:p>
            <a:pPr>
              <a:spcBef>
                <a:spcPct val="0"/>
              </a:spcBef>
              <a:buFontTx/>
              <a:buNone/>
            </a:pPr>
            <a:r>
              <a:rPr lang="en-GB" sz="2400" b="1"/>
              <a:t>        	amber = false;</a:t>
            </a:r>
          </a:p>
          <a:p>
            <a:pPr>
              <a:spcBef>
                <a:spcPct val="0"/>
              </a:spcBef>
              <a:buFontTx/>
              <a:buNone/>
            </a:pPr>
            <a:r>
              <a:rPr lang="en-GB" sz="2400" b="1"/>
              <a:t>        	green = false;</a:t>
            </a:r>
          </a:p>
          <a:p>
            <a:pPr>
              <a:spcBef>
                <a:spcPct val="0"/>
              </a:spcBef>
              <a:buFontTx/>
              <a:buNone/>
            </a:pPr>
            <a:r>
              <a:rPr lang="en-GB" sz="2400" b="1"/>
              <a:t>        	setChanged();</a:t>
            </a:r>
          </a:p>
          <a:p>
            <a:pPr>
              <a:spcBef>
                <a:spcPct val="0"/>
              </a:spcBef>
              <a:buFontTx/>
              <a:buNone/>
            </a:pPr>
            <a:r>
              <a:rPr lang="en-GB" sz="2400" b="1"/>
              <a:t>        	notifyObservers();</a:t>
            </a:r>
          </a:p>
          <a:p>
            <a:pPr>
              <a:spcBef>
                <a:spcPct val="0"/>
              </a:spcBef>
              <a:buFontTx/>
              <a:buNone/>
            </a:pPr>
            <a:r>
              <a:rPr lang="en-GB" sz="2400" b="1"/>
              <a:t>    }</a:t>
            </a:r>
          </a:p>
          <a:p>
            <a:pPr>
              <a:spcBef>
                <a:spcPct val="0"/>
              </a:spcBef>
              <a:buFontTx/>
              <a:buNone/>
            </a:pPr>
            <a:r>
              <a:rPr lang="en-GB" sz="2400" b="1"/>
              <a:t>    </a:t>
            </a:r>
          </a:p>
          <a:p>
            <a:pPr>
              <a:spcBef>
                <a:spcPct val="0"/>
              </a:spcBef>
              <a:buFontTx/>
              <a:buNone/>
            </a:pPr>
            <a:r>
              <a:rPr lang="en-GB" sz="2400" b="1"/>
              <a:t>    public TLModel() {</a:t>
            </a:r>
          </a:p>
          <a:p>
            <a:pPr>
              <a:spcBef>
                <a:spcPct val="0"/>
              </a:spcBef>
              <a:buFontTx/>
              <a:buNone/>
            </a:pPr>
            <a:r>
              <a:rPr lang="en-GB" sz="2400" b="1"/>
              <a:t>        	initialise();   </a:t>
            </a:r>
          </a:p>
          <a:p>
            <a:pPr>
              <a:spcBef>
                <a:spcPct val="0"/>
              </a:spcBef>
              <a:buFontTx/>
              <a:buNone/>
            </a:pPr>
            <a:r>
              <a:rPr lang="en-GB" sz="2400" b="1"/>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GB"/>
              <a:t>The Traffic Light View</a:t>
            </a:r>
          </a:p>
        </p:txBody>
      </p:sp>
      <p:pic>
        <p:nvPicPr>
          <p:cNvPr id="32791" name="Picture 23"/>
          <p:cNvPicPr>
            <a:picLocks noGrp="1" noChangeAspect="1" noChangeArrowheads="1"/>
          </p:cNvPicPr>
          <p:nvPr>
            <p:ph idx="1"/>
          </p:nvPr>
        </p:nvPicPr>
        <p:blipFill>
          <a:blip r:embed="rId3"/>
          <a:srcRect/>
          <a:stretch>
            <a:fillRect/>
          </a:stretch>
        </p:blipFill>
        <p:spPr>
          <a:xfrm>
            <a:off x="5867400" y="1557338"/>
            <a:ext cx="2305050" cy="1485900"/>
          </a:xfrm>
          <a:noFill/>
          <a:ln/>
        </p:spPr>
      </p:pic>
      <p:sp>
        <p:nvSpPr>
          <p:cNvPr id="32771" name="Rectangle 3"/>
          <p:cNvSpPr>
            <a:spLocks noChangeArrowheads="1"/>
          </p:cNvSpPr>
          <p:nvPr/>
        </p:nvSpPr>
        <p:spPr bwMode="auto">
          <a:xfrm>
            <a:off x="827088" y="2781300"/>
            <a:ext cx="1152525" cy="431800"/>
          </a:xfrm>
          <a:prstGeom prst="rect">
            <a:avLst/>
          </a:prstGeom>
          <a:solidFill>
            <a:schemeClr val="accent1"/>
          </a:solidFill>
          <a:ln w="9525">
            <a:solidFill>
              <a:schemeClr val="tx1"/>
            </a:solidFill>
            <a:miter lim="800000"/>
            <a:headEnd/>
            <a:tailEnd/>
          </a:ln>
          <a:effectLst/>
        </p:spPr>
        <p:txBody>
          <a:bodyPr wrap="none" anchor="ctr"/>
          <a:lstStyle/>
          <a:p>
            <a:pPr algn="ctr"/>
            <a:r>
              <a:rPr lang="en-GB" sz="1800">
                <a:latin typeface="Arial" charset="0"/>
              </a:rPr>
              <a:t>TLView</a:t>
            </a:r>
          </a:p>
        </p:txBody>
      </p:sp>
      <p:sp>
        <p:nvSpPr>
          <p:cNvPr id="32772" name="Rectangle 4"/>
          <p:cNvSpPr>
            <a:spLocks noChangeArrowheads="1"/>
          </p:cNvSpPr>
          <p:nvPr/>
        </p:nvSpPr>
        <p:spPr bwMode="auto">
          <a:xfrm>
            <a:off x="827088" y="3213100"/>
            <a:ext cx="1152525" cy="360363"/>
          </a:xfrm>
          <a:prstGeom prst="rect">
            <a:avLst/>
          </a:prstGeom>
          <a:solidFill>
            <a:schemeClr val="accent1"/>
          </a:solidFill>
          <a:ln w="9525">
            <a:solidFill>
              <a:schemeClr val="tx1"/>
            </a:solidFill>
            <a:miter lim="800000"/>
            <a:headEnd/>
            <a:tailEnd/>
          </a:ln>
          <a:effectLst/>
        </p:spPr>
        <p:txBody>
          <a:bodyPr wrap="none" anchor="ctr"/>
          <a:lstStyle/>
          <a:p>
            <a:r>
              <a:rPr lang="en-GB" sz="1800">
                <a:latin typeface="Arial" charset="0"/>
              </a:rPr>
              <a:t>+update</a:t>
            </a:r>
            <a:endParaRPr lang="en-GB" sz="1800" i="1">
              <a:latin typeface="Arial" charset="0"/>
            </a:endParaRPr>
          </a:p>
        </p:txBody>
      </p:sp>
      <p:sp>
        <p:nvSpPr>
          <p:cNvPr id="32773" name="Rectangle 5"/>
          <p:cNvSpPr>
            <a:spLocks noChangeArrowheads="1"/>
          </p:cNvSpPr>
          <p:nvPr/>
        </p:nvSpPr>
        <p:spPr bwMode="auto">
          <a:xfrm>
            <a:off x="2916238" y="2806700"/>
            <a:ext cx="1944687" cy="649288"/>
          </a:xfrm>
          <a:prstGeom prst="rect">
            <a:avLst/>
          </a:prstGeom>
          <a:solidFill>
            <a:schemeClr val="folHlink"/>
          </a:solidFill>
          <a:ln w="9525">
            <a:solidFill>
              <a:schemeClr val="tx1"/>
            </a:solidFill>
            <a:miter lim="800000"/>
            <a:headEnd/>
            <a:tailEnd/>
          </a:ln>
          <a:effectLst/>
        </p:spPr>
        <p:txBody>
          <a:bodyPr wrap="none" anchor="ctr"/>
          <a:lstStyle/>
          <a:p>
            <a:pPr algn="ctr"/>
            <a:r>
              <a:rPr lang="en-GB" sz="1800">
                <a:latin typeface="Arial" charset="0"/>
              </a:rPr>
              <a:t>&lt;&lt;interface&gt;&gt;</a:t>
            </a:r>
          </a:p>
          <a:p>
            <a:pPr algn="ctr"/>
            <a:r>
              <a:rPr lang="en-GB" sz="1800">
                <a:latin typeface="Arial" charset="0"/>
              </a:rPr>
              <a:t>Observer</a:t>
            </a:r>
          </a:p>
        </p:txBody>
      </p:sp>
      <p:sp>
        <p:nvSpPr>
          <p:cNvPr id="32774" name="Rectangle 6"/>
          <p:cNvSpPr>
            <a:spLocks noChangeArrowheads="1"/>
          </p:cNvSpPr>
          <p:nvPr/>
        </p:nvSpPr>
        <p:spPr bwMode="auto">
          <a:xfrm>
            <a:off x="2916238" y="3454400"/>
            <a:ext cx="1943100" cy="433388"/>
          </a:xfrm>
          <a:prstGeom prst="rect">
            <a:avLst/>
          </a:prstGeom>
          <a:solidFill>
            <a:schemeClr val="folHlink"/>
          </a:solidFill>
          <a:ln w="9525">
            <a:solidFill>
              <a:schemeClr val="tx1"/>
            </a:solidFill>
            <a:miter lim="800000"/>
            <a:headEnd/>
            <a:tailEnd/>
          </a:ln>
          <a:effectLst/>
        </p:spPr>
        <p:txBody>
          <a:bodyPr wrap="none" anchor="ctr"/>
          <a:lstStyle/>
          <a:p>
            <a:r>
              <a:rPr lang="en-GB" sz="1800">
                <a:latin typeface="Arial" charset="0"/>
              </a:rPr>
              <a:t>+update</a:t>
            </a:r>
          </a:p>
        </p:txBody>
      </p:sp>
      <p:sp>
        <p:nvSpPr>
          <p:cNvPr id="32775" name="AutoShape 7"/>
          <p:cNvSpPr>
            <a:spLocks noChangeArrowheads="1"/>
          </p:cNvSpPr>
          <p:nvPr/>
        </p:nvSpPr>
        <p:spPr bwMode="auto">
          <a:xfrm rot="5400000">
            <a:off x="2628107" y="3205956"/>
            <a:ext cx="215900" cy="360363"/>
          </a:xfrm>
          <a:prstGeom prst="triangle">
            <a:avLst>
              <a:gd name="adj" fmla="val 50000"/>
            </a:avLst>
          </a:prstGeom>
          <a:solidFill>
            <a:schemeClr val="accent1"/>
          </a:solidFill>
          <a:ln w="9525">
            <a:solidFill>
              <a:schemeClr val="tx1"/>
            </a:solidFill>
            <a:miter lim="800000"/>
            <a:headEnd/>
            <a:tailEnd/>
          </a:ln>
          <a:effectLst/>
        </p:spPr>
        <p:txBody>
          <a:bodyPr wrap="none" anchor="ctr"/>
          <a:lstStyle/>
          <a:p>
            <a:endParaRPr lang="en-US"/>
          </a:p>
        </p:txBody>
      </p:sp>
      <p:cxnSp>
        <p:nvCxnSpPr>
          <p:cNvPr id="32776" name="AutoShape 8"/>
          <p:cNvCxnSpPr>
            <a:cxnSpLocks noChangeShapeType="1"/>
            <a:stCxn id="32775" idx="3"/>
            <a:endCxn id="32772" idx="3"/>
          </p:cNvCxnSpPr>
          <p:nvPr/>
        </p:nvCxnSpPr>
        <p:spPr bwMode="auto">
          <a:xfrm flipH="1">
            <a:off x="1979613" y="3387725"/>
            <a:ext cx="577850" cy="6350"/>
          </a:xfrm>
          <a:prstGeom prst="straightConnector1">
            <a:avLst/>
          </a:prstGeom>
          <a:noFill/>
          <a:ln w="9525">
            <a:solidFill>
              <a:schemeClr val="tx1"/>
            </a:solidFill>
            <a:prstDash val="dash"/>
            <a:round/>
            <a:headEnd/>
            <a:tailEnd/>
          </a:ln>
          <a:effectLst/>
        </p:spPr>
      </p:cxnSp>
      <p:sp>
        <p:nvSpPr>
          <p:cNvPr id="32777" name="Rectangle 9"/>
          <p:cNvSpPr>
            <a:spLocks noChangeArrowheads="1"/>
          </p:cNvSpPr>
          <p:nvPr/>
        </p:nvSpPr>
        <p:spPr bwMode="auto">
          <a:xfrm>
            <a:off x="2903538" y="5157788"/>
            <a:ext cx="3313112" cy="431800"/>
          </a:xfrm>
          <a:prstGeom prst="rect">
            <a:avLst/>
          </a:prstGeom>
          <a:solidFill>
            <a:schemeClr val="accent1"/>
          </a:solidFill>
          <a:ln w="9525">
            <a:solidFill>
              <a:schemeClr val="tx1"/>
            </a:solidFill>
            <a:miter lim="800000"/>
            <a:headEnd/>
            <a:tailEnd/>
          </a:ln>
          <a:effectLst/>
        </p:spPr>
        <p:txBody>
          <a:bodyPr wrap="none" anchor="ctr"/>
          <a:lstStyle/>
          <a:p>
            <a:pPr algn="ctr"/>
            <a:r>
              <a:rPr lang="en-GB" sz="1800">
                <a:latin typeface="Arial" charset="0"/>
              </a:rPr>
              <a:t>TLPanel</a:t>
            </a:r>
          </a:p>
        </p:txBody>
      </p:sp>
      <p:sp>
        <p:nvSpPr>
          <p:cNvPr id="32778" name="Rectangle 10"/>
          <p:cNvSpPr>
            <a:spLocks noChangeArrowheads="1"/>
          </p:cNvSpPr>
          <p:nvPr/>
        </p:nvSpPr>
        <p:spPr bwMode="auto">
          <a:xfrm>
            <a:off x="2914650" y="5589588"/>
            <a:ext cx="3313113" cy="360362"/>
          </a:xfrm>
          <a:prstGeom prst="rect">
            <a:avLst/>
          </a:prstGeom>
          <a:solidFill>
            <a:schemeClr val="accent1"/>
          </a:solidFill>
          <a:ln w="9525">
            <a:solidFill>
              <a:schemeClr val="tx1"/>
            </a:solidFill>
            <a:miter lim="800000"/>
            <a:headEnd/>
            <a:tailEnd/>
          </a:ln>
          <a:effectLst/>
        </p:spPr>
        <p:txBody>
          <a:bodyPr wrap="none" anchor="ctr"/>
          <a:lstStyle/>
          <a:p>
            <a:r>
              <a:rPr lang="en-GB" sz="1800">
                <a:latin typeface="Arial" charset="0"/>
              </a:rPr>
              <a:t>+paintComponent(Graphics g)</a:t>
            </a:r>
          </a:p>
        </p:txBody>
      </p:sp>
      <p:sp>
        <p:nvSpPr>
          <p:cNvPr id="32779" name="Rectangle 11"/>
          <p:cNvSpPr>
            <a:spLocks noChangeArrowheads="1"/>
          </p:cNvSpPr>
          <p:nvPr/>
        </p:nvSpPr>
        <p:spPr bwMode="auto">
          <a:xfrm>
            <a:off x="7351713" y="5230813"/>
            <a:ext cx="1439862" cy="503237"/>
          </a:xfrm>
          <a:prstGeom prst="rect">
            <a:avLst/>
          </a:prstGeom>
          <a:solidFill>
            <a:schemeClr val="folHlink"/>
          </a:solidFill>
          <a:ln w="9525">
            <a:solidFill>
              <a:schemeClr val="tx1"/>
            </a:solidFill>
            <a:miter lim="800000"/>
            <a:headEnd/>
            <a:tailEnd/>
          </a:ln>
          <a:effectLst/>
        </p:spPr>
        <p:txBody>
          <a:bodyPr wrap="none" anchor="ctr"/>
          <a:lstStyle/>
          <a:p>
            <a:pPr algn="ctr"/>
            <a:r>
              <a:rPr lang="en-GB" sz="1800">
                <a:latin typeface="Arial" charset="0"/>
              </a:rPr>
              <a:t>JTextField</a:t>
            </a:r>
          </a:p>
        </p:txBody>
      </p:sp>
      <p:sp>
        <p:nvSpPr>
          <p:cNvPr id="32780" name="Rectangle 12"/>
          <p:cNvSpPr>
            <a:spLocks noChangeArrowheads="1"/>
          </p:cNvSpPr>
          <p:nvPr/>
        </p:nvSpPr>
        <p:spPr bwMode="auto">
          <a:xfrm>
            <a:off x="7351713" y="4619625"/>
            <a:ext cx="1439862" cy="503238"/>
          </a:xfrm>
          <a:prstGeom prst="rect">
            <a:avLst/>
          </a:prstGeom>
          <a:solidFill>
            <a:schemeClr val="folHlink"/>
          </a:solidFill>
          <a:ln w="9525">
            <a:solidFill>
              <a:schemeClr val="tx1"/>
            </a:solidFill>
            <a:miter lim="800000"/>
            <a:headEnd/>
            <a:tailEnd/>
          </a:ln>
          <a:effectLst/>
        </p:spPr>
        <p:txBody>
          <a:bodyPr wrap="none" anchor="ctr"/>
          <a:lstStyle/>
          <a:p>
            <a:pPr algn="ctr"/>
            <a:r>
              <a:rPr lang="en-GB" sz="1800">
                <a:latin typeface="Arial" charset="0"/>
              </a:rPr>
              <a:t>JLabel</a:t>
            </a:r>
          </a:p>
        </p:txBody>
      </p:sp>
      <p:sp>
        <p:nvSpPr>
          <p:cNvPr id="32781" name="AutoShape 13"/>
          <p:cNvSpPr>
            <a:spLocks noChangeArrowheads="1"/>
          </p:cNvSpPr>
          <p:nvPr/>
        </p:nvSpPr>
        <p:spPr bwMode="auto">
          <a:xfrm>
            <a:off x="6227763" y="5445125"/>
            <a:ext cx="287337" cy="215900"/>
          </a:xfrm>
          <a:prstGeom prst="diamond">
            <a:avLst/>
          </a:prstGeom>
          <a:solidFill>
            <a:schemeClr val="tx1"/>
          </a:solidFill>
          <a:ln w="9525">
            <a:solidFill>
              <a:schemeClr val="tx1"/>
            </a:solidFill>
            <a:miter lim="800000"/>
            <a:headEnd/>
            <a:tailEnd/>
          </a:ln>
          <a:effectLst/>
        </p:spPr>
        <p:txBody>
          <a:bodyPr wrap="none" anchor="ctr"/>
          <a:lstStyle/>
          <a:p>
            <a:endParaRPr lang="en-US"/>
          </a:p>
        </p:txBody>
      </p:sp>
      <p:sp>
        <p:nvSpPr>
          <p:cNvPr id="32782" name="AutoShape 14"/>
          <p:cNvSpPr>
            <a:spLocks noChangeArrowheads="1"/>
          </p:cNvSpPr>
          <p:nvPr/>
        </p:nvSpPr>
        <p:spPr bwMode="auto">
          <a:xfrm>
            <a:off x="6227763" y="5084763"/>
            <a:ext cx="287337" cy="215900"/>
          </a:xfrm>
          <a:prstGeom prst="diamond">
            <a:avLst/>
          </a:prstGeom>
          <a:solidFill>
            <a:schemeClr val="tx1"/>
          </a:solidFill>
          <a:ln w="9525">
            <a:solidFill>
              <a:schemeClr val="tx1"/>
            </a:solidFill>
            <a:miter lim="800000"/>
            <a:headEnd/>
            <a:tailEnd/>
          </a:ln>
          <a:effectLst/>
        </p:spPr>
        <p:txBody>
          <a:bodyPr wrap="none" anchor="ctr"/>
          <a:lstStyle/>
          <a:p>
            <a:endParaRPr lang="en-US"/>
          </a:p>
        </p:txBody>
      </p:sp>
      <p:cxnSp>
        <p:nvCxnSpPr>
          <p:cNvPr id="32783" name="AutoShape 15"/>
          <p:cNvCxnSpPr>
            <a:cxnSpLocks noChangeShapeType="1"/>
            <a:stCxn id="32781" idx="3"/>
            <a:endCxn id="32779" idx="1"/>
          </p:cNvCxnSpPr>
          <p:nvPr/>
        </p:nvCxnSpPr>
        <p:spPr bwMode="auto">
          <a:xfrm flipV="1">
            <a:off x="6515100" y="5483225"/>
            <a:ext cx="836613" cy="69850"/>
          </a:xfrm>
          <a:prstGeom prst="straightConnector1">
            <a:avLst/>
          </a:prstGeom>
          <a:noFill/>
          <a:ln w="9525">
            <a:solidFill>
              <a:schemeClr val="tx1"/>
            </a:solidFill>
            <a:round/>
            <a:headEnd/>
            <a:tailEnd/>
          </a:ln>
          <a:effectLst/>
        </p:spPr>
      </p:cxnSp>
      <p:cxnSp>
        <p:nvCxnSpPr>
          <p:cNvPr id="32784" name="AutoShape 16"/>
          <p:cNvCxnSpPr>
            <a:cxnSpLocks noChangeShapeType="1"/>
            <a:stCxn id="32782" idx="3"/>
            <a:endCxn id="32780" idx="1"/>
          </p:cNvCxnSpPr>
          <p:nvPr/>
        </p:nvCxnSpPr>
        <p:spPr bwMode="auto">
          <a:xfrm flipV="1">
            <a:off x="6515100" y="4872038"/>
            <a:ext cx="836613" cy="320675"/>
          </a:xfrm>
          <a:prstGeom prst="straightConnector1">
            <a:avLst/>
          </a:prstGeom>
          <a:noFill/>
          <a:ln w="9525">
            <a:solidFill>
              <a:schemeClr val="tx1"/>
            </a:solidFill>
            <a:round/>
            <a:headEnd/>
            <a:tailEnd/>
          </a:ln>
          <a:effectLst/>
        </p:spPr>
      </p:cxnSp>
      <p:sp>
        <p:nvSpPr>
          <p:cNvPr id="32785" name="AutoShape 17"/>
          <p:cNvSpPr>
            <a:spLocks noChangeArrowheads="1"/>
          </p:cNvSpPr>
          <p:nvPr/>
        </p:nvSpPr>
        <p:spPr bwMode="auto">
          <a:xfrm>
            <a:off x="4462463" y="4725988"/>
            <a:ext cx="215900" cy="215900"/>
          </a:xfrm>
          <a:prstGeom prst="triangle">
            <a:avLst>
              <a:gd name="adj" fmla="val 50000"/>
            </a:avLst>
          </a:prstGeom>
          <a:solidFill>
            <a:schemeClr val="accent1"/>
          </a:solidFill>
          <a:ln w="9525">
            <a:solidFill>
              <a:schemeClr val="tx1"/>
            </a:solidFill>
            <a:miter lim="800000"/>
            <a:headEnd/>
            <a:tailEnd/>
          </a:ln>
          <a:effectLst/>
        </p:spPr>
        <p:txBody>
          <a:bodyPr wrap="none" anchor="ctr"/>
          <a:lstStyle/>
          <a:p>
            <a:endParaRPr lang="en-US"/>
          </a:p>
        </p:txBody>
      </p:sp>
      <p:cxnSp>
        <p:nvCxnSpPr>
          <p:cNvPr id="32786" name="AutoShape 18"/>
          <p:cNvCxnSpPr>
            <a:cxnSpLocks noChangeShapeType="1"/>
            <a:stCxn id="32785" idx="3"/>
            <a:endCxn id="32777" idx="0"/>
          </p:cNvCxnSpPr>
          <p:nvPr/>
        </p:nvCxnSpPr>
        <p:spPr bwMode="auto">
          <a:xfrm flipH="1">
            <a:off x="4560888" y="4941888"/>
            <a:ext cx="9525" cy="215900"/>
          </a:xfrm>
          <a:prstGeom prst="straightConnector1">
            <a:avLst/>
          </a:prstGeom>
          <a:noFill/>
          <a:ln w="9525">
            <a:solidFill>
              <a:schemeClr val="tx1"/>
            </a:solidFill>
            <a:round/>
            <a:headEnd/>
            <a:tailEnd/>
          </a:ln>
          <a:effectLst/>
        </p:spPr>
      </p:cxnSp>
      <p:sp>
        <p:nvSpPr>
          <p:cNvPr id="32787" name="Text Box 19"/>
          <p:cNvSpPr txBox="1">
            <a:spLocks noChangeArrowheads="1"/>
          </p:cNvSpPr>
          <p:nvPr/>
        </p:nvSpPr>
        <p:spPr bwMode="auto">
          <a:xfrm>
            <a:off x="6443663" y="4791075"/>
            <a:ext cx="381000" cy="366713"/>
          </a:xfrm>
          <a:prstGeom prst="rect">
            <a:avLst/>
          </a:prstGeom>
          <a:noFill/>
          <a:ln w="9525">
            <a:noFill/>
            <a:miter lim="800000"/>
            <a:headEnd/>
            <a:tailEnd/>
          </a:ln>
          <a:effectLst/>
        </p:spPr>
        <p:txBody>
          <a:bodyPr>
            <a:spAutoFit/>
          </a:bodyPr>
          <a:lstStyle/>
          <a:p>
            <a:pPr>
              <a:spcBef>
                <a:spcPct val="50000"/>
              </a:spcBef>
            </a:pPr>
            <a:r>
              <a:rPr lang="en-GB" sz="1800">
                <a:latin typeface="Arial" charset="0"/>
              </a:rPr>
              <a:t>1</a:t>
            </a:r>
          </a:p>
        </p:txBody>
      </p:sp>
      <p:sp>
        <p:nvSpPr>
          <p:cNvPr id="32788" name="Text Box 20"/>
          <p:cNvSpPr txBox="1">
            <a:spLocks noChangeArrowheads="1"/>
          </p:cNvSpPr>
          <p:nvPr/>
        </p:nvSpPr>
        <p:spPr bwMode="auto">
          <a:xfrm>
            <a:off x="6462713" y="5222875"/>
            <a:ext cx="381000" cy="366713"/>
          </a:xfrm>
          <a:prstGeom prst="rect">
            <a:avLst/>
          </a:prstGeom>
          <a:noFill/>
          <a:ln w="9525">
            <a:noFill/>
            <a:miter lim="800000"/>
            <a:headEnd/>
            <a:tailEnd/>
          </a:ln>
          <a:effectLst/>
        </p:spPr>
        <p:txBody>
          <a:bodyPr>
            <a:spAutoFit/>
          </a:bodyPr>
          <a:lstStyle/>
          <a:p>
            <a:pPr>
              <a:spcBef>
                <a:spcPct val="50000"/>
              </a:spcBef>
            </a:pPr>
            <a:r>
              <a:rPr lang="en-GB" sz="1800">
                <a:latin typeface="Arial" charset="0"/>
              </a:rPr>
              <a:t>1</a:t>
            </a:r>
          </a:p>
        </p:txBody>
      </p:sp>
      <p:sp>
        <p:nvSpPr>
          <p:cNvPr id="32789" name="Text Box 21"/>
          <p:cNvSpPr txBox="1">
            <a:spLocks noChangeArrowheads="1"/>
          </p:cNvSpPr>
          <p:nvPr/>
        </p:nvSpPr>
        <p:spPr bwMode="auto">
          <a:xfrm>
            <a:off x="7072313" y="4581525"/>
            <a:ext cx="381000" cy="366713"/>
          </a:xfrm>
          <a:prstGeom prst="rect">
            <a:avLst/>
          </a:prstGeom>
          <a:noFill/>
          <a:ln w="9525">
            <a:noFill/>
            <a:miter lim="800000"/>
            <a:headEnd/>
            <a:tailEnd/>
          </a:ln>
          <a:effectLst/>
        </p:spPr>
        <p:txBody>
          <a:bodyPr>
            <a:spAutoFit/>
          </a:bodyPr>
          <a:lstStyle/>
          <a:p>
            <a:pPr>
              <a:spcBef>
                <a:spcPct val="50000"/>
              </a:spcBef>
            </a:pPr>
            <a:r>
              <a:rPr lang="en-GB" sz="1800">
                <a:latin typeface="Arial" charset="0"/>
              </a:rPr>
              <a:t>3</a:t>
            </a:r>
          </a:p>
        </p:txBody>
      </p:sp>
      <p:sp>
        <p:nvSpPr>
          <p:cNvPr id="32790" name="Text Box 22"/>
          <p:cNvSpPr txBox="1">
            <a:spLocks noChangeArrowheads="1"/>
          </p:cNvSpPr>
          <p:nvPr/>
        </p:nvSpPr>
        <p:spPr bwMode="auto">
          <a:xfrm>
            <a:off x="7072313" y="5148263"/>
            <a:ext cx="381000" cy="366712"/>
          </a:xfrm>
          <a:prstGeom prst="rect">
            <a:avLst/>
          </a:prstGeom>
          <a:noFill/>
          <a:ln w="9525">
            <a:noFill/>
            <a:miter lim="800000"/>
            <a:headEnd/>
            <a:tailEnd/>
          </a:ln>
          <a:effectLst/>
        </p:spPr>
        <p:txBody>
          <a:bodyPr>
            <a:spAutoFit/>
          </a:bodyPr>
          <a:lstStyle/>
          <a:p>
            <a:pPr>
              <a:spcBef>
                <a:spcPct val="50000"/>
              </a:spcBef>
            </a:pPr>
            <a:r>
              <a:rPr lang="en-GB" sz="1800">
                <a:latin typeface="Arial" charset="0"/>
              </a:rPr>
              <a:t>3</a:t>
            </a:r>
          </a:p>
        </p:txBody>
      </p:sp>
      <p:sp>
        <p:nvSpPr>
          <p:cNvPr id="32792" name="Rectangle 24"/>
          <p:cNvSpPr>
            <a:spLocks noChangeArrowheads="1"/>
          </p:cNvSpPr>
          <p:nvPr/>
        </p:nvSpPr>
        <p:spPr bwMode="auto">
          <a:xfrm>
            <a:off x="7380288" y="5878513"/>
            <a:ext cx="1439862" cy="503237"/>
          </a:xfrm>
          <a:prstGeom prst="rect">
            <a:avLst/>
          </a:prstGeom>
          <a:solidFill>
            <a:schemeClr val="folHlink"/>
          </a:solidFill>
          <a:ln w="9525">
            <a:solidFill>
              <a:schemeClr val="tx1"/>
            </a:solidFill>
            <a:miter lim="800000"/>
            <a:headEnd/>
            <a:tailEnd/>
          </a:ln>
          <a:effectLst/>
        </p:spPr>
        <p:txBody>
          <a:bodyPr wrap="none" anchor="ctr"/>
          <a:lstStyle/>
          <a:p>
            <a:pPr algn="ctr"/>
            <a:r>
              <a:rPr lang="en-GB" sz="1800">
                <a:latin typeface="Arial" charset="0"/>
              </a:rPr>
              <a:t>JButton</a:t>
            </a:r>
          </a:p>
        </p:txBody>
      </p:sp>
      <p:sp>
        <p:nvSpPr>
          <p:cNvPr id="32793" name="AutoShape 25"/>
          <p:cNvSpPr>
            <a:spLocks noChangeArrowheads="1"/>
          </p:cNvSpPr>
          <p:nvPr/>
        </p:nvSpPr>
        <p:spPr bwMode="auto">
          <a:xfrm>
            <a:off x="6232525" y="5734050"/>
            <a:ext cx="287338" cy="215900"/>
          </a:xfrm>
          <a:prstGeom prst="diamond">
            <a:avLst/>
          </a:prstGeom>
          <a:solidFill>
            <a:schemeClr val="tx1"/>
          </a:solidFill>
          <a:ln w="9525">
            <a:solidFill>
              <a:schemeClr val="tx1"/>
            </a:solidFill>
            <a:miter lim="800000"/>
            <a:headEnd/>
            <a:tailEnd/>
          </a:ln>
          <a:effectLst/>
        </p:spPr>
        <p:txBody>
          <a:bodyPr wrap="none" anchor="ctr"/>
          <a:lstStyle/>
          <a:p>
            <a:endParaRPr lang="en-US"/>
          </a:p>
        </p:txBody>
      </p:sp>
      <p:cxnSp>
        <p:nvCxnSpPr>
          <p:cNvPr id="32794" name="AutoShape 26"/>
          <p:cNvCxnSpPr>
            <a:cxnSpLocks noChangeShapeType="1"/>
            <a:stCxn id="32793" idx="3"/>
            <a:endCxn id="32792" idx="1"/>
          </p:cNvCxnSpPr>
          <p:nvPr/>
        </p:nvCxnSpPr>
        <p:spPr bwMode="auto">
          <a:xfrm>
            <a:off x="6519863" y="5842000"/>
            <a:ext cx="860425" cy="288925"/>
          </a:xfrm>
          <a:prstGeom prst="straightConnector1">
            <a:avLst/>
          </a:prstGeom>
          <a:noFill/>
          <a:ln w="9525">
            <a:solidFill>
              <a:schemeClr val="tx1"/>
            </a:solidFill>
            <a:round/>
            <a:headEnd/>
            <a:tailEnd/>
          </a:ln>
          <a:effectLst/>
        </p:spPr>
      </p:cxnSp>
      <p:sp>
        <p:nvSpPr>
          <p:cNvPr id="32795" name="Text Box 27"/>
          <p:cNvSpPr txBox="1">
            <a:spLocks noChangeArrowheads="1"/>
          </p:cNvSpPr>
          <p:nvPr/>
        </p:nvSpPr>
        <p:spPr bwMode="auto">
          <a:xfrm>
            <a:off x="6300788" y="5805488"/>
            <a:ext cx="381000" cy="366712"/>
          </a:xfrm>
          <a:prstGeom prst="rect">
            <a:avLst/>
          </a:prstGeom>
          <a:noFill/>
          <a:ln w="9525">
            <a:noFill/>
            <a:miter lim="800000"/>
            <a:headEnd/>
            <a:tailEnd/>
          </a:ln>
          <a:effectLst/>
        </p:spPr>
        <p:txBody>
          <a:bodyPr>
            <a:spAutoFit/>
          </a:bodyPr>
          <a:lstStyle/>
          <a:p>
            <a:pPr>
              <a:spcBef>
                <a:spcPct val="50000"/>
              </a:spcBef>
            </a:pPr>
            <a:r>
              <a:rPr lang="en-GB" sz="1800">
                <a:latin typeface="Arial" charset="0"/>
              </a:rPr>
              <a:t>1</a:t>
            </a:r>
          </a:p>
        </p:txBody>
      </p:sp>
      <p:sp>
        <p:nvSpPr>
          <p:cNvPr id="32796" name="Text Box 28"/>
          <p:cNvSpPr txBox="1">
            <a:spLocks noChangeArrowheads="1"/>
          </p:cNvSpPr>
          <p:nvPr/>
        </p:nvSpPr>
        <p:spPr bwMode="auto">
          <a:xfrm>
            <a:off x="7064375" y="5799138"/>
            <a:ext cx="381000" cy="366712"/>
          </a:xfrm>
          <a:prstGeom prst="rect">
            <a:avLst/>
          </a:prstGeom>
          <a:noFill/>
          <a:ln w="9525">
            <a:noFill/>
            <a:miter lim="800000"/>
            <a:headEnd/>
            <a:tailEnd/>
          </a:ln>
          <a:effectLst/>
        </p:spPr>
        <p:txBody>
          <a:bodyPr>
            <a:spAutoFit/>
          </a:bodyPr>
          <a:lstStyle/>
          <a:p>
            <a:pPr>
              <a:spcBef>
                <a:spcPct val="50000"/>
              </a:spcBef>
            </a:pPr>
            <a:r>
              <a:rPr lang="en-GB" sz="1800">
                <a:latin typeface="Arial" charset="0"/>
              </a:rPr>
              <a:t>2</a:t>
            </a:r>
          </a:p>
        </p:txBody>
      </p:sp>
      <p:sp>
        <p:nvSpPr>
          <p:cNvPr id="32797" name="Rectangle 29"/>
          <p:cNvSpPr>
            <a:spLocks noChangeArrowheads="1"/>
          </p:cNvSpPr>
          <p:nvPr/>
        </p:nvSpPr>
        <p:spPr bwMode="auto">
          <a:xfrm>
            <a:off x="4213225" y="4292600"/>
            <a:ext cx="863600" cy="431800"/>
          </a:xfrm>
          <a:prstGeom prst="rect">
            <a:avLst/>
          </a:prstGeom>
          <a:solidFill>
            <a:schemeClr val="folHlink"/>
          </a:solidFill>
          <a:ln w="9525">
            <a:solidFill>
              <a:schemeClr val="tx1"/>
            </a:solidFill>
            <a:miter lim="800000"/>
            <a:headEnd/>
            <a:tailEnd/>
          </a:ln>
          <a:effectLst/>
        </p:spPr>
        <p:txBody>
          <a:bodyPr wrap="none" anchor="ctr"/>
          <a:lstStyle/>
          <a:p>
            <a:pPr algn="ctr"/>
            <a:r>
              <a:rPr lang="en-GB" sz="1800">
                <a:latin typeface="Arial" charset="0"/>
              </a:rPr>
              <a:t>JPanel</a:t>
            </a:r>
          </a:p>
        </p:txBody>
      </p:sp>
      <p:sp>
        <p:nvSpPr>
          <p:cNvPr id="32798" name="Rectangle 30"/>
          <p:cNvSpPr>
            <a:spLocks noChangeArrowheads="1"/>
          </p:cNvSpPr>
          <p:nvPr/>
        </p:nvSpPr>
        <p:spPr bwMode="auto">
          <a:xfrm>
            <a:off x="971550" y="5203825"/>
            <a:ext cx="863600" cy="431800"/>
          </a:xfrm>
          <a:prstGeom prst="rect">
            <a:avLst/>
          </a:prstGeom>
          <a:solidFill>
            <a:schemeClr val="folHlink"/>
          </a:solidFill>
          <a:ln w="9525">
            <a:solidFill>
              <a:schemeClr val="tx1"/>
            </a:solidFill>
            <a:miter lim="800000"/>
            <a:headEnd/>
            <a:tailEnd/>
          </a:ln>
          <a:effectLst/>
        </p:spPr>
        <p:txBody>
          <a:bodyPr wrap="none" anchor="ctr"/>
          <a:lstStyle/>
          <a:p>
            <a:pPr algn="ctr"/>
            <a:r>
              <a:rPr lang="en-GB" sz="1800">
                <a:latin typeface="Arial" charset="0"/>
              </a:rPr>
              <a:t>JFrame</a:t>
            </a:r>
          </a:p>
        </p:txBody>
      </p:sp>
      <p:sp>
        <p:nvSpPr>
          <p:cNvPr id="32799" name="AutoShape 31"/>
          <p:cNvSpPr>
            <a:spLocks noChangeArrowheads="1"/>
          </p:cNvSpPr>
          <p:nvPr/>
        </p:nvSpPr>
        <p:spPr bwMode="auto">
          <a:xfrm>
            <a:off x="1836738" y="5273675"/>
            <a:ext cx="287337" cy="215900"/>
          </a:xfrm>
          <a:prstGeom prst="diamond">
            <a:avLst/>
          </a:prstGeom>
          <a:solidFill>
            <a:schemeClr val="tx1"/>
          </a:solidFill>
          <a:ln w="9525">
            <a:solidFill>
              <a:schemeClr val="tx1"/>
            </a:solidFill>
            <a:miter lim="800000"/>
            <a:headEnd/>
            <a:tailEnd/>
          </a:ln>
          <a:effectLst/>
        </p:spPr>
        <p:txBody>
          <a:bodyPr wrap="none" anchor="ctr"/>
          <a:lstStyle/>
          <a:p>
            <a:endParaRPr lang="en-US"/>
          </a:p>
        </p:txBody>
      </p:sp>
      <p:cxnSp>
        <p:nvCxnSpPr>
          <p:cNvPr id="32800" name="AutoShape 32"/>
          <p:cNvCxnSpPr>
            <a:cxnSpLocks noChangeShapeType="1"/>
            <a:stCxn id="32799" idx="3"/>
            <a:endCxn id="32777" idx="1"/>
          </p:cNvCxnSpPr>
          <p:nvPr/>
        </p:nvCxnSpPr>
        <p:spPr bwMode="auto">
          <a:xfrm flipV="1">
            <a:off x="2124075" y="5373688"/>
            <a:ext cx="779463" cy="7937"/>
          </a:xfrm>
          <a:prstGeom prst="straightConnector1">
            <a:avLst/>
          </a:prstGeom>
          <a:noFill/>
          <a:ln w="9525">
            <a:solidFill>
              <a:schemeClr val="tx1"/>
            </a:solidFill>
            <a:round/>
            <a:headEnd/>
            <a:tailEnd/>
          </a:ln>
          <a:effectLst/>
        </p:spPr>
      </p:cxnSp>
      <p:sp>
        <p:nvSpPr>
          <p:cNvPr id="32801" name="Text Box 33"/>
          <p:cNvSpPr txBox="1">
            <a:spLocks noChangeArrowheads="1"/>
          </p:cNvSpPr>
          <p:nvPr/>
        </p:nvSpPr>
        <p:spPr bwMode="auto">
          <a:xfrm>
            <a:off x="1979613" y="5084763"/>
            <a:ext cx="381000" cy="366712"/>
          </a:xfrm>
          <a:prstGeom prst="rect">
            <a:avLst/>
          </a:prstGeom>
          <a:noFill/>
          <a:ln w="9525">
            <a:noFill/>
            <a:miter lim="800000"/>
            <a:headEnd/>
            <a:tailEnd/>
          </a:ln>
          <a:effectLst/>
        </p:spPr>
        <p:txBody>
          <a:bodyPr>
            <a:spAutoFit/>
          </a:bodyPr>
          <a:lstStyle/>
          <a:p>
            <a:pPr>
              <a:spcBef>
                <a:spcPct val="50000"/>
              </a:spcBef>
            </a:pPr>
            <a:r>
              <a:rPr lang="en-GB" sz="1800">
                <a:latin typeface="Arial" charset="0"/>
              </a:rPr>
              <a:t>1</a:t>
            </a:r>
          </a:p>
        </p:txBody>
      </p:sp>
      <p:sp>
        <p:nvSpPr>
          <p:cNvPr id="32802" name="Text Box 34"/>
          <p:cNvSpPr txBox="1">
            <a:spLocks noChangeArrowheads="1"/>
          </p:cNvSpPr>
          <p:nvPr/>
        </p:nvSpPr>
        <p:spPr bwMode="auto">
          <a:xfrm>
            <a:off x="2606675" y="5084763"/>
            <a:ext cx="381000" cy="366712"/>
          </a:xfrm>
          <a:prstGeom prst="rect">
            <a:avLst/>
          </a:prstGeom>
          <a:noFill/>
          <a:ln w="9525">
            <a:noFill/>
            <a:miter lim="800000"/>
            <a:headEnd/>
            <a:tailEnd/>
          </a:ln>
          <a:effectLst/>
        </p:spPr>
        <p:txBody>
          <a:bodyPr>
            <a:spAutoFit/>
          </a:bodyPr>
          <a:lstStyle/>
          <a:p>
            <a:pPr>
              <a:spcBef>
                <a:spcPct val="50000"/>
              </a:spcBef>
            </a:pPr>
            <a:r>
              <a:rPr lang="en-GB" sz="1800">
                <a:latin typeface="Arial" charset="0"/>
              </a:rPr>
              <a:t>1</a:t>
            </a:r>
          </a:p>
        </p:txBody>
      </p:sp>
      <p:sp>
        <p:nvSpPr>
          <p:cNvPr id="32803" name="AutoShape 35"/>
          <p:cNvSpPr>
            <a:spLocks noChangeArrowheads="1"/>
          </p:cNvSpPr>
          <p:nvPr/>
        </p:nvSpPr>
        <p:spPr bwMode="auto">
          <a:xfrm>
            <a:off x="1258888" y="3573463"/>
            <a:ext cx="287337" cy="215900"/>
          </a:xfrm>
          <a:prstGeom prst="diamond">
            <a:avLst/>
          </a:prstGeom>
          <a:solidFill>
            <a:schemeClr val="tx1"/>
          </a:solidFill>
          <a:ln w="9525">
            <a:solidFill>
              <a:schemeClr val="tx1"/>
            </a:solidFill>
            <a:miter lim="800000"/>
            <a:headEnd/>
            <a:tailEnd/>
          </a:ln>
          <a:effectLst/>
        </p:spPr>
        <p:txBody>
          <a:bodyPr wrap="none" anchor="ctr"/>
          <a:lstStyle/>
          <a:p>
            <a:endParaRPr lang="en-US"/>
          </a:p>
        </p:txBody>
      </p:sp>
      <p:cxnSp>
        <p:nvCxnSpPr>
          <p:cNvPr id="32804" name="AutoShape 36"/>
          <p:cNvCxnSpPr>
            <a:cxnSpLocks noChangeShapeType="1"/>
            <a:stCxn id="32803" idx="2"/>
            <a:endCxn id="32798" idx="0"/>
          </p:cNvCxnSpPr>
          <p:nvPr/>
        </p:nvCxnSpPr>
        <p:spPr bwMode="auto">
          <a:xfrm>
            <a:off x="1403350" y="3789363"/>
            <a:ext cx="0" cy="1414462"/>
          </a:xfrm>
          <a:prstGeom prst="straightConnector1">
            <a:avLst/>
          </a:prstGeom>
          <a:noFill/>
          <a:ln w="9525">
            <a:solidFill>
              <a:schemeClr val="tx1"/>
            </a:solidFill>
            <a:round/>
            <a:headEnd/>
            <a:tailEnd/>
          </a:ln>
          <a:effectLst/>
        </p:spPr>
      </p:cxnSp>
      <p:sp>
        <p:nvSpPr>
          <p:cNvPr id="32805" name="Text Box 37"/>
          <p:cNvSpPr txBox="1">
            <a:spLocks noChangeArrowheads="1"/>
          </p:cNvSpPr>
          <p:nvPr/>
        </p:nvSpPr>
        <p:spPr bwMode="auto">
          <a:xfrm>
            <a:off x="1382713" y="3716338"/>
            <a:ext cx="381000" cy="366712"/>
          </a:xfrm>
          <a:prstGeom prst="rect">
            <a:avLst/>
          </a:prstGeom>
          <a:noFill/>
          <a:ln w="9525">
            <a:noFill/>
            <a:miter lim="800000"/>
            <a:headEnd/>
            <a:tailEnd/>
          </a:ln>
          <a:effectLst/>
        </p:spPr>
        <p:txBody>
          <a:bodyPr>
            <a:spAutoFit/>
          </a:bodyPr>
          <a:lstStyle/>
          <a:p>
            <a:pPr>
              <a:spcBef>
                <a:spcPct val="50000"/>
              </a:spcBef>
            </a:pPr>
            <a:r>
              <a:rPr lang="en-GB" sz="1800">
                <a:latin typeface="Arial" charset="0"/>
              </a:rPr>
              <a:t>1</a:t>
            </a:r>
          </a:p>
        </p:txBody>
      </p:sp>
      <p:sp>
        <p:nvSpPr>
          <p:cNvPr id="32806" name="Text Box 38"/>
          <p:cNvSpPr txBox="1">
            <a:spLocks noChangeArrowheads="1"/>
          </p:cNvSpPr>
          <p:nvPr/>
        </p:nvSpPr>
        <p:spPr bwMode="auto">
          <a:xfrm>
            <a:off x="1382713" y="4791075"/>
            <a:ext cx="381000" cy="366713"/>
          </a:xfrm>
          <a:prstGeom prst="rect">
            <a:avLst/>
          </a:prstGeom>
          <a:noFill/>
          <a:ln w="9525">
            <a:noFill/>
            <a:miter lim="800000"/>
            <a:headEnd/>
            <a:tailEnd/>
          </a:ln>
          <a:effectLst/>
        </p:spPr>
        <p:txBody>
          <a:bodyPr>
            <a:spAutoFit/>
          </a:bodyPr>
          <a:lstStyle/>
          <a:p>
            <a:pPr>
              <a:spcBef>
                <a:spcPct val="50000"/>
              </a:spcBef>
            </a:pPr>
            <a:r>
              <a:rPr lang="en-GB" sz="1800">
                <a:latin typeface="Arial" charset="0"/>
              </a:rPr>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dirty="0"/>
              <a:t>Cartesian Principles</a:t>
            </a:r>
          </a:p>
        </p:txBody>
      </p:sp>
      <p:sp>
        <p:nvSpPr>
          <p:cNvPr id="11267" name="Rectangle 3"/>
          <p:cNvSpPr>
            <a:spLocks noGrp="1" noChangeArrowheads="1"/>
          </p:cNvSpPr>
          <p:nvPr>
            <p:ph type="body" sz="half" idx="1"/>
          </p:nvPr>
        </p:nvSpPr>
        <p:spPr>
          <a:xfrm>
            <a:off x="685800" y="1600200"/>
            <a:ext cx="5751512" cy="4611687"/>
          </a:xfrm>
          <a:noFill/>
          <a:ln>
            <a:solidFill>
              <a:schemeClr val="tx1"/>
            </a:solidFill>
          </a:ln>
        </p:spPr>
        <p:txBody>
          <a:bodyPr/>
          <a:lstStyle/>
          <a:p>
            <a:pPr>
              <a:lnSpc>
                <a:spcPct val="90000"/>
              </a:lnSpc>
              <a:buClr>
                <a:schemeClr val="tx1"/>
              </a:buClr>
              <a:buFont typeface="Wingdings" pitchFamily="2" charset="2"/>
              <a:buChar char="§"/>
            </a:pPr>
            <a:r>
              <a:rPr lang="en-GB" sz="1800" b="1"/>
              <a:t>The first was never to accept anything for true which I did not clearly know to be such…</a:t>
            </a:r>
          </a:p>
          <a:p>
            <a:pPr>
              <a:lnSpc>
                <a:spcPct val="90000"/>
              </a:lnSpc>
              <a:buClr>
                <a:schemeClr val="tx1"/>
              </a:buClr>
              <a:buFont typeface="Wingdings" pitchFamily="2" charset="2"/>
              <a:buChar char="§"/>
            </a:pPr>
            <a:r>
              <a:rPr lang="en-GB" sz="1800" b="1" i="1">
                <a:solidFill>
                  <a:srgbClr val="FF0000"/>
                </a:solidFill>
              </a:rPr>
              <a:t>The second, to divide each of the difficulties under examination into as many parts as possible, and as might be necessary for its adequate solution…</a:t>
            </a:r>
          </a:p>
          <a:p>
            <a:pPr>
              <a:lnSpc>
                <a:spcPct val="90000"/>
              </a:lnSpc>
              <a:buClr>
                <a:schemeClr val="tx1"/>
              </a:buClr>
              <a:buFont typeface="Wingdings" pitchFamily="2" charset="2"/>
              <a:buChar char="§"/>
            </a:pPr>
            <a:r>
              <a:rPr lang="en-GB" sz="1800" b="1"/>
              <a:t>The third, to conduct my thoughts in such order that, by commencing with objects the simplest and easiest to know, I might ascend by little and little, and, as it were, step by step, to the knowledge of the more complex;</a:t>
            </a:r>
          </a:p>
          <a:p>
            <a:pPr>
              <a:lnSpc>
                <a:spcPct val="90000"/>
              </a:lnSpc>
              <a:buClr>
                <a:schemeClr val="tx1"/>
              </a:buClr>
              <a:buFont typeface="Wingdings" pitchFamily="2" charset="2"/>
              <a:buChar char="§"/>
            </a:pPr>
            <a:r>
              <a:rPr lang="en-GB" sz="1800" b="1"/>
              <a:t>And the last, in every case to make enumerations so complete, and reviews so general, that I might be assured that nothing was omitted..</a:t>
            </a:r>
          </a:p>
          <a:p>
            <a:pPr>
              <a:lnSpc>
                <a:spcPct val="90000"/>
              </a:lnSpc>
              <a:buFontTx/>
              <a:buNone/>
            </a:pPr>
            <a:endParaRPr lang="en-GB" sz="2400" b="1"/>
          </a:p>
        </p:txBody>
      </p:sp>
      <p:pic>
        <p:nvPicPr>
          <p:cNvPr id="11268" name="Picture 4" descr="Descartes"/>
          <p:cNvPicPr>
            <a:picLocks noChangeAspect="1" noChangeArrowheads="1"/>
          </p:cNvPicPr>
          <p:nvPr/>
        </p:nvPicPr>
        <p:blipFill>
          <a:blip r:embed="rId3"/>
          <a:srcRect/>
          <a:stretch>
            <a:fillRect/>
          </a:stretch>
        </p:blipFill>
        <p:spPr bwMode="auto">
          <a:xfrm>
            <a:off x="6781800" y="1676400"/>
            <a:ext cx="1754188" cy="2133600"/>
          </a:xfrm>
          <a:prstGeom prst="rect">
            <a:avLst/>
          </a:prstGeom>
          <a:noFill/>
          <a:ln w="9525">
            <a:solidFill>
              <a:schemeClr val="tx1"/>
            </a:solidFill>
            <a:miter lim="800000"/>
            <a:headEnd/>
            <a:tailEnd/>
          </a:ln>
        </p:spPr>
      </p:pic>
      <p:sp>
        <p:nvSpPr>
          <p:cNvPr id="11269" name="Text Box 5"/>
          <p:cNvSpPr txBox="1">
            <a:spLocks noChangeArrowheads="1"/>
          </p:cNvSpPr>
          <p:nvPr/>
        </p:nvSpPr>
        <p:spPr bwMode="auto">
          <a:xfrm>
            <a:off x="6781800" y="4191000"/>
            <a:ext cx="1752600" cy="1552575"/>
          </a:xfrm>
          <a:prstGeom prst="rect">
            <a:avLst/>
          </a:prstGeom>
          <a:noFill/>
          <a:ln w="9525">
            <a:noFill/>
            <a:miter lim="800000"/>
            <a:headEnd/>
            <a:tailEnd/>
          </a:ln>
          <a:effectLst/>
        </p:spPr>
        <p:txBody>
          <a:bodyPr>
            <a:spAutoFit/>
          </a:bodyPr>
          <a:lstStyle/>
          <a:p>
            <a:pPr>
              <a:spcBef>
                <a:spcPct val="50000"/>
              </a:spcBef>
            </a:pPr>
            <a:r>
              <a:rPr lang="en-GB" dirty="0">
                <a:latin typeface="Tahoma" pitchFamily="34" charset="0"/>
              </a:rPr>
              <a:t>Rene Descartes: </a:t>
            </a:r>
            <a:r>
              <a:rPr lang="en-GB" i="1" dirty="0">
                <a:latin typeface="Tahoma" pitchFamily="34" charset="0"/>
              </a:rPr>
              <a:t>Discourse on Method</a:t>
            </a:r>
            <a:endParaRPr lang="en-GB" dirty="0">
              <a:latin typeface="Tahoma"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r>
              <a:rPr lang="en-GB" sz="4000"/>
              <a:t>Implementing The Traffic Light View (1)</a:t>
            </a:r>
          </a:p>
        </p:txBody>
      </p:sp>
      <p:sp>
        <p:nvSpPr>
          <p:cNvPr id="34819" name="Rectangle 3"/>
          <p:cNvSpPr>
            <a:spLocks noGrp="1" noChangeArrowheads="1"/>
          </p:cNvSpPr>
          <p:nvPr>
            <p:ph idx="1"/>
          </p:nvPr>
        </p:nvSpPr>
        <p:spPr>
          <a:xfrm>
            <a:off x="457200" y="1981200"/>
            <a:ext cx="8435975" cy="4543425"/>
          </a:xfrm>
          <a:noFill/>
          <a:ln>
            <a:solidFill>
              <a:schemeClr val="tx1"/>
            </a:solidFill>
          </a:ln>
        </p:spPr>
        <p:txBody>
          <a:bodyPr/>
          <a:lstStyle/>
          <a:p>
            <a:pPr>
              <a:buFontTx/>
              <a:buNone/>
            </a:pPr>
            <a:r>
              <a:rPr lang="en-GB" sz="2400"/>
              <a:t>import java.util.Observer;</a:t>
            </a:r>
          </a:p>
          <a:p>
            <a:pPr>
              <a:buFontTx/>
              <a:buNone/>
            </a:pPr>
            <a:r>
              <a:rPr lang="en-GB" sz="2400"/>
              <a:t>import javax.swing.*;</a:t>
            </a:r>
          </a:p>
          <a:p>
            <a:pPr>
              <a:buFontTx/>
              <a:buNone/>
            </a:pPr>
            <a:r>
              <a:rPr lang="en-GB" sz="2400"/>
              <a:t>import java.awt.*;</a:t>
            </a:r>
          </a:p>
          <a:p>
            <a:pPr>
              <a:buFontTx/>
              <a:buNone/>
            </a:pPr>
            <a:endParaRPr lang="en-GB" sz="2400"/>
          </a:p>
          <a:p>
            <a:pPr>
              <a:buFontTx/>
              <a:buNone/>
            </a:pPr>
            <a:endParaRPr lang="en-GB" sz="2400"/>
          </a:p>
          <a:p>
            <a:pPr>
              <a:buFontTx/>
              <a:buNone/>
            </a:pPr>
            <a:r>
              <a:rPr lang="en-GB" sz="2400"/>
              <a:t>public class TLView  implements Observer {</a:t>
            </a:r>
          </a:p>
          <a:p>
            <a:pPr>
              <a:buFontTx/>
              <a:buNone/>
            </a:pPr>
            <a:r>
              <a:rPr lang="en-GB" sz="2400"/>
              <a:t>    	private TLModel model;</a:t>
            </a:r>
          </a:p>
          <a:p>
            <a:pPr>
              <a:buFontTx/>
              <a:buNone/>
            </a:pPr>
            <a:r>
              <a:rPr lang="en-GB" sz="2400"/>
              <a:t>    private TLController controller;</a:t>
            </a:r>
          </a:p>
          <a:p>
            <a:pPr>
              <a:buFontTx/>
              <a:buNone/>
            </a:pPr>
            <a:r>
              <a:rPr lang="en-GB" sz="2400"/>
              <a:t>    private JFrame frame;</a:t>
            </a:r>
          </a:p>
          <a:p>
            <a:pPr>
              <a:buFontTx/>
              <a:buNone/>
            </a:pPr>
            <a:r>
              <a:rPr lang="en-GB" sz="2400"/>
              <a:t>    private TLPanel panel;</a:t>
            </a:r>
          </a:p>
        </p:txBody>
      </p:sp>
      <p:sp>
        <p:nvSpPr>
          <p:cNvPr id="34820" name="Rectangle 4"/>
          <p:cNvSpPr>
            <a:spLocks noChangeArrowheads="1"/>
          </p:cNvSpPr>
          <p:nvPr/>
        </p:nvSpPr>
        <p:spPr bwMode="auto">
          <a:xfrm>
            <a:off x="755650" y="1412875"/>
            <a:ext cx="7272338" cy="641350"/>
          </a:xfrm>
          <a:prstGeom prst="rect">
            <a:avLst/>
          </a:prstGeom>
          <a:noFill/>
          <a:ln w="9525">
            <a:noFill/>
            <a:miter lim="800000"/>
            <a:headEnd/>
            <a:tailEnd/>
          </a:ln>
          <a:effectLst/>
        </p:spPr>
        <p:txBody>
          <a:bodyPr>
            <a:spAutoFit/>
          </a:bodyPr>
          <a:lstStyle/>
          <a:p>
            <a:r>
              <a:rPr lang="en-GB" sz="1800">
                <a:latin typeface="Arial" charset="0"/>
              </a:rPr>
              <a:t>    </a:t>
            </a:r>
          </a:p>
          <a:p>
            <a:r>
              <a:rPr lang="en-GB" sz="1800">
                <a:latin typeface="Arial" charset="0"/>
              </a:rPr>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r>
              <a:rPr lang="en-GB" sz="3600"/>
              <a:t>Implementing the Traffic Light View (2)</a:t>
            </a:r>
            <a:br>
              <a:rPr lang="en-GB" sz="3600"/>
            </a:br>
            <a:r>
              <a:rPr lang="en-GB" sz="3600"/>
              <a:t>The Constructor</a:t>
            </a:r>
          </a:p>
        </p:txBody>
      </p:sp>
      <p:sp>
        <p:nvSpPr>
          <p:cNvPr id="35843" name="Rectangle 3"/>
          <p:cNvSpPr>
            <a:spLocks noGrp="1" noChangeArrowheads="1"/>
          </p:cNvSpPr>
          <p:nvPr>
            <p:ph idx="1"/>
          </p:nvPr>
        </p:nvSpPr>
        <p:spPr>
          <a:xfrm>
            <a:off x="457200" y="1981200"/>
            <a:ext cx="8229600" cy="4256088"/>
          </a:xfrm>
          <a:noFill/>
          <a:ln>
            <a:solidFill>
              <a:schemeClr val="tx1"/>
            </a:solidFill>
          </a:ln>
        </p:spPr>
        <p:txBody>
          <a:bodyPr/>
          <a:lstStyle/>
          <a:p>
            <a:pPr>
              <a:buFontTx/>
              <a:buNone/>
            </a:pPr>
            <a:endParaRPr lang="en-GB" sz="2400"/>
          </a:p>
          <a:p>
            <a:pPr>
              <a:buFontTx/>
              <a:buNone/>
            </a:pPr>
            <a:r>
              <a:rPr lang="en-GB" sz="2400"/>
              <a:t> public TLView(TLModel model, TLController controller)  {        </a:t>
            </a:r>
          </a:p>
          <a:p>
            <a:pPr>
              <a:buFontTx/>
              <a:buNone/>
            </a:pPr>
            <a:r>
              <a:rPr lang="en-GB" sz="2400"/>
              <a:t>        this.model = model; </a:t>
            </a:r>
          </a:p>
          <a:p>
            <a:pPr>
              <a:buFontTx/>
              <a:buNone/>
            </a:pPr>
            <a:r>
              <a:rPr lang="en-GB" sz="2400"/>
              <a:t>        model.addObserver(this);</a:t>
            </a:r>
          </a:p>
          <a:p>
            <a:pPr>
              <a:buFontTx/>
              <a:buNone/>
            </a:pPr>
            <a:r>
              <a:rPr lang="en-GB" sz="2400"/>
              <a:t>        this.controller = controller;</a:t>
            </a:r>
          </a:p>
          <a:p>
            <a:pPr>
              <a:buFontTx/>
              <a:buNone/>
            </a:pPr>
            <a:r>
              <a:rPr lang="en-GB" sz="2400"/>
              <a:t>        createControls();</a:t>
            </a:r>
          </a:p>
          <a:p>
            <a:pPr>
              <a:buFontTx/>
              <a:buNone/>
            </a:pPr>
            <a:r>
              <a:rPr lang="en-GB" sz="2400"/>
              <a:t>        controller.setView(this);</a:t>
            </a:r>
          </a:p>
          <a:p>
            <a:pPr>
              <a:buFontTx/>
              <a:buNone/>
            </a:pPr>
            <a:r>
              <a:rPr lang="en-GB" sz="2400"/>
              <a:t>        update(model, null);</a:t>
            </a:r>
          </a:p>
          <a:p>
            <a:pPr>
              <a:buFontTx/>
              <a:buNone/>
            </a:pPr>
            <a:r>
              <a:rPr lang="en-GB" sz="2400"/>
              <a:t>    }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GB" sz="4000"/>
              <a:t>Implementing Traffic Light View (3)</a:t>
            </a:r>
          </a:p>
        </p:txBody>
      </p:sp>
      <p:sp>
        <p:nvSpPr>
          <p:cNvPr id="36867" name="Rectangle 3"/>
          <p:cNvSpPr>
            <a:spLocks noGrp="1" noChangeArrowheads="1"/>
          </p:cNvSpPr>
          <p:nvPr>
            <p:ph type="body" sz="half" idx="1"/>
          </p:nvPr>
        </p:nvSpPr>
        <p:spPr>
          <a:xfrm>
            <a:off x="457200" y="1773238"/>
            <a:ext cx="7931150" cy="4751387"/>
          </a:xfrm>
        </p:spPr>
        <p:txBody>
          <a:bodyPr>
            <a:normAutofit lnSpcReduction="10000"/>
          </a:bodyPr>
          <a:lstStyle/>
          <a:p>
            <a:pPr>
              <a:lnSpc>
                <a:spcPct val="90000"/>
              </a:lnSpc>
              <a:buFontTx/>
              <a:buNone/>
            </a:pPr>
            <a:r>
              <a:rPr lang="en-GB" sz="2000" b="1"/>
              <a:t>public void createControls()</a:t>
            </a:r>
          </a:p>
          <a:p>
            <a:pPr>
              <a:lnSpc>
                <a:spcPct val="90000"/>
              </a:lnSpc>
              <a:buFontTx/>
              <a:buNone/>
            </a:pPr>
            <a:r>
              <a:rPr lang="en-GB" sz="2000" b="1"/>
              <a:t>    {</a:t>
            </a:r>
          </a:p>
          <a:p>
            <a:pPr>
              <a:lnSpc>
                <a:spcPct val="90000"/>
              </a:lnSpc>
              <a:buFontTx/>
              <a:buNone/>
            </a:pPr>
            <a:r>
              <a:rPr lang="en-GB" sz="2000" b="1"/>
              <a:t>        frame = new JFrame("MVC Traffic Light Example");</a:t>
            </a:r>
          </a:p>
          <a:p>
            <a:pPr>
              <a:lnSpc>
                <a:spcPct val="90000"/>
              </a:lnSpc>
              <a:buFontTx/>
              <a:buNone/>
            </a:pPr>
            <a:r>
              <a:rPr lang="en-GB" sz="2000" b="1"/>
              <a:t>        frame.setDefaultCloseOperation(JFrame.EXIT_ON_CLOSE);</a:t>
            </a:r>
          </a:p>
          <a:p>
            <a:pPr>
              <a:lnSpc>
                <a:spcPct val="90000"/>
              </a:lnSpc>
              <a:buFontTx/>
              <a:buNone/>
            </a:pPr>
            <a:r>
              <a:rPr lang="en-GB" sz="2000" b="1"/>
              <a:t>        </a:t>
            </a:r>
          </a:p>
          <a:p>
            <a:pPr>
              <a:lnSpc>
                <a:spcPct val="90000"/>
              </a:lnSpc>
              <a:buFontTx/>
              <a:buNone/>
            </a:pPr>
            <a:r>
              <a:rPr lang="en-GB" sz="2000" b="1"/>
              <a:t>        Container contentPane = frame.getContentPane();</a:t>
            </a:r>
          </a:p>
          <a:p>
            <a:pPr>
              <a:lnSpc>
                <a:spcPct val="90000"/>
              </a:lnSpc>
              <a:buFontTx/>
              <a:buNone/>
            </a:pPr>
            <a:r>
              <a:rPr lang="en-GB" sz="2000" b="1"/>
              <a:t>        contentPane.setLayout(new BoxLayout(contentPane,     </a:t>
            </a:r>
          </a:p>
          <a:p>
            <a:pPr>
              <a:lnSpc>
                <a:spcPct val="90000"/>
              </a:lnSpc>
              <a:buFontTx/>
              <a:buNone/>
            </a:pPr>
            <a:r>
              <a:rPr lang="en-GB" sz="2000" b="1"/>
              <a:t>                                                  BoxLayout.X_AXIS));</a:t>
            </a:r>
          </a:p>
          <a:p>
            <a:pPr>
              <a:lnSpc>
                <a:spcPct val="90000"/>
              </a:lnSpc>
              <a:buFontTx/>
              <a:buNone/>
            </a:pPr>
            <a:r>
              <a:rPr lang="en-GB" sz="2000" b="1"/>
              <a:t>        panel = new TLPanel(model, controller);</a:t>
            </a:r>
          </a:p>
          <a:p>
            <a:pPr>
              <a:lnSpc>
                <a:spcPct val="90000"/>
              </a:lnSpc>
              <a:buFontTx/>
              <a:buNone/>
            </a:pPr>
            <a:r>
              <a:rPr lang="en-GB" sz="2000" b="1"/>
              <a:t>        contentPane.add(panel);</a:t>
            </a:r>
          </a:p>
          <a:p>
            <a:pPr>
              <a:lnSpc>
                <a:spcPct val="90000"/>
              </a:lnSpc>
              <a:buFontTx/>
              <a:buNone/>
            </a:pPr>
            <a:r>
              <a:rPr lang="en-GB" sz="2000" b="1"/>
              <a:t>        </a:t>
            </a:r>
          </a:p>
          <a:p>
            <a:pPr>
              <a:lnSpc>
                <a:spcPct val="90000"/>
              </a:lnSpc>
              <a:buFontTx/>
              <a:buNone/>
            </a:pPr>
            <a:r>
              <a:rPr lang="en-GB" sz="2000" b="1"/>
              <a:t>        frame.pack();</a:t>
            </a:r>
          </a:p>
          <a:p>
            <a:pPr>
              <a:lnSpc>
                <a:spcPct val="90000"/>
              </a:lnSpc>
              <a:buFontTx/>
              <a:buNone/>
            </a:pPr>
            <a:r>
              <a:rPr lang="en-GB" sz="2000" b="1"/>
              <a:t>        frame.setVisible(true);</a:t>
            </a:r>
          </a:p>
          <a:p>
            <a:pPr>
              <a:lnSpc>
                <a:spcPct val="90000"/>
              </a:lnSpc>
              <a:buFontTx/>
              <a:buNone/>
            </a:pPr>
            <a:r>
              <a:rPr lang="en-GB" sz="2000" b="1"/>
              <a:t>    }</a:t>
            </a:r>
          </a:p>
          <a:p>
            <a:pPr>
              <a:lnSpc>
                <a:spcPct val="90000"/>
              </a:lnSpc>
              <a:buFontTx/>
              <a:buNone/>
            </a:pPr>
            <a:r>
              <a:rPr lang="en-GB" sz="2000" b="1"/>
              <a:t> </a:t>
            </a:r>
          </a:p>
        </p:txBody>
      </p:sp>
      <p:pic>
        <p:nvPicPr>
          <p:cNvPr id="36868" name="Picture 4"/>
          <p:cNvPicPr>
            <a:picLocks noGrp="1" noChangeAspect="1" noChangeArrowheads="1"/>
          </p:cNvPicPr>
          <p:nvPr>
            <p:ph sz="quarter" idx="2"/>
          </p:nvPr>
        </p:nvPicPr>
        <p:blipFill>
          <a:blip r:embed="rId3"/>
          <a:stretch>
            <a:fillRect/>
          </a:stretch>
        </p:blipFill>
        <p:spPr>
          <a:xfrm>
            <a:off x="6629400" y="4114800"/>
            <a:ext cx="1980953" cy="1276191"/>
          </a:xfrm>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r>
              <a:rPr lang="en-GB"/>
              <a:t>Implementing The Simple Traffic Light View (4).</a:t>
            </a:r>
          </a:p>
        </p:txBody>
      </p:sp>
      <p:sp>
        <p:nvSpPr>
          <p:cNvPr id="37891" name="Rectangle 3"/>
          <p:cNvSpPr>
            <a:spLocks noGrp="1" noChangeArrowheads="1"/>
          </p:cNvSpPr>
          <p:nvPr>
            <p:ph type="body" sz="half" idx="1"/>
          </p:nvPr>
        </p:nvSpPr>
        <p:spPr>
          <a:xfrm>
            <a:off x="323850" y="4221163"/>
            <a:ext cx="8507413" cy="2016125"/>
          </a:xfrm>
        </p:spPr>
        <p:txBody>
          <a:bodyPr/>
          <a:lstStyle/>
          <a:p>
            <a:pPr>
              <a:buFontTx/>
              <a:buNone/>
            </a:pPr>
            <a:r>
              <a:rPr lang="en-GB" sz="1600"/>
              <a:t> </a:t>
            </a:r>
            <a:r>
              <a:rPr lang="en-GB" sz="2400" b="1"/>
              <a:t>public void update(java.util.Observable o, Object arg) {</a:t>
            </a:r>
          </a:p>
          <a:p>
            <a:pPr>
              <a:buFontTx/>
              <a:buNone/>
            </a:pPr>
            <a:r>
              <a:rPr lang="en-GB" sz="2400" b="1"/>
              <a:t>        frame.repaint();</a:t>
            </a:r>
          </a:p>
          <a:p>
            <a:pPr>
              <a:buFontTx/>
              <a:buNone/>
            </a:pPr>
            <a:r>
              <a:rPr lang="en-GB" sz="2400" b="1"/>
              <a:t>    }</a:t>
            </a:r>
          </a:p>
        </p:txBody>
      </p:sp>
      <p:pic>
        <p:nvPicPr>
          <p:cNvPr id="37892" name="Picture 4"/>
          <p:cNvPicPr>
            <a:picLocks noGrp="1" noChangeAspect="1" noChangeArrowheads="1"/>
          </p:cNvPicPr>
          <p:nvPr>
            <p:ph sz="half" idx="2"/>
          </p:nvPr>
        </p:nvPicPr>
        <p:blipFill>
          <a:blip r:embed="rId3"/>
          <a:srcRect/>
          <a:stretch>
            <a:fillRect/>
          </a:stretch>
        </p:blipFill>
        <p:spPr>
          <a:xfrm>
            <a:off x="2133600" y="2286000"/>
            <a:ext cx="2376488" cy="1530350"/>
          </a:xfrm>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The TLPanel Class (1)</a:t>
            </a:r>
          </a:p>
        </p:txBody>
      </p:sp>
      <p:sp>
        <p:nvSpPr>
          <p:cNvPr id="39939" name="Rectangle 3"/>
          <p:cNvSpPr>
            <a:spLocks noGrp="1" noChangeArrowheads="1"/>
          </p:cNvSpPr>
          <p:nvPr>
            <p:ph type="body" sz="half" idx="1"/>
          </p:nvPr>
        </p:nvSpPr>
        <p:spPr>
          <a:xfrm>
            <a:off x="323850" y="2133600"/>
            <a:ext cx="8507413" cy="4103688"/>
          </a:xfrm>
        </p:spPr>
        <p:txBody>
          <a:bodyPr/>
          <a:lstStyle/>
          <a:p>
            <a:pPr>
              <a:buFontTx/>
              <a:buNone/>
            </a:pPr>
            <a:r>
              <a:rPr lang="en-GB" sz="1600"/>
              <a:t> public class TLPanel extends JPanel implements ActionListener{</a:t>
            </a:r>
          </a:p>
          <a:p>
            <a:pPr>
              <a:buFontTx/>
              <a:buNone/>
            </a:pPr>
            <a:r>
              <a:rPr lang="en-GB" sz="1600"/>
              <a:t>    </a:t>
            </a:r>
          </a:p>
          <a:p>
            <a:pPr>
              <a:buFontTx/>
              <a:buNone/>
            </a:pPr>
            <a:r>
              <a:rPr lang="en-GB" sz="1600"/>
              <a:t>    private TLModel model;</a:t>
            </a:r>
          </a:p>
          <a:p>
            <a:pPr>
              <a:buFontTx/>
              <a:buNone/>
            </a:pPr>
            <a:r>
              <a:rPr lang="en-GB" sz="1600"/>
              <a:t>    private TLController controller;</a:t>
            </a:r>
          </a:p>
          <a:p>
            <a:pPr>
              <a:buFontTx/>
              <a:buNone/>
            </a:pPr>
            <a:r>
              <a:rPr lang="en-GB" sz="1600"/>
              <a:t>    </a:t>
            </a:r>
          </a:p>
          <a:p>
            <a:pPr>
              <a:buFontTx/>
              <a:buNone/>
            </a:pPr>
            <a:r>
              <a:rPr lang="en-GB" sz="1600"/>
              <a:t>    private JTextField redField = new JTextField(3);</a:t>
            </a:r>
          </a:p>
          <a:p>
            <a:pPr>
              <a:buFontTx/>
              <a:buNone/>
            </a:pPr>
            <a:r>
              <a:rPr lang="en-GB" sz="1600"/>
              <a:t>    private JTextField amberField = new JTextField(3);</a:t>
            </a:r>
          </a:p>
          <a:p>
            <a:pPr>
              <a:buFontTx/>
              <a:buNone/>
            </a:pPr>
            <a:r>
              <a:rPr lang="en-GB" sz="1600"/>
              <a:t>    private JTextField greenField = new JTextField(3);</a:t>
            </a:r>
          </a:p>
          <a:p>
            <a:pPr>
              <a:buFontTx/>
              <a:buNone/>
            </a:pPr>
            <a:r>
              <a:rPr lang="en-GB" sz="1600"/>
              <a:t>    private JLabel redLabel = new JLabel("Red");</a:t>
            </a:r>
          </a:p>
          <a:p>
            <a:pPr>
              <a:buFontTx/>
              <a:buNone/>
            </a:pPr>
            <a:r>
              <a:rPr lang="en-GB" sz="1600"/>
              <a:t>    private JLabel amberLabel = new JLabel("Amber");</a:t>
            </a:r>
          </a:p>
          <a:p>
            <a:pPr>
              <a:buFontTx/>
              <a:buNone/>
            </a:pPr>
            <a:r>
              <a:rPr lang="en-GB" sz="1600"/>
              <a:t>    private JLabel greenLabel = new JLabel("Green");</a:t>
            </a:r>
          </a:p>
          <a:p>
            <a:pPr>
              <a:buFontTx/>
              <a:buNone/>
            </a:pPr>
            <a:r>
              <a:rPr lang="en-GB" sz="1600"/>
              <a:t>    private JButton changeButton = new JButton("Change");</a:t>
            </a:r>
          </a:p>
          <a:p>
            <a:pPr>
              <a:buFontTx/>
              <a:buNone/>
            </a:pPr>
            <a:r>
              <a:rPr lang="en-GB" sz="1600"/>
              <a:t>    private JButton initialiseButton = new JButton("Initialise");</a:t>
            </a:r>
          </a:p>
        </p:txBody>
      </p:sp>
      <p:pic>
        <p:nvPicPr>
          <p:cNvPr id="39940" name="Picture 4"/>
          <p:cNvPicPr>
            <a:picLocks noGrp="1" noChangeAspect="1" noChangeArrowheads="1"/>
          </p:cNvPicPr>
          <p:nvPr>
            <p:ph sz="half" idx="2"/>
          </p:nvPr>
        </p:nvPicPr>
        <p:blipFill>
          <a:blip r:embed="rId3"/>
          <a:stretch>
            <a:fillRect/>
          </a:stretch>
        </p:blipFill>
        <p:spPr>
          <a:xfrm>
            <a:off x="5562723" y="3400504"/>
            <a:ext cx="1980953" cy="1276191"/>
          </a:xfrm>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The TLPanel Class (2)</a:t>
            </a:r>
          </a:p>
        </p:txBody>
      </p:sp>
      <p:sp>
        <p:nvSpPr>
          <p:cNvPr id="41987" name="Rectangle 3"/>
          <p:cNvSpPr>
            <a:spLocks noGrp="1" noChangeArrowheads="1"/>
          </p:cNvSpPr>
          <p:nvPr>
            <p:ph type="body" sz="half" idx="1"/>
          </p:nvPr>
        </p:nvSpPr>
        <p:spPr>
          <a:xfrm>
            <a:off x="323850" y="1557338"/>
            <a:ext cx="6840538" cy="4968875"/>
          </a:xfrm>
        </p:spPr>
        <p:txBody>
          <a:bodyPr>
            <a:normAutofit lnSpcReduction="10000"/>
          </a:bodyPr>
          <a:lstStyle/>
          <a:p>
            <a:pPr>
              <a:lnSpc>
                <a:spcPct val="80000"/>
              </a:lnSpc>
              <a:buFontTx/>
              <a:buNone/>
            </a:pPr>
            <a:r>
              <a:rPr lang="en-GB" sz="800"/>
              <a:t> </a:t>
            </a:r>
            <a:r>
              <a:rPr lang="en-GB" sz="1600" b="1"/>
              <a:t>public TLPanel(TLModel model, TLController controller) {</a:t>
            </a:r>
          </a:p>
          <a:p>
            <a:pPr>
              <a:lnSpc>
                <a:spcPct val="80000"/>
              </a:lnSpc>
              <a:buFontTx/>
              <a:buNone/>
            </a:pPr>
            <a:r>
              <a:rPr lang="en-GB" sz="1600" b="1"/>
              <a:t>        super();</a:t>
            </a:r>
          </a:p>
          <a:p>
            <a:pPr>
              <a:lnSpc>
                <a:spcPct val="80000"/>
              </a:lnSpc>
              <a:buFontTx/>
              <a:buNone/>
            </a:pPr>
            <a:r>
              <a:rPr lang="en-GB" sz="1600" b="1"/>
              <a:t>        this.model = model;</a:t>
            </a:r>
          </a:p>
          <a:p>
            <a:pPr>
              <a:lnSpc>
                <a:spcPct val="80000"/>
              </a:lnSpc>
              <a:buFontTx/>
              <a:buNone/>
            </a:pPr>
            <a:r>
              <a:rPr lang="en-GB" sz="1600" b="1"/>
              <a:t>        this.controller = controller;</a:t>
            </a:r>
          </a:p>
          <a:p>
            <a:pPr>
              <a:lnSpc>
                <a:spcPct val="80000"/>
              </a:lnSpc>
              <a:buFontTx/>
              <a:buNone/>
            </a:pPr>
            <a:r>
              <a:rPr lang="en-GB" sz="1600" b="1"/>
              <a:t>        setLayout(new GridLayout(4,2));</a:t>
            </a:r>
          </a:p>
          <a:p>
            <a:pPr>
              <a:lnSpc>
                <a:spcPct val="80000"/>
              </a:lnSpc>
              <a:buFontTx/>
              <a:buNone/>
            </a:pPr>
            <a:r>
              <a:rPr lang="en-GB" sz="1600" b="1"/>
              <a:t>        redField.setEditable(false);</a:t>
            </a:r>
          </a:p>
          <a:p>
            <a:pPr>
              <a:lnSpc>
                <a:spcPct val="80000"/>
              </a:lnSpc>
              <a:buFontTx/>
              <a:buNone/>
            </a:pPr>
            <a:r>
              <a:rPr lang="en-GB" sz="1600" b="1"/>
              <a:t>        amberField.setEditable(false);</a:t>
            </a:r>
          </a:p>
          <a:p>
            <a:pPr>
              <a:lnSpc>
                <a:spcPct val="80000"/>
              </a:lnSpc>
              <a:buFontTx/>
              <a:buNone/>
            </a:pPr>
            <a:r>
              <a:rPr lang="en-GB" sz="1600" b="1"/>
              <a:t>        greenField.setEditable(false);</a:t>
            </a:r>
          </a:p>
          <a:p>
            <a:pPr>
              <a:lnSpc>
                <a:spcPct val="80000"/>
              </a:lnSpc>
              <a:buFontTx/>
              <a:buNone/>
            </a:pPr>
            <a:r>
              <a:rPr lang="en-GB" sz="1600" b="1"/>
              <a:t>        </a:t>
            </a:r>
          </a:p>
          <a:p>
            <a:pPr>
              <a:lnSpc>
                <a:spcPct val="80000"/>
              </a:lnSpc>
              <a:buFontTx/>
              <a:buNone/>
            </a:pPr>
            <a:r>
              <a:rPr lang="en-GB" sz="1600" b="1"/>
              <a:t>        add(redLabel);</a:t>
            </a:r>
          </a:p>
          <a:p>
            <a:pPr>
              <a:lnSpc>
                <a:spcPct val="80000"/>
              </a:lnSpc>
              <a:buFontTx/>
              <a:buNone/>
            </a:pPr>
            <a:r>
              <a:rPr lang="en-GB" sz="1600" b="1"/>
              <a:t>        add(redField);</a:t>
            </a:r>
          </a:p>
          <a:p>
            <a:pPr>
              <a:lnSpc>
                <a:spcPct val="80000"/>
              </a:lnSpc>
              <a:buFontTx/>
              <a:buNone/>
            </a:pPr>
            <a:r>
              <a:rPr lang="en-GB" sz="1600" b="1"/>
              <a:t>        add(amberLabel);</a:t>
            </a:r>
          </a:p>
          <a:p>
            <a:pPr>
              <a:lnSpc>
                <a:spcPct val="80000"/>
              </a:lnSpc>
              <a:buFontTx/>
              <a:buNone/>
            </a:pPr>
            <a:r>
              <a:rPr lang="en-GB" sz="1600" b="1"/>
              <a:t>        add(amberField);</a:t>
            </a:r>
          </a:p>
          <a:p>
            <a:pPr>
              <a:lnSpc>
                <a:spcPct val="80000"/>
              </a:lnSpc>
              <a:buFontTx/>
              <a:buNone/>
            </a:pPr>
            <a:r>
              <a:rPr lang="en-GB" sz="1600" b="1"/>
              <a:t>        add(greenLabel);</a:t>
            </a:r>
          </a:p>
          <a:p>
            <a:pPr>
              <a:lnSpc>
                <a:spcPct val="80000"/>
              </a:lnSpc>
              <a:buFontTx/>
              <a:buNone/>
            </a:pPr>
            <a:r>
              <a:rPr lang="en-GB" sz="1600" b="1"/>
              <a:t>        add(greenField);</a:t>
            </a:r>
          </a:p>
          <a:p>
            <a:pPr>
              <a:lnSpc>
                <a:spcPct val="80000"/>
              </a:lnSpc>
              <a:buFontTx/>
              <a:buNone/>
            </a:pPr>
            <a:r>
              <a:rPr lang="en-GB" sz="1600" b="1"/>
              <a:t>        </a:t>
            </a:r>
          </a:p>
          <a:p>
            <a:pPr>
              <a:lnSpc>
                <a:spcPct val="80000"/>
              </a:lnSpc>
              <a:buFontTx/>
              <a:buNone/>
            </a:pPr>
            <a:r>
              <a:rPr lang="en-GB" sz="1600" b="1"/>
              <a:t>        changeButton.addActionListener(this);</a:t>
            </a:r>
          </a:p>
          <a:p>
            <a:pPr>
              <a:lnSpc>
                <a:spcPct val="80000"/>
              </a:lnSpc>
              <a:buFontTx/>
              <a:buNone/>
            </a:pPr>
            <a:r>
              <a:rPr lang="en-GB" sz="1600" b="1"/>
              <a:t>        add(changeButton);</a:t>
            </a:r>
          </a:p>
          <a:p>
            <a:pPr>
              <a:lnSpc>
                <a:spcPct val="80000"/>
              </a:lnSpc>
              <a:buFontTx/>
              <a:buNone/>
            </a:pPr>
            <a:r>
              <a:rPr lang="en-GB" sz="1600" b="1"/>
              <a:t>        initialiseButton.addActionListener(this);</a:t>
            </a:r>
          </a:p>
          <a:p>
            <a:pPr>
              <a:lnSpc>
                <a:spcPct val="80000"/>
              </a:lnSpc>
              <a:buFontTx/>
              <a:buNone/>
            </a:pPr>
            <a:r>
              <a:rPr lang="en-GB" sz="1600" b="1"/>
              <a:t>        add(initialiseButton);</a:t>
            </a:r>
          </a:p>
          <a:p>
            <a:pPr>
              <a:lnSpc>
                <a:spcPct val="80000"/>
              </a:lnSpc>
              <a:buFontTx/>
              <a:buNone/>
            </a:pPr>
            <a:r>
              <a:rPr lang="en-GB" sz="1600" b="1"/>
              <a:t>    }</a:t>
            </a:r>
          </a:p>
        </p:txBody>
      </p:sp>
      <p:pic>
        <p:nvPicPr>
          <p:cNvPr id="41988" name="Picture 4"/>
          <p:cNvPicPr>
            <a:picLocks noGrp="1" noChangeAspect="1" noChangeArrowheads="1"/>
          </p:cNvPicPr>
          <p:nvPr>
            <p:ph sz="half" idx="2"/>
          </p:nvPr>
        </p:nvPicPr>
        <p:blipFill>
          <a:blip r:embed="rId3"/>
          <a:stretch>
            <a:fillRect/>
          </a:stretch>
        </p:blipFill>
        <p:spPr>
          <a:xfrm>
            <a:off x="5562723" y="3400504"/>
            <a:ext cx="1980953" cy="1276191"/>
          </a:xfrm>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The TLPanel Class (3)</a:t>
            </a:r>
          </a:p>
        </p:txBody>
      </p:sp>
      <p:sp>
        <p:nvSpPr>
          <p:cNvPr id="44035" name="Rectangle 3"/>
          <p:cNvSpPr>
            <a:spLocks noGrp="1" noChangeArrowheads="1"/>
          </p:cNvSpPr>
          <p:nvPr>
            <p:ph type="body" sz="half" idx="1"/>
          </p:nvPr>
        </p:nvSpPr>
        <p:spPr>
          <a:xfrm>
            <a:off x="323850" y="1700213"/>
            <a:ext cx="6840538" cy="4968875"/>
          </a:xfrm>
        </p:spPr>
        <p:txBody>
          <a:bodyPr/>
          <a:lstStyle/>
          <a:p>
            <a:pPr>
              <a:lnSpc>
                <a:spcPct val="90000"/>
              </a:lnSpc>
              <a:buFontTx/>
              <a:buNone/>
            </a:pPr>
            <a:r>
              <a:rPr lang="en-GB"/>
              <a:t> </a:t>
            </a:r>
            <a:r>
              <a:rPr lang="en-GB" sz="2000" b="1"/>
              <a:t>public void paintComponent(Graphics g) {</a:t>
            </a:r>
          </a:p>
          <a:p>
            <a:pPr>
              <a:lnSpc>
                <a:spcPct val="90000"/>
              </a:lnSpc>
              <a:buFontTx/>
              <a:buNone/>
            </a:pPr>
            <a:r>
              <a:rPr lang="en-GB" sz="2000" b="1"/>
              <a:t>	     super.paintComponent (g);</a:t>
            </a:r>
          </a:p>
          <a:p>
            <a:pPr>
              <a:lnSpc>
                <a:spcPct val="90000"/>
              </a:lnSpc>
              <a:buFontTx/>
              <a:buNone/>
            </a:pPr>
            <a:r>
              <a:rPr lang="en-GB" sz="2000" b="1"/>
              <a:t>           redField.setText(model.getRed()?"ON":"OFF");</a:t>
            </a:r>
          </a:p>
          <a:p>
            <a:pPr>
              <a:lnSpc>
                <a:spcPct val="90000"/>
              </a:lnSpc>
              <a:buFontTx/>
              <a:buNone/>
            </a:pPr>
            <a:r>
              <a:rPr lang="en-GB" sz="2000" b="1"/>
              <a:t>           amberField.setText(model.getAmber()?"ON":"OFF");</a:t>
            </a:r>
          </a:p>
          <a:p>
            <a:pPr>
              <a:lnSpc>
                <a:spcPct val="90000"/>
              </a:lnSpc>
              <a:buFontTx/>
              <a:buNone/>
            </a:pPr>
            <a:r>
              <a:rPr lang="en-GB" sz="2000" b="1"/>
              <a:t>           greenField.setText(model.getGreen()?"ON":"OFF");</a:t>
            </a:r>
          </a:p>
          <a:p>
            <a:pPr>
              <a:lnSpc>
                <a:spcPct val="90000"/>
              </a:lnSpc>
              <a:buFontTx/>
              <a:buNone/>
            </a:pPr>
            <a:r>
              <a:rPr lang="en-GB" sz="2000" b="1"/>
              <a:t>    }</a:t>
            </a:r>
          </a:p>
          <a:p>
            <a:pPr>
              <a:lnSpc>
                <a:spcPct val="90000"/>
              </a:lnSpc>
              <a:buFontTx/>
              <a:buNone/>
            </a:pPr>
            <a:r>
              <a:rPr lang="en-GB" sz="2000" b="1"/>
              <a:t>     </a:t>
            </a:r>
          </a:p>
          <a:p>
            <a:pPr>
              <a:lnSpc>
                <a:spcPct val="90000"/>
              </a:lnSpc>
              <a:buFontTx/>
              <a:buNone/>
            </a:pPr>
            <a:r>
              <a:rPr lang="en-GB" sz="2000" b="1"/>
              <a:t>    public void actionPerformed(ActionEvent event) {</a:t>
            </a:r>
          </a:p>
          <a:p>
            <a:pPr>
              <a:lnSpc>
                <a:spcPct val="90000"/>
              </a:lnSpc>
              <a:buFontTx/>
              <a:buNone/>
            </a:pPr>
            <a:r>
              <a:rPr lang="en-GB" sz="2000" b="1"/>
              <a:t>          if (event.getSource() == initialiseButton)</a:t>
            </a:r>
          </a:p>
          <a:p>
            <a:pPr>
              <a:lnSpc>
                <a:spcPct val="90000"/>
              </a:lnSpc>
              <a:buFontTx/>
              <a:buNone/>
            </a:pPr>
            <a:r>
              <a:rPr lang="en-GB" sz="2000" b="1"/>
              <a:t>	            controller.initialise();</a:t>
            </a:r>
          </a:p>
          <a:p>
            <a:pPr>
              <a:lnSpc>
                <a:spcPct val="90000"/>
              </a:lnSpc>
              <a:buFontTx/>
              <a:buNone/>
            </a:pPr>
            <a:r>
              <a:rPr lang="en-GB" sz="2000" b="1"/>
              <a:t>          else if (event.getSource() ==changeButton)</a:t>
            </a:r>
          </a:p>
          <a:p>
            <a:pPr>
              <a:lnSpc>
                <a:spcPct val="90000"/>
              </a:lnSpc>
              <a:buFontTx/>
              <a:buNone/>
            </a:pPr>
            <a:r>
              <a:rPr lang="en-GB" sz="2000" b="1"/>
              <a:t>                 controller.change();</a:t>
            </a:r>
          </a:p>
          <a:p>
            <a:pPr>
              <a:lnSpc>
                <a:spcPct val="90000"/>
              </a:lnSpc>
              <a:buFontTx/>
              <a:buNone/>
            </a:pPr>
            <a:r>
              <a:rPr lang="en-GB" sz="2000" b="1"/>
              <a:t>    }</a:t>
            </a:r>
          </a:p>
        </p:txBody>
      </p:sp>
      <p:pic>
        <p:nvPicPr>
          <p:cNvPr id="44036" name="Picture 4"/>
          <p:cNvPicPr>
            <a:picLocks noGrp="1" noChangeAspect="1" noChangeArrowheads="1"/>
          </p:cNvPicPr>
          <p:nvPr>
            <p:ph sz="half" idx="2"/>
          </p:nvPr>
        </p:nvPicPr>
        <p:blipFill>
          <a:blip r:embed="rId3"/>
          <a:stretch>
            <a:fillRect/>
          </a:stretch>
        </p:blipFill>
        <p:spPr>
          <a:xfrm>
            <a:off x="6781800" y="4038600"/>
            <a:ext cx="1980953" cy="1276191"/>
          </a:xfrm>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a:t>The TLPanel Class (4)</a:t>
            </a:r>
          </a:p>
        </p:txBody>
      </p:sp>
      <p:sp>
        <p:nvSpPr>
          <p:cNvPr id="46083" name="Rectangle 3"/>
          <p:cNvSpPr>
            <a:spLocks noGrp="1" noChangeArrowheads="1"/>
          </p:cNvSpPr>
          <p:nvPr>
            <p:ph idx="1"/>
          </p:nvPr>
        </p:nvSpPr>
        <p:spPr>
          <a:xfrm>
            <a:off x="457200" y="1981200"/>
            <a:ext cx="8458200" cy="4648200"/>
          </a:xfrm>
          <a:ln>
            <a:solidFill>
              <a:schemeClr val="tx1"/>
            </a:solidFill>
          </a:ln>
        </p:spPr>
        <p:txBody>
          <a:bodyPr/>
          <a:lstStyle/>
          <a:p>
            <a:pPr>
              <a:buFontTx/>
              <a:buNone/>
            </a:pPr>
            <a:r>
              <a:rPr lang="en-GB" sz="2000"/>
              <a:t>	public Dimension getPreferredSize() {</a:t>
            </a:r>
          </a:p>
          <a:p>
            <a:pPr>
              <a:buFontTx/>
              <a:buNone/>
            </a:pPr>
            <a:r>
              <a:rPr lang="en-GB" sz="2000"/>
              <a:t>          return new Dimension(200,100);</a:t>
            </a:r>
          </a:p>
          <a:p>
            <a:pPr>
              <a:buFontTx/>
              <a:buNone/>
            </a:pPr>
            <a:r>
              <a:rPr lang="en-GB" sz="2000"/>
              <a:t>    }</a:t>
            </a:r>
          </a:p>
          <a:p>
            <a:pPr>
              <a:buFontTx/>
              <a:buNone/>
            </a:pPr>
            <a:r>
              <a:rPr lang="en-GB" sz="2000"/>
              <a:t>    </a:t>
            </a:r>
          </a:p>
          <a:p>
            <a:pPr>
              <a:buFontTx/>
              <a:buNone/>
            </a:pPr>
            <a:r>
              <a:rPr lang="en-GB" sz="2000"/>
              <a:t>    public Dimension getMinimumSize() {</a:t>
            </a:r>
          </a:p>
          <a:p>
            <a:pPr>
              <a:buFontTx/>
              <a:buNone/>
            </a:pPr>
            <a:r>
              <a:rPr lang="en-GB" sz="2000"/>
              <a:t>          return getPreferredSize();</a:t>
            </a:r>
          </a:p>
          <a:p>
            <a:pPr>
              <a:buFontTx/>
              <a:buNone/>
            </a:pPr>
            <a:r>
              <a:rPr lang="en-GB" sz="2000"/>
              <a:t>    }</a:t>
            </a:r>
          </a:p>
          <a:p>
            <a:pPr>
              <a:buFontTx/>
              <a:buNone/>
            </a:pPr>
            <a:r>
              <a:rPr lang="en-GB" sz="2000"/>
              <a:t>    </a:t>
            </a:r>
          </a:p>
          <a:p>
            <a:pPr>
              <a:buFontTx/>
              <a:buNone/>
            </a:pPr>
            <a:r>
              <a:rPr lang="en-GB" sz="2000"/>
              <a:t>    public Dimension getMaximumSize() {</a:t>
            </a:r>
          </a:p>
          <a:p>
            <a:pPr>
              <a:buFontTx/>
              <a:buNone/>
            </a:pPr>
            <a:r>
              <a:rPr lang="en-GB" sz="2000"/>
              <a:t>          return getPreferredSize();</a:t>
            </a:r>
          </a:p>
          <a:p>
            <a:pPr>
              <a:buFontTx/>
              <a:buNone/>
            </a:pPr>
            <a:r>
              <a:rPr lang="en-GB" sz="2000"/>
              <a:t>    } </a:t>
            </a:r>
          </a:p>
        </p:txBody>
      </p:sp>
      <p:sp>
        <p:nvSpPr>
          <p:cNvPr id="46084" name="AutoShape 4"/>
          <p:cNvSpPr>
            <a:spLocks noChangeArrowheads="1"/>
          </p:cNvSpPr>
          <p:nvPr/>
        </p:nvSpPr>
        <p:spPr bwMode="auto">
          <a:xfrm>
            <a:off x="5257800" y="2667000"/>
            <a:ext cx="3429000" cy="1828800"/>
          </a:xfrm>
          <a:prstGeom prst="foldedCorner">
            <a:avLst>
              <a:gd name="adj" fmla="val 12500"/>
            </a:avLst>
          </a:prstGeom>
          <a:solidFill>
            <a:schemeClr val="accent1"/>
          </a:solidFill>
          <a:ln w="9525">
            <a:solidFill>
              <a:schemeClr val="tx1"/>
            </a:solidFill>
            <a:round/>
            <a:headEnd/>
            <a:tailEnd/>
          </a:ln>
          <a:effectLst/>
        </p:spPr>
        <p:txBody>
          <a:bodyPr anchor="ctr"/>
          <a:lstStyle/>
          <a:p>
            <a:r>
              <a:rPr lang="en-GB" sz="1800">
                <a:latin typeface="Arial" charset="0"/>
              </a:rPr>
              <a:t>This code just makes sure that the view occupies a sensible amount of space on the screen. You don’t need to worry about it too much.</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a:t>The Controller</a:t>
            </a:r>
          </a:p>
        </p:txBody>
      </p:sp>
      <p:sp>
        <p:nvSpPr>
          <p:cNvPr id="68611" name="Rectangle 3"/>
          <p:cNvSpPr>
            <a:spLocks noGrp="1" noChangeArrowheads="1"/>
          </p:cNvSpPr>
          <p:nvPr>
            <p:ph type="body" sz="half" idx="1"/>
          </p:nvPr>
        </p:nvSpPr>
        <p:spPr>
          <a:xfrm>
            <a:off x="457200" y="1981200"/>
            <a:ext cx="7696200" cy="4256088"/>
          </a:xfrm>
          <a:ln>
            <a:solidFill>
              <a:schemeClr val="tx1"/>
            </a:solidFill>
          </a:ln>
        </p:spPr>
        <p:txBody>
          <a:bodyPr/>
          <a:lstStyle/>
          <a:p>
            <a:pPr>
              <a:lnSpc>
                <a:spcPct val="80000"/>
              </a:lnSpc>
              <a:buFontTx/>
              <a:buNone/>
            </a:pPr>
            <a:r>
              <a:rPr lang="en-GB" sz="2000" b="1"/>
              <a:t>public class TLController {</a:t>
            </a:r>
          </a:p>
          <a:p>
            <a:pPr>
              <a:lnSpc>
                <a:spcPct val="80000"/>
              </a:lnSpc>
              <a:buFontTx/>
              <a:buNone/>
            </a:pPr>
            <a:r>
              <a:rPr lang="en-GB" sz="2000" b="1"/>
              <a:t>    </a:t>
            </a:r>
          </a:p>
          <a:p>
            <a:pPr>
              <a:lnSpc>
                <a:spcPct val="80000"/>
              </a:lnSpc>
              <a:buFontTx/>
              <a:buNone/>
            </a:pPr>
            <a:r>
              <a:rPr lang="en-GB" sz="2000" b="1"/>
              <a:t>    private TLModel model;</a:t>
            </a:r>
          </a:p>
          <a:p>
            <a:pPr>
              <a:lnSpc>
                <a:spcPct val="80000"/>
              </a:lnSpc>
              <a:buFontTx/>
              <a:buNone/>
            </a:pPr>
            <a:r>
              <a:rPr lang="en-GB" sz="2000" b="1"/>
              <a:t>    private TLView view;</a:t>
            </a:r>
          </a:p>
          <a:p>
            <a:pPr>
              <a:lnSpc>
                <a:spcPct val="80000"/>
              </a:lnSpc>
              <a:buFontTx/>
              <a:buNone/>
            </a:pPr>
            <a:r>
              <a:rPr lang="en-GB" sz="2000" b="1"/>
              <a:t>    </a:t>
            </a:r>
          </a:p>
          <a:p>
            <a:pPr>
              <a:lnSpc>
                <a:spcPct val="80000"/>
              </a:lnSpc>
              <a:buFontTx/>
              <a:buNone/>
            </a:pPr>
            <a:r>
              <a:rPr lang="en-GB" sz="2000" b="1"/>
              <a:t>    public TLController(TLModel model) { this.model = model; }</a:t>
            </a:r>
          </a:p>
          <a:p>
            <a:pPr>
              <a:lnSpc>
                <a:spcPct val="80000"/>
              </a:lnSpc>
              <a:buFontTx/>
              <a:buNone/>
            </a:pPr>
            <a:r>
              <a:rPr lang="en-GB" sz="2000" b="1"/>
              <a:t>    </a:t>
            </a:r>
          </a:p>
          <a:p>
            <a:pPr>
              <a:lnSpc>
                <a:spcPct val="80000"/>
              </a:lnSpc>
              <a:buFontTx/>
              <a:buNone/>
            </a:pPr>
            <a:r>
              <a:rPr lang="en-GB" sz="2000" b="1"/>
              <a:t>    public void setView(TLView  view) { this.view = view;}</a:t>
            </a:r>
          </a:p>
          <a:p>
            <a:pPr>
              <a:lnSpc>
                <a:spcPct val="80000"/>
              </a:lnSpc>
              <a:buFontTx/>
              <a:buNone/>
            </a:pPr>
            <a:r>
              <a:rPr lang="en-GB" sz="2000" b="1"/>
              <a:t>    </a:t>
            </a:r>
          </a:p>
          <a:p>
            <a:pPr>
              <a:lnSpc>
                <a:spcPct val="80000"/>
              </a:lnSpc>
              <a:buFontTx/>
              <a:buNone/>
            </a:pPr>
            <a:r>
              <a:rPr lang="en-GB" sz="2000" b="1"/>
              <a:t>    public void change() { model.change(); }</a:t>
            </a:r>
          </a:p>
          <a:p>
            <a:pPr>
              <a:lnSpc>
                <a:spcPct val="80000"/>
              </a:lnSpc>
              <a:buFontTx/>
              <a:buNone/>
            </a:pPr>
            <a:r>
              <a:rPr lang="en-GB" sz="2000" b="1"/>
              <a:t>    public void initialise() { model.initialise();}</a:t>
            </a:r>
          </a:p>
          <a:p>
            <a:pPr>
              <a:lnSpc>
                <a:spcPct val="80000"/>
              </a:lnSpc>
              <a:buFontTx/>
              <a:buNone/>
            </a:pPr>
            <a:r>
              <a:rPr lang="en-GB" sz="2000" b="1"/>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GB"/>
              <a:t>Why do we need the controller?</a:t>
            </a:r>
          </a:p>
        </p:txBody>
      </p:sp>
      <p:sp>
        <p:nvSpPr>
          <p:cNvPr id="69635" name="Rectangle 3"/>
          <p:cNvSpPr>
            <a:spLocks noGrp="1" noChangeArrowheads="1"/>
          </p:cNvSpPr>
          <p:nvPr>
            <p:ph type="body" sz="half" idx="1"/>
          </p:nvPr>
        </p:nvSpPr>
        <p:spPr>
          <a:xfrm>
            <a:off x="457200" y="1822450"/>
            <a:ext cx="5486400" cy="4806950"/>
          </a:xfrm>
        </p:spPr>
        <p:txBody>
          <a:bodyPr/>
          <a:lstStyle/>
          <a:p>
            <a:pPr>
              <a:lnSpc>
                <a:spcPct val="90000"/>
              </a:lnSpc>
            </a:pPr>
            <a:r>
              <a:rPr lang="en-GB" sz="1800"/>
              <a:t>At the moment the controller simply passes on messages from the view to the model, so one might be forgiven for wondering whether it is really necessary at all.</a:t>
            </a:r>
          </a:p>
          <a:p>
            <a:pPr>
              <a:lnSpc>
                <a:spcPct val="90000"/>
              </a:lnSpc>
            </a:pPr>
            <a:r>
              <a:rPr lang="en-GB" sz="1800"/>
              <a:t>The advantage of a controller class becomes apparent when we consider what would happen if we tried to modify our application.</a:t>
            </a:r>
          </a:p>
          <a:p>
            <a:pPr>
              <a:lnSpc>
                <a:spcPct val="90000"/>
              </a:lnSpc>
            </a:pPr>
            <a:r>
              <a:rPr lang="en-GB" sz="1800"/>
              <a:t>For instance suppose that we wanted to add a ‘Run’ button to the interface that causes the application to automatically step through the sequence of lights, perhaps changing state every 3 minutes.</a:t>
            </a:r>
          </a:p>
          <a:p>
            <a:pPr>
              <a:lnSpc>
                <a:spcPct val="90000"/>
              </a:lnSpc>
            </a:pPr>
            <a:r>
              <a:rPr lang="en-GB" sz="1800"/>
              <a:t>The ‘run’ button might also be required to disable the ‘change’ and initialise buttons, but enable a ‘Stop’ button which stops the run.</a:t>
            </a:r>
          </a:p>
          <a:p>
            <a:pPr>
              <a:lnSpc>
                <a:spcPct val="90000"/>
              </a:lnSpc>
            </a:pPr>
            <a:r>
              <a:rPr lang="en-GB" sz="1800"/>
              <a:t>Delegating the handling of the ‘run’ button to the controller will make it easier to change the behaviour associated with this button.</a:t>
            </a:r>
          </a:p>
        </p:txBody>
      </p:sp>
      <p:pic>
        <p:nvPicPr>
          <p:cNvPr id="69636" name="Picture 4"/>
          <p:cNvPicPr>
            <a:picLocks noGrp="1" noChangeAspect="1" noChangeArrowheads="1"/>
          </p:cNvPicPr>
          <p:nvPr>
            <p:ph sz="half" idx="2"/>
          </p:nvPr>
        </p:nvPicPr>
        <p:blipFill>
          <a:blip r:embed="rId3"/>
          <a:srcRect/>
          <a:stretch>
            <a:fillRect/>
          </a:stretch>
        </p:blipFill>
        <p:spPr>
          <a:xfrm>
            <a:off x="5867400" y="1844675"/>
            <a:ext cx="2928938" cy="1887538"/>
          </a:xfrm>
          <a:noFill/>
          <a:ln/>
        </p:spPr>
      </p:pic>
      <p:grpSp>
        <p:nvGrpSpPr>
          <p:cNvPr id="69637" name="Group 5"/>
          <p:cNvGrpSpPr>
            <a:grpSpLocks/>
          </p:cNvGrpSpPr>
          <p:nvPr/>
        </p:nvGrpSpPr>
        <p:grpSpPr bwMode="auto">
          <a:xfrm>
            <a:off x="5867400" y="3733800"/>
            <a:ext cx="2895600" cy="376238"/>
            <a:chOff x="3969" y="2160"/>
            <a:chExt cx="1554" cy="237"/>
          </a:xfrm>
        </p:grpSpPr>
        <p:sp>
          <p:nvSpPr>
            <p:cNvPr id="69638" name="Text Box 6"/>
            <p:cNvSpPr txBox="1">
              <a:spLocks noChangeArrowheads="1"/>
            </p:cNvSpPr>
            <p:nvPr/>
          </p:nvSpPr>
          <p:spPr bwMode="auto">
            <a:xfrm>
              <a:off x="3969" y="2160"/>
              <a:ext cx="771" cy="237"/>
            </a:xfrm>
            <a:prstGeom prst="rect">
              <a:avLst/>
            </a:prstGeom>
            <a:solidFill>
              <a:srgbClr val="CCFFFF"/>
            </a:solidFill>
            <a:ln w="9525">
              <a:solidFill>
                <a:schemeClr val="bg2"/>
              </a:solidFill>
              <a:miter lim="800000"/>
              <a:headEnd/>
              <a:tailEnd/>
            </a:ln>
            <a:effectLst/>
          </p:spPr>
          <p:txBody>
            <a:bodyPr>
              <a:spAutoFit/>
            </a:bodyPr>
            <a:lstStyle/>
            <a:p>
              <a:pPr algn="ctr">
                <a:spcBef>
                  <a:spcPct val="50000"/>
                </a:spcBef>
              </a:pPr>
              <a:r>
                <a:rPr lang="en-GB" sz="1800">
                  <a:latin typeface="Arial" charset="0"/>
                </a:rPr>
                <a:t>Run</a:t>
              </a:r>
            </a:p>
          </p:txBody>
        </p:sp>
        <p:sp>
          <p:nvSpPr>
            <p:cNvPr id="69639" name="Text Box 7"/>
            <p:cNvSpPr txBox="1">
              <a:spLocks noChangeArrowheads="1"/>
            </p:cNvSpPr>
            <p:nvPr/>
          </p:nvSpPr>
          <p:spPr bwMode="auto">
            <a:xfrm>
              <a:off x="4752" y="2160"/>
              <a:ext cx="771" cy="237"/>
            </a:xfrm>
            <a:prstGeom prst="rect">
              <a:avLst/>
            </a:prstGeom>
            <a:solidFill>
              <a:srgbClr val="CCFFFF"/>
            </a:solidFill>
            <a:ln w="9525">
              <a:solidFill>
                <a:schemeClr val="bg2"/>
              </a:solidFill>
              <a:miter lim="800000"/>
              <a:headEnd/>
              <a:tailEnd/>
            </a:ln>
            <a:effectLst/>
          </p:spPr>
          <p:txBody>
            <a:bodyPr>
              <a:spAutoFit/>
            </a:bodyPr>
            <a:lstStyle/>
            <a:p>
              <a:pPr algn="ctr">
                <a:spcBef>
                  <a:spcPct val="50000"/>
                </a:spcBef>
              </a:pPr>
              <a:r>
                <a:rPr lang="en-GB" sz="1800">
                  <a:latin typeface="Arial" charset="0"/>
                </a:rPr>
                <a:t>Stop</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GB"/>
              <a:t>Carving Nature At Its Joints</a:t>
            </a:r>
          </a:p>
        </p:txBody>
      </p:sp>
      <p:sp>
        <p:nvSpPr>
          <p:cNvPr id="13315" name="Rectangle 3"/>
          <p:cNvSpPr>
            <a:spLocks noGrp="1" noChangeArrowheads="1"/>
          </p:cNvSpPr>
          <p:nvPr>
            <p:ph idx="1"/>
          </p:nvPr>
        </p:nvSpPr>
        <p:spPr/>
        <p:txBody>
          <a:bodyPr/>
          <a:lstStyle/>
          <a:p>
            <a:r>
              <a:rPr lang="en-GB"/>
              <a:t>OO Design is largely about dividing problems into parts.</a:t>
            </a:r>
          </a:p>
          <a:p>
            <a:r>
              <a:rPr lang="en-GB"/>
              <a:t>The snag is that you can’t just divide up the problem any way that you like. Some ways work, others don’t.</a:t>
            </a:r>
          </a:p>
          <a:p>
            <a:r>
              <a:rPr lang="en-GB"/>
              <a:t>A design pattern generally describes a </a:t>
            </a:r>
            <a:r>
              <a:rPr lang="en-GB" i="1"/>
              <a:t>good </a:t>
            </a:r>
            <a:r>
              <a:rPr lang="en-GB"/>
              <a:t>way of dividing up a problem into parts.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GB"/>
              <a:t>Exercise</a:t>
            </a:r>
          </a:p>
        </p:txBody>
      </p:sp>
      <p:sp>
        <p:nvSpPr>
          <p:cNvPr id="71683" name="Rectangle 3"/>
          <p:cNvSpPr>
            <a:spLocks noGrp="1" noChangeArrowheads="1"/>
          </p:cNvSpPr>
          <p:nvPr>
            <p:ph idx="1"/>
          </p:nvPr>
        </p:nvSpPr>
        <p:spPr>
          <a:xfrm>
            <a:off x="685800" y="1981200"/>
            <a:ext cx="7772400" cy="2017713"/>
          </a:xfrm>
        </p:spPr>
        <p:txBody>
          <a:bodyPr/>
          <a:lstStyle/>
          <a:p>
            <a:pPr marL="533400" indent="-533400"/>
            <a:r>
              <a:rPr lang="en-GB" sz="1800" b="1"/>
              <a:t>In The Unified Modelling Language (UML) a </a:t>
            </a:r>
            <a:r>
              <a:rPr lang="en-GB" sz="1800" b="1" i="1"/>
              <a:t>dependency </a:t>
            </a:r>
            <a:r>
              <a:rPr lang="en-GB" sz="1800" b="1"/>
              <a:t>between two classes is represented by a dashed arrow, as shown below. The diagram should be interpreted as stating that class A depends on class B.</a:t>
            </a:r>
          </a:p>
          <a:p>
            <a:pPr marL="533400" indent="-533400"/>
            <a:r>
              <a:rPr lang="en-GB" sz="1800" b="1"/>
              <a:t>In practice this means that if we changed the code in class B then we might also have to change the code in class A.</a:t>
            </a:r>
          </a:p>
        </p:txBody>
      </p:sp>
      <p:sp>
        <p:nvSpPr>
          <p:cNvPr id="71684" name="Text Box 4"/>
          <p:cNvSpPr txBox="1">
            <a:spLocks noChangeArrowheads="1"/>
          </p:cNvSpPr>
          <p:nvPr/>
        </p:nvSpPr>
        <p:spPr bwMode="auto">
          <a:xfrm>
            <a:off x="685800" y="5029200"/>
            <a:ext cx="7620000" cy="1246188"/>
          </a:xfrm>
          <a:prstGeom prst="rect">
            <a:avLst/>
          </a:prstGeom>
          <a:noFill/>
          <a:ln w="9525">
            <a:noFill/>
            <a:miter lim="800000"/>
            <a:headEnd/>
            <a:tailEnd/>
          </a:ln>
          <a:effectLst/>
        </p:spPr>
        <p:txBody>
          <a:bodyPr>
            <a:spAutoFit/>
          </a:bodyPr>
          <a:lstStyle/>
          <a:p>
            <a:pPr marL="342900" indent="-342900">
              <a:spcBef>
                <a:spcPct val="20000"/>
              </a:spcBef>
              <a:buClr>
                <a:schemeClr val="bg2"/>
              </a:buClr>
              <a:buSzPct val="75000"/>
              <a:buFont typeface="Wingdings" pitchFamily="2" charset="2"/>
              <a:buAutoNum type="arabicPeriod"/>
            </a:pPr>
            <a:r>
              <a:rPr lang="en-GB" sz="1800" b="1">
                <a:latin typeface="Arial" charset="0"/>
              </a:rPr>
              <a:t>Draw boxes to represent the Model, View and Controller  and then draw the dependencies between them in the MVC pattern</a:t>
            </a:r>
          </a:p>
          <a:p>
            <a:pPr marL="342900" indent="-342900">
              <a:spcBef>
                <a:spcPct val="20000"/>
              </a:spcBef>
              <a:buClr>
                <a:schemeClr val="bg2"/>
              </a:buClr>
              <a:buSzPct val="75000"/>
              <a:buFont typeface="Wingdings" pitchFamily="2" charset="2"/>
              <a:buAutoNum type="arabicPeriod"/>
            </a:pPr>
            <a:r>
              <a:rPr lang="en-GB" sz="1800" b="1">
                <a:latin typeface="Arial" charset="0"/>
              </a:rPr>
              <a:t>Do the same for the Observer and Observable classes in the Observer pattern.</a:t>
            </a:r>
            <a:endParaRPr lang="en-GB" sz="1800">
              <a:latin typeface="Arial" charset="0"/>
            </a:endParaRPr>
          </a:p>
        </p:txBody>
      </p:sp>
      <p:sp>
        <p:nvSpPr>
          <p:cNvPr id="71685" name="Rectangle 5"/>
          <p:cNvSpPr>
            <a:spLocks noChangeArrowheads="1"/>
          </p:cNvSpPr>
          <p:nvPr/>
        </p:nvSpPr>
        <p:spPr bwMode="auto">
          <a:xfrm>
            <a:off x="1371600" y="3962400"/>
            <a:ext cx="1219200" cy="685800"/>
          </a:xfrm>
          <a:prstGeom prst="rect">
            <a:avLst/>
          </a:prstGeom>
          <a:solidFill>
            <a:schemeClr val="accent1"/>
          </a:solidFill>
          <a:ln w="9525">
            <a:solidFill>
              <a:schemeClr val="tx1"/>
            </a:solidFill>
            <a:miter lim="800000"/>
            <a:headEnd/>
            <a:tailEnd/>
          </a:ln>
          <a:effectLst/>
        </p:spPr>
        <p:txBody>
          <a:bodyPr wrap="none" anchor="ctr"/>
          <a:lstStyle/>
          <a:p>
            <a:pPr algn="ctr"/>
            <a:r>
              <a:rPr lang="en-GB" sz="1800">
                <a:latin typeface="Arial" charset="0"/>
              </a:rPr>
              <a:t>A</a:t>
            </a:r>
          </a:p>
        </p:txBody>
      </p:sp>
      <p:sp>
        <p:nvSpPr>
          <p:cNvPr id="71686" name="Rectangle 6"/>
          <p:cNvSpPr>
            <a:spLocks noChangeArrowheads="1"/>
          </p:cNvSpPr>
          <p:nvPr/>
        </p:nvSpPr>
        <p:spPr bwMode="auto">
          <a:xfrm>
            <a:off x="3962400" y="3962400"/>
            <a:ext cx="1219200" cy="685800"/>
          </a:xfrm>
          <a:prstGeom prst="rect">
            <a:avLst/>
          </a:prstGeom>
          <a:solidFill>
            <a:schemeClr val="accent1"/>
          </a:solidFill>
          <a:ln w="9525">
            <a:solidFill>
              <a:schemeClr val="tx1"/>
            </a:solidFill>
            <a:miter lim="800000"/>
            <a:headEnd/>
            <a:tailEnd/>
          </a:ln>
          <a:effectLst/>
        </p:spPr>
        <p:txBody>
          <a:bodyPr wrap="none" anchor="ctr"/>
          <a:lstStyle/>
          <a:p>
            <a:pPr algn="ctr"/>
            <a:r>
              <a:rPr lang="en-GB" sz="1800">
                <a:latin typeface="Arial" charset="0"/>
              </a:rPr>
              <a:t>B</a:t>
            </a:r>
          </a:p>
        </p:txBody>
      </p:sp>
      <p:cxnSp>
        <p:nvCxnSpPr>
          <p:cNvPr id="71687" name="AutoShape 7"/>
          <p:cNvCxnSpPr>
            <a:cxnSpLocks noChangeShapeType="1"/>
            <a:stCxn id="71685" idx="3"/>
            <a:endCxn id="71686" idx="1"/>
          </p:cNvCxnSpPr>
          <p:nvPr/>
        </p:nvCxnSpPr>
        <p:spPr bwMode="auto">
          <a:xfrm>
            <a:off x="2590800" y="4305300"/>
            <a:ext cx="1371600" cy="0"/>
          </a:xfrm>
          <a:prstGeom prst="straightConnector1">
            <a:avLst/>
          </a:prstGeom>
          <a:noFill/>
          <a:ln w="9525">
            <a:solidFill>
              <a:schemeClr val="tx1"/>
            </a:solidFill>
            <a:prstDash val="dash"/>
            <a:round/>
            <a:headEnd/>
            <a:tailEnd type="arrow" w="lg" len="lg"/>
          </a:ln>
          <a:effectLst/>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GB"/>
              <a:t>A Traffic Light Application</a:t>
            </a:r>
          </a:p>
        </p:txBody>
      </p:sp>
      <p:pic>
        <p:nvPicPr>
          <p:cNvPr id="72707" name="Picture 3"/>
          <p:cNvPicPr>
            <a:picLocks noGrp="1" noChangeAspect="1" noChangeArrowheads="1"/>
          </p:cNvPicPr>
          <p:nvPr>
            <p:ph idx="1"/>
          </p:nvPr>
        </p:nvPicPr>
        <p:blipFill>
          <a:blip r:embed="rId3"/>
          <a:srcRect/>
          <a:stretch>
            <a:fillRect/>
          </a:stretch>
        </p:blipFill>
        <p:spPr>
          <a:xfrm>
            <a:off x="5148263" y="1557338"/>
            <a:ext cx="2719387" cy="1752600"/>
          </a:xfrm>
          <a:noFill/>
          <a:ln/>
        </p:spPr>
      </p:pic>
      <p:sp>
        <p:nvSpPr>
          <p:cNvPr id="72708" name="Text Box 4"/>
          <p:cNvSpPr txBox="1">
            <a:spLocks noChangeArrowheads="1"/>
          </p:cNvSpPr>
          <p:nvPr/>
        </p:nvSpPr>
        <p:spPr bwMode="auto">
          <a:xfrm>
            <a:off x="395288" y="2514600"/>
            <a:ext cx="8064500" cy="4108450"/>
          </a:xfrm>
          <a:prstGeom prst="rect">
            <a:avLst/>
          </a:prstGeom>
          <a:noFill/>
          <a:ln w="9525">
            <a:noFill/>
            <a:miter lim="800000"/>
            <a:headEnd/>
            <a:tailEnd/>
          </a:ln>
          <a:effectLst/>
        </p:spPr>
        <p:txBody>
          <a:bodyPr>
            <a:spAutoFit/>
          </a:bodyPr>
          <a:lstStyle/>
          <a:p>
            <a:r>
              <a:rPr lang="en-GB">
                <a:latin typeface="Arial" charset="0"/>
              </a:rPr>
              <a:t>import javax.swing.*;</a:t>
            </a:r>
          </a:p>
          <a:p>
            <a:r>
              <a:rPr lang="en-GB">
                <a:latin typeface="Arial" charset="0"/>
              </a:rPr>
              <a:t>import java.awt.*;</a:t>
            </a:r>
          </a:p>
          <a:p>
            <a:endParaRPr lang="en-GB">
              <a:latin typeface="Arial" charset="0"/>
            </a:endParaRPr>
          </a:p>
          <a:p>
            <a:r>
              <a:rPr lang="en-GB">
                <a:latin typeface="Arial" charset="0"/>
              </a:rPr>
              <a:t>public class TrafficLightDemo {</a:t>
            </a:r>
          </a:p>
          <a:p>
            <a:r>
              <a:rPr lang="en-GB">
                <a:latin typeface="Arial" charset="0"/>
              </a:rPr>
              <a:t>    </a:t>
            </a:r>
          </a:p>
          <a:p>
            <a:r>
              <a:rPr lang="en-GB">
                <a:latin typeface="Arial" charset="0"/>
              </a:rPr>
              <a:t>    public static void main(String [] args) {</a:t>
            </a:r>
          </a:p>
          <a:p>
            <a:r>
              <a:rPr lang="en-GB">
                <a:latin typeface="Arial" charset="0"/>
              </a:rPr>
              <a:t>        TLModel model = new TLModel();</a:t>
            </a:r>
          </a:p>
          <a:p>
            <a:r>
              <a:rPr lang="en-GB">
                <a:latin typeface="Arial" charset="0"/>
              </a:rPr>
              <a:t>        TLController controller = new TLController(model);</a:t>
            </a:r>
          </a:p>
          <a:p>
            <a:r>
              <a:rPr lang="en-GB">
                <a:latin typeface="Arial" charset="0"/>
              </a:rPr>
              <a:t>        TLView view = new TLView(model, controller);</a:t>
            </a:r>
          </a:p>
          <a:p>
            <a:r>
              <a:rPr lang="en-GB">
                <a:latin typeface="Arial" charset="0"/>
              </a:rPr>
              <a:t>    }</a:t>
            </a:r>
          </a:p>
          <a:p>
            <a:r>
              <a:rPr lang="en-GB">
                <a:latin typeface="Arial" charset="0"/>
              </a:rPr>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ormAutofit fontScale="90000"/>
          </a:bodyPr>
          <a:lstStyle/>
          <a:p>
            <a:r>
              <a:rPr lang="en-GB"/>
              <a:t>How it all Works (Slightly Simplified)</a:t>
            </a:r>
          </a:p>
        </p:txBody>
      </p:sp>
      <p:grpSp>
        <p:nvGrpSpPr>
          <p:cNvPr id="74755" name="Group 3"/>
          <p:cNvGrpSpPr>
            <a:grpSpLocks/>
          </p:cNvGrpSpPr>
          <p:nvPr/>
        </p:nvGrpSpPr>
        <p:grpSpPr bwMode="auto">
          <a:xfrm>
            <a:off x="152400" y="1676400"/>
            <a:ext cx="461963" cy="838200"/>
            <a:chOff x="336" y="1152"/>
            <a:chExt cx="291" cy="528"/>
          </a:xfrm>
        </p:grpSpPr>
        <p:sp>
          <p:nvSpPr>
            <p:cNvPr id="74756" name="Oval 4"/>
            <p:cNvSpPr>
              <a:spLocks noChangeArrowheads="1"/>
            </p:cNvSpPr>
            <p:nvPr/>
          </p:nvSpPr>
          <p:spPr bwMode="auto">
            <a:xfrm>
              <a:off x="384" y="1152"/>
              <a:ext cx="192" cy="192"/>
            </a:xfrm>
            <a:prstGeom prst="ellipse">
              <a:avLst/>
            </a:prstGeom>
            <a:solidFill>
              <a:schemeClr val="bg1"/>
            </a:solidFill>
            <a:ln w="9525">
              <a:solidFill>
                <a:schemeClr val="tx1"/>
              </a:solidFill>
              <a:round/>
              <a:headEnd/>
              <a:tailEnd/>
            </a:ln>
            <a:effectLst/>
          </p:spPr>
          <p:txBody>
            <a:bodyPr wrap="none" anchor="ctr"/>
            <a:lstStyle/>
            <a:p>
              <a:endParaRPr lang="en-US"/>
            </a:p>
          </p:txBody>
        </p:sp>
        <p:sp>
          <p:nvSpPr>
            <p:cNvPr id="74757" name="Line 5"/>
            <p:cNvSpPr>
              <a:spLocks noChangeShapeType="1"/>
            </p:cNvSpPr>
            <p:nvPr/>
          </p:nvSpPr>
          <p:spPr bwMode="auto">
            <a:xfrm>
              <a:off x="480" y="1344"/>
              <a:ext cx="0" cy="192"/>
            </a:xfrm>
            <a:prstGeom prst="line">
              <a:avLst/>
            </a:prstGeom>
            <a:noFill/>
            <a:ln w="9525">
              <a:solidFill>
                <a:schemeClr val="tx1"/>
              </a:solidFill>
              <a:round/>
              <a:headEnd/>
              <a:tailEnd/>
            </a:ln>
            <a:effectLst/>
          </p:spPr>
          <p:txBody>
            <a:bodyPr/>
            <a:lstStyle/>
            <a:p>
              <a:endParaRPr lang="en-US"/>
            </a:p>
          </p:txBody>
        </p:sp>
        <p:sp>
          <p:nvSpPr>
            <p:cNvPr id="74758" name="Line 6"/>
            <p:cNvSpPr>
              <a:spLocks noChangeShapeType="1"/>
            </p:cNvSpPr>
            <p:nvPr/>
          </p:nvSpPr>
          <p:spPr bwMode="auto">
            <a:xfrm>
              <a:off x="402" y="1392"/>
              <a:ext cx="144" cy="0"/>
            </a:xfrm>
            <a:prstGeom prst="line">
              <a:avLst/>
            </a:prstGeom>
            <a:noFill/>
            <a:ln w="9525">
              <a:solidFill>
                <a:schemeClr val="tx1"/>
              </a:solidFill>
              <a:round/>
              <a:headEnd/>
              <a:tailEnd/>
            </a:ln>
            <a:effectLst/>
          </p:spPr>
          <p:txBody>
            <a:bodyPr/>
            <a:lstStyle/>
            <a:p>
              <a:endParaRPr lang="en-US"/>
            </a:p>
          </p:txBody>
        </p:sp>
        <p:sp>
          <p:nvSpPr>
            <p:cNvPr id="74759" name="Line 7"/>
            <p:cNvSpPr>
              <a:spLocks noChangeShapeType="1"/>
            </p:cNvSpPr>
            <p:nvPr/>
          </p:nvSpPr>
          <p:spPr bwMode="auto">
            <a:xfrm flipH="1">
              <a:off x="336" y="1536"/>
              <a:ext cx="144" cy="144"/>
            </a:xfrm>
            <a:prstGeom prst="line">
              <a:avLst/>
            </a:prstGeom>
            <a:noFill/>
            <a:ln w="9525">
              <a:solidFill>
                <a:schemeClr val="tx1"/>
              </a:solidFill>
              <a:round/>
              <a:headEnd/>
              <a:tailEnd/>
            </a:ln>
            <a:effectLst/>
          </p:spPr>
          <p:txBody>
            <a:bodyPr/>
            <a:lstStyle/>
            <a:p>
              <a:endParaRPr lang="en-US"/>
            </a:p>
          </p:txBody>
        </p:sp>
        <p:sp>
          <p:nvSpPr>
            <p:cNvPr id="74760" name="Line 8"/>
            <p:cNvSpPr>
              <a:spLocks noChangeShapeType="1"/>
            </p:cNvSpPr>
            <p:nvPr/>
          </p:nvSpPr>
          <p:spPr bwMode="auto">
            <a:xfrm>
              <a:off x="483" y="1533"/>
              <a:ext cx="144" cy="144"/>
            </a:xfrm>
            <a:prstGeom prst="line">
              <a:avLst/>
            </a:prstGeom>
            <a:noFill/>
            <a:ln w="9525">
              <a:solidFill>
                <a:schemeClr val="tx1"/>
              </a:solidFill>
              <a:round/>
              <a:headEnd/>
              <a:tailEnd/>
            </a:ln>
            <a:effectLst/>
          </p:spPr>
          <p:txBody>
            <a:bodyPr/>
            <a:lstStyle/>
            <a:p>
              <a:endParaRPr lang="en-US"/>
            </a:p>
          </p:txBody>
        </p:sp>
      </p:grpSp>
      <p:sp>
        <p:nvSpPr>
          <p:cNvPr id="74761" name="Line 9"/>
          <p:cNvSpPr>
            <a:spLocks noChangeShapeType="1"/>
          </p:cNvSpPr>
          <p:nvPr/>
        </p:nvSpPr>
        <p:spPr bwMode="auto">
          <a:xfrm>
            <a:off x="381000" y="2514600"/>
            <a:ext cx="0" cy="4038600"/>
          </a:xfrm>
          <a:prstGeom prst="line">
            <a:avLst/>
          </a:prstGeom>
          <a:noFill/>
          <a:ln w="9525">
            <a:solidFill>
              <a:schemeClr val="tx1"/>
            </a:solidFill>
            <a:round/>
            <a:headEnd/>
            <a:tailEnd/>
          </a:ln>
          <a:effectLst/>
        </p:spPr>
        <p:txBody>
          <a:bodyPr/>
          <a:lstStyle/>
          <a:p>
            <a:endParaRPr lang="en-US"/>
          </a:p>
        </p:txBody>
      </p:sp>
      <p:sp>
        <p:nvSpPr>
          <p:cNvPr id="74762" name="Rectangle 10"/>
          <p:cNvSpPr>
            <a:spLocks noChangeArrowheads="1"/>
          </p:cNvSpPr>
          <p:nvPr/>
        </p:nvSpPr>
        <p:spPr bwMode="auto">
          <a:xfrm>
            <a:off x="1219200" y="1981200"/>
            <a:ext cx="1219200" cy="533400"/>
          </a:xfrm>
          <a:prstGeom prst="rect">
            <a:avLst/>
          </a:prstGeom>
          <a:solidFill>
            <a:schemeClr val="accent1"/>
          </a:solidFill>
          <a:ln w="9525">
            <a:solidFill>
              <a:schemeClr val="tx1"/>
            </a:solidFill>
            <a:miter lim="800000"/>
            <a:headEnd/>
            <a:tailEnd/>
          </a:ln>
          <a:effectLst/>
        </p:spPr>
        <p:txBody>
          <a:bodyPr wrap="none" anchor="ctr"/>
          <a:lstStyle/>
          <a:p>
            <a:pPr algn="ctr"/>
            <a:r>
              <a:rPr lang="en-GB" sz="1800" u="sng">
                <a:latin typeface="Arial" charset="0"/>
              </a:rPr>
              <a:t>TLView:</a:t>
            </a:r>
            <a:endParaRPr lang="en-GB" sz="1800">
              <a:latin typeface="Arial" charset="0"/>
            </a:endParaRPr>
          </a:p>
        </p:txBody>
      </p:sp>
      <p:sp>
        <p:nvSpPr>
          <p:cNvPr id="74763" name="Rectangle 11"/>
          <p:cNvSpPr>
            <a:spLocks noChangeArrowheads="1"/>
          </p:cNvSpPr>
          <p:nvPr/>
        </p:nvSpPr>
        <p:spPr bwMode="auto">
          <a:xfrm>
            <a:off x="4759325" y="1981200"/>
            <a:ext cx="1336675" cy="541338"/>
          </a:xfrm>
          <a:prstGeom prst="rect">
            <a:avLst/>
          </a:prstGeom>
          <a:solidFill>
            <a:schemeClr val="accent1"/>
          </a:solidFill>
          <a:ln w="9525">
            <a:solidFill>
              <a:schemeClr val="tx1"/>
            </a:solidFill>
            <a:miter lim="800000"/>
            <a:headEnd/>
            <a:tailEnd/>
          </a:ln>
          <a:effectLst/>
        </p:spPr>
        <p:txBody>
          <a:bodyPr wrap="none" anchor="ctr"/>
          <a:lstStyle/>
          <a:p>
            <a:pPr algn="ctr"/>
            <a:r>
              <a:rPr lang="en-GB" sz="1800" u="sng">
                <a:latin typeface="Arial" charset="0"/>
              </a:rPr>
              <a:t>TLController:</a:t>
            </a:r>
            <a:endParaRPr lang="en-GB" sz="1800">
              <a:latin typeface="Arial" charset="0"/>
            </a:endParaRPr>
          </a:p>
        </p:txBody>
      </p:sp>
      <p:sp>
        <p:nvSpPr>
          <p:cNvPr id="74764" name="Rectangle 12"/>
          <p:cNvSpPr>
            <a:spLocks noChangeArrowheads="1"/>
          </p:cNvSpPr>
          <p:nvPr/>
        </p:nvSpPr>
        <p:spPr bwMode="auto">
          <a:xfrm>
            <a:off x="6446838" y="2025650"/>
            <a:ext cx="1219200" cy="533400"/>
          </a:xfrm>
          <a:prstGeom prst="rect">
            <a:avLst/>
          </a:prstGeom>
          <a:solidFill>
            <a:schemeClr val="accent1"/>
          </a:solidFill>
          <a:ln w="9525">
            <a:solidFill>
              <a:schemeClr val="tx1"/>
            </a:solidFill>
            <a:miter lim="800000"/>
            <a:headEnd/>
            <a:tailEnd/>
          </a:ln>
          <a:effectLst/>
        </p:spPr>
        <p:txBody>
          <a:bodyPr wrap="none" anchor="ctr"/>
          <a:lstStyle/>
          <a:p>
            <a:pPr algn="ctr"/>
            <a:r>
              <a:rPr lang="en-GB" sz="1800" u="sng">
                <a:latin typeface="Arial" charset="0"/>
              </a:rPr>
              <a:t>TLModel</a:t>
            </a:r>
            <a:r>
              <a:rPr lang="en-GB" sz="1800">
                <a:latin typeface="Arial" charset="0"/>
              </a:rPr>
              <a:t>:</a:t>
            </a:r>
          </a:p>
        </p:txBody>
      </p:sp>
      <p:sp>
        <p:nvSpPr>
          <p:cNvPr id="74765" name="Line 13"/>
          <p:cNvSpPr>
            <a:spLocks noChangeShapeType="1"/>
          </p:cNvSpPr>
          <p:nvPr/>
        </p:nvSpPr>
        <p:spPr bwMode="auto">
          <a:xfrm>
            <a:off x="1774825" y="2514600"/>
            <a:ext cx="0" cy="4038600"/>
          </a:xfrm>
          <a:prstGeom prst="line">
            <a:avLst/>
          </a:prstGeom>
          <a:noFill/>
          <a:ln w="9525">
            <a:solidFill>
              <a:schemeClr val="tx1"/>
            </a:solidFill>
            <a:round/>
            <a:headEnd/>
            <a:tailEnd/>
          </a:ln>
          <a:effectLst/>
        </p:spPr>
        <p:txBody>
          <a:bodyPr/>
          <a:lstStyle/>
          <a:p>
            <a:endParaRPr lang="en-US"/>
          </a:p>
        </p:txBody>
      </p:sp>
      <p:sp>
        <p:nvSpPr>
          <p:cNvPr id="74766" name="Line 14"/>
          <p:cNvSpPr>
            <a:spLocks noChangeShapeType="1"/>
          </p:cNvSpPr>
          <p:nvPr/>
        </p:nvSpPr>
        <p:spPr bwMode="auto">
          <a:xfrm>
            <a:off x="5341938" y="2522538"/>
            <a:ext cx="0" cy="4038600"/>
          </a:xfrm>
          <a:prstGeom prst="line">
            <a:avLst/>
          </a:prstGeom>
          <a:noFill/>
          <a:ln w="9525">
            <a:solidFill>
              <a:schemeClr val="tx1"/>
            </a:solidFill>
            <a:round/>
            <a:headEnd/>
            <a:tailEnd/>
          </a:ln>
          <a:effectLst/>
        </p:spPr>
        <p:txBody>
          <a:bodyPr/>
          <a:lstStyle/>
          <a:p>
            <a:endParaRPr lang="en-US"/>
          </a:p>
        </p:txBody>
      </p:sp>
      <p:sp>
        <p:nvSpPr>
          <p:cNvPr id="74767" name="Line 15"/>
          <p:cNvSpPr>
            <a:spLocks noChangeShapeType="1"/>
          </p:cNvSpPr>
          <p:nvPr/>
        </p:nvSpPr>
        <p:spPr bwMode="auto">
          <a:xfrm>
            <a:off x="6980238" y="2559050"/>
            <a:ext cx="0" cy="4038600"/>
          </a:xfrm>
          <a:prstGeom prst="line">
            <a:avLst/>
          </a:prstGeom>
          <a:noFill/>
          <a:ln w="9525">
            <a:solidFill>
              <a:schemeClr val="tx1"/>
            </a:solidFill>
            <a:round/>
            <a:headEnd/>
            <a:tailEnd/>
          </a:ln>
          <a:effectLst/>
        </p:spPr>
        <p:txBody>
          <a:bodyPr/>
          <a:lstStyle/>
          <a:p>
            <a:endParaRPr lang="en-US"/>
          </a:p>
        </p:txBody>
      </p:sp>
      <p:sp>
        <p:nvSpPr>
          <p:cNvPr id="74768" name="Line 16"/>
          <p:cNvSpPr>
            <a:spLocks noChangeShapeType="1"/>
          </p:cNvSpPr>
          <p:nvPr/>
        </p:nvSpPr>
        <p:spPr bwMode="auto">
          <a:xfrm flipV="1">
            <a:off x="381000" y="3352800"/>
            <a:ext cx="3657600" cy="0"/>
          </a:xfrm>
          <a:prstGeom prst="line">
            <a:avLst/>
          </a:prstGeom>
          <a:noFill/>
          <a:ln w="9525">
            <a:solidFill>
              <a:schemeClr val="tx1"/>
            </a:solidFill>
            <a:round/>
            <a:headEnd/>
            <a:tailEnd type="arrow" w="lg" len="lg"/>
          </a:ln>
          <a:effectLst/>
        </p:spPr>
        <p:txBody>
          <a:bodyPr/>
          <a:lstStyle/>
          <a:p>
            <a:endParaRPr lang="en-US"/>
          </a:p>
        </p:txBody>
      </p:sp>
      <p:sp>
        <p:nvSpPr>
          <p:cNvPr id="74769" name="Text Box 17"/>
          <p:cNvSpPr txBox="1">
            <a:spLocks noChangeArrowheads="1"/>
          </p:cNvSpPr>
          <p:nvPr/>
        </p:nvSpPr>
        <p:spPr bwMode="auto">
          <a:xfrm>
            <a:off x="457200" y="2362200"/>
            <a:ext cx="1066800" cy="915988"/>
          </a:xfrm>
          <a:prstGeom prst="rect">
            <a:avLst/>
          </a:prstGeom>
          <a:noFill/>
          <a:ln w="9525">
            <a:noFill/>
            <a:miter lim="800000"/>
            <a:headEnd/>
            <a:tailEnd/>
          </a:ln>
          <a:effectLst/>
        </p:spPr>
        <p:txBody>
          <a:bodyPr>
            <a:spAutoFit/>
          </a:bodyPr>
          <a:lstStyle/>
          <a:p>
            <a:pPr>
              <a:spcBef>
                <a:spcPct val="50000"/>
              </a:spcBef>
            </a:pPr>
            <a:r>
              <a:rPr lang="en-GB" sz="1800">
                <a:latin typeface="Arial" charset="0"/>
              </a:rPr>
              <a:t>push change button</a:t>
            </a:r>
          </a:p>
        </p:txBody>
      </p:sp>
      <p:sp>
        <p:nvSpPr>
          <p:cNvPr id="74770" name="Line 18"/>
          <p:cNvSpPr>
            <a:spLocks noChangeShapeType="1"/>
          </p:cNvSpPr>
          <p:nvPr/>
        </p:nvSpPr>
        <p:spPr bwMode="auto">
          <a:xfrm flipV="1">
            <a:off x="4038600" y="3505200"/>
            <a:ext cx="1290638" cy="0"/>
          </a:xfrm>
          <a:prstGeom prst="line">
            <a:avLst/>
          </a:prstGeom>
          <a:noFill/>
          <a:ln w="9525">
            <a:solidFill>
              <a:schemeClr val="tx1"/>
            </a:solidFill>
            <a:round/>
            <a:headEnd/>
            <a:tailEnd type="arrow" w="lg" len="lg"/>
          </a:ln>
          <a:effectLst/>
        </p:spPr>
        <p:txBody>
          <a:bodyPr/>
          <a:lstStyle/>
          <a:p>
            <a:endParaRPr lang="en-US"/>
          </a:p>
        </p:txBody>
      </p:sp>
      <p:sp>
        <p:nvSpPr>
          <p:cNvPr id="74771" name="Text Box 19"/>
          <p:cNvSpPr txBox="1">
            <a:spLocks noChangeArrowheads="1"/>
          </p:cNvSpPr>
          <p:nvPr/>
        </p:nvSpPr>
        <p:spPr bwMode="auto">
          <a:xfrm>
            <a:off x="4114800" y="3138488"/>
            <a:ext cx="1524000" cy="366712"/>
          </a:xfrm>
          <a:prstGeom prst="rect">
            <a:avLst/>
          </a:prstGeom>
          <a:noFill/>
          <a:ln w="9525">
            <a:noFill/>
            <a:miter lim="800000"/>
            <a:headEnd/>
            <a:tailEnd/>
          </a:ln>
          <a:effectLst/>
        </p:spPr>
        <p:txBody>
          <a:bodyPr>
            <a:spAutoFit/>
          </a:bodyPr>
          <a:lstStyle/>
          <a:p>
            <a:pPr>
              <a:spcBef>
                <a:spcPct val="50000"/>
              </a:spcBef>
            </a:pPr>
            <a:r>
              <a:rPr lang="en-GB" sz="1800">
                <a:latin typeface="Arial" charset="0"/>
              </a:rPr>
              <a:t>change()</a:t>
            </a:r>
          </a:p>
        </p:txBody>
      </p:sp>
      <p:sp>
        <p:nvSpPr>
          <p:cNvPr id="74772" name="Line 20"/>
          <p:cNvSpPr>
            <a:spLocks noChangeShapeType="1"/>
          </p:cNvSpPr>
          <p:nvPr/>
        </p:nvSpPr>
        <p:spPr bwMode="auto">
          <a:xfrm>
            <a:off x="6996113" y="3860800"/>
            <a:ext cx="304800" cy="0"/>
          </a:xfrm>
          <a:prstGeom prst="line">
            <a:avLst/>
          </a:prstGeom>
          <a:noFill/>
          <a:ln w="9525">
            <a:solidFill>
              <a:schemeClr val="tx1"/>
            </a:solidFill>
            <a:round/>
            <a:headEnd/>
            <a:tailEnd/>
          </a:ln>
          <a:effectLst/>
        </p:spPr>
        <p:txBody>
          <a:bodyPr/>
          <a:lstStyle/>
          <a:p>
            <a:endParaRPr lang="en-US"/>
          </a:p>
        </p:txBody>
      </p:sp>
      <p:sp>
        <p:nvSpPr>
          <p:cNvPr id="74773" name="Line 21"/>
          <p:cNvSpPr>
            <a:spLocks noChangeShapeType="1"/>
          </p:cNvSpPr>
          <p:nvPr/>
        </p:nvSpPr>
        <p:spPr bwMode="auto">
          <a:xfrm>
            <a:off x="7300913" y="3870325"/>
            <a:ext cx="0" cy="228600"/>
          </a:xfrm>
          <a:prstGeom prst="line">
            <a:avLst/>
          </a:prstGeom>
          <a:noFill/>
          <a:ln w="9525">
            <a:solidFill>
              <a:schemeClr val="tx1"/>
            </a:solidFill>
            <a:round/>
            <a:headEnd/>
            <a:tailEnd/>
          </a:ln>
          <a:effectLst/>
        </p:spPr>
        <p:txBody>
          <a:bodyPr/>
          <a:lstStyle/>
          <a:p>
            <a:endParaRPr lang="en-US"/>
          </a:p>
        </p:txBody>
      </p:sp>
      <p:sp>
        <p:nvSpPr>
          <p:cNvPr id="74774" name="Line 22"/>
          <p:cNvSpPr>
            <a:spLocks noChangeShapeType="1"/>
          </p:cNvSpPr>
          <p:nvPr/>
        </p:nvSpPr>
        <p:spPr bwMode="auto">
          <a:xfrm flipH="1">
            <a:off x="6996113" y="4098925"/>
            <a:ext cx="304800" cy="0"/>
          </a:xfrm>
          <a:prstGeom prst="line">
            <a:avLst/>
          </a:prstGeom>
          <a:noFill/>
          <a:ln w="9525">
            <a:solidFill>
              <a:schemeClr val="tx1"/>
            </a:solidFill>
            <a:round/>
            <a:headEnd/>
            <a:tailEnd type="arrow" w="lg" len="lg"/>
          </a:ln>
          <a:effectLst/>
        </p:spPr>
        <p:txBody>
          <a:bodyPr/>
          <a:lstStyle/>
          <a:p>
            <a:endParaRPr lang="en-US"/>
          </a:p>
        </p:txBody>
      </p:sp>
      <p:sp>
        <p:nvSpPr>
          <p:cNvPr id="74775" name="Text Box 23"/>
          <p:cNvSpPr txBox="1">
            <a:spLocks noChangeArrowheads="1"/>
          </p:cNvSpPr>
          <p:nvPr/>
        </p:nvSpPr>
        <p:spPr bwMode="auto">
          <a:xfrm>
            <a:off x="7272338" y="3789363"/>
            <a:ext cx="1676400" cy="366712"/>
          </a:xfrm>
          <a:prstGeom prst="rect">
            <a:avLst/>
          </a:prstGeom>
          <a:noFill/>
          <a:ln w="9525">
            <a:noFill/>
            <a:miter lim="800000"/>
            <a:headEnd/>
            <a:tailEnd/>
          </a:ln>
          <a:effectLst/>
        </p:spPr>
        <p:txBody>
          <a:bodyPr>
            <a:spAutoFit/>
          </a:bodyPr>
          <a:lstStyle/>
          <a:p>
            <a:pPr>
              <a:spcBef>
                <a:spcPct val="50000"/>
              </a:spcBef>
            </a:pPr>
            <a:r>
              <a:rPr lang="en-GB" sz="1800">
                <a:latin typeface="Arial" charset="0"/>
              </a:rPr>
              <a:t>setChanged()</a:t>
            </a:r>
          </a:p>
        </p:txBody>
      </p:sp>
      <p:sp>
        <p:nvSpPr>
          <p:cNvPr id="74776" name="Line 24"/>
          <p:cNvSpPr>
            <a:spLocks noChangeShapeType="1"/>
          </p:cNvSpPr>
          <p:nvPr/>
        </p:nvSpPr>
        <p:spPr bwMode="auto">
          <a:xfrm flipH="1">
            <a:off x="1828800" y="4876800"/>
            <a:ext cx="5181600" cy="0"/>
          </a:xfrm>
          <a:prstGeom prst="line">
            <a:avLst/>
          </a:prstGeom>
          <a:noFill/>
          <a:ln w="9525">
            <a:solidFill>
              <a:schemeClr val="tx1"/>
            </a:solidFill>
            <a:round/>
            <a:headEnd/>
            <a:tailEnd type="arrow" w="lg" len="lg"/>
          </a:ln>
          <a:effectLst/>
        </p:spPr>
        <p:txBody>
          <a:bodyPr/>
          <a:lstStyle/>
          <a:p>
            <a:endParaRPr lang="en-US"/>
          </a:p>
        </p:txBody>
      </p:sp>
      <p:sp>
        <p:nvSpPr>
          <p:cNvPr id="74777" name="Text Box 25"/>
          <p:cNvSpPr txBox="1">
            <a:spLocks noChangeArrowheads="1"/>
          </p:cNvSpPr>
          <p:nvPr/>
        </p:nvSpPr>
        <p:spPr bwMode="auto">
          <a:xfrm>
            <a:off x="5638800" y="4495800"/>
            <a:ext cx="1524000" cy="366713"/>
          </a:xfrm>
          <a:prstGeom prst="rect">
            <a:avLst/>
          </a:prstGeom>
          <a:noFill/>
          <a:ln w="9525">
            <a:noFill/>
            <a:miter lim="800000"/>
            <a:headEnd/>
            <a:tailEnd/>
          </a:ln>
          <a:effectLst/>
        </p:spPr>
        <p:txBody>
          <a:bodyPr>
            <a:spAutoFit/>
          </a:bodyPr>
          <a:lstStyle/>
          <a:p>
            <a:pPr>
              <a:spcBef>
                <a:spcPct val="50000"/>
              </a:spcBef>
            </a:pPr>
            <a:r>
              <a:rPr lang="en-GB" sz="1800">
                <a:latin typeface="Arial" charset="0"/>
              </a:rPr>
              <a:t>update</a:t>
            </a:r>
          </a:p>
        </p:txBody>
      </p:sp>
      <p:sp>
        <p:nvSpPr>
          <p:cNvPr id="74778" name="Text Box 26"/>
          <p:cNvSpPr txBox="1">
            <a:spLocks noChangeArrowheads="1"/>
          </p:cNvSpPr>
          <p:nvPr/>
        </p:nvSpPr>
        <p:spPr bwMode="auto">
          <a:xfrm>
            <a:off x="7239000" y="4175125"/>
            <a:ext cx="1981200" cy="366713"/>
          </a:xfrm>
          <a:prstGeom prst="rect">
            <a:avLst/>
          </a:prstGeom>
          <a:noFill/>
          <a:ln w="9525">
            <a:noFill/>
            <a:miter lim="800000"/>
            <a:headEnd/>
            <a:tailEnd/>
          </a:ln>
          <a:effectLst/>
        </p:spPr>
        <p:txBody>
          <a:bodyPr>
            <a:spAutoFit/>
          </a:bodyPr>
          <a:lstStyle/>
          <a:p>
            <a:pPr>
              <a:spcBef>
                <a:spcPct val="50000"/>
              </a:spcBef>
            </a:pPr>
            <a:r>
              <a:rPr lang="en-GB" sz="1800">
                <a:latin typeface="Arial" charset="0"/>
              </a:rPr>
              <a:t>notifyObservers()</a:t>
            </a:r>
          </a:p>
        </p:txBody>
      </p:sp>
      <p:sp>
        <p:nvSpPr>
          <p:cNvPr id="74779" name="Line 27"/>
          <p:cNvSpPr>
            <a:spLocks noChangeShapeType="1"/>
          </p:cNvSpPr>
          <p:nvPr/>
        </p:nvSpPr>
        <p:spPr bwMode="auto">
          <a:xfrm flipV="1">
            <a:off x="5334000" y="3733800"/>
            <a:ext cx="1600200" cy="0"/>
          </a:xfrm>
          <a:prstGeom prst="line">
            <a:avLst/>
          </a:prstGeom>
          <a:noFill/>
          <a:ln w="9525">
            <a:solidFill>
              <a:schemeClr val="tx1"/>
            </a:solidFill>
            <a:round/>
            <a:headEnd/>
            <a:tailEnd type="arrow" w="lg" len="lg"/>
          </a:ln>
          <a:effectLst/>
        </p:spPr>
        <p:txBody>
          <a:bodyPr/>
          <a:lstStyle/>
          <a:p>
            <a:endParaRPr lang="en-US"/>
          </a:p>
        </p:txBody>
      </p:sp>
      <p:sp>
        <p:nvSpPr>
          <p:cNvPr id="74780" name="Text Box 28"/>
          <p:cNvSpPr txBox="1">
            <a:spLocks noChangeArrowheads="1"/>
          </p:cNvSpPr>
          <p:nvPr/>
        </p:nvSpPr>
        <p:spPr bwMode="auto">
          <a:xfrm>
            <a:off x="5294313" y="3357563"/>
            <a:ext cx="1524000" cy="366712"/>
          </a:xfrm>
          <a:prstGeom prst="rect">
            <a:avLst/>
          </a:prstGeom>
          <a:noFill/>
          <a:ln w="9525">
            <a:noFill/>
            <a:miter lim="800000"/>
            <a:headEnd/>
            <a:tailEnd/>
          </a:ln>
          <a:effectLst/>
        </p:spPr>
        <p:txBody>
          <a:bodyPr>
            <a:spAutoFit/>
          </a:bodyPr>
          <a:lstStyle/>
          <a:p>
            <a:pPr>
              <a:spcBef>
                <a:spcPct val="50000"/>
              </a:spcBef>
            </a:pPr>
            <a:r>
              <a:rPr lang="en-GB" sz="1800">
                <a:latin typeface="Arial" charset="0"/>
              </a:rPr>
              <a:t>change()</a:t>
            </a:r>
          </a:p>
        </p:txBody>
      </p:sp>
      <p:sp>
        <p:nvSpPr>
          <p:cNvPr id="74781" name="Line 29"/>
          <p:cNvSpPr>
            <a:spLocks noChangeShapeType="1"/>
          </p:cNvSpPr>
          <p:nvPr/>
        </p:nvSpPr>
        <p:spPr bwMode="auto">
          <a:xfrm>
            <a:off x="6996113" y="4254500"/>
            <a:ext cx="304800" cy="0"/>
          </a:xfrm>
          <a:prstGeom prst="line">
            <a:avLst/>
          </a:prstGeom>
          <a:noFill/>
          <a:ln w="9525">
            <a:solidFill>
              <a:schemeClr val="tx1"/>
            </a:solidFill>
            <a:round/>
            <a:headEnd/>
            <a:tailEnd/>
          </a:ln>
          <a:effectLst/>
        </p:spPr>
        <p:txBody>
          <a:bodyPr/>
          <a:lstStyle/>
          <a:p>
            <a:endParaRPr lang="en-US"/>
          </a:p>
        </p:txBody>
      </p:sp>
      <p:sp>
        <p:nvSpPr>
          <p:cNvPr id="74782" name="Line 30"/>
          <p:cNvSpPr>
            <a:spLocks noChangeShapeType="1"/>
          </p:cNvSpPr>
          <p:nvPr/>
        </p:nvSpPr>
        <p:spPr bwMode="auto">
          <a:xfrm>
            <a:off x="7300913" y="4264025"/>
            <a:ext cx="0" cy="228600"/>
          </a:xfrm>
          <a:prstGeom prst="line">
            <a:avLst/>
          </a:prstGeom>
          <a:noFill/>
          <a:ln w="9525">
            <a:solidFill>
              <a:schemeClr val="tx1"/>
            </a:solidFill>
            <a:round/>
            <a:headEnd/>
            <a:tailEnd/>
          </a:ln>
          <a:effectLst/>
        </p:spPr>
        <p:txBody>
          <a:bodyPr/>
          <a:lstStyle/>
          <a:p>
            <a:endParaRPr lang="en-US"/>
          </a:p>
        </p:txBody>
      </p:sp>
      <p:sp>
        <p:nvSpPr>
          <p:cNvPr id="74783" name="Line 31"/>
          <p:cNvSpPr>
            <a:spLocks noChangeShapeType="1"/>
          </p:cNvSpPr>
          <p:nvPr/>
        </p:nvSpPr>
        <p:spPr bwMode="auto">
          <a:xfrm flipH="1">
            <a:off x="6996113" y="4492625"/>
            <a:ext cx="304800" cy="0"/>
          </a:xfrm>
          <a:prstGeom prst="line">
            <a:avLst/>
          </a:prstGeom>
          <a:noFill/>
          <a:ln w="9525">
            <a:solidFill>
              <a:schemeClr val="tx1"/>
            </a:solidFill>
            <a:round/>
            <a:headEnd/>
            <a:tailEnd type="arrow" w="lg" len="lg"/>
          </a:ln>
          <a:effectLst/>
        </p:spPr>
        <p:txBody>
          <a:bodyPr/>
          <a:lstStyle/>
          <a:p>
            <a:endParaRPr lang="en-US"/>
          </a:p>
        </p:txBody>
      </p:sp>
      <p:sp>
        <p:nvSpPr>
          <p:cNvPr id="74784" name="Rectangle 32"/>
          <p:cNvSpPr>
            <a:spLocks noChangeArrowheads="1"/>
          </p:cNvSpPr>
          <p:nvPr/>
        </p:nvSpPr>
        <p:spPr bwMode="auto">
          <a:xfrm>
            <a:off x="3581400" y="1981200"/>
            <a:ext cx="990600" cy="533400"/>
          </a:xfrm>
          <a:prstGeom prst="rect">
            <a:avLst/>
          </a:prstGeom>
          <a:solidFill>
            <a:schemeClr val="accent1"/>
          </a:solidFill>
          <a:ln w="9525">
            <a:solidFill>
              <a:schemeClr val="tx1"/>
            </a:solidFill>
            <a:miter lim="800000"/>
            <a:headEnd/>
            <a:tailEnd/>
          </a:ln>
          <a:effectLst/>
        </p:spPr>
        <p:txBody>
          <a:bodyPr wrap="none" anchor="ctr"/>
          <a:lstStyle/>
          <a:p>
            <a:pPr algn="ctr"/>
            <a:r>
              <a:rPr lang="en-GB" sz="1800" u="sng">
                <a:latin typeface="Arial" charset="0"/>
              </a:rPr>
              <a:t>TLPanel:</a:t>
            </a:r>
            <a:endParaRPr lang="en-GB" sz="1800">
              <a:latin typeface="Arial" charset="0"/>
            </a:endParaRPr>
          </a:p>
        </p:txBody>
      </p:sp>
      <p:sp>
        <p:nvSpPr>
          <p:cNvPr id="74785" name="Line 33"/>
          <p:cNvSpPr>
            <a:spLocks noChangeShapeType="1"/>
          </p:cNvSpPr>
          <p:nvPr/>
        </p:nvSpPr>
        <p:spPr bwMode="auto">
          <a:xfrm>
            <a:off x="4060825" y="2514600"/>
            <a:ext cx="0" cy="4038600"/>
          </a:xfrm>
          <a:prstGeom prst="line">
            <a:avLst/>
          </a:prstGeom>
          <a:noFill/>
          <a:ln w="9525">
            <a:solidFill>
              <a:schemeClr val="tx1"/>
            </a:solidFill>
            <a:round/>
            <a:headEnd/>
            <a:tailEnd/>
          </a:ln>
          <a:effectLst/>
        </p:spPr>
        <p:txBody>
          <a:bodyPr/>
          <a:lstStyle/>
          <a:p>
            <a:endParaRPr lang="en-US"/>
          </a:p>
        </p:txBody>
      </p:sp>
      <p:sp>
        <p:nvSpPr>
          <p:cNvPr id="74786" name="Line 34"/>
          <p:cNvSpPr>
            <a:spLocks noChangeShapeType="1"/>
          </p:cNvSpPr>
          <p:nvPr/>
        </p:nvSpPr>
        <p:spPr bwMode="auto">
          <a:xfrm flipV="1">
            <a:off x="1828800" y="5334000"/>
            <a:ext cx="1066800" cy="0"/>
          </a:xfrm>
          <a:prstGeom prst="line">
            <a:avLst/>
          </a:prstGeom>
          <a:noFill/>
          <a:ln w="9525">
            <a:solidFill>
              <a:schemeClr val="tx1"/>
            </a:solidFill>
            <a:round/>
            <a:headEnd/>
            <a:tailEnd type="arrow" w="lg" len="lg"/>
          </a:ln>
          <a:effectLst/>
        </p:spPr>
        <p:txBody>
          <a:bodyPr/>
          <a:lstStyle/>
          <a:p>
            <a:endParaRPr lang="en-US"/>
          </a:p>
        </p:txBody>
      </p:sp>
      <p:sp>
        <p:nvSpPr>
          <p:cNvPr id="74787" name="Text Box 35"/>
          <p:cNvSpPr txBox="1">
            <a:spLocks noChangeArrowheads="1"/>
          </p:cNvSpPr>
          <p:nvPr/>
        </p:nvSpPr>
        <p:spPr bwMode="auto">
          <a:xfrm>
            <a:off x="1828800" y="4984750"/>
            <a:ext cx="1524000" cy="366713"/>
          </a:xfrm>
          <a:prstGeom prst="rect">
            <a:avLst/>
          </a:prstGeom>
          <a:noFill/>
          <a:ln w="9525">
            <a:noFill/>
            <a:miter lim="800000"/>
            <a:headEnd/>
            <a:tailEnd/>
          </a:ln>
          <a:effectLst/>
        </p:spPr>
        <p:txBody>
          <a:bodyPr>
            <a:spAutoFit/>
          </a:bodyPr>
          <a:lstStyle/>
          <a:p>
            <a:pPr>
              <a:spcBef>
                <a:spcPct val="50000"/>
              </a:spcBef>
            </a:pPr>
            <a:r>
              <a:rPr lang="en-GB" sz="1800">
                <a:latin typeface="Arial" charset="0"/>
              </a:rPr>
              <a:t>repaint()</a:t>
            </a:r>
          </a:p>
        </p:txBody>
      </p:sp>
      <p:sp>
        <p:nvSpPr>
          <p:cNvPr id="74788" name="Rectangle 36"/>
          <p:cNvSpPr>
            <a:spLocks noChangeArrowheads="1"/>
          </p:cNvSpPr>
          <p:nvPr/>
        </p:nvSpPr>
        <p:spPr bwMode="auto">
          <a:xfrm>
            <a:off x="2514600" y="1981200"/>
            <a:ext cx="990600" cy="533400"/>
          </a:xfrm>
          <a:prstGeom prst="rect">
            <a:avLst/>
          </a:prstGeom>
          <a:solidFill>
            <a:schemeClr val="accent1"/>
          </a:solidFill>
          <a:ln w="9525">
            <a:solidFill>
              <a:schemeClr val="tx1"/>
            </a:solidFill>
            <a:miter lim="800000"/>
            <a:headEnd/>
            <a:tailEnd/>
          </a:ln>
          <a:effectLst/>
        </p:spPr>
        <p:txBody>
          <a:bodyPr wrap="none" anchor="ctr"/>
          <a:lstStyle/>
          <a:p>
            <a:pPr algn="ctr"/>
            <a:r>
              <a:rPr lang="en-GB" sz="1800" u="sng">
                <a:latin typeface="Arial" charset="0"/>
              </a:rPr>
              <a:t>JFrame:</a:t>
            </a:r>
            <a:endParaRPr lang="en-GB" sz="1800">
              <a:latin typeface="Arial" charset="0"/>
            </a:endParaRPr>
          </a:p>
        </p:txBody>
      </p:sp>
      <p:sp>
        <p:nvSpPr>
          <p:cNvPr id="74789" name="Line 37"/>
          <p:cNvSpPr>
            <a:spLocks noChangeShapeType="1"/>
          </p:cNvSpPr>
          <p:nvPr/>
        </p:nvSpPr>
        <p:spPr bwMode="auto">
          <a:xfrm>
            <a:off x="2971800" y="2514600"/>
            <a:ext cx="0" cy="4038600"/>
          </a:xfrm>
          <a:prstGeom prst="line">
            <a:avLst/>
          </a:prstGeom>
          <a:noFill/>
          <a:ln w="9525">
            <a:solidFill>
              <a:schemeClr val="tx1"/>
            </a:solidFill>
            <a:round/>
            <a:headEnd/>
            <a:tailEnd/>
          </a:ln>
          <a:effectLst/>
        </p:spPr>
        <p:txBody>
          <a:bodyPr/>
          <a:lstStyle/>
          <a:p>
            <a:endParaRPr lang="en-US"/>
          </a:p>
        </p:txBody>
      </p:sp>
      <p:sp>
        <p:nvSpPr>
          <p:cNvPr id="74790" name="Line 38"/>
          <p:cNvSpPr>
            <a:spLocks noChangeShapeType="1"/>
          </p:cNvSpPr>
          <p:nvPr/>
        </p:nvSpPr>
        <p:spPr bwMode="auto">
          <a:xfrm>
            <a:off x="2971800" y="5476875"/>
            <a:ext cx="304800" cy="0"/>
          </a:xfrm>
          <a:prstGeom prst="line">
            <a:avLst/>
          </a:prstGeom>
          <a:noFill/>
          <a:ln w="9525">
            <a:solidFill>
              <a:schemeClr val="tx1"/>
            </a:solidFill>
            <a:round/>
            <a:headEnd/>
            <a:tailEnd/>
          </a:ln>
          <a:effectLst/>
        </p:spPr>
        <p:txBody>
          <a:bodyPr/>
          <a:lstStyle/>
          <a:p>
            <a:endParaRPr lang="en-US"/>
          </a:p>
        </p:txBody>
      </p:sp>
      <p:sp>
        <p:nvSpPr>
          <p:cNvPr id="74791" name="Line 39"/>
          <p:cNvSpPr>
            <a:spLocks noChangeShapeType="1"/>
          </p:cNvSpPr>
          <p:nvPr/>
        </p:nvSpPr>
        <p:spPr bwMode="auto">
          <a:xfrm>
            <a:off x="3276600" y="5486400"/>
            <a:ext cx="0" cy="228600"/>
          </a:xfrm>
          <a:prstGeom prst="line">
            <a:avLst/>
          </a:prstGeom>
          <a:noFill/>
          <a:ln w="9525">
            <a:solidFill>
              <a:schemeClr val="tx1"/>
            </a:solidFill>
            <a:round/>
            <a:headEnd/>
            <a:tailEnd/>
          </a:ln>
          <a:effectLst/>
        </p:spPr>
        <p:txBody>
          <a:bodyPr/>
          <a:lstStyle/>
          <a:p>
            <a:endParaRPr lang="en-US"/>
          </a:p>
        </p:txBody>
      </p:sp>
      <p:sp>
        <p:nvSpPr>
          <p:cNvPr id="74792" name="Line 40"/>
          <p:cNvSpPr>
            <a:spLocks noChangeShapeType="1"/>
          </p:cNvSpPr>
          <p:nvPr/>
        </p:nvSpPr>
        <p:spPr bwMode="auto">
          <a:xfrm flipH="1">
            <a:off x="2971800" y="5715000"/>
            <a:ext cx="304800" cy="0"/>
          </a:xfrm>
          <a:prstGeom prst="line">
            <a:avLst/>
          </a:prstGeom>
          <a:noFill/>
          <a:ln w="9525">
            <a:solidFill>
              <a:schemeClr val="tx1"/>
            </a:solidFill>
            <a:round/>
            <a:headEnd/>
            <a:tailEnd type="arrow" w="lg" len="lg"/>
          </a:ln>
          <a:effectLst/>
        </p:spPr>
        <p:txBody>
          <a:bodyPr/>
          <a:lstStyle/>
          <a:p>
            <a:endParaRPr lang="en-US"/>
          </a:p>
        </p:txBody>
      </p:sp>
      <p:sp>
        <p:nvSpPr>
          <p:cNvPr id="74793" name="Text Box 41"/>
          <p:cNvSpPr txBox="1">
            <a:spLocks noChangeArrowheads="1"/>
          </p:cNvSpPr>
          <p:nvPr/>
        </p:nvSpPr>
        <p:spPr bwMode="auto">
          <a:xfrm>
            <a:off x="3200400" y="5410200"/>
            <a:ext cx="2057400" cy="366713"/>
          </a:xfrm>
          <a:prstGeom prst="rect">
            <a:avLst/>
          </a:prstGeom>
          <a:noFill/>
          <a:ln w="9525">
            <a:noFill/>
            <a:miter lim="800000"/>
            <a:headEnd/>
            <a:tailEnd/>
          </a:ln>
          <a:effectLst/>
        </p:spPr>
        <p:txBody>
          <a:bodyPr>
            <a:spAutoFit/>
          </a:bodyPr>
          <a:lstStyle/>
          <a:p>
            <a:pPr>
              <a:spcBef>
                <a:spcPct val="50000"/>
              </a:spcBef>
            </a:pPr>
            <a:r>
              <a:rPr lang="en-GB" sz="1800">
                <a:latin typeface="Arial" charset="0"/>
              </a:rPr>
              <a:t>paintComponent()</a:t>
            </a:r>
          </a:p>
        </p:txBody>
      </p:sp>
      <p:sp>
        <p:nvSpPr>
          <p:cNvPr id="74794" name="Text Box 42"/>
          <p:cNvSpPr txBox="1">
            <a:spLocks noChangeArrowheads="1"/>
          </p:cNvSpPr>
          <p:nvPr/>
        </p:nvSpPr>
        <p:spPr bwMode="auto">
          <a:xfrm>
            <a:off x="2895600" y="5957888"/>
            <a:ext cx="2057400" cy="366712"/>
          </a:xfrm>
          <a:prstGeom prst="rect">
            <a:avLst/>
          </a:prstGeom>
          <a:noFill/>
          <a:ln w="9525">
            <a:noFill/>
            <a:miter lim="800000"/>
            <a:headEnd/>
            <a:tailEnd/>
          </a:ln>
          <a:effectLst/>
        </p:spPr>
        <p:txBody>
          <a:bodyPr>
            <a:spAutoFit/>
          </a:bodyPr>
          <a:lstStyle/>
          <a:p>
            <a:pPr>
              <a:spcBef>
                <a:spcPct val="50000"/>
              </a:spcBef>
            </a:pPr>
            <a:r>
              <a:rPr lang="en-GB" sz="1800">
                <a:latin typeface="Arial" charset="0"/>
              </a:rPr>
              <a:t>paintComponent()</a:t>
            </a:r>
          </a:p>
        </p:txBody>
      </p:sp>
      <p:sp>
        <p:nvSpPr>
          <p:cNvPr id="74795" name="Line 43"/>
          <p:cNvSpPr>
            <a:spLocks noChangeShapeType="1"/>
          </p:cNvSpPr>
          <p:nvPr/>
        </p:nvSpPr>
        <p:spPr bwMode="auto">
          <a:xfrm flipV="1">
            <a:off x="2971800" y="6324600"/>
            <a:ext cx="1066800" cy="0"/>
          </a:xfrm>
          <a:prstGeom prst="line">
            <a:avLst/>
          </a:prstGeom>
          <a:noFill/>
          <a:ln w="9525">
            <a:solidFill>
              <a:schemeClr val="tx1"/>
            </a:solidFill>
            <a:round/>
            <a:headEnd/>
            <a:tailEnd type="arrow" w="lg" len="lg"/>
          </a:ln>
          <a:effectLst/>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Model View Controller Pattern</a:t>
            </a:r>
          </a:p>
        </p:txBody>
      </p:sp>
      <p:sp>
        <p:nvSpPr>
          <p:cNvPr id="76803" name="Rectangle 3"/>
          <p:cNvSpPr>
            <a:spLocks noGrp="1" noChangeArrowheads="1"/>
          </p:cNvSpPr>
          <p:nvPr>
            <p:ph idx="1"/>
          </p:nvPr>
        </p:nvSpPr>
        <p:spPr/>
        <p:txBody>
          <a:bodyPr/>
          <a:lstStyle/>
          <a:p>
            <a:pPr>
              <a:lnSpc>
                <a:spcPct val="80000"/>
              </a:lnSpc>
              <a:buFontTx/>
              <a:buNone/>
            </a:pPr>
            <a:r>
              <a:rPr lang="en-GB" sz="2400" u="sng"/>
              <a:t>Reasons for adopting the pattern</a:t>
            </a:r>
          </a:p>
          <a:p>
            <a:pPr>
              <a:lnSpc>
                <a:spcPct val="80000"/>
              </a:lnSpc>
            </a:pPr>
            <a:r>
              <a:rPr lang="en-GB" sz="2000"/>
              <a:t>User interfaces change more frequently than the structure or behaviour of the entities they display.</a:t>
            </a:r>
          </a:p>
          <a:p>
            <a:pPr>
              <a:lnSpc>
                <a:spcPct val="80000"/>
              </a:lnSpc>
            </a:pPr>
            <a:r>
              <a:rPr lang="en-GB" sz="2000"/>
              <a:t>The design of user interfaces requires different skills to those used when modelling the structure and behaviour of entities.</a:t>
            </a:r>
          </a:p>
          <a:p>
            <a:pPr>
              <a:lnSpc>
                <a:spcPct val="80000"/>
              </a:lnSpc>
            </a:pPr>
            <a:r>
              <a:rPr lang="en-GB" sz="2000"/>
              <a:t>User interfaces tend to be “device dependent”. For instance an interface for a mobile phone will be different to one for a PC.</a:t>
            </a:r>
          </a:p>
          <a:p>
            <a:pPr>
              <a:lnSpc>
                <a:spcPct val="80000"/>
              </a:lnSpc>
            </a:pPr>
            <a:r>
              <a:rPr lang="en-GB" sz="2000"/>
              <a:t>It is hard to create automated tests for user interfaces, but relatively easy to create tests of the behaviour of the entities they display.</a:t>
            </a:r>
          </a:p>
          <a:p>
            <a:pPr>
              <a:lnSpc>
                <a:spcPct val="80000"/>
              </a:lnSpc>
            </a:pPr>
            <a:r>
              <a:rPr lang="en-GB" sz="2000"/>
              <a:t>Easy to support multiple views.</a:t>
            </a:r>
          </a:p>
          <a:p>
            <a:pPr>
              <a:lnSpc>
                <a:spcPct val="80000"/>
              </a:lnSpc>
            </a:pPr>
            <a:endParaRPr lang="en-GB" sz="20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GB"/>
              <a:t>Model View Controller Pattern</a:t>
            </a:r>
          </a:p>
        </p:txBody>
      </p:sp>
      <p:sp>
        <p:nvSpPr>
          <p:cNvPr id="77827" name="Rectangle 3"/>
          <p:cNvSpPr>
            <a:spLocks noGrp="1" noChangeArrowheads="1"/>
          </p:cNvSpPr>
          <p:nvPr>
            <p:ph idx="1"/>
          </p:nvPr>
        </p:nvSpPr>
        <p:spPr/>
        <p:txBody>
          <a:bodyPr/>
          <a:lstStyle/>
          <a:p>
            <a:pPr>
              <a:lnSpc>
                <a:spcPct val="90000"/>
              </a:lnSpc>
              <a:buFontTx/>
              <a:buNone/>
            </a:pPr>
            <a:r>
              <a:rPr lang="en-GB" sz="2400" u="sng"/>
              <a:t>Disadvantages</a:t>
            </a:r>
          </a:p>
          <a:p>
            <a:pPr>
              <a:lnSpc>
                <a:spcPct val="90000"/>
              </a:lnSpc>
            </a:pPr>
            <a:r>
              <a:rPr lang="en-GB" sz="2400"/>
              <a:t>Greater complexity of code.</a:t>
            </a:r>
          </a:p>
          <a:p>
            <a:pPr>
              <a:lnSpc>
                <a:spcPct val="90000"/>
              </a:lnSpc>
            </a:pPr>
            <a:r>
              <a:rPr lang="en-GB" sz="2400"/>
              <a:t>Inefficiency due to frequent updates of views.</a:t>
            </a:r>
          </a:p>
          <a:p>
            <a:pPr>
              <a:lnSpc>
                <a:spcPct val="90000"/>
              </a:lnSpc>
            </a:pPr>
            <a:endParaRPr lang="en-GB" sz="2400"/>
          </a:p>
          <a:p>
            <a:pPr>
              <a:lnSpc>
                <a:spcPct val="90000"/>
              </a:lnSpc>
              <a:buFontTx/>
              <a:buNone/>
            </a:pPr>
            <a:r>
              <a:rPr lang="en-GB" sz="2400" u="sng"/>
              <a:t>Variants</a:t>
            </a:r>
          </a:p>
          <a:p>
            <a:pPr>
              <a:lnSpc>
                <a:spcPct val="90000"/>
              </a:lnSpc>
              <a:buFontTx/>
              <a:buNone/>
            </a:pPr>
            <a:r>
              <a:rPr lang="en-GB" sz="2400"/>
              <a:t>Model-Delegate pattern.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GB"/>
              <a:t>Model-Delegate Pattern</a:t>
            </a:r>
          </a:p>
        </p:txBody>
      </p:sp>
      <p:sp>
        <p:nvSpPr>
          <p:cNvPr id="78851" name="Rectangle 3"/>
          <p:cNvSpPr>
            <a:spLocks noGrp="1" noChangeArrowheads="1"/>
          </p:cNvSpPr>
          <p:nvPr>
            <p:ph idx="1"/>
          </p:nvPr>
        </p:nvSpPr>
        <p:spPr>
          <a:xfrm>
            <a:off x="685800" y="1981200"/>
            <a:ext cx="5468938" cy="4114800"/>
          </a:xfrm>
        </p:spPr>
        <p:txBody>
          <a:bodyPr/>
          <a:lstStyle/>
          <a:p>
            <a:r>
              <a:rPr lang="en-GB" sz="2800"/>
              <a:t>In the model delegate pattern the View and controller are fused into a single class known as a UI-Delegate, which both displays the view and interprets user actions.</a:t>
            </a:r>
          </a:p>
          <a:p>
            <a:r>
              <a:rPr lang="en-GB" sz="2800"/>
              <a:t>The controls, such as list boxes and tables, that are provided by the Java Swing Library use this pattern.</a:t>
            </a:r>
          </a:p>
        </p:txBody>
      </p:sp>
      <p:sp>
        <p:nvSpPr>
          <p:cNvPr id="78852" name="Rectangle 4"/>
          <p:cNvSpPr>
            <a:spLocks noChangeArrowheads="1"/>
          </p:cNvSpPr>
          <p:nvPr/>
        </p:nvSpPr>
        <p:spPr bwMode="auto">
          <a:xfrm>
            <a:off x="6705600" y="2209800"/>
            <a:ext cx="1828800" cy="762000"/>
          </a:xfrm>
          <a:prstGeom prst="rect">
            <a:avLst/>
          </a:prstGeom>
          <a:solidFill>
            <a:schemeClr val="accent1"/>
          </a:solidFill>
          <a:ln w="9525">
            <a:solidFill>
              <a:schemeClr val="tx1"/>
            </a:solidFill>
            <a:miter lim="800000"/>
            <a:headEnd/>
            <a:tailEnd/>
          </a:ln>
          <a:effectLst/>
        </p:spPr>
        <p:txBody>
          <a:bodyPr wrap="none" anchor="ctr"/>
          <a:lstStyle/>
          <a:p>
            <a:pPr algn="ctr"/>
            <a:r>
              <a:rPr lang="en-GB">
                <a:latin typeface="Arial" charset="0"/>
              </a:rPr>
              <a:t>Model</a:t>
            </a:r>
          </a:p>
        </p:txBody>
      </p:sp>
      <p:sp>
        <p:nvSpPr>
          <p:cNvPr id="78853" name="Rectangle 5"/>
          <p:cNvSpPr>
            <a:spLocks noChangeArrowheads="1"/>
          </p:cNvSpPr>
          <p:nvPr/>
        </p:nvSpPr>
        <p:spPr bwMode="auto">
          <a:xfrm>
            <a:off x="6705600" y="3886200"/>
            <a:ext cx="1828800" cy="762000"/>
          </a:xfrm>
          <a:prstGeom prst="rect">
            <a:avLst/>
          </a:prstGeom>
          <a:solidFill>
            <a:schemeClr val="accent1"/>
          </a:solidFill>
          <a:ln w="9525">
            <a:solidFill>
              <a:schemeClr val="tx1"/>
            </a:solidFill>
            <a:miter lim="800000"/>
            <a:headEnd/>
            <a:tailEnd/>
          </a:ln>
          <a:effectLst/>
        </p:spPr>
        <p:txBody>
          <a:bodyPr wrap="none" anchor="ctr"/>
          <a:lstStyle/>
          <a:p>
            <a:pPr algn="ctr"/>
            <a:r>
              <a:rPr lang="en-GB">
                <a:latin typeface="Arial" charset="0"/>
              </a:rPr>
              <a:t>UI Delegate</a:t>
            </a:r>
          </a:p>
        </p:txBody>
      </p:sp>
      <p:cxnSp>
        <p:nvCxnSpPr>
          <p:cNvPr id="78854" name="AutoShape 6"/>
          <p:cNvCxnSpPr>
            <a:cxnSpLocks noChangeShapeType="1"/>
            <a:stCxn id="78852" idx="2"/>
            <a:endCxn id="78853" idx="0"/>
          </p:cNvCxnSpPr>
          <p:nvPr/>
        </p:nvCxnSpPr>
        <p:spPr bwMode="auto">
          <a:xfrm>
            <a:off x="7620000" y="2971800"/>
            <a:ext cx="0" cy="914400"/>
          </a:xfrm>
          <a:prstGeom prst="straightConnector1">
            <a:avLst/>
          </a:prstGeom>
          <a:noFill/>
          <a:ln w="9525">
            <a:solidFill>
              <a:schemeClr val="tx1"/>
            </a:solidFill>
            <a:round/>
            <a:headEnd/>
            <a:tailEnd/>
          </a:ln>
          <a:effectLst/>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GB" sz="4000"/>
              <a:t>The Observer Pattern (Gang of Four Version).</a:t>
            </a:r>
          </a:p>
        </p:txBody>
      </p:sp>
      <p:sp>
        <p:nvSpPr>
          <p:cNvPr id="79875" name="Rectangle 3"/>
          <p:cNvSpPr>
            <a:spLocks noGrp="1" noChangeArrowheads="1"/>
          </p:cNvSpPr>
          <p:nvPr>
            <p:ph idx="1"/>
          </p:nvPr>
        </p:nvSpPr>
        <p:spPr>
          <a:xfrm>
            <a:off x="323850" y="1557338"/>
            <a:ext cx="2808288" cy="3887787"/>
          </a:xfrm>
        </p:spPr>
        <p:txBody>
          <a:bodyPr/>
          <a:lstStyle/>
          <a:p>
            <a:pPr>
              <a:lnSpc>
                <a:spcPct val="80000"/>
              </a:lnSpc>
              <a:buFontTx/>
              <a:buNone/>
            </a:pPr>
            <a:endParaRPr lang="en-GB" sz="2800" u="sng"/>
          </a:p>
          <a:p>
            <a:pPr>
              <a:lnSpc>
                <a:spcPct val="80000"/>
              </a:lnSpc>
            </a:pPr>
            <a:r>
              <a:rPr lang="en-GB" sz="1800"/>
              <a:t>The </a:t>
            </a:r>
            <a:r>
              <a:rPr lang="en-GB" sz="1800" i="1"/>
              <a:t>Observer</a:t>
            </a:r>
            <a:r>
              <a:rPr lang="en-GB" sz="1800"/>
              <a:t> interface, to be implemented by all observers. The subject class contains methods allowing observers to “subscribe” to it. </a:t>
            </a:r>
          </a:p>
          <a:p>
            <a:pPr>
              <a:lnSpc>
                <a:spcPct val="80000"/>
              </a:lnSpc>
              <a:buFontTx/>
              <a:buNone/>
            </a:pPr>
            <a:endParaRPr lang="en-GB" sz="1800"/>
          </a:p>
          <a:p>
            <a:pPr>
              <a:lnSpc>
                <a:spcPct val="80000"/>
              </a:lnSpc>
            </a:pPr>
            <a:r>
              <a:rPr lang="en-GB" sz="1800"/>
              <a:t>When a change occurs in the Subject it notifies each subscribed observer by calling its update() method.</a:t>
            </a:r>
          </a:p>
          <a:p>
            <a:pPr>
              <a:lnSpc>
                <a:spcPct val="80000"/>
              </a:lnSpc>
              <a:buFontTx/>
              <a:buNone/>
            </a:pPr>
            <a:endParaRPr lang="en-GB" sz="1800"/>
          </a:p>
          <a:p>
            <a:pPr>
              <a:lnSpc>
                <a:spcPct val="80000"/>
              </a:lnSpc>
              <a:buFontTx/>
              <a:buNone/>
            </a:pPr>
            <a:endParaRPr lang="en-GB" sz="1800"/>
          </a:p>
        </p:txBody>
      </p:sp>
      <p:sp>
        <p:nvSpPr>
          <p:cNvPr id="79876" name="Rectangle 4"/>
          <p:cNvSpPr>
            <a:spLocks noChangeArrowheads="1"/>
          </p:cNvSpPr>
          <p:nvPr/>
        </p:nvSpPr>
        <p:spPr bwMode="auto">
          <a:xfrm>
            <a:off x="7092950" y="3673475"/>
            <a:ext cx="1506538" cy="838200"/>
          </a:xfrm>
          <a:prstGeom prst="rect">
            <a:avLst/>
          </a:prstGeom>
          <a:solidFill>
            <a:schemeClr val="accent1"/>
          </a:solidFill>
          <a:ln w="9525">
            <a:solidFill>
              <a:schemeClr val="tx1"/>
            </a:solidFill>
            <a:miter lim="800000"/>
            <a:headEnd/>
            <a:tailEnd/>
          </a:ln>
          <a:effectLst/>
        </p:spPr>
        <p:txBody>
          <a:bodyPr wrap="none" anchor="ctr"/>
          <a:lstStyle/>
          <a:p>
            <a:pPr algn="ctr"/>
            <a:r>
              <a:rPr lang="en-GB" sz="1800" i="1">
                <a:latin typeface="Arial" charset="0"/>
              </a:rPr>
              <a:t>Observer</a:t>
            </a:r>
          </a:p>
        </p:txBody>
      </p:sp>
      <p:sp>
        <p:nvSpPr>
          <p:cNvPr id="79877" name="Rectangle 5"/>
          <p:cNvSpPr>
            <a:spLocks noChangeArrowheads="1"/>
          </p:cNvSpPr>
          <p:nvPr/>
        </p:nvSpPr>
        <p:spPr bwMode="auto">
          <a:xfrm>
            <a:off x="6542088" y="5759450"/>
            <a:ext cx="2133600" cy="838200"/>
          </a:xfrm>
          <a:prstGeom prst="rect">
            <a:avLst/>
          </a:prstGeom>
          <a:solidFill>
            <a:schemeClr val="accent1"/>
          </a:solidFill>
          <a:ln w="9525">
            <a:solidFill>
              <a:schemeClr val="tx1"/>
            </a:solidFill>
            <a:miter lim="800000"/>
            <a:headEnd/>
            <a:tailEnd/>
          </a:ln>
          <a:effectLst/>
        </p:spPr>
        <p:txBody>
          <a:bodyPr wrap="none" anchor="ctr"/>
          <a:lstStyle/>
          <a:p>
            <a:pPr algn="ctr"/>
            <a:r>
              <a:rPr lang="en-GB" sz="1800">
                <a:latin typeface="Arial" charset="0"/>
              </a:rPr>
              <a:t>ConcreteObserver</a:t>
            </a:r>
          </a:p>
        </p:txBody>
      </p:sp>
      <p:sp>
        <p:nvSpPr>
          <p:cNvPr id="79878" name="AutoShape 6"/>
          <p:cNvSpPr>
            <a:spLocks noChangeArrowheads="1"/>
          </p:cNvSpPr>
          <p:nvPr/>
        </p:nvSpPr>
        <p:spPr bwMode="auto">
          <a:xfrm>
            <a:off x="7499350" y="4921250"/>
            <a:ext cx="228600" cy="304800"/>
          </a:xfrm>
          <a:prstGeom prst="triangle">
            <a:avLst>
              <a:gd name="adj" fmla="val 50000"/>
            </a:avLst>
          </a:prstGeom>
          <a:solidFill>
            <a:schemeClr val="accent1"/>
          </a:solidFill>
          <a:ln w="9525">
            <a:solidFill>
              <a:schemeClr val="tx1"/>
            </a:solidFill>
            <a:miter lim="800000"/>
            <a:headEnd/>
            <a:tailEnd/>
          </a:ln>
          <a:effectLst/>
        </p:spPr>
        <p:txBody>
          <a:bodyPr wrap="none" anchor="ctr"/>
          <a:lstStyle/>
          <a:p>
            <a:endParaRPr lang="en-US"/>
          </a:p>
        </p:txBody>
      </p:sp>
      <p:cxnSp>
        <p:nvCxnSpPr>
          <p:cNvPr id="79879" name="AutoShape 7"/>
          <p:cNvCxnSpPr>
            <a:cxnSpLocks noChangeShapeType="1"/>
            <a:stCxn id="79878" idx="3"/>
            <a:endCxn id="79877" idx="0"/>
          </p:cNvCxnSpPr>
          <p:nvPr/>
        </p:nvCxnSpPr>
        <p:spPr bwMode="auto">
          <a:xfrm flipH="1">
            <a:off x="7608888" y="5226050"/>
            <a:ext cx="4762" cy="533400"/>
          </a:xfrm>
          <a:prstGeom prst="straightConnector1">
            <a:avLst/>
          </a:prstGeom>
          <a:noFill/>
          <a:ln w="9525">
            <a:solidFill>
              <a:schemeClr val="tx1"/>
            </a:solidFill>
            <a:prstDash val="dash"/>
            <a:round/>
            <a:headEnd/>
            <a:tailEnd/>
          </a:ln>
          <a:effectLst/>
        </p:spPr>
      </p:cxnSp>
      <p:sp>
        <p:nvSpPr>
          <p:cNvPr id="79880" name="Rectangle 8"/>
          <p:cNvSpPr>
            <a:spLocks noChangeArrowheads="1"/>
          </p:cNvSpPr>
          <p:nvPr/>
        </p:nvSpPr>
        <p:spPr bwMode="auto">
          <a:xfrm>
            <a:off x="3192463" y="3792538"/>
            <a:ext cx="2819400" cy="609600"/>
          </a:xfrm>
          <a:prstGeom prst="rect">
            <a:avLst/>
          </a:prstGeom>
          <a:solidFill>
            <a:schemeClr val="accent1"/>
          </a:solidFill>
          <a:ln w="9525">
            <a:solidFill>
              <a:schemeClr val="tx1"/>
            </a:solidFill>
            <a:miter lim="800000"/>
            <a:headEnd/>
            <a:tailEnd/>
          </a:ln>
          <a:effectLst/>
        </p:spPr>
        <p:txBody>
          <a:bodyPr wrap="none" anchor="ctr"/>
          <a:lstStyle/>
          <a:p>
            <a:pPr algn="ctr"/>
            <a:r>
              <a:rPr lang="en-GB" sz="1800" i="1">
                <a:latin typeface="Arial" charset="0"/>
              </a:rPr>
              <a:t>Subject</a:t>
            </a:r>
          </a:p>
        </p:txBody>
      </p:sp>
      <p:sp>
        <p:nvSpPr>
          <p:cNvPr id="79881" name="Rectangle 9"/>
          <p:cNvSpPr>
            <a:spLocks noChangeArrowheads="1"/>
          </p:cNvSpPr>
          <p:nvPr/>
        </p:nvSpPr>
        <p:spPr bwMode="auto">
          <a:xfrm>
            <a:off x="3192463" y="4368800"/>
            <a:ext cx="2819400" cy="609600"/>
          </a:xfrm>
          <a:prstGeom prst="rect">
            <a:avLst/>
          </a:prstGeom>
          <a:solidFill>
            <a:schemeClr val="accent1"/>
          </a:solidFill>
          <a:ln w="9525">
            <a:solidFill>
              <a:schemeClr val="tx1"/>
            </a:solidFill>
            <a:miter lim="800000"/>
            <a:headEnd/>
            <a:tailEnd/>
          </a:ln>
          <a:effectLst/>
        </p:spPr>
        <p:txBody>
          <a:bodyPr wrap="none" anchor="ctr"/>
          <a:lstStyle/>
          <a:p>
            <a:r>
              <a:rPr lang="en-GB" sz="1800">
                <a:latin typeface="Arial" charset="0"/>
              </a:rPr>
              <a:t>addObserver(Observer o)</a:t>
            </a:r>
          </a:p>
        </p:txBody>
      </p:sp>
      <p:sp>
        <p:nvSpPr>
          <p:cNvPr id="79882" name="Rectangle 10"/>
          <p:cNvSpPr>
            <a:spLocks noChangeArrowheads="1"/>
          </p:cNvSpPr>
          <p:nvPr/>
        </p:nvSpPr>
        <p:spPr bwMode="auto">
          <a:xfrm>
            <a:off x="7092950" y="4511675"/>
            <a:ext cx="1506538" cy="381000"/>
          </a:xfrm>
          <a:prstGeom prst="rect">
            <a:avLst/>
          </a:prstGeom>
          <a:solidFill>
            <a:schemeClr val="accent1"/>
          </a:solidFill>
          <a:ln w="9525">
            <a:solidFill>
              <a:schemeClr val="tx1"/>
            </a:solidFill>
            <a:miter lim="800000"/>
            <a:headEnd/>
            <a:tailEnd/>
          </a:ln>
          <a:effectLst/>
        </p:spPr>
        <p:txBody>
          <a:bodyPr wrap="none" anchor="ctr"/>
          <a:lstStyle/>
          <a:p>
            <a:pPr algn="ctr"/>
            <a:r>
              <a:rPr lang="en-GB" sz="1800">
                <a:latin typeface="Arial" charset="0"/>
              </a:rPr>
              <a:t>update()</a:t>
            </a:r>
          </a:p>
        </p:txBody>
      </p:sp>
      <p:sp>
        <p:nvSpPr>
          <p:cNvPr id="79883" name="Rectangle 11"/>
          <p:cNvSpPr>
            <a:spLocks noChangeArrowheads="1"/>
          </p:cNvSpPr>
          <p:nvPr/>
        </p:nvSpPr>
        <p:spPr bwMode="auto">
          <a:xfrm>
            <a:off x="3203575" y="5621338"/>
            <a:ext cx="2819400" cy="609600"/>
          </a:xfrm>
          <a:prstGeom prst="rect">
            <a:avLst/>
          </a:prstGeom>
          <a:solidFill>
            <a:schemeClr val="accent1"/>
          </a:solidFill>
          <a:ln w="9525">
            <a:solidFill>
              <a:schemeClr val="tx1"/>
            </a:solidFill>
            <a:miter lim="800000"/>
            <a:headEnd/>
            <a:tailEnd/>
          </a:ln>
          <a:effectLst/>
        </p:spPr>
        <p:txBody>
          <a:bodyPr wrap="none" anchor="ctr"/>
          <a:lstStyle/>
          <a:p>
            <a:pPr algn="ctr"/>
            <a:r>
              <a:rPr lang="en-GB" sz="1800">
                <a:latin typeface="Arial" charset="0"/>
              </a:rPr>
              <a:t>ConcreteSubject</a:t>
            </a:r>
          </a:p>
        </p:txBody>
      </p:sp>
      <p:sp>
        <p:nvSpPr>
          <p:cNvPr id="79884" name="AutoShape 12"/>
          <p:cNvSpPr>
            <a:spLocks noChangeArrowheads="1"/>
          </p:cNvSpPr>
          <p:nvPr/>
        </p:nvSpPr>
        <p:spPr bwMode="auto">
          <a:xfrm>
            <a:off x="4500563" y="5016500"/>
            <a:ext cx="228600" cy="304800"/>
          </a:xfrm>
          <a:prstGeom prst="triangle">
            <a:avLst>
              <a:gd name="adj" fmla="val 50000"/>
            </a:avLst>
          </a:prstGeom>
          <a:solidFill>
            <a:schemeClr val="accent1"/>
          </a:solidFill>
          <a:ln w="9525">
            <a:solidFill>
              <a:schemeClr val="tx1"/>
            </a:solidFill>
            <a:miter lim="800000"/>
            <a:headEnd/>
            <a:tailEnd/>
          </a:ln>
          <a:effectLst/>
        </p:spPr>
        <p:txBody>
          <a:bodyPr wrap="none" anchor="ctr"/>
          <a:lstStyle/>
          <a:p>
            <a:endParaRPr lang="en-US"/>
          </a:p>
        </p:txBody>
      </p:sp>
      <p:cxnSp>
        <p:nvCxnSpPr>
          <p:cNvPr id="79885" name="AutoShape 13"/>
          <p:cNvCxnSpPr>
            <a:cxnSpLocks noChangeShapeType="1"/>
            <a:stCxn id="79884" idx="3"/>
            <a:endCxn id="79883" idx="0"/>
          </p:cNvCxnSpPr>
          <p:nvPr/>
        </p:nvCxnSpPr>
        <p:spPr bwMode="auto">
          <a:xfrm flipH="1">
            <a:off x="4613275" y="5321300"/>
            <a:ext cx="1588" cy="300038"/>
          </a:xfrm>
          <a:prstGeom prst="straightConnector1">
            <a:avLst/>
          </a:prstGeom>
          <a:noFill/>
          <a:ln w="9525">
            <a:solidFill>
              <a:schemeClr val="tx1"/>
            </a:solidFill>
            <a:prstDash val="dash"/>
            <a:round/>
            <a:headEnd/>
            <a:tailEnd/>
          </a:ln>
          <a:effectLst/>
        </p:spPr>
      </p:cxnSp>
      <p:cxnSp>
        <p:nvCxnSpPr>
          <p:cNvPr id="79886" name="AutoShape 14"/>
          <p:cNvCxnSpPr>
            <a:cxnSpLocks noChangeShapeType="1"/>
            <a:stCxn id="79880" idx="3"/>
            <a:endCxn id="79876" idx="1"/>
          </p:cNvCxnSpPr>
          <p:nvPr/>
        </p:nvCxnSpPr>
        <p:spPr bwMode="auto">
          <a:xfrm flipV="1">
            <a:off x="6011863" y="4092575"/>
            <a:ext cx="1081087" cy="4763"/>
          </a:xfrm>
          <a:prstGeom prst="straightConnector1">
            <a:avLst/>
          </a:prstGeom>
          <a:noFill/>
          <a:ln w="9525">
            <a:solidFill>
              <a:schemeClr val="tx1"/>
            </a:solidFill>
            <a:round/>
            <a:headEnd/>
            <a:tailEnd/>
          </a:ln>
          <a:effectLst/>
        </p:spPr>
      </p:cxnSp>
      <p:sp>
        <p:nvSpPr>
          <p:cNvPr id="79887" name="Text Box 15"/>
          <p:cNvSpPr txBox="1">
            <a:spLocks noChangeArrowheads="1"/>
          </p:cNvSpPr>
          <p:nvPr/>
        </p:nvSpPr>
        <p:spPr bwMode="auto">
          <a:xfrm>
            <a:off x="5940425" y="3792538"/>
            <a:ext cx="523875" cy="366712"/>
          </a:xfrm>
          <a:prstGeom prst="rect">
            <a:avLst/>
          </a:prstGeom>
          <a:noFill/>
          <a:ln w="9525">
            <a:noFill/>
            <a:miter lim="800000"/>
            <a:headEnd/>
            <a:tailEnd/>
          </a:ln>
          <a:effectLst/>
        </p:spPr>
        <p:txBody>
          <a:bodyPr>
            <a:spAutoFit/>
          </a:bodyPr>
          <a:lstStyle/>
          <a:p>
            <a:pPr>
              <a:spcBef>
                <a:spcPct val="50000"/>
              </a:spcBef>
            </a:pPr>
            <a:r>
              <a:rPr lang="en-GB" sz="1800">
                <a:latin typeface="Arial" charset="0"/>
              </a:rPr>
              <a:t>1</a:t>
            </a:r>
          </a:p>
        </p:txBody>
      </p:sp>
      <p:sp>
        <p:nvSpPr>
          <p:cNvPr id="79888" name="Text Box 16"/>
          <p:cNvSpPr txBox="1">
            <a:spLocks noChangeArrowheads="1"/>
          </p:cNvSpPr>
          <p:nvPr/>
        </p:nvSpPr>
        <p:spPr bwMode="auto">
          <a:xfrm>
            <a:off x="6784975" y="3792538"/>
            <a:ext cx="523875" cy="366712"/>
          </a:xfrm>
          <a:prstGeom prst="rect">
            <a:avLst/>
          </a:prstGeom>
          <a:noFill/>
          <a:ln w="9525">
            <a:noFill/>
            <a:miter lim="800000"/>
            <a:headEnd/>
            <a:tailEnd/>
          </a:ln>
          <a:effectLst/>
        </p:spPr>
        <p:txBody>
          <a:bodyPr>
            <a:spAutoFit/>
          </a:bodyPr>
          <a:lstStyle/>
          <a:p>
            <a:pPr>
              <a:spcBef>
                <a:spcPct val="50000"/>
              </a:spcBef>
            </a:pPr>
            <a:r>
              <a:rPr lang="en-GB" sz="1800">
                <a:latin typeface="Arial" charset="0"/>
              </a:rPr>
              <a:t>*</a:t>
            </a:r>
          </a:p>
        </p:txBody>
      </p:sp>
      <p:sp>
        <p:nvSpPr>
          <p:cNvPr id="79889" name="AutoShape 17"/>
          <p:cNvSpPr>
            <a:spLocks noChangeArrowheads="1"/>
          </p:cNvSpPr>
          <p:nvPr/>
        </p:nvSpPr>
        <p:spPr bwMode="auto">
          <a:xfrm>
            <a:off x="3924300" y="2349500"/>
            <a:ext cx="3024188" cy="720725"/>
          </a:xfrm>
          <a:prstGeom prst="foldedCorner">
            <a:avLst>
              <a:gd name="adj" fmla="val 12500"/>
            </a:avLst>
          </a:prstGeom>
          <a:solidFill>
            <a:srgbClr val="CCFFFF"/>
          </a:solidFill>
          <a:ln w="9525">
            <a:solidFill>
              <a:schemeClr val="tx1"/>
            </a:solidFill>
            <a:round/>
            <a:headEnd/>
            <a:tailEnd/>
          </a:ln>
          <a:effectLst/>
        </p:spPr>
        <p:txBody>
          <a:bodyPr anchor="ctr"/>
          <a:lstStyle/>
          <a:p>
            <a:r>
              <a:rPr lang="en-GB" sz="1800">
                <a:latin typeface="Arial" charset="0"/>
              </a:rPr>
              <a:t>The Java Observable class plays the role of a Subject</a:t>
            </a:r>
          </a:p>
        </p:txBody>
      </p:sp>
      <p:cxnSp>
        <p:nvCxnSpPr>
          <p:cNvPr id="79890" name="AutoShape 18"/>
          <p:cNvCxnSpPr>
            <a:cxnSpLocks noChangeShapeType="1"/>
            <a:stCxn id="79880" idx="0"/>
            <a:endCxn id="79889" idx="2"/>
          </p:cNvCxnSpPr>
          <p:nvPr/>
        </p:nvCxnSpPr>
        <p:spPr bwMode="auto">
          <a:xfrm flipV="1">
            <a:off x="4602163" y="3070225"/>
            <a:ext cx="835025" cy="722313"/>
          </a:xfrm>
          <a:prstGeom prst="straightConnector1">
            <a:avLst/>
          </a:prstGeom>
          <a:noFill/>
          <a:ln w="9525">
            <a:solidFill>
              <a:schemeClr val="tx1"/>
            </a:solidFill>
            <a:round/>
            <a:headEnd type="oval" w="lg" len="lg"/>
            <a:tailEnd/>
          </a:ln>
          <a:effectLst/>
        </p:spPr>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t>The Observer Pattern</a:t>
            </a:r>
          </a:p>
        </p:txBody>
      </p:sp>
      <p:sp>
        <p:nvSpPr>
          <p:cNvPr id="81923" name="Rectangle 3"/>
          <p:cNvSpPr>
            <a:spLocks noGrp="1" noChangeArrowheads="1"/>
          </p:cNvSpPr>
          <p:nvPr>
            <p:ph idx="1"/>
          </p:nvPr>
        </p:nvSpPr>
        <p:spPr/>
        <p:txBody>
          <a:bodyPr/>
          <a:lstStyle/>
          <a:p>
            <a:pPr>
              <a:buFontTx/>
              <a:buNone/>
            </a:pPr>
            <a:r>
              <a:rPr lang="en-GB" sz="2800" u="sng"/>
              <a:t>Advantages</a:t>
            </a:r>
          </a:p>
          <a:p>
            <a:r>
              <a:rPr lang="en-GB" sz="2800"/>
              <a:t>Reduces dependency of subject on observer.</a:t>
            </a:r>
          </a:p>
          <a:p>
            <a:r>
              <a:rPr lang="en-GB" sz="2800"/>
              <a:t>Allows for variable number of observers.</a:t>
            </a:r>
          </a:p>
          <a:p>
            <a:pPr>
              <a:buFontTx/>
              <a:buNone/>
            </a:pPr>
            <a:r>
              <a:rPr lang="en-GB" sz="2800" u="sng"/>
              <a:t>Disadvantages</a:t>
            </a:r>
          </a:p>
          <a:p>
            <a:r>
              <a:rPr lang="en-GB" sz="2800"/>
              <a:t>Decreased performance</a:t>
            </a:r>
          </a:p>
          <a:p>
            <a:r>
              <a:rPr lang="en-GB" sz="2800"/>
              <a:t>Memory leaks</a:t>
            </a:r>
          </a:p>
          <a:p>
            <a:r>
              <a:rPr lang="en-GB" sz="2800"/>
              <a:t>Hidden dependencies</a:t>
            </a:r>
          </a:p>
          <a:p>
            <a:r>
              <a:rPr lang="en-GB" sz="2800"/>
              <a:t>Difficulty of testing.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GB"/>
              <a:t>The Observer Pattern</a:t>
            </a:r>
          </a:p>
        </p:txBody>
      </p:sp>
      <p:sp>
        <p:nvSpPr>
          <p:cNvPr id="82947" name="Rectangle 3"/>
          <p:cNvSpPr>
            <a:spLocks noGrp="1" noChangeArrowheads="1"/>
          </p:cNvSpPr>
          <p:nvPr>
            <p:ph idx="1"/>
          </p:nvPr>
        </p:nvSpPr>
        <p:spPr/>
        <p:txBody>
          <a:bodyPr/>
          <a:lstStyle/>
          <a:p>
            <a:pPr>
              <a:buFontTx/>
              <a:buNone/>
            </a:pPr>
            <a:r>
              <a:rPr lang="en-GB" sz="2800" u="sng"/>
              <a:t>Variants</a:t>
            </a:r>
          </a:p>
          <a:p>
            <a:pPr>
              <a:buFontTx/>
              <a:buNone/>
            </a:pPr>
            <a:r>
              <a:rPr lang="en-GB" sz="2800"/>
              <a:t>The Observer pattern comes in two forms:</a:t>
            </a:r>
          </a:p>
          <a:p>
            <a:r>
              <a:rPr lang="en-GB" sz="2800"/>
              <a:t>In the </a:t>
            </a:r>
            <a:r>
              <a:rPr lang="en-GB" sz="2800" i="1"/>
              <a:t>pull</a:t>
            </a:r>
            <a:r>
              <a:rPr lang="en-GB" sz="2800"/>
              <a:t> model the subject simply informs the observer that it has changed, it is then up to the subject to work out what the change was.</a:t>
            </a:r>
          </a:p>
          <a:p>
            <a:r>
              <a:rPr lang="en-GB" sz="2800"/>
              <a:t>In the </a:t>
            </a:r>
            <a:r>
              <a:rPr lang="en-GB" sz="2800" i="1"/>
              <a:t>push </a:t>
            </a:r>
            <a:r>
              <a:rPr lang="en-GB" sz="2800"/>
              <a:t>model the subject passes to the observer an object that indicates how it has changed.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normAutofit fontScale="90000"/>
          </a:bodyPr>
          <a:lstStyle/>
          <a:p>
            <a:r>
              <a:rPr lang="en-GB" sz="4000"/>
              <a:t>Use of the Java Observable Class</a:t>
            </a:r>
            <a:br>
              <a:rPr lang="en-GB" sz="4000"/>
            </a:br>
            <a:r>
              <a:rPr lang="en-GB" sz="4000"/>
              <a:t>For and against.</a:t>
            </a:r>
          </a:p>
        </p:txBody>
      </p:sp>
      <p:sp>
        <p:nvSpPr>
          <p:cNvPr id="84995" name="Rectangle 3"/>
          <p:cNvSpPr>
            <a:spLocks noGrp="1" noChangeArrowheads="1"/>
          </p:cNvSpPr>
          <p:nvPr>
            <p:ph idx="1"/>
          </p:nvPr>
        </p:nvSpPr>
        <p:spPr>
          <a:xfrm>
            <a:off x="685800" y="1676400"/>
            <a:ext cx="7772400" cy="2752725"/>
          </a:xfrm>
        </p:spPr>
        <p:txBody>
          <a:bodyPr/>
          <a:lstStyle/>
          <a:p>
            <a:pPr>
              <a:lnSpc>
                <a:spcPct val="80000"/>
              </a:lnSpc>
            </a:pPr>
            <a:r>
              <a:rPr lang="en-GB" sz="2400" dirty="0"/>
              <a:t>For: the Observable class does the work of notifying observers for you. If you extend it then you don’t have to write that code yourself.</a:t>
            </a:r>
          </a:p>
          <a:p>
            <a:pPr>
              <a:lnSpc>
                <a:spcPct val="80000"/>
              </a:lnSpc>
            </a:pPr>
            <a:r>
              <a:rPr lang="en-GB" sz="2400" dirty="0"/>
              <a:t>Against: Observable is a class not an interface. If you extend it then you can’t extend any other class.</a:t>
            </a:r>
          </a:p>
          <a:p>
            <a:pPr>
              <a:lnSpc>
                <a:spcPct val="80000"/>
              </a:lnSpc>
            </a:pPr>
            <a:r>
              <a:rPr lang="en-GB" sz="2400" dirty="0"/>
              <a:t>Against: the </a:t>
            </a:r>
            <a:r>
              <a:rPr lang="en-GB" sz="2400" dirty="0" err="1"/>
              <a:t>setChanged</a:t>
            </a:r>
            <a:r>
              <a:rPr lang="en-GB" sz="2400" dirty="0"/>
              <a:t> method is protected. This means that in order to be observed a class must subclass, rather than delegate to, Observable.</a:t>
            </a:r>
          </a:p>
        </p:txBody>
      </p:sp>
      <p:sp>
        <p:nvSpPr>
          <p:cNvPr id="84996" name="Rectangle 4"/>
          <p:cNvSpPr>
            <a:spLocks noChangeArrowheads="1"/>
          </p:cNvSpPr>
          <p:nvPr/>
        </p:nvSpPr>
        <p:spPr bwMode="auto">
          <a:xfrm>
            <a:off x="5257800" y="4419600"/>
            <a:ext cx="2376488" cy="720725"/>
          </a:xfrm>
          <a:prstGeom prst="rect">
            <a:avLst/>
          </a:prstGeom>
          <a:solidFill>
            <a:schemeClr val="accent1"/>
          </a:solidFill>
          <a:ln w="9525">
            <a:solidFill>
              <a:schemeClr val="tx1"/>
            </a:solidFill>
            <a:miter lim="800000"/>
            <a:headEnd/>
            <a:tailEnd/>
          </a:ln>
          <a:effectLst/>
        </p:spPr>
        <p:txBody>
          <a:bodyPr wrap="none" anchor="ctr"/>
          <a:lstStyle/>
          <a:p>
            <a:pPr algn="ctr"/>
            <a:r>
              <a:rPr lang="en-GB" sz="1800">
                <a:latin typeface="Arial" charset="0"/>
              </a:rPr>
              <a:t>Observable</a:t>
            </a:r>
          </a:p>
        </p:txBody>
      </p:sp>
      <p:cxnSp>
        <p:nvCxnSpPr>
          <p:cNvPr id="84997" name="AutoShape 5"/>
          <p:cNvCxnSpPr>
            <a:cxnSpLocks noChangeShapeType="1"/>
            <a:stCxn id="84999" idx="3"/>
            <a:endCxn id="84996" idx="1"/>
          </p:cNvCxnSpPr>
          <p:nvPr/>
        </p:nvCxnSpPr>
        <p:spPr bwMode="auto">
          <a:xfrm>
            <a:off x="3984625" y="4779963"/>
            <a:ext cx="1273175" cy="1588"/>
          </a:xfrm>
          <a:prstGeom prst="straightConnector1">
            <a:avLst/>
          </a:prstGeom>
          <a:noFill/>
          <a:ln w="9525">
            <a:solidFill>
              <a:schemeClr val="tx1"/>
            </a:solidFill>
            <a:round/>
            <a:headEnd/>
            <a:tailEnd/>
          </a:ln>
          <a:effectLst/>
        </p:spPr>
      </p:cxnSp>
      <p:sp>
        <p:nvSpPr>
          <p:cNvPr id="84998" name="Text Box 6"/>
          <p:cNvSpPr txBox="1">
            <a:spLocks noChangeArrowheads="1"/>
          </p:cNvSpPr>
          <p:nvPr/>
        </p:nvSpPr>
        <p:spPr bwMode="auto">
          <a:xfrm>
            <a:off x="4495800" y="5257800"/>
            <a:ext cx="3744912" cy="1190625"/>
          </a:xfrm>
          <a:prstGeom prst="rect">
            <a:avLst/>
          </a:prstGeom>
          <a:noFill/>
          <a:ln w="9525">
            <a:noFill/>
            <a:miter lim="800000"/>
            <a:headEnd/>
            <a:tailEnd/>
          </a:ln>
          <a:effectLst/>
        </p:spPr>
        <p:txBody>
          <a:bodyPr>
            <a:spAutoFit/>
          </a:bodyPr>
          <a:lstStyle/>
          <a:p>
            <a:pPr>
              <a:spcBef>
                <a:spcPct val="50000"/>
              </a:spcBef>
            </a:pPr>
            <a:r>
              <a:rPr lang="en-GB" sz="1800" i="1" dirty="0">
                <a:solidFill>
                  <a:schemeClr val="bg2"/>
                </a:solidFill>
                <a:latin typeface="Arial" charset="0"/>
              </a:rPr>
              <a:t>Can’t do this because the </a:t>
            </a:r>
            <a:r>
              <a:rPr lang="en-GB" sz="1800" i="1" dirty="0" err="1">
                <a:solidFill>
                  <a:schemeClr val="bg2"/>
                </a:solidFill>
                <a:latin typeface="Arial" charset="0"/>
              </a:rPr>
              <a:t>ConcreteObserver</a:t>
            </a:r>
            <a:r>
              <a:rPr lang="en-GB" sz="1800" i="1" dirty="0">
                <a:solidFill>
                  <a:schemeClr val="bg2"/>
                </a:solidFill>
                <a:latin typeface="Arial" charset="0"/>
              </a:rPr>
              <a:t> can’t call </a:t>
            </a:r>
            <a:r>
              <a:rPr lang="en-GB" sz="1800" i="1" dirty="0" err="1">
                <a:solidFill>
                  <a:schemeClr val="bg2"/>
                </a:solidFill>
                <a:latin typeface="Arial" charset="0"/>
              </a:rPr>
              <a:t>Observable.setChanged</a:t>
            </a:r>
            <a:r>
              <a:rPr lang="en-GB" sz="1800" i="1" dirty="0">
                <a:solidFill>
                  <a:schemeClr val="bg2"/>
                </a:solidFill>
                <a:latin typeface="Arial" charset="0"/>
              </a:rPr>
              <a:t>() – it’s protected.</a:t>
            </a:r>
          </a:p>
        </p:txBody>
      </p:sp>
      <p:sp>
        <p:nvSpPr>
          <p:cNvPr id="84999" name="Rectangle 7"/>
          <p:cNvSpPr>
            <a:spLocks noChangeArrowheads="1"/>
          </p:cNvSpPr>
          <p:nvPr/>
        </p:nvSpPr>
        <p:spPr bwMode="auto">
          <a:xfrm>
            <a:off x="457200" y="4419600"/>
            <a:ext cx="3527425" cy="720725"/>
          </a:xfrm>
          <a:prstGeom prst="rect">
            <a:avLst/>
          </a:prstGeom>
          <a:solidFill>
            <a:schemeClr val="accent1"/>
          </a:solidFill>
          <a:ln w="9525">
            <a:solidFill>
              <a:schemeClr val="tx1"/>
            </a:solidFill>
            <a:miter lim="800000"/>
            <a:headEnd/>
            <a:tailEnd/>
          </a:ln>
          <a:effectLst/>
        </p:spPr>
        <p:txBody>
          <a:bodyPr wrap="none" anchor="ctr"/>
          <a:lstStyle/>
          <a:p>
            <a:pPr algn="ctr"/>
            <a:r>
              <a:rPr lang="en-GB" sz="1800">
                <a:latin typeface="Arial" charset="0"/>
              </a:rPr>
              <a:t>ConcreteObservable</a:t>
            </a:r>
          </a:p>
        </p:txBody>
      </p:sp>
      <p:sp>
        <p:nvSpPr>
          <p:cNvPr id="85000" name="Rectangle 8"/>
          <p:cNvSpPr>
            <a:spLocks noChangeArrowheads="1"/>
          </p:cNvSpPr>
          <p:nvPr/>
        </p:nvSpPr>
        <p:spPr bwMode="auto">
          <a:xfrm>
            <a:off x="457200" y="5181600"/>
            <a:ext cx="3529013" cy="1341437"/>
          </a:xfrm>
          <a:prstGeom prst="rect">
            <a:avLst/>
          </a:prstGeom>
          <a:solidFill>
            <a:schemeClr val="accent1"/>
          </a:solidFill>
          <a:ln w="9525">
            <a:solidFill>
              <a:schemeClr val="tx1"/>
            </a:solidFill>
            <a:miter lim="800000"/>
            <a:headEnd/>
            <a:tailEnd/>
          </a:ln>
          <a:effectLst/>
        </p:spPr>
        <p:txBody>
          <a:bodyPr anchor="ctr"/>
          <a:lstStyle/>
          <a:p>
            <a:r>
              <a:rPr lang="en-GB" sz="1600" dirty="0" err="1">
                <a:latin typeface="Arial" charset="0"/>
              </a:rPr>
              <a:t>notifyObservers</a:t>
            </a:r>
            <a:r>
              <a:rPr lang="en-GB" sz="1600" dirty="0">
                <a:latin typeface="Arial" charset="0"/>
              </a:rPr>
              <a:t>() {//call </a:t>
            </a:r>
            <a:r>
              <a:rPr lang="en-GB" sz="1600" dirty="0" err="1">
                <a:latin typeface="Arial" charset="0"/>
              </a:rPr>
              <a:t>Observable.notifyObservers</a:t>
            </a:r>
            <a:r>
              <a:rPr lang="en-GB" sz="1600" dirty="0">
                <a:latin typeface="Arial" charset="0"/>
              </a:rPr>
              <a:t>()}</a:t>
            </a:r>
          </a:p>
          <a:p>
            <a:endParaRPr lang="en-GB" sz="1600" dirty="0">
              <a:latin typeface="Arial" charset="0"/>
            </a:endParaRPr>
          </a:p>
          <a:p>
            <a:r>
              <a:rPr lang="en-GB" sz="1600" dirty="0" err="1">
                <a:latin typeface="Arial" charset="0"/>
              </a:rPr>
              <a:t>setChanged</a:t>
            </a:r>
            <a:r>
              <a:rPr lang="en-GB" sz="1600" dirty="0">
                <a:latin typeface="Arial" charset="0"/>
              </a:rPr>
              <a:t>() {//call </a:t>
            </a:r>
            <a:r>
              <a:rPr lang="en-GB" sz="1600" dirty="0" err="1">
                <a:latin typeface="Arial" charset="0"/>
              </a:rPr>
              <a:t>Observable.setChanged</a:t>
            </a:r>
            <a:r>
              <a:rPr lang="en-GB" sz="1600" dirty="0">
                <a:latin typeface="Arial" charset="0"/>
              </a:rPr>
              <a:t>()}</a:t>
            </a:r>
          </a:p>
        </p:txBody>
      </p:sp>
      <p:sp>
        <p:nvSpPr>
          <p:cNvPr id="85001" name="Freeform 9"/>
          <p:cNvSpPr>
            <a:spLocks/>
          </p:cNvSpPr>
          <p:nvPr/>
        </p:nvSpPr>
        <p:spPr bwMode="auto">
          <a:xfrm>
            <a:off x="3733800" y="5638800"/>
            <a:ext cx="685800" cy="365125"/>
          </a:xfrm>
          <a:custGeom>
            <a:avLst/>
            <a:gdLst/>
            <a:ahLst/>
            <a:cxnLst>
              <a:cxn ang="0">
                <a:pos x="432" y="0"/>
              </a:cxn>
              <a:cxn ang="0">
                <a:pos x="360" y="16"/>
              </a:cxn>
              <a:cxn ang="0">
                <a:pos x="344" y="40"/>
              </a:cxn>
              <a:cxn ang="0">
                <a:pos x="296" y="80"/>
              </a:cxn>
              <a:cxn ang="0">
                <a:pos x="240" y="144"/>
              </a:cxn>
              <a:cxn ang="0">
                <a:pos x="0" y="208"/>
              </a:cxn>
            </a:cxnLst>
            <a:rect l="0" t="0" r="r" b="b"/>
            <a:pathLst>
              <a:path w="432" h="230">
                <a:moveTo>
                  <a:pt x="432" y="0"/>
                </a:moveTo>
                <a:cubicBezTo>
                  <a:pt x="432" y="0"/>
                  <a:pt x="370" y="8"/>
                  <a:pt x="360" y="16"/>
                </a:cubicBezTo>
                <a:cubicBezTo>
                  <a:pt x="352" y="22"/>
                  <a:pt x="351" y="33"/>
                  <a:pt x="344" y="40"/>
                </a:cubicBezTo>
                <a:cubicBezTo>
                  <a:pt x="298" y="86"/>
                  <a:pt x="342" y="21"/>
                  <a:pt x="296" y="80"/>
                </a:cubicBezTo>
                <a:cubicBezTo>
                  <a:pt x="246" y="145"/>
                  <a:pt x="286" y="113"/>
                  <a:pt x="240" y="144"/>
                </a:cubicBezTo>
                <a:cubicBezTo>
                  <a:pt x="182" y="230"/>
                  <a:pt x="109" y="208"/>
                  <a:pt x="0" y="208"/>
                </a:cubicBezTo>
              </a:path>
            </a:pathLst>
          </a:custGeom>
          <a:noFill/>
          <a:ln w="9525">
            <a:solidFill>
              <a:schemeClr val="bg2"/>
            </a:solidFill>
            <a:round/>
            <a:headEnd/>
            <a:tailEnd type="arrow" w="lg" len="lg"/>
          </a:ln>
          <a:effectLst/>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GB" dirty="0"/>
              <a:t>Design Patterns (Recap)</a:t>
            </a:r>
          </a:p>
        </p:txBody>
      </p:sp>
      <p:sp>
        <p:nvSpPr>
          <p:cNvPr id="14339" name="Rectangle 3"/>
          <p:cNvSpPr>
            <a:spLocks noGrp="1" noChangeArrowheads="1"/>
          </p:cNvSpPr>
          <p:nvPr>
            <p:ph idx="1"/>
          </p:nvPr>
        </p:nvSpPr>
        <p:spPr>
          <a:xfrm>
            <a:off x="0" y="1524000"/>
            <a:ext cx="8893175" cy="4184650"/>
          </a:xfrm>
        </p:spPr>
        <p:txBody>
          <a:bodyPr/>
          <a:lstStyle/>
          <a:p>
            <a:pPr>
              <a:lnSpc>
                <a:spcPct val="80000"/>
              </a:lnSpc>
            </a:pPr>
            <a:r>
              <a:rPr lang="en-GB" sz="2400" b="1" dirty="0"/>
              <a:t>There are various ways of describing and cataloguing patterns. For instance we might describe a pattern by describing its…</a:t>
            </a:r>
          </a:p>
          <a:p>
            <a:pPr lvl="1">
              <a:lnSpc>
                <a:spcPct val="80000"/>
              </a:lnSpc>
            </a:pPr>
            <a:r>
              <a:rPr lang="en-GB" sz="2000" b="1" dirty="0"/>
              <a:t>Name.</a:t>
            </a:r>
          </a:p>
          <a:p>
            <a:pPr lvl="1">
              <a:lnSpc>
                <a:spcPct val="80000"/>
              </a:lnSpc>
            </a:pPr>
            <a:r>
              <a:rPr lang="en-GB" sz="2000" b="1" dirty="0"/>
              <a:t>Classification. </a:t>
            </a:r>
          </a:p>
          <a:p>
            <a:pPr lvl="1">
              <a:lnSpc>
                <a:spcPct val="80000"/>
              </a:lnSpc>
            </a:pPr>
            <a:r>
              <a:rPr lang="en-GB" sz="2000" b="1" dirty="0"/>
              <a:t>Intent.</a:t>
            </a:r>
          </a:p>
          <a:p>
            <a:pPr lvl="1">
              <a:lnSpc>
                <a:spcPct val="80000"/>
              </a:lnSpc>
            </a:pPr>
            <a:r>
              <a:rPr lang="en-GB" sz="2000" b="1" dirty="0"/>
              <a:t>Motivation.</a:t>
            </a:r>
          </a:p>
          <a:p>
            <a:pPr lvl="1">
              <a:lnSpc>
                <a:spcPct val="80000"/>
              </a:lnSpc>
            </a:pPr>
            <a:r>
              <a:rPr lang="en-GB" sz="2000" b="1" dirty="0"/>
              <a:t>Applicability.</a:t>
            </a:r>
          </a:p>
          <a:p>
            <a:pPr lvl="1">
              <a:lnSpc>
                <a:spcPct val="80000"/>
              </a:lnSpc>
            </a:pPr>
            <a:r>
              <a:rPr lang="en-GB" sz="2000" b="1" dirty="0"/>
              <a:t>Structure, Participants, and Collaborations</a:t>
            </a:r>
          </a:p>
          <a:p>
            <a:pPr lvl="1">
              <a:lnSpc>
                <a:spcPct val="80000"/>
              </a:lnSpc>
            </a:pPr>
            <a:r>
              <a:rPr lang="en-GB" sz="2000" b="1" dirty="0"/>
              <a:t>Consequences.</a:t>
            </a:r>
          </a:p>
          <a:p>
            <a:pPr lvl="1">
              <a:lnSpc>
                <a:spcPct val="80000"/>
              </a:lnSpc>
            </a:pPr>
            <a:r>
              <a:rPr lang="en-GB" sz="2000" b="1" dirty="0"/>
              <a:t>Implementation issues</a:t>
            </a:r>
          </a:p>
          <a:p>
            <a:pPr lvl="1">
              <a:lnSpc>
                <a:spcPct val="80000"/>
              </a:lnSpc>
            </a:pPr>
            <a:r>
              <a:rPr lang="en-GB" sz="2000" b="1" dirty="0"/>
              <a:t>Sample code.</a:t>
            </a:r>
          </a:p>
          <a:p>
            <a:pPr lvl="1">
              <a:lnSpc>
                <a:spcPct val="80000"/>
              </a:lnSpc>
            </a:pPr>
            <a:r>
              <a:rPr lang="en-GB" sz="2000" b="1" dirty="0"/>
              <a:t>Known uses.</a:t>
            </a:r>
          </a:p>
          <a:p>
            <a:pPr lvl="1">
              <a:lnSpc>
                <a:spcPct val="80000"/>
              </a:lnSpc>
            </a:pPr>
            <a:r>
              <a:rPr lang="en-GB" sz="2000" b="1" dirty="0"/>
              <a:t>Related patterns.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Summary MVC and Observer</a:t>
            </a:r>
          </a:p>
        </p:txBody>
      </p:sp>
      <p:sp>
        <p:nvSpPr>
          <p:cNvPr id="86019" name="Rectangle 3"/>
          <p:cNvSpPr>
            <a:spLocks noGrp="1" noChangeArrowheads="1"/>
          </p:cNvSpPr>
          <p:nvPr>
            <p:ph idx="1"/>
          </p:nvPr>
        </p:nvSpPr>
        <p:spPr/>
        <p:txBody>
          <a:bodyPr/>
          <a:lstStyle/>
          <a:p>
            <a:pPr>
              <a:lnSpc>
                <a:spcPct val="90000"/>
              </a:lnSpc>
            </a:pPr>
            <a:r>
              <a:rPr lang="en-GB" sz="2400"/>
              <a:t>The MVC Pattern divides an application into a Model, a View, and a Controller.</a:t>
            </a:r>
          </a:p>
          <a:p>
            <a:pPr>
              <a:lnSpc>
                <a:spcPct val="90000"/>
              </a:lnSpc>
            </a:pPr>
            <a:r>
              <a:rPr lang="en-GB" sz="2400"/>
              <a:t>The Model is independent of the View and the Controller.</a:t>
            </a:r>
          </a:p>
          <a:p>
            <a:pPr>
              <a:lnSpc>
                <a:spcPct val="90000"/>
              </a:lnSpc>
            </a:pPr>
            <a:r>
              <a:rPr lang="en-GB" sz="2400"/>
              <a:t>The view is an Observer of the Model</a:t>
            </a:r>
          </a:p>
          <a:p>
            <a:pPr>
              <a:lnSpc>
                <a:spcPct val="90000"/>
              </a:lnSpc>
            </a:pPr>
            <a:r>
              <a:rPr lang="en-GB" sz="2400"/>
              <a:t>The Observer pattern allows one class (the Observer) to react to changes in the state of another (the Subect, or Observable) without making the Subject dependent on its Observer(s).</a:t>
            </a:r>
          </a:p>
          <a:p>
            <a:pPr>
              <a:lnSpc>
                <a:spcPct val="90000"/>
              </a:lnSpc>
            </a:pPr>
            <a:r>
              <a:rPr lang="en-GB" sz="2400"/>
              <a:t>The Subject calls a single “update” method on the Observer. The observer then works out what changes have occurred in the Subject’s state and reacts accordingly.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FDB19-4A0E-4A9C-9C5D-66220A307A69}"/>
              </a:ext>
            </a:extLst>
          </p:cNvPr>
          <p:cNvSpPr>
            <a:spLocks noGrp="1"/>
          </p:cNvSpPr>
          <p:nvPr>
            <p:ph type="title"/>
          </p:nvPr>
        </p:nvSpPr>
        <p:spPr>
          <a:xfrm>
            <a:off x="457200" y="69056"/>
            <a:ext cx="8229600" cy="1325562"/>
          </a:xfrm>
        </p:spPr>
        <p:txBody>
          <a:bodyPr/>
          <a:lstStyle/>
          <a:p>
            <a:r>
              <a:rPr lang="en-US" dirty="0">
                <a:latin typeface="+mn-lt"/>
              </a:rPr>
              <a:t>The Model/View/Controller (MVC) architecture</a:t>
            </a:r>
            <a:br>
              <a:rPr lang="en-US" dirty="0">
                <a:latin typeface="+mn-lt"/>
              </a:rPr>
            </a:br>
            <a:endParaRPr lang="en-MY" dirty="0">
              <a:latin typeface="+mn-lt"/>
            </a:endParaRPr>
          </a:p>
        </p:txBody>
      </p:sp>
      <p:sp>
        <p:nvSpPr>
          <p:cNvPr id="3" name="Content Placeholder 2">
            <a:extLst>
              <a:ext uri="{FF2B5EF4-FFF2-40B4-BE49-F238E27FC236}">
                <a16:creationId xmlns:a16="http://schemas.microsoft.com/office/drawing/2014/main" id="{E80F99C7-8942-4070-8BAA-EA8D21234EE7}"/>
              </a:ext>
            </a:extLst>
          </p:cNvPr>
          <p:cNvSpPr>
            <a:spLocks noGrp="1"/>
          </p:cNvSpPr>
          <p:nvPr>
            <p:ph idx="1"/>
          </p:nvPr>
        </p:nvSpPr>
        <p:spPr/>
        <p:txBody>
          <a:bodyPr/>
          <a:lstStyle/>
          <a:p>
            <a:r>
              <a:rPr lang="en-US" sz="2800" dirty="0"/>
              <a:t>The Model/View/Controller architecture was introduced as part of Smalltalk, a popular object-oriented programming language invented by Alan Kay.</a:t>
            </a:r>
          </a:p>
          <a:p>
            <a:r>
              <a:rPr lang="en-US" sz="2800" dirty="0"/>
              <a:t>MVC was designed to reduce the programming effort required to build systems making use of multiple, synchronized presentations of the same data.</a:t>
            </a:r>
          </a:p>
          <a:p>
            <a:r>
              <a:rPr lang="en-US" sz="2800" dirty="0"/>
              <a:t>Its central characteristics are that the model, the controllers, and the views are treated as separate entities, and that changes made to the model should be reflected automatically in each of the views.</a:t>
            </a:r>
            <a:endParaRPr lang="en-MY" sz="2800" dirty="0"/>
          </a:p>
        </p:txBody>
      </p:sp>
    </p:spTree>
    <p:extLst>
      <p:ext uri="{BB962C8B-B14F-4D97-AF65-F5344CB8AC3E}">
        <p14:creationId xmlns:p14="http://schemas.microsoft.com/office/powerpoint/2010/main" val="27757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t>Traffic Light Application</a:t>
            </a:r>
          </a:p>
        </p:txBody>
      </p:sp>
      <p:sp>
        <p:nvSpPr>
          <p:cNvPr id="15363" name="Rectangle 3"/>
          <p:cNvSpPr>
            <a:spLocks noGrp="1" noChangeArrowheads="1"/>
          </p:cNvSpPr>
          <p:nvPr>
            <p:ph type="body" sz="half" idx="1"/>
          </p:nvPr>
        </p:nvSpPr>
        <p:spPr>
          <a:xfrm>
            <a:off x="685800" y="1981200"/>
            <a:ext cx="4225925" cy="4114800"/>
          </a:xfrm>
        </p:spPr>
        <p:txBody>
          <a:bodyPr/>
          <a:lstStyle/>
          <a:p>
            <a:r>
              <a:rPr lang="en-GB" sz="2800"/>
              <a:t>Requirement: create a program that models a set of traffic lights and changes state correctly (red-&gt;red&amp;amber-&gt;etc.).</a:t>
            </a:r>
          </a:p>
        </p:txBody>
      </p:sp>
      <p:pic>
        <p:nvPicPr>
          <p:cNvPr id="15364" name="Picture 4"/>
          <p:cNvPicPr>
            <a:picLocks noGrp="1" noChangeAspect="1" noChangeArrowheads="1"/>
          </p:cNvPicPr>
          <p:nvPr>
            <p:ph sz="quarter" idx="2"/>
          </p:nvPr>
        </p:nvPicPr>
        <p:blipFill>
          <a:blip r:embed="rId3"/>
          <a:stretch>
            <a:fillRect/>
          </a:stretch>
        </p:blipFill>
        <p:spPr>
          <a:xfrm>
            <a:off x="5562723" y="2333704"/>
            <a:ext cx="1980953" cy="1276191"/>
          </a:xfrm>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a:t>My First Attempt…</a:t>
            </a:r>
          </a:p>
        </p:txBody>
      </p:sp>
      <p:pic>
        <p:nvPicPr>
          <p:cNvPr id="16396" name="Picture 12"/>
          <p:cNvPicPr>
            <a:picLocks noGrp="1" noChangeAspect="1" noChangeArrowheads="1"/>
          </p:cNvPicPr>
          <p:nvPr>
            <p:ph sz="half" idx="1"/>
          </p:nvPr>
        </p:nvPicPr>
        <p:blipFill>
          <a:blip r:embed="rId3"/>
          <a:srcRect/>
          <a:stretch>
            <a:fillRect/>
          </a:stretch>
        </p:blipFill>
        <p:spPr>
          <a:xfrm>
            <a:off x="468313" y="1557338"/>
            <a:ext cx="2952750" cy="1901825"/>
          </a:xfrm>
          <a:noFill/>
          <a:ln/>
        </p:spPr>
      </p:pic>
      <p:grpSp>
        <p:nvGrpSpPr>
          <p:cNvPr id="16387" name="Group 3"/>
          <p:cNvGrpSpPr>
            <a:grpSpLocks/>
          </p:cNvGrpSpPr>
          <p:nvPr/>
        </p:nvGrpSpPr>
        <p:grpSpPr bwMode="auto">
          <a:xfrm>
            <a:off x="468313" y="3860800"/>
            <a:ext cx="2160587" cy="1655763"/>
            <a:chOff x="839" y="1480"/>
            <a:chExt cx="1179" cy="1905"/>
          </a:xfrm>
        </p:grpSpPr>
        <p:sp>
          <p:nvSpPr>
            <p:cNvPr id="16388" name="Rectangle 4"/>
            <p:cNvSpPr>
              <a:spLocks noChangeArrowheads="1"/>
            </p:cNvSpPr>
            <p:nvPr/>
          </p:nvSpPr>
          <p:spPr bwMode="auto">
            <a:xfrm>
              <a:off x="839" y="2024"/>
              <a:ext cx="1179" cy="1361"/>
            </a:xfrm>
            <a:prstGeom prst="rect">
              <a:avLst/>
            </a:prstGeom>
            <a:solidFill>
              <a:schemeClr val="accent1"/>
            </a:solidFill>
            <a:ln w="9525">
              <a:solidFill>
                <a:schemeClr val="tx1"/>
              </a:solidFill>
              <a:miter lim="800000"/>
              <a:headEnd/>
              <a:tailEnd/>
            </a:ln>
            <a:effectLst/>
          </p:spPr>
          <p:txBody>
            <a:bodyPr wrap="none" anchor="ctr"/>
            <a:lstStyle/>
            <a:p>
              <a:r>
                <a:rPr lang="en-GB" sz="1800">
                  <a:latin typeface="Arial" charset="0"/>
                </a:rPr>
                <a:t>+display()</a:t>
              </a:r>
            </a:p>
            <a:p>
              <a:endParaRPr lang="en-GB" sz="1800">
                <a:latin typeface="Arial" charset="0"/>
              </a:endParaRPr>
            </a:p>
            <a:p>
              <a:r>
                <a:rPr lang="en-GB" sz="1800">
                  <a:latin typeface="Arial" charset="0"/>
                </a:rPr>
                <a:t>+change()</a:t>
              </a:r>
            </a:p>
          </p:txBody>
        </p:sp>
        <p:sp>
          <p:nvSpPr>
            <p:cNvPr id="16389" name="Rectangle 5"/>
            <p:cNvSpPr>
              <a:spLocks noChangeArrowheads="1"/>
            </p:cNvSpPr>
            <p:nvPr/>
          </p:nvSpPr>
          <p:spPr bwMode="auto">
            <a:xfrm>
              <a:off x="839" y="1480"/>
              <a:ext cx="1179" cy="544"/>
            </a:xfrm>
            <a:prstGeom prst="rect">
              <a:avLst/>
            </a:prstGeom>
            <a:solidFill>
              <a:schemeClr val="accent1"/>
            </a:solidFill>
            <a:ln w="9525">
              <a:solidFill>
                <a:schemeClr val="tx1"/>
              </a:solidFill>
              <a:miter lim="800000"/>
              <a:headEnd/>
              <a:tailEnd/>
            </a:ln>
            <a:effectLst/>
          </p:spPr>
          <p:txBody>
            <a:bodyPr wrap="none" anchor="ctr"/>
            <a:lstStyle/>
            <a:p>
              <a:pPr algn="ctr"/>
              <a:r>
                <a:rPr lang="en-GB" sz="1800">
                  <a:latin typeface="Arial" charset="0"/>
                </a:rPr>
                <a:t>TrafficLight</a:t>
              </a:r>
            </a:p>
          </p:txBody>
        </p:sp>
      </p:grpSp>
      <p:sp>
        <p:nvSpPr>
          <p:cNvPr id="16390" name="AutoShape 6"/>
          <p:cNvSpPr>
            <a:spLocks noChangeArrowheads="1"/>
          </p:cNvSpPr>
          <p:nvPr/>
        </p:nvSpPr>
        <p:spPr bwMode="auto">
          <a:xfrm>
            <a:off x="3851275" y="2924175"/>
            <a:ext cx="4968875" cy="865188"/>
          </a:xfrm>
          <a:prstGeom prst="foldedCorner">
            <a:avLst>
              <a:gd name="adj" fmla="val 12500"/>
            </a:avLst>
          </a:prstGeom>
          <a:solidFill>
            <a:schemeClr val="bg1"/>
          </a:solidFill>
          <a:ln w="9525">
            <a:solidFill>
              <a:schemeClr val="tx1"/>
            </a:solidFill>
            <a:round/>
            <a:headEnd/>
            <a:tailEnd/>
          </a:ln>
          <a:effectLst/>
        </p:spPr>
        <p:txBody>
          <a:bodyPr anchor="ctr"/>
          <a:lstStyle/>
          <a:p>
            <a:r>
              <a:rPr lang="en-GB" sz="1800">
                <a:latin typeface="Arial" charset="0"/>
              </a:rPr>
              <a:t>Displays text fields and labels indicating which lights are on.</a:t>
            </a:r>
          </a:p>
        </p:txBody>
      </p:sp>
      <p:sp>
        <p:nvSpPr>
          <p:cNvPr id="16391" name="AutoShape 7"/>
          <p:cNvSpPr>
            <a:spLocks noChangeArrowheads="1"/>
          </p:cNvSpPr>
          <p:nvPr/>
        </p:nvSpPr>
        <p:spPr bwMode="auto">
          <a:xfrm>
            <a:off x="4140200" y="3970338"/>
            <a:ext cx="4752975" cy="2808287"/>
          </a:xfrm>
          <a:prstGeom prst="foldedCorner">
            <a:avLst>
              <a:gd name="adj" fmla="val 12500"/>
            </a:avLst>
          </a:prstGeom>
          <a:solidFill>
            <a:schemeClr val="bg1"/>
          </a:solidFill>
          <a:ln w="9525">
            <a:solidFill>
              <a:schemeClr val="tx1"/>
            </a:solidFill>
            <a:round/>
            <a:headEnd/>
            <a:tailEnd/>
          </a:ln>
          <a:effectLst/>
        </p:spPr>
        <p:txBody>
          <a:bodyPr/>
          <a:lstStyle/>
          <a:p>
            <a:r>
              <a:rPr lang="en-GB" sz="1800">
                <a:latin typeface="Arial" charset="0"/>
              </a:rPr>
              <a:t>Examines text fields to determine which lights are on, then changes fields in order to progress to next state (e.g. if  green is “ON” then set it to “OFF” and set amber to “ON”).</a:t>
            </a:r>
          </a:p>
          <a:p>
            <a:endParaRPr lang="en-GB" sz="1800">
              <a:latin typeface="Arial" charset="0"/>
            </a:endParaRPr>
          </a:p>
          <a:p>
            <a:r>
              <a:rPr lang="en-GB" sz="1800">
                <a:latin typeface="Arial" charset="0"/>
              </a:rPr>
              <a:t>void change() {</a:t>
            </a:r>
          </a:p>
          <a:p>
            <a:r>
              <a:rPr lang="en-GB" sz="1800">
                <a:latin typeface="Arial" charset="0"/>
              </a:rPr>
              <a:t>     if (greenField.getText() == "ON") { </a:t>
            </a:r>
          </a:p>
          <a:p>
            <a:r>
              <a:rPr lang="en-GB" sz="1800">
                <a:latin typeface="Arial" charset="0"/>
              </a:rPr>
              <a:t>            greenField.setText("OFF");</a:t>
            </a:r>
          </a:p>
          <a:p>
            <a:r>
              <a:rPr lang="en-GB" sz="1800">
                <a:latin typeface="Arial" charset="0"/>
              </a:rPr>
              <a:t>            amberField.setText("ON"); </a:t>
            </a:r>
          </a:p>
          <a:p>
            <a:r>
              <a:rPr lang="en-GB" sz="1800">
                <a:latin typeface="Arial" charset="0"/>
              </a:rPr>
              <a:t>       …</a:t>
            </a:r>
          </a:p>
        </p:txBody>
      </p:sp>
      <p:sp>
        <p:nvSpPr>
          <p:cNvPr id="16392" name="Rectangle 8"/>
          <p:cNvSpPr>
            <a:spLocks noChangeArrowheads="1"/>
          </p:cNvSpPr>
          <p:nvPr/>
        </p:nvSpPr>
        <p:spPr bwMode="auto">
          <a:xfrm>
            <a:off x="2266950" y="4533900"/>
            <a:ext cx="144463" cy="215900"/>
          </a:xfrm>
          <a:prstGeom prst="rect">
            <a:avLst/>
          </a:prstGeom>
          <a:solidFill>
            <a:schemeClr val="accent1"/>
          </a:solidFill>
          <a:ln w="9525">
            <a:noFill/>
            <a:miter lim="800000"/>
            <a:headEnd/>
            <a:tailEnd/>
          </a:ln>
          <a:effectLst/>
        </p:spPr>
        <p:txBody>
          <a:bodyPr wrap="none" anchor="ctr"/>
          <a:lstStyle/>
          <a:p>
            <a:endParaRPr lang="en-US"/>
          </a:p>
        </p:txBody>
      </p:sp>
      <p:cxnSp>
        <p:nvCxnSpPr>
          <p:cNvPr id="16393" name="AutoShape 9"/>
          <p:cNvCxnSpPr>
            <a:cxnSpLocks noChangeShapeType="1"/>
            <a:stCxn id="16392" idx="3"/>
            <a:endCxn id="16390" idx="1"/>
          </p:cNvCxnSpPr>
          <p:nvPr/>
        </p:nvCxnSpPr>
        <p:spPr bwMode="auto">
          <a:xfrm flipV="1">
            <a:off x="2411413" y="3357563"/>
            <a:ext cx="1439862" cy="1284287"/>
          </a:xfrm>
          <a:prstGeom prst="straightConnector1">
            <a:avLst/>
          </a:prstGeom>
          <a:noFill/>
          <a:ln w="9525">
            <a:solidFill>
              <a:schemeClr val="tx1"/>
            </a:solidFill>
            <a:round/>
            <a:headEnd type="oval" w="lg" len="lg"/>
            <a:tailEnd/>
          </a:ln>
          <a:effectLst/>
        </p:spPr>
      </p:cxnSp>
      <p:sp>
        <p:nvSpPr>
          <p:cNvPr id="16394" name="Rectangle 10"/>
          <p:cNvSpPr>
            <a:spLocks noChangeArrowheads="1"/>
          </p:cNvSpPr>
          <p:nvPr/>
        </p:nvSpPr>
        <p:spPr bwMode="auto">
          <a:xfrm>
            <a:off x="2339975" y="5156200"/>
            <a:ext cx="73025" cy="144463"/>
          </a:xfrm>
          <a:prstGeom prst="rect">
            <a:avLst/>
          </a:prstGeom>
          <a:solidFill>
            <a:schemeClr val="accent1"/>
          </a:solidFill>
          <a:ln w="9525">
            <a:noFill/>
            <a:miter lim="800000"/>
            <a:headEnd/>
            <a:tailEnd/>
          </a:ln>
          <a:effectLst/>
        </p:spPr>
        <p:txBody>
          <a:bodyPr wrap="none" anchor="ctr"/>
          <a:lstStyle/>
          <a:p>
            <a:endParaRPr lang="en-US"/>
          </a:p>
        </p:txBody>
      </p:sp>
      <p:cxnSp>
        <p:nvCxnSpPr>
          <p:cNvPr id="16395" name="AutoShape 11"/>
          <p:cNvCxnSpPr>
            <a:cxnSpLocks noChangeShapeType="1"/>
            <a:stCxn id="16394" idx="1"/>
            <a:endCxn id="16391" idx="1"/>
          </p:cNvCxnSpPr>
          <p:nvPr/>
        </p:nvCxnSpPr>
        <p:spPr bwMode="auto">
          <a:xfrm>
            <a:off x="2339975" y="5229225"/>
            <a:ext cx="1800225" cy="146050"/>
          </a:xfrm>
          <a:prstGeom prst="straightConnector1">
            <a:avLst/>
          </a:prstGeom>
          <a:noFill/>
          <a:ln w="9525">
            <a:solidFill>
              <a:schemeClr val="tx1"/>
            </a:solidFill>
            <a:round/>
            <a:headEnd type="oval" w="lg" len="lg"/>
            <a:tailEnd/>
          </a:ln>
          <a:effec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t>Hows about that?</a:t>
            </a:r>
          </a:p>
        </p:txBody>
      </p:sp>
      <p:pic>
        <p:nvPicPr>
          <p:cNvPr id="17411" name="Picture 3" descr="Descartes"/>
          <p:cNvPicPr>
            <a:picLocks noChangeAspect="1" noChangeArrowheads="1"/>
          </p:cNvPicPr>
          <p:nvPr/>
        </p:nvPicPr>
        <p:blipFill>
          <a:blip r:embed="rId3"/>
          <a:srcRect/>
          <a:stretch>
            <a:fillRect/>
          </a:stretch>
        </p:blipFill>
        <p:spPr bwMode="auto">
          <a:xfrm>
            <a:off x="685800" y="3657600"/>
            <a:ext cx="1754188" cy="2133600"/>
          </a:xfrm>
          <a:prstGeom prst="rect">
            <a:avLst/>
          </a:prstGeom>
          <a:noFill/>
          <a:ln w="9525">
            <a:solidFill>
              <a:schemeClr val="tx1"/>
            </a:solidFill>
            <a:miter lim="800000"/>
            <a:headEnd/>
            <a:tailEnd/>
          </a:ln>
        </p:spPr>
      </p:pic>
      <p:sp>
        <p:nvSpPr>
          <p:cNvPr id="17412" name="Text Box 4"/>
          <p:cNvSpPr txBox="1">
            <a:spLocks noChangeArrowheads="1"/>
          </p:cNvSpPr>
          <p:nvPr/>
        </p:nvSpPr>
        <p:spPr bwMode="auto">
          <a:xfrm>
            <a:off x="2286000" y="2209800"/>
            <a:ext cx="1752600" cy="762000"/>
          </a:xfrm>
          <a:prstGeom prst="rect">
            <a:avLst/>
          </a:prstGeom>
          <a:noFill/>
          <a:ln w="9525">
            <a:noFill/>
            <a:miter lim="800000"/>
            <a:headEnd/>
            <a:tailEnd/>
          </a:ln>
          <a:effectLst/>
        </p:spPr>
        <p:txBody>
          <a:bodyPr>
            <a:spAutoFit/>
          </a:bodyPr>
          <a:lstStyle/>
          <a:p>
            <a:pPr>
              <a:spcBef>
                <a:spcPct val="50000"/>
              </a:spcBef>
            </a:pPr>
            <a:r>
              <a:rPr lang="en-GB" sz="4400">
                <a:solidFill>
                  <a:schemeClr val="bg2"/>
                </a:solidFill>
                <a:latin typeface="Impact" pitchFamily="34" charset="0"/>
              </a:rPr>
              <a:t>No!</a:t>
            </a:r>
          </a:p>
        </p:txBody>
      </p:sp>
      <p:sp>
        <p:nvSpPr>
          <p:cNvPr id="17413" name="Text Box 5"/>
          <p:cNvSpPr txBox="1">
            <a:spLocks noChangeArrowheads="1"/>
          </p:cNvSpPr>
          <p:nvPr/>
        </p:nvSpPr>
        <p:spPr bwMode="auto">
          <a:xfrm>
            <a:off x="3886200" y="5105400"/>
            <a:ext cx="1752600" cy="762000"/>
          </a:xfrm>
          <a:prstGeom prst="rect">
            <a:avLst/>
          </a:prstGeom>
          <a:noFill/>
          <a:ln w="9525">
            <a:noFill/>
            <a:miter lim="800000"/>
            <a:headEnd/>
            <a:tailEnd/>
          </a:ln>
          <a:effectLst/>
        </p:spPr>
        <p:txBody>
          <a:bodyPr>
            <a:spAutoFit/>
          </a:bodyPr>
          <a:lstStyle/>
          <a:p>
            <a:pPr>
              <a:spcBef>
                <a:spcPct val="50000"/>
              </a:spcBef>
            </a:pPr>
            <a:r>
              <a:rPr lang="en-GB" sz="4400">
                <a:solidFill>
                  <a:schemeClr val="bg2"/>
                </a:solidFill>
                <a:latin typeface="Impact" pitchFamily="34" charset="0"/>
              </a:rPr>
              <a:t>Nao!</a:t>
            </a:r>
          </a:p>
        </p:txBody>
      </p:sp>
      <p:sp>
        <p:nvSpPr>
          <p:cNvPr id="17414" name="Text Box 6"/>
          <p:cNvSpPr txBox="1">
            <a:spLocks noChangeArrowheads="1"/>
          </p:cNvSpPr>
          <p:nvPr/>
        </p:nvSpPr>
        <p:spPr bwMode="auto">
          <a:xfrm>
            <a:off x="3962400" y="2514600"/>
            <a:ext cx="1752600" cy="762000"/>
          </a:xfrm>
          <a:prstGeom prst="rect">
            <a:avLst/>
          </a:prstGeom>
          <a:noFill/>
          <a:ln w="9525">
            <a:noFill/>
            <a:miter lim="800000"/>
            <a:headEnd/>
            <a:tailEnd/>
          </a:ln>
          <a:effectLst/>
        </p:spPr>
        <p:txBody>
          <a:bodyPr>
            <a:spAutoFit/>
          </a:bodyPr>
          <a:lstStyle/>
          <a:p>
            <a:pPr>
              <a:spcBef>
                <a:spcPct val="50000"/>
              </a:spcBef>
            </a:pPr>
            <a:r>
              <a:rPr lang="en-GB" sz="4400">
                <a:solidFill>
                  <a:schemeClr val="bg2"/>
                </a:solidFill>
                <a:latin typeface="Impact" pitchFamily="34" charset="0"/>
              </a:rPr>
              <a:t>Nein!</a:t>
            </a:r>
          </a:p>
        </p:txBody>
      </p:sp>
      <p:sp>
        <p:nvSpPr>
          <p:cNvPr id="17415" name="Text Box 7"/>
          <p:cNvSpPr txBox="1">
            <a:spLocks noChangeArrowheads="1"/>
          </p:cNvSpPr>
          <p:nvPr/>
        </p:nvSpPr>
        <p:spPr bwMode="auto">
          <a:xfrm>
            <a:off x="2895600" y="3429000"/>
            <a:ext cx="1752600" cy="762000"/>
          </a:xfrm>
          <a:prstGeom prst="rect">
            <a:avLst/>
          </a:prstGeom>
          <a:noFill/>
          <a:ln w="9525">
            <a:noFill/>
            <a:miter lim="800000"/>
            <a:headEnd/>
            <a:tailEnd/>
          </a:ln>
          <a:effectLst/>
        </p:spPr>
        <p:txBody>
          <a:bodyPr>
            <a:spAutoFit/>
          </a:bodyPr>
          <a:lstStyle/>
          <a:p>
            <a:pPr>
              <a:spcBef>
                <a:spcPct val="50000"/>
              </a:spcBef>
            </a:pPr>
            <a:r>
              <a:rPr lang="en-GB" sz="4400">
                <a:solidFill>
                  <a:schemeClr val="bg2"/>
                </a:solidFill>
                <a:latin typeface="Impact" pitchFamily="34" charset="0"/>
              </a:rPr>
              <a:t>Non!</a:t>
            </a:r>
          </a:p>
        </p:txBody>
      </p:sp>
      <p:sp>
        <p:nvSpPr>
          <p:cNvPr id="17416" name="Text Box 8"/>
          <p:cNvSpPr txBox="1">
            <a:spLocks noChangeArrowheads="1"/>
          </p:cNvSpPr>
          <p:nvPr/>
        </p:nvSpPr>
        <p:spPr bwMode="auto">
          <a:xfrm>
            <a:off x="5181600" y="3810000"/>
            <a:ext cx="1752600" cy="762000"/>
          </a:xfrm>
          <a:prstGeom prst="rect">
            <a:avLst/>
          </a:prstGeom>
          <a:noFill/>
          <a:ln w="9525">
            <a:noFill/>
            <a:miter lim="800000"/>
            <a:headEnd/>
            <a:tailEnd/>
          </a:ln>
          <a:effectLst/>
        </p:spPr>
        <p:txBody>
          <a:bodyPr>
            <a:spAutoFit/>
          </a:bodyPr>
          <a:lstStyle/>
          <a:p>
            <a:pPr>
              <a:spcBef>
                <a:spcPct val="50000"/>
              </a:spcBef>
            </a:pPr>
            <a:r>
              <a:rPr lang="en-GB" sz="4400">
                <a:solidFill>
                  <a:schemeClr val="bg2"/>
                </a:solidFill>
                <a:latin typeface="Impact" pitchFamily="34" charset="0"/>
              </a:rPr>
              <a:t>Nr!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utoUpdateAnimBg="0"/>
      <p:bldP spid="17413" grpId="0" autoUpdateAnimBg="0"/>
      <p:bldP spid="17414" grpId="0" autoUpdateAnimBg="0"/>
      <p:bldP spid="17415" grpId="0" autoUpdateAnimBg="0"/>
      <p:bldP spid="17416" grpId="0" autoUpdateAnimBg="0"/>
    </p:bldLst>
  </p:timing>
</p:sld>
</file>

<file path=ppt/theme/theme1.xml><?xml version="1.0" encoding="utf-8"?>
<a:theme xmlns:a="http://schemas.openxmlformats.org/drawingml/2006/main" name="Nilai UC PowerPoint Presentation (Lecturer)">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Times New Roman"/>
      </a:majorFont>
      <a:minorFont>
        <a:latin typeface="Times New Roman"/>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FEST template</Template>
  <TotalTime>626</TotalTime>
  <Words>3839</Words>
  <Application>Microsoft Office PowerPoint</Application>
  <PresentationFormat>On-screen Show (4:3)</PresentationFormat>
  <Paragraphs>500</Paragraphs>
  <Slides>50</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Arial Narrow</vt:lpstr>
      <vt:lpstr>Impact</vt:lpstr>
      <vt:lpstr>Myriad Pro</vt:lpstr>
      <vt:lpstr>Tahoma</vt:lpstr>
      <vt:lpstr>Times New Roman</vt:lpstr>
      <vt:lpstr>Wingdings</vt:lpstr>
      <vt:lpstr>Nilai UC PowerPoint Presentation (Lecturer)</vt:lpstr>
      <vt:lpstr>Lecture 5: The Model-View-Controller Pattern</vt:lpstr>
      <vt:lpstr>Overview</vt:lpstr>
      <vt:lpstr>Cartesian Principles</vt:lpstr>
      <vt:lpstr>Carving Nature At Its Joints</vt:lpstr>
      <vt:lpstr>Design Patterns (Recap)</vt:lpstr>
      <vt:lpstr>The Model/View/Controller (MVC) architecture </vt:lpstr>
      <vt:lpstr>Traffic Light Application</vt:lpstr>
      <vt:lpstr>My First Attempt…</vt:lpstr>
      <vt:lpstr>Hows about that?</vt:lpstr>
      <vt:lpstr>What’s the problem?</vt:lpstr>
      <vt:lpstr>A Design Principle</vt:lpstr>
      <vt:lpstr>Separation of Model and View</vt:lpstr>
      <vt:lpstr>Separation of Model and View: Some Advantages</vt:lpstr>
      <vt:lpstr>The Controller</vt:lpstr>
      <vt:lpstr>The Controller</vt:lpstr>
      <vt:lpstr>Defining the parts -Model </vt:lpstr>
      <vt:lpstr>Defining the parts - View</vt:lpstr>
      <vt:lpstr>Defining the parts - Controller</vt:lpstr>
      <vt:lpstr>Benefits of MVC </vt:lpstr>
      <vt:lpstr>Exercise</vt:lpstr>
      <vt:lpstr>Observer and Observable </vt:lpstr>
      <vt:lpstr>Observer and Observable</vt:lpstr>
      <vt:lpstr>Observers</vt:lpstr>
      <vt:lpstr>Observer and Observable in Java</vt:lpstr>
      <vt:lpstr>The Traffic Light Model</vt:lpstr>
      <vt:lpstr>Implementing The Model (1)</vt:lpstr>
      <vt:lpstr>Implementing the Model (2)</vt:lpstr>
      <vt:lpstr>Implementing the Model (3)</vt:lpstr>
      <vt:lpstr>The Traffic Light View</vt:lpstr>
      <vt:lpstr>Implementing The Traffic Light View (1)</vt:lpstr>
      <vt:lpstr>Implementing the Traffic Light View (2) The Constructor</vt:lpstr>
      <vt:lpstr>Implementing Traffic Light View (3)</vt:lpstr>
      <vt:lpstr>Implementing The Simple Traffic Light View (4).</vt:lpstr>
      <vt:lpstr>The TLPanel Class (1)</vt:lpstr>
      <vt:lpstr>The TLPanel Class (2)</vt:lpstr>
      <vt:lpstr>The TLPanel Class (3)</vt:lpstr>
      <vt:lpstr>The TLPanel Class (4)</vt:lpstr>
      <vt:lpstr>The Controller</vt:lpstr>
      <vt:lpstr>Why do we need the controller?</vt:lpstr>
      <vt:lpstr>Exercise</vt:lpstr>
      <vt:lpstr>A Traffic Light Application</vt:lpstr>
      <vt:lpstr>How it all Works (Slightly Simplified)</vt:lpstr>
      <vt:lpstr>Model View Controller Pattern</vt:lpstr>
      <vt:lpstr>Model View Controller Pattern</vt:lpstr>
      <vt:lpstr>Model-Delegate Pattern</vt:lpstr>
      <vt:lpstr>The Observer Pattern (Gang of Four Version).</vt:lpstr>
      <vt:lpstr>The Observer Pattern</vt:lpstr>
      <vt:lpstr>The Observer Pattern</vt:lpstr>
      <vt:lpstr>Use of the Java Observable Class For and against.</vt:lpstr>
      <vt:lpstr>Summary MVC and Observer</vt:lpstr>
    </vt:vector>
  </TitlesOfParts>
  <Company>PK Education Sdn Bhd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dc:creator>lmyeoh</dc:creator>
  <cp:lastModifiedBy>Rajesvary</cp:lastModifiedBy>
  <cp:revision>20</cp:revision>
  <dcterms:created xsi:type="dcterms:W3CDTF">2009-05-07T03:07:15Z</dcterms:created>
  <dcterms:modified xsi:type="dcterms:W3CDTF">2021-02-25T13:56:41Z</dcterms:modified>
</cp:coreProperties>
</file>