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81" r:id="rId4"/>
    <p:sldId id="275" r:id="rId5"/>
    <p:sldId id="260" r:id="rId6"/>
    <p:sldId id="276" r:id="rId7"/>
    <p:sldId id="278" r:id="rId8"/>
    <p:sldId id="261" r:id="rId9"/>
    <p:sldId id="263" r:id="rId10"/>
    <p:sldId id="264" r:id="rId11"/>
    <p:sldId id="280" r:id="rId12"/>
    <p:sldId id="265" r:id="rId13"/>
    <p:sldId id="282" r:id="rId14"/>
    <p:sldId id="262" r:id="rId15"/>
    <p:sldId id="274" r:id="rId16"/>
    <p:sldId id="266" r:id="rId17"/>
    <p:sldId id="267" r:id="rId18"/>
    <p:sldId id="283" r:id="rId19"/>
    <p:sldId id="268" r:id="rId20"/>
    <p:sldId id="269" r:id="rId21"/>
    <p:sldId id="270" r:id="rId22"/>
    <p:sldId id="272" r:id="rId23"/>
    <p:sldId id="273" r:id="rId24"/>
    <p:sldId id="271" r:id="rId25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0929"/>
  </p:normalViewPr>
  <p:slideViewPr>
    <p:cSldViewPr>
      <p:cViewPr varScale="1">
        <p:scale>
          <a:sx n="64" d="100"/>
          <a:sy n="64" d="100"/>
        </p:scale>
        <p:origin x="11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22.xml"/><Relationship Id="rId5" Type="http://schemas.openxmlformats.org/officeDocument/2006/relationships/slide" Target="slides/slide13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43963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ABE445BD-0132-4755-880D-7460F500D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1188"/>
            <a:ext cx="51498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3963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BDC0C5A2-2F14-4D40-8913-B4742CDAC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217EF3-7670-469C-BE77-A16D15E95CF1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4959D-8C18-44BA-8D05-BA854A7091AA}" type="slidenum">
              <a:rPr lang="en-US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DD1D-F46F-40B4-9BCF-A8FBC5D49F59}" type="slidenum">
              <a:rPr lang="en-US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358C3-1E96-4A2A-933F-AA30258AC819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F2348C-D665-4CA0-AAE0-27624014D54B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ED1A8-E905-4ACE-A2D0-95AFA23BBBFC}" type="slidenum">
              <a:rPr lang="en-US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3CF3E-2287-4194-9783-AF544F02CF9B}" type="slidenum">
              <a:rPr lang="en-US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52800"/>
            <a:ext cx="6130925" cy="5335588"/>
          </a:xfrm>
          <a:noFill/>
          <a:ln>
            <a:solidFill>
              <a:srgbClr val="000000"/>
            </a:solidFill>
          </a:ln>
        </p:spPr>
        <p:txBody>
          <a:bodyPr lIns="92351" tIns="45366" rIns="92351" bIns="45366"/>
          <a:lstStyle/>
          <a:p>
            <a:pPr eaLnBrk="1" hangingPunct="1"/>
            <a:r>
              <a:rPr lang="en-US"/>
              <a:t>What you are seeing on this slide are what I would like to call patterns for analysis.</a:t>
            </a:r>
          </a:p>
          <a:p>
            <a:pPr eaLnBrk="1" hangingPunct="1"/>
            <a:r>
              <a:rPr lang="en-US"/>
              <a:t>A pattern is a recurring theme, something once you get used to see something this way, allows you to very fast understand a situation.</a:t>
            </a:r>
          </a:p>
          <a:p>
            <a:pPr eaLnBrk="1" hangingPunct="1"/>
            <a:r>
              <a:rPr lang="en-US"/>
              <a:t>It is well known, that if you show a set of chess positions of middle games tochess masters and non chess players, that chess masters are able to reconstruct these games without any effort.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However, if you give them random chess configurations, chess masters are about as bad as non-chess players in reconstructing the boards.</a:t>
            </a:r>
          </a:p>
          <a:p>
            <a:pPr eaLnBrk="1" hangingPunct="1"/>
            <a:r>
              <a:rPr lang="en-US"/>
              <a:t>This tells you about the value of patterns. I would like you to learn about these aggregation patterns. In fact, I challenge you to see for your team and subsystem, if any of the analysis problems you face, can be cast in terms of one of the 3 patterns above.</a:t>
            </a:r>
          </a:p>
          <a:p>
            <a:pPr eaLnBrk="1" hangingPunct="1"/>
            <a:endParaRPr lang="en-US"/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5088" y="31750"/>
            <a:ext cx="4240212" cy="3179763"/>
          </a:xfrm>
          <a:solidFill>
            <a:srgbClr val="FFFFFF"/>
          </a:solidFill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5F487-2324-4483-8097-E50E0FCF3DAB}" type="slidenum">
              <a:rPr lang="en-US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80011-9820-45CA-B869-3D710FD4EFAD}" type="slidenum">
              <a:rPr lang="en-US"/>
              <a:pPr/>
              <a:t>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17B58-3B12-4C68-9CA4-8DFD05B98659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0514F-0921-4F50-A570-402C31522208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A3B87-431C-4452-B86A-54BB6140B868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D0DF0-1BD4-4A29-9331-9C6CF4903993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3BD06-FB11-4459-940C-3941CDBA5290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D7F77-E88D-4538-895B-95CB2666EEDB}" type="slidenum">
              <a:rPr lang="en-US"/>
              <a:pPr/>
              <a:t>12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6E334-DA6A-42A6-8DE7-C972289AC058}" type="slidenum">
              <a:rPr lang="en-US"/>
              <a:pPr/>
              <a:t>14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6E334-DA6A-42A6-8DE7-C972289AC058}" type="slidenum">
              <a:rPr lang="en-US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1698D-27F7-4715-A959-DBA9B87067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BEF0-5AEB-449E-A40D-0A9DC0594B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0DA86-BF8E-48B6-BED1-3E89E367C7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EBCCC-2319-4F49-88AC-ED45E642E6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A96A-8543-4F43-BAA3-DE4B51ABC50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DD8B4F5-00E4-417E-8AA3-15E1B3F21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7315200" cy="2133600"/>
          </a:xfrm>
        </p:spPr>
        <p:txBody>
          <a:bodyPr/>
          <a:lstStyle/>
          <a:p>
            <a:pPr eaLnBrk="1" hangingPunct="1"/>
            <a:r>
              <a:rPr lang="en-US"/>
              <a:t>Singleton &amp; Composite Design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The Singleton Design Pattern Applied to AudioClipManager : 3 Steps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419600"/>
          </a:xfrm>
          <a:noFill/>
        </p:spPr>
        <p:txBody>
          <a:bodyPr>
            <a:normAutofit fontScale="85000" lnSpcReduction="20000"/>
          </a:bodyPr>
          <a:lstStyle/>
          <a:p>
            <a:pPr marL="488950" indent="-488950" defTabSz="962025" eaLnBrk="1" hangingPunct="1">
              <a:lnSpc>
                <a:spcPct val="80000"/>
              </a:lnSpc>
            </a:pPr>
            <a:r>
              <a:rPr lang="en-US" sz="2400" dirty="0"/>
              <a:t>Define a private static member variable of </a:t>
            </a:r>
            <a:r>
              <a:rPr lang="en-US" sz="2400" dirty="0" err="1"/>
              <a:t>AudioClipManager</a:t>
            </a:r>
            <a:r>
              <a:rPr lang="en-US" sz="2400" dirty="0"/>
              <a:t> of type </a:t>
            </a:r>
            <a:r>
              <a:rPr lang="en-US" sz="2400" dirty="0" err="1"/>
              <a:t>AudioClipManager</a:t>
            </a:r>
            <a:endParaRPr lang="en-US" sz="2400" dirty="0"/>
          </a:p>
          <a:p>
            <a:pPr marL="488950" indent="-488950" defTabSz="962025" eaLnBrk="1" hangingPunct="1">
              <a:lnSpc>
                <a:spcPct val="80000"/>
              </a:lnSpc>
            </a:pPr>
            <a:endParaRPr lang="en-US" sz="2400" dirty="0"/>
          </a:p>
          <a:p>
            <a:pPr marL="1089025" lvl="1" indent="-479425" defTabSz="962025" eaLnBrk="1" hangingPunct="1">
              <a:lnSpc>
                <a:spcPct val="80000"/>
              </a:lnSpc>
            </a:pPr>
            <a:r>
              <a:rPr lang="en-US" sz="2400" b="1" dirty="0"/>
              <a:t>private static </a:t>
            </a:r>
            <a:r>
              <a:rPr lang="en-US" sz="2400" b="1" dirty="0" err="1"/>
              <a:t>AudioClipManager</a:t>
            </a:r>
            <a:r>
              <a:rPr lang="en-US" sz="2400" b="1" dirty="0"/>
              <a:t> </a:t>
            </a:r>
            <a:r>
              <a:rPr lang="en-US" sz="2400" b="1" dirty="0" err="1"/>
              <a:t>singletonOfAudioClipManager</a:t>
            </a:r>
            <a:r>
              <a:rPr lang="en-US" sz="2400" b="1" dirty="0"/>
              <a:t> = new </a:t>
            </a:r>
            <a:r>
              <a:rPr lang="en-US" sz="2400" b="1" dirty="0" err="1"/>
              <a:t>AudioClipManager</a:t>
            </a:r>
            <a:r>
              <a:rPr lang="en-US" sz="2400" b="1" dirty="0"/>
              <a:t>();  </a:t>
            </a:r>
          </a:p>
          <a:p>
            <a:pPr marL="488950" indent="-488950" defTabSz="962025" eaLnBrk="1" hangingPunct="1">
              <a:lnSpc>
                <a:spcPct val="80000"/>
              </a:lnSpc>
            </a:pPr>
            <a:endParaRPr lang="en-US" sz="2400" dirty="0"/>
          </a:p>
          <a:p>
            <a:pPr marL="488950" indent="-488950" defTabSz="962025" eaLnBrk="1" hangingPunct="1">
              <a:lnSpc>
                <a:spcPct val="80000"/>
              </a:lnSpc>
            </a:pPr>
            <a:r>
              <a:rPr lang="en-US" sz="2400" dirty="0"/>
              <a:t>Make the constructor of </a:t>
            </a:r>
            <a:r>
              <a:rPr lang="en-US" sz="2400" dirty="0" err="1"/>
              <a:t>AudioClipManager</a:t>
            </a:r>
            <a:r>
              <a:rPr lang="en-US" sz="2400" dirty="0"/>
              <a:t> private</a:t>
            </a:r>
          </a:p>
          <a:p>
            <a:pPr marL="488950" indent="-488950" defTabSz="962025" eaLnBrk="1" hangingPunct="1">
              <a:lnSpc>
                <a:spcPct val="80000"/>
              </a:lnSpc>
            </a:pPr>
            <a:endParaRPr lang="en-US" sz="2400" dirty="0"/>
          </a:p>
          <a:p>
            <a:pPr marL="1089025" lvl="1" indent="-479425" defTabSz="962025" eaLnBrk="1" hangingPunct="1">
              <a:lnSpc>
                <a:spcPct val="80000"/>
              </a:lnSpc>
            </a:pPr>
            <a:r>
              <a:rPr lang="en-US" sz="2400" b="1" dirty="0"/>
              <a:t>private </a:t>
            </a:r>
            <a:r>
              <a:rPr lang="en-US" sz="2400" b="1" dirty="0" err="1"/>
              <a:t>AudioClipManager</a:t>
            </a:r>
            <a:r>
              <a:rPr lang="en-US" sz="2400" b="1" dirty="0"/>
              <a:t> () { /* …. constructor code …. */ };</a:t>
            </a:r>
          </a:p>
          <a:p>
            <a:pPr marL="488950" indent="-488950" defTabSz="962025" eaLnBrk="1" hangingPunct="1">
              <a:lnSpc>
                <a:spcPct val="80000"/>
              </a:lnSpc>
            </a:pPr>
            <a:endParaRPr lang="en-US" sz="2400" dirty="0"/>
          </a:p>
          <a:p>
            <a:pPr marL="488950" indent="-488950" defTabSz="962025" eaLnBrk="1" hangingPunct="1">
              <a:lnSpc>
                <a:spcPct val="80000"/>
              </a:lnSpc>
            </a:pPr>
            <a:r>
              <a:rPr lang="en-US" sz="2400" dirty="0"/>
              <a:t>Define a public static method to access the member</a:t>
            </a:r>
          </a:p>
          <a:p>
            <a:pPr marL="488950" indent="-488950" defTabSz="962025" eaLnBrk="1" hangingPunct="1">
              <a:lnSpc>
                <a:spcPct val="80000"/>
              </a:lnSpc>
            </a:pPr>
            <a:endParaRPr lang="en-US" sz="2400" dirty="0"/>
          </a:p>
          <a:p>
            <a:pPr marL="1089025" lvl="1" indent="-479425" defTabSz="962025" eaLnBrk="1" hangingPunct="1">
              <a:lnSpc>
                <a:spcPct val="80000"/>
              </a:lnSpc>
            </a:pPr>
            <a:r>
              <a:rPr lang="en-US" sz="2400" b="1" dirty="0"/>
              <a:t>public static </a:t>
            </a:r>
            <a:r>
              <a:rPr lang="en-US" sz="2400" b="1" dirty="0" err="1"/>
              <a:t>AudioClipManager</a:t>
            </a:r>
            <a:r>
              <a:rPr lang="en-US" sz="2400" b="1" dirty="0"/>
              <a:t> </a:t>
            </a:r>
            <a:r>
              <a:rPr lang="en-US" sz="2400" b="1" dirty="0" err="1"/>
              <a:t>getSingletonOfAudioClipManager</a:t>
            </a:r>
            <a:r>
              <a:rPr lang="en-US" sz="2400" b="1" dirty="0"/>
              <a:t>() </a:t>
            </a:r>
          </a:p>
          <a:p>
            <a:pPr marL="609600" lvl="1" indent="0" defTabSz="962025" eaLnBrk="1" hangingPunct="1">
              <a:lnSpc>
                <a:spcPct val="80000"/>
              </a:lnSpc>
              <a:buNone/>
            </a:pPr>
            <a:r>
              <a:rPr lang="en-US" sz="2400" b="1" dirty="0"/>
              <a:t>	{    </a:t>
            </a:r>
          </a:p>
          <a:p>
            <a:pPr marL="1089025" lvl="1" indent="-479425" defTabSz="962025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return </a:t>
            </a:r>
            <a:r>
              <a:rPr lang="en-US" sz="2400" b="1" dirty="0" err="1"/>
              <a:t>singletonOfAudioClipManager</a:t>
            </a:r>
            <a:r>
              <a:rPr lang="en-US" sz="2400" b="1" dirty="0"/>
              <a:t>;</a:t>
            </a:r>
          </a:p>
          <a:p>
            <a:pPr marL="609600" lvl="1" indent="0" defTabSz="962025" eaLnBrk="1" hangingPunct="1">
              <a:lnSpc>
                <a:spcPct val="80000"/>
              </a:lnSpc>
              <a:buNone/>
            </a:pPr>
            <a:r>
              <a:rPr lang="en-US" sz="2400" b="1" dirty="0"/>
              <a:t>	}</a:t>
            </a:r>
          </a:p>
          <a:p>
            <a:pPr marL="488950" indent="-488950" defTabSz="962025" eaLnBrk="1" hangingPunct="1">
              <a:lnSpc>
                <a:spcPct val="80000"/>
              </a:lnSpc>
            </a:pPr>
            <a:endParaRPr lang="en-US" sz="14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59F31FF7-1BC4-4389-B40C-48FFFBBA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Class </a:t>
            </a:r>
            <a:r>
              <a:rPr lang="en-US" altLang="en-US">
                <a:solidFill>
                  <a:srgbClr val="262626"/>
                </a:solidFill>
                <a:latin typeface="Courier New" panose="02070309020205020404" pitchFamily="49" charset="0"/>
              </a:rPr>
              <a:t>RandomGenerator</a:t>
            </a:r>
            <a:r>
              <a:rPr lang="en-US" altLang="en-US">
                <a:solidFill>
                  <a:srgbClr val="262626"/>
                </a:solidFill>
              </a:rPr>
              <a:t> generates random numbers.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public class RandomGenerator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private static final RandomGenerator gen =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             new RandomGenerator()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public static RandomGenerator getInstance()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    return gen;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    private RandomGenerator()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{}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2F36ACC7-9314-4DC5-A999-1209D7C9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Singleton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/>
              <a:t>Singleton – Structure &amp; Considerations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524000" y="1212374"/>
            <a:ext cx="3810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Singleton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-</a:t>
            </a:r>
            <a:r>
              <a:rPr lang="en-US" sz="1800" u="sng" dirty="0">
                <a:latin typeface="Courier New" pitchFamily="49" charset="0"/>
              </a:rPr>
              <a:t>instance : Singleton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-Singleton()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+</a:t>
            </a:r>
            <a:r>
              <a:rPr lang="en-US" sz="1800" u="sng" dirty="0" err="1">
                <a:latin typeface="Courier New" pitchFamily="49" charset="0"/>
              </a:rPr>
              <a:t>getInstance</a:t>
            </a:r>
            <a:r>
              <a:rPr lang="en-US" sz="1800" u="sng" dirty="0">
                <a:latin typeface="Courier New" pitchFamily="49" charset="0"/>
              </a:rPr>
              <a:t>() : Singleton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pitchFamily="49" charset="0"/>
              </a:rPr>
              <a:t>...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6477000" y="2225993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return instance</a:t>
            </a:r>
          </a:p>
        </p:txBody>
      </p:sp>
      <p:cxnSp>
        <p:nvCxnSpPr>
          <p:cNvPr id="8197" name="AutoShape 8"/>
          <p:cNvCxnSpPr>
            <a:cxnSpLocks noChangeShapeType="1"/>
          </p:cNvCxnSpPr>
          <p:nvPr/>
        </p:nvCxnSpPr>
        <p:spPr bwMode="auto">
          <a:xfrm>
            <a:off x="5334000" y="2100580"/>
            <a:ext cx="2362200" cy="125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1295400" y="3678397"/>
            <a:ext cx="693420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Book Antiqua" pitchFamily="18" charset="0"/>
              </a:rPr>
              <a:t>lazy instantiation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dirty="0">
                <a:latin typeface="Book Antiqua" pitchFamily="18" charset="0"/>
              </a:rPr>
              <a:t>create </a:t>
            </a:r>
            <a:r>
              <a:rPr lang="en-US" dirty="0">
                <a:latin typeface="Courier New" pitchFamily="49" charset="0"/>
              </a:rPr>
              <a:t>instance</a:t>
            </a:r>
            <a:r>
              <a:rPr lang="en-US" dirty="0">
                <a:latin typeface="Book Antiqua" pitchFamily="18" charset="0"/>
              </a:rPr>
              <a:t> at load-time vs postpone creation until the first call of </a:t>
            </a:r>
            <a:r>
              <a:rPr lang="en-US" dirty="0" err="1">
                <a:latin typeface="Courier New" pitchFamily="49" charset="0"/>
              </a:rPr>
              <a:t>getInstance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>
                <a:latin typeface="Book Antiqua" pitchFamily="18" charset="0"/>
              </a:rPr>
              <a:t> </a:t>
            </a:r>
          </a:p>
          <a:p>
            <a:pPr lvl="1">
              <a:spcBef>
                <a:spcPct val="20000"/>
              </a:spcBef>
            </a:pPr>
            <a:endParaRPr lang="en-US" sz="1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7ED4B98C-EEF3-48C2-957D-EAF69D86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</a:rPr>
              <a:t>Can wait until client asks for the instance to create it (or if needed only):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dirty="0" err="1">
                <a:solidFill>
                  <a:srgbClr val="404040"/>
                </a:solidFill>
                <a:latin typeface="Courier New" panose="02070309020205020404" pitchFamily="49" charset="0"/>
              </a:rPr>
              <a:t>RandomGenerator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private static </a:t>
            </a:r>
            <a:r>
              <a:rPr lang="en-US" altLang="en-US" sz="20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RandomGenerator</a:t>
            </a: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 gen = null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en-US" sz="20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RandomGenerator</a:t>
            </a: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getInstance</a:t>
            </a: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    if (gen == null) 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        gen = new </a:t>
            </a:r>
            <a:r>
              <a:rPr lang="en-US" altLang="en-US" sz="2000" dirty="0" err="1">
                <a:solidFill>
                  <a:srgbClr val="404040"/>
                </a:solidFill>
                <a:latin typeface="Courier New" panose="02070309020205020404" pitchFamily="49" charset="0"/>
              </a:rPr>
              <a:t>RandomGenerator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    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    return gen;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    private </a:t>
            </a:r>
            <a:r>
              <a:rPr lang="en-US" altLang="en-US" sz="20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RandomGenerator</a:t>
            </a:r>
            <a:r>
              <a:rPr lang="en-US" altLang="en-US" sz="2000" b="1" dirty="0">
                <a:solidFill>
                  <a:srgbClr val="40404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{}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04F493BB-F9EA-4959-A154-4481B7D45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Lazy initialization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 dirty="0"/>
              <a:t>Singleton – lazy instantiation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49530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Private Static Instance (gen)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class </a:t>
            </a:r>
            <a:r>
              <a:rPr lang="en-US" sz="2000" dirty="0" err="1"/>
              <a:t>RandomGenerator</a:t>
            </a:r>
            <a:r>
              <a:rPr lang="en-US" sz="2000" dirty="0"/>
              <a:t> has a private static field gen, which is initially set to null.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means no instance of </a:t>
            </a:r>
            <a:r>
              <a:rPr lang="en-US" sz="2000" dirty="0" err="1"/>
              <a:t>RandomGenerator</a:t>
            </a:r>
            <a:r>
              <a:rPr lang="en-US" sz="2000" dirty="0"/>
              <a:t> exists when the program starts.</a:t>
            </a:r>
          </a:p>
          <a:p>
            <a:pPr marL="4318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Lazy Initialization in </a:t>
            </a:r>
            <a:r>
              <a:rPr lang="en-US" sz="2400" dirty="0" err="1"/>
              <a:t>getInstance</a:t>
            </a:r>
            <a:r>
              <a:rPr lang="en-US" sz="2400" dirty="0"/>
              <a:t>()</a:t>
            </a:r>
          </a:p>
          <a:p>
            <a:pPr marL="831850" lvl="2" indent="-342900">
              <a:lnSpc>
                <a:spcPct val="80000"/>
              </a:lnSpc>
            </a:pPr>
            <a:r>
              <a:rPr lang="en-US" sz="2000" dirty="0"/>
              <a:t>The method </a:t>
            </a:r>
            <a:r>
              <a:rPr lang="en-US" sz="2000" dirty="0" err="1"/>
              <a:t>getInstance</a:t>
            </a:r>
            <a:r>
              <a:rPr lang="en-US" sz="2000" dirty="0"/>
              <a:t>() is a public static method that controls access to the instance.</a:t>
            </a:r>
          </a:p>
          <a:p>
            <a:pPr marL="831850" lvl="2" indent="-342900">
              <a:lnSpc>
                <a:spcPct val="80000"/>
              </a:lnSpc>
            </a:pPr>
            <a:r>
              <a:rPr lang="en-US" sz="2000" dirty="0"/>
              <a:t>The first time </a:t>
            </a:r>
            <a:r>
              <a:rPr lang="en-US" sz="2000" dirty="0" err="1"/>
              <a:t>getInstance</a:t>
            </a:r>
            <a:r>
              <a:rPr lang="en-US" sz="2000" dirty="0"/>
              <a:t>() is called, it checks if gen is null.</a:t>
            </a:r>
          </a:p>
          <a:p>
            <a:pPr marL="831850" lvl="2" indent="-342900">
              <a:lnSpc>
                <a:spcPct val="80000"/>
              </a:lnSpc>
            </a:pPr>
            <a:r>
              <a:rPr lang="en-US" sz="2000" dirty="0"/>
              <a:t>If gen is null, a new instance of </a:t>
            </a:r>
            <a:r>
              <a:rPr lang="en-US" sz="2000" dirty="0" err="1"/>
              <a:t>RandomGenerator</a:t>
            </a:r>
            <a:r>
              <a:rPr lang="en-US" sz="2000" dirty="0"/>
              <a:t> is created and assigned to gen.</a:t>
            </a:r>
          </a:p>
          <a:p>
            <a:pPr marL="831850" lvl="2" indent="-342900">
              <a:lnSpc>
                <a:spcPct val="80000"/>
              </a:lnSpc>
            </a:pPr>
            <a:r>
              <a:rPr lang="en-US" sz="2000" dirty="0"/>
              <a:t>On subsequent calls, it simply returns the already created instance.</a:t>
            </a:r>
          </a:p>
          <a:p>
            <a:pPr marL="357188" lvl="2" indent="-357188">
              <a:lnSpc>
                <a:spcPct val="80000"/>
              </a:lnSpc>
            </a:pPr>
            <a:r>
              <a:rPr lang="en-US" dirty="0"/>
              <a:t>Private Constructor (</a:t>
            </a:r>
            <a:r>
              <a:rPr lang="en-US" dirty="0" err="1"/>
              <a:t>RandomGenerator</a:t>
            </a:r>
            <a:r>
              <a:rPr lang="en-US" dirty="0"/>
              <a:t>())</a:t>
            </a:r>
          </a:p>
          <a:p>
            <a:pPr marL="814388" lvl="3" indent="-3571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constructor is private, preventing direct instantiation of </a:t>
            </a:r>
            <a:r>
              <a:rPr lang="en-US" dirty="0" err="1"/>
              <a:t>RandomGenerator</a:t>
            </a:r>
            <a:r>
              <a:rPr lang="en-US" dirty="0"/>
              <a:t> from outside the class.</a:t>
            </a:r>
          </a:p>
          <a:p>
            <a:pPr marL="814388" lvl="3" indent="-3571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ensures that the only way to create an instance is through </a:t>
            </a:r>
            <a:r>
              <a:rPr lang="en-US" dirty="0" err="1"/>
              <a:t>getInstance</a:t>
            </a:r>
            <a:r>
              <a:rPr lang="en-US" dirty="0"/>
              <a:t>().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Singleton - Consequences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648200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000" i="1" dirty="0"/>
              <a:t>Controlled access to sole instance</a:t>
            </a:r>
            <a:r>
              <a:rPr lang="en-US" sz="2000" dirty="0"/>
              <a:t>. Because the Singleton class encapsulates its sole instance, it can have strict control over how and when clients access it.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i="1" dirty="0"/>
              <a:t>Reduced name space</a:t>
            </a:r>
            <a:r>
              <a:rPr lang="en-US" sz="2000" dirty="0"/>
              <a:t>. The singleton pattern is an improvement over global variables. It avoids polluting the name space with global variables that store sole instances.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i="1" dirty="0"/>
              <a:t>Permits refinement of operations and representation</a:t>
            </a:r>
            <a:r>
              <a:rPr lang="en-US" sz="2000" dirty="0"/>
              <a:t>. The Singleton class may be </a:t>
            </a:r>
            <a:r>
              <a:rPr lang="en-US" sz="2000" dirty="0" err="1"/>
              <a:t>subclassed</a:t>
            </a:r>
            <a:r>
              <a:rPr lang="en-US" sz="2000" dirty="0"/>
              <a:t>, and it is easy to configure an application with instances of this extended class.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i="1" dirty="0"/>
              <a:t>Permits a variable number of instances</a:t>
            </a:r>
            <a:r>
              <a:rPr lang="en-US" sz="2000" dirty="0"/>
              <a:t>. The pattern makes it easy to change your mind and allow more than one instance of the Singleton class (variation: up to a fixed number n of instances). Only the operation that grants access to the Singleton instance needs to change.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i="1" dirty="0"/>
              <a:t>More flexible than class operations</a:t>
            </a:r>
            <a:r>
              <a:rPr lang="en-US" sz="2000" dirty="0"/>
              <a:t>. Another way to package a singleton’s functionality is to use class operations. This approach makes it hard to change a design to allow more than one instance.</a:t>
            </a:r>
          </a:p>
        </p:txBody>
      </p:sp>
    </p:spTree>
    <p:extLst>
      <p:ext uri="{BB962C8B-B14F-4D97-AF65-F5344CB8AC3E}">
        <p14:creationId xmlns:p14="http://schemas.microsoft.com/office/powerpoint/2010/main" val="397463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/>
              <a:t>Introducing the Composite Pattern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85750" indent="-285750" eaLnBrk="1" hangingPunct="1"/>
            <a:r>
              <a:rPr lang="en-US" dirty="0">
                <a:solidFill>
                  <a:srgbClr val="000000"/>
                </a:solidFill>
              </a:rPr>
              <a:t>Models tree structures that represent part-whole hierarchies with arbitrary depth and width </a:t>
            </a:r>
          </a:p>
          <a:p>
            <a:pPr marL="285750" indent="-285750" eaLnBrk="1" hangingPunct="1"/>
            <a:r>
              <a:rPr lang="en-US" dirty="0">
                <a:solidFill>
                  <a:srgbClr val="000000"/>
                </a:solidFill>
              </a:rPr>
              <a:t>The Composite Pattern lets client treat individual objects and compositions of these  objects uniformly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291908" y="1828800"/>
            <a:ext cx="1416050" cy="630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 dirty="0">
                <a:latin typeface="Palatino" charset="0"/>
              </a:rPr>
              <a:t>Client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198938" y="1828800"/>
            <a:ext cx="1708150" cy="731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 i="1" dirty="0">
                <a:latin typeface="Palatino" charset="0"/>
              </a:rPr>
              <a:t>Component</a:t>
            </a:r>
          </a:p>
        </p:txBody>
      </p:sp>
      <p:sp>
        <p:nvSpPr>
          <p:cNvPr id="11269" name="Line 10"/>
          <p:cNvSpPr>
            <a:spLocks noChangeShapeType="1"/>
          </p:cNvSpPr>
          <p:nvPr/>
        </p:nvSpPr>
        <p:spPr bwMode="auto">
          <a:xfrm>
            <a:off x="2707958" y="2143918"/>
            <a:ext cx="1416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69845" y="3725863"/>
            <a:ext cx="1692275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Leaf</a:t>
            </a:r>
          </a:p>
          <a:p>
            <a:pPr algn="ctr" eaLnBrk="0" hangingPunct="0"/>
            <a:endParaRPr lang="en-US" sz="1800" b="1">
              <a:latin typeface="Palatino" charset="0"/>
            </a:endParaRPr>
          </a:p>
          <a:p>
            <a:pPr algn="ctr" eaLnBrk="0" hangingPunct="0"/>
            <a:r>
              <a:rPr lang="en-US" sz="1600" b="1">
                <a:latin typeface="Palatino" charset="0"/>
              </a:rPr>
              <a:t>Operation()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046663" y="3689350"/>
            <a:ext cx="2205038" cy="167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Composite</a:t>
            </a:r>
          </a:p>
          <a:p>
            <a:pPr algn="ctr" eaLnBrk="0" hangingPunct="0"/>
            <a:endParaRPr lang="en-US" sz="1800" b="1">
              <a:latin typeface="Palatino" charset="0"/>
            </a:endParaRPr>
          </a:p>
          <a:p>
            <a:pPr algn="ctr" eaLnBrk="0" hangingPunct="0"/>
            <a:r>
              <a:rPr lang="en-US" sz="1600" b="1">
                <a:latin typeface="Palatino" charset="0"/>
              </a:rPr>
              <a:t>Operation()</a:t>
            </a:r>
          </a:p>
          <a:p>
            <a:pPr algn="ctr" eaLnBrk="0" hangingPunct="0"/>
            <a:r>
              <a:rPr lang="en-US" sz="1600" b="1">
                <a:latin typeface="Palatino" charset="0"/>
              </a:rPr>
              <a:t>AddComponent</a:t>
            </a:r>
          </a:p>
          <a:p>
            <a:pPr algn="ctr" eaLnBrk="0" hangingPunct="0"/>
            <a:r>
              <a:rPr lang="en-US" sz="1600" b="1">
                <a:latin typeface="Palatino" charset="0"/>
              </a:rPr>
              <a:t>RemoveComponent()</a:t>
            </a:r>
          </a:p>
          <a:p>
            <a:pPr algn="ctr" eaLnBrk="0" hangingPunct="0"/>
            <a:r>
              <a:rPr lang="en-US" sz="1600" b="1">
                <a:latin typeface="Palatino" charset="0"/>
              </a:rPr>
              <a:t>GetChild()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5053013" y="2560637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4876005" y="2936874"/>
            <a:ext cx="354013" cy="27463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3430588" y="3211512"/>
            <a:ext cx="323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3415983" y="3211512"/>
            <a:ext cx="0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6553200" y="3248025"/>
            <a:ext cx="0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2"/>
          <p:cNvSpPr>
            <a:spLocks noChangeArrowheads="1"/>
          </p:cNvSpPr>
          <p:nvPr/>
        </p:nvSpPr>
        <p:spPr bwMode="auto">
          <a:xfrm>
            <a:off x="7713504" y="4565495"/>
            <a:ext cx="1120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 b="1" dirty="0">
                <a:latin typeface="Palatino" charset="0"/>
              </a:rPr>
              <a:t>Children</a:t>
            </a:r>
          </a:p>
        </p:txBody>
      </p:sp>
      <p:sp>
        <p:nvSpPr>
          <p:cNvPr id="11282" name="Line 14"/>
          <p:cNvSpPr>
            <a:spLocks noChangeShapeType="1"/>
          </p:cNvSpPr>
          <p:nvPr/>
        </p:nvSpPr>
        <p:spPr bwMode="auto">
          <a:xfrm>
            <a:off x="7728744" y="4387850"/>
            <a:ext cx="63579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5"/>
          <p:cNvSpPr>
            <a:spLocks noChangeShapeType="1"/>
          </p:cNvSpPr>
          <p:nvPr/>
        </p:nvSpPr>
        <p:spPr bwMode="auto">
          <a:xfrm flipV="1">
            <a:off x="8364538" y="2194717"/>
            <a:ext cx="0" cy="21665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16"/>
          <p:cNvSpPr>
            <a:spLocks noChangeShapeType="1"/>
          </p:cNvSpPr>
          <p:nvPr/>
        </p:nvSpPr>
        <p:spPr bwMode="auto">
          <a:xfrm flipH="1">
            <a:off x="5907088" y="2194718"/>
            <a:ext cx="245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7271544" y="4193381"/>
            <a:ext cx="457200" cy="335756"/>
          </a:xfrm>
          <a:prstGeom prst="diamond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A036-6989-48A0-A25C-5FB47AF7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CF8E-38B8-4F9D-B015-D9C2BBCF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 – Component is the interface (or abstract class) for the composition of the objects and methods for accessing/processing its child or node components. It also implements a default interface to define common functionalities/behaviors for all component classes.</a:t>
            </a:r>
          </a:p>
          <a:p>
            <a:r>
              <a:rPr lang="en-US" dirty="0"/>
              <a:t>Leaf – The leaf class defines a concrete component class, which does not have any further composition. The leaf class implements the component interface. It performs the command/task at its end only.</a:t>
            </a:r>
          </a:p>
          <a:p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Composite – 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The composite class defines a concrete component class, which stores its child components. The composite class implements the component interface. It forwards the command/task to the composite objects it contains. It may also perform additional operations before and after forwarding the command/task.</a:t>
            </a:r>
          </a:p>
          <a:p>
            <a:r>
              <a:rPr lang="en-US" b="1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Client –</a:t>
            </a: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The client class uses the component interface to interact/manipulate the objects in the composition (Leaf and Composite).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474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What is common between these definitions?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sz="2400"/>
              <a:t>Software System: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sz="2000"/>
              <a:t>Definition: A software system consists of subsystems which are either other subsystems or collection of classes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sz="2000"/>
              <a:t>Composite: Subsystem (A software system consists of subsystems which consists of subsystems , which consists of subsystems, which...)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sz="2000"/>
              <a:t>Leaf node: Class</a:t>
            </a:r>
          </a:p>
          <a:p>
            <a:pPr marL="685800" lvl="1" indent="-228600" eaLnBrk="1" hangingPunct="1">
              <a:lnSpc>
                <a:spcPct val="80000"/>
              </a:lnSpc>
            </a:pPr>
            <a:endParaRPr lang="en-US" sz="200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sz="2400"/>
              <a:t>Software Lifecycle: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sz="2000"/>
              <a:t>Definition: The software lifecycle consists of a set of development activities which are either other actitivies or collection of  tasks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sz="2000"/>
              <a:t>Composite: Activity (The software lifecycle consists of activities which consist  of  activities, which consist of activities, which....)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sz="2000"/>
              <a:t>Leaf node:  Task</a:t>
            </a:r>
          </a:p>
          <a:p>
            <a:pPr marL="285750" indent="-285750" eaLnBrk="1" hangingPunct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Overview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Introduction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Implementation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Structure &amp; Considerations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Consequences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Composite Pattern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Consequenies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363663" y="2878138"/>
            <a:ext cx="1416050" cy="630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User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262438" y="2827338"/>
            <a:ext cx="1708150" cy="731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 i="1">
                <a:latin typeface="Palatino" charset="0"/>
              </a:rPr>
              <a:t>Software System</a:t>
            </a:r>
          </a:p>
        </p:txBody>
      </p:sp>
      <p:sp>
        <p:nvSpPr>
          <p:cNvPr id="13316" name="Line 10"/>
          <p:cNvSpPr>
            <a:spLocks noChangeShapeType="1"/>
          </p:cNvSpPr>
          <p:nvPr/>
        </p:nvSpPr>
        <p:spPr bwMode="auto">
          <a:xfrm>
            <a:off x="2813050" y="3176588"/>
            <a:ext cx="1416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738438" y="4706938"/>
            <a:ext cx="1692275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Class</a:t>
            </a:r>
          </a:p>
          <a:p>
            <a:pPr algn="ctr" eaLnBrk="0" hangingPunct="0"/>
            <a:endParaRPr lang="en-US" sz="1600" b="1">
              <a:latin typeface="Palatino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013325" y="4706938"/>
            <a:ext cx="2205038" cy="167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Sub system</a:t>
            </a:r>
          </a:p>
          <a:p>
            <a:pPr algn="ctr"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5191125" y="360521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013325" y="3962400"/>
            <a:ext cx="354013" cy="27463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3436938" y="4243388"/>
            <a:ext cx="323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3"/>
          <p:cNvSpPr>
            <a:spLocks noChangeShapeType="1"/>
          </p:cNvSpPr>
          <p:nvPr/>
        </p:nvSpPr>
        <p:spPr bwMode="auto">
          <a:xfrm>
            <a:off x="3430588" y="4232275"/>
            <a:ext cx="0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6705600" y="4267200"/>
            <a:ext cx="0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22"/>
          <p:cNvSpPr>
            <a:spLocks noChangeArrowheads="1"/>
          </p:cNvSpPr>
          <p:nvPr/>
        </p:nvSpPr>
        <p:spPr bwMode="auto">
          <a:xfrm>
            <a:off x="7670800" y="5119688"/>
            <a:ext cx="1120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 b="1">
                <a:latin typeface="Palatino" charset="0"/>
              </a:rPr>
              <a:t>Children</a:t>
            </a:r>
          </a:p>
        </p:txBody>
      </p:sp>
      <p:sp>
        <p:nvSpPr>
          <p:cNvPr id="13325" name="Line 19"/>
          <p:cNvSpPr>
            <a:spLocks noChangeShapeType="1"/>
          </p:cNvSpPr>
          <p:nvPr/>
        </p:nvSpPr>
        <p:spPr bwMode="auto">
          <a:xfrm>
            <a:off x="7378700" y="4994275"/>
            <a:ext cx="60325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20"/>
          <p:cNvSpPr>
            <a:spLocks noChangeShapeType="1"/>
          </p:cNvSpPr>
          <p:nvPr/>
        </p:nvSpPr>
        <p:spPr bwMode="auto">
          <a:xfrm flipH="1">
            <a:off x="7391400" y="5113338"/>
            <a:ext cx="9048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 flipV="1">
            <a:off x="7232650" y="4987925"/>
            <a:ext cx="77788" cy="84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 flipH="1" flipV="1">
            <a:off x="7243763" y="5140325"/>
            <a:ext cx="73025" cy="68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7488238" y="508952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 flipV="1">
            <a:off x="8453438" y="3108325"/>
            <a:ext cx="0" cy="1998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6"/>
          <p:cNvSpPr>
            <a:spLocks noChangeShapeType="1"/>
          </p:cNvSpPr>
          <p:nvPr/>
        </p:nvSpPr>
        <p:spPr bwMode="auto">
          <a:xfrm flipH="1">
            <a:off x="5995988" y="3108325"/>
            <a:ext cx="245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Modeling a Software System with a Composite Pattern</a:t>
            </a:r>
            <a:r>
              <a:rPr lang="en-US"/>
              <a:t> </a:t>
            </a:r>
          </a:p>
        </p:txBody>
      </p:sp>
      <p:sp>
        <p:nvSpPr>
          <p:cNvPr id="13333" name="Text Box 30"/>
          <p:cNvSpPr txBox="1">
            <a:spLocks noChangeArrowheads="1"/>
          </p:cNvSpPr>
          <p:nvPr/>
        </p:nvSpPr>
        <p:spPr bwMode="auto">
          <a:xfrm>
            <a:off x="6019800" y="2895600"/>
            <a:ext cx="273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800" b="1">
                <a:latin typeface="Palatino" charset="0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363663" y="2878138"/>
            <a:ext cx="1416050" cy="630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Manager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262438" y="2827338"/>
            <a:ext cx="1708150" cy="731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 i="1">
                <a:latin typeface="Palatino" charset="0"/>
              </a:rPr>
              <a:t>Software </a:t>
            </a:r>
          </a:p>
          <a:p>
            <a:pPr algn="ctr" eaLnBrk="0" hangingPunct="0"/>
            <a:r>
              <a:rPr lang="en-US" sz="1800" b="1" i="1">
                <a:latin typeface="Palatino" charset="0"/>
              </a:rPr>
              <a:t>Life Cycle</a:t>
            </a:r>
          </a:p>
        </p:txBody>
      </p:sp>
      <p:sp>
        <p:nvSpPr>
          <p:cNvPr id="14340" name="Line 10"/>
          <p:cNvSpPr>
            <a:spLocks noChangeShapeType="1"/>
          </p:cNvSpPr>
          <p:nvPr/>
        </p:nvSpPr>
        <p:spPr bwMode="auto">
          <a:xfrm>
            <a:off x="2813050" y="3176588"/>
            <a:ext cx="1416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738438" y="4706938"/>
            <a:ext cx="1692275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Task</a:t>
            </a:r>
          </a:p>
          <a:p>
            <a:pPr algn="ctr" eaLnBrk="0" hangingPunct="0"/>
            <a:endParaRPr lang="en-US" sz="1600" b="1">
              <a:latin typeface="Palatino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5013325" y="4706938"/>
            <a:ext cx="2205038" cy="167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en-US" sz="1800" b="1">
                <a:latin typeface="Palatino" charset="0"/>
              </a:rPr>
              <a:t>Activity</a:t>
            </a:r>
          </a:p>
          <a:p>
            <a:pPr algn="ctr"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5191125" y="360521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013325" y="3962400"/>
            <a:ext cx="354013" cy="274638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3436938" y="4243388"/>
            <a:ext cx="323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3"/>
          <p:cNvSpPr>
            <a:spLocks noChangeShapeType="1"/>
          </p:cNvSpPr>
          <p:nvPr/>
        </p:nvSpPr>
        <p:spPr bwMode="auto">
          <a:xfrm>
            <a:off x="3430588" y="4232275"/>
            <a:ext cx="0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6705600" y="4267200"/>
            <a:ext cx="0" cy="477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22"/>
          <p:cNvSpPr>
            <a:spLocks noChangeArrowheads="1"/>
          </p:cNvSpPr>
          <p:nvPr/>
        </p:nvSpPr>
        <p:spPr bwMode="auto">
          <a:xfrm>
            <a:off x="7670800" y="5119688"/>
            <a:ext cx="1120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 b="1">
                <a:latin typeface="Palatino" charset="0"/>
              </a:rPr>
              <a:t>Children</a:t>
            </a:r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>
            <a:off x="7378700" y="4994275"/>
            <a:ext cx="60325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flipH="1">
            <a:off x="7391400" y="5113338"/>
            <a:ext cx="90488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 flipV="1">
            <a:off x="7232650" y="4987925"/>
            <a:ext cx="77788" cy="84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21"/>
          <p:cNvSpPr>
            <a:spLocks noChangeShapeType="1"/>
          </p:cNvSpPr>
          <p:nvPr/>
        </p:nvSpPr>
        <p:spPr bwMode="auto">
          <a:xfrm flipH="1" flipV="1">
            <a:off x="7243763" y="5140325"/>
            <a:ext cx="73025" cy="68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7488238" y="508952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5"/>
          <p:cNvSpPr>
            <a:spLocks noChangeShapeType="1"/>
          </p:cNvSpPr>
          <p:nvPr/>
        </p:nvSpPr>
        <p:spPr bwMode="auto">
          <a:xfrm flipV="1">
            <a:off x="8453438" y="3108325"/>
            <a:ext cx="0" cy="1998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 flipH="1">
            <a:off x="5995988" y="3108325"/>
            <a:ext cx="245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Modeling the Software Life Cycle with a Composite Pattern</a:t>
            </a:r>
            <a:r>
              <a:rPr lang="en-US"/>
              <a:t> </a:t>
            </a:r>
          </a:p>
        </p:txBody>
      </p:sp>
      <p:sp>
        <p:nvSpPr>
          <p:cNvPr id="14357" name="Text Box 30"/>
          <p:cNvSpPr txBox="1">
            <a:spLocks noChangeArrowheads="1"/>
          </p:cNvSpPr>
          <p:nvPr/>
        </p:nvSpPr>
        <p:spPr bwMode="auto">
          <a:xfrm>
            <a:off x="6019800" y="2895600"/>
            <a:ext cx="273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800" b="1">
                <a:latin typeface="Palatino" charset="0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860550" y="3206750"/>
            <a:ext cx="977900" cy="40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890713" y="3275013"/>
            <a:ext cx="8874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University</a:t>
            </a:r>
          </a:p>
        </p:txBody>
      </p:sp>
      <p:grpSp>
        <p:nvGrpSpPr>
          <p:cNvPr id="15364" name="Group 7"/>
          <p:cNvGrpSpPr>
            <a:grpSpLocks/>
          </p:cNvGrpSpPr>
          <p:nvPr/>
        </p:nvGrpSpPr>
        <p:grpSpPr bwMode="auto">
          <a:xfrm>
            <a:off x="4375150" y="3206750"/>
            <a:ext cx="977900" cy="406400"/>
            <a:chOff x="2756" y="2020"/>
            <a:chExt cx="616" cy="256"/>
          </a:xfrm>
        </p:grpSpPr>
        <p:sp>
          <p:nvSpPr>
            <p:cNvPr id="15433" name="Rectangle 5"/>
            <p:cNvSpPr>
              <a:spLocks noChangeArrowheads="1"/>
            </p:cNvSpPr>
            <p:nvPr/>
          </p:nvSpPr>
          <p:spPr bwMode="auto">
            <a:xfrm>
              <a:off x="2756" y="2020"/>
              <a:ext cx="616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  <p:sp>
          <p:nvSpPr>
            <p:cNvPr id="15434" name="Rectangle 6"/>
            <p:cNvSpPr>
              <a:spLocks noChangeArrowheads="1"/>
            </p:cNvSpPr>
            <p:nvPr/>
          </p:nvSpPr>
          <p:spPr bwMode="auto">
            <a:xfrm>
              <a:off x="2807" y="2063"/>
              <a:ext cx="4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charset="0"/>
                </a:rPr>
                <a:t>School</a:t>
              </a:r>
            </a:p>
          </p:txBody>
        </p:sp>
      </p:grp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6775450" y="3206750"/>
            <a:ext cx="1066800" cy="40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6818313" y="3262313"/>
            <a:ext cx="10207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Department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2990850" y="3409950"/>
            <a:ext cx="135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1"/>
          <p:cNvSpPr>
            <a:spLocks/>
          </p:cNvSpPr>
          <p:nvPr/>
        </p:nvSpPr>
        <p:spPr bwMode="auto">
          <a:xfrm>
            <a:off x="5359400" y="3352800"/>
            <a:ext cx="166688" cy="141288"/>
          </a:xfrm>
          <a:custGeom>
            <a:avLst/>
            <a:gdLst>
              <a:gd name="T0" fmla="*/ 0 w 105"/>
              <a:gd name="T1" fmla="*/ 63500 h 89"/>
              <a:gd name="T2" fmla="*/ 76200 w 105"/>
              <a:gd name="T3" fmla="*/ 139700 h 89"/>
              <a:gd name="T4" fmla="*/ 165100 w 105"/>
              <a:gd name="T5" fmla="*/ 63500 h 89"/>
              <a:gd name="T6" fmla="*/ 76200 w 105"/>
              <a:gd name="T7" fmla="*/ 0 h 89"/>
              <a:gd name="T8" fmla="*/ 12700 w 105"/>
              <a:gd name="T9" fmla="*/ 63500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89"/>
              <a:gd name="T17" fmla="*/ 105 w 105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89">
                <a:moveTo>
                  <a:pt x="0" y="40"/>
                </a:moveTo>
                <a:lnTo>
                  <a:pt x="48" y="88"/>
                </a:lnTo>
                <a:lnTo>
                  <a:pt x="104" y="40"/>
                </a:lnTo>
                <a:lnTo>
                  <a:pt x="48" y="0"/>
                </a:lnTo>
                <a:lnTo>
                  <a:pt x="8" y="4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69" name="Freeform 12"/>
          <p:cNvSpPr>
            <a:spLocks/>
          </p:cNvSpPr>
          <p:nvPr/>
        </p:nvSpPr>
        <p:spPr bwMode="auto">
          <a:xfrm>
            <a:off x="2819400" y="3352800"/>
            <a:ext cx="166688" cy="115888"/>
          </a:xfrm>
          <a:custGeom>
            <a:avLst/>
            <a:gdLst>
              <a:gd name="T0" fmla="*/ 0 w 105"/>
              <a:gd name="T1" fmla="*/ 50800 h 73"/>
              <a:gd name="T2" fmla="*/ 76200 w 105"/>
              <a:gd name="T3" fmla="*/ 114300 h 73"/>
              <a:gd name="T4" fmla="*/ 165100 w 105"/>
              <a:gd name="T5" fmla="*/ 50800 h 73"/>
              <a:gd name="T6" fmla="*/ 76200 w 105"/>
              <a:gd name="T7" fmla="*/ 0 h 73"/>
              <a:gd name="T8" fmla="*/ 12700 w 105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73"/>
              <a:gd name="T17" fmla="*/ 105 w 105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73">
                <a:moveTo>
                  <a:pt x="0" y="32"/>
                </a:moveTo>
                <a:lnTo>
                  <a:pt x="48" y="72"/>
                </a:lnTo>
                <a:lnTo>
                  <a:pt x="104" y="32"/>
                </a:lnTo>
                <a:lnTo>
                  <a:pt x="48" y="0"/>
                </a:lnTo>
                <a:lnTo>
                  <a:pt x="8" y="3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>
            <a:off x="5530850" y="342265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976313" y="2754313"/>
            <a:ext cx="3294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Organization Chart (variable aggregate):</a:t>
            </a:r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989013" y="4024313"/>
            <a:ext cx="29606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Dynamic tree (recursive aggregate):</a:t>
            </a:r>
          </a:p>
        </p:txBody>
      </p:sp>
      <p:sp>
        <p:nvSpPr>
          <p:cNvPr id="15373" name="Rectangle 19"/>
          <p:cNvSpPr>
            <a:spLocks noChangeArrowheads="1"/>
          </p:cNvSpPr>
          <p:nvPr/>
        </p:nvSpPr>
        <p:spPr bwMode="auto">
          <a:xfrm>
            <a:off x="4108450" y="1212850"/>
            <a:ext cx="9652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74" name="Rectangle 20"/>
          <p:cNvSpPr>
            <a:spLocks noChangeArrowheads="1"/>
          </p:cNvSpPr>
          <p:nvPr/>
        </p:nvSpPr>
        <p:spPr bwMode="auto">
          <a:xfrm>
            <a:off x="4392613" y="1268413"/>
            <a:ext cx="431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Car</a:t>
            </a:r>
          </a:p>
        </p:txBody>
      </p:sp>
      <p:sp>
        <p:nvSpPr>
          <p:cNvPr id="15375" name="Line 21"/>
          <p:cNvSpPr>
            <a:spLocks noChangeShapeType="1"/>
          </p:cNvSpPr>
          <p:nvPr/>
        </p:nvSpPr>
        <p:spPr bwMode="auto">
          <a:xfrm>
            <a:off x="3498850" y="1822450"/>
            <a:ext cx="1346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Freeform 22"/>
          <p:cNvSpPr>
            <a:spLocks/>
          </p:cNvSpPr>
          <p:nvPr/>
        </p:nvSpPr>
        <p:spPr bwMode="auto">
          <a:xfrm>
            <a:off x="4546600" y="1562100"/>
            <a:ext cx="153988" cy="103188"/>
          </a:xfrm>
          <a:custGeom>
            <a:avLst/>
            <a:gdLst>
              <a:gd name="T0" fmla="*/ 0 w 97"/>
              <a:gd name="T1" fmla="*/ 38100 h 65"/>
              <a:gd name="T2" fmla="*/ 76200 w 97"/>
              <a:gd name="T3" fmla="*/ 101600 h 65"/>
              <a:gd name="T4" fmla="*/ 152400 w 97"/>
              <a:gd name="T5" fmla="*/ 38100 h 65"/>
              <a:gd name="T6" fmla="*/ 76200 w 97"/>
              <a:gd name="T7" fmla="*/ 0 h 65"/>
              <a:gd name="T8" fmla="*/ 12700 w 97"/>
              <a:gd name="T9" fmla="*/ 38100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5"/>
              <a:gd name="T17" fmla="*/ 97 w 97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5">
                <a:moveTo>
                  <a:pt x="0" y="24"/>
                </a:moveTo>
                <a:lnTo>
                  <a:pt x="48" y="64"/>
                </a:lnTo>
                <a:lnTo>
                  <a:pt x="96" y="24"/>
                </a:lnTo>
                <a:lnTo>
                  <a:pt x="48" y="0"/>
                </a:lnTo>
                <a:lnTo>
                  <a:pt x="8" y="2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77" name="Rectangle 23"/>
          <p:cNvSpPr>
            <a:spLocks noChangeArrowheads="1"/>
          </p:cNvSpPr>
          <p:nvPr/>
        </p:nvSpPr>
        <p:spPr bwMode="auto">
          <a:xfrm>
            <a:off x="1027113" y="1179513"/>
            <a:ext cx="1422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Fixed Structure:</a:t>
            </a:r>
          </a:p>
        </p:txBody>
      </p:sp>
      <p:sp>
        <p:nvSpPr>
          <p:cNvPr id="15378" name="Line 24"/>
          <p:cNvSpPr>
            <a:spLocks noChangeShapeType="1"/>
          </p:cNvSpPr>
          <p:nvPr/>
        </p:nvSpPr>
        <p:spPr bwMode="auto">
          <a:xfrm>
            <a:off x="4629150" y="1670050"/>
            <a:ext cx="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25"/>
          <p:cNvSpPr>
            <a:spLocks noChangeArrowheads="1"/>
          </p:cNvSpPr>
          <p:nvPr/>
        </p:nvSpPr>
        <p:spPr bwMode="auto">
          <a:xfrm>
            <a:off x="2813050" y="2063750"/>
            <a:ext cx="7620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80" name="Rectangle 26"/>
          <p:cNvSpPr>
            <a:spLocks noChangeArrowheads="1"/>
          </p:cNvSpPr>
          <p:nvPr/>
        </p:nvSpPr>
        <p:spPr bwMode="auto">
          <a:xfrm>
            <a:off x="2894013" y="2119313"/>
            <a:ext cx="603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Doors</a:t>
            </a:r>
          </a:p>
        </p:txBody>
      </p:sp>
      <p:sp>
        <p:nvSpPr>
          <p:cNvPr id="15381" name="Line 28"/>
          <p:cNvSpPr>
            <a:spLocks noChangeShapeType="1"/>
          </p:cNvSpPr>
          <p:nvPr/>
        </p:nvSpPr>
        <p:spPr bwMode="auto">
          <a:xfrm>
            <a:off x="3232150" y="1847850"/>
            <a:ext cx="0" cy="21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9"/>
          <p:cNvSpPr>
            <a:spLocks noChangeShapeType="1"/>
          </p:cNvSpPr>
          <p:nvPr/>
        </p:nvSpPr>
        <p:spPr bwMode="auto">
          <a:xfrm flipH="1">
            <a:off x="3213100" y="18224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30"/>
          <p:cNvSpPr>
            <a:spLocks noChangeArrowheads="1"/>
          </p:cNvSpPr>
          <p:nvPr/>
        </p:nvSpPr>
        <p:spPr bwMode="auto">
          <a:xfrm>
            <a:off x="3702050" y="2063750"/>
            <a:ext cx="7747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84" name="Rectangle 31"/>
          <p:cNvSpPr>
            <a:spLocks noChangeArrowheads="1"/>
          </p:cNvSpPr>
          <p:nvPr/>
        </p:nvSpPr>
        <p:spPr bwMode="auto">
          <a:xfrm>
            <a:off x="3783013" y="2119313"/>
            <a:ext cx="7143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Wheels</a:t>
            </a:r>
          </a:p>
        </p:txBody>
      </p:sp>
      <p:sp>
        <p:nvSpPr>
          <p:cNvPr id="15385" name="Line 34"/>
          <p:cNvSpPr>
            <a:spLocks noChangeShapeType="1"/>
          </p:cNvSpPr>
          <p:nvPr/>
        </p:nvSpPr>
        <p:spPr bwMode="auto">
          <a:xfrm flipH="1">
            <a:off x="4559300" y="1822450"/>
            <a:ext cx="29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6" name="Group 37"/>
          <p:cNvGrpSpPr>
            <a:grpSpLocks/>
          </p:cNvGrpSpPr>
          <p:nvPr/>
        </p:nvGrpSpPr>
        <p:grpSpPr bwMode="auto">
          <a:xfrm>
            <a:off x="4629150" y="2051050"/>
            <a:ext cx="762000" cy="357188"/>
            <a:chOff x="2916" y="1292"/>
            <a:chExt cx="480" cy="225"/>
          </a:xfrm>
        </p:grpSpPr>
        <p:sp>
          <p:nvSpPr>
            <p:cNvPr id="15431" name="Rectangle 35"/>
            <p:cNvSpPr>
              <a:spLocks noChangeArrowheads="1"/>
            </p:cNvSpPr>
            <p:nvPr/>
          </p:nvSpPr>
          <p:spPr bwMode="auto">
            <a:xfrm>
              <a:off x="2916" y="1292"/>
              <a:ext cx="480" cy="2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  <p:sp>
          <p:nvSpPr>
            <p:cNvPr id="15432" name="Rectangle 36"/>
            <p:cNvSpPr>
              <a:spLocks noChangeArrowheads="1"/>
            </p:cNvSpPr>
            <p:nvPr/>
          </p:nvSpPr>
          <p:spPr bwMode="auto">
            <a:xfrm>
              <a:off x="2959" y="1327"/>
              <a:ext cx="43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charset="0"/>
                </a:rPr>
                <a:t>Battery</a:t>
              </a:r>
            </a:p>
          </p:txBody>
        </p:sp>
      </p:grpSp>
      <p:sp>
        <p:nvSpPr>
          <p:cNvPr id="15387" name="Line 38"/>
          <p:cNvSpPr>
            <a:spLocks noChangeShapeType="1"/>
          </p:cNvSpPr>
          <p:nvPr/>
        </p:nvSpPr>
        <p:spPr bwMode="auto">
          <a:xfrm>
            <a:off x="5035550" y="1835150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9"/>
          <p:cNvSpPr>
            <a:spLocks noChangeShapeType="1"/>
          </p:cNvSpPr>
          <p:nvPr/>
        </p:nvSpPr>
        <p:spPr bwMode="auto">
          <a:xfrm>
            <a:off x="4832350" y="1822450"/>
            <a:ext cx="1168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9" name="Group 42"/>
          <p:cNvGrpSpPr>
            <a:grpSpLocks/>
          </p:cNvGrpSpPr>
          <p:nvPr/>
        </p:nvGrpSpPr>
        <p:grpSpPr bwMode="auto">
          <a:xfrm>
            <a:off x="5594350" y="2051050"/>
            <a:ext cx="763588" cy="357188"/>
            <a:chOff x="3524" y="1292"/>
            <a:chExt cx="480" cy="225"/>
          </a:xfrm>
        </p:grpSpPr>
        <p:sp>
          <p:nvSpPr>
            <p:cNvPr id="15429" name="Rectangle 40"/>
            <p:cNvSpPr>
              <a:spLocks noChangeArrowheads="1"/>
            </p:cNvSpPr>
            <p:nvPr/>
          </p:nvSpPr>
          <p:spPr bwMode="auto">
            <a:xfrm>
              <a:off x="3524" y="1292"/>
              <a:ext cx="480" cy="2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  <p:sp>
          <p:nvSpPr>
            <p:cNvPr id="15430" name="Rectangle 41"/>
            <p:cNvSpPr>
              <a:spLocks noChangeArrowheads="1"/>
            </p:cNvSpPr>
            <p:nvPr/>
          </p:nvSpPr>
          <p:spPr bwMode="auto">
            <a:xfrm>
              <a:off x="3575" y="1327"/>
              <a:ext cx="42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Helvetica" charset="0"/>
                </a:rPr>
                <a:t>Engine</a:t>
              </a:r>
            </a:p>
          </p:txBody>
        </p:sp>
      </p:grpSp>
      <p:sp>
        <p:nvSpPr>
          <p:cNvPr id="15390" name="Line 43"/>
          <p:cNvSpPr>
            <a:spLocks noChangeShapeType="1"/>
          </p:cNvSpPr>
          <p:nvPr/>
        </p:nvSpPr>
        <p:spPr bwMode="auto">
          <a:xfrm>
            <a:off x="6013450" y="1835150"/>
            <a:ext cx="0" cy="19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44"/>
          <p:cNvSpPr>
            <a:spLocks noChangeArrowheads="1"/>
          </p:cNvSpPr>
          <p:nvPr/>
        </p:nvSpPr>
        <p:spPr bwMode="auto">
          <a:xfrm>
            <a:off x="3981450" y="5708650"/>
            <a:ext cx="11938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92" name="Rectangle 45"/>
          <p:cNvSpPr>
            <a:spLocks noChangeArrowheads="1"/>
          </p:cNvSpPr>
          <p:nvPr/>
        </p:nvSpPr>
        <p:spPr bwMode="auto">
          <a:xfrm>
            <a:off x="4138613" y="5751513"/>
            <a:ext cx="9667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Compound</a:t>
            </a:r>
          </a:p>
        </p:txBody>
      </p:sp>
      <p:sp>
        <p:nvSpPr>
          <p:cNvPr id="15393" name="Rectangle 46"/>
          <p:cNvSpPr>
            <a:spLocks noChangeArrowheads="1"/>
          </p:cNvSpPr>
          <p:nvPr/>
        </p:nvSpPr>
        <p:spPr bwMode="auto">
          <a:xfrm>
            <a:off x="5002213" y="5751513"/>
            <a:ext cx="2127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 </a:t>
            </a:r>
          </a:p>
        </p:txBody>
      </p:sp>
      <p:sp>
        <p:nvSpPr>
          <p:cNvPr id="15394" name="Rectangle 47"/>
          <p:cNvSpPr>
            <a:spLocks noChangeArrowheads="1"/>
          </p:cNvSpPr>
          <p:nvPr/>
        </p:nvSpPr>
        <p:spPr bwMode="auto">
          <a:xfrm>
            <a:off x="4138613" y="5954713"/>
            <a:ext cx="9128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Statement</a:t>
            </a:r>
          </a:p>
        </p:txBody>
      </p:sp>
      <p:sp>
        <p:nvSpPr>
          <p:cNvPr id="15395" name="Rectangle 48"/>
          <p:cNvSpPr>
            <a:spLocks noChangeArrowheads="1"/>
          </p:cNvSpPr>
          <p:nvPr/>
        </p:nvSpPr>
        <p:spPr bwMode="auto">
          <a:xfrm>
            <a:off x="6102350" y="5708650"/>
            <a:ext cx="1181100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396" name="Rectangle 49"/>
          <p:cNvSpPr>
            <a:spLocks noChangeArrowheads="1"/>
          </p:cNvSpPr>
          <p:nvPr/>
        </p:nvSpPr>
        <p:spPr bwMode="auto">
          <a:xfrm>
            <a:off x="6335713" y="5738813"/>
            <a:ext cx="6683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Simple</a:t>
            </a:r>
          </a:p>
        </p:txBody>
      </p:sp>
      <p:sp>
        <p:nvSpPr>
          <p:cNvPr id="15397" name="Rectangle 50"/>
          <p:cNvSpPr>
            <a:spLocks noChangeArrowheads="1"/>
          </p:cNvSpPr>
          <p:nvPr/>
        </p:nvSpPr>
        <p:spPr bwMode="auto">
          <a:xfrm>
            <a:off x="6881813" y="5738813"/>
            <a:ext cx="2127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 </a:t>
            </a:r>
          </a:p>
        </p:txBody>
      </p:sp>
      <p:sp>
        <p:nvSpPr>
          <p:cNvPr id="15398" name="Rectangle 51"/>
          <p:cNvSpPr>
            <a:spLocks noChangeArrowheads="1"/>
          </p:cNvSpPr>
          <p:nvPr/>
        </p:nvSpPr>
        <p:spPr bwMode="auto">
          <a:xfrm>
            <a:off x="6335713" y="5942013"/>
            <a:ext cx="9128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Statement</a:t>
            </a:r>
          </a:p>
        </p:txBody>
      </p:sp>
      <p:sp>
        <p:nvSpPr>
          <p:cNvPr id="15399" name="Line 52"/>
          <p:cNvSpPr>
            <a:spLocks noChangeShapeType="1"/>
          </p:cNvSpPr>
          <p:nvPr/>
        </p:nvSpPr>
        <p:spPr bwMode="auto">
          <a:xfrm>
            <a:off x="4616450" y="5492750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53"/>
          <p:cNvSpPr>
            <a:spLocks noChangeShapeType="1"/>
          </p:cNvSpPr>
          <p:nvPr/>
        </p:nvSpPr>
        <p:spPr bwMode="auto">
          <a:xfrm>
            <a:off x="4629150" y="5492750"/>
            <a:ext cx="215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54"/>
          <p:cNvSpPr>
            <a:spLocks noChangeShapeType="1"/>
          </p:cNvSpPr>
          <p:nvPr/>
        </p:nvSpPr>
        <p:spPr bwMode="auto">
          <a:xfrm>
            <a:off x="6800850" y="5480050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Freeform 55"/>
          <p:cNvSpPr>
            <a:spLocks/>
          </p:cNvSpPr>
          <p:nvPr/>
        </p:nvSpPr>
        <p:spPr bwMode="auto">
          <a:xfrm>
            <a:off x="3746500" y="5892800"/>
            <a:ext cx="230188" cy="115888"/>
          </a:xfrm>
          <a:custGeom>
            <a:avLst/>
            <a:gdLst>
              <a:gd name="T0" fmla="*/ 0 w 145"/>
              <a:gd name="T1" fmla="*/ 50800 h 73"/>
              <a:gd name="T2" fmla="*/ 88900 w 145"/>
              <a:gd name="T3" fmla="*/ 114300 h 73"/>
              <a:gd name="T4" fmla="*/ 228600 w 145"/>
              <a:gd name="T5" fmla="*/ 50800 h 73"/>
              <a:gd name="T6" fmla="*/ 88900 w 145"/>
              <a:gd name="T7" fmla="*/ 0 h 73"/>
              <a:gd name="T8" fmla="*/ 25400 w 145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73"/>
              <a:gd name="T17" fmla="*/ 145 w 145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73">
                <a:moveTo>
                  <a:pt x="0" y="32"/>
                </a:moveTo>
                <a:lnTo>
                  <a:pt x="56" y="72"/>
                </a:lnTo>
                <a:lnTo>
                  <a:pt x="144" y="32"/>
                </a:lnTo>
                <a:lnTo>
                  <a:pt x="56" y="0"/>
                </a:lnTo>
                <a:lnTo>
                  <a:pt x="16" y="3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403" name="Line 56"/>
          <p:cNvSpPr>
            <a:spLocks noChangeShapeType="1"/>
          </p:cNvSpPr>
          <p:nvPr/>
        </p:nvSpPr>
        <p:spPr bwMode="auto">
          <a:xfrm flipH="1">
            <a:off x="3441700" y="596265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58"/>
          <p:cNvSpPr>
            <a:spLocks noChangeArrowheads="1"/>
          </p:cNvSpPr>
          <p:nvPr/>
        </p:nvSpPr>
        <p:spPr bwMode="auto">
          <a:xfrm>
            <a:off x="5314950" y="4133850"/>
            <a:ext cx="852488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405" name="Rectangle 59"/>
          <p:cNvSpPr>
            <a:spLocks noChangeArrowheads="1"/>
          </p:cNvSpPr>
          <p:nvPr/>
        </p:nvSpPr>
        <p:spPr bwMode="auto">
          <a:xfrm>
            <a:off x="5395913" y="4189413"/>
            <a:ext cx="7937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Program</a:t>
            </a:r>
          </a:p>
        </p:txBody>
      </p:sp>
      <p:sp>
        <p:nvSpPr>
          <p:cNvPr id="15406" name="Freeform 60"/>
          <p:cNvSpPr>
            <a:spLocks/>
          </p:cNvSpPr>
          <p:nvPr/>
        </p:nvSpPr>
        <p:spPr bwMode="auto">
          <a:xfrm>
            <a:off x="5691188" y="4483100"/>
            <a:ext cx="152400" cy="115888"/>
          </a:xfrm>
          <a:custGeom>
            <a:avLst/>
            <a:gdLst>
              <a:gd name="T0" fmla="*/ 0 w 97"/>
              <a:gd name="T1" fmla="*/ 50800 h 73"/>
              <a:gd name="T2" fmla="*/ 75414 w 97"/>
              <a:gd name="T3" fmla="*/ 114300 h 73"/>
              <a:gd name="T4" fmla="*/ 150829 w 97"/>
              <a:gd name="T5" fmla="*/ 50800 h 73"/>
              <a:gd name="T6" fmla="*/ 75414 w 97"/>
              <a:gd name="T7" fmla="*/ 0 h 73"/>
              <a:gd name="T8" fmla="*/ 12569 w 97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73"/>
              <a:gd name="T17" fmla="*/ 97 w 97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73">
                <a:moveTo>
                  <a:pt x="0" y="32"/>
                </a:moveTo>
                <a:lnTo>
                  <a:pt x="48" y="72"/>
                </a:lnTo>
                <a:lnTo>
                  <a:pt x="96" y="32"/>
                </a:lnTo>
                <a:lnTo>
                  <a:pt x="48" y="0"/>
                </a:lnTo>
                <a:lnTo>
                  <a:pt x="8" y="3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407" name="Line 61"/>
          <p:cNvSpPr>
            <a:spLocks noChangeShapeType="1"/>
          </p:cNvSpPr>
          <p:nvPr/>
        </p:nvSpPr>
        <p:spPr bwMode="auto">
          <a:xfrm>
            <a:off x="5772150" y="4603750"/>
            <a:ext cx="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62"/>
          <p:cNvSpPr>
            <a:spLocks noChangeArrowheads="1"/>
          </p:cNvSpPr>
          <p:nvPr/>
        </p:nvSpPr>
        <p:spPr bwMode="auto">
          <a:xfrm>
            <a:off x="5403850" y="4870450"/>
            <a:ext cx="687388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409" name="Rectangle 63"/>
          <p:cNvSpPr>
            <a:spLocks noChangeArrowheads="1"/>
          </p:cNvSpPr>
          <p:nvPr/>
        </p:nvSpPr>
        <p:spPr bwMode="auto">
          <a:xfrm>
            <a:off x="5461000" y="4926013"/>
            <a:ext cx="5683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Helvetica" charset="0"/>
              </a:rPr>
              <a:t>Block</a:t>
            </a:r>
          </a:p>
        </p:txBody>
      </p:sp>
      <p:sp>
        <p:nvSpPr>
          <p:cNvPr id="15410" name="Line 65"/>
          <p:cNvSpPr>
            <a:spLocks noChangeShapeType="1"/>
          </p:cNvSpPr>
          <p:nvPr/>
        </p:nvSpPr>
        <p:spPr bwMode="auto">
          <a:xfrm>
            <a:off x="5772150" y="4641850"/>
            <a:ext cx="0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Freeform 66"/>
          <p:cNvSpPr>
            <a:spLocks/>
          </p:cNvSpPr>
          <p:nvPr/>
        </p:nvSpPr>
        <p:spPr bwMode="auto">
          <a:xfrm>
            <a:off x="5614988" y="5207000"/>
            <a:ext cx="127000" cy="280988"/>
          </a:xfrm>
          <a:custGeom>
            <a:avLst/>
            <a:gdLst>
              <a:gd name="T0" fmla="*/ 125432 w 81"/>
              <a:gd name="T1" fmla="*/ 0 h 177"/>
              <a:gd name="T2" fmla="*/ 125432 w 81"/>
              <a:gd name="T3" fmla="*/ 127000 h 177"/>
              <a:gd name="T4" fmla="*/ 0 w 81"/>
              <a:gd name="T5" fmla="*/ 279400 h 177"/>
              <a:gd name="T6" fmla="*/ 0 60000 65536"/>
              <a:gd name="T7" fmla="*/ 0 60000 65536"/>
              <a:gd name="T8" fmla="*/ 0 60000 65536"/>
              <a:gd name="T9" fmla="*/ 0 w 81"/>
              <a:gd name="T10" fmla="*/ 0 h 177"/>
              <a:gd name="T11" fmla="*/ 81 w 81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" h="177">
                <a:moveTo>
                  <a:pt x="80" y="0"/>
                </a:moveTo>
                <a:lnTo>
                  <a:pt x="80" y="80"/>
                </a:lnTo>
                <a:lnTo>
                  <a:pt x="0" y="1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sp>
        <p:nvSpPr>
          <p:cNvPr id="15412" name="Line 67"/>
          <p:cNvSpPr>
            <a:spLocks noChangeShapeType="1"/>
          </p:cNvSpPr>
          <p:nvPr/>
        </p:nvSpPr>
        <p:spPr bwMode="auto">
          <a:xfrm>
            <a:off x="5748338" y="5340350"/>
            <a:ext cx="138112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Line 71"/>
          <p:cNvSpPr>
            <a:spLocks noChangeShapeType="1"/>
          </p:cNvSpPr>
          <p:nvPr/>
        </p:nvSpPr>
        <p:spPr bwMode="auto">
          <a:xfrm>
            <a:off x="4103688" y="1852613"/>
            <a:ext cx="0" cy="21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Text Box 72"/>
          <p:cNvSpPr txBox="1">
            <a:spLocks noChangeArrowheads="1"/>
          </p:cNvSpPr>
          <p:nvPr/>
        </p:nvSpPr>
        <p:spPr bwMode="auto">
          <a:xfrm>
            <a:off x="2949575" y="1822450"/>
            <a:ext cx="1698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latin typeface="Palatino" charset="0"/>
              </a:rPr>
              <a:t>*</a:t>
            </a:r>
          </a:p>
        </p:txBody>
      </p:sp>
      <p:sp>
        <p:nvSpPr>
          <p:cNvPr id="15415" name="Text Box 73"/>
          <p:cNvSpPr txBox="1">
            <a:spLocks noChangeArrowheads="1"/>
          </p:cNvSpPr>
          <p:nvPr/>
        </p:nvSpPr>
        <p:spPr bwMode="auto">
          <a:xfrm>
            <a:off x="3890963" y="1863725"/>
            <a:ext cx="1698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latin typeface="Palatino" charset="0"/>
              </a:rPr>
              <a:t>*</a:t>
            </a:r>
          </a:p>
        </p:txBody>
      </p:sp>
      <p:sp>
        <p:nvSpPr>
          <p:cNvPr id="15416" name="Text Box 74"/>
          <p:cNvSpPr txBox="1">
            <a:spLocks noChangeArrowheads="1"/>
          </p:cNvSpPr>
          <p:nvPr/>
        </p:nvSpPr>
        <p:spPr bwMode="auto">
          <a:xfrm>
            <a:off x="4165600" y="3127375"/>
            <a:ext cx="1698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latin typeface="Palatino" charset="0"/>
              </a:rPr>
              <a:t>*</a:t>
            </a:r>
          </a:p>
        </p:txBody>
      </p:sp>
      <p:sp>
        <p:nvSpPr>
          <p:cNvPr id="15417" name="Text Box 75"/>
          <p:cNvSpPr txBox="1">
            <a:spLocks noChangeArrowheads="1"/>
          </p:cNvSpPr>
          <p:nvPr/>
        </p:nvSpPr>
        <p:spPr bwMode="auto">
          <a:xfrm>
            <a:off x="6559550" y="3182938"/>
            <a:ext cx="1698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latin typeface="Palatino" charset="0"/>
              </a:rPr>
              <a:t>*</a:t>
            </a:r>
          </a:p>
        </p:txBody>
      </p:sp>
      <p:sp>
        <p:nvSpPr>
          <p:cNvPr id="15418" name="Text Box 76"/>
          <p:cNvSpPr txBox="1">
            <a:spLocks noChangeArrowheads="1"/>
          </p:cNvSpPr>
          <p:nvPr/>
        </p:nvSpPr>
        <p:spPr bwMode="auto">
          <a:xfrm>
            <a:off x="5165725" y="4776788"/>
            <a:ext cx="1698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latin typeface="Palatino" charset="0"/>
              </a:rPr>
              <a:t>*</a:t>
            </a:r>
          </a:p>
        </p:txBody>
      </p:sp>
      <p:sp>
        <p:nvSpPr>
          <p:cNvPr id="15419" name="Text Box 77"/>
          <p:cNvSpPr txBox="1">
            <a:spLocks noChangeArrowheads="1"/>
          </p:cNvSpPr>
          <p:nvPr/>
        </p:nvSpPr>
        <p:spPr bwMode="auto">
          <a:xfrm>
            <a:off x="5786438" y="4643438"/>
            <a:ext cx="171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800" b="1">
                <a:latin typeface="Palatino" charset="0"/>
              </a:rPr>
              <a:t>*</a:t>
            </a:r>
          </a:p>
        </p:txBody>
      </p:sp>
      <p:sp>
        <p:nvSpPr>
          <p:cNvPr id="15420" name="Rectangle 83"/>
          <p:cNvSpPr>
            <a:spLocks noChangeArrowheads="1"/>
          </p:cNvSpPr>
          <p:nvPr/>
        </p:nvSpPr>
        <p:spPr bwMode="auto">
          <a:xfrm>
            <a:off x="4486275" y="5154613"/>
            <a:ext cx="171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265113" y="3790950"/>
            <a:ext cx="3762375" cy="1817688"/>
            <a:chOff x="167" y="2388"/>
            <a:chExt cx="2370" cy="1145"/>
          </a:xfrm>
        </p:grpSpPr>
        <p:sp>
          <p:nvSpPr>
            <p:cNvPr id="15425" name="Rectangle 79"/>
            <p:cNvSpPr>
              <a:spLocks noChangeArrowheads="1"/>
            </p:cNvSpPr>
            <p:nvPr/>
          </p:nvSpPr>
          <p:spPr bwMode="auto">
            <a:xfrm>
              <a:off x="167" y="2815"/>
              <a:ext cx="186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Dynamic tree (recursive aggregate):</a:t>
              </a:r>
            </a:p>
          </p:txBody>
        </p:sp>
        <p:sp>
          <p:nvSpPr>
            <p:cNvPr id="15426" name="Rectangle 80"/>
            <p:cNvSpPr>
              <a:spLocks noChangeArrowheads="1"/>
            </p:cNvSpPr>
            <p:nvPr/>
          </p:nvSpPr>
          <p:spPr bwMode="auto">
            <a:xfrm>
              <a:off x="256" y="2388"/>
              <a:ext cx="1624" cy="640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800" b="1">
                  <a:solidFill>
                    <a:schemeClr val="bg1"/>
                  </a:solidFill>
                  <a:latin typeface="Palatino" charset="0"/>
                </a:rPr>
                <a:t>Composite</a:t>
              </a:r>
            </a:p>
            <a:p>
              <a:pPr algn="ctr" eaLnBrk="0" hangingPunct="0"/>
              <a:r>
                <a:rPr lang="en-US" sz="1800" b="1">
                  <a:solidFill>
                    <a:schemeClr val="bg1"/>
                  </a:solidFill>
                  <a:latin typeface="Palatino" charset="0"/>
                </a:rPr>
                <a:t>Pattern</a:t>
              </a:r>
            </a:p>
          </p:txBody>
        </p:sp>
        <p:sp>
          <p:nvSpPr>
            <p:cNvPr id="15427" name="Freeform 81"/>
            <p:cNvSpPr>
              <a:spLocks/>
            </p:cNvSpPr>
            <p:nvPr/>
          </p:nvSpPr>
          <p:spPr bwMode="auto">
            <a:xfrm>
              <a:off x="1888" y="2388"/>
              <a:ext cx="649" cy="1145"/>
            </a:xfrm>
            <a:custGeom>
              <a:avLst/>
              <a:gdLst>
                <a:gd name="T0" fmla="*/ 0 w 649"/>
                <a:gd name="T1" fmla="*/ 0 h 1145"/>
                <a:gd name="T2" fmla="*/ 648 w 649"/>
                <a:gd name="T3" fmla="*/ 1144 h 1145"/>
                <a:gd name="T4" fmla="*/ 0 w 649"/>
                <a:gd name="T5" fmla="*/ 648 h 1145"/>
                <a:gd name="T6" fmla="*/ 0 w 649"/>
                <a:gd name="T7" fmla="*/ 0 h 1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9"/>
                <a:gd name="T13" fmla="*/ 0 h 1145"/>
                <a:gd name="T14" fmla="*/ 649 w 649"/>
                <a:gd name="T15" fmla="*/ 1145 h 1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9" h="1145">
                  <a:moveTo>
                    <a:pt x="0" y="0"/>
                  </a:moveTo>
                  <a:lnTo>
                    <a:pt x="648" y="1144"/>
                  </a:lnTo>
                  <a:lnTo>
                    <a:pt x="0" y="648"/>
                  </a:lnTo>
                  <a:lnTo>
                    <a:pt x="0" y="0"/>
                  </a:lnTo>
                </a:path>
              </a:pathLst>
            </a:custGeom>
            <a:solidFill>
              <a:srgbClr val="804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  <p:sp>
          <p:nvSpPr>
            <p:cNvPr id="15428" name="Freeform 82"/>
            <p:cNvSpPr>
              <a:spLocks/>
            </p:cNvSpPr>
            <p:nvPr/>
          </p:nvSpPr>
          <p:spPr bwMode="auto">
            <a:xfrm>
              <a:off x="248" y="3036"/>
              <a:ext cx="2289" cy="497"/>
            </a:xfrm>
            <a:custGeom>
              <a:avLst/>
              <a:gdLst>
                <a:gd name="T0" fmla="*/ 0 w 2289"/>
                <a:gd name="T1" fmla="*/ 0 h 497"/>
                <a:gd name="T2" fmla="*/ 1640 w 2289"/>
                <a:gd name="T3" fmla="*/ 0 h 497"/>
                <a:gd name="T4" fmla="*/ 2288 w 2289"/>
                <a:gd name="T5" fmla="*/ 496 h 497"/>
                <a:gd name="T6" fmla="*/ 0 w 2289"/>
                <a:gd name="T7" fmla="*/ 0 h 4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89"/>
                <a:gd name="T13" fmla="*/ 0 h 497"/>
                <a:gd name="T14" fmla="*/ 2289 w 2289"/>
                <a:gd name="T15" fmla="*/ 497 h 4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89" h="497">
                  <a:moveTo>
                    <a:pt x="0" y="0"/>
                  </a:moveTo>
                  <a:lnTo>
                    <a:pt x="1640" y="0"/>
                  </a:lnTo>
                  <a:lnTo>
                    <a:pt x="2288" y="496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</p:grpSp>
      <p:sp>
        <p:nvSpPr>
          <p:cNvPr id="15422" name="Line 89"/>
          <p:cNvSpPr>
            <a:spLocks noChangeShapeType="1"/>
          </p:cNvSpPr>
          <p:nvPr/>
        </p:nvSpPr>
        <p:spPr bwMode="auto">
          <a:xfrm flipH="1">
            <a:off x="3438525" y="5054600"/>
            <a:ext cx="1957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Line 90"/>
          <p:cNvSpPr>
            <a:spLocks noChangeShapeType="1"/>
          </p:cNvSpPr>
          <p:nvPr/>
        </p:nvSpPr>
        <p:spPr bwMode="auto">
          <a:xfrm>
            <a:off x="3422650" y="5054600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2"/>
          <p:cNvSpPr>
            <a:spLocks noChangeArrowheads="1"/>
          </p:cNvSpPr>
          <p:nvPr/>
        </p:nvSpPr>
        <p:spPr bwMode="auto">
          <a:xfrm>
            <a:off x="314325" y="222250"/>
            <a:ext cx="8829675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ctr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The Composite Patterns models dynamic aggregates</a:t>
            </a:r>
            <a:r>
              <a:rPr 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  <a:prstGeom prst="rect">
            <a:avLst/>
          </a:prstGeo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3200"/>
              <a:t>Graphic Applications also use Composite Patterns</a:t>
            </a:r>
          </a:p>
        </p:txBody>
      </p:sp>
      <p:grpSp>
        <p:nvGrpSpPr>
          <p:cNvPr id="16387" name="Group 28"/>
          <p:cNvGrpSpPr>
            <a:grpSpLocks/>
          </p:cNvGrpSpPr>
          <p:nvPr/>
        </p:nvGrpSpPr>
        <p:grpSpPr bwMode="auto">
          <a:xfrm>
            <a:off x="801688" y="2387600"/>
            <a:ext cx="7367587" cy="3559175"/>
            <a:chOff x="505" y="1504"/>
            <a:chExt cx="4641" cy="2242"/>
          </a:xfrm>
        </p:grpSpPr>
        <p:sp>
          <p:nvSpPr>
            <p:cNvPr id="16394" name="Rectangle 3"/>
            <p:cNvSpPr>
              <a:spLocks noChangeArrowheads="1"/>
            </p:cNvSpPr>
            <p:nvPr/>
          </p:nvSpPr>
          <p:spPr bwMode="auto">
            <a:xfrm>
              <a:off x="825" y="1536"/>
              <a:ext cx="824" cy="3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800" b="1">
                  <a:latin typeface="Palatino" charset="0"/>
                </a:rPr>
                <a:t>Client</a:t>
              </a:r>
            </a:p>
          </p:txBody>
        </p:sp>
        <p:sp>
          <p:nvSpPr>
            <p:cNvPr id="16395" name="Rectangle 4"/>
            <p:cNvSpPr>
              <a:spLocks noChangeArrowheads="1"/>
            </p:cNvSpPr>
            <p:nvPr/>
          </p:nvSpPr>
          <p:spPr bwMode="auto">
            <a:xfrm>
              <a:off x="2628" y="1504"/>
              <a:ext cx="877" cy="4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800" b="1" i="1">
                  <a:latin typeface="Palatino" charset="0"/>
                </a:rPr>
                <a:t>Graphic</a:t>
              </a:r>
            </a:p>
          </p:txBody>
        </p:sp>
        <p:sp>
          <p:nvSpPr>
            <p:cNvPr id="16396" name="Rectangle 5"/>
            <p:cNvSpPr>
              <a:spLocks noChangeArrowheads="1"/>
            </p:cNvSpPr>
            <p:nvPr/>
          </p:nvSpPr>
          <p:spPr bwMode="auto">
            <a:xfrm>
              <a:off x="1625" y="2688"/>
              <a:ext cx="984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800" b="1">
                  <a:latin typeface="Palatino" charset="0"/>
                </a:rPr>
                <a:t>Circle</a:t>
              </a:r>
            </a:p>
            <a:p>
              <a:pPr algn="ctr" eaLnBrk="0" hangingPunct="0"/>
              <a:endParaRPr lang="en-US" sz="1800" b="1">
                <a:latin typeface="Palatino" charset="0"/>
              </a:endParaRPr>
            </a:p>
            <a:p>
              <a:pPr algn="ctr" eaLnBrk="0" hangingPunct="0"/>
              <a:r>
                <a:rPr lang="en-US" sz="1600" b="1">
                  <a:latin typeface="Palatino" charset="0"/>
                </a:rPr>
                <a:t>Draw()</a:t>
              </a:r>
            </a:p>
          </p:txBody>
        </p:sp>
        <p:sp>
          <p:nvSpPr>
            <p:cNvPr id="16397" name="Rectangle 6"/>
            <p:cNvSpPr>
              <a:spLocks noChangeArrowheads="1"/>
            </p:cNvSpPr>
            <p:nvPr/>
          </p:nvSpPr>
          <p:spPr bwMode="auto">
            <a:xfrm>
              <a:off x="2948" y="2688"/>
              <a:ext cx="1283" cy="10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800" b="1">
                  <a:latin typeface="Palatino" charset="0"/>
                </a:rPr>
                <a:t>Picture</a:t>
              </a:r>
            </a:p>
            <a:p>
              <a:pPr algn="ctr" eaLnBrk="0" hangingPunct="0"/>
              <a:endParaRPr lang="en-US" sz="1800" b="1">
                <a:latin typeface="Palatino" charset="0"/>
              </a:endParaRPr>
            </a:p>
            <a:p>
              <a:pPr algn="ctr" eaLnBrk="0" hangingPunct="0"/>
              <a:r>
                <a:rPr lang="en-US" sz="1600" b="1">
                  <a:latin typeface="Palatino" charset="0"/>
                </a:rPr>
                <a:t>Draw()</a:t>
              </a:r>
            </a:p>
            <a:p>
              <a:pPr algn="ctr" eaLnBrk="0" hangingPunct="0"/>
              <a:r>
                <a:rPr lang="en-US" sz="1600" b="1">
                  <a:latin typeface="Palatino" charset="0"/>
                </a:rPr>
                <a:t>Add(Graphic g)</a:t>
              </a:r>
            </a:p>
            <a:p>
              <a:pPr algn="ctr" eaLnBrk="0" hangingPunct="0"/>
              <a:r>
                <a:rPr lang="en-US" sz="1600" b="1">
                  <a:latin typeface="Palatino" charset="0"/>
                </a:rPr>
                <a:t>RemoveGraphic)</a:t>
              </a:r>
            </a:p>
            <a:p>
              <a:pPr algn="ctr" eaLnBrk="0" hangingPunct="0"/>
              <a:r>
                <a:rPr lang="en-US" sz="1600" b="1">
                  <a:latin typeface="Palatino" charset="0"/>
                </a:rPr>
                <a:t>GetChild(int)</a:t>
              </a:r>
            </a:p>
          </p:txBody>
        </p:sp>
        <p:sp>
          <p:nvSpPr>
            <p:cNvPr id="16398" name="AutoShape 7"/>
            <p:cNvSpPr>
              <a:spLocks noChangeArrowheads="1"/>
            </p:cNvSpPr>
            <p:nvPr/>
          </p:nvSpPr>
          <p:spPr bwMode="auto">
            <a:xfrm>
              <a:off x="2948" y="2219"/>
              <a:ext cx="206" cy="173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3051" y="1994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668" y="1724"/>
              <a:ext cx="9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943" y="2396"/>
              <a:ext cx="2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1"/>
            <p:cNvSpPr>
              <a:spLocks noChangeShapeType="1"/>
            </p:cNvSpPr>
            <p:nvPr/>
          </p:nvSpPr>
          <p:spPr bwMode="auto">
            <a:xfrm>
              <a:off x="3915" y="240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2"/>
            <p:cNvSpPr>
              <a:spLocks noChangeShapeType="1"/>
            </p:cNvSpPr>
            <p:nvPr/>
          </p:nvSpPr>
          <p:spPr bwMode="auto">
            <a:xfrm>
              <a:off x="2027" y="2389"/>
              <a:ext cx="0" cy="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3"/>
            <p:cNvSpPr>
              <a:spLocks noChangeShapeType="1"/>
            </p:cNvSpPr>
            <p:nvPr/>
          </p:nvSpPr>
          <p:spPr bwMode="auto">
            <a:xfrm>
              <a:off x="4388" y="2929"/>
              <a:ext cx="5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4"/>
            <p:cNvSpPr>
              <a:spLocks noChangeShapeType="1"/>
            </p:cNvSpPr>
            <p:nvPr/>
          </p:nvSpPr>
          <p:spPr bwMode="auto">
            <a:xfrm flipV="1">
              <a:off x="4949" y="1681"/>
              <a:ext cx="0" cy="1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5"/>
            <p:cNvSpPr>
              <a:spLocks noChangeShapeType="1"/>
            </p:cNvSpPr>
            <p:nvPr/>
          </p:nvSpPr>
          <p:spPr bwMode="auto">
            <a:xfrm flipH="1">
              <a:off x="3520" y="1681"/>
              <a:ext cx="14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Oval 16"/>
            <p:cNvSpPr>
              <a:spLocks noChangeArrowheads="1"/>
            </p:cNvSpPr>
            <p:nvPr/>
          </p:nvSpPr>
          <p:spPr bwMode="auto">
            <a:xfrm>
              <a:off x="3524" y="1653"/>
              <a:ext cx="45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  <p:sp>
          <p:nvSpPr>
            <p:cNvPr id="16408" name="Line 17"/>
            <p:cNvSpPr>
              <a:spLocks noChangeShapeType="1"/>
            </p:cNvSpPr>
            <p:nvPr/>
          </p:nvSpPr>
          <p:spPr bwMode="auto">
            <a:xfrm flipV="1">
              <a:off x="4239" y="2865"/>
              <a:ext cx="45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18"/>
            <p:cNvSpPr>
              <a:spLocks noChangeShapeType="1"/>
            </p:cNvSpPr>
            <p:nvPr/>
          </p:nvSpPr>
          <p:spPr bwMode="auto">
            <a:xfrm>
              <a:off x="4324" y="2869"/>
              <a:ext cx="3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19"/>
            <p:cNvSpPr>
              <a:spLocks noChangeShapeType="1"/>
            </p:cNvSpPr>
            <p:nvPr/>
          </p:nvSpPr>
          <p:spPr bwMode="auto">
            <a:xfrm flipH="1">
              <a:off x="4331" y="2944"/>
              <a:ext cx="53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0"/>
            <p:cNvSpPr>
              <a:spLocks noChangeShapeType="1"/>
            </p:cNvSpPr>
            <p:nvPr/>
          </p:nvSpPr>
          <p:spPr bwMode="auto">
            <a:xfrm flipH="1" flipV="1">
              <a:off x="4245" y="2961"/>
              <a:ext cx="43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21"/>
            <p:cNvSpPr>
              <a:spLocks noChangeArrowheads="1"/>
            </p:cNvSpPr>
            <p:nvPr/>
          </p:nvSpPr>
          <p:spPr bwMode="auto">
            <a:xfrm>
              <a:off x="4494" y="2948"/>
              <a:ext cx="65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 b="1">
                  <a:latin typeface="Palatino" charset="0"/>
                </a:rPr>
                <a:t>Children</a:t>
              </a:r>
            </a:p>
          </p:txBody>
        </p:sp>
        <p:sp>
          <p:nvSpPr>
            <p:cNvPr id="16413" name="Line 22"/>
            <p:cNvSpPr>
              <a:spLocks noChangeShapeType="1"/>
            </p:cNvSpPr>
            <p:nvPr/>
          </p:nvSpPr>
          <p:spPr bwMode="auto">
            <a:xfrm>
              <a:off x="537" y="3025"/>
              <a:ext cx="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23"/>
            <p:cNvSpPr>
              <a:spLocks noChangeShapeType="1"/>
            </p:cNvSpPr>
            <p:nvPr/>
          </p:nvSpPr>
          <p:spPr bwMode="auto">
            <a:xfrm>
              <a:off x="2959" y="2908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24"/>
            <p:cNvSpPr>
              <a:spLocks noChangeArrowheads="1"/>
            </p:cNvSpPr>
            <p:nvPr/>
          </p:nvSpPr>
          <p:spPr bwMode="auto">
            <a:xfrm>
              <a:off x="505" y="2699"/>
              <a:ext cx="984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800" b="1">
                  <a:latin typeface="Palatino" charset="0"/>
                </a:rPr>
                <a:t>Line</a:t>
              </a:r>
            </a:p>
            <a:p>
              <a:pPr algn="ctr" eaLnBrk="0" hangingPunct="0"/>
              <a:endParaRPr lang="en-US" sz="1800" b="1">
                <a:latin typeface="Palatino" charset="0"/>
              </a:endParaRPr>
            </a:p>
            <a:p>
              <a:pPr algn="ctr" eaLnBrk="0" hangingPunct="0"/>
              <a:r>
                <a:rPr lang="en-US" sz="1600" b="1">
                  <a:latin typeface="Palatino" charset="0"/>
                </a:rPr>
                <a:t>Draw()</a:t>
              </a:r>
            </a:p>
          </p:txBody>
        </p:sp>
        <p:sp>
          <p:nvSpPr>
            <p:cNvPr id="16416" name="Line 25"/>
            <p:cNvSpPr>
              <a:spLocks noChangeShapeType="1"/>
            </p:cNvSpPr>
            <p:nvPr/>
          </p:nvSpPr>
          <p:spPr bwMode="auto">
            <a:xfrm>
              <a:off x="505" y="3088"/>
              <a:ext cx="9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26"/>
            <p:cNvSpPr>
              <a:spLocks noChangeShapeType="1"/>
            </p:cNvSpPr>
            <p:nvPr/>
          </p:nvSpPr>
          <p:spPr bwMode="auto">
            <a:xfrm>
              <a:off x="1615" y="3099"/>
              <a:ext cx="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27"/>
            <p:cNvSpPr>
              <a:spLocks noChangeShapeType="1"/>
            </p:cNvSpPr>
            <p:nvPr/>
          </p:nvSpPr>
          <p:spPr bwMode="auto">
            <a:xfrm>
              <a:off x="939" y="2399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8" name="Rectangle 29"/>
          <p:cNvSpPr>
            <a:spLocks noChangeArrowheads="1"/>
          </p:cNvSpPr>
          <p:nvPr/>
        </p:nvSpPr>
        <p:spPr bwMode="auto">
          <a:xfrm>
            <a:off x="519113" y="952500"/>
            <a:ext cx="45402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>
                <a:latin typeface="Palatino" charset="0"/>
              </a:rPr>
              <a:t> The </a:t>
            </a:r>
            <a:r>
              <a:rPr lang="en-US" i="1">
                <a:latin typeface="Palatino" charset="0"/>
              </a:rPr>
              <a:t>Graphic</a:t>
            </a:r>
            <a:r>
              <a:rPr lang="en-US">
                <a:latin typeface="Palatino" charset="0"/>
              </a:rPr>
              <a:t>  Class represents both primitives (Line, Circle) and their containers (Picture)</a:t>
            </a:r>
          </a:p>
        </p:txBody>
      </p:sp>
      <p:sp>
        <p:nvSpPr>
          <p:cNvPr id="16389" name="Rectangle 31"/>
          <p:cNvSpPr>
            <a:spLocks noChangeArrowheads="1"/>
          </p:cNvSpPr>
          <p:nvPr/>
        </p:nvSpPr>
        <p:spPr bwMode="auto">
          <a:xfrm>
            <a:off x="6184900" y="798513"/>
            <a:ext cx="2570163" cy="1393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 b="1">
              <a:latin typeface="Palatino" charset="0"/>
            </a:endParaRPr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7234238" y="969963"/>
            <a:ext cx="1241425" cy="833437"/>
            <a:chOff x="4920" y="611"/>
            <a:chExt cx="847" cy="525"/>
          </a:xfrm>
        </p:grpSpPr>
        <p:sp>
          <p:nvSpPr>
            <p:cNvPr id="16392" name="Line 30"/>
            <p:cNvSpPr>
              <a:spLocks noChangeShapeType="1"/>
            </p:cNvSpPr>
            <p:nvPr/>
          </p:nvSpPr>
          <p:spPr bwMode="auto">
            <a:xfrm flipV="1">
              <a:off x="4920" y="611"/>
              <a:ext cx="286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Oval 32"/>
            <p:cNvSpPr>
              <a:spLocks noChangeArrowheads="1"/>
            </p:cNvSpPr>
            <p:nvPr/>
          </p:nvSpPr>
          <p:spPr bwMode="auto">
            <a:xfrm>
              <a:off x="5317" y="816"/>
              <a:ext cx="450" cy="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 b="1">
                <a:latin typeface="Palatino" charset="0"/>
              </a:endParaRPr>
            </a:p>
          </p:txBody>
        </p:sp>
      </p:grpSp>
      <p:sp>
        <p:nvSpPr>
          <p:cNvPr id="16391" name="Line 34"/>
          <p:cNvSpPr>
            <a:spLocks noChangeShapeType="1"/>
          </p:cNvSpPr>
          <p:nvPr/>
        </p:nvSpPr>
        <p:spPr bwMode="auto">
          <a:xfrm flipV="1">
            <a:off x="6467475" y="1625600"/>
            <a:ext cx="419100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Consequences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Benefit</a:t>
            </a:r>
          </a:p>
          <a:p>
            <a:pPr eaLnBrk="1" hangingPunct="1">
              <a:buFontTx/>
              <a:buNone/>
            </a:pPr>
            <a:r>
              <a:rPr lang="en-US" dirty="0"/>
              <a:t>		- </a:t>
            </a:r>
            <a:r>
              <a:rPr lang="en-US" sz="2400" dirty="0"/>
              <a:t>It makes it easy to add new kinds of components.</a:t>
            </a:r>
          </a:p>
          <a:p>
            <a:pPr eaLnBrk="1" hangingPunct="1">
              <a:buFontTx/>
              <a:buNone/>
            </a:pPr>
            <a:r>
              <a:rPr lang="en-US" sz="2400" dirty="0"/>
              <a:t>		- It makes client simpler, since they do not have to 	</a:t>
            </a:r>
            <a:r>
              <a:rPr lang="en-US" sz="2400"/>
              <a:t>know 	   if </a:t>
            </a:r>
            <a:r>
              <a:rPr lang="en-US" sz="2400" dirty="0"/>
              <a:t>they are dealing with a leaf or </a:t>
            </a:r>
            <a:r>
              <a:rPr lang="en-US" sz="2400"/>
              <a:t>composite component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Liabilities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     -  </a:t>
            </a:r>
            <a:r>
              <a:rPr lang="en-US" sz="2400" dirty="0"/>
              <a:t>It makes it harder to restrict the type of components 	of a composite.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CBF13823-D259-4996-8554-AF16C3DFFF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altLang="en-US" dirty="0"/>
              <a:t>Pattern: Singleton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3FB51408-B418-4FED-993F-5D92D50C33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43649"/>
            <a:ext cx="6400800" cy="1752600"/>
          </a:xfrm>
        </p:spPr>
        <p:txBody>
          <a:bodyPr/>
          <a:lstStyle/>
          <a:p>
            <a:r>
              <a:rPr lang="en-US" altLang="en-US" i="1" dirty="0"/>
              <a:t>A class that has only a single instance</a:t>
            </a:r>
          </a:p>
        </p:txBody>
      </p:sp>
      <p:pic>
        <p:nvPicPr>
          <p:cNvPr id="379909" name="Picture 5">
            <a:extLst>
              <a:ext uri="{FF2B5EF4-FFF2-40B4-BE49-F238E27FC236}">
                <a16:creationId xmlns:a16="http://schemas.microsoft.com/office/drawing/2014/main" id="{EAD5C4F6-F3D3-4E59-BBC4-E735BE82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b="19701"/>
          <a:stretch>
            <a:fillRect/>
          </a:stretch>
        </p:blipFill>
        <p:spPr bwMode="auto">
          <a:xfrm>
            <a:off x="3200400" y="3581400"/>
            <a:ext cx="31242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10535910-C0AA-473B-B107-B90FCB9CA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object creation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1E55247A-229F-4981-BEAF-CDCE667DC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sz="3000" i="1" dirty="0">
                <a:solidFill>
                  <a:srgbClr val="262626"/>
                </a:solidFill>
              </a:rPr>
              <a:t>Problem: </a:t>
            </a:r>
            <a:r>
              <a:rPr lang="en-US" altLang="en-US" sz="3000" dirty="0">
                <a:solidFill>
                  <a:srgbClr val="262626"/>
                </a:solidFill>
              </a:rPr>
              <a:t>Sometimes we only ever need (or want) one instance of a particular class.</a:t>
            </a:r>
          </a:p>
          <a:p>
            <a:pPr lvl="1" algn="just"/>
            <a:r>
              <a:rPr lang="en-US" altLang="en-US" dirty="0">
                <a:solidFill>
                  <a:srgbClr val="404040"/>
                </a:solidFill>
              </a:rPr>
              <a:t>Examples: keyboard reader, bank data collection, game, UI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We'd like to make it illegal to have more than one.</a:t>
            </a:r>
          </a:p>
          <a:p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altLang="en-US" i="1" dirty="0">
                <a:solidFill>
                  <a:srgbClr val="262626"/>
                </a:solidFill>
              </a:rPr>
              <a:t>Issues: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Creating lots of objects can take a lot of time.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Extra objects take up memory.</a:t>
            </a:r>
          </a:p>
          <a:p>
            <a:pPr lvl="1" algn="just"/>
            <a:r>
              <a:rPr lang="en-US" altLang="en-US" dirty="0">
                <a:solidFill>
                  <a:srgbClr val="404040"/>
                </a:solidFill>
              </a:rPr>
              <a:t>It is a pain to deal with different objects floating around if they are essentially the same.</a:t>
            </a:r>
          </a:p>
          <a:p>
            <a:pPr lvl="1" algn="just"/>
            <a:r>
              <a:rPr lang="en-US" altLang="en-US" dirty="0">
                <a:solidFill>
                  <a:srgbClr val="404040"/>
                </a:solidFill>
              </a:rPr>
              <a:t>Multiple objects of a type intended to be unique can lead to bugs.</a:t>
            </a:r>
          </a:p>
          <a:p>
            <a:pPr lvl="2" algn="just"/>
            <a:r>
              <a:rPr lang="en-US" altLang="en-US" dirty="0"/>
              <a:t>What happens if we have more than one game UI or account manager?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Singleton-Introduction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creational pattern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/>
              <a:t>intent: Ensure a class only has one instance and provide a global point of access to it.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motivation: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Some classes should have exactly one instance. These classes usually involve the central management of a resource.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e.g.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just one audio clip should be played at a time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an object of the class </a:t>
            </a:r>
            <a:r>
              <a:rPr lang="en-US" sz="2400" dirty="0" err="1"/>
              <a:t>AudioClipManager</a:t>
            </a:r>
            <a:r>
              <a:rPr lang="en-US" sz="2400" dirty="0"/>
              <a:t> is responsible for playing audio clips – a previous clip is stopped before a new one is started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ensure that there is just one </a:t>
            </a:r>
            <a:r>
              <a:rPr lang="en-US" sz="2400" dirty="0" err="1"/>
              <a:t>AudioClipManager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F99FC93F-021F-456C-B00A-46AD5D06D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Singleton pattern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543CEF94-4ACE-4218-82C4-EBF15F9C7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262626"/>
                </a:solidFill>
              </a:rPr>
              <a:t>Singleton</a:t>
            </a:r>
            <a:r>
              <a:rPr lang="en-US" altLang="en-US" sz="2800" dirty="0">
                <a:solidFill>
                  <a:srgbClr val="262626"/>
                </a:solidFill>
              </a:rPr>
              <a:t>: An object that is the only object of its type.</a:t>
            </a:r>
            <a:r>
              <a:rPr lang="en-US" altLang="en-US" sz="2800" b="1" dirty="0">
                <a:solidFill>
                  <a:srgbClr val="262626"/>
                </a:solidFill>
              </a:rPr>
              <a:t> </a:t>
            </a:r>
            <a:r>
              <a:rPr lang="en-US" altLang="en-US" sz="2800" dirty="0">
                <a:solidFill>
                  <a:srgbClr val="262626"/>
                </a:solidFill>
              </a:rPr>
              <a:t>(one of the most known / popular design patterns)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404040"/>
                </a:solidFill>
              </a:rPr>
              <a:t>Ensuring that a class has at most one instance.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404040"/>
                </a:solidFill>
              </a:rPr>
              <a:t>Providing a global access point to that instance</a:t>
            </a:r>
            <a:r>
              <a:rPr lang="en-US" altLang="en-US" dirty="0">
                <a:solidFill>
                  <a:srgbClr val="404040"/>
                </a:solidFill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 Provide an accessor method that allows users to see the instance.</a:t>
            </a:r>
            <a:endParaRPr lang="en-US" altLang="en-US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262626"/>
                </a:solidFill>
              </a:rPr>
              <a:t>Benefits: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solidFill>
                  <a:srgbClr val="404040"/>
                </a:solidFill>
              </a:rPr>
              <a:t>Takes responsibility of managing that instance away from the programmer (illegal to construct more instances).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404040"/>
                </a:solidFill>
              </a:rPr>
              <a:t>Saves memory.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404040"/>
                </a:solidFill>
              </a:rPr>
              <a:t>Avoids bugs arising from multiple instances.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B26B4B94-320B-42C4-8836-D8AAACDDC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262626"/>
                </a:solidFill>
              </a:rPr>
              <a:t>Make constructor(s) </a:t>
            </a:r>
            <a:r>
              <a:rPr lang="en-US" altLang="en-US" sz="2800" dirty="0">
                <a:solidFill>
                  <a:srgbClr val="262626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800" dirty="0">
                <a:solidFill>
                  <a:srgbClr val="262626"/>
                </a:solidFill>
              </a:rPr>
              <a:t> so that they can not be called from outside by clients.</a:t>
            </a:r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sz="2800" dirty="0">
                <a:solidFill>
                  <a:srgbClr val="262626"/>
                </a:solidFill>
              </a:rPr>
              <a:t>Declare a single   </a:t>
            </a:r>
            <a:r>
              <a:rPr lang="en-US" altLang="en-US" sz="2800" dirty="0">
                <a:solidFill>
                  <a:srgbClr val="262626"/>
                </a:solidFill>
                <a:latin typeface="Courier New" panose="02070309020205020404" pitchFamily="49" charset="0"/>
              </a:rPr>
              <a:t>private static</a:t>
            </a:r>
            <a:r>
              <a:rPr lang="en-US" altLang="en-US" sz="2800" dirty="0">
                <a:solidFill>
                  <a:srgbClr val="262626"/>
                </a:solidFill>
              </a:rPr>
              <a:t>   instance of the class.</a:t>
            </a:r>
            <a:endParaRPr lang="en-US" altLang="en-US" dirty="0">
              <a:solidFill>
                <a:srgbClr val="404040"/>
              </a:solidFill>
            </a:endParaRPr>
          </a:p>
          <a:p>
            <a:r>
              <a:rPr lang="en-US" altLang="en-US" sz="2800" dirty="0">
                <a:solidFill>
                  <a:srgbClr val="262626"/>
                </a:solidFill>
              </a:rPr>
              <a:t>Write a public </a:t>
            </a:r>
            <a:r>
              <a:rPr lang="en-US" altLang="en-US" sz="2800" dirty="0" err="1">
                <a:solidFill>
                  <a:srgbClr val="262626"/>
                </a:solidFill>
                <a:latin typeface="Courier New" panose="02070309020205020404" pitchFamily="49" charset="0"/>
              </a:rPr>
              <a:t>getInstance</a:t>
            </a:r>
            <a:r>
              <a:rPr lang="en-US" altLang="en-US" sz="2800" dirty="0">
                <a:solidFill>
                  <a:srgbClr val="262626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262626"/>
                </a:solidFill>
              </a:rPr>
              <a:t> or similar method that allows access to the single instance.</a:t>
            </a:r>
            <a:endParaRPr lang="en-US" altLang="en-US" dirty="0">
              <a:solidFill>
                <a:srgbClr val="404040"/>
              </a:solidFill>
            </a:endParaRP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May need to protect / synchronize this method to ensure that it will work in a multi-threaded program</a:t>
            </a:r>
            <a:r>
              <a:rPr lang="en-US" altLang="en-US" sz="240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A28D5B97-1F34-44E1-9389-A8AB383E6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Singleton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Example (AudioClipManager)</a:t>
            </a:r>
          </a:p>
        </p:txBody>
      </p:sp>
      <p:grpSp>
        <p:nvGrpSpPr>
          <p:cNvPr id="5123" name="Group 6"/>
          <p:cNvGrpSpPr>
            <a:grpSpLocks/>
          </p:cNvGrpSpPr>
          <p:nvPr/>
        </p:nvGrpSpPr>
        <p:grpSpPr bwMode="auto">
          <a:xfrm>
            <a:off x="990600" y="2057400"/>
            <a:ext cx="4724400" cy="3265488"/>
            <a:chOff x="1152" y="1296"/>
            <a:chExt cx="2976" cy="2057"/>
          </a:xfrm>
        </p:grpSpPr>
        <p:sp>
          <p:nvSpPr>
            <p:cNvPr id="5126" name="Text Box 7"/>
            <p:cNvSpPr txBox="1">
              <a:spLocks noChangeArrowheads="1"/>
            </p:cNvSpPr>
            <p:nvPr/>
          </p:nvSpPr>
          <p:spPr bwMode="auto">
            <a:xfrm>
              <a:off x="1152" y="1296"/>
              <a:ext cx="2976" cy="20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 err="1">
                  <a:latin typeface="Courier New" pitchFamily="49" charset="0"/>
                </a:rPr>
                <a:t>AudioClipManager</a:t>
              </a:r>
              <a:endParaRPr lang="en-US" sz="1800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-</a:t>
              </a:r>
              <a:r>
                <a:rPr lang="en-US" sz="1800" u="sng" dirty="0">
                  <a:latin typeface="Courier New" pitchFamily="49" charset="0"/>
                </a:rPr>
                <a:t>instance : </a:t>
              </a:r>
              <a:r>
                <a:rPr lang="en-US" sz="1800" u="sng" dirty="0" err="1">
                  <a:latin typeface="Courier New" pitchFamily="49" charset="0"/>
                </a:rPr>
                <a:t>AudioClipManager</a:t>
              </a:r>
              <a:endParaRPr lang="en-US" sz="1800" u="sng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-clip : </a:t>
              </a:r>
              <a:r>
                <a:rPr lang="en-US" sz="1800" dirty="0" err="1">
                  <a:latin typeface="Courier New" pitchFamily="49" charset="0"/>
                </a:rPr>
                <a:t>AudioClip</a:t>
              </a:r>
              <a:endParaRPr lang="en-US" sz="1800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-</a:t>
              </a:r>
              <a:r>
                <a:rPr lang="en-US" sz="1800" dirty="0" err="1">
                  <a:latin typeface="Courier New" pitchFamily="49" charset="0"/>
                </a:rPr>
                <a:t>AudioClipManager</a:t>
              </a:r>
              <a:r>
                <a:rPr lang="en-US" sz="1800" dirty="0">
                  <a:latin typeface="Courier New" pitchFamily="49" charset="0"/>
                </a:rPr>
                <a:t>()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+</a:t>
              </a:r>
              <a:r>
                <a:rPr lang="en-US" sz="1800" u="sng" dirty="0" err="1">
                  <a:latin typeface="Courier New" pitchFamily="49" charset="0"/>
                </a:rPr>
                <a:t>getInstance</a:t>
              </a:r>
              <a:r>
                <a:rPr lang="en-US" sz="1800" u="sng" dirty="0">
                  <a:latin typeface="Courier New" pitchFamily="49" charset="0"/>
                </a:rPr>
                <a:t>() : </a:t>
              </a:r>
              <a:r>
                <a:rPr lang="en-US" sz="1800" u="sng" dirty="0" err="1">
                  <a:latin typeface="Courier New" pitchFamily="49" charset="0"/>
                </a:rPr>
                <a:t>AudioClipManager</a:t>
              </a:r>
              <a:endParaRPr lang="en-US" sz="1800" u="sng" dirty="0">
                <a:latin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+play(: </a:t>
              </a:r>
              <a:r>
                <a:rPr lang="en-US" sz="1800" dirty="0" err="1">
                  <a:latin typeface="Courier New" pitchFamily="49" charset="0"/>
                </a:rPr>
                <a:t>AudioClip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+stop()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127" name="Line 8"/>
            <p:cNvSpPr>
              <a:spLocks noChangeShapeType="1"/>
            </p:cNvSpPr>
            <p:nvPr/>
          </p:nvSpPr>
          <p:spPr bwMode="auto">
            <a:xfrm>
              <a:off x="1152" y="1536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6172200" y="45720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return instance</a:t>
            </a:r>
          </a:p>
        </p:txBody>
      </p:sp>
      <p:cxnSp>
        <p:nvCxnSpPr>
          <p:cNvPr id="5125" name="AutoShape 11"/>
          <p:cNvCxnSpPr>
            <a:cxnSpLocks noChangeShapeType="1"/>
          </p:cNvCxnSpPr>
          <p:nvPr/>
        </p:nvCxnSpPr>
        <p:spPr bwMode="auto">
          <a:xfrm>
            <a:off x="5715000" y="3924300"/>
            <a:ext cx="16002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tx1"/>
                </a:solidFill>
              </a:rPr>
              <a:t>Implementation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lvl="1" eaLnBrk="1" hangingPunct="1"/>
            <a:r>
              <a:rPr lang="en-US" dirty="0"/>
              <a:t>Make the constructor of </a:t>
            </a:r>
            <a:r>
              <a:rPr lang="en-US" i="1" dirty="0"/>
              <a:t>S</a:t>
            </a:r>
            <a:r>
              <a:rPr lang="en-US" dirty="0"/>
              <a:t> private; define a private static attribute for </a:t>
            </a:r>
            <a:r>
              <a:rPr lang="en-US" i="1" dirty="0"/>
              <a:t>S</a:t>
            </a:r>
            <a:r>
              <a:rPr lang="en-US" dirty="0"/>
              <a:t> of type </a:t>
            </a:r>
            <a:r>
              <a:rPr lang="en-US" i="1" dirty="0"/>
              <a:t>S</a:t>
            </a:r>
            <a:r>
              <a:rPr lang="en-US" dirty="0"/>
              <a:t>; define a public accessor for it.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1656</Words>
  <Application>Microsoft Office PowerPoint</Application>
  <PresentationFormat>On-screen Show (4:3)</PresentationFormat>
  <Paragraphs>256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Book Antiqua</vt:lpstr>
      <vt:lpstr>Calibri</vt:lpstr>
      <vt:lpstr>Cambria</vt:lpstr>
      <vt:lpstr>Courier New</vt:lpstr>
      <vt:lpstr>Helvetica</vt:lpstr>
      <vt:lpstr>Palatino</vt:lpstr>
      <vt:lpstr>Times New Roman</vt:lpstr>
      <vt:lpstr>Wingdings</vt:lpstr>
      <vt:lpstr>Office Theme</vt:lpstr>
      <vt:lpstr>Singleton &amp; Composite Design Patterns</vt:lpstr>
      <vt:lpstr>Overview</vt:lpstr>
      <vt:lpstr>Pattern: Singleton</vt:lpstr>
      <vt:lpstr>Restricting object creation</vt:lpstr>
      <vt:lpstr>Singleton-Introduction</vt:lpstr>
      <vt:lpstr>Singleton pattern</vt:lpstr>
      <vt:lpstr>Implementing Singleton</vt:lpstr>
      <vt:lpstr>Example (AudioClipManager)</vt:lpstr>
      <vt:lpstr>Implementation </vt:lpstr>
      <vt:lpstr>The Singleton Design Pattern Applied to AudioClipManager : 3 Steps</vt:lpstr>
      <vt:lpstr>Singleton example</vt:lpstr>
      <vt:lpstr>Singleton – Structure &amp; Considerations</vt:lpstr>
      <vt:lpstr>Lazy initialization</vt:lpstr>
      <vt:lpstr>Singleton – lazy instantiation</vt:lpstr>
      <vt:lpstr>Singleton - Consequences</vt:lpstr>
      <vt:lpstr>Introducing the Composite Pattern</vt:lpstr>
      <vt:lpstr>Structure</vt:lpstr>
      <vt:lpstr>PowerPoint Presentation</vt:lpstr>
      <vt:lpstr>What is common between these definitions?</vt:lpstr>
      <vt:lpstr>Modeling a Software System with a Composite Pattern </vt:lpstr>
      <vt:lpstr>Modeling the Software Life Cycle with a Composite Pattern </vt:lpstr>
      <vt:lpstr>PowerPoint Presentation</vt:lpstr>
      <vt:lpstr>Graphic Applications also use Composite Patterns</vt:lpstr>
      <vt:lpstr>Consequences</vt:lpstr>
    </vt:vector>
  </TitlesOfParts>
  <Company>PK Education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presentation]</dc:title>
  <dc:creator>lmyeoh</dc:creator>
  <cp:lastModifiedBy>Rajesvary Rajoo</cp:lastModifiedBy>
  <cp:revision>43</cp:revision>
  <dcterms:created xsi:type="dcterms:W3CDTF">2009-05-07T03:07:15Z</dcterms:created>
  <dcterms:modified xsi:type="dcterms:W3CDTF">2025-03-03T04:16:16Z</dcterms:modified>
</cp:coreProperties>
</file>