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infoq.com/br/news/2015/07/bdd-cucumber-testing" TargetMode="External"/><Relationship Id="rId4" Type="http://schemas.openxmlformats.org/officeDocument/2006/relationships/hyperlink" Target="http://www.concretesolutions.com.br/2014/12/16/introducao-bdd-e-cucumber/" TargetMode="External"/><Relationship Id="rId11" Type="http://schemas.openxmlformats.org/officeDocument/2006/relationships/hyperlink" Target="http://behaviourdriven.org/" TargetMode="External"/><Relationship Id="rId10" Type="http://schemas.openxmlformats.org/officeDocument/2006/relationships/hyperlink" Target="https://qualidadebr.wordpress.com/2010/06/13/bdd-behavior-driven-development/" TargetMode="External"/><Relationship Id="rId12" Type="http://schemas.openxmlformats.org/officeDocument/2006/relationships/hyperlink" Target="https://www.sitepoint.com/basics-capybara-improving-tests/" TargetMode="External"/><Relationship Id="rId9" Type="http://schemas.openxmlformats.org/officeDocument/2006/relationships/hyperlink" Target="http://www.bugbang.com.br/entendendo-bdd-com-cucumber-parte-i/" TargetMode="External"/><Relationship Id="rId5" Type="http://schemas.openxmlformats.org/officeDocument/2006/relationships/hyperlink" Target="http://antigo.softwarepublico.gov.br/5cqualibr/xowiki/bdd" TargetMode="External"/><Relationship Id="rId6" Type="http://schemas.openxmlformats.org/officeDocument/2006/relationships/hyperlink" Target="http://www.dclick.com.br/2011/02/16/bdd-do-que-se-trata/" TargetMode="External"/><Relationship Id="rId7" Type="http://schemas.openxmlformats.org/officeDocument/2006/relationships/hyperlink" Target="http://www.qualister.com.br/blog/php-testing-parte-2-automacao-de-testes-em-bdd-com-codeception" TargetMode="External"/><Relationship Id="rId8" Type="http://schemas.openxmlformats.org/officeDocument/2006/relationships/hyperlink" Target="https://dannorth.net/introducing-bd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9" Type="http://schemas.openxmlformats.org/officeDocument/2006/relationships/image" Target="../media/image14.png"/><Relationship Id="rId5" Type="http://schemas.openxmlformats.org/officeDocument/2006/relationships/image" Target="../media/image01.png"/><Relationship Id="rId6" Type="http://schemas.openxmlformats.org/officeDocument/2006/relationships/image" Target="../media/image0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9" Type="http://schemas.openxmlformats.org/officeDocument/2006/relationships/image" Target="../media/image14.png"/><Relationship Id="rId5" Type="http://schemas.openxmlformats.org/officeDocument/2006/relationships/image" Target="../media/image01.png"/><Relationship Id="rId6" Type="http://schemas.openxmlformats.org/officeDocument/2006/relationships/image" Target="../media/image0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Behavior Driven Development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Testes e Validação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507375" y="1130200"/>
            <a:ext cx="7833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t-BR" sz="1600"/>
              <a:t>A ferramenta Cucumber transforma histórias de usuários, que clientes podem facilmente entender, em testes de aceitação, que garantem que o cliente está satisfeito, e em testes de integração, que garantem que as interfaces entre os módulos seguem o mesmo conjunto de hipóteses e se comunicaram corretamente.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t-BR" sz="1600"/>
              <a:t>Os testes de BDD utilizando Cucumber são compostos, basicamente, por arquivos que especificam as funcionalidades (features) e por arquivos de definição de passos (steps).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t-BR" sz="1600"/>
              <a:t>Os arquivos com as funcionalidades são compostos por cenários, que exemplificam uma ou mais regras de negócio do sistema.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50" y="0"/>
            <a:ext cx="3189174" cy="9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História de Usuário em Cucumber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494775"/>
            <a:ext cx="5410800" cy="35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Feature: User can manually add movie</a:t>
            </a:r>
          </a:p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Scenario: Add a movie</a:t>
            </a:r>
          </a:p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Given I am on the RottenPotatoes home page</a:t>
            </a:r>
          </a:p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When I follow "Add new movie"</a:t>
            </a:r>
          </a:p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Then I should be on the Create New Movie page</a:t>
            </a:r>
          </a:p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When I fill in "Title" with "Men In Black"</a:t>
            </a:r>
          </a:p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And I select "PG-13" from "Rating"</a:t>
            </a:r>
          </a:p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And I press "Save Changes"</a:t>
            </a:r>
          </a:p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Then I should be on the RottenPotatoes home page</a:t>
            </a:r>
          </a:p>
          <a:p>
            <a:pPr indent="-304800" lvl="0" marL="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AutoNum type="arabicPeriod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And I should see "Men In Black"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25550" y="138550"/>
            <a:ext cx="6395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t-BR" sz="1800"/>
              <a:t>Framework de desenvolvimento web escrito na linguagem de programação Ruby. Estreou em 2004 e rapidamente ganhou adesão tornando-se uma das ferramentas mais poderosas e populares em aplicações web dinâmicas.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Negócios populares que utilizam Ruby on Rails: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050" y="262725"/>
            <a:ext cx="1277706" cy="16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49" y="3441250"/>
            <a:ext cx="2223595" cy="6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373" y="3565824"/>
            <a:ext cx="1702423" cy="141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6900" y="2695872"/>
            <a:ext cx="1485700" cy="12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9273" y="3899799"/>
            <a:ext cx="2539877" cy="10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Capybara 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-2880" l="23547" r="24262" t="2879"/>
          <a:stretch/>
        </p:blipFill>
        <p:spPr>
          <a:xfrm>
            <a:off x="5695050" y="870775"/>
            <a:ext cx="3232324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" type="body"/>
          </p:nvPr>
        </p:nvSpPr>
        <p:spPr>
          <a:xfrm>
            <a:off x="405825" y="1478000"/>
            <a:ext cx="5225100" cy="23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É uma estrutura de automação baseada em web usada para criação de testes funcionais, que simula a interação de usuários com o software.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Demo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Sistema web para acompanhamento de solicitações de chamados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Referências: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0" y="1152425"/>
            <a:ext cx="9144000" cy="38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600" u="sng">
                <a:solidFill>
                  <a:srgbClr val="1155CC"/>
                </a:solidFill>
                <a:hlinkClick r:id="rId3"/>
              </a:rPr>
              <a:t>https://www.infoq.com/br/news/2015/07/bdd-cucumber-testing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600" u="sng">
                <a:solidFill>
                  <a:srgbClr val="1155CC"/>
                </a:solidFill>
                <a:hlinkClick r:id="rId4"/>
              </a:rPr>
              <a:t>http://www.concretesolutions.com.br/2014/12/16/introducao-bdd-e-cucumber/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600" u="sng">
                <a:solidFill>
                  <a:srgbClr val="1155CC"/>
                </a:solidFill>
                <a:hlinkClick r:id="rId5"/>
              </a:rPr>
              <a:t>http://antigo.softwarepublico.gov.br/5cqualibr/xowiki/bdd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600" u="sng">
                <a:solidFill>
                  <a:srgbClr val="1155CC"/>
                </a:solidFill>
                <a:hlinkClick r:id="rId6"/>
              </a:rPr>
              <a:t>http://www.dclick.com.br/2011/02/16/bdd-do-que-se-trata/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600" u="sng">
                <a:solidFill>
                  <a:srgbClr val="1155CC"/>
                </a:solidFill>
                <a:hlinkClick r:id="rId7"/>
              </a:rPr>
              <a:t>http://www.qualister.com.br/blog/php-testing-parte-2-automacao-de-testes-em-bdd-com-codeception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600" u="sng">
                <a:solidFill>
                  <a:srgbClr val="1155CC"/>
                </a:solidFill>
                <a:hlinkClick r:id="rId8"/>
              </a:rPr>
              <a:t>https://dannorth.net/introducing-bdd/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600" u="sng">
                <a:solidFill>
                  <a:srgbClr val="1155CC"/>
                </a:solidFill>
                <a:hlinkClick r:id="rId9"/>
              </a:rPr>
              <a:t>http://www.bugbang.com.br/entendendo-bdd-com-cucumber-parte-i/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600" u="sng">
                <a:solidFill>
                  <a:srgbClr val="1155CC"/>
                </a:solidFill>
                <a:hlinkClick r:id="rId10"/>
              </a:rPr>
              <a:t>https://qualidadebr.wordpress.com/2010/06/13/bdd-behavior-driven-development/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600" u="sng">
                <a:solidFill>
                  <a:srgbClr val="1155CC"/>
                </a:solidFill>
                <a:hlinkClick r:id="rId11"/>
              </a:rPr>
              <a:t>http://behaviourdriven.org/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600" u="sng">
                <a:solidFill>
                  <a:srgbClr val="1155CC"/>
                </a:solidFill>
                <a:hlinkClick r:id="rId12"/>
              </a:rPr>
              <a:t>https://www.sitepoint.com/basics-capybara-improving-tests/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96325" y="99000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Behavior Driven Development (BDD)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96325" y="2070125"/>
            <a:ext cx="4230600" cy="232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algn="just">
              <a:lnSpc>
                <a:spcPct val="115000"/>
              </a:lnSpc>
              <a:spcBef>
                <a:spcPts val="600"/>
              </a:spcBef>
              <a:buNone/>
            </a:pPr>
            <a:r>
              <a:rPr lang="pt-BR" sz="1800"/>
              <a:t>Técnica de desenvolvimento ágil que encoraja colaboração entre desenvolvedores, setores de qualidade e pessoas não-técnicas ou de negócios num projeto de software.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37" y="171450"/>
            <a:ext cx="435292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550" y="4514850"/>
            <a:ext cx="43529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2" type="body"/>
          </p:nvPr>
        </p:nvSpPr>
        <p:spPr>
          <a:xfrm>
            <a:off x="35850" y="899300"/>
            <a:ext cx="4308900" cy="386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★"/>
            </a:pPr>
            <a:r>
              <a:rPr lang="pt-BR" sz="1200">
                <a:solidFill>
                  <a:srgbClr val="666666"/>
                </a:solidFill>
              </a:rPr>
              <a:t>Foco deve estar no “</a:t>
            </a:r>
            <a:r>
              <a:rPr b="1" lang="pt-BR" sz="1200">
                <a:solidFill>
                  <a:srgbClr val="666666"/>
                </a:solidFill>
              </a:rPr>
              <a:t>o quê</a:t>
            </a:r>
            <a:r>
              <a:rPr lang="pt-BR" sz="1200">
                <a:solidFill>
                  <a:srgbClr val="666666"/>
                </a:solidFill>
              </a:rPr>
              <a:t>”, ao invés do “</a:t>
            </a:r>
            <a:r>
              <a:rPr b="1" lang="pt-BR" sz="1200">
                <a:solidFill>
                  <a:srgbClr val="666666"/>
                </a:solidFill>
              </a:rPr>
              <a:t>como</a:t>
            </a:r>
            <a:r>
              <a:rPr lang="pt-BR" sz="1200">
                <a:solidFill>
                  <a:srgbClr val="666666"/>
                </a:solidFill>
              </a:rPr>
              <a:t>”.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★"/>
            </a:pPr>
            <a:r>
              <a:rPr lang="pt-BR" sz="1200">
                <a:solidFill>
                  <a:srgbClr val="666666"/>
                </a:solidFill>
              </a:rPr>
              <a:t>O BDD enfatiza o trabalho com os stakeholders para definir o comportamento do sistema em desenvolvimento. 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★"/>
            </a:pPr>
            <a:r>
              <a:rPr lang="pt-BR" sz="1200">
                <a:solidFill>
                  <a:srgbClr val="666666"/>
                </a:solidFill>
              </a:rPr>
              <a:t>Os stakeholders incluem quase todo mundo: clientes, desenvolvedores, gerente, operadores, etc. 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★"/>
            </a:pPr>
            <a:r>
              <a:rPr lang="pt-BR" sz="1200">
                <a:solidFill>
                  <a:srgbClr val="666666"/>
                </a:solidFill>
              </a:rPr>
              <a:t>Em BDD, a versão do conceito de requisitos são as histórias de usuários, que descrevem como se espera que a aplicação seja usada. Elas são uma versão “leve” de requisitos, mais adequadas aos Métodos Ágeis.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00" y="1046549"/>
            <a:ext cx="4308775" cy="28626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-102900" y="140225"/>
            <a:ext cx="4891200" cy="70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600"/>
              <a:t>Behavior Driven Development - BDD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36925" y="0"/>
            <a:ext cx="35877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Modelo de História de Usuário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1000" y="812400"/>
            <a:ext cx="4531500" cy="39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Como um [X]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Eu quero [Y]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Então [Z]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Onde: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X</a:t>
            </a:r>
            <a:r>
              <a:rPr lang="pt-BR" sz="1800"/>
              <a:t>- é a pessoa que será beneficiada;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Y</a:t>
            </a:r>
            <a:r>
              <a:rPr lang="pt-BR" sz="1800"/>
              <a:t>- é alguma funcionalidade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Z</a:t>
            </a:r>
            <a:r>
              <a:rPr lang="pt-BR" sz="1800"/>
              <a:t>- é o benefício ou valor da funcionalidade;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36925" y="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Apresentando BDD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1000" y="812400"/>
            <a:ext cx="62211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Aspectos considerados relevantes pelo criador: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Método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8" y="1782900"/>
            <a:ext cx="5274550" cy="2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" type="body"/>
          </p:nvPr>
        </p:nvSpPr>
        <p:spPr>
          <a:xfrm>
            <a:off x="5141975" y="2438700"/>
            <a:ext cx="3767100" cy="121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Se torna algo como isto: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823" y="3373297"/>
            <a:ext cx="4021402" cy="1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36925" y="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Apresentando BDD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1000" y="812400"/>
            <a:ext cx="4531500" cy="39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/>
              <a:t>Nomes expressivos para os testes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1155CC"/>
                </a:solidFill>
              </a:rPr>
              <a:t>Ajuda a entender quando o teste falha!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Enfatizar o comportamento ao longo de todo o teste.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Determinar qual o comportamento mais importante do sistema.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1155CC"/>
                </a:solidFill>
              </a:rPr>
              <a:t>“Qual a coisa mais importante que o sistema não deve fazer?”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662" y="943800"/>
            <a:ext cx="40290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23400" y="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Ferramentas: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75" y="814548"/>
            <a:ext cx="3166875" cy="12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721" y="636625"/>
            <a:ext cx="3236949" cy="8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638" y="1848453"/>
            <a:ext cx="2960557" cy="80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8027" y="1848450"/>
            <a:ext cx="2238522" cy="1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725" y="3459897"/>
            <a:ext cx="1632200" cy="14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1412" y="3437947"/>
            <a:ext cx="2529212" cy="14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2350" y="3033550"/>
            <a:ext cx="1277706" cy="16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23400" y="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Ferramentas: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75" y="814548"/>
            <a:ext cx="3166875" cy="12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721" y="636625"/>
            <a:ext cx="3236949" cy="8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638" y="1848453"/>
            <a:ext cx="2960557" cy="80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8027" y="1848450"/>
            <a:ext cx="2238522" cy="1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725" y="3459897"/>
            <a:ext cx="1632200" cy="14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1412" y="3437947"/>
            <a:ext cx="2529212" cy="14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2350" y="3033550"/>
            <a:ext cx="1277706" cy="16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4424900" y="564875"/>
            <a:ext cx="3789300" cy="107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284300" y="2930325"/>
            <a:ext cx="1540200" cy="198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05825" y="1478000"/>
            <a:ext cx="4077900" cy="23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“</a:t>
            </a:r>
            <a:r>
              <a:rPr i="1" lang="pt-BR" sz="1800"/>
              <a:t>O Cucumber é principalmente uma ferramenta de colaboração com a intenção de criar um entendimento comum entre todos os membros da equipe. </a:t>
            </a:r>
            <a:r>
              <a:rPr lang="pt-BR" sz="1800"/>
              <a:t>”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			Hellesoy, 2008</a:t>
            </a: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250" y="1898750"/>
            <a:ext cx="3585625" cy="10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