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92"/>
  </p:notesMasterIdLst>
  <p:handoutMasterIdLst>
    <p:handoutMasterId r:id="rId193"/>
  </p:handoutMasterIdLst>
  <p:sldIdLst>
    <p:sldId id="256" r:id="rId6"/>
    <p:sldId id="258" r:id="rId7"/>
    <p:sldId id="259" r:id="rId8"/>
    <p:sldId id="257" r:id="rId9"/>
    <p:sldId id="260" r:id="rId10"/>
    <p:sldId id="433" r:id="rId11"/>
    <p:sldId id="262" r:id="rId12"/>
    <p:sldId id="263" r:id="rId13"/>
    <p:sldId id="435" r:id="rId14"/>
    <p:sldId id="438" r:id="rId15"/>
    <p:sldId id="463" r:id="rId16"/>
    <p:sldId id="434" r:id="rId17"/>
    <p:sldId id="464" r:id="rId18"/>
    <p:sldId id="466" r:id="rId19"/>
    <p:sldId id="265" r:id="rId20"/>
    <p:sldId id="266" r:id="rId21"/>
    <p:sldId id="267" r:id="rId22"/>
    <p:sldId id="268" r:id="rId23"/>
    <p:sldId id="269" r:id="rId24"/>
    <p:sldId id="270" r:id="rId25"/>
    <p:sldId id="273" r:id="rId26"/>
    <p:sldId id="275" r:id="rId27"/>
    <p:sldId id="276" r:id="rId28"/>
    <p:sldId id="277" r:id="rId29"/>
    <p:sldId id="278" r:id="rId30"/>
    <p:sldId id="279" r:id="rId31"/>
    <p:sldId id="280" r:id="rId32"/>
    <p:sldId id="281" r:id="rId33"/>
    <p:sldId id="283" r:id="rId34"/>
    <p:sldId id="284" r:id="rId35"/>
    <p:sldId id="285" r:id="rId36"/>
    <p:sldId id="286" r:id="rId37"/>
    <p:sldId id="287" r:id="rId38"/>
    <p:sldId id="288" r:id="rId39"/>
    <p:sldId id="289" r:id="rId40"/>
    <p:sldId id="290" r:id="rId41"/>
    <p:sldId id="291" r:id="rId42"/>
    <p:sldId id="292" r:id="rId43"/>
    <p:sldId id="493" r:id="rId44"/>
    <p:sldId id="468" r:id="rId45"/>
    <p:sldId id="294" r:id="rId46"/>
    <p:sldId id="295" r:id="rId47"/>
    <p:sldId id="296" r:id="rId48"/>
    <p:sldId id="297" r:id="rId49"/>
    <p:sldId id="298" r:id="rId50"/>
    <p:sldId id="467" r:id="rId51"/>
    <p:sldId id="301" r:id="rId52"/>
    <p:sldId id="302" r:id="rId53"/>
    <p:sldId id="303" r:id="rId54"/>
    <p:sldId id="304" r:id="rId55"/>
    <p:sldId id="305" r:id="rId56"/>
    <p:sldId id="306" r:id="rId57"/>
    <p:sldId id="307" r:id="rId58"/>
    <p:sldId id="308" r:id="rId59"/>
    <p:sldId id="309" r:id="rId60"/>
    <p:sldId id="310" r:id="rId61"/>
    <p:sldId id="311"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469" r:id="rId76"/>
    <p:sldId id="326" r:id="rId77"/>
    <p:sldId id="327" r:id="rId78"/>
    <p:sldId id="476" r:id="rId79"/>
    <p:sldId id="477" r:id="rId80"/>
    <p:sldId id="330" r:id="rId81"/>
    <p:sldId id="331" r:id="rId82"/>
    <p:sldId id="332" r:id="rId83"/>
    <p:sldId id="333" r:id="rId84"/>
    <p:sldId id="334" r:id="rId85"/>
    <p:sldId id="335" r:id="rId86"/>
    <p:sldId id="336" r:id="rId87"/>
    <p:sldId id="337" r:id="rId88"/>
    <p:sldId id="338" r:id="rId89"/>
    <p:sldId id="339" r:id="rId90"/>
    <p:sldId id="488" r:id="rId91"/>
    <p:sldId id="342" r:id="rId92"/>
    <p:sldId id="341" r:id="rId93"/>
    <p:sldId id="340" r:id="rId94"/>
    <p:sldId id="343" r:id="rId95"/>
    <p:sldId id="344" r:id="rId96"/>
    <p:sldId id="345" r:id="rId97"/>
    <p:sldId id="346" r:id="rId98"/>
    <p:sldId id="347" r:id="rId99"/>
    <p:sldId id="348" r:id="rId100"/>
    <p:sldId id="470" r:id="rId101"/>
    <p:sldId id="349" r:id="rId102"/>
    <p:sldId id="471" r:id="rId103"/>
    <p:sldId id="474" r:id="rId104"/>
    <p:sldId id="350" r:id="rId105"/>
    <p:sldId id="487" r:id="rId106"/>
    <p:sldId id="494" r:id="rId107"/>
    <p:sldId id="351" r:id="rId108"/>
    <p:sldId id="352" r:id="rId109"/>
    <p:sldId id="481" r:id="rId110"/>
    <p:sldId id="482" r:id="rId111"/>
    <p:sldId id="483" r:id="rId112"/>
    <p:sldId id="353" r:id="rId113"/>
    <p:sldId id="495" r:id="rId114"/>
    <p:sldId id="496" r:id="rId115"/>
    <p:sldId id="354" r:id="rId116"/>
    <p:sldId id="355" r:id="rId117"/>
    <p:sldId id="356" r:id="rId118"/>
    <p:sldId id="357" r:id="rId119"/>
    <p:sldId id="489" r:id="rId120"/>
    <p:sldId id="358" r:id="rId121"/>
    <p:sldId id="359" r:id="rId122"/>
    <p:sldId id="360" r:id="rId123"/>
    <p:sldId id="486" r:id="rId124"/>
    <p:sldId id="485" r:id="rId125"/>
    <p:sldId id="479" r:id="rId126"/>
    <p:sldId id="364" r:id="rId127"/>
    <p:sldId id="365" r:id="rId128"/>
    <p:sldId id="366" r:id="rId129"/>
    <p:sldId id="367" r:id="rId130"/>
    <p:sldId id="368" r:id="rId131"/>
    <p:sldId id="371" r:id="rId132"/>
    <p:sldId id="432" r:id="rId133"/>
    <p:sldId id="376" r:id="rId134"/>
    <p:sldId id="377" r:id="rId135"/>
    <p:sldId id="378" r:id="rId136"/>
    <p:sldId id="379" r:id="rId137"/>
    <p:sldId id="380" r:id="rId138"/>
    <p:sldId id="381" r:id="rId139"/>
    <p:sldId id="382" r:id="rId140"/>
    <p:sldId id="383" r:id="rId141"/>
    <p:sldId id="395" r:id="rId142"/>
    <p:sldId id="396" r:id="rId143"/>
    <p:sldId id="397" r:id="rId144"/>
    <p:sldId id="399" r:id="rId145"/>
    <p:sldId id="457" r:id="rId146"/>
    <p:sldId id="458" r:id="rId147"/>
    <p:sldId id="450" r:id="rId148"/>
    <p:sldId id="454" r:id="rId149"/>
    <p:sldId id="401" r:id="rId150"/>
    <p:sldId id="402" r:id="rId151"/>
    <p:sldId id="453" r:id="rId152"/>
    <p:sldId id="455" r:id="rId153"/>
    <p:sldId id="403" r:id="rId154"/>
    <p:sldId id="404" r:id="rId155"/>
    <p:sldId id="405" r:id="rId156"/>
    <p:sldId id="407" r:id="rId157"/>
    <p:sldId id="491" r:id="rId158"/>
    <p:sldId id="490" r:id="rId159"/>
    <p:sldId id="492" r:id="rId160"/>
    <p:sldId id="456" r:id="rId161"/>
    <p:sldId id="408" r:id="rId162"/>
    <p:sldId id="459" r:id="rId163"/>
    <p:sldId id="409" r:id="rId164"/>
    <p:sldId id="460" r:id="rId165"/>
    <p:sldId id="461" r:id="rId166"/>
    <p:sldId id="411" r:id="rId167"/>
    <p:sldId id="439" r:id="rId168"/>
    <p:sldId id="440" r:id="rId169"/>
    <p:sldId id="441" r:id="rId170"/>
    <p:sldId id="442" r:id="rId171"/>
    <p:sldId id="443" r:id="rId172"/>
    <p:sldId id="444" r:id="rId173"/>
    <p:sldId id="445" r:id="rId174"/>
    <p:sldId id="446" r:id="rId175"/>
    <p:sldId id="447" r:id="rId176"/>
    <p:sldId id="448" r:id="rId177"/>
    <p:sldId id="480" r:id="rId178"/>
    <p:sldId id="412" r:id="rId179"/>
    <p:sldId id="413" r:id="rId180"/>
    <p:sldId id="414" r:id="rId181"/>
    <p:sldId id="415" r:id="rId182"/>
    <p:sldId id="416" r:id="rId183"/>
    <p:sldId id="417" r:id="rId184"/>
    <p:sldId id="418" r:id="rId185"/>
    <p:sldId id="420" r:id="rId186"/>
    <p:sldId id="421" r:id="rId187"/>
    <p:sldId id="422" r:id="rId188"/>
    <p:sldId id="423" r:id="rId189"/>
    <p:sldId id="424" r:id="rId190"/>
    <p:sldId id="425" r:id="rId191"/>
  </p:sldIdLst>
  <p:sldSz cx="9144000" cy="6858000" type="screen4x3"/>
  <p:notesSz cx="6718300" cy="985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3" autoAdjust="0"/>
    <p:restoredTop sz="94662" autoAdjust="0"/>
  </p:normalViewPr>
  <p:slideViewPr>
    <p:cSldViewPr>
      <p:cViewPr>
        <p:scale>
          <a:sx n="77" d="100"/>
          <a:sy n="77" d="100"/>
        </p:scale>
        <p:origin x="-306" y="24"/>
      </p:cViewPr>
      <p:guideLst>
        <p:guide orient="horz" pos="2160"/>
        <p:guide pos="2880"/>
      </p:guideLst>
    </p:cSldViewPr>
  </p:slideViewPr>
  <p:outlineViewPr>
    <p:cViewPr>
      <p:scale>
        <a:sx n="33" d="100"/>
        <a:sy n="33" d="100"/>
      </p:scale>
      <p:origin x="0" y="205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75" Type="http://schemas.openxmlformats.org/officeDocument/2006/relationships/slide" Target="slides/slide170.xml"/><Relationship Id="rId170" Type="http://schemas.openxmlformats.org/officeDocument/2006/relationships/slide" Target="slides/slide165.xml"/><Relationship Id="rId191" Type="http://schemas.openxmlformats.org/officeDocument/2006/relationships/slide" Target="slides/slide186.xml"/><Relationship Id="rId196" Type="http://schemas.openxmlformats.org/officeDocument/2006/relationships/theme" Target="theme/theme1.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slide" Target="slides/slide176.xml"/><Relationship Id="rId186" Type="http://schemas.openxmlformats.org/officeDocument/2006/relationships/slide" Target="slides/slide18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92" Type="http://schemas.openxmlformats.org/officeDocument/2006/relationships/notesMaster" Target="notesMasters/notesMaster1.xml"/><Relationship Id="rId197" Type="http://schemas.openxmlformats.org/officeDocument/2006/relationships/tableStyles" Target="tableStyles.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slide" Target="slides/slide177.xml"/><Relationship Id="rId187" Type="http://schemas.openxmlformats.org/officeDocument/2006/relationships/slide" Target="slides/slide182.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72" Type="http://schemas.openxmlformats.org/officeDocument/2006/relationships/slide" Target="slides/slide167.xml"/><Relationship Id="rId193" Type="http://schemas.openxmlformats.org/officeDocument/2006/relationships/handoutMaster" Target="handoutMasters/handoutMaster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slide" Target="slides/slide184.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5" Type="http://schemas.openxmlformats.org/officeDocument/2006/relationships/viewProps" Target="viewProps.xml"/><Relationship Id="rId190" Type="http://schemas.openxmlformats.org/officeDocument/2006/relationships/slide" Target="slides/slide185.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 Id="rId26"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1"/>
            <a:ext cx="2911580" cy="49212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05139" y="1"/>
            <a:ext cx="2911580" cy="492125"/>
          </a:xfrm>
          <a:prstGeom prst="rect">
            <a:avLst/>
          </a:prstGeom>
        </p:spPr>
        <p:txBody>
          <a:bodyPr vert="horz" lIns="91440" tIns="45720" rIns="91440" bIns="45720" rtlCol="0"/>
          <a:lstStyle>
            <a:lvl1pPr algn="r">
              <a:defRPr sz="1200"/>
            </a:lvl1pPr>
          </a:lstStyle>
          <a:p>
            <a:fld id="{DC35F699-0F12-4536-A4AF-C4E1521CB41B}" type="datetimeFigureOut">
              <a:rPr lang="pt-BR" smtClean="0"/>
              <a:t>02/09/2019</a:t>
            </a:fld>
            <a:endParaRPr lang="pt-BR"/>
          </a:p>
        </p:txBody>
      </p:sp>
      <p:sp>
        <p:nvSpPr>
          <p:cNvPr id="4" name="Espaço Reservado para Rodapé 3"/>
          <p:cNvSpPr>
            <a:spLocks noGrp="1"/>
          </p:cNvSpPr>
          <p:nvPr>
            <p:ph type="ftr" sz="quarter" idx="2"/>
          </p:nvPr>
        </p:nvSpPr>
        <p:spPr>
          <a:xfrm>
            <a:off x="0" y="9361489"/>
            <a:ext cx="2911580" cy="492125"/>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05139" y="9361489"/>
            <a:ext cx="2911580" cy="492125"/>
          </a:xfrm>
          <a:prstGeom prst="rect">
            <a:avLst/>
          </a:prstGeom>
        </p:spPr>
        <p:txBody>
          <a:bodyPr vert="horz" lIns="91440" tIns="45720" rIns="91440" bIns="45720" rtlCol="0" anchor="b"/>
          <a:lstStyle>
            <a:lvl1pPr algn="r">
              <a:defRPr sz="1200"/>
            </a:lvl1pPr>
          </a:lstStyle>
          <a:p>
            <a:fld id="{A788BB04-A28B-41B4-8A89-7BB36A21939D}" type="slidenum">
              <a:rPr lang="pt-BR" smtClean="0"/>
              <a:t>‹nº›</a:t>
            </a:fld>
            <a:endParaRPr lang="pt-BR"/>
          </a:p>
        </p:txBody>
      </p:sp>
    </p:spTree>
    <p:extLst>
      <p:ext uri="{BB962C8B-B14F-4D97-AF65-F5344CB8AC3E}">
        <p14:creationId xmlns:p14="http://schemas.microsoft.com/office/powerpoint/2010/main" val="419123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PlaceHolder 1"/>
          <p:cNvSpPr>
            <a:spLocks noGrp="1"/>
          </p:cNvSpPr>
          <p:nvPr>
            <p:ph type="body"/>
          </p:nvPr>
        </p:nvSpPr>
        <p:spPr>
          <a:xfrm>
            <a:off x="774312" y="4777560"/>
            <a:ext cx="6194142" cy="4525920"/>
          </a:xfrm>
          <a:prstGeom prst="rect">
            <a:avLst/>
          </a:prstGeom>
        </p:spPr>
        <p:txBody>
          <a:bodyPr lIns="0" tIns="0" rIns="0" bIns="0"/>
          <a:lstStyle/>
          <a:p>
            <a:r>
              <a:rPr lang="en-US" sz="2000">
                <a:latin typeface="Arial"/>
              </a:rPr>
              <a:t>Click to edit the notes format</a:t>
            </a:r>
            <a:endParaRPr/>
          </a:p>
        </p:txBody>
      </p:sp>
      <p:sp>
        <p:nvSpPr>
          <p:cNvPr id="185" name="PlaceHolder 2"/>
          <p:cNvSpPr>
            <a:spLocks noGrp="1"/>
          </p:cNvSpPr>
          <p:nvPr>
            <p:ph type="hdr"/>
          </p:nvPr>
        </p:nvSpPr>
        <p:spPr>
          <a:xfrm>
            <a:off x="0" y="0"/>
            <a:ext cx="3360136" cy="502560"/>
          </a:xfrm>
          <a:prstGeom prst="rect">
            <a:avLst/>
          </a:prstGeom>
        </p:spPr>
        <p:txBody>
          <a:bodyPr lIns="0" tIns="0" rIns="0" bIns="0"/>
          <a:lstStyle/>
          <a:p>
            <a:r>
              <a:rPr lang="en-US" sz="1400">
                <a:latin typeface="Times New Roman"/>
              </a:rPr>
              <a:t>&lt;header&gt;</a:t>
            </a:r>
            <a:endParaRPr/>
          </a:p>
        </p:txBody>
      </p:sp>
      <p:sp>
        <p:nvSpPr>
          <p:cNvPr id="186" name="PlaceHolder 3"/>
          <p:cNvSpPr>
            <a:spLocks noGrp="1"/>
          </p:cNvSpPr>
          <p:nvPr>
            <p:ph type="dt"/>
          </p:nvPr>
        </p:nvSpPr>
        <p:spPr>
          <a:xfrm>
            <a:off x="4382631" y="0"/>
            <a:ext cx="3360136" cy="502560"/>
          </a:xfrm>
          <a:prstGeom prst="rect">
            <a:avLst/>
          </a:prstGeom>
        </p:spPr>
        <p:txBody>
          <a:bodyPr lIns="0" tIns="0" rIns="0" bIns="0"/>
          <a:lstStyle/>
          <a:p>
            <a:pPr algn="r"/>
            <a:r>
              <a:rPr lang="en-US" sz="1400">
                <a:latin typeface="Times New Roman"/>
              </a:rPr>
              <a:t>&lt;date/time&gt;</a:t>
            </a:r>
            <a:endParaRPr/>
          </a:p>
        </p:txBody>
      </p:sp>
      <p:sp>
        <p:nvSpPr>
          <p:cNvPr id="187" name="PlaceHolder 4"/>
          <p:cNvSpPr>
            <a:spLocks noGrp="1"/>
          </p:cNvSpPr>
          <p:nvPr>
            <p:ph type="ftr"/>
          </p:nvPr>
        </p:nvSpPr>
        <p:spPr>
          <a:xfrm>
            <a:off x="0" y="9555480"/>
            <a:ext cx="3360136" cy="502560"/>
          </a:xfrm>
          <a:prstGeom prst="rect">
            <a:avLst/>
          </a:prstGeom>
        </p:spPr>
        <p:txBody>
          <a:bodyPr lIns="0" tIns="0" rIns="0" bIns="0" anchor="b"/>
          <a:lstStyle/>
          <a:p>
            <a:r>
              <a:rPr lang="en-US" sz="1400">
                <a:latin typeface="Times New Roman"/>
              </a:rPr>
              <a:t>&lt;footer&gt;</a:t>
            </a:r>
            <a:endParaRPr/>
          </a:p>
        </p:txBody>
      </p:sp>
      <p:sp>
        <p:nvSpPr>
          <p:cNvPr id="188" name="PlaceHolder 5"/>
          <p:cNvSpPr>
            <a:spLocks noGrp="1"/>
          </p:cNvSpPr>
          <p:nvPr>
            <p:ph type="sldNum"/>
          </p:nvPr>
        </p:nvSpPr>
        <p:spPr>
          <a:xfrm>
            <a:off x="4382631" y="9555480"/>
            <a:ext cx="3360136" cy="502560"/>
          </a:xfrm>
          <a:prstGeom prst="rect">
            <a:avLst/>
          </a:prstGeom>
        </p:spPr>
        <p:txBody>
          <a:bodyPr lIns="0" tIns="0" rIns="0" bIns="0" anchor="b"/>
          <a:lstStyle/>
          <a:p>
            <a:pPr algn="r"/>
            <a:fld id="{87D72532-3A12-454A-B4E0-F3A95103111D}" type="slidenum">
              <a:rPr lang="en-US" sz="1400">
                <a:latin typeface="Times New Roman"/>
              </a:rPr>
              <a:t>‹nº›</a:t>
            </a:fld>
            <a:endParaRPr/>
          </a:p>
        </p:txBody>
      </p:sp>
    </p:spTree>
    <p:extLst>
      <p:ext uri="{BB962C8B-B14F-4D97-AF65-F5344CB8AC3E}">
        <p14:creationId xmlns:p14="http://schemas.microsoft.com/office/powerpoint/2010/main" val="101571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docs.oracle.com/javase/tutorial/uiswing/concurrency/index.html" TargetMode="External"/><Relationship Id="rId2" Type="http://schemas.openxmlformats.org/officeDocument/2006/relationships/slide" Target="../slides/slide165.xml"/><Relationship Id="rId1" Type="http://schemas.openxmlformats.org/officeDocument/2006/relationships/notesMaster" Target="../notesMasters/notesMaster1.xml"/><Relationship Id="rId4" Type="http://schemas.openxmlformats.org/officeDocument/2006/relationships/hyperlink" Target="http://stackoverflow.com/questions/22534356/java-awt-eventqueue-invokelater-explaine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joel-costigliola.github.io/assertj/swing/api/org/assertj/swing/edt/GuiQuery.html" TargetMode="External"/><Relationship Id="rId2" Type="http://schemas.openxmlformats.org/officeDocument/2006/relationships/slide" Target="../slides/slide171.xml"/><Relationship Id="rId1" Type="http://schemas.openxmlformats.org/officeDocument/2006/relationships/notesMaster" Target="../notesMasters/notesMaster1.xml"/><Relationship Id="rId5" Type="http://schemas.openxmlformats.org/officeDocument/2006/relationships/hyperlink" Target="http://joel-costigliola.github.io/assertj/swing/api/org/assertj/swing/edt/GuiActionRunner.html" TargetMode="External"/><Relationship Id="rId4" Type="http://schemas.openxmlformats.org/officeDocument/2006/relationships/hyperlink" Target="http://joel-costigliola.github.io/assertj/swing/api/org/assertj/swing/edt/GuiTask.html"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Software developers, like most people, are busy and lazy in roughly equal parts. When a</a:t>
            </a:r>
            <a:endParaRPr/>
          </a:p>
          <a:p>
            <a:pPr>
              <a:lnSpc>
                <a:spcPct val="115000"/>
              </a:lnSpc>
            </a:pPr>
            <a:r>
              <a:rPr lang="en-US" sz="1300" strike="noStrike">
                <a:solidFill>
                  <a:srgbClr val="000000"/>
                </a:solidFill>
                <a:latin typeface="Verdana"/>
                <a:ea typeface="Verdana"/>
              </a:rPr>
              <a:t>developer has decided to spend a day "fixing bugs," that developer likely starts by scanning the</a:t>
            </a:r>
            <a:endParaRPr/>
          </a:p>
          <a:p>
            <a:pPr>
              <a:lnSpc>
                <a:spcPct val="115000"/>
              </a:lnSpc>
            </a:pPr>
            <a:r>
              <a:rPr lang="en-US" sz="1300" strike="noStrike">
                <a:solidFill>
                  <a:srgbClr val="000000"/>
                </a:solidFill>
                <a:latin typeface="Verdana"/>
                <a:ea typeface="Verdana"/>
              </a:rPr>
              <a:t>bug list. If she see a bug summary that says "your program is broken," it's unlikely to provoke a</a:t>
            </a:r>
            <a:endParaRPr/>
          </a:p>
          <a:p>
            <a:pPr>
              <a:lnSpc>
                <a:spcPct val="115000"/>
              </a:lnSpc>
            </a:pPr>
            <a:r>
              <a:rPr lang="en-US" sz="1300" strike="noStrike">
                <a:solidFill>
                  <a:srgbClr val="000000"/>
                </a:solidFill>
                <a:latin typeface="Verdana"/>
                <a:ea typeface="Verdana"/>
              </a:rPr>
              <a:t>favorable response. Summaries matter. The goal is to pack as much information into a single line</a:t>
            </a:r>
            <a:endParaRPr/>
          </a:p>
          <a:p>
            <a:pPr>
              <a:lnSpc>
                <a:spcPct val="115000"/>
              </a:lnSpc>
            </a:pPr>
            <a:r>
              <a:rPr lang="en-US" sz="1300" strike="noStrike">
                <a:solidFill>
                  <a:srgbClr val="000000"/>
                </a:solidFill>
                <a:latin typeface="Verdana"/>
                <a:ea typeface="Verdana"/>
              </a:rPr>
              <a:t>of text. The more information the developer sees in a bug summary, the more likely he is to dig</a:t>
            </a:r>
            <a:endParaRPr/>
          </a:p>
          <a:p>
            <a:pPr>
              <a:lnSpc>
                <a:spcPct val="115000"/>
              </a:lnSpc>
            </a:pPr>
            <a:r>
              <a:rPr lang="en-US" sz="1300" strike="noStrike">
                <a:solidFill>
                  <a:srgbClr val="000000"/>
                </a:solidFill>
                <a:latin typeface="Verdana"/>
                <a:ea typeface="Verdana"/>
              </a:rPr>
              <a:t>into that bug.</a:t>
            </a:r>
            <a:endParaRPr/>
          </a:p>
          <a:p>
            <a:pPr>
              <a:lnSpc>
                <a:spcPct val="100000"/>
              </a:lnSpc>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Mais detalhes aqui: https://github.com/junit-team/junit/wiki/Categories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endParaRPr/>
          </a:p>
          <a:p>
            <a:pPr>
              <a:lnSpc>
                <a:spcPct val="100000"/>
              </a:lnSpc>
            </a:pPr>
            <a:endParaRPr/>
          </a:p>
          <a:p>
            <a:pPr>
              <a:lnSpc>
                <a:spcPct val="100000"/>
              </a:lnSpc>
            </a:pPr>
            <a:r>
              <a:rPr lang="en-US" sz="2000" strike="noStrike">
                <a:solidFill>
                  <a:srgbClr val="000000"/>
                </a:solidFill>
                <a:latin typeface="Arial"/>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endParaRPr/>
          </a:p>
          <a:p>
            <a:pPr>
              <a:lnSpc>
                <a:spcPct val="100000"/>
              </a:lnSpc>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This is where Distributed Version Control Systems (DVCSs) step in. In a DVCS (such as Git, Mercurial, Bazaar or Darcs),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endParaRPr/>
          </a:p>
          <a:p>
            <a:pPr>
              <a:lnSpc>
                <a:spcPct val="100000"/>
              </a:lnSpc>
            </a:pPr>
            <a:endParaRPr/>
          </a:p>
          <a:p>
            <a:pPr>
              <a:lnSpc>
                <a:spcPct val="100000"/>
              </a:lnSpc>
            </a:pPr>
            <a:r>
              <a:rPr lang="en-US" sz="2000" strike="noStrike">
                <a:solidFill>
                  <a:srgbClr val="000000"/>
                </a:solidFill>
                <a:latin typeface="Arial"/>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Resposta (+tutorial detalhado) na fonte do exemplo: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Vocês podem obter mais informações do jenkins aqui: </a:t>
            </a:r>
            <a:r>
              <a:rPr lang="en-US" sz="2000" u="sng" strike="noStrike">
                <a:solidFill>
                  <a:srgbClr val="000000"/>
                </a:solidFill>
                <a:latin typeface="Arial"/>
                <a:hlinkClick r:id="rId3"/>
              </a:rPr>
              <a:t>http://jenkins-ci.org/</a:t>
            </a:r>
            <a:endParaRPr/>
          </a:p>
          <a:p>
            <a:pPr>
              <a:lnSpc>
                <a:spcPct val="100000"/>
              </a:lnSpc>
              <a:buFont typeface="StarSymbol"/>
              <a:buChar char="-"/>
            </a:pPr>
            <a:r>
              <a:rPr lang="en-US" sz="2000" strike="noStrike">
                <a:solidFill>
                  <a:srgbClr val="000000"/>
                </a:solidFill>
                <a:latin typeface="Arial"/>
              </a:rPr>
              <a:t>Este site contém máquinas virtuais com o jenkins pré-configurado para uso na Amazon AWS: https://bitnami.com/stack/jenkins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Most of the time, the bug tracker you use has a predefined field for version. That field is a good</a:t>
            </a:r>
            <a:endParaRPr/>
          </a:p>
          <a:p>
            <a:pPr>
              <a:lnSpc>
                <a:spcPct val="115000"/>
              </a:lnSpc>
            </a:pPr>
            <a:r>
              <a:rPr lang="en-US" sz="1300" strike="noStrike">
                <a:solidFill>
                  <a:srgbClr val="000000"/>
                </a:solidFill>
                <a:latin typeface="Verdana"/>
                <a:ea typeface="Verdana"/>
              </a:rPr>
              <a:t>start, but sometimes the entries can be outdated, and even if there's an entry for HEAD</a:t>
            </a:r>
            <a:endParaRPr/>
          </a:p>
          <a:p>
            <a:pPr>
              <a:lnSpc>
                <a:spcPct val="115000"/>
              </a:lnSpc>
            </a:pPr>
            <a:r>
              <a:rPr lang="en-US" sz="1300" strike="noStrike">
                <a:solidFill>
                  <a:srgbClr val="000000"/>
                </a:solidFill>
                <a:latin typeface="Verdana"/>
                <a:ea typeface="Verdana"/>
              </a:rPr>
              <a:t>(i.e. the very latest code in the SCM), it's still important to provide the most detailed version information</a:t>
            </a:r>
            <a:endParaRPr/>
          </a:p>
          <a:p>
            <a:pPr>
              <a:lnSpc>
                <a:spcPct val="115000"/>
              </a:lnSpc>
            </a:pPr>
            <a:r>
              <a:rPr lang="en-US" sz="1300" strike="noStrike">
                <a:solidFill>
                  <a:srgbClr val="000000"/>
                </a:solidFill>
                <a:latin typeface="Verdana"/>
                <a:ea typeface="Verdana"/>
              </a:rPr>
              <a:t>that you can possibly provide. What you absolutely must NOT do: ignore this field. If you can't</a:t>
            </a:r>
            <a:endParaRPr/>
          </a:p>
          <a:p>
            <a:pPr>
              <a:lnSpc>
                <a:spcPct val="115000"/>
              </a:lnSpc>
            </a:pPr>
            <a:r>
              <a:rPr lang="en-US" sz="1300" strike="noStrike">
                <a:solidFill>
                  <a:srgbClr val="000000"/>
                </a:solidFill>
                <a:latin typeface="Verdana"/>
                <a:ea typeface="Verdana"/>
              </a:rPr>
              <a:t>figure out what version of the software you're running, then you probably shouldn't even file a bug.</a:t>
            </a:r>
            <a:endParaRPr/>
          </a:p>
          <a:p>
            <a:pPr>
              <a:lnSpc>
                <a:spcPct val="100000"/>
              </a:lnSpc>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 control flow graph expresses</a:t>
            </a:r>
            <a:endParaRPr/>
          </a:p>
          <a:p>
            <a:pPr>
              <a:lnSpc>
                <a:spcPct val="100000"/>
              </a:lnSpc>
            </a:pPr>
            <a:r>
              <a:rPr lang="en-US" sz="2000" strike="noStrike">
                <a:solidFill>
                  <a:srgbClr val="000000"/>
                </a:solidFill>
                <a:latin typeface="Arial"/>
              </a:rPr>
              <a:t>paths of program execution</a:t>
            </a:r>
            <a:endParaRPr/>
          </a:p>
          <a:p>
            <a:pPr>
              <a:lnSpc>
                <a:spcPct val="100000"/>
              </a:lnSpc>
            </a:pPr>
            <a:r>
              <a:rPr lang="en-US" sz="2000" strike="noStrike">
                <a:solidFill>
                  <a:srgbClr val="000000"/>
                </a:solidFill>
                <a:latin typeface="Arial"/>
              </a:rPr>
              <a:t>• Nodes are basic blocks –</a:t>
            </a:r>
            <a:endParaRPr/>
          </a:p>
          <a:p>
            <a:pPr>
              <a:lnSpc>
                <a:spcPct val="100000"/>
              </a:lnSpc>
            </a:pPr>
            <a:r>
              <a:rPr lang="en-US" sz="2000" strike="noStrike">
                <a:solidFill>
                  <a:srgbClr val="000000"/>
                </a:solidFill>
                <a:latin typeface="Arial"/>
              </a:rPr>
              <a:t>sequences of statements with</a:t>
            </a:r>
            <a:endParaRPr/>
          </a:p>
          <a:p>
            <a:pPr>
              <a:lnSpc>
                <a:spcPct val="100000"/>
              </a:lnSpc>
            </a:pPr>
            <a:r>
              <a:rPr lang="en-US" sz="2000" strike="noStrike">
                <a:solidFill>
                  <a:srgbClr val="000000"/>
                </a:solidFill>
                <a:latin typeface="Arial"/>
              </a:rPr>
              <a:t>one entry and one exit point</a:t>
            </a:r>
            <a:endParaRPr/>
          </a:p>
          <a:p>
            <a:pPr>
              <a:lnSpc>
                <a:spcPct val="100000"/>
              </a:lnSpc>
            </a:pPr>
            <a:r>
              <a:rPr lang="en-US" sz="2000" strike="noStrike">
                <a:solidFill>
                  <a:srgbClr val="000000"/>
                </a:solidFill>
                <a:latin typeface="Arial"/>
              </a:rPr>
              <a:t>• Edges represent control flow –</a:t>
            </a:r>
            <a:endParaRPr/>
          </a:p>
          <a:p>
            <a:pPr>
              <a:lnSpc>
                <a:spcPct val="100000"/>
              </a:lnSpc>
            </a:pPr>
            <a:r>
              <a:rPr lang="en-US" sz="2000" strike="noStrike">
                <a:solidFill>
                  <a:srgbClr val="000000"/>
                </a:solidFill>
                <a:latin typeface="Arial"/>
              </a:rPr>
              <a:t>the possibility that the</a:t>
            </a:r>
            <a:endParaRPr/>
          </a:p>
          <a:p>
            <a:pPr>
              <a:lnSpc>
                <a:spcPct val="100000"/>
              </a:lnSpc>
            </a:pPr>
            <a:r>
              <a:rPr lang="en-US" sz="2000" strike="noStrike">
                <a:solidFill>
                  <a:srgbClr val="000000"/>
                </a:solidFill>
                <a:latin typeface="Arial"/>
              </a:rPr>
              <a:t>program execution proceeds</a:t>
            </a:r>
            <a:endParaRPr/>
          </a:p>
          <a:p>
            <a:pPr>
              <a:lnSpc>
                <a:spcPct val="100000"/>
              </a:lnSpc>
            </a:pPr>
            <a:r>
              <a:rPr lang="en-US" sz="2000" strike="noStrike">
                <a:solidFill>
                  <a:srgbClr val="000000"/>
                </a:solidFill>
                <a:latin typeface="Arial"/>
              </a:rPr>
              <a:t>from the end of one basic</a:t>
            </a:r>
            <a:endParaRPr/>
          </a:p>
          <a:p>
            <a:pPr>
              <a:lnSpc>
                <a:spcPct val="100000"/>
              </a:lnSpc>
            </a:pPr>
            <a:r>
              <a:rPr lang="en-US" sz="2000" strike="noStrike">
                <a:solidFill>
                  <a:srgbClr val="000000"/>
                </a:solidFill>
                <a:latin typeface="Arial"/>
              </a:rPr>
              <a:t>block to the beginning of</a:t>
            </a:r>
            <a:endParaRPr/>
          </a:p>
          <a:p>
            <a:pPr>
              <a:lnSpc>
                <a:spcPct val="100000"/>
              </a:lnSpc>
            </a:pPr>
            <a:r>
              <a:rPr lang="en-US" sz="2000" strike="noStrike">
                <a:solidFill>
                  <a:srgbClr val="000000"/>
                </a:solidFill>
                <a:latin typeface="Arial"/>
              </a:rPr>
              <a:t>another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resposta: https://docs.google.com/drawings/d/1V1A_zpfqnGvVy8Z2Fv1rUHrigjRZdr62XXh-13uxEW4/edit?usp=sharing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1. Não. Ver próximo slide para um exemplo.</a:t>
            </a:r>
            <a:endParaRPr/>
          </a:p>
          <a:p>
            <a:pPr>
              <a:lnSpc>
                <a:spcPct val="100000"/>
              </a:lnSpc>
              <a:buFont typeface="StarSymbol"/>
              <a:buChar char="-"/>
            </a:pPr>
            <a:r>
              <a:rPr lang="en-US" sz="2000" strike="noStrike">
                <a:solidFill>
                  <a:srgbClr val="000000"/>
                </a:solidFill>
                <a:latin typeface="Arial"/>
              </a:rPr>
              <a:t>2. Não. Cobrir todas as arestas do CFG implica em cobrir todos os nós.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dirty="0">
                <a:solidFill>
                  <a:srgbClr val="000000"/>
                </a:solidFill>
                <a:latin typeface="Arial"/>
              </a:rPr>
              <a:t>No </a:t>
            </a:r>
            <a:r>
              <a:rPr lang="en-US" sz="2000" strike="noStrike" dirty="0" err="1">
                <a:solidFill>
                  <a:srgbClr val="000000"/>
                </a:solidFill>
                <a:latin typeface="Arial"/>
              </a:rPr>
              <a:t>pior</a:t>
            </a:r>
            <a:r>
              <a:rPr lang="en-US" sz="2000" strike="noStrike" dirty="0">
                <a:solidFill>
                  <a:srgbClr val="000000"/>
                </a:solidFill>
                <a:latin typeface="Arial"/>
              </a:rPr>
              <a:t> </a:t>
            </a:r>
            <a:r>
              <a:rPr lang="en-US" sz="2000" strike="noStrike" dirty="0" err="1">
                <a:solidFill>
                  <a:srgbClr val="000000"/>
                </a:solidFill>
                <a:latin typeface="Arial"/>
              </a:rPr>
              <a:t>caso</a:t>
            </a:r>
            <a:r>
              <a:rPr lang="en-US" sz="2000" strike="noStrike" dirty="0">
                <a:solidFill>
                  <a:srgbClr val="000000"/>
                </a:solidFill>
                <a:latin typeface="Arial"/>
              </a:rPr>
              <a:t>, o </a:t>
            </a:r>
            <a:r>
              <a:rPr lang="en-US" sz="2000" strike="noStrike" dirty="0" err="1">
                <a:solidFill>
                  <a:srgbClr val="000000"/>
                </a:solidFill>
                <a:latin typeface="Arial"/>
              </a:rPr>
              <a:t>número</a:t>
            </a:r>
            <a:r>
              <a:rPr lang="en-US" sz="2000" strike="noStrike" dirty="0">
                <a:solidFill>
                  <a:srgbClr val="000000"/>
                </a:solidFill>
                <a:latin typeface="Arial"/>
              </a:rPr>
              <a:t> de testes é </a:t>
            </a:r>
            <a:r>
              <a:rPr lang="en-US" sz="2000" strike="noStrike" dirty="0" err="1">
                <a:solidFill>
                  <a:srgbClr val="000000"/>
                </a:solidFill>
                <a:latin typeface="Arial"/>
              </a:rPr>
              <a:t>igual</a:t>
            </a:r>
            <a:r>
              <a:rPr lang="en-US" sz="2000" strike="noStrike" dirty="0">
                <a:solidFill>
                  <a:srgbClr val="000000"/>
                </a:solidFill>
                <a:latin typeface="Arial"/>
              </a:rPr>
              <a:t> a 2^n, </a:t>
            </a:r>
            <a:r>
              <a:rPr lang="en-US" sz="2000" strike="noStrike" dirty="0" err="1">
                <a:solidFill>
                  <a:srgbClr val="000000"/>
                </a:solidFill>
                <a:latin typeface="Arial"/>
              </a:rPr>
              <a:t>onde</a:t>
            </a:r>
            <a:r>
              <a:rPr lang="en-US" sz="2000" strike="noStrike" dirty="0">
                <a:solidFill>
                  <a:srgbClr val="000000"/>
                </a:solidFill>
                <a:latin typeface="Arial"/>
              </a:rPr>
              <a:t> n é o </a:t>
            </a:r>
            <a:r>
              <a:rPr lang="en-US" sz="2000" strike="noStrike" dirty="0" err="1">
                <a:solidFill>
                  <a:srgbClr val="000000"/>
                </a:solidFill>
                <a:latin typeface="Arial"/>
              </a:rPr>
              <a:t>número</a:t>
            </a:r>
            <a:r>
              <a:rPr lang="en-US" sz="2000" strike="noStrike" dirty="0">
                <a:solidFill>
                  <a:srgbClr val="000000"/>
                </a:solidFill>
                <a:latin typeface="Arial"/>
              </a:rPr>
              <a:t> de </a:t>
            </a:r>
            <a:r>
              <a:rPr lang="en-US" sz="2000" strike="noStrike" dirty="0" err="1">
                <a:solidFill>
                  <a:srgbClr val="000000"/>
                </a:solidFill>
                <a:latin typeface="Arial"/>
              </a:rPr>
              <a:t>variáveis</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It's easy to provide way too much of this kind of information, but that's a forgivable sin: it's certainly</a:t>
            </a:r>
            <a:endParaRPr/>
          </a:p>
          <a:p>
            <a:pPr>
              <a:lnSpc>
                <a:spcPct val="115000"/>
              </a:lnSpc>
            </a:pPr>
            <a:r>
              <a:rPr lang="en-US" sz="1300" strike="noStrike">
                <a:solidFill>
                  <a:srgbClr val="000000"/>
                </a:solidFill>
                <a:latin typeface="Verdana"/>
                <a:ea typeface="Verdana"/>
              </a:rPr>
              <a:t>better than providing none at all, which is too frequently the case. Over time, you develop a feel for</a:t>
            </a:r>
            <a:endParaRPr/>
          </a:p>
          <a:p>
            <a:pPr>
              <a:lnSpc>
                <a:spcPct val="115000"/>
              </a:lnSpc>
            </a:pPr>
            <a:r>
              <a:rPr lang="en-US" sz="1300" strike="noStrike">
                <a:solidFill>
                  <a:srgbClr val="000000"/>
                </a:solidFill>
                <a:latin typeface="Verdana"/>
                <a:ea typeface="Verdana"/>
              </a:rPr>
              <a:t>which information to provide -- and if you become a trusted contributor to a project, developers feel</a:t>
            </a:r>
            <a:endParaRPr/>
          </a:p>
          <a:p>
            <a:pPr>
              <a:lnSpc>
                <a:spcPct val="115000"/>
              </a:lnSpc>
            </a:pPr>
            <a:r>
              <a:rPr lang="en-US" sz="1300" strike="noStrike">
                <a:solidFill>
                  <a:srgbClr val="000000"/>
                </a:solidFill>
                <a:latin typeface="Verdana"/>
                <a:ea typeface="Verdana"/>
              </a:rPr>
              <a:t>more comfortable asking for precisely the information they need. Until developers say otherwise,</a:t>
            </a:r>
            <a:endParaRPr/>
          </a:p>
          <a:p>
            <a:pPr>
              <a:lnSpc>
                <a:spcPct val="115000"/>
              </a:lnSpc>
            </a:pPr>
            <a:r>
              <a:rPr lang="en-US" sz="1300" strike="noStrike">
                <a:solidFill>
                  <a:srgbClr val="000000"/>
                </a:solidFill>
                <a:latin typeface="Verdana"/>
                <a:ea typeface="Verdana"/>
              </a:rPr>
              <a:t>it's usually best to err on the side of providing too much info. (Within reason. Dumping the entire</a:t>
            </a:r>
            <a:endParaRPr/>
          </a:p>
          <a:p>
            <a:pPr>
              <a:lnSpc>
                <a:spcPct val="115000"/>
              </a:lnSpc>
            </a:pPr>
            <a:r>
              <a:rPr lang="en-US" sz="1300" strike="noStrike">
                <a:solidFill>
                  <a:srgbClr val="000000"/>
                </a:solidFill>
                <a:latin typeface="Verdana"/>
                <a:ea typeface="Verdana"/>
              </a:rPr>
              <a:t>contents of gigantic log files into a bug report is clearly bad form, but a relevant log file may be</a:t>
            </a:r>
            <a:endParaRPr/>
          </a:p>
          <a:p>
            <a:pPr>
              <a:lnSpc>
                <a:spcPct val="115000"/>
              </a:lnSpc>
            </a:pPr>
            <a:r>
              <a:rPr lang="en-US" sz="1300" strike="noStrike">
                <a:solidFill>
                  <a:srgbClr val="000000"/>
                </a:solidFill>
                <a:latin typeface="Verdana"/>
                <a:ea typeface="Verdana"/>
              </a:rPr>
              <a:t>attached to a bug report.)</a:t>
            </a:r>
            <a:endParaRPr/>
          </a:p>
          <a:p>
            <a:pPr>
              <a:lnSpc>
                <a:spcPct val="100000"/>
              </a:lnSpc>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Note que a classe possui mutantes equivalentes, então não é possível matar todos os mutantes</a:t>
            </a:r>
            <a:endParaRPr/>
          </a:p>
          <a:p>
            <a:pPr>
              <a:lnSpc>
                <a:spcPct val="100000"/>
              </a:lnSpc>
              <a:buFont typeface="StarSymbol"/>
              <a:buChar char="-"/>
            </a:pPr>
            <a:r>
              <a:rPr lang="en-US" sz="2000" strike="noStrike">
                <a:solidFill>
                  <a:srgbClr val="000000"/>
                </a:solidFill>
                <a:latin typeface="Arial"/>
              </a:rPr>
              <a:t>Lembre-se que o novo teste precisa passar no programa original e falhar no mutante!</a:t>
            </a:r>
            <a:endParaRPr/>
          </a:p>
          <a:p>
            <a:pPr>
              <a:lnSpc>
                <a:spcPct val="100000"/>
              </a:lnSpc>
              <a:buFont typeface="StarSymbol"/>
              <a:buChar char="-"/>
            </a:pPr>
            <a:r>
              <a:rPr lang="en-US" sz="2000" strike="noStrike">
                <a:solidFill>
                  <a:srgbClr val="000000"/>
                </a:solidFill>
                <a:latin typeface="Arial"/>
              </a:rPr>
              <a:t>Sugestão: comece pela linha 167. Escreva um teste que cria uma mão com o número máximo de cartas.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dirty="0">
                <a:solidFill>
                  <a:srgbClr val="000000"/>
                </a:solidFill>
                <a:latin typeface="Arial"/>
              </a:rPr>
              <a:t>A functional specification is a description of intended program[1] behavior, distinct from the program itself. Whatever form the functional specification takes - whether formal or informal - it is the most important source of information for designing tests. Deriving test cases from program specifications is called functional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or more precisely, functional test case design, attempts to answer the question "What test cases shall I use to exercise my program?" considering only the specification of a program and not its design or implementation structure. Being based on program specifications and not on the internals of the code, functional testing is also called specification-based or black-box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is typically the base-line technique for designing test cases, for a number of reasons. Functional test case design can (and should) begin as part of the requirements specification process, and continue through each level of design and interface specification; it is the only test design technique with such wide and early applicability. Moreover, functional testing is effective in finding some classes of fault that typically elude so-called white-box or glass-box techniques of structural or fault-based testing. Functional testing techniques can be applied to any description of program behavior, from an informal partial description to a formal specification, and at any level of granularity from module to system testing. Finally, functional test cases are typically less expensive to design and execute than white-box tests.</a:t>
            </a:r>
            <a:endParaRPr dirty="0"/>
          </a:p>
          <a:p>
            <a:pPr>
              <a:lnSpc>
                <a:spcPct val="100000"/>
              </a:lnSpc>
            </a:pPr>
            <a:endParaRPr dirty="0"/>
          </a:p>
          <a:p>
            <a:pPr>
              <a:lnSpc>
                <a:spcPct val="100000"/>
              </a:lnSpc>
            </a:pPr>
            <a:endParaRPr dirty="0"/>
          </a:p>
          <a:p>
            <a:pPr>
              <a:lnSpc>
                <a:spcPct val="100000"/>
              </a:lnSpc>
            </a:pPr>
            <a:r>
              <a:rPr lang="en-US" sz="2000" strike="noStrike" dirty="0">
                <a:solidFill>
                  <a:srgbClr val="000000"/>
                </a:solidFill>
                <a:latin typeface="Arial"/>
              </a:rPr>
              <a:t> 10.1 Overview</a:t>
            </a:r>
            <a:endParaRPr dirty="0"/>
          </a:p>
          <a:p>
            <a:pPr>
              <a:lnSpc>
                <a:spcPct val="100000"/>
              </a:lnSpc>
            </a:pPr>
            <a:r>
              <a:rPr lang="en-US" sz="2000" strike="noStrike" dirty="0">
                <a:solidFill>
                  <a:srgbClr val="000000"/>
                </a:solidFill>
                <a:latin typeface="Arial"/>
              </a:rPr>
              <a:t>In testing and analysis aimed at verification[2] - that is, at finding any discrepancies between what a program does and what it is intended to do - one must obviously refer to requirements as expressed by users and specified by software engineers. A functional specification, that is, a description of the expected behavior of the program, is the primary source of information for test case specification.</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also known as black-box or specification-based testing, denotes techniques that derive test cases from functional specifications. Usually functional testing techniques produce test case specifications that identify classes of test cases and are instantiated to produce individual test cases.</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The core of functional test case design is partitioning[3] the possible behaviors of the program into a finite number of homogeneous classes, where each such class can reasonably be expected to be consistently correct or incorrect. In practice, the test case designer often must also complete the job of formalizing the specification far enough to serve as the basis for identifying classes of behaviors. An important side benefit of test design is highlighting the weaknesses and incompleteness of program specifications.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It's tempting sometimes to see multiple issues, convince yourself that they are related, and then</a:t>
            </a:r>
            <a:endParaRPr/>
          </a:p>
          <a:p>
            <a:pPr>
              <a:lnSpc>
                <a:spcPct val="100000"/>
              </a:lnSpc>
            </a:pPr>
            <a:r>
              <a:rPr lang="en-US" sz="2000" strike="noStrike">
                <a:solidFill>
                  <a:srgbClr val="000000"/>
                </a:solidFill>
                <a:latin typeface="Arial"/>
              </a:rPr>
              <a:t>file a single bug on the whole thing.</a:t>
            </a:r>
            <a:endParaRPr/>
          </a:p>
          <a:p>
            <a:pPr>
              <a:lnSpc>
                <a:spcPct val="100000"/>
              </a:lnSpc>
            </a:pPr>
            <a:r>
              <a:rPr lang="en-US" sz="2000" strike="noStrike">
                <a:solidFill>
                  <a:srgbClr val="000000"/>
                </a:solidFill>
                <a:latin typeface="Arial"/>
              </a:rPr>
              <a:t>Don't do that. You may very well be right that the issues are related -- but you may also be wrong,</a:t>
            </a:r>
            <a:endParaRPr/>
          </a:p>
          <a:p>
            <a:pPr>
              <a:lnSpc>
                <a:spcPct val="100000"/>
              </a:lnSpc>
            </a:pPr>
            <a:r>
              <a:rPr lang="en-US" sz="2000" strike="noStrike">
                <a:solidFill>
                  <a:srgbClr val="000000"/>
                </a:solidFill>
                <a:latin typeface="Arial"/>
              </a:rPr>
              <a:t>and in either case, two different issues deserve two different bug reports. In our example above,</a:t>
            </a:r>
            <a:endParaRPr/>
          </a:p>
          <a:p>
            <a:pPr>
              <a:lnSpc>
                <a:spcPct val="100000"/>
              </a:lnSpc>
            </a:pPr>
            <a:r>
              <a:rPr lang="en-US" sz="2000" strike="noStrike">
                <a:solidFill>
                  <a:srgbClr val="000000"/>
                </a:solidFill>
                <a:latin typeface="Arial"/>
              </a:rPr>
              <a:t>it may be that the issues with Foomail and Barchat are actually related to a problem with</a:t>
            </a:r>
            <a:endParaRPr/>
          </a:p>
          <a:p>
            <a:pPr>
              <a:lnSpc>
                <a:spcPct val="100000"/>
              </a:lnSpc>
            </a:pPr>
            <a:r>
              <a:rPr lang="en-US" sz="2000" strike="noStrike">
                <a:solidFill>
                  <a:srgbClr val="000000"/>
                </a:solidFill>
                <a:latin typeface="Arial"/>
              </a:rPr>
              <a:t>Bazlib, which is a shared component of Foomail and Barchat</a:t>
            </a:r>
            <a:endParaRPr/>
          </a:p>
          <a:p>
            <a:pPr>
              <a:lnSpc>
                <a:spcPct val="100000"/>
              </a:lnSpc>
            </a:pPr>
            <a:r>
              <a:rPr lang="en-US" sz="2000" strike="noStrike">
                <a:solidFill>
                  <a:srgbClr val="000000"/>
                </a:solidFill>
                <a:latin typeface="Arial"/>
              </a:rPr>
              <a:t>. Each bug must be fixed and tested in itsown context, and that won't work if they're all stuffed in the same bug report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140</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143</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144</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147</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156</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concurrency in swing: </a:t>
            </a:r>
            <a:r>
              <a:rPr lang="en-US" sz="2000" u="sng" strike="noStrike">
                <a:solidFill>
                  <a:srgbClr val="000000"/>
                </a:solidFill>
                <a:latin typeface="Arial"/>
                <a:hlinkClick r:id="rId3"/>
              </a:rPr>
              <a:t>http://docs.oracle.com/javase/tutorial/uiswing/concurrency/index.html</a:t>
            </a:r>
            <a:endParaRPr/>
          </a:p>
          <a:p>
            <a:pPr lvl="1">
              <a:lnSpc>
                <a:spcPct val="100000"/>
              </a:lnSpc>
              <a:buFont typeface="StarSymbol"/>
              <a:buChar char="-"/>
            </a:pPr>
            <a:r>
              <a:rPr lang="en-US" sz="2000" strike="noStrike">
                <a:solidFill>
                  <a:srgbClr val="000000"/>
                </a:solidFill>
                <a:latin typeface="Arial"/>
              </a:rPr>
              <a:t>quick summary of event queues here: </a:t>
            </a:r>
            <a:r>
              <a:rPr lang="en-US" sz="2000" u="sng" strike="noStrike">
                <a:solidFill>
                  <a:srgbClr val="000000"/>
                </a:solidFill>
                <a:latin typeface="Arial"/>
                <a:hlinkClick r:id="rId4"/>
              </a:rPr>
              <a:t>http://stackoverflow.com/questions/22534356/java-awt-eventqueue-invokelater-explained</a:t>
            </a:r>
            <a:endParaRPr/>
          </a:p>
          <a:p>
            <a:pPr>
              <a:lnSpc>
                <a:spcPct val="100000"/>
              </a:lnSpc>
              <a:buFont typeface="StarSymbol"/>
              <a:buChar char="-"/>
            </a:pPr>
            <a:r>
              <a:rPr lang="en-US" sz="2000" strike="noStrike">
                <a:solidFill>
                  <a:srgbClr val="000000"/>
                </a:solidFill>
                <a:latin typeface="Arial"/>
              </a:rPr>
              <a:t>app example here: /assertj-examples/src/org/assertj/swing/aut/getting_started/SimpleCopyApplication.java</a:t>
            </a:r>
            <a:endParaRPr/>
          </a:p>
          <a:p>
            <a:pPr>
              <a:lnSpc>
                <a:spcPct val="100000"/>
              </a:lnSpc>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Why all the wrapping? To execute the frame on the EDT</a:t>
            </a:r>
            <a:endParaRPr/>
          </a:p>
          <a:p>
            <a:pPr lvl="1">
              <a:lnSpc>
                <a:spcPct val="100000"/>
              </a:lnSpc>
              <a:buFont typeface="StarSymbol"/>
              <a:buChar char="-"/>
            </a:pPr>
            <a:r>
              <a:rPr lang="en-US" sz="2000" strike="noStrike">
                <a:solidFill>
                  <a:srgbClr val="000000"/>
                </a:solidFill>
                <a:latin typeface="Arial"/>
              </a:rPr>
              <a:t>Also, invokeLater doesn’t returns a value</a:t>
            </a:r>
            <a:endParaRPr/>
          </a:p>
          <a:p>
            <a:pPr>
              <a:lnSpc>
                <a:spcPct val="100000"/>
              </a:lnSpc>
              <a:buFont typeface="StarSymbol"/>
              <a:buChar char="-"/>
            </a:pPr>
            <a:r>
              <a:rPr lang="en-US" sz="2000" strike="noStrike">
                <a:solidFill>
                  <a:srgbClr val="000000"/>
                </a:solidFill>
                <a:latin typeface="Arial"/>
              </a:rPr>
              <a:t>Why the EDT? To avoid concurrency issues, all access to swing objects must be done on the event dispatch thread (EDT)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Courier New"/>
              <a:buChar char="-"/>
            </a:pPr>
            <a:r>
              <a:rPr lang="en-US" strike="noStrike">
                <a:solidFill>
                  <a:srgbClr val="000000"/>
                </a:solidFill>
                <a:latin typeface="Courier New"/>
                <a:ea typeface="Courier New"/>
              </a:rPr>
              <a:t>textBox("textToCopy"): </a:t>
            </a:r>
            <a:r>
              <a:rPr lang="en-US" sz="2000" strike="noStrike">
                <a:solidFill>
                  <a:srgbClr val="000000"/>
                </a:solidFill>
                <a:latin typeface="Courier New"/>
                <a:ea typeface="Courier New"/>
              </a:rPr>
              <a:t>retorna o textbox com name=”textToCopy”</a:t>
            </a:r>
            <a:endParaRPr/>
          </a:p>
          <a:p>
            <a:pPr lvl="1">
              <a:lnSpc>
                <a:spcPct val="100000"/>
              </a:lnSpc>
              <a:buFont typeface="StarSymbol"/>
              <a:buChar char="-"/>
            </a:pPr>
            <a:r>
              <a:rPr lang="en-US" sz="2000" strike="noStrike">
                <a:solidFill>
                  <a:srgbClr val="000000"/>
                </a:solidFill>
                <a:latin typeface="Courier New"/>
                <a:ea typeface="Courier New"/>
              </a:rPr>
              <a:t>O mesmo raciocínio pode ser aplicado à outros métodos similares (button, label…)</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AssertJSwingJUnitTestCase will do it automatically for you</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u="sng" strike="noStrike">
                <a:solidFill>
                  <a:srgbClr val="000000"/>
                </a:solidFill>
                <a:latin typeface="Arial"/>
                <a:hlinkClick r:id="rId3"/>
              </a:rPr>
              <a:t>GuiQuery</a:t>
            </a:r>
            <a:r>
              <a:rPr lang="en-US" sz="2000" strike="noStrike">
                <a:solidFill>
                  <a:srgbClr val="000000"/>
                </a:solidFill>
                <a:latin typeface="Arial"/>
              </a:rPr>
              <a:t>, for performing actions in the EDT that return a value</a:t>
            </a:r>
            <a:endParaRPr/>
          </a:p>
          <a:p>
            <a:pPr>
              <a:lnSpc>
                <a:spcPct val="100000"/>
              </a:lnSpc>
            </a:pPr>
            <a:r>
              <a:rPr lang="en-US" sz="2000" u="sng" strike="noStrike">
                <a:solidFill>
                  <a:srgbClr val="000000"/>
                </a:solidFill>
                <a:latin typeface="Arial"/>
                <a:hlinkClick r:id="rId4"/>
              </a:rPr>
              <a:t>GuiTask</a:t>
            </a:r>
            <a:r>
              <a:rPr lang="en-US" sz="2000" strike="noStrike">
                <a:solidFill>
                  <a:srgbClr val="000000"/>
                </a:solidFill>
                <a:latin typeface="Arial"/>
              </a:rPr>
              <a:t>, for performing actions in the EDT that do not return a value</a:t>
            </a:r>
            <a:endParaRPr/>
          </a:p>
          <a:p>
            <a:pPr>
              <a:lnSpc>
                <a:spcPct val="100000"/>
              </a:lnSpc>
            </a:pPr>
            <a:r>
              <a:rPr lang="en-US" sz="2000" u="sng" strike="noStrike">
                <a:solidFill>
                  <a:srgbClr val="000000"/>
                </a:solidFill>
                <a:latin typeface="Arial"/>
                <a:hlinkClick r:id="rId5"/>
              </a:rPr>
              <a:t>GuiActionRunner</a:t>
            </a:r>
            <a:r>
              <a:rPr lang="en-US" sz="2000" strike="noStrike">
                <a:solidFill>
                  <a:srgbClr val="000000"/>
                </a:solidFill>
                <a:latin typeface="Arial"/>
              </a:rPr>
              <a:t>, executes a GuiQuery or GuiTask in the EDT, rethrowing any exceptions thrown when executing any GUI action in the EDT.</a:t>
            </a:r>
            <a:endParaRPr/>
          </a:p>
          <a:p>
            <a:pPr>
              <a:lnSpc>
                <a:spcPct val="100000"/>
              </a:lnSpc>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Caso algum dos botões não consiga ser localizado pelo nome, defina o nome do botão (setName()) na aplicação.</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Behaviour-Driven Development (BDD) is about implementing an application by describing it from the point of view of its stakeholders </a:t>
            </a:r>
            <a:endParaRPr/>
          </a:p>
          <a:p>
            <a:pPr>
              <a:lnSpc>
                <a:spcPct val="100000"/>
              </a:lnSpc>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BDD revolves around the concept of a Story, which represents an automatically executable increment of business functionality. At its core a Story comprises of one or more Scenarios, each of which represents a concrete example of the behaviour of the system. Each Scenario comprises of a number of executable steps.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Sugestão:</a:t>
            </a:r>
            <a:endParaRPr/>
          </a:p>
          <a:p>
            <a:pPr>
              <a:lnSpc>
                <a:spcPct val="100000"/>
              </a:lnSpc>
            </a:pPr>
            <a:endParaRPr/>
          </a:p>
          <a:p>
            <a:pPr>
              <a:lnSpc>
                <a:spcPct val="100000"/>
              </a:lnSpc>
              <a:buFont typeface="StarSymbol"/>
              <a:buChar char="-"/>
            </a:pPr>
            <a:r>
              <a:rPr lang="en-US" sz="2000" strike="noStrike">
                <a:solidFill>
                  <a:srgbClr val="000000"/>
                </a:solidFill>
                <a:latin typeface="Arial"/>
              </a:rPr>
              <a:t>Crie um método em Game que invoca toggleCellAt() para todos os pontos em um retângulo</a:t>
            </a:r>
            <a:endParaRPr/>
          </a:p>
          <a:p>
            <a:pPr lvl="1">
              <a:lnSpc>
                <a:spcPct val="100000"/>
              </a:lnSpc>
              <a:buFont typeface="StarSymbol"/>
              <a:buChar char="-"/>
            </a:pPr>
            <a:r>
              <a:rPr lang="en-US" sz="2000" strike="noStrike">
                <a:solidFill>
                  <a:srgbClr val="000000"/>
                </a:solidFill>
                <a:latin typeface="Arial"/>
              </a:rPr>
              <a:t>você pode representar um retângulo com 2 pontos: o superior esquerdo e o inferior direito. Utilize um loop aninhado para iterar por todos eles</a:t>
            </a:r>
            <a:endParaRPr/>
          </a:p>
          <a:p>
            <a:pPr>
              <a:lnSpc>
                <a:spcPct val="100000"/>
              </a:lnSpc>
              <a:buFont typeface="StarSymbol"/>
              <a:buChar char="-"/>
            </a:pPr>
            <a:r>
              <a:rPr lang="en-US" sz="2000" strike="noStrike">
                <a:solidFill>
                  <a:srgbClr val="000000"/>
                </a:solidFill>
                <a:latin typeface="Arial"/>
              </a:rPr>
              <a:t>Crie um novo passo em GridSteps. Utilize como base o método iToggleTheCellAt()</a:t>
            </a:r>
            <a:endParaRPr/>
          </a:p>
          <a:p>
            <a:pPr>
              <a:lnSpc>
                <a:spcPct val="100000"/>
              </a:lnSpc>
              <a:buFont typeface="StarSymbol"/>
              <a:buChar char="-"/>
            </a:pPr>
            <a:r>
              <a:rPr lang="en-US" sz="2000" strike="noStrike">
                <a:solidFill>
                  <a:srgbClr val="000000"/>
                </a:solidFill>
                <a:latin typeface="Arial"/>
              </a:rPr>
              <a:t>Crie uma nova história no pacote stories. Utilize outras histórias como base (*.story).</a:t>
            </a:r>
            <a:endParaRPr/>
          </a:p>
          <a:p>
            <a:pPr>
              <a:lnSpc>
                <a:spcPct val="100000"/>
              </a:lnSpc>
              <a:buFont typeface="StarSymbol"/>
              <a:buChar char="-"/>
            </a:pPr>
            <a:r>
              <a:rPr lang="en-US" sz="2000" strike="noStrike">
                <a:solidFill>
                  <a:srgbClr val="000000"/>
                </a:solidFill>
                <a:latin typeface="Arial"/>
              </a:rPr>
              <a:t>Crie uma nova classe no pacote stories que extende GridStory e possui o mesmo nome da história criada no passo anterior.</a:t>
            </a:r>
            <a:endParaRPr/>
          </a:p>
          <a:p>
            <a:pPr lvl="1">
              <a:lnSpc>
                <a:spcPct val="100000"/>
              </a:lnSpc>
              <a:buFont typeface="StarSymbol"/>
              <a:buChar char="-"/>
            </a:pPr>
            <a:r>
              <a:rPr lang="en-US" sz="2000" strike="noStrike">
                <a:solidFill>
                  <a:srgbClr val="000000"/>
                </a:solidFill>
                <a:latin typeface="Arial"/>
              </a:rPr>
              <a:t>Execute essa 	classe pelo JUnit</a:t>
            </a:r>
            <a:endParaRPr/>
          </a:p>
          <a:p>
            <a:pPr>
              <a:lnSpc>
                <a:spcPct val="100000"/>
              </a:lnSpc>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Não há resposta exata para este exercício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O método assertThat() pertence à biblioteca JUnit, mas os matchers (is(),not()...) pertencem ao Hamcrest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4"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25"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7"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8"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9"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30"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2"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33"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34" name="Imagem 33"/>
          <p:cNvPicPr/>
          <p:nvPr/>
        </p:nvPicPr>
        <p:blipFill>
          <a:blip r:embed="rId2"/>
          <a:stretch/>
        </p:blipFill>
        <p:spPr>
          <a:xfrm>
            <a:off x="2079360" y="1889640"/>
            <a:ext cx="4984200" cy="3976920"/>
          </a:xfrm>
          <a:prstGeom prst="rect">
            <a:avLst/>
          </a:prstGeom>
          <a:ln>
            <a:noFill/>
          </a:ln>
        </p:spPr>
      </p:pic>
      <p:pic>
        <p:nvPicPr>
          <p:cNvPr id="35" name="Imagem 34"/>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9"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1"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3"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44"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49"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50"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2"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5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4"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5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8"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0"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61"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3"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64"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65"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66"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8"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69"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70" name="Imagem 69"/>
          <p:cNvPicPr/>
          <p:nvPr/>
        </p:nvPicPr>
        <p:blipFill>
          <a:blip r:embed="rId2"/>
          <a:stretch/>
        </p:blipFill>
        <p:spPr>
          <a:xfrm>
            <a:off x="2079360" y="1889640"/>
            <a:ext cx="4984200" cy="3976920"/>
          </a:xfrm>
          <a:prstGeom prst="rect">
            <a:avLst/>
          </a:prstGeom>
          <a:ln>
            <a:noFill/>
          </a:ln>
        </p:spPr>
      </p:pic>
      <p:pic>
        <p:nvPicPr>
          <p:cNvPr id="71" name="Imagem 70"/>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5"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7"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9"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0"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4"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85"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86"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8"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0"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9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4"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6"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97"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0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01"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02"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04"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05"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06" name="Imagem 105"/>
          <p:cNvPicPr/>
          <p:nvPr/>
        </p:nvPicPr>
        <p:blipFill>
          <a:blip r:embed="rId2"/>
          <a:stretch/>
        </p:blipFill>
        <p:spPr>
          <a:xfrm>
            <a:off x="2079360" y="1889640"/>
            <a:ext cx="4984200" cy="3976920"/>
          </a:xfrm>
          <a:prstGeom prst="rect">
            <a:avLst/>
          </a:prstGeom>
          <a:ln>
            <a:noFill/>
          </a:ln>
        </p:spPr>
      </p:pic>
      <p:pic>
        <p:nvPicPr>
          <p:cNvPr id="107" name="Imagem 106"/>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2"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4"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17"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1"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22"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23"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2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27"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1"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3"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34"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8"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39"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41"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42"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43" name="Imagem 142"/>
          <p:cNvPicPr/>
          <p:nvPr/>
        </p:nvPicPr>
        <p:blipFill>
          <a:blip r:embed="rId2"/>
          <a:stretch/>
        </p:blipFill>
        <p:spPr>
          <a:xfrm>
            <a:off x="2079360" y="1889640"/>
            <a:ext cx="4984200" cy="3976920"/>
          </a:xfrm>
          <a:prstGeom prst="rect">
            <a:avLst/>
          </a:prstGeom>
          <a:ln>
            <a:noFill/>
          </a:ln>
        </p:spPr>
      </p:pic>
      <p:pic>
        <p:nvPicPr>
          <p:cNvPr id="144" name="Imagem 143"/>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1"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3"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56"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1"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62"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4"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65"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66"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0"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2"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73"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5"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7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7"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78"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80"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81"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82" name="Imagem 181"/>
          <p:cNvPicPr/>
          <p:nvPr/>
        </p:nvPicPr>
        <p:blipFill>
          <a:blip r:embed="rId2"/>
          <a:stretch/>
        </p:blipFill>
        <p:spPr>
          <a:xfrm>
            <a:off x="2079360" y="1889640"/>
            <a:ext cx="4984200" cy="3976920"/>
          </a:xfrm>
          <a:prstGeom prst="rect">
            <a:avLst/>
          </a:prstGeom>
          <a:ln>
            <a:noFill/>
          </a:ln>
        </p:spPr>
      </p:pic>
      <p:pic>
        <p:nvPicPr>
          <p:cNvPr id="183" name="Imagem 182"/>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4"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8"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1"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2"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3" name="PlaceHolder 2"/>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37"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body"/>
          </p:nvPr>
        </p:nvSpPr>
        <p:spPr>
          <a:xfrm>
            <a:off x="45720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09" name="PlaceHolder 2"/>
          <p:cNvSpPr>
            <a:spLocks noGrp="1"/>
          </p:cNvSpPr>
          <p:nvPr>
            <p:ph type="body"/>
          </p:nvPr>
        </p:nvSpPr>
        <p:spPr>
          <a:xfrm>
            <a:off x="467424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0" name="PlaceHolder 3"/>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146"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147" name="PlaceHolder 3"/>
          <p:cNvSpPr>
            <a:spLocks noGrp="1"/>
          </p:cNvSpPr>
          <p:nvPr>
            <p:ph type="dt"/>
          </p:nvPr>
        </p:nvSpPr>
        <p:spPr>
          <a:xfrm>
            <a:off x="457200" y="6247440"/>
            <a:ext cx="2130120" cy="472680"/>
          </a:xfrm>
          <a:prstGeom prst="rect">
            <a:avLst/>
          </a:prstGeom>
        </p:spPr>
        <p:txBody>
          <a:bodyPr lIns="0" tIns="0" rIns="0" bIns="0"/>
          <a:lstStyle/>
          <a:p>
            <a:r>
              <a:rPr lang="en-US" sz="1400">
                <a:latin typeface="Times New Roman"/>
              </a:rPr>
              <a:t>&lt;date/time&gt;</a:t>
            </a:r>
            <a:endParaRPr/>
          </a:p>
        </p:txBody>
      </p:sp>
      <p:sp>
        <p:nvSpPr>
          <p:cNvPr id="148" name="PlaceHolder 4"/>
          <p:cNvSpPr>
            <a:spLocks noGrp="1"/>
          </p:cNvSpPr>
          <p:nvPr>
            <p:ph type="ftr"/>
          </p:nvPr>
        </p:nvSpPr>
        <p:spPr>
          <a:xfrm>
            <a:off x="3126960" y="6247440"/>
            <a:ext cx="2898000" cy="472680"/>
          </a:xfrm>
          <a:prstGeom prst="rect">
            <a:avLst/>
          </a:prstGeom>
        </p:spPr>
        <p:txBody>
          <a:bodyPr lIns="0" tIns="0" rIns="0" bIns="0"/>
          <a:lstStyle/>
          <a:p>
            <a:pPr algn="ctr"/>
            <a:r>
              <a:rPr lang="en-US" sz="1400">
                <a:latin typeface="Times New Roman"/>
              </a:rPr>
              <a:t>&lt;footer&gt;</a:t>
            </a:r>
            <a:endParaRPr/>
          </a:p>
        </p:txBody>
      </p:sp>
      <p:sp>
        <p:nvSpPr>
          <p:cNvPr id="149" name="PlaceHolder 5"/>
          <p:cNvSpPr>
            <a:spLocks noGrp="1"/>
          </p:cNvSpPr>
          <p:nvPr>
            <p:ph type="sldNum"/>
          </p:nvPr>
        </p:nvSpPr>
        <p:spPr>
          <a:xfrm>
            <a:off x="6555960" y="6247440"/>
            <a:ext cx="2130120" cy="472680"/>
          </a:xfrm>
          <a:prstGeom prst="rect">
            <a:avLst/>
          </a:prstGeom>
        </p:spPr>
        <p:txBody>
          <a:bodyPr lIns="0" tIns="0" rIns="0" bIns="0"/>
          <a:lstStyle/>
          <a:p>
            <a:pPr algn="r"/>
            <a:fld id="{DFF10C5A-23BE-4611-8CF9-2F0AEE8A2FC7}" type="slidenum">
              <a:rPr lang="en-US"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www.nist.gov/director/planning/upload/report02-3.pdf" TargetMode="Externa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gif"/><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0.xml.rels><?xml version="1.0" encoding="UTF-8" standalone="yes"?>
<Relationships xmlns="http://schemas.openxmlformats.org/package/2006/relationships"><Relationship Id="rId3" Type="http://schemas.openxmlformats.org/officeDocument/2006/relationships/hyperlink" Target="https://github.com/MateusAraujoBorges/motorola-ftestes-15" TargetMode="External"/><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www.joelonsoftware.com/articles/fog0000000029.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googleresearch.blogspot.com.br/2006/06/extra-extra-read-all-about-it-nearly.html" TargetMode="External"/><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hyperlink" Target="http://ruturaj.net/git-bisect-tutoria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github.com/ruturajv/git-bisect-demo.git"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39740" y="2209800"/>
            <a:ext cx="8263800" cy="83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Validação</a:t>
            </a:r>
            <a:r>
              <a:rPr lang="en-US" sz="4400" strike="noStrike" dirty="0" smtClean="0">
                <a:solidFill>
                  <a:srgbClr val="000000"/>
                </a:solidFill>
                <a:latin typeface="Calibri"/>
                <a:ea typeface="DejaVu Sans"/>
              </a:rPr>
              <a:t> de </a:t>
            </a:r>
            <a:r>
              <a:rPr lang="en-US" sz="4400" strike="noStrike" dirty="0">
                <a:solidFill>
                  <a:srgbClr val="000000"/>
                </a:solidFill>
                <a:latin typeface="Calibri"/>
                <a:ea typeface="DejaVu Sans"/>
              </a:rPr>
              <a:t>Software</a:t>
            </a:r>
            <a:endParaRPr dirty="0"/>
          </a:p>
        </p:txBody>
      </p:sp>
      <p:sp>
        <p:nvSpPr>
          <p:cNvPr id="190" name="CustomShape 2"/>
          <p:cNvSpPr/>
          <p:nvPr/>
        </p:nvSpPr>
        <p:spPr>
          <a:xfrm>
            <a:off x="685800" y="3786840"/>
            <a:ext cx="7771680" cy="1045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200" strike="noStrike" dirty="0">
                <a:solidFill>
                  <a:srgbClr val="8B8B8B"/>
                </a:solidFill>
                <a:latin typeface="Calibri"/>
                <a:ea typeface="DejaVu Sans"/>
              </a:rPr>
              <a:t>Marcelo </a:t>
            </a:r>
            <a:r>
              <a:rPr lang="en-US" sz="3200" strike="noStrike" dirty="0" err="1" smtClean="0">
                <a:solidFill>
                  <a:srgbClr val="8B8B8B"/>
                </a:solidFill>
                <a:latin typeface="Calibri"/>
                <a:ea typeface="DejaVu Sans"/>
              </a:rPr>
              <a:t>d’Amorim</a:t>
            </a:r>
            <a:endParaRPr dirty="0" smtClean="0"/>
          </a:p>
          <a:p>
            <a:pPr algn="ctr">
              <a:lnSpc>
                <a:spcPct val="100000"/>
              </a:lnSpc>
            </a:pPr>
            <a:r>
              <a:rPr lang="en-US" sz="3200" dirty="0" smtClean="0">
                <a:solidFill>
                  <a:srgbClr val="8B8B8B"/>
                </a:solidFill>
                <a:latin typeface="Calibri"/>
                <a:ea typeface="DejaVu Sans"/>
              </a:rPr>
              <a:t>Web: ~</a:t>
            </a:r>
            <a:r>
              <a:rPr lang="en-US" sz="3200" dirty="0" err="1" smtClean="0">
                <a:solidFill>
                  <a:srgbClr val="8B8B8B"/>
                </a:solidFill>
                <a:latin typeface="Calibri"/>
                <a:ea typeface="DejaVu Sans"/>
              </a:rPr>
              <a:t>d</a:t>
            </a:r>
            <a:r>
              <a:rPr lang="en-US" sz="3200" strike="noStrike" dirty="0" err="1" smtClean="0">
                <a:solidFill>
                  <a:srgbClr val="8B8B8B"/>
                </a:solidFill>
                <a:latin typeface="Calibri"/>
                <a:ea typeface="DejaVu Sans"/>
              </a:rPr>
              <a:t>amorim</a:t>
            </a:r>
            <a:endParaRPr lang="en-US" sz="3200" strike="noStrike" dirty="0" smtClean="0">
              <a:solidFill>
                <a:srgbClr val="8B8B8B"/>
              </a:solidFill>
              <a:latin typeface="Calibri"/>
              <a:ea typeface="DejaVu Sans"/>
            </a:endParaRPr>
          </a:p>
          <a:p>
            <a:pPr algn="ctr">
              <a:lnSpc>
                <a:spcPct val="100000"/>
              </a:lnSpc>
            </a:pPr>
            <a:r>
              <a:rPr lang="en-US" sz="3200" dirty="0" smtClean="0">
                <a:solidFill>
                  <a:srgbClr val="8B8B8B"/>
                </a:solidFill>
                <a:latin typeface="Calibri"/>
              </a:rPr>
              <a:t>Email: damorim@cin.ufpe.br</a:t>
            </a:r>
            <a:endParaRPr dirty="0"/>
          </a:p>
        </p:txBody>
      </p:sp>
      <p:pic>
        <p:nvPicPr>
          <p:cNvPr id="191" name="Shape 36"/>
          <p:cNvPicPr/>
          <p:nvPr/>
        </p:nvPicPr>
        <p:blipFill>
          <a:blip r:embed="rId2"/>
          <a:stretch/>
        </p:blipFill>
        <p:spPr>
          <a:xfrm>
            <a:off x="8111880" y="6302160"/>
            <a:ext cx="837360" cy="39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Exemplo: </a:t>
            </a:r>
            <a:r>
              <a:rPr lang="pt-BR" sz="4400" dirty="0" err="1" smtClean="0">
                <a:solidFill>
                  <a:srgbClr val="000000"/>
                </a:solidFill>
                <a:latin typeface="Calibri"/>
              </a:rPr>
              <a:t>Selenium</a:t>
            </a:r>
            <a:endParaRPr dirty="0"/>
          </a:p>
        </p:txBody>
      </p:sp>
      <p:pic>
        <p:nvPicPr>
          <p:cNvPr id="2050" name="Picture 2" descr="Image result for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83820"/>
            <a:ext cx="1189823" cy="10767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463370"/>
            <a:ext cx="3800720" cy="28505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584630"/>
            <a:ext cx="4673600" cy="3505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3550260"/>
            <a:ext cx="4105520" cy="30791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0" name="Seta para a esquerda 9"/>
          <p:cNvSpPr/>
          <p:nvPr/>
        </p:nvSpPr>
        <p:spPr>
          <a:xfrm rot="20144791">
            <a:off x="1976824" y="4410643"/>
            <a:ext cx="447920" cy="2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esquerda 10"/>
          <p:cNvSpPr/>
          <p:nvPr/>
        </p:nvSpPr>
        <p:spPr>
          <a:xfrm rot="20144791">
            <a:off x="6366005" y="2585429"/>
            <a:ext cx="447920" cy="2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Seta para a esquerda 12"/>
          <p:cNvSpPr/>
          <p:nvPr/>
        </p:nvSpPr>
        <p:spPr>
          <a:xfrm rot="20144791">
            <a:off x="2334520" y="2212453"/>
            <a:ext cx="447920" cy="2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071298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t>
            </a: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a || b) &amp;&amp; c) || d) &amp;&amp; </a:t>
            </a:r>
            <a:r>
              <a:rPr lang="en-US" sz="2400" strike="noStrike" dirty="0" smtClean="0">
                <a:solidFill>
                  <a:srgbClr val="000000"/>
                </a:solidFill>
                <a:latin typeface="Consolas" panose="020B0609020204030204" pitchFamily="49" charset="0"/>
                <a:ea typeface="Courier New"/>
              </a:rPr>
              <a:t>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dirty="0">
                <a:solidFill>
                  <a:srgbClr val="000000"/>
                </a:solidFill>
                <a:latin typeface="Consolas" panose="020B0609020204030204" pitchFamily="49" charset="0"/>
                <a:ea typeface="Courier New"/>
              </a:rPr>
              <a:t>if ((((a || b) &amp;&amp; c) || d) &amp;&amp; e) {...} </a:t>
            </a:r>
            <a:endParaRPr lang="en-US" sz="2400"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else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endParaRPr dirty="0"/>
          </a:p>
        </p:txBody>
      </p:sp>
      <p:sp>
        <p:nvSpPr>
          <p:cNvPr id="5" name="CustomShape 3"/>
          <p:cNvSpPr/>
          <p:nvPr/>
        </p:nvSpPr>
        <p:spPr>
          <a:xfrm>
            <a:off x="619684" y="4876800"/>
            <a:ext cx="6238316"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b, c, d, e </a:t>
            </a: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        a  b  c  d  </a:t>
            </a:r>
            <a:r>
              <a:rPr lang="pt-BR" dirty="0">
                <a:solidFill>
                  <a:srgbClr val="000000"/>
                </a:solidFill>
                <a:latin typeface="Consolas" panose="020B0609020204030204" pitchFamily="49" charset="0"/>
              </a:rPr>
              <a:t>e </a:t>
            </a:r>
            <a:endParaRPr lang="pt-BR" dirty="0" smtClean="0">
              <a:solidFill>
                <a:srgbClr val="000000"/>
              </a:solidFill>
              <a:latin typeface="Consolas" panose="020B0609020204030204" pitchFamily="49" charset="0"/>
            </a:endParaRP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1, -, 1 ]         1  -  1  -  1</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1, 0, 1, 0 ]         0  1  0  1  0</a:t>
            </a:r>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0, -, 0, - ]         0  </a:t>
            </a:r>
            <a:r>
              <a:rPr lang="pt-BR" smtClean="0">
                <a:solidFill>
                  <a:srgbClr val="000000"/>
                </a:solidFill>
                <a:latin typeface="Consolas" panose="020B0609020204030204" pitchFamily="49" charset="0"/>
              </a:rPr>
              <a:t>0  -  </a:t>
            </a:r>
            <a:r>
              <a:rPr lang="pt-BR" dirty="0" smtClean="0">
                <a:solidFill>
                  <a:srgbClr val="000000"/>
                </a:solidFill>
                <a:latin typeface="Consolas" panose="020B0609020204030204" pitchFamily="49" charset="0"/>
              </a:rPr>
              <a:t>0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6" name="CaixaDeTexto 5"/>
          <p:cNvSpPr txBox="1"/>
          <p:nvPr/>
        </p:nvSpPr>
        <p:spPr>
          <a:xfrm>
            <a:off x="882457" y="4517765"/>
            <a:ext cx="1685077" cy="369332"/>
          </a:xfrm>
          <a:prstGeom prst="rect">
            <a:avLst/>
          </a:prstGeom>
          <a:noFill/>
        </p:spPr>
        <p:txBody>
          <a:bodyPr wrap="none" rtlCol="0">
            <a:spAutoFit/>
          </a:bodyPr>
          <a:lstStyle/>
          <a:p>
            <a:r>
              <a:rPr lang="en-US" dirty="0" err="1" smtClean="0"/>
              <a:t>suíte</a:t>
            </a:r>
            <a:r>
              <a:rPr lang="en-US" dirty="0" smtClean="0"/>
              <a:t> de testes</a:t>
            </a:r>
            <a:endParaRPr lang="pt-BR" dirty="0"/>
          </a:p>
        </p:txBody>
      </p:sp>
      <p:sp>
        <p:nvSpPr>
          <p:cNvPr id="7" name="CaixaDeTexto 6"/>
          <p:cNvSpPr txBox="1"/>
          <p:nvPr/>
        </p:nvSpPr>
        <p:spPr>
          <a:xfrm>
            <a:off x="4038600" y="4507468"/>
            <a:ext cx="1172116" cy="369332"/>
          </a:xfrm>
          <a:prstGeom prst="rect">
            <a:avLst/>
          </a:prstGeom>
          <a:noFill/>
        </p:spPr>
        <p:txBody>
          <a:bodyPr wrap="none" rtlCol="0">
            <a:spAutoFit/>
          </a:bodyPr>
          <a:lstStyle/>
          <a:p>
            <a:r>
              <a:rPr lang="en-US" dirty="0" err="1" smtClean="0"/>
              <a:t>requisitos</a:t>
            </a:r>
            <a:endParaRPr lang="pt-BR" dirty="0"/>
          </a:p>
        </p:txBody>
      </p:sp>
    </p:spTree>
    <p:extLst>
      <p:ext uri="{BB962C8B-B14F-4D97-AF65-F5344CB8AC3E}">
        <p14:creationId xmlns:p14="http://schemas.microsoft.com/office/powerpoint/2010/main" val="41198759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a:t>
            </a:r>
            <a:r>
              <a:rPr lang="pt-BR" sz="3200" dirty="0" smtClean="0">
                <a:solidFill>
                  <a:srgbClr val="000000"/>
                </a:solidFill>
                <a:latin typeface="Calibri"/>
                <a:ea typeface="Courier New"/>
              </a:rPr>
              <a:t>compostas.</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dirty="0">
                <a:solidFill>
                  <a:srgbClr val="000000"/>
                </a:solidFill>
                <a:latin typeface="Consolas" panose="020B0609020204030204" pitchFamily="49" charset="0"/>
                <a:ea typeface="Courier New"/>
              </a:rPr>
              <a:t>if ((((a || b) &amp;&amp; c) || d) &amp;&amp; e) {...} </a:t>
            </a:r>
            <a:endParaRPr lang="en-US" sz="2400"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else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endParaRPr dirty="0"/>
          </a:p>
        </p:txBody>
      </p:sp>
      <p:sp>
        <p:nvSpPr>
          <p:cNvPr id="5" name="CustomShape 3"/>
          <p:cNvSpPr/>
          <p:nvPr/>
        </p:nvSpPr>
        <p:spPr>
          <a:xfrm>
            <a:off x="473676" y="4876800"/>
            <a:ext cx="8060724"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pt-BR" dirty="0" smtClean="0">
                <a:solidFill>
                  <a:srgbClr val="000000"/>
                </a:solidFill>
                <a:latin typeface="Consolas" panose="020B0609020204030204" pitchFamily="49" charset="0"/>
              </a:rPr>
              <a:t>[ a, b, c, d, e ]    </a:t>
            </a:r>
            <a:r>
              <a:rPr lang="pt-BR" dirty="0" smtClean="0">
                <a:sym typeface="Wingdings"/>
              </a:rPr>
              <a:t>       </a:t>
            </a:r>
            <a:endParaRPr lang="pt-BR" dirty="0"/>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[ 0, 0, -, 0, - ]    0  0  0  0</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1, 1, 1, 1, 1 ]    1  1  1  1</a:t>
            </a:r>
            <a:endParaRPr lang="pt-BR" dirty="0">
              <a:solidFill>
                <a:srgbClr val="000000"/>
              </a:solidFill>
              <a:latin typeface="Consolas" panose="020B0609020204030204" pitchFamily="49" charset="0"/>
            </a:endParaRPr>
          </a:p>
          <a:p>
            <a:pPr>
              <a:lnSpc>
                <a:spcPct val="100000"/>
              </a:lnSpc>
            </a:pPr>
            <a:endParaRPr dirty="0">
              <a:latin typeface="Consolas" panose="020B0609020204030204" pitchFamily="49" charset="0"/>
            </a:endParaRPr>
          </a:p>
        </p:txBody>
      </p:sp>
      <p:cxnSp>
        <p:nvCxnSpPr>
          <p:cNvPr id="3" name="Conector reto 2"/>
          <p:cNvCxnSpPr/>
          <p:nvPr/>
        </p:nvCxnSpPr>
        <p:spPr>
          <a:xfrm>
            <a:off x="2267465" y="2438400"/>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to 7"/>
          <p:cNvCxnSpPr/>
          <p:nvPr/>
        </p:nvCxnSpPr>
        <p:spPr>
          <a:xfrm flipV="1">
            <a:off x="2267465" y="2854411"/>
            <a:ext cx="2082113" cy="3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2281881" y="2971800"/>
            <a:ext cx="3128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2260926" y="3124200"/>
            <a:ext cx="413987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2581950" y="2133600"/>
            <a:ext cx="389850" cy="369332"/>
          </a:xfrm>
          <a:prstGeom prst="rect">
            <a:avLst/>
          </a:prstGeom>
          <a:noFill/>
        </p:spPr>
        <p:txBody>
          <a:bodyPr wrap="none" rtlCol="0">
            <a:spAutoFit/>
          </a:bodyPr>
          <a:lstStyle/>
          <a:p>
            <a:r>
              <a:rPr lang="pt-BR" dirty="0" smtClean="0">
                <a:sym typeface="Wingdings"/>
              </a:rPr>
              <a:t></a:t>
            </a:r>
            <a:endParaRPr lang="pt-BR" dirty="0"/>
          </a:p>
        </p:txBody>
      </p:sp>
      <p:sp>
        <p:nvSpPr>
          <p:cNvPr id="17" name="CaixaDeTexto 16"/>
          <p:cNvSpPr txBox="1"/>
          <p:nvPr/>
        </p:nvSpPr>
        <p:spPr>
          <a:xfrm>
            <a:off x="4267200" y="2678668"/>
            <a:ext cx="389850" cy="369332"/>
          </a:xfrm>
          <a:prstGeom prst="rect">
            <a:avLst/>
          </a:prstGeom>
          <a:noFill/>
        </p:spPr>
        <p:txBody>
          <a:bodyPr wrap="none" rtlCol="0">
            <a:spAutoFit/>
          </a:bodyPr>
          <a:lstStyle/>
          <a:p>
            <a:r>
              <a:rPr lang="pt-BR" dirty="0" smtClean="0">
                <a:sym typeface="Wingdings"/>
              </a:rPr>
              <a:t></a:t>
            </a:r>
            <a:endParaRPr lang="pt-BR" dirty="0"/>
          </a:p>
        </p:txBody>
      </p:sp>
      <p:sp>
        <p:nvSpPr>
          <p:cNvPr id="18" name="CaixaDeTexto 17"/>
          <p:cNvSpPr txBox="1"/>
          <p:nvPr/>
        </p:nvSpPr>
        <p:spPr>
          <a:xfrm>
            <a:off x="5334000" y="2787134"/>
            <a:ext cx="389850" cy="369332"/>
          </a:xfrm>
          <a:prstGeom prst="rect">
            <a:avLst/>
          </a:prstGeom>
          <a:noFill/>
        </p:spPr>
        <p:txBody>
          <a:bodyPr wrap="none" rtlCol="0">
            <a:spAutoFit/>
          </a:bodyPr>
          <a:lstStyle/>
          <a:p>
            <a:r>
              <a:rPr lang="pt-BR" dirty="0" smtClean="0">
                <a:sym typeface="Wingdings"/>
              </a:rPr>
              <a:t></a:t>
            </a:r>
            <a:endParaRPr lang="pt-BR" dirty="0"/>
          </a:p>
        </p:txBody>
      </p:sp>
      <p:sp>
        <p:nvSpPr>
          <p:cNvPr id="19" name="CaixaDeTexto 18"/>
          <p:cNvSpPr txBox="1"/>
          <p:nvPr/>
        </p:nvSpPr>
        <p:spPr>
          <a:xfrm>
            <a:off x="6315750" y="2939534"/>
            <a:ext cx="389850" cy="369332"/>
          </a:xfrm>
          <a:prstGeom prst="rect">
            <a:avLst/>
          </a:prstGeom>
          <a:noFill/>
        </p:spPr>
        <p:txBody>
          <a:bodyPr wrap="none" rtlCol="0">
            <a:spAutoFit/>
          </a:bodyPr>
          <a:lstStyle/>
          <a:p>
            <a:r>
              <a:rPr lang="pt-BR" dirty="0" smtClean="0">
                <a:sym typeface="Wingdings"/>
              </a:rPr>
              <a:t></a:t>
            </a:r>
            <a:endParaRPr lang="pt-BR" dirty="0"/>
          </a:p>
        </p:txBody>
      </p:sp>
      <p:sp>
        <p:nvSpPr>
          <p:cNvPr id="15" name="CaixaDeTexto 14"/>
          <p:cNvSpPr txBox="1"/>
          <p:nvPr/>
        </p:nvSpPr>
        <p:spPr>
          <a:xfrm>
            <a:off x="882457" y="4517765"/>
            <a:ext cx="1685077" cy="369332"/>
          </a:xfrm>
          <a:prstGeom prst="rect">
            <a:avLst/>
          </a:prstGeom>
          <a:noFill/>
        </p:spPr>
        <p:txBody>
          <a:bodyPr wrap="none" rtlCol="0">
            <a:spAutoFit/>
          </a:bodyPr>
          <a:lstStyle/>
          <a:p>
            <a:r>
              <a:rPr lang="en-US" dirty="0" err="1" smtClean="0"/>
              <a:t>suíte</a:t>
            </a:r>
            <a:r>
              <a:rPr lang="en-US" dirty="0" smtClean="0"/>
              <a:t> de testes</a:t>
            </a:r>
            <a:endParaRPr lang="pt-BR" dirty="0"/>
          </a:p>
        </p:txBody>
      </p:sp>
      <p:sp>
        <p:nvSpPr>
          <p:cNvPr id="23" name="CaixaDeTexto 22"/>
          <p:cNvSpPr txBox="1"/>
          <p:nvPr/>
        </p:nvSpPr>
        <p:spPr>
          <a:xfrm>
            <a:off x="3259982" y="4507468"/>
            <a:ext cx="1172116" cy="369332"/>
          </a:xfrm>
          <a:prstGeom prst="rect">
            <a:avLst/>
          </a:prstGeom>
          <a:noFill/>
        </p:spPr>
        <p:txBody>
          <a:bodyPr wrap="none" rtlCol="0">
            <a:spAutoFit/>
          </a:bodyPr>
          <a:lstStyle/>
          <a:p>
            <a:r>
              <a:rPr lang="en-US" dirty="0" err="1" smtClean="0"/>
              <a:t>requisitos</a:t>
            </a:r>
            <a:endParaRPr lang="pt-BR" dirty="0"/>
          </a:p>
        </p:txBody>
      </p:sp>
    </p:spTree>
    <p:extLst>
      <p:ext uri="{BB962C8B-B14F-4D97-AF65-F5344CB8AC3E}">
        <p14:creationId xmlns:p14="http://schemas.microsoft.com/office/powerpoint/2010/main" val="28101581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Utilizado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pela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aeroespacial</a:t>
            </a:r>
            <a:endParaRPr dirty="0"/>
          </a:p>
          <a:p>
            <a:pPr lvl="1">
              <a:lnSpc>
                <a:spcPct val="100000"/>
              </a:lnSpc>
              <a:buFont typeface="Arial"/>
              <a:buChar char="–"/>
            </a:pPr>
            <a:r>
              <a:rPr lang="en-US" sz="2800" strike="noStrike" dirty="0">
                <a:solidFill>
                  <a:srgbClr val="000000"/>
                </a:solidFill>
                <a:latin typeface="Calibri"/>
                <a:ea typeface="DejaVu Sans"/>
              </a:rPr>
              <a:t>RTCA/DO-178B, EUROCAE ED-12b</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Objetivos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Evitar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explosão</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combinatorial</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Isolar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efeito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resultado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expressão</a:t>
            </a:r>
            <a:endParaRPr sz="3200" dirty="0"/>
          </a:p>
        </p:txBody>
      </p:sp>
      <p:sp>
        <p:nvSpPr>
          <p:cNvPr id="637" name="CustomShape 3"/>
          <p:cNvSpPr/>
          <p:nvPr/>
        </p:nvSpPr>
        <p:spPr>
          <a:xfrm>
            <a:off x="78120" y="90000"/>
            <a:ext cx="88664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strike="noStrike">
                <a:solidFill>
                  <a:srgbClr val="000000"/>
                </a:solidFill>
                <a:latin typeface="Calibri"/>
                <a:ea typeface="DejaVu Sans"/>
              </a:rPr>
              <a:t>Modified Condition Decision Coverage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9"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C</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Deve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existir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dois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teste, T</a:t>
            </a:r>
            <a:r>
              <a:rPr lang="en-US" sz="2800" strike="noStrike" baseline="-25000" dirty="0">
                <a:solidFill>
                  <a:srgbClr val="000000"/>
                </a:solidFill>
                <a:latin typeface="Calibri"/>
                <a:ea typeface="DejaVu Sans"/>
              </a:rPr>
              <a:t>1</a:t>
            </a:r>
            <a:r>
              <a:rPr lang="en-US" sz="2800" strike="noStrike" dirty="0">
                <a:solidFill>
                  <a:srgbClr val="000000"/>
                </a:solidFill>
                <a:latin typeface="Calibri"/>
                <a:ea typeface="DejaVu Sans"/>
              </a:rPr>
              <a:t> e </a:t>
            </a:r>
            <a:r>
              <a:rPr lang="en-US" sz="2800" strike="noStrike" dirty="0" smtClean="0">
                <a:solidFill>
                  <a:srgbClr val="000000"/>
                </a:solidFill>
                <a:latin typeface="Calibri"/>
                <a:ea typeface="DejaVu Sans"/>
              </a:rPr>
              <a:t>T</a:t>
            </a:r>
            <a:r>
              <a:rPr lang="en-US" sz="2800" strike="noStrike" baseline="-25000" dirty="0" smtClean="0">
                <a:solidFill>
                  <a:srgbClr val="000000"/>
                </a:solidFill>
                <a:latin typeface="Calibri"/>
                <a:ea typeface="DejaVu Sans"/>
              </a:rPr>
              <a:t>2</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Todas</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as </a:t>
            </a:r>
            <a:r>
              <a:rPr lang="en-US" sz="2800" strike="noStrike" dirty="0" err="1">
                <a:solidFill>
                  <a:srgbClr val="000000"/>
                </a:solidFill>
                <a:latin typeface="Calibri"/>
                <a:ea typeface="DejaVu Sans"/>
              </a:rPr>
              <a:t>condições</a:t>
            </a:r>
            <a:r>
              <a:rPr lang="en-US" sz="2800" strike="noStrike" dirty="0">
                <a:solidFill>
                  <a:srgbClr val="000000"/>
                </a:solidFill>
                <a:latin typeface="Calibri"/>
                <a:ea typeface="DejaVu Sans"/>
              </a:rPr>
              <a:t> != </a:t>
            </a:r>
            <a:r>
              <a:rPr lang="en-US" sz="2800" dirty="0">
                <a:solidFill>
                  <a:srgbClr val="000000"/>
                </a:solidFill>
                <a:latin typeface="Calibri"/>
                <a:ea typeface="DejaVu Sans"/>
              </a:rPr>
              <a:t>C</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precisam</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ter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mesmo</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valor</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C </a:t>
            </a:r>
            <a:r>
              <a:rPr lang="en-US" sz="2800" dirty="0" err="1" smtClean="0">
                <a:solidFill>
                  <a:srgbClr val="000000"/>
                </a:solidFill>
                <a:latin typeface="Calibri"/>
              </a:rPr>
              <a:t>precisa</a:t>
            </a:r>
            <a:r>
              <a:rPr lang="en-US" sz="2800" dirty="0" smtClean="0">
                <a:solidFill>
                  <a:srgbClr val="000000"/>
                </a:solidFill>
                <a:latin typeface="Calibri"/>
              </a:rPr>
              <a:t> </a:t>
            </a:r>
            <a:r>
              <a:rPr lang="en-US" sz="2800" dirty="0" err="1" smtClean="0">
                <a:solidFill>
                  <a:srgbClr val="000000"/>
                </a:solidFill>
                <a:latin typeface="Calibri"/>
              </a:rPr>
              <a:t>avaliar</a:t>
            </a:r>
            <a:r>
              <a:rPr lang="en-US" sz="2800" dirty="0" smtClean="0">
                <a:solidFill>
                  <a:srgbClr val="000000"/>
                </a:solidFill>
                <a:latin typeface="Calibri"/>
              </a:rPr>
              <a:t> para </a:t>
            </a:r>
            <a:r>
              <a:rPr lang="en-US" sz="2800" i="1" dirty="0" smtClean="0">
                <a:solidFill>
                  <a:srgbClr val="000000"/>
                </a:solidFill>
                <a:latin typeface="Calibri"/>
              </a:rPr>
              <a:t>True</a:t>
            </a:r>
            <a:r>
              <a:rPr lang="en-US" sz="2800" dirty="0" smtClean="0">
                <a:solidFill>
                  <a:srgbClr val="000000"/>
                </a:solidFill>
                <a:latin typeface="Calibri"/>
              </a:rPr>
              <a:t> e </a:t>
            </a:r>
            <a:r>
              <a:rPr lang="en-US" sz="2800" i="1" dirty="0" smtClean="0">
                <a:solidFill>
                  <a:srgbClr val="000000"/>
                </a:solidFill>
                <a:latin typeface="Calibri"/>
              </a:rPr>
              <a:t>False</a:t>
            </a:r>
            <a:endParaRPr i="1"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que </a:t>
            </a:r>
            <a:r>
              <a:rPr lang="en-US" sz="2800" strike="noStrike" dirty="0" err="1">
                <a:solidFill>
                  <a:srgbClr val="000000"/>
                </a:solidFill>
                <a:latin typeface="Calibri"/>
                <a:ea typeface="DejaVu Sans"/>
              </a:rPr>
              <a:t>compreende</a:t>
            </a:r>
            <a:r>
              <a:rPr lang="en-US" sz="2800" strike="noStrike" dirty="0">
                <a:solidFill>
                  <a:srgbClr val="000000"/>
                </a:solidFill>
                <a:latin typeface="Calibri"/>
                <a:ea typeface="DejaVu Sans"/>
              </a:rPr>
              <a:t> C </a:t>
            </a:r>
            <a:r>
              <a:rPr lang="en-US" sz="2800" strike="noStrike" dirty="0" err="1">
                <a:solidFill>
                  <a:srgbClr val="000000"/>
                </a:solidFill>
                <a:latin typeface="Calibri"/>
                <a:ea typeface="DejaVu Sans"/>
              </a:rPr>
              <a:t>deve</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avaliar</a:t>
            </a:r>
            <a:r>
              <a:rPr lang="en-US" sz="2800" strike="noStrike" dirty="0" smtClean="0">
                <a:solidFill>
                  <a:srgbClr val="000000"/>
                </a:solidFill>
                <a:latin typeface="Calibri"/>
                <a:ea typeface="DejaVu Sans"/>
              </a:rPr>
              <a:t> para </a:t>
            </a:r>
            <a:r>
              <a:rPr lang="en-US" sz="2800" i="1" strike="noStrike" dirty="0">
                <a:solidFill>
                  <a:srgbClr val="000000"/>
                </a:solidFill>
                <a:latin typeface="Calibri"/>
                <a:ea typeface="DejaVu Sans"/>
              </a:rPr>
              <a:t>True</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em</a:t>
            </a:r>
            <a:r>
              <a:rPr lang="en-US" sz="2800" strike="noStrike" dirty="0" smtClean="0">
                <a:solidFill>
                  <a:srgbClr val="000000"/>
                </a:solidFill>
                <a:latin typeface="Calibri"/>
                <a:ea typeface="DejaVu Sans"/>
              </a:rPr>
              <a:t> um </a:t>
            </a:r>
            <a:r>
              <a:rPr lang="en-US" sz="2800" strike="noStrike" dirty="0" err="1" smtClean="0">
                <a:solidFill>
                  <a:srgbClr val="000000"/>
                </a:solidFill>
                <a:latin typeface="Calibri"/>
                <a:ea typeface="DejaVu Sans"/>
              </a:rPr>
              <a:t>caso</a:t>
            </a:r>
            <a:r>
              <a:rPr lang="en-US" sz="2800" strike="noStrike" dirty="0" smtClean="0">
                <a:solidFill>
                  <a:srgbClr val="000000"/>
                </a:solidFill>
                <a:latin typeface="Calibri"/>
                <a:ea typeface="DejaVu Sans"/>
              </a:rPr>
              <a:t> de teste </a:t>
            </a:r>
            <a:r>
              <a:rPr lang="en-US" sz="2800" strike="noStrike" dirty="0">
                <a:solidFill>
                  <a:srgbClr val="000000"/>
                </a:solidFill>
                <a:latin typeface="Calibri"/>
                <a:ea typeface="DejaVu Sans"/>
              </a:rPr>
              <a:t>e </a:t>
            </a:r>
            <a:r>
              <a:rPr lang="en-US" sz="2800" i="1" strike="noStrike" dirty="0">
                <a:solidFill>
                  <a:srgbClr val="000000"/>
                </a:solidFill>
                <a:latin typeface="Calibri"/>
                <a:ea typeface="DejaVu Sans"/>
              </a:rPr>
              <a:t>False</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no outro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1</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3200" dirty="0" smtClean="0">
                <a:solidFill>
                  <a:srgbClr val="000000"/>
                </a:solidFill>
                <a:latin typeface="Calibri"/>
              </a:rPr>
              <a:t>Considere </a:t>
            </a:r>
            <a:r>
              <a:rPr lang="pt-BR" sz="3200" dirty="0" smtClean="0">
                <a:solidFill>
                  <a:srgbClr val="000000"/>
                </a:solidFill>
                <a:latin typeface="Calibri"/>
              </a:rPr>
              <a:t>a seguinte expressão </a:t>
            </a:r>
            <a:r>
              <a:rPr lang="pt-BR" sz="3200" dirty="0" smtClean="0">
                <a:solidFill>
                  <a:srgbClr val="000000"/>
                </a:solidFill>
                <a:latin typeface="Calibri"/>
              </a:rPr>
              <a:t>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strike="noStrike" dirty="0" smtClean="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7338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1 ]</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[ 1, 0, 0 ]</a:t>
            </a:r>
          </a:p>
          <a:p>
            <a:pPr>
              <a:lnSpc>
                <a:spcPct val="100000"/>
              </a:lnSpc>
            </a:pPr>
            <a:r>
              <a:rPr lang="pt-BR" sz="2400" strike="sngStrike" dirty="0" smtClean="0">
                <a:solidFill>
                  <a:srgbClr val="000000"/>
                </a:solidFill>
                <a:latin typeface="Consolas" panose="020B0609020204030204" pitchFamily="49" charset="0"/>
              </a:rPr>
              <a:t>TR3:  [ 1, 1, 1 ]</a:t>
            </a:r>
          </a:p>
          <a:p>
            <a:pPr>
              <a:lnSpc>
                <a:spcPct val="100000"/>
              </a:lnSpc>
            </a:pPr>
            <a:r>
              <a:rPr lang="pt-BR" sz="2400" dirty="0" smtClean="0">
                <a:solidFill>
                  <a:srgbClr val="000000"/>
                </a:solidFill>
                <a:latin typeface="Consolas" panose="020B0609020204030204" pitchFamily="49" charset="0"/>
              </a:rPr>
              <a:t>TR4:  [ 0, ?, 0 </a:t>
            </a:r>
            <a:r>
              <a:rPr lang="pt-BR" sz="2400" dirty="0">
                <a:solidFill>
                  <a:srgbClr val="000000"/>
                </a:solidFill>
                <a:latin typeface="Consolas" panose="020B0609020204030204" pitchFamily="49" charset="0"/>
              </a:rPr>
              <a:t>]</a:t>
            </a: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953000" y="2590800"/>
            <a:ext cx="3352200" cy="914400"/>
          </a:xfrm>
          <a:prstGeom prst="wedgeRectCallout">
            <a:avLst>
              <a:gd name="adj1" fmla="val -51786"/>
              <a:gd name="adj2" fmla="val 8787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Resposta</a:t>
            </a:r>
            <a:r>
              <a:rPr lang="en-US" dirty="0" smtClean="0"/>
              <a:t>, </a:t>
            </a:r>
            <a:r>
              <a:rPr lang="en-US" dirty="0" err="1" smtClean="0"/>
              <a:t>resultado</a:t>
            </a:r>
            <a:r>
              <a:rPr lang="en-US" dirty="0"/>
              <a:t> </a:t>
            </a:r>
            <a:r>
              <a:rPr lang="en-US" dirty="0" smtClean="0"/>
              <a:t>da </a:t>
            </a:r>
            <a:r>
              <a:rPr lang="en-US" dirty="0" err="1" smtClean="0"/>
              <a:t>avaliação</a:t>
            </a:r>
            <a:r>
              <a:rPr lang="en-US" dirty="0" smtClean="0"/>
              <a:t> da </a:t>
            </a:r>
            <a:r>
              <a:rPr lang="en-US" dirty="0" err="1" smtClean="0"/>
              <a:t>expressão</a:t>
            </a:r>
            <a:r>
              <a:rPr lang="en-US" dirty="0" smtClean="0"/>
              <a:t> a &amp;&amp; b</a:t>
            </a:r>
            <a:endParaRPr lang="en-US" dirty="0"/>
          </a:p>
        </p:txBody>
      </p:sp>
      <p:sp>
        <p:nvSpPr>
          <p:cNvPr id="7" name="Texto explicativo retangular 6"/>
          <p:cNvSpPr/>
          <p:nvPr/>
        </p:nvSpPr>
        <p:spPr>
          <a:xfrm>
            <a:off x="84161" y="4774322"/>
            <a:ext cx="1839036" cy="1981200"/>
          </a:xfrm>
          <a:prstGeom prst="wedgeRectCallout">
            <a:avLst>
              <a:gd name="adj1" fmla="val 54648"/>
              <a:gd name="adj2" fmla="val -6666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Requisitos</a:t>
            </a:r>
            <a:r>
              <a:rPr lang="en-US" dirty="0" smtClean="0"/>
              <a:t> de teste que a </a:t>
            </a:r>
            <a:r>
              <a:rPr lang="en-US" dirty="0" err="1" smtClean="0"/>
              <a:t>suíte</a:t>
            </a:r>
            <a:r>
              <a:rPr lang="en-US" dirty="0" smtClean="0"/>
              <a:t> de teste </a:t>
            </a:r>
            <a:r>
              <a:rPr lang="en-US" dirty="0" err="1" smtClean="0"/>
              <a:t>adequada</a:t>
            </a:r>
            <a:r>
              <a:rPr lang="en-US" dirty="0" smtClean="0"/>
              <a:t> a MC/DC </a:t>
            </a:r>
            <a:r>
              <a:rPr lang="en-US" dirty="0" err="1" smtClean="0"/>
              <a:t>deve</a:t>
            </a:r>
            <a:r>
              <a:rPr lang="en-US" dirty="0" smtClean="0"/>
              <a:t> </a:t>
            </a:r>
            <a:r>
              <a:rPr lang="en-US" dirty="0" err="1" smtClean="0"/>
              <a:t>atender</a:t>
            </a:r>
            <a:endParaRPr lang="en-US" dirty="0"/>
          </a:p>
        </p:txBody>
      </p:sp>
    </p:spTree>
    <p:extLst>
      <p:ext uri="{BB962C8B-B14F-4D97-AF65-F5344CB8AC3E}">
        <p14:creationId xmlns:p14="http://schemas.microsoft.com/office/powerpoint/2010/main" val="19511448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2</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3200" dirty="0" smtClean="0">
                <a:solidFill>
                  <a:srgbClr val="000000"/>
                </a:solidFill>
                <a:latin typeface="Calibri"/>
              </a:rPr>
              <a:t>Considere </a:t>
            </a:r>
            <a:r>
              <a:rPr lang="pt-BR" sz="3200" dirty="0" smtClean="0">
                <a:solidFill>
                  <a:srgbClr val="000000"/>
                </a:solidFill>
                <a:latin typeface="Calibri"/>
              </a:rPr>
              <a:t>a seguinte expressão </a:t>
            </a:r>
            <a:r>
              <a:rPr lang="pt-BR" sz="3200" dirty="0" smtClean="0">
                <a:solidFill>
                  <a:srgbClr val="000000"/>
                </a:solidFill>
                <a:latin typeface="Calibri"/>
              </a:rPr>
              <a:t>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dirty="0" smtClean="0">
                <a:solidFill>
                  <a:srgbClr val="000000"/>
                </a:solidFill>
                <a:latin typeface="Consolas" panose="020B0609020204030204" pitchFamily="49" charset="0"/>
                <a:ea typeface="Courier New"/>
              </a:rPr>
              <a:t>) || c) </a:t>
            </a: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5052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a:t>
            </a:r>
            <a:r>
              <a:rPr lang="pt-BR" sz="2400" dirty="0" smtClean="0">
                <a:solidFill>
                  <a:srgbClr val="000000"/>
                </a:solidFill>
                <a:latin typeface="Consolas" panose="020B0609020204030204" pitchFamily="49" charset="0"/>
              </a:rPr>
              <a:t>, 1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0, 1, 0, 0 </a:t>
            </a:r>
            <a:r>
              <a:rPr lang="pt-BR" sz="2400" dirty="0">
                <a:solidFill>
                  <a:srgbClr val="000000"/>
                </a:solidFill>
                <a:latin typeface="Consolas" panose="020B0609020204030204" pitchFamily="49" charset="0"/>
              </a:rPr>
              <a:t>]</a:t>
            </a:r>
          </a:p>
          <a:p>
            <a:pPr>
              <a:lnSpc>
                <a:spcPct val="100000"/>
              </a:lnSpc>
            </a:pPr>
            <a:r>
              <a:rPr lang="pt-BR" sz="2400" strike="sngStrike" dirty="0" smtClean="0">
                <a:solidFill>
                  <a:srgbClr val="000000"/>
                </a:solidFill>
                <a:latin typeface="Consolas" panose="020B0609020204030204" pitchFamily="49" charset="0"/>
              </a:rPr>
              <a:t>TR3:  [ 1, 1, ?, 1 ]</a:t>
            </a:r>
          </a:p>
          <a:p>
            <a:pPr>
              <a:lnSpc>
                <a:spcPct val="100000"/>
              </a:lnSpc>
            </a:pPr>
            <a:r>
              <a:rPr lang="pt-BR" sz="2400" dirty="0" smtClean="0">
                <a:solidFill>
                  <a:srgbClr val="000000"/>
                </a:solidFill>
                <a:latin typeface="Consolas" panose="020B0609020204030204" pitchFamily="49" charset="0"/>
              </a:rPr>
              <a:t>TR4:  [ 1, </a:t>
            </a:r>
            <a:r>
              <a:rPr lang="pt-BR" sz="2400" dirty="0">
                <a:solidFill>
                  <a:srgbClr val="000000"/>
                </a:solidFill>
                <a:latin typeface="Consolas" panose="020B0609020204030204" pitchFamily="49" charset="0"/>
              </a:rPr>
              <a:t>0</a:t>
            </a:r>
            <a:r>
              <a:rPr lang="pt-BR" sz="2400" dirty="0" smtClean="0">
                <a:solidFill>
                  <a:srgbClr val="000000"/>
                </a:solidFill>
                <a:latin typeface="Consolas" panose="020B0609020204030204" pitchFamily="49" charset="0"/>
              </a:rPr>
              <a:t>, 0, 0 ]</a:t>
            </a:r>
          </a:p>
          <a:p>
            <a:pPr>
              <a:lnSpc>
                <a:spcPct val="100000"/>
              </a:lnSpc>
            </a:pPr>
            <a:r>
              <a:rPr lang="pt-BR" sz="2400" dirty="0" smtClean="0">
                <a:solidFill>
                  <a:srgbClr val="000000"/>
                </a:solidFill>
                <a:latin typeface="Consolas" panose="020B0609020204030204" pitchFamily="49" charset="0"/>
              </a:rPr>
              <a:t>TR5: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0, 0, 1, 1 </a:t>
            </a:r>
            <a:r>
              <a:rPr lang="pt-BR" sz="2400" dirty="0">
                <a:solidFill>
                  <a:srgbClr val="000000"/>
                </a:solidFill>
                <a:latin typeface="Consolas" panose="020B0609020204030204" pitchFamily="49" charset="0"/>
              </a:rPr>
              <a:t>]</a:t>
            </a:r>
          </a:p>
          <a:p>
            <a:pPr>
              <a:lnSpc>
                <a:spcPct val="100000"/>
              </a:lnSpc>
            </a:pPr>
            <a:r>
              <a:rPr lang="pt-BR" sz="2400" dirty="0" smtClean="0">
                <a:solidFill>
                  <a:srgbClr val="000000"/>
                </a:solidFill>
                <a:latin typeface="Consolas" panose="020B0609020204030204" pitchFamily="49" charset="0"/>
              </a:rPr>
              <a:t>TR6:  </a:t>
            </a:r>
            <a:r>
              <a:rPr lang="pt-BR" sz="2400" dirty="0">
                <a:solidFill>
                  <a:srgbClr val="000000"/>
                </a:solidFill>
                <a:latin typeface="Consolas" panose="020B0609020204030204" pitchFamily="49" charset="0"/>
              </a:rPr>
              <a:t>[ 0, </a:t>
            </a:r>
            <a:r>
              <a:rPr lang="pt-BR" sz="2400" dirty="0" smtClean="0">
                <a:solidFill>
                  <a:srgbClr val="000000"/>
                </a:solidFill>
                <a:latin typeface="Consolas" panose="020B0609020204030204" pitchFamily="49" charset="0"/>
              </a:rPr>
              <a:t>0, 0, 0 </a:t>
            </a:r>
            <a:r>
              <a:rPr lang="pt-BR" sz="2400" dirty="0">
                <a:solidFill>
                  <a:srgbClr val="000000"/>
                </a:solidFill>
                <a:latin typeface="Consolas" panose="020B0609020204030204" pitchFamily="49" charset="0"/>
              </a:rPr>
              <a:t>]</a:t>
            </a: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36940688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pt-BR" sz="3200" dirty="0" smtClean="0">
                <a:solidFill>
                  <a:srgbClr val="000000"/>
                </a:solidFill>
                <a:latin typeface="Calibri"/>
                <a:ea typeface="Courier New"/>
              </a:rPr>
              <a:t>Construa </a:t>
            </a:r>
            <a:r>
              <a:rPr lang="pt-BR" sz="3200" dirty="0">
                <a:solidFill>
                  <a:srgbClr val="000000"/>
                </a:solidFill>
                <a:latin typeface="Calibri"/>
                <a:ea typeface="Courier New"/>
              </a:rPr>
              <a:t>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t>
            </a: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a || b) &amp;&amp; c) || d) &amp;&amp; </a:t>
            </a:r>
            <a:r>
              <a:rPr lang="en-US" sz="2400" strike="noStrike" dirty="0" smtClean="0">
                <a:solidFill>
                  <a:srgbClr val="000000"/>
                </a:solidFill>
                <a:latin typeface="Consolas" panose="020B0609020204030204" pitchFamily="49" charset="0"/>
                <a:ea typeface="Courier New"/>
              </a:rPr>
              <a:t>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extLst>
      <p:ext uri="{BB962C8B-B14F-4D97-AF65-F5344CB8AC3E}">
        <p14:creationId xmlns:p14="http://schemas.microsoft.com/office/powerpoint/2010/main" val="36699312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pt-BR" sz="3200" dirty="0" smtClean="0">
                <a:solidFill>
                  <a:srgbClr val="000000"/>
                </a:solidFill>
                <a:latin typeface="Calibri"/>
                <a:ea typeface="Courier New"/>
              </a:rPr>
              <a:t>Construa </a:t>
            </a:r>
            <a:r>
              <a:rPr lang="pt-BR" sz="3200" dirty="0">
                <a:solidFill>
                  <a:srgbClr val="000000"/>
                </a:solidFill>
                <a:latin typeface="Calibri"/>
                <a:ea typeface="Courier New"/>
              </a:rPr>
              <a:t>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t>
            </a: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a || b) &amp;&amp; c) || d) &amp;&amp; </a:t>
            </a:r>
            <a:r>
              <a:rPr lang="en-US" sz="2400" strike="noStrike" dirty="0" smtClean="0">
                <a:solidFill>
                  <a:srgbClr val="000000"/>
                </a:solidFill>
                <a:latin typeface="Consolas" panose="020B0609020204030204" pitchFamily="49" charset="0"/>
                <a:ea typeface="Courier New"/>
              </a:rPr>
              <a:t>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4343400"/>
            <a:ext cx="52578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d, e,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0, 0, 1, 0, 1, 0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1, 0, 1, 0, 1, 1 ]</a:t>
            </a:r>
          </a:p>
          <a:p>
            <a:r>
              <a:rPr lang="pt-BR" sz="2400" dirty="0" smtClean="0">
                <a:solidFill>
                  <a:srgbClr val="000000"/>
                </a:solidFill>
                <a:latin typeface="Consolas" panose="020B0609020204030204" pitchFamily="49" charset="0"/>
              </a:rPr>
              <a:t>...</a:t>
            </a:r>
            <a:endParaRPr lang="pt-BR" sz="2400" dirty="0">
              <a:solidFill>
                <a:srgbClr val="000000"/>
              </a:solidFill>
              <a:latin typeface="Consolas" panose="020B0609020204030204" pitchFamily="49" charset="0"/>
            </a:endParaRP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Exe</a:t>
            </a:r>
            <a:r>
              <a:rPr lang="pt-BR" sz="4400" strike="noStrike" dirty="0" err="1" smtClean="0">
                <a:solidFill>
                  <a:srgbClr val="000000"/>
                </a:solidFill>
                <a:latin typeface="Calibri"/>
                <a:ea typeface="DejaVu Sans"/>
              </a:rPr>
              <a:t>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pt-BR" sz="3200" dirty="0" smtClean="0">
                <a:solidFill>
                  <a:srgbClr val="000000"/>
                </a:solidFill>
                <a:latin typeface="Calibri"/>
                <a:ea typeface="Courier New"/>
              </a:rPr>
              <a:t>Qual </a:t>
            </a:r>
            <a:r>
              <a:rPr lang="pt-BR" sz="3200" dirty="0" smtClean="0">
                <a:solidFill>
                  <a:srgbClr val="000000"/>
                </a:solidFill>
                <a:latin typeface="Calibri"/>
                <a:ea typeface="Courier New"/>
              </a:rPr>
              <a:t>o valor de cobertura MC/DC para a suíte de testes </a:t>
            </a:r>
            <a:r>
              <a:rPr lang="pt-BR" sz="3200" dirty="0" smtClean="0">
                <a:solidFill>
                  <a:srgbClr val="000000"/>
                </a:solidFill>
                <a:latin typeface="Calibri"/>
                <a:ea typeface="Courier New"/>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t>
            </a: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a || b) &amp;&amp; c) || d) &amp;&amp; </a:t>
            </a:r>
            <a:r>
              <a:rPr lang="en-US" sz="2400" strike="noStrike" dirty="0" smtClean="0">
                <a:solidFill>
                  <a:srgbClr val="000000"/>
                </a:solidFill>
                <a:latin typeface="Consolas" panose="020B0609020204030204" pitchFamily="49" charset="0"/>
                <a:ea typeface="Courier New"/>
              </a:rPr>
              <a:t>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0" y="3962400"/>
            <a:ext cx="52578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d, e, R ]</a:t>
            </a:r>
          </a:p>
          <a:p>
            <a:r>
              <a:rPr lang="pt-BR" sz="2400" dirty="0" smtClean="0">
                <a:solidFill>
                  <a:srgbClr val="000000"/>
                </a:solidFill>
                <a:latin typeface="Consolas" panose="020B0609020204030204" pitchFamily="49" charset="0"/>
              </a:rPr>
              <a:t>TR1</a:t>
            </a:r>
            <a:r>
              <a:rPr lang="pt-BR" sz="2400" dirty="0" smtClean="0">
                <a:solidFill>
                  <a:srgbClr val="000000"/>
                </a:solidFill>
                <a:latin typeface="Consolas" panose="020B0609020204030204" pitchFamily="49" charset="0"/>
              </a:rPr>
              <a:t>: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0, 0, 1, 0, 1, 0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a:t>
            </a:r>
            <a:r>
              <a:rPr lang="pt-BR" sz="2400" dirty="0" smtClean="0">
                <a:solidFill>
                  <a:srgbClr val="000000"/>
                </a:solidFill>
                <a:latin typeface="Consolas" panose="020B0609020204030204" pitchFamily="49" charset="0"/>
              </a:rPr>
              <a:t>: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1, 0, 1, 0, 1, 1 ]</a:t>
            </a:r>
          </a:p>
          <a:p>
            <a:r>
              <a:rPr lang="pt-BR" sz="2400" dirty="0" smtClean="0">
                <a:solidFill>
                  <a:srgbClr val="000000"/>
                </a:solidFill>
                <a:latin typeface="Consolas" panose="020B0609020204030204" pitchFamily="49" charset="0"/>
              </a:rPr>
              <a:t>TR3</a:t>
            </a:r>
            <a:r>
              <a:rPr lang="pt-BR" sz="2400" dirty="0" smtClean="0">
                <a:solidFill>
                  <a:srgbClr val="000000"/>
                </a:solidFill>
                <a:latin typeface="Consolas" panose="020B0609020204030204" pitchFamily="49" charset="0"/>
              </a:rPr>
              <a:t>: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a:t>
            </a:r>
            <a:r>
              <a:rPr lang="pt-BR" sz="2400" dirty="0">
                <a:solidFill>
                  <a:srgbClr val="000000"/>
                </a:solidFill>
                <a:latin typeface="Consolas" panose="020B0609020204030204" pitchFamily="49" charset="0"/>
              </a:rPr>
              <a:t>0, 1, </a:t>
            </a:r>
            <a:r>
              <a:rPr lang="pt-BR" sz="2400" dirty="0" smtClean="0">
                <a:solidFill>
                  <a:srgbClr val="000000"/>
                </a:solidFill>
                <a:latin typeface="Consolas" panose="020B0609020204030204" pitchFamily="49" charset="0"/>
              </a:rPr>
              <a:t>1, </a:t>
            </a:r>
            <a:r>
              <a:rPr lang="pt-BR" sz="2400" dirty="0">
                <a:solidFill>
                  <a:srgbClr val="000000"/>
                </a:solidFill>
                <a:latin typeface="Consolas" panose="020B0609020204030204" pitchFamily="49" charset="0"/>
              </a:rPr>
              <a:t>1, </a:t>
            </a:r>
            <a:r>
              <a:rPr lang="pt-BR" sz="2400" dirty="0" smtClean="0">
                <a:solidFill>
                  <a:srgbClr val="000000"/>
                </a:solidFill>
                <a:latin typeface="Consolas" panose="020B0609020204030204" pitchFamily="49" charset="0"/>
              </a:rPr>
              <a:t>1 </a:t>
            </a:r>
            <a:r>
              <a:rPr lang="pt-BR" sz="2400" dirty="0">
                <a:solidFill>
                  <a:srgbClr val="000000"/>
                </a:solidFill>
                <a:latin typeface="Consolas" panose="020B0609020204030204" pitchFamily="49" charset="0"/>
              </a:rPr>
              <a:t>]</a:t>
            </a:r>
          </a:p>
          <a:p>
            <a:r>
              <a:rPr lang="pt-BR" sz="2400" dirty="0" smtClean="0">
                <a:solidFill>
                  <a:srgbClr val="000000"/>
                </a:solidFill>
                <a:latin typeface="Consolas" panose="020B0609020204030204" pitchFamily="49" charset="0"/>
              </a:rPr>
              <a:t>TR4</a:t>
            </a:r>
            <a:r>
              <a:rPr lang="pt-BR" sz="2400" dirty="0" smtClean="0">
                <a:solidFill>
                  <a:srgbClr val="000000"/>
                </a:solidFill>
                <a:latin typeface="Consolas" panose="020B0609020204030204" pitchFamily="49" charset="0"/>
              </a:rPr>
              <a:t>:  </a:t>
            </a:r>
            <a:r>
              <a:rPr lang="pt-BR" sz="2400" dirty="0">
                <a:solidFill>
                  <a:srgbClr val="000000"/>
                </a:solidFill>
                <a:latin typeface="Consolas" panose="020B0609020204030204" pitchFamily="49" charset="0"/>
              </a:rPr>
              <a:t>[ 1, 0, </a:t>
            </a:r>
            <a:r>
              <a:rPr lang="pt-BR" sz="2400" dirty="0" smtClean="0">
                <a:solidFill>
                  <a:srgbClr val="000000"/>
                </a:solidFill>
                <a:latin typeface="Consolas" panose="020B0609020204030204" pitchFamily="49" charset="0"/>
              </a:rPr>
              <a:t>0, </a:t>
            </a:r>
            <a:r>
              <a:rPr lang="pt-BR" sz="2400" dirty="0">
                <a:solidFill>
                  <a:srgbClr val="000000"/>
                </a:solidFill>
                <a:latin typeface="Consolas" panose="020B0609020204030204" pitchFamily="49" charset="0"/>
              </a:rPr>
              <a:t>0, 1, </a:t>
            </a:r>
            <a:r>
              <a:rPr lang="pt-BR" sz="2400" dirty="0" smtClean="0">
                <a:solidFill>
                  <a:srgbClr val="000000"/>
                </a:solidFill>
                <a:latin typeface="Consolas" panose="020B0609020204030204" pitchFamily="49" charset="0"/>
              </a:rPr>
              <a:t>0 ]</a:t>
            </a:r>
          </a:p>
          <a:p>
            <a:r>
              <a:rPr lang="pt-BR" sz="2400" dirty="0" smtClean="0">
                <a:solidFill>
                  <a:srgbClr val="000000"/>
                </a:solidFill>
                <a:latin typeface="Consolas" panose="020B0609020204030204" pitchFamily="49" charset="0"/>
              </a:rPr>
              <a:t>TR5</a:t>
            </a:r>
            <a:r>
              <a:rPr lang="pt-BR" sz="2400" dirty="0" smtClean="0">
                <a:solidFill>
                  <a:srgbClr val="000000"/>
                </a:solidFill>
                <a:latin typeface="Consolas" panose="020B0609020204030204" pitchFamily="49" charset="0"/>
              </a:rPr>
              <a:t>:  </a:t>
            </a:r>
            <a:r>
              <a:rPr lang="pt-BR" sz="2400" dirty="0">
                <a:solidFill>
                  <a:srgbClr val="000000"/>
                </a:solidFill>
                <a:latin typeface="Consolas" panose="020B0609020204030204" pitchFamily="49" charset="0"/>
              </a:rPr>
              <a:t>[ 1, 0, 1, 0, 1, 1 ]</a:t>
            </a:r>
          </a:p>
          <a:p>
            <a:endParaRPr lang="pt-BR" sz="2400" dirty="0">
              <a:solidFill>
                <a:srgbClr val="000000"/>
              </a:solidFill>
              <a:latin typeface="Consolas" panose="020B0609020204030204" pitchFamily="49" charset="0"/>
            </a:endParaRPr>
          </a:p>
          <a:p>
            <a:endParaRPr lang="pt-BR" sz="2400" dirty="0">
              <a:solidFill>
                <a:srgbClr val="000000"/>
              </a:solidFill>
              <a:latin typeface="Consolas" panose="020B0609020204030204" pitchFamily="49" charset="0"/>
            </a:endParaRP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34510542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60375" y="291452"/>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Infecção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Estados</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788824161"/>
              </p:ext>
            </p:extLst>
          </p:nvPr>
        </p:nvGraphicFramePr>
        <p:xfrm>
          <a:off x="79130" y="6304820"/>
          <a:ext cx="7845670" cy="629380"/>
        </p:xfrm>
        <a:graphic>
          <a:graphicData uri="http://schemas.openxmlformats.org/drawingml/2006/table">
            <a:tbl>
              <a:tblPr/>
              <a:tblGrid>
                <a:gridCol w="7845670"/>
              </a:tblGrid>
              <a:tr h="629380">
                <a:tc>
                  <a:txBody>
                    <a:bodyPr/>
                    <a:lstStyle/>
                    <a:p>
                      <a:pPr algn="l"/>
                      <a:r>
                        <a:rPr lang="en-US" sz="1700" b="1" dirty="0" smtClean="0">
                          <a:solidFill>
                            <a:srgbClr val="000000"/>
                          </a:solidFill>
                          <a:effectLst/>
                          <a:latin typeface="Arial"/>
                        </a:rPr>
                        <a:t>J.</a:t>
                      </a:r>
                      <a:r>
                        <a:rPr lang="en-US" sz="1700" b="1" baseline="0" dirty="0" smtClean="0">
                          <a:solidFill>
                            <a:srgbClr val="000000"/>
                          </a:solidFill>
                          <a:effectLst/>
                          <a:latin typeface="Arial"/>
                        </a:rPr>
                        <a:t> </a:t>
                      </a:r>
                      <a:r>
                        <a:rPr lang="en-US" sz="1700" b="1" baseline="0" dirty="0" err="1" smtClean="0">
                          <a:solidFill>
                            <a:srgbClr val="000000"/>
                          </a:solidFill>
                          <a:effectLst/>
                          <a:latin typeface="Arial"/>
                        </a:rPr>
                        <a:t>Voas</a:t>
                      </a:r>
                      <a:r>
                        <a:rPr lang="en-US" sz="1700" b="1" baseline="0" dirty="0" smtClean="0">
                          <a:solidFill>
                            <a:srgbClr val="000000"/>
                          </a:solidFill>
                          <a:effectLst/>
                          <a:latin typeface="Arial"/>
                        </a:rPr>
                        <a:t>, </a:t>
                      </a:r>
                      <a:r>
                        <a:rPr lang="en-US" sz="1700" b="1" dirty="0" smtClean="0">
                          <a:solidFill>
                            <a:srgbClr val="000000"/>
                          </a:solidFill>
                          <a:effectLst/>
                          <a:latin typeface="Arial"/>
                        </a:rPr>
                        <a:t>PIE</a:t>
                      </a:r>
                      <a:r>
                        <a:rPr lang="en-US" sz="1700" b="1" dirty="0">
                          <a:solidFill>
                            <a:srgbClr val="000000"/>
                          </a:solidFill>
                          <a:effectLst/>
                          <a:latin typeface="Arial"/>
                        </a:rPr>
                        <a:t>: A Dynamic Failure-Based </a:t>
                      </a:r>
                      <a:r>
                        <a:rPr lang="en-US" sz="1700" b="1" dirty="0" smtClean="0">
                          <a:solidFill>
                            <a:srgbClr val="000000"/>
                          </a:solidFill>
                          <a:effectLst/>
                          <a:latin typeface="Arial"/>
                        </a:rPr>
                        <a:t>Technique, IEEE Transactions on</a:t>
                      </a:r>
                      <a:r>
                        <a:rPr lang="en-US" sz="1700" b="1" baseline="0" dirty="0" smtClean="0">
                          <a:solidFill>
                            <a:srgbClr val="000000"/>
                          </a:solidFill>
                          <a:effectLst/>
                          <a:latin typeface="Arial"/>
                        </a:rPr>
                        <a:t> Software Engineering.  1992</a:t>
                      </a:r>
                      <a:endParaRPr lang="en-US" sz="1700" b="1" dirty="0">
                        <a:solidFill>
                          <a:srgbClr val="000000"/>
                        </a:solidFill>
                        <a:effectLst/>
                        <a:latin typeface="Arial"/>
                      </a:endParaRPr>
                    </a:p>
                  </a:txBody>
                  <a:tcPr marL="84047" marR="87549" marT="17510" marB="17510">
                    <a:lnL>
                      <a:noFill/>
                    </a:lnL>
                    <a:lnR>
                      <a:noFill/>
                    </a:lnR>
                    <a:lnT>
                      <a:noFill/>
                    </a:lnT>
                    <a:lnB>
                      <a:noFill/>
                    </a:lnB>
                    <a:solidFill>
                      <a:srgbClr val="FFFFFF"/>
                    </a:solidFill>
                  </a:tcPr>
                </a:tc>
              </a:tr>
            </a:tbl>
          </a:graphicData>
        </a:graphic>
      </p:graphicFrame>
      <p:pic>
        <p:nvPicPr>
          <p:cNvPr id="2056" name="Picture 8" descr="Resultado de imagem para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6960"/>
            <a:ext cx="4648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03597"/>
            <a:ext cx="762000" cy="7620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Resultado de imagem para bo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de seta reta 4"/>
          <p:cNvCxnSpPr/>
          <p:nvPr/>
        </p:nvCxnSpPr>
        <p:spPr>
          <a:xfrm flipV="1">
            <a:off x="1524000" y="2295099"/>
            <a:ext cx="3047640" cy="95066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reto 16"/>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ara ba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o explicativo retangular 25"/>
          <p:cNvSpPr/>
          <p:nvPr/>
        </p:nvSpPr>
        <p:spPr>
          <a:xfrm>
            <a:off x="5873262" y="2854514"/>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do bug no </a:t>
            </a:r>
            <a:r>
              <a:rPr lang="en-US" dirty="0" err="1" smtClean="0"/>
              <a:t>estado</a:t>
            </a:r>
            <a:r>
              <a:rPr lang="en-US" dirty="0" smtClean="0"/>
              <a:t> do </a:t>
            </a:r>
            <a:r>
              <a:rPr lang="en-US" dirty="0" err="1" smtClean="0"/>
              <a:t>programa</a:t>
            </a:r>
            <a:r>
              <a:rPr lang="en-US" dirty="0" smtClean="0"/>
              <a:t> se </a:t>
            </a:r>
            <a:r>
              <a:rPr lang="en-US" dirty="0" err="1" smtClean="0"/>
              <a:t>propaga</a:t>
            </a:r>
            <a:endParaRPr lang="en-US" dirty="0"/>
          </a:p>
        </p:txBody>
      </p:sp>
      <p:sp>
        <p:nvSpPr>
          <p:cNvPr id="27" name="Texto explicativo retangular 26"/>
          <p:cNvSpPr/>
          <p:nvPr/>
        </p:nvSpPr>
        <p:spPr>
          <a:xfrm>
            <a:off x="5873262" y="1949268"/>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Algum</a:t>
            </a:r>
            <a:r>
              <a:rPr lang="en-US" dirty="0"/>
              <a:t> teste </a:t>
            </a:r>
            <a:r>
              <a:rPr lang="en-US" dirty="0" err="1"/>
              <a:t>ativa</a:t>
            </a:r>
            <a:r>
              <a:rPr lang="en-US" dirty="0"/>
              <a:t> o bug (</a:t>
            </a:r>
            <a:r>
              <a:rPr lang="en-US" dirty="0" err="1"/>
              <a:t>aciona</a:t>
            </a:r>
            <a:r>
              <a:rPr lang="en-US" dirty="0"/>
              <a:t> a </a:t>
            </a:r>
            <a:r>
              <a:rPr lang="en-US" dirty="0" err="1"/>
              <a:t>bomba</a:t>
            </a:r>
            <a:r>
              <a:rPr lang="en-US" dirty="0"/>
              <a:t>)</a:t>
            </a:r>
          </a:p>
        </p:txBody>
      </p:sp>
      <p:sp>
        <p:nvSpPr>
          <p:cNvPr id="28" name="Texto explicativo retangular 27"/>
          <p:cNvSpPr/>
          <p:nvPr/>
        </p:nvSpPr>
        <p:spPr>
          <a:xfrm>
            <a:off x="5873262" y="4642339"/>
            <a:ext cx="3153507" cy="691661"/>
          </a:xfrm>
          <a:prstGeom prst="wedgeRectCallout">
            <a:avLst>
              <a:gd name="adj1" fmla="val -63208"/>
              <a:gd name="adj2" fmla="val -1080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é </a:t>
            </a:r>
            <a:r>
              <a:rPr lang="en-US" dirty="0" err="1" smtClean="0"/>
              <a:t>observada</a:t>
            </a:r>
            <a:endParaRPr lang="en-US" dirty="0"/>
          </a:p>
        </p:txBody>
      </p:sp>
      <p:sp>
        <p:nvSpPr>
          <p:cNvPr id="14" name="CaixaDeTexto 13"/>
          <p:cNvSpPr txBox="1"/>
          <p:nvPr/>
        </p:nvSpPr>
        <p:spPr>
          <a:xfrm>
            <a:off x="800598" y="2734265"/>
            <a:ext cx="684803" cy="369332"/>
          </a:xfrm>
          <a:prstGeom prst="rect">
            <a:avLst/>
          </a:prstGeom>
          <a:noFill/>
        </p:spPr>
        <p:txBody>
          <a:bodyPr wrap="none" rtlCol="0">
            <a:spAutoFit/>
          </a:bodyPr>
          <a:lstStyle/>
          <a:p>
            <a:r>
              <a:rPr lang="en-US" dirty="0" smtClean="0">
                <a:solidFill>
                  <a:srgbClr val="FF0000"/>
                </a:solidFill>
              </a:rPr>
              <a:t>BUG</a:t>
            </a:r>
            <a:endParaRPr lang="en-US" dirty="0">
              <a:solidFill>
                <a:srgbClr val="FF0000"/>
              </a:solidFill>
            </a:endParaRPr>
          </a:p>
        </p:txBody>
      </p:sp>
      <p:sp>
        <p:nvSpPr>
          <p:cNvPr id="30" name="CaixaDeTexto 2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31" name="CaixaDeTexto 3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spTree>
    <p:extLst>
      <p:ext uri="{BB962C8B-B14F-4D97-AF65-F5344CB8AC3E}">
        <p14:creationId xmlns:p14="http://schemas.microsoft.com/office/powerpoint/2010/main" val="10870481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Exe</a:t>
            </a:r>
            <a:r>
              <a:rPr lang="pt-BR" sz="4400" strike="noStrike" dirty="0" err="1" smtClean="0">
                <a:solidFill>
                  <a:srgbClr val="000000"/>
                </a:solidFill>
                <a:latin typeface="Calibri"/>
                <a:ea typeface="DejaVu Sans"/>
              </a:rPr>
              <a:t>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pt-BR" sz="3200" dirty="0" smtClean="0">
                <a:solidFill>
                  <a:srgbClr val="000000"/>
                </a:solidFill>
                <a:latin typeface="Calibri"/>
                <a:ea typeface="Courier New"/>
              </a:rPr>
              <a:t>Qual </a:t>
            </a:r>
            <a:r>
              <a:rPr lang="pt-BR" sz="3200" dirty="0" smtClean="0">
                <a:solidFill>
                  <a:srgbClr val="000000"/>
                </a:solidFill>
                <a:latin typeface="Calibri"/>
                <a:ea typeface="Courier New"/>
              </a:rPr>
              <a:t>o valor de cobertura MC/DC para a suíte de testes </a:t>
            </a:r>
            <a:r>
              <a:rPr lang="pt-BR" sz="3200" dirty="0" smtClean="0">
                <a:solidFill>
                  <a:srgbClr val="000000"/>
                </a:solidFill>
                <a:latin typeface="Calibri"/>
                <a:ea typeface="Courier New"/>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t>
            </a: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a || b) &amp;&amp; c) || d) &amp;&amp; </a:t>
            </a:r>
            <a:r>
              <a:rPr lang="en-US" sz="2400" strike="noStrike" dirty="0" smtClean="0">
                <a:solidFill>
                  <a:srgbClr val="000000"/>
                </a:solidFill>
                <a:latin typeface="Consolas" panose="020B0609020204030204" pitchFamily="49" charset="0"/>
                <a:ea typeface="Courier New"/>
              </a:rPr>
              <a:t>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0" y="3962400"/>
            <a:ext cx="52578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d, e, R ]</a:t>
            </a:r>
          </a:p>
          <a:p>
            <a:r>
              <a:rPr lang="pt-BR" sz="2400" dirty="0" smtClean="0">
                <a:solidFill>
                  <a:srgbClr val="000000"/>
                </a:solidFill>
                <a:latin typeface="Consolas" panose="020B0609020204030204" pitchFamily="49" charset="0"/>
              </a:rPr>
              <a:t>TR1</a:t>
            </a:r>
            <a:r>
              <a:rPr lang="pt-BR" sz="2400" dirty="0" smtClean="0">
                <a:solidFill>
                  <a:srgbClr val="000000"/>
                </a:solidFill>
                <a:latin typeface="Consolas" panose="020B0609020204030204" pitchFamily="49" charset="0"/>
              </a:rPr>
              <a:t>: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0, 0, 1, 0, 1, 0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a:t>
            </a:r>
            <a:r>
              <a:rPr lang="pt-BR" sz="2400" dirty="0" smtClean="0">
                <a:solidFill>
                  <a:srgbClr val="000000"/>
                </a:solidFill>
                <a:latin typeface="Consolas" panose="020B0609020204030204" pitchFamily="49" charset="0"/>
              </a:rPr>
              <a:t>: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1, 0, 1, 0, 1, 1 ]</a:t>
            </a:r>
          </a:p>
          <a:p>
            <a:r>
              <a:rPr lang="pt-BR" sz="2400" dirty="0" smtClean="0">
                <a:solidFill>
                  <a:srgbClr val="000000"/>
                </a:solidFill>
                <a:latin typeface="Consolas" panose="020B0609020204030204" pitchFamily="49" charset="0"/>
              </a:rPr>
              <a:t>TR3</a:t>
            </a:r>
            <a:r>
              <a:rPr lang="pt-BR" sz="2400" dirty="0" smtClean="0">
                <a:solidFill>
                  <a:srgbClr val="000000"/>
                </a:solidFill>
                <a:latin typeface="Consolas" panose="020B0609020204030204" pitchFamily="49" charset="0"/>
              </a:rPr>
              <a:t>: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a:t>
            </a:r>
            <a:r>
              <a:rPr lang="pt-BR" sz="2400" dirty="0">
                <a:solidFill>
                  <a:srgbClr val="000000"/>
                </a:solidFill>
                <a:latin typeface="Consolas" panose="020B0609020204030204" pitchFamily="49" charset="0"/>
              </a:rPr>
              <a:t>0, 1, </a:t>
            </a:r>
            <a:r>
              <a:rPr lang="pt-BR" sz="2400" dirty="0" smtClean="0">
                <a:solidFill>
                  <a:srgbClr val="000000"/>
                </a:solidFill>
                <a:latin typeface="Consolas" panose="020B0609020204030204" pitchFamily="49" charset="0"/>
              </a:rPr>
              <a:t>1, </a:t>
            </a:r>
            <a:r>
              <a:rPr lang="pt-BR" sz="2400" dirty="0">
                <a:solidFill>
                  <a:srgbClr val="000000"/>
                </a:solidFill>
                <a:latin typeface="Consolas" panose="020B0609020204030204" pitchFamily="49" charset="0"/>
              </a:rPr>
              <a:t>1, </a:t>
            </a:r>
            <a:r>
              <a:rPr lang="pt-BR" sz="2400" dirty="0" smtClean="0">
                <a:solidFill>
                  <a:srgbClr val="000000"/>
                </a:solidFill>
                <a:latin typeface="Consolas" panose="020B0609020204030204" pitchFamily="49" charset="0"/>
              </a:rPr>
              <a:t>1 </a:t>
            </a:r>
            <a:r>
              <a:rPr lang="pt-BR" sz="2400" dirty="0">
                <a:solidFill>
                  <a:srgbClr val="000000"/>
                </a:solidFill>
                <a:latin typeface="Consolas" panose="020B0609020204030204" pitchFamily="49" charset="0"/>
              </a:rPr>
              <a:t>]</a:t>
            </a:r>
          </a:p>
          <a:p>
            <a:r>
              <a:rPr lang="pt-BR" sz="2400" dirty="0" smtClean="0">
                <a:solidFill>
                  <a:srgbClr val="000000"/>
                </a:solidFill>
                <a:latin typeface="Consolas" panose="020B0609020204030204" pitchFamily="49" charset="0"/>
              </a:rPr>
              <a:t>TR4</a:t>
            </a:r>
            <a:r>
              <a:rPr lang="pt-BR" sz="2400" dirty="0" smtClean="0">
                <a:solidFill>
                  <a:srgbClr val="000000"/>
                </a:solidFill>
                <a:latin typeface="Consolas" panose="020B0609020204030204" pitchFamily="49" charset="0"/>
              </a:rPr>
              <a:t>:  </a:t>
            </a:r>
            <a:r>
              <a:rPr lang="pt-BR" sz="2400" dirty="0">
                <a:solidFill>
                  <a:srgbClr val="000000"/>
                </a:solidFill>
                <a:latin typeface="Consolas" panose="020B0609020204030204" pitchFamily="49" charset="0"/>
              </a:rPr>
              <a:t>[ 1, 0, </a:t>
            </a:r>
            <a:r>
              <a:rPr lang="pt-BR" sz="2400" dirty="0" smtClean="0">
                <a:solidFill>
                  <a:srgbClr val="000000"/>
                </a:solidFill>
                <a:latin typeface="Consolas" panose="020B0609020204030204" pitchFamily="49" charset="0"/>
              </a:rPr>
              <a:t>0, </a:t>
            </a:r>
            <a:r>
              <a:rPr lang="pt-BR" sz="2400" dirty="0">
                <a:solidFill>
                  <a:srgbClr val="000000"/>
                </a:solidFill>
                <a:latin typeface="Consolas" panose="020B0609020204030204" pitchFamily="49" charset="0"/>
              </a:rPr>
              <a:t>0, 1, </a:t>
            </a:r>
            <a:r>
              <a:rPr lang="pt-BR" sz="2400" dirty="0" smtClean="0">
                <a:solidFill>
                  <a:srgbClr val="000000"/>
                </a:solidFill>
                <a:latin typeface="Consolas" panose="020B0609020204030204" pitchFamily="49" charset="0"/>
              </a:rPr>
              <a:t>0 ]</a:t>
            </a:r>
          </a:p>
          <a:p>
            <a:r>
              <a:rPr lang="pt-BR" sz="2400" dirty="0" smtClean="0">
                <a:solidFill>
                  <a:srgbClr val="000000"/>
                </a:solidFill>
                <a:latin typeface="Consolas" panose="020B0609020204030204" pitchFamily="49" charset="0"/>
              </a:rPr>
              <a:t>TR5</a:t>
            </a:r>
            <a:r>
              <a:rPr lang="pt-BR" sz="2400" dirty="0" smtClean="0">
                <a:solidFill>
                  <a:srgbClr val="000000"/>
                </a:solidFill>
                <a:latin typeface="Consolas" panose="020B0609020204030204" pitchFamily="49" charset="0"/>
              </a:rPr>
              <a:t>:  </a:t>
            </a:r>
            <a:r>
              <a:rPr lang="pt-BR" sz="2400" dirty="0">
                <a:solidFill>
                  <a:srgbClr val="000000"/>
                </a:solidFill>
                <a:latin typeface="Consolas" panose="020B0609020204030204" pitchFamily="49" charset="0"/>
              </a:rPr>
              <a:t>[ 1, 0, 1, 0, 1, 1 ]</a:t>
            </a:r>
          </a:p>
          <a:p>
            <a:endParaRPr lang="pt-BR" sz="2400" dirty="0">
              <a:solidFill>
                <a:srgbClr val="000000"/>
              </a:solidFill>
              <a:latin typeface="Consolas" panose="020B0609020204030204" pitchFamily="49" charset="0"/>
            </a:endParaRPr>
          </a:p>
          <a:p>
            <a:endParaRPr lang="pt-BR" sz="2400" dirty="0">
              <a:solidFill>
                <a:srgbClr val="000000"/>
              </a:solidFill>
              <a:latin typeface="Consolas" panose="020B0609020204030204" pitchFamily="49" charset="0"/>
            </a:endParaRP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CaixaDeTexto 1"/>
          <p:cNvSpPr txBox="1"/>
          <p:nvPr/>
        </p:nvSpPr>
        <p:spPr>
          <a:xfrm>
            <a:off x="5177481" y="5029200"/>
            <a:ext cx="3504480" cy="1200329"/>
          </a:xfrm>
          <a:prstGeom prst="rect">
            <a:avLst/>
          </a:prstGeom>
          <a:noFill/>
        </p:spPr>
        <p:txBody>
          <a:bodyPr wrap="square" rtlCol="0">
            <a:spAutoFit/>
          </a:bodyPr>
          <a:lstStyle/>
          <a:p>
            <a:r>
              <a:rPr lang="pt-BR" dirty="0" smtClean="0"/>
              <a:t>3/5=60% de cobertura MC/DC</a:t>
            </a:r>
          </a:p>
          <a:p>
            <a:endParaRPr lang="pt-BR" dirty="0"/>
          </a:p>
          <a:p>
            <a:r>
              <a:rPr lang="pt-BR" dirty="0" smtClean="0"/>
              <a:t>Requisitos da condições básicas {</a:t>
            </a:r>
            <a:r>
              <a:rPr lang="pt-BR" dirty="0" err="1" smtClean="0"/>
              <a:t>a,c,d</a:t>
            </a:r>
            <a:r>
              <a:rPr lang="pt-BR" dirty="0" smtClean="0"/>
              <a:t>} são cobertos</a:t>
            </a:r>
            <a:endParaRPr lang="pt-BR" dirty="0"/>
          </a:p>
        </p:txBody>
      </p:sp>
    </p:spTree>
    <p:extLst>
      <p:ext uri="{BB962C8B-B14F-4D97-AF65-F5344CB8AC3E}">
        <p14:creationId xmlns:p14="http://schemas.microsoft.com/office/powerpoint/2010/main" val="40005002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7630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Fluxo</a:t>
            </a:r>
            <a:r>
              <a:rPr lang="en-US" sz="3200" strike="noStrike" dirty="0" smtClean="0">
                <a:solidFill>
                  <a:srgbClr val="000000"/>
                </a:solidFill>
                <a:latin typeface="Calibri"/>
                <a:ea typeface="DejaVu Sans"/>
              </a:rPr>
              <a:t> de dados </a:t>
            </a:r>
            <a:r>
              <a:rPr lang="en-US" sz="3200" strike="noStrike" dirty="0" err="1" smtClean="0">
                <a:solidFill>
                  <a:srgbClr val="000000"/>
                </a:solidFill>
                <a:latin typeface="Calibri"/>
                <a:ea typeface="DejaVu Sans"/>
              </a:rPr>
              <a:t>determinam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relações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definição</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uso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variáveis</a:t>
            </a:r>
            <a:r>
              <a:rPr lang="en-US" sz="3200" dirty="0" smtClean="0">
                <a:solidFill>
                  <a:srgbClr val="000000"/>
                </a:solidFill>
                <a:latin typeface="Calibri"/>
                <a:ea typeface="DejaVu Sans"/>
              </a:rPr>
              <a:t>.</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36097" y="544654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Definição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Variável</a:t>
            </a:r>
            <a:endParaRPr dirty="0"/>
          </a:p>
        </p:txBody>
      </p:sp>
      <p:sp>
        <p:nvSpPr>
          <p:cNvPr id="646" name="CustomShape 2"/>
          <p:cNvSpPr/>
          <p:nvPr/>
        </p:nvSpPr>
        <p:spPr>
          <a:xfrm>
            <a:off x="658800" y="1636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a:t>
            </a:r>
            <a:r>
              <a:rPr lang="en-US" sz="2400" strike="noStrike">
                <a:solidFill>
                  <a:srgbClr val="FF0000"/>
                </a:solidFill>
                <a:latin typeface="Courier New"/>
                <a:ea typeface="Courier New"/>
              </a:rPr>
              <a:t>int a</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err="1" smtClean="0">
                <a:solidFill>
                  <a:srgbClr val="000000"/>
                </a:solidFill>
                <a:latin typeface="Calibri"/>
              </a:rPr>
              <a:t>Uso</a:t>
            </a:r>
            <a:r>
              <a:rPr lang="en-US" sz="4400" dirty="0" smtClean="0">
                <a:solidFill>
                  <a:srgbClr val="000000"/>
                </a:solidFill>
                <a:latin typeface="Calibri"/>
              </a:rPr>
              <a:t> de </a:t>
            </a:r>
            <a:r>
              <a:rPr lang="en-US" sz="4400" dirty="0" err="1">
                <a:solidFill>
                  <a:srgbClr val="000000"/>
                </a:solidFill>
                <a:latin typeface="Calibri"/>
              </a:rPr>
              <a:t>Variável</a:t>
            </a:r>
            <a:endParaRPr lang="en-US" sz="4400" dirty="0"/>
          </a:p>
        </p:txBody>
      </p:sp>
      <p:sp>
        <p:nvSpPr>
          <p:cNvPr id="649" name="CustomShape 2"/>
          <p:cNvSpPr/>
          <p:nvPr/>
        </p:nvSpPr>
        <p:spPr>
          <a:xfrm>
            <a:off x="226800" y="1600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t>
            </a:r>
            <a:r>
              <a:rPr lang="en-US" sz="2400" strike="noStrike">
                <a:solidFill>
                  <a:srgbClr val="FF0000"/>
                </a:solidFill>
                <a:latin typeface="Courier New"/>
                <a:ea typeface="Courier New"/>
              </a:rPr>
              <a:t>a &gt; 10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a:t>
            </a:r>
            <a:r>
              <a:rPr lang="en-US" sz="2400" strike="noStrike">
                <a:solidFill>
                  <a:srgbClr val="FF0000"/>
                </a:solidFill>
                <a:latin typeface="Courier New"/>
                <a:ea typeface="Courier New"/>
              </a:rPr>
              <a:t>return 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07: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Par </a:t>
            </a:r>
            <a:r>
              <a:rPr lang="en-US" sz="4400" strike="noStrike" dirty="0" err="1" smtClean="0">
                <a:solidFill>
                  <a:srgbClr val="000000"/>
                </a:solidFill>
                <a:latin typeface="Calibri"/>
                <a:ea typeface="DejaVu Sans"/>
              </a:rPr>
              <a:t>Definição</a:t>
            </a:r>
            <a:r>
              <a:rPr lang="en-US" sz="4400" dirty="0" err="1">
                <a:solidFill>
                  <a:srgbClr val="000000"/>
                </a:solidFill>
                <a:latin typeface="Calibri"/>
                <a:ea typeface="DejaVu Sans"/>
              </a:rPr>
              <a:t>-</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public static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endParaRPr dirty="0"/>
          </a:p>
          <a:p>
            <a:pPr>
              <a:lnSpc>
                <a:spcPct val="100000"/>
              </a:lnSpc>
            </a:pPr>
            <a:r>
              <a:rPr lang="en-US" sz="2400" strike="noStrike" dirty="0">
                <a:solidFill>
                  <a:srgbClr val="000000"/>
                </a:solidFill>
                <a:latin typeface="Courier New"/>
                <a:ea typeface="Courier New"/>
              </a:rPr>
              <a:t>02:   if (a &gt; 10) {</a:t>
            </a:r>
            <a:endParaRPr dirty="0"/>
          </a:p>
          <a:p>
            <a:pPr>
              <a:lnSpc>
                <a:spcPct val="100000"/>
              </a:lnSpc>
            </a:pPr>
            <a:r>
              <a:rPr lang="en-US" sz="2400" strike="noStrike" dirty="0">
                <a:solidFill>
                  <a:srgbClr val="000000"/>
                </a:solidFill>
                <a:latin typeface="Courier New"/>
                <a:ea typeface="Courier New"/>
              </a:rPr>
              <a:t>03:     a++;</a:t>
            </a:r>
            <a:endParaRPr dirty="0"/>
          </a:p>
          <a:p>
            <a:pPr>
              <a:lnSpc>
                <a:spcPct val="100000"/>
              </a:lnSpc>
            </a:pPr>
            <a:r>
              <a:rPr lang="en-US" sz="2400" strike="noStrike" dirty="0">
                <a:solidFill>
                  <a:srgbClr val="000000"/>
                </a:solidFill>
                <a:latin typeface="Courier New"/>
                <a:ea typeface="Courier New"/>
              </a:rPr>
              <a:t>04: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06:   return a;</a:t>
            </a:r>
            <a:endParaRPr dirty="0"/>
          </a:p>
          <a:p>
            <a:pPr>
              <a:lnSpc>
                <a:spcPct val="100000"/>
              </a:lnSpc>
            </a:pPr>
            <a:r>
              <a:rPr lang="en-US" sz="2400" strike="noStrike" dirty="0">
                <a:solidFill>
                  <a:srgbClr val="000000"/>
                </a:solidFill>
                <a:latin typeface="Courier New"/>
                <a:ea typeface="Courier New"/>
              </a:rPr>
              <a:t>07: }</a:t>
            </a:r>
            <a:endParaRPr dirty="0"/>
          </a:p>
        </p:txBody>
      </p:sp>
      <p:sp>
        <p:nvSpPr>
          <p:cNvPr id="653" name="CustomShape 3"/>
          <p:cNvSpPr/>
          <p:nvPr/>
        </p:nvSpPr>
        <p:spPr>
          <a:xfrm>
            <a:off x="1554120" y="4953000"/>
            <a:ext cx="6035040" cy="8294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Open Sans"/>
                <a:ea typeface="Open Sans"/>
              </a:rPr>
              <a:t>Pares </a:t>
            </a:r>
            <a:r>
              <a:rPr lang="en-US" sz="2400" strike="noStrike" dirty="0" err="1">
                <a:solidFill>
                  <a:srgbClr val="000000"/>
                </a:solidFill>
                <a:latin typeface="Open Sans"/>
                <a:ea typeface="Open Sans"/>
              </a:rPr>
              <a:t>definição-uso</a:t>
            </a:r>
            <a:r>
              <a:rPr lang="en-US" sz="2400" strike="noStrike" dirty="0">
                <a:solidFill>
                  <a:srgbClr val="000000"/>
                </a:solidFill>
                <a:latin typeface="Open Sans"/>
                <a:ea typeface="Open Sans"/>
              </a:rPr>
              <a:t>:</a:t>
            </a:r>
            <a:endParaRPr dirty="0"/>
          </a:p>
          <a:p>
            <a:pPr algn="ctr">
              <a:lnSpc>
                <a:spcPct val="100000"/>
              </a:lnSpc>
            </a:pPr>
            <a:r>
              <a:rPr lang="en-US" sz="2400" strike="noStrike" dirty="0">
                <a:solidFill>
                  <a:srgbClr val="000000"/>
                </a:solidFill>
                <a:latin typeface="Open Sans"/>
                <a:ea typeface="Open Sans"/>
              </a:rPr>
              <a:t>(01,02), (01,03), (01,06) e (03,06)</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Caminho</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Definição</a:t>
            </a:r>
            <a:r>
              <a:rPr lang="en-US" sz="4400" dirty="0" err="1" smtClean="0">
                <a:solidFill>
                  <a:srgbClr val="000000"/>
                </a:solidFill>
                <a:latin typeface="Calibri"/>
                <a:ea typeface="DejaVu Sans"/>
              </a:rPr>
              <a:t>-</a:t>
            </a:r>
            <a:r>
              <a:rPr lang="en-US" sz="4400" strike="noStrike" dirty="0" err="1" smtClean="0">
                <a:solidFill>
                  <a:srgbClr val="000000"/>
                </a:solidFill>
                <a:latin typeface="Calibri"/>
                <a:ea typeface="DejaVu Sans"/>
              </a:rPr>
              <a:t>Uso</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public static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endParaRPr dirty="0"/>
          </a:p>
          <a:p>
            <a:pPr>
              <a:lnSpc>
                <a:spcPct val="100000"/>
              </a:lnSpc>
            </a:pPr>
            <a:r>
              <a:rPr lang="en-US" sz="2400" strike="noStrike" dirty="0">
                <a:solidFill>
                  <a:srgbClr val="000000"/>
                </a:solidFill>
                <a:latin typeface="Courier New"/>
                <a:ea typeface="Courier New"/>
              </a:rPr>
              <a:t>02:   if (a &gt; 10) {</a:t>
            </a:r>
            <a:endParaRPr dirty="0"/>
          </a:p>
          <a:p>
            <a:pPr>
              <a:lnSpc>
                <a:spcPct val="100000"/>
              </a:lnSpc>
            </a:pPr>
            <a:r>
              <a:rPr lang="en-US" sz="2400" strike="noStrike" dirty="0">
                <a:solidFill>
                  <a:srgbClr val="000000"/>
                </a:solidFill>
                <a:latin typeface="Courier New"/>
                <a:ea typeface="Courier New"/>
              </a:rPr>
              <a:t>03:     a++;</a:t>
            </a:r>
            <a:endParaRPr dirty="0"/>
          </a:p>
          <a:p>
            <a:pPr>
              <a:lnSpc>
                <a:spcPct val="100000"/>
              </a:lnSpc>
            </a:pPr>
            <a:r>
              <a:rPr lang="en-US" sz="2400" strike="noStrike" dirty="0">
                <a:solidFill>
                  <a:srgbClr val="000000"/>
                </a:solidFill>
                <a:latin typeface="Courier New"/>
                <a:ea typeface="Courier New"/>
              </a:rPr>
              <a:t>04: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06:   return a;</a:t>
            </a:r>
            <a:endParaRPr dirty="0"/>
          </a:p>
          <a:p>
            <a:pPr>
              <a:lnSpc>
                <a:spcPct val="100000"/>
              </a:lnSpc>
            </a:pPr>
            <a:r>
              <a:rPr lang="en-US" sz="2400" strike="noStrike" dirty="0">
                <a:solidFill>
                  <a:srgbClr val="000000"/>
                </a:solidFill>
                <a:latin typeface="Courier New"/>
                <a:ea typeface="Courier New"/>
              </a:rPr>
              <a:t>07: }</a:t>
            </a:r>
            <a:endParaRPr dirty="0"/>
          </a:p>
        </p:txBody>
      </p:sp>
      <p:sp>
        <p:nvSpPr>
          <p:cNvPr id="653" name="CustomShape 3"/>
          <p:cNvSpPr/>
          <p:nvPr/>
        </p:nvSpPr>
        <p:spPr>
          <a:xfrm>
            <a:off x="2967525" y="4800600"/>
            <a:ext cx="3208229" cy="920031"/>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smtClean="0">
                <a:solidFill>
                  <a:srgbClr val="000000"/>
                </a:solidFill>
                <a:latin typeface="Open Sans"/>
                <a:ea typeface="Open Sans"/>
              </a:rPr>
              <a:t>Para o par (01,06):</a:t>
            </a:r>
            <a:endParaRPr dirty="0"/>
          </a:p>
          <a:p>
            <a:pPr algn="ctr">
              <a:lnSpc>
                <a:spcPct val="100000"/>
              </a:lnSpc>
            </a:pPr>
            <a:r>
              <a:rPr lang="en-US" sz="2400" strike="noStrike" dirty="0" smtClean="0">
                <a:solidFill>
                  <a:srgbClr val="000000"/>
                </a:solidFill>
                <a:latin typeface="Open Sans"/>
                <a:ea typeface="Open Sans"/>
              </a:rPr>
              <a:t>[01, 02, 05, 06]</a:t>
            </a:r>
            <a:endParaRPr dirty="0"/>
          </a:p>
        </p:txBody>
      </p:sp>
    </p:spTree>
    <p:extLst>
      <p:ext uri="{BB962C8B-B14F-4D97-AF65-F5344CB8AC3E}">
        <p14:creationId xmlns:p14="http://schemas.microsoft.com/office/powerpoint/2010/main" val="15858304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Caminho</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Definição</a:t>
            </a:r>
            <a:r>
              <a:rPr lang="en-US" sz="4400" dirty="0" err="1" smtClean="0">
                <a:solidFill>
                  <a:srgbClr val="000000"/>
                </a:solidFill>
                <a:latin typeface="Calibri"/>
                <a:ea typeface="DejaVu Sans"/>
              </a:rPr>
              <a:t>-Uso</a:t>
            </a:r>
            <a:endParaRPr dirty="0"/>
          </a:p>
        </p:txBody>
      </p:sp>
      <p:sp>
        <p:nvSpPr>
          <p:cNvPr id="656" name="CustomShape 3"/>
          <p:cNvSpPr/>
          <p:nvPr/>
        </p:nvSpPr>
        <p:spPr>
          <a:xfrm>
            <a:off x="291600" y="2133600"/>
            <a:ext cx="44006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x = 1;</a:t>
            </a:r>
            <a:endParaRPr dirty="0"/>
          </a:p>
          <a:p>
            <a:pPr>
              <a:lnSpc>
                <a:spcPct val="100000"/>
              </a:lnSpc>
            </a:pPr>
            <a:r>
              <a:rPr lang="en-US" sz="2400" strike="noStrike" dirty="0">
                <a:solidFill>
                  <a:srgbClr val="000000"/>
                </a:solidFill>
                <a:latin typeface="Courier New"/>
                <a:ea typeface="Courier New"/>
              </a:rPr>
              <a:t>02: if (...) {</a:t>
            </a:r>
            <a:endParaRPr dirty="0"/>
          </a:p>
          <a:p>
            <a:pPr>
              <a:lnSpc>
                <a:spcPct val="100000"/>
              </a:lnSpc>
            </a:pPr>
            <a:r>
              <a:rPr lang="en-US" sz="2400" strike="noStrike" dirty="0">
                <a:solidFill>
                  <a:srgbClr val="000000"/>
                </a:solidFill>
                <a:latin typeface="Courier New"/>
                <a:ea typeface="Courier New"/>
              </a:rPr>
              <a:t>03:   ...</a:t>
            </a:r>
            <a:endParaRPr dirty="0"/>
          </a:p>
          <a:p>
            <a:pPr>
              <a:lnSpc>
                <a:spcPct val="100000"/>
              </a:lnSpc>
            </a:pPr>
            <a:r>
              <a:rPr lang="en-US" sz="2400" strike="noStrike" dirty="0">
                <a:solidFill>
                  <a:srgbClr val="000000"/>
                </a:solidFill>
                <a:latin typeface="Courier New"/>
                <a:ea typeface="Courier New"/>
              </a:rPr>
              <a:t>04: } else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07: }</a:t>
            </a:r>
            <a:endParaRPr dirty="0"/>
          </a:p>
          <a:p>
            <a:pPr>
              <a:lnSpc>
                <a:spcPct val="100000"/>
              </a:lnSpc>
            </a:pPr>
            <a:r>
              <a:rPr lang="en-US" sz="2400" strike="noStrike" dirty="0">
                <a:solidFill>
                  <a:srgbClr val="000000"/>
                </a:solidFill>
                <a:latin typeface="Courier New"/>
                <a:ea typeface="Courier New"/>
              </a:rPr>
              <a:t>08: </a:t>
            </a:r>
            <a:r>
              <a:rPr lang="en-US" sz="2400" strike="noStrike" dirty="0" err="1">
                <a:solidFill>
                  <a:srgbClr val="000000"/>
                </a:solidFill>
                <a:latin typeface="Courier New"/>
                <a:ea typeface="Courier New"/>
              </a:rPr>
              <a:t>System.out</a:t>
            </a:r>
            <a:endParaRPr dirty="0"/>
          </a:p>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println</a:t>
            </a:r>
            <a:r>
              <a:rPr lang="en-US" sz="2400" strike="noStrike" dirty="0">
                <a:solidFill>
                  <a:srgbClr val="000000"/>
                </a:solidFill>
                <a:latin typeface="Courier New"/>
                <a:ea typeface="Courier New"/>
              </a:rPr>
              <a:t>(“x value”+ x);</a:t>
            </a:r>
            <a:endParaRPr dirty="0"/>
          </a:p>
        </p:txBody>
      </p:sp>
      <p:sp>
        <p:nvSpPr>
          <p:cNvPr id="2" name="Retângulo 1"/>
          <p:cNvSpPr/>
          <p:nvPr/>
        </p:nvSpPr>
        <p:spPr>
          <a:xfrm>
            <a:off x="4274024" y="3123063"/>
            <a:ext cx="4572000" cy="83099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lnSpc>
                <a:spcPct val="100000"/>
              </a:lnSpc>
            </a:pPr>
            <a:r>
              <a:rPr lang="pt-BR" sz="2400" dirty="0">
                <a:solidFill>
                  <a:srgbClr val="000000"/>
                </a:solidFill>
                <a:latin typeface="Open Sans"/>
              </a:rPr>
              <a:t>Pode </a:t>
            </a:r>
            <a:r>
              <a:rPr lang="pt-BR" sz="2400" dirty="0" smtClean="0">
                <a:solidFill>
                  <a:srgbClr val="000000"/>
                </a:solidFill>
                <a:latin typeface="Open Sans"/>
              </a:rPr>
              <a:t>haver vários caminhos </a:t>
            </a:r>
            <a:r>
              <a:rPr lang="pt-BR" sz="2400" dirty="0">
                <a:solidFill>
                  <a:srgbClr val="000000"/>
                </a:solidFill>
                <a:latin typeface="Open Sans"/>
              </a:rPr>
              <a:t>DU para um par DU!</a:t>
            </a:r>
            <a:endParaRPr lang="pt-BR" sz="2400" dirty="0">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Critérios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cobertura</a:t>
            </a:r>
            <a:r>
              <a:rPr lang="en-US" sz="4400" strike="noStrike" dirty="0">
                <a:solidFill>
                  <a:srgbClr val="000000"/>
                </a:solidFill>
                <a:latin typeface="Calibri"/>
                <a:ea typeface="DejaVu Sans"/>
              </a:rPr>
              <a:t> de dataflow</a:t>
            </a:r>
            <a:endParaRPr dirty="0"/>
          </a:p>
        </p:txBody>
      </p:sp>
      <p:sp>
        <p:nvSpPr>
          <p:cNvPr id="65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i="1" strike="noStrike" dirty="0">
                <a:solidFill>
                  <a:srgbClr val="000000"/>
                </a:solidFill>
                <a:latin typeface="Calibri"/>
                <a:ea typeface="DejaVu Sans"/>
              </a:rPr>
              <a:t>Definitions</a:t>
            </a:r>
            <a:r>
              <a:rPr lang="en-US" sz="3200" strike="noStrike" dirty="0">
                <a:solidFill>
                  <a:srgbClr val="000000"/>
                </a:solidFill>
                <a:latin typeface="Calibri"/>
                <a:ea typeface="DejaVu Sans"/>
              </a:rPr>
              <a:t>: % de </a:t>
            </a:r>
            <a:r>
              <a:rPr lang="en-US" sz="3200" strike="noStrike" dirty="0" err="1">
                <a:solidFill>
                  <a:srgbClr val="000000"/>
                </a:solidFill>
                <a:latin typeface="Calibri"/>
                <a:ea typeface="DejaVu Sans"/>
              </a:rPr>
              <a:t>definições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pairs</a:t>
            </a:r>
            <a:r>
              <a:rPr lang="en-US" sz="3200" strike="noStrike" dirty="0">
                <a:solidFill>
                  <a:srgbClr val="000000"/>
                </a:solidFill>
                <a:latin typeface="Calibri"/>
                <a:ea typeface="DejaVu Sans"/>
              </a:rPr>
              <a:t>: % de DU Pair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paths</a:t>
            </a:r>
            <a:r>
              <a:rPr lang="en-US" sz="3200" strike="noStrike" dirty="0">
                <a:solidFill>
                  <a:srgbClr val="000000"/>
                </a:solidFill>
                <a:latin typeface="Calibri"/>
                <a:ea typeface="DejaVu Sans"/>
              </a:rPr>
              <a:t>: % de DU Paths (</a:t>
            </a:r>
            <a:r>
              <a:rPr lang="en-US" sz="3200" strike="noStrike" dirty="0" err="1">
                <a:solidFill>
                  <a:srgbClr val="000000"/>
                </a:solidFill>
                <a:latin typeface="Calibri"/>
                <a:ea typeface="DejaVu Sans"/>
              </a:rPr>
              <a:t>descartando</a:t>
            </a:r>
            <a:r>
              <a:rPr lang="en-US" sz="3200" strike="noStrike" dirty="0">
                <a:solidFill>
                  <a:srgbClr val="000000"/>
                </a:solidFill>
                <a:latin typeface="Calibri"/>
                <a:ea typeface="DejaVu Sans"/>
              </a:rPr>
              <a:t> loops)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3200" dirty="0" smtClean="0">
                <a:solidFill>
                  <a:srgbClr val="000000"/>
                </a:solidFill>
                <a:latin typeface="Calibri"/>
              </a:rPr>
              <a:t>Identifique </a:t>
            </a:r>
            <a:r>
              <a:rPr lang="pt-BR" sz="3200" dirty="0" smtClean="0">
                <a:solidFill>
                  <a:srgbClr val="000000"/>
                </a:solidFill>
                <a:latin typeface="Calibri"/>
              </a:rPr>
              <a:t>definições, usos, e pares “</a:t>
            </a:r>
            <a:r>
              <a:rPr lang="pt-BR" sz="3200" dirty="0" err="1" smtClean="0">
                <a:solidFill>
                  <a:srgbClr val="000000"/>
                </a:solidFill>
                <a:latin typeface="Calibri"/>
              </a:rPr>
              <a:t>du</a:t>
            </a:r>
            <a:r>
              <a:rPr lang="pt-BR" sz="3200" dirty="0" smtClean="0">
                <a:solidFill>
                  <a:srgbClr val="000000"/>
                </a:solidFill>
                <a:latin typeface="Calibri"/>
              </a:rPr>
              <a:t>”</a:t>
            </a:r>
            <a:endParaRPr lang="pt-BR" sz="3200"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52578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a</a:t>
            </a:r>
            <a:r>
              <a:rPr lang="en-US" sz="1600" strike="noStrike" dirty="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key</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low = 0</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high =</a:t>
            </a:r>
            <a:r>
              <a:rPr lang="en-US" sz="1600" strike="noStrike" dirty="0">
                <a:solidFill>
                  <a:srgbClr val="000000"/>
                </a:solidFill>
                <a:latin typeface="Consolas" panose="020B0609020204030204" pitchFamily="49" charset="0"/>
                <a:ea typeface="Courier New"/>
              </a:rPr>
              <a:t> </a:t>
            </a:r>
            <a:r>
              <a:rPr lang="en-US" sz="1600" strike="noStrike" dirty="0" err="1">
                <a:solidFill>
                  <a:srgbClr val="FF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mid =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midVal</a:t>
            </a:r>
            <a:r>
              <a:rPr lang="en-US" sz="1600" strike="noStrike" dirty="0">
                <a:solidFill>
                  <a:schemeClr val="tx2">
                    <a:lumMod val="60000"/>
                    <a:lumOff val="40000"/>
                  </a:schemeClr>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a</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low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&gt;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high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3200" dirty="0" smtClean="0">
                <a:solidFill>
                  <a:srgbClr val="000000"/>
                </a:solidFill>
                <a:latin typeface="Calibri"/>
              </a:rPr>
              <a:t>Identifique </a:t>
            </a:r>
            <a:r>
              <a:rPr lang="pt-BR" sz="3200" dirty="0" smtClean="0">
                <a:solidFill>
                  <a:schemeClr val="tx2">
                    <a:lumMod val="60000"/>
                    <a:lumOff val="40000"/>
                  </a:schemeClr>
                </a:solidFill>
                <a:latin typeface="Calibri"/>
              </a:rPr>
              <a:t>definições</a:t>
            </a:r>
            <a:r>
              <a:rPr lang="pt-BR" sz="3200" dirty="0" smtClean="0">
                <a:solidFill>
                  <a:srgbClr val="000000"/>
                </a:solidFill>
                <a:latin typeface="Calibri"/>
              </a:rPr>
              <a:t>, </a:t>
            </a:r>
            <a:r>
              <a:rPr lang="pt-BR" sz="3200" dirty="0" smtClean="0">
                <a:solidFill>
                  <a:srgbClr val="FF0000"/>
                </a:solidFill>
                <a:latin typeface="Calibri"/>
              </a:rPr>
              <a:t>usos</a:t>
            </a:r>
            <a:r>
              <a:rPr lang="pt-BR" sz="3200" dirty="0" smtClean="0">
                <a:solidFill>
                  <a:srgbClr val="000000"/>
                </a:solidFill>
                <a:latin typeface="Calibri"/>
              </a:rPr>
              <a:t>, e pares “</a:t>
            </a:r>
            <a:r>
              <a:rPr lang="pt-BR" sz="3200" dirty="0" err="1" smtClean="0">
                <a:solidFill>
                  <a:srgbClr val="000000"/>
                </a:solidFill>
                <a:latin typeface="Calibri"/>
              </a:rPr>
              <a:t>du</a:t>
            </a:r>
            <a:r>
              <a:rPr lang="pt-BR" sz="3200" dirty="0" smtClean="0">
                <a:solidFill>
                  <a:srgbClr val="000000"/>
                </a:solidFill>
                <a:latin typeface="Calibri"/>
              </a:rPr>
              <a:t>”</a:t>
            </a:r>
            <a:endParaRPr dirty="0"/>
          </a:p>
        </p:txBody>
      </p:sp>
      <p:sp>
        <p:nvSpPr>
          <p:cNvPr id="2" name="CaixaDeTexto 1"/>
          <p:cNvSpPr txBox="1"/>
          <p:nvPr/>
        </p:nvSpPr>
        <p:spPr>
          <a:xfrm>
            <a:off x="5715000" y="2362200"/>
            <a:ext cx="2590774" cy="4524315"/>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(a:1, a:6)</a:t>
            </a:r>
          </a:p>
          <a:p>
            <a:r>
              <a:rPr lang="en-US" dirty="0" smtClean="0">
                <a:latin typeface="Consolas" panose="020B0609020204030204" pitchFamily="49" charset="0"/>
              </a:rPr>
              <a:t>(key:1, key:7)</a:t>
            </a:r>
          </a:p>
          <a:p>
            <a:r>
              <a:rPr lang="en-US" dirty="0" smtClean="0">
                <a:latin typeface="Consolas" panose="020B0609020204030204" pitchFamily="49" charset="0"/>
              </a:rPr>
              <a:t>(key:1, key:9)</a:t>
            </a:r>
          </a:p>
          <a:p>
            <a:r>
              <a:rPr lang="en-US" dirty="0" smtClean="0">
                <a:latin typeface="Consolas" panose="020B0609020204030204" pitchFamily="49" charset="0"/>
              </a:rPr>
              <a:t>(low:2, low:4)</a:t>
            </a:r>
          </a:p>
          <a:p>
            <a:r>
              <a:rPr lang="en-US" dirty="0" smtClean="0">
                <a:latin typeface="Consolas" panose="020B0609020204030204" pitchFamily="49" charset="0"/>
              </a:rPr>
              <a:t>(low:2, low:5)</a:t>
            </a:r>
          </a:p>
          <a:p>
            <a:r>
              <a:rPr lang="en-US" dirty="0" smtClean="0">
                <a:latin typeface="Consolas" panose="020B0609020204030204" pitchFamily="49" charset="0"/>
              </a:rPr>
              <a:t>(low:2, low:14)</a:t>
            </a:r>
          </a:p>
          <a:p>
            <a:r>
              <a:rPr lang="en-US" dirty="0" smtClean="0">
                <a:latin typeface="Consolas" panose="020B0609020204030204" pitchFamily="49" charset="0"/>
              </a:rPr>
              <a:t>(high:3, high:4)</a:t>
            </a:r>
          </a:p>
          <a:p>
            <a:r>
              <a:rPr lang="en-US" dirty="0" smtClean="0">
                <a:latin typeface="Consolas" panose="020B0609020204030204" pitchFamily="49" charset="0"/>
              </a:rPr>
              <a:t>(high:3, high:5)</a:t>
            </a:r>
          </a:p>
          <a:p>
            <a:r>
              <a:rPr lang="en-US" dirty="0" smtClean="0">
                <a:latin typeface="Consolas" panose="020B0609020204030204" pitchFamily="49" charset="0"/>
              </a:rPr>
              <a:t>(mid:5, mid:6)</a:t>
            </a:r>
          </a:p>
          <a:p>
            <a:r>
              <a:rPr lang="en-US" dirty="0" smtClean="0">
                <a:latin typeface="Consolas" panose="020B0609020204030204" pitchFamily="49" charset="0"/>
              </a:rPr>
              <a:t>(mid:5, mid:8)</a:t>
            </a:r>
          </a:p>
          <a:p>
            <a:r>
              <a:rPr lang="en-US" dirty="0" smtClean="0">
                <a:latin typeface="Consolas" panose="020B0609020204030204" pitchFamily="49" charset="0"/>
              </a:rPr>
              <a:t>(mid5, mid:10)</a:t>
            </a:r>
          </a:p>
          <a:p>
            <a:r>
              <a:rPr lang="en-US" dirty="0" smtClean="0">
                <a:latin typeface="Consolas" panose="020B0609020204030204" pitchFamily="49" charset="0"/>
              </a:rPr>
              <a:t>(mid5, mid:12)</a:t>
            </a:r>
            <a:endParaRPr lang="en-US" dirty="0">
              <a:latin typeface="Consolas" panose="020B0609020204030204" pitchFamily="49" charset="0"/>
            </a:endParaRPr>
          </a:p>
          <a:p>
            <a:r>
              <a:rPr lang="en-US" dirty="0" smtClean="0">
                <a:latin typeface="Consolas" panose="020B0609020204030204" pitchFamily="49" charset="0"/>
              </a:rPr>
              <a:t>...</a:t>
            </a:r>
          </a:p>
          <a:p>
            <a:r>
              <a:rPr lang="en-US" dirty="0" smtClean="0">
                <a:latin typeface="Consolas" panose="020B0609020204030204" pitchFamily="49" charset="0"/>
              </a:rPr>
              <a:t>(low:8, low: 4)</a:t>
            </a:r>
          </a:p>
          <a:p>
            <a:r>
              <a:rPr lang="en-US" dirty="0" smtClean="0">
                <a:latin typeface="Consolas" panose="020B0609020204030204" pitchFamily="49" charset="0"/>
              </a:rPr>
              <a:t>(low:8, low: 5) ...</a:t>
            </a:r>
          </a:p>
        </p:txBody>
      </p:sp>
      <p:sp>
        <p:nvSpPr>
          <p:cNvPr id="4" name="Retângulo 3"/>
          <p:cNvSpPr/>
          <p:nvPr/>
        </p:nvSpPr>
        <p:spPr>
          <a:xfrm>
            <a:off x="7497170" y="2234821"/>
            <a:ext cx="149419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a:t>
            </a:r>
            <a:endParaRPr lang="en-US" dirty="0"/>
          </a:p>
        </p:txBody>
      </p:sp>
    </p:spTree>
    <p:extLst>
      <p:ext uri="{BB962C8B-B14F-4D97-AF65-F5344CB8AC3E}">
        <p14:creationId xmlns:p14="http://schemas.microsoft.com/office/powerpoint/2010/main" val="6696825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Depuração</a:t>
            </a:r>
            <a:endParaRPr dirty="0"/>
          </a:p>
        </p:txBody>
      </p:sp>
      <p:sp>
        <p:nvSpPr>
          <p:cNvPr id="239" name="CustomShape 2"/>
          <p:cNvSpPr/>
          <p:nvPr/>
        </p:nvSpPr>
        <p:spPr>
          <a:xfrm>
            <a:off x="457200" y="1371600"/>
            <a:ext cx="7302088"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falha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Existem</a:t>
            </a:r>
            <a:r>
              <a:rPr lang="en-US" sz="2800" strike="noStrike" dirty="0" smtClean="0">
                <a:solidFill>
                  <a:srgbClr val="000000"/>
                </a:solidFill>
                <a:latin typeface="Calibri"/>
                <a:ea typeface="DejaVu Sans"/>
              </a:rPr>
              <a:t> outros </a:t>
            </a:r>
            <a:r>
              <a:rPr lang="en-US" sz="2800" strike="noStrike" dirty="0" err="1" smtClean="0">
                <a:solidFill>
                  <a:srgbClr val="000000"/>
                </a:solidFill>
                <a:latin typeface="Calibri"/>
                <a:ea typeface="DejaVu Sans"/>
              </a:rPr>
              <a:t>nomes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glossário</a:t>
            </a:r>
            <a:r>
              <a:rPr lang="en-US" sz="2800" strike="noStrike" dirty="0" smtClean="0">
                <a:solidFill>
                  <a:srgbClr val="000000"/>
                </a:solidFill>
                <a:latin typeface="Calibri"/>
                <a:ea typeface="DejaVu Sans"/>
              </a:rPr>
              <a:t> IEEE.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Teste e </a:t>
            </a:r>
            <a:r>
              <a:rPr lang="en-US" sz="3200" strike="noStrike" dirty="0" err="1" smtClean="0">
                <a:solidFill>
                  <a:srgbClr val="000000"/>
                </a:solidFill>
                <a:latin typeface="Calibri"/>
                <a:ea typeface="DejaVu Sans"/>
              </a:rPr>
              <a:t>Depuração</a:t>
            </a:r>
            <a:endParaRPr dirty="0" smtClean="0"/>
          </a:p>
          <a:p>
            <a:pPr lvl="1">
              <a:lnSpc>
                <a:spcPct val="100000"/>
              </a:lnSpc>
              <a:buFont typeface="Arial"/>
              <a:buChar char="–"/>
            </a:pPr>
            <a:r>
              <a:rPr lang="en-US" sz="2800" strike="noStrike" dirty="0" smtClean="0">
                <a:solidFill>
                  <a:srgbClr val="000000"/>
                </a:solidFill>
                <a:latin typeface="Calibri"/>
                <a:ea typeface="DejaVu Sans"/>
              </a:rPr>
              <a:t> Teste </a:t>
            </a:r>
            <a:r>
              <a:rPr lang="en-US" sz="2800" strike="noStrike" dirty="0" err="1" smtClean="0">
                <a:solidFill>
                  <a:srgbClr val="000000"/>
                </a:solidFill>
                <a:latin typeface="Calibri"/>
                <a:ea typeface="DejaVu Sans"/>
              </a:rPr>
              <a:t>procura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Artefato</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sequência</a:t>
            </a:r>
            <a:r>
              <a:rPr lang="en-US" sz="2400" strike="noStrike" dirty="0" smtClean="0">
                <a:solidFill>
                  <a:srgbClr val="000000"/>
                </a:solidFill>
                <a:latin typeface="Calibri"/>
                <a:ea typeface="DejaVu Sans"/>
              </a:rPr>
              <a:t> de </a:t>
            </a:r>
            <a:r>
              <a:rPr lang="en-US" sz="2400" strike="noStrike" dirty="0" err="1" smtClean="0">
                <a:solidFill>
                  <a:srgbClr val="000000"/>
                </a:solidFill>
                <a:latin typeface="Calibri"/>
                <a:ea typeface="DejaVu Sans"/>
              </a:rPr>
              <a:t>passos</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Depuração</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procura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explicações</a:t>
            </a:r>
            <a:r>
              <a:rPr lang="en-US" sz="2800" strike="noStrike" dirty="0">
                <a:solidFill>
                  <a:srgbClr val="000000"/>
                </a:solidFill>
                <a:latin typeface="Calibri"/>
                <a:ea typeface="DejaVu Sans"/>
              </a:rPr>
              <a:t> das </a:t>
            </a:r>
            <a:r>
              <a:rPr lang="en-US" sz="2800" strike="noStrike" dirty="0" err="1">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Não</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confundir</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ferramentas</a:t>
            </a:r>
            <a:r>
              <a:rPr lang="en-US" sz="2400" strike="noStrike" dirty="0">
                <a:solidFill>
                  <a:srgbClr val="000000"/>
                </a:solidFill>
                <a:latin typeface="Calibri"/>
                <a:ea typeface="DejaVu Sans"/>
              </a:rPr>
              <a:t> de </a:t>
            </a:r>
            <a:r>
              <a:rPr lang="en-US" sz="2400" strike="noStrike" dirty="0" err="1" smtClean="0">
                <a:solidFill>
                  <a:srgbClr val="000000"/>
                </a:solidFill>
                <a:latin typeface="Calibri"/>
                <a:ea typeface="DejaVu Sans"/>
              </a:rPr>
              <a:t>apoio</a:t>
            </a:r>
            <a:r>
              <a:rPr lang="en-US" sz="2400" strike="noStrike" dirty="0" smtClean="0">
                <a:solidFill>
                  <a:srgbClr val="000000"/>
                </a:solidFill>
                <a:latin typeface="Calibri"/>
                <a:ea typeface="DejaVu Sans"/>
              </a:rPr>
              <a:t> a “walkthrough” </a:t>
            </a:r>
            <a:r>
              <a:rPr lang="en-US" sz="2400" strike="noStrike" dirty="0" err="1" smtClean="0">
                <a:solidFill>
                  <a:srgbClr val="000000"/>
                </a:solidFill>
                <a:latin typeface="Calibri"/>
                <a:ea typeface="DejaVu Sans"/>
              </a:rPr>
              <a:t>em</a:t>
            </a:r>
            <a:r>
              <a:rPr lang="en-US" sz="2400" strike="noStrike" dirty="0" smtClean="0">
                <a:solidFill>
                  <a:srgbClr val="000000"/>
                </a:solidFill>
                <a:latin typeface="Calibri"/>
                <a:ea typeface="DejaVu Sans"/>
              </a:rPr>
              <a:t> IDEs</a:t>
            </a:r>
            <a:endParaRPr dirty="0"/>
          </a:p>
          <a:p>
            <a:pPr>
              <a:lnSpc>
                <a:spcPct val="100000"/>
              </a:lnSpc>
            </a:pPr>
            <a:endParaRPr dirty="0"/>
          </a:p>
          <a:p>
            <a:pPr>
              <a:lnSpc>
                <a:spcPct val="100000"/>
              </a:lnSpc>
            </a:pPr>
            <a:endParaRPr dirty="0"/>
          </a:p>
        </p:txBody>
      </p:sp>
      <p:grpSp>
        <p:nvGrpSpPr>
          <p:cNvPr id="3" name="Grupo 2"/>
          <p:cNvGrpSpPr/>
          <p:nvPr/>
        </p:nvGrpSpPr>
        <p:grpSpPr>
          <a:xfrm>
            <a:off x="7759288" y="2479169"/>
            <a:ext cx="918460" cy="2860486"/>
            <a:chOff x="4326543" y="1416960"/>
            <a:chExt cx="1376311" cy="4298040"/>
          </a:xfrm>
        </p:grpSpPr>
        <p:pic>
          <p:nvPicPr>
            <p:cNvPr id="5" name="Picture 12" descr="Resultado de imagem para bom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to 5"/>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Resultado de imagem para ba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11" name="CaixaDeTexto 1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grpSp>
    </p:spTree>
    <p:extLst>
      <p:ext uri="{BB962C8B-B14F-4D97-AF65-F5344CB8AC3E}">
        <p14:creationId xmlns:p14="http://schemas.microsoft.com/office/powerpoint/2010/main" val="210969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68680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dirty="0" err="1" smtClean="0">
                <a:solidFill>
                  <a:srgbClr val="000000"/>
                </a:solidFill>
                <a:latin typeface="Calibri"/>
                <a:ea typeface="DejaVu Sans"/>
              </a:rPr>
              <a:t>Construa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uma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suíte</a:t>
            </a:r>
            <a:r>
              <a:rPr lang="en-US" sz="3200" dirty="0" smtClean="0">
                <a:solidFill>
                  <a:srgbClr val="000000"/>
                </a:solidFill>
                <a:latin typeface="Calibri"/>
                <a:ea typeface="DejaVu Sans"/>
              </a:rPr>
              <a:t> de teste </a:t>
            </a:r>
            <a:r>
              <a:rPr lang="en-US" sz="3200" dirty="0" err="1" smtClean="0">
                <a:solidFill>
                  <a:srgbClr val="000000"/>
                </a:solidFill>
                <a:latin typeface="Calibri"/>
                <a:ea typeface="DejaVu Sans"/>
              </a:rPr>
              <a:t>adequada</a:t>
            </a:r>
            <a:r>
              <a:rPr lang="en-US" sz="3200" dirty="0" smtClean="0">
                <a:solidFill>
                  <a:srgbClr val="000000"/>
                </a:solidFill>
                <a:latin typeface="Calibri"/>
                <a:ea typeface="DejaVu Sans"/>
              </a:rPr>
              <a:t> a pares du</a:t>
            </a:r>
            <a:endParaRPr dirty="0"/>
          </a:p>
        </p:txBody>
      </p:sp>
      <p:sp>
        <p:nvSpPr>
          <p:cNvPr id="6" name="CustomShape 1"/>
          <p:cNvSpPr/>
          <p:nvPr/>
        </p:nvSpPr>
        <p:spPr>
          <a:xfrm>
            <a:off x="5791200" y="257103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dirty="0" smtClean="0">
                <a:solidFill>
                  <a:srgbClr val="000000"/>
                </a:solidFill>
                <a:latin typeface="Consolas" panose="020B0609020204030204" pitchFamily="49" charset="0"/>
              </a:rPr>
              <a:t>@Test</a:t>
            </a:r>
          </a:p>
          <a:p>
            <a:pPr>
              <a:lnSpc>
                <a:spcPct val="115000"/>
              </a:lnSpc>
            </a:pPr>
            <a:r>
              <a:rPr lang="en-US" sz="1600" dirty="0" smtClean="0">
                <a:solidFill>
                  <a:srgbClr val="000000"/>
                </a:solidFill>
                <a:latin typeface="Consolas" panose="020B0609020204030204" pitchFamily="49" charset="0"/>
              </a:rPr>
              <a:t>public void </a:t>
            </a:r>
            <a:r>
              <a:rPr lang="en-US" sz="1600" dirty="0" err="1" smtClean="0">
                <a:solidFill>
                  <a:srgbClr val="000000"/>
                </a:solidFill>
                <a:latin typeface="Consolas" panose="020B0609020204030204" pitchFamily="49" charset="0"/>
              </a:rPr>
              <a:t>testEmpty</a:t>
            </a:r>
            <a:r>
              <a:rPr lang="en-US" sz="1600" dirty="0" smtClean="0">
                <a:solidFill>
                  <a:srgbClr val="000000"/>
                </a:solidFill>
                <a:latin typeface="Consolas" panose="020B0609020204030204" pitchFamily="49" charset="0"/>
              </a:rPr>
              <a:t>() {</a:t>
            </a:r>
          </a:p>
          <a:p>
            <a:pPr>
              <a:lnSpc>
                <a:spcPct val="115000"/>
              </a:lnSpc>
            </a:pP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x = </a:t>
            </a:r>
            <a:r>
              <a:rPr lang="en-US" sz="1600" dirty="0" err="1" smtClean="0">
                <a:solidFill>
                  <a:srgbClr val="000000"/>
                </a:solidFill>
                <a:latin typeface="Consolas" panose="020B0609020204030204" pitchFamily="49" charset="0"/>
              </a:rPr>
              <a:t>binarySearch</a:t>
            </a:r>
            <a:r>
              <a:rPr lang="en-US" sz="1600" dirty="0" smtClean="0">
                <a:solidFill>
                  <a:srgbClr val="000000"/>
                </a:solidFill>
                <a:latin typeface="Consolas" panose="020B0609020204030204" pitchFamily="49" charset="0"/>
              </a:rPr>
              <a:t>(</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new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0);</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Assert.assertTrue</a:t>
            </a:r>
            <a:r>
              <a:rPr lang="en-US" sz="1600" dirty="0" smtClean="0">
                <a:solidFill>
                  <a:srgbClr val="000000"/>
                </a:solidFill>
                <a:latin typeface="Consolas" panose="020B0609020204030204" pitchFamily="49" charset="0"/>
              </a:rPr>
              <a:t>(x &lt; 0);</a:t>
            </a:r>
            <a:endParaRPr lang="en-US" sz="1600" dirty="0">
              <a:solidFill>
                <a:srgbClr val="000000"/>
              </a:solidFill>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rPr>
              <a:t>}</a:t>
            </a:r>
            <a:endParaRPr sz="1600" dirty="0">
              <a:latin typeface="Consolas" panose="020B0609020204030204" pitchFamily="49" charset="0"/>
            </a:endParaRPr>
          </a:p>
        </p:txBody>
      </p:sp>
      <p:sp>
        <p:nvSpPr>
          <p:cNvPr id="7" name="CaixaDeTexto 6"/>
          <p:cNvSpPr txBox="1"/>
          <p:nvPr/>
        </p:nvSpPr>
        <p:spPr>
          <a:xfrm>
            <a:off x="6400800" y="5124271"/>
            <a:ext cx="2210862" cy="1200329"/>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(low:2, low:4)</a:t>
            </a:r>
          </a:p>
          <a:p>
            <a:r>
              <a:rPr lang="en-US" dirty="0" smtClean="0">
                <a:latin typeface="Consolas" panose="020B0609020204030204" pitchFamily="49" charset="0"/>
              </a:rPr>
              <a:t>(low:2, low:14)</a:t>
            </a:r>
          </a:p>
          <a:p>
            <a:r>
              <a:rPr lang="en-US" dirty="0">
                <a:latin typeface="Consolas" panose="020B0609020204030204" pitchFamily="49" charset="0"/>
              </a:rPr>
              <a:t>(high:3, high:4</a:t>
            </a:r>
            <a:r>
              <a:rPr lang="en-US" dirty="0" smtClean="0">
                <a:latin typeface="Consolas" panose="020B0609020204030204" pitchFamily="49" charset="0"/>
              </a:rPr>
              <a:t>)</a:t>
            </a:r>
          </a:p>
        </p:txBody>
      </p:sp>
      <p:sp>
        <p:nvSpPr>
          <p:cNvPr id="8" name="Retângulo 7"/>
          <p:cNvSpPr/>
          <p:nvPr/>
        </p:nvSpPr>
        <p:spPr>
          <a:xfrm>
            <a:off x="6172200" y="4517760"/>
            <a:ext cx="266700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 </a:t>
            </a:r>
            <a:r>
              <a:rPr lang="en-US" dirty="0" err="1" smtClean="0"/>
              <a:t>cobertos</a:t>
            </a:r>
            <a:r>
              <a:rPr lang="en-US" dirty="0" smtClean="0"/>
              <a:t> </a:t>
            </a:r>
            <a:r>
              <a:rPr lang="en-US" dirty="0" err="1" smtClean="0"/>
              <a:t>por</a:t>
            </a:r>
            <a:r>
              <a:rPr lang="en-US" dirty="0" smtClean="0"/>
              <a:t> </a:t>
            </a:r>
            <a:r>
              <a:rPr lang="en-US" dirty="0" err="1" smtClean="0">
                <a:latin typeface="Consolas" panose="020B0609020204030204" pitchFamily="49" charset="0"/>
              </a:rPr>
              <a:t>testEmpty</a:t>
            </a:r>
            <a:endParaRPr lang="en-US" dirty="0">
              <a:latin typeface="Consolas" panose="020B0609020204030204" pitchFamily="49" charset="0"/>
            </a:endParaRPr>
          </a:p>
        </p:txBody>
      </p:sp>
    </p:spTree>
    <p:extLst>
      <p:ext uri="{BB962C8B-B14F-4D97-AF65-F5344CB8AC3E}">
        <p14:creationId xmlns:p14="http://schemas.microsoft.com/office/powerpoint/2010/main" val="4001983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de </a:t>
            </a:r>
            <a:r>
              <a:rPr lang="en-US" sz="4400" dirty="0" err="1" smtClean="0">
                <a:solidFill>
                  <a:srgbClr val="000000"/>
                </a:solidFill>
                <a:latin typeface="Calibri"/>
                <a:ea typeface="DejaVu Sans"/>
              </a:rPr>
              <a:t>Mutação</a:t>
            </a:r>
            <a:endParaRPr dirty="0"/>
          </a:p>
        </p:txBody>
      </p:sp>
      <p:sp>
        <p:nvSpPr>
          <p:cNvPr id="64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Erros artificiais são aproximações de </a:t>
            </a:r>
            <a:r>
              <a:rPr lang="pt-BR" sz="3200" dirty="0" err="1" smtClean="0">
                <a:solidFill>
                  <a:srgbClr val="000000"/>
                </a:solidFill>
                <a:latin typeface="Calibri"/>
              </a:rPr>
              <a:t>errors</a:t>
            </a:r>
            <a:r>
              <a:rPr lang="pt-BR" sz="3200" dirty="0" smtClean="0">
                <a:solidFill>
                  <a:srgbClr val="000000"/>
                </a:solidFill>
                <a:latin typeface="Calibri"/>
              </a:rPr>
              <a:t> reais</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86200" y="5638800"/>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5147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Aprendendo com o Passado</a:t>
            </a:r>
            <a:endParaRPr/>
          </a:p>
        </p:txBody>
      </p:sp>
      <p:sp>
        <p:nvSpPr>
          <p:cNvPr id="665"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Intuição: Conhecimento </a:t>
            </a:r>
            <a:r>
              <a:rPr lang="pt-BR" sz="3200" dirty="0">
                <a:solidFill>
                  <a:srgbClr val="000000"/>
                </a:solidFill>
                <a:latin typeface="Calibri"/>
              </a:rPr>
              <a:t>obtido ao estudar falhas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aplicado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prevenir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falhas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futuras</a:t>
            </a:r>
            <a:endParaRPr lang="en-US" sz="3200" dirty="0">
              <a:solidFill>
                <a:srgbClr val="000000"/>
              </a:solidFill>
              <a:latin typeface="Calibri"/>
              <a:ea typeface="DejaVu Sans"/>
            </a:endParaRPr>
          </a:p>
          <a:p>
            <a:pPr>
              <a:buFont typeface="Arial"/>
              <a:buChar char="•"/>
            </a:pPr>
            <a:endParaRPr lang="en-US" sz="3200" strike="noStrike" dirty="0" smtClean="0">
              <a:solidFill>
                <a:srgbClr val="000000"/>
              </a:solidFill>
              <a:latin typeface="Calibri"/>
              <a:ea typeface="DejaVu Sans"/>
            </a:endParaRPr>
          </a:p>
          <a:p>
            <a:pPr>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Simular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passadas</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checar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se</a:t>
            </a:r>
            <a:r>
              <a:rPr lang="en-US" dirty="0"/>
              <a:t> </a:t>
            </a:r>
            <a:r>
              <a:rPr lang="en-US" sz="3200" strike="noStrike" dirty="0" smtClean="0">
                <a:solidFill>
                  <a:srgbClr val="000000"/>
                </a:solidFill>
                <a:latin typeface="Calibri"/>
                <a:ea typeface="DejaVu Sans"/>
              </a:rPr>
              <a:t>a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capaz</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detectá</a:t>
            </a:r>
            <a:r>
              <a:rPr lang="en-US" sz="3200" strike="noStrike" dirty="0" smtClean="0">
                <a:solidFill>
                  <a:srgbClr val="000000"/>
                </a:solidFill>
                <a:latin typeface="Calibri"/>
                <a:ea typeface="DejaVu Sans"/>
              </a:rPr>
              <a:t>-las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67"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68"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7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1"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4"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6" name="CustomShape 4"/>
          <p:cNvSpPr/>
          <p:nvPr/>
        </p:nvSpPr>
        <p:spPr>
          <a:xfrm>
            <a:off x="1577880" y="620280"/>
            <a:ext cx="1752480" cy="7970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77" name="CustomShape 5"/>
          <p:cNvSpPr/>
          <p:nvPr/>
        </p:nvSpPr>
        <p:spPr>
          <a:xfrm>
            <a:off x="5812920" y="620280"/>
            <a:ext cx="1752480" cy="7970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9"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foo(</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x,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y) {</a:t>
            </a:r>
            <a:endParaRPr dirty="0"/>
          </a:p>
          <a:p>
            <a:pPr>
              <a:lnSpc>
                <a:spcPct val="100000"/>
              </a:lnSpc>
            </a:pPr>
            <a:r>
              <a:rPr lang="en-US" strike="noStrike" dirty="0">
                <a:solidFill>
                  <a:srgbClr val="000000"/>
                </a:solidFill>
                <a:latin typeface="Courier New"/>
                <a:ea typeface="Courier New"/>
              </a:rPr>
              <a:t>  if (x != y) </a:t>
            </a:r>
            <a:endParaRPr dirty="0"/>
          </a:p>
          <a:p>
            <a:pPr>
              <a:lnSpc>
                <a:spcPct val="100000"/>
              </a:lnSpc>
            </a:pPr>
            <a:r>
              <a:rPr lang="en-US" strike="noStrike" dirty="0">
                <a:solidFill>
                  <a:srgbClr val="000000"/>
                </a:solidFill>
                <a:latin typeface="Courier New"/>
                <a:ea typeface="Courier New"/>
              </a:rPr>
              <a:t> return x - y;</a:t>
            </a:r>
            <a:endParaRPr dirty="0"/>
          </a:p>
          <a:p>
            <a:pPr>
              <a:lnSpc>
                <a:spcPct val="100000"/>
              </a:lnSpc>
            </a:pPr>
            <a:r>
              <a:rPr lang="en-US" strike="noStrike" dirty="0">
                <a:solidFill>
                  <a:srgbClr val="000000"/>
                </a:solidFill>
                <a:latin typeface="Courier New"/>
                <a:ea typeface="Courier New"/>
              </a:rPr>
              <a:t>  else </a:t>
            </a:r>
            <a:endParaRPr dirty="0"/>
          </a:p>
          <a:p>
            <a:pPr>
              <a:lnSpc>
                <a:spcPct val="100000"/>
              </a:lnSpc>
            </a:pPr>
            <a:r>
              <a:rPr lang="en-US" strike="noStrike" dirty="0">
                <a:solidFill>
                  <a:srgbClr val="000000"/>
                </a:solidFill>
                <a:latin typeface="Courier New"/>
                <a:ea typeface="Courier New"/>
              </a:rPr>
              <a:t>    return </a:t>
            </a:r>
            <a:r>
              <a:rPr lang="en-US" strike="noStrike" dirty="0">
                <a:solidFill>
                  <a:srgbClr val="FF0000"/>
                </a:solidFill>
                <a:latin typeface="Courier New"/>
                <a:ea typeface="Courier New"/>
              </a:rPr>
              <a:t>x / 2</a:t>
            </a: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@Test</a:t>
            </a:r>
            <a:endParaRPr dirty="0"/>
          </a:p>
          <a:p>
            <a:pPr>
              <a:lnSpc>
                <a:spcPct val="100000"/>
              </a:lnSpc>
            </a:pPr>
            <a:r>
              <a:rPr lang="en-US" strike="noStrike" dirty="0">
                <a:solidFill>
                  <a:srgbClr val="000000"/>
                </a:solidFill>
                <a:latin typeface="Courier New"/>
                <a:ea typeface="Courier New"/>
              </a:rPr>
              <a:t>void test() {</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a = foo(100,10);</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assertEquals</a:t>
            </a:r>
            <a:r>
              <a:rPr lang="en-US" strike="noStrike" dirty="0">
                <a:solidFill>
                  <a:srgbClr val="000000"/>
                </a:solidFill>
                <a:latin typeface="Courier New"/>
                <a:ea typeface="Courier New"/>
              </a:rPr>
              <a:t>(a,90);</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endParaRPr dirty="0"/>
          </a:p>
        </p:txBody>
      </p:sp>
      <p:sp>
        <p:nvSpPr>
          <p:cNvPr id="681" name="CustomShape 4"/>
          <p:cNvSpPr/>
          <p:nvPr/>
        </p:nvSpPr>
        <p:spPr>
          <a:xfrm>
            <a:off x="1577880" y="620280"/>
            <a:ext cx="1752480" cy="7970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err="1">
                <a:solidFill>
                  <a:srgbClr val="000000"/>
                </a:solidFill>
                <a:latin typeface="Open Sans"/>
                <a:ea typeface="Open Sans"/>
              </a:rPr>
              <a:t>Programa</a:t>
            </a:r>
            <a:endParaRPr dirty="0"/>
          </a:p>
        </p:txBody>
      </p:sp>
      <p:sp>
        <p:nvSpPr>
          <p:cNvPr id="682" name="CustomShape 5"/>
          <p:cNvSpPr/>
          <p:nvPr/>
        </p:nvSpPr>
        <p:spPr>
          <a:xfrm>
            <a:off x="5812920" y="620280"/>
            <a:ext cx="1752480" cy="7970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
        <p:nvSpPr>
          <p:cNvPr id="683" name="CustomShape 6"/>
          <p:cNvSpPr/>
          <p:nvPr/>
        </p:nvSpPr>
        <p:spPr>
          <a:xfrm>
            <a:off x="5288040" y="4455360"/>
            <a:ext cx="2907000" cy="211176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r>
              <a:rPr lang="en-US" sz="2400" strike="noStrike">
                <a:solidFill>
                  <a:srgbClr val="000000"/>
                </a:solidFill>
                <a:latin typeface="Open Sans"/>
                <a:ea typeface="Open Sans"/>
              </a:rPr>
              <a:t>Falta não foi detectada:</a:t>
            </a:r>
            <a:endParaRPr/>
          </a:p>
          <a:p>
            <a:pPr algn="ctr">
              <a:lnSpc>
                <a:spcPct val="100000"/>
              </a:lnSpc>
            </a:pPr>
            <a:r>
              <a:rPr lang="en-US" sz="2400" b="1" strike="noStrike">
                <a:solidFill>
                  <a:srgbClr val="000000"/>
                </a:solidFill>
                <a:latin typeface="Open Sans"/>
                <a:ea typeface="Open Sans"/>
              </a:rPr>
              <a:t>mutante sobreviveu</a:t>
            </a:r>
            <a:r>
              <a:rPr lang="en-US" sz="2400" strike="noStrike">
                <a:solidFill>
                  <a:srgbClr val="000000"/>
                </a:solidFill>
                <a:latin typeface="Open Sans"/>
                <a:ea typeface="Open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Terminologia</a:t>
            </a:r>
            <a:endParaRPr/>
          </a:p>
        </p:txBody>
      </p:sp>
      <p:sp>
        <p:nvSpPr>
          <p:cNvPr id="691"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i="1" dirty="0">
                <a:solidFill>
                  <a:srgbClr val="000000"/>
                </a:solidFill>
                <a:latin typeface="Calibri"/>
              </a:rPr>
              <a:t> </a:t>
            </a:r>
            <a:r>
              <a:rPr lang="en-US" sz="3200" b="1" dirty="0" err="1">
                <a:solidFill>
                  <a:srgbClr val="000000"/>
                </a:solidFill>
                <a:latin typeface="Calibri"/>
              </a:rPr>
              <a:t>Mutante</a:t>
            </a:r>
            <a:r>
              <a:rPr lang="en-US" sz="3200" dirty="0" smtClean="0"/>
              <a:t>: </a:t>
            </a:r>
            <a:r>
              <a:rPr lang="en-US" sz="3200" dirty="0" err="1">
                <a:solidFill>
                  <a:srgbClr val="000000"/>
                </a:solidFill>
                <a:latin typeface="Calibri"/>
              </a:rPr>
              <a:t>Programa</a:t>
            </a:r>
            <a:r>
              <a:rPr lang="en-US" sz="3200" dirty="0">
                <a:solidFill>
                  <a:srgbClr val="000000"/>
                </a:solidFill>
                <a:latin typeface="Calibri"/>
              </a:rPr>
              <a:t> original </a:t>
            </a:r>
            <a:r>
              <a:rPr lang="en-US" sz="3200" dirty="0" err="1" smtClean="0">
                <a:solidFill>
                  <a:srgbClr val="000000"/>
                </a:solidFill>
                <a:latin typeface="Calibri"/>
              </a:rPr>
              <a:t>modificado</a:t>
            </a:r>
            <a:endParaRPr lang="en-US" sz="3200" dirty="0"/>
          </a:p>
          <a:p>
            <a:endParaRPr dirty="0"/>
          </a:p>
          <a:p>
            <a:pPr>
              <a:lnSpc>
                <a:spcPct val="100000"/>
              </a:lnSpc>
              <a:buFont typeface="Arial"/>
              <a:buChar char="•"/>
            </a:pPr>
            <a:r>
              <a:rPr lang="en-US" sz="3200" i="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Mutante</a:t>
            </a: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Equivalente</a:t>
            </a:r>
            <a:r>
              <a:rPr lang="en-US" dirty="0" smtClean="0"/>
              <a:t>: </a:t>
            </a:r>
            <a:r>
              <a:rPr lang="en-US" sz="3200" strike="noStrike" dirty="0" err="1" smtClean="0">
                <a:solidFill>
                  <a:srgbClr val="000000"/>
                </a:solidFill>
                <a:latin typeface="Calibri"/>
                <a:ea typeface="DejaVu Sans"/>
              </a:rPr>
              <a:t>Programa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é </a:t>
            </a:r>
            <a:r>
              <a:rPr lang="en-US" sz="3200" strike="noStrike" dirty="0" err="1" smtClean="0">
                <a:solidFill>
                  <a:srgbClr val="000000"/>
                </a:solidFill>
                <a:latin typeface="Calibri"/>
                <a:ea typeface="DejaVu Sans"/>
              </a:rPr>
              <a:t>equivalente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a:t>
            </a:r>
            <a:r>
              <a:rPr lang="pt-BR" sz="3200" i="1" dirty="0">
                <a:solidFill>
                  <a:srgbClr val="000000"/>
                </a:solidFill>
                <a:latin typeface="Calibri"/>
              </a:rPr>
              <a:t> </a:t>
            </a:r>
            <a:endParaRPr lang="pt-BR" sz="2400" i="1" dirty="0" smtClean="0">
              <a:solidFill>
                <a:srgbClr val="000000"/>
              </a:solidFill>
              <a:latin typeface="Calibri"/>
            </a:endParaRPr>
          </a:p>
          <a:p>
            <a:pPr>
              <a:lnSpc>
                <a:spcPct val="100000"/>
              </a:lnSpc>
              <a:buFont typeface="Arial"/>
              <a:buChar char="•"/>
            </a:pPr>
            <a:endParaRPr lang="pt-BR" sz="2000" i="1" dirty="0">
              <a:solidFill>
                <a:srgbClr val="000000"/>
              </a:solidFill>
              <a:latin typeface="Calibri"/>
            </a:endParaRPr>
          </a:p>
          <a:p>
            <a:pPr>
              <a:lnSpc>
                <a:spcPct val="100000"/>
              </a:lnSpc>
              <a:buFont typeface="Arial"/>
              <a:buChar char="•"/>
            </a:pPr>
            <a:r>
              <a:rPr lang="pt-BR" sz="3200" i="1" dirty="0" smtClean="0">
                <a:solidFill>
                  <a:srgbClr val="000000"/>
                </a:solidFill>
                <a:latin typeface="Calibri"/>
              </a:rPr>
              <a:t> </a:t>
            </a:r>
            <a:r>
              <a:rPr lang="pt-BR" sz="3200" b="1" dirty="0" smtClean="0">
                <a:solidFill>
                  <a:srgbClr val="000000"/>
                </a:solidFill>
                <a:latin typeface="Calibri"/>
              </a:rPr>
              <a:t>Mutante </a:t>
            </a:r>
            <a:r>
              <a:rPr lang="pt-BR" sz="3200" b="1" dirty="0">
                <a:solidFill>
                  <a:srgbClr val="000000"/>
                </a:solidFill>
                <a:latin typeface="Calibri"/>
              </a:rPr>
              <a:t>Morto</a:t>
            </a:r>
            <a:r>
              <a:rPr lang="pt-BR" sz="3200" i="1" dirty="0">
                <a:solidFill>
                  <a:srgbClr val="000000"/>
                </a:solidFill>
                <a:latin typeface="Calibri"/>
              </a:rPr>
              <a:t>: </a:t>
            </a:r>
            <a:r>
              <a:rPr lang="pt-BR" sz="3200" dirty="0">
                <a:solidFill>
                  <a:srgbClr val="000000"/>
                </a:solidFill>
                <a:latin typeface="Calibri"/>
              </a:rPr>
              <a:t>Mutante é detectado por testes</a:t>
            </a:r>
          </a:p>
          <a:p>
            <a:pPr>
              <a:lnSpc>
                <a:spcPct val="100000"/>
              </a:lnSpc>
              <a:buFont typeface="Arial"/>
              <a:buChar char="•"/>
            </a:pPr>
            <a:endParaRPr lang="pt-BR" dirty="0" smtClean="0"/>
          </a:p>
          <a:p>
            <a:pPr>
              <a:lnSpc>
                <a:spcPct val="100000"/>
              </a:lnSpc>
              <a:buFont typeface="Arial"/>
              <a:buChar char="•"/>
            </a:pPr>
            <a:r>
              <a:rPr lang="pt-BR" sz="3200" b="1" dirty="0">
                <a:solidFill>
                  <a:srgbClr val="000000"/>
                </a:solidFill>
                <a:latin typeface="Calibri"/>
              </a:rPr>
              <a:t> Mutante Sobrevivente</a:t>
            </a:r>
            <a:r>
              <a:rPr lang="pt-BR" sz="3200" i="1" dirty="0">
                <a:solidFill>
                  <a:srgbClr val="000000"/>
                </a:solidFill>
                <a:latin typeface="Calibri"/>
              </a:rPr>
              <a:t>:</a:t>
            </a:r>
            <a:r>
              <a:rPr lang="pt-BR" sz="3200" dirty="0" smtClean="0"/>
              <a:t> </a:t>
            </a:r>
            <a:r>
              <a:rPr lang="pt-BR" sz="3200" dirty="0">
                <a:solidFill>
                  <a:srgbClr val="000000"/>
                </a:solidFill>
                <a:latin typeface="Calibri"/>
              </a:rPr>
              <a:t>Oposto da def. </a:t>
            </a:r>
            <a:r>
              <a:rPr lang="pt-BR" sz="3200" dirty="0" smtClean="0">
                <a:solidFill>
                  <a:srgbClr val="000000"/>
                </a:solidFill>
                <a:latin typeface="Calibri"/>
              </a:rPr>
              <a:t>acima</a:t>
            </a:r>
            <a:r>
              <a:rPr lang="en-US" sz="3200" i="1" dirty="0">
                <a:solidFill>
                  <a:srgbClr val="000000"/>
                </a:solidFill>
                <a:latin typeface="Calibri"/>
              </a:rPr>
              <a:t> </a:t>
            </a:r>
          </a:p>
          <a:p>
            <a:pPr>
              <a:lnSpc>
                <a:spcPct val="100000"/>
              </a:lnSpc>
              <a:buFont typeface="Arial"/>
              <a:buChar char="•"/>
            </a:pPr>
            <a:endParaRPr lang="en-US" sz="2000" i="1" dirty="0" smtClean="0">
              <a:solidFill>
                <a:srgbClr val="000000"/>
              </a:solidFill>
              <a:latin typeface="Calibri"/>
            </a:endParaRPr>
          </a:p>
          <a:p>
            <a:pPr>
              <a:lnSpc>
                <a:spcPct val="100000"/>
              </a:lnSpc>
              <a:buFont typeface="Arial"/>
              <a:buChar char="•"/>
            </a:pPr>
            <a:r>
              <a:rPr lang="en-US" sz="3200" b="1" dirty="0" err="1" smtClean="0">
                <a:solidFill>
                  <a:srgbClr val="000000"/>
                </a:solidFill>
                <a:latin typeface="Calibri"/>
              </a:rPr>
              <a:t>Operador</a:t>
            </a:r>
            <a:r>
              <a:rPr lang="en-US" sz="3200" b="1" dirty="0" smtClean="0">
                <a:solidFill>
                  <a:srgbClr val="000000"/>
                </a:solidFill>
                <a:latin typeface="Calibri"/>
              </a:rPr>
              <a:t> </a:t>
            </a:r>
            <a:r>
              <a:rPr lang="en-US" sz="3200" b="1" dirty="0">
                <a:solidFill>
                  <a:srgbClr val="000000"/>
                </a:solidFill>
                <a:latin typeface="Calibri"/>
              </a:rPr>
              <a:t>de </a:t>
            </a:r>
            <a:r>
              <a:rPr lang="en-US" sz="3200" b="1" dirty="0" err="1">
                <a:solidFill>
                  <a:srgbClr val="000000"/>
                </a:solidFill>
                <a:latin typeface="Calibri"/>
              </a:rPr>
              <a:t>mutação</a:t>
            </a:r>
            <a:r>
              <a:rPr lang="en-US" sz="3200" i="1" dirty="0">
                <a:solidFill>
                  <a:srgbClr val="000000"/>
                </a:solidFill>
                <a:latin typeface="Calibri"/>
              </a:rPr>
              <a:t>:</a:t>
            </a:r>
            <a:r>
              <a:rPr lang="en-US" sz="3200" dirty="0" smtClean="0"/>
              <a:t>  </a:t>
            </a:r>
            <a:r>
              <a:rPr lang="en-US" sz="3200" dirty="0" err="1" smtClean="0">
                <a:solidFill>
                  <a:srgbClr val="000000"/>
                </a:solidFill>
                <a:latin typeface="Calibri"/>
              </a:rPr>
              <a:t>T</a:t>
            </a:r>
            <a:r>
              <a:rPr lang="en-US" sz="3200" dirty="0" err="1">
                <a:solidFill>
                  <a:srgbClr val="000000"/>
                </a:solidFill>
                <a:latin typeface="Calibri"/>
              </a:rPr>
              <a:t>ransformação</a:t>
            </a:r>
            <a:r>
              <a:rPr lang="en-US" sz="3200" dirty="0">
                <a:solidFill>
                  <a:srgbClr val="000000"/>
                </a:solidFill>
                <a:latin typeface="Calibri"/>
              </a:rPr>
              <a:t> (orig.</a:t>
            </a:r>
            <a:r>
              <a:rPr lang="pt-BR" sz="3200" dirty="0">
                <a:solidFill>
                  <a:srgbClr val="000000"/>
                </a:solidFill>
                <a:latin typeface="Calibri"/>
              </a:rPr>
              <a:t>/</a:t>
            </a:r>
            <a:r>
              <a:rPr lang="en-US" sz="3200" dirty="0" err="1">
                <a:solidFill>
                  <a:srgbClr val="000000"/>
                </a:solidFill>
                <a:latin typeface="Calibri"/>
              </a:rPr>
              <a:t>mut</a:t>
            </a:r>
            <a:r>
              <a:rPr lang="en-US" sz="3200" dirty="0">
                <a:solidFill>
                  <a:srgbClr val="000000"/>
                </a:solidFill>
                <a:latin typeface="Calibri"/>
              </a:rPr>
              <a:t>.)</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buFont typeface="Arial"/>
              <a:buChar char="•"/>
            </a:pPr>
            <a:endParaRPr dirty="0"/>
          </a:p>
          <a:p>
            <a:pPr>
              <a:lnSpc>
                <a:spcPct val="100000"/>
              </a:lnSpc>
            </a:pPr>
            <a:endParaRPr dirty="0"/>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Operadores</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variam</a:t>
            </a:r>
            <a:r>
              <a:rPr lang="en-US" sz="4400" strike="noStrike" dirty="0" smtClean="0">
                <a:solidFill>
                  <a:srgbClr val="000000"/>
                </a:solidFill>
                <a:latin typeface="Calibri"/>
                <a:ea typeface="DejaVu Sans"/>
              </a:rPr>
              <a:t> com </a:t>
            </a:r>
            <a:r>
              <a:rPr lang="en-US" sz="4400" strike="noStrike" dirty="0" err="1" smtClean="0">
                <a:solidFill>
                  <a:srgbClr val="000000"/>
                </a:solidFill>
                <a:latin typeface="Calibri"/>
                <a:ea typeface="DejaVu Sans"/>
              </a:rPr>
              <a:t>domínio</a:t>
            </a:r>
            <a:r>
              <a:rPr lang="en-US" sz="4400" strike="noStrike" dirty="0" smtClean="0">
                <a:solidFill>
                  <a:srgbClr val="000000"/>
                </a:solidFill>
                <a:latin typeface="Calibri"/>
                <a:ea typeface="DejaVu Sans"/>
              </a:rPr>
              <a:t> da </a:t>
            </a:r>
            <a:r>
              <a:rPr lang="en-US" sz="4400" strike="noStrike" dirty="0" err="1" smtClean="0">
                <a:solidFill>
                  <a:srgbClr val="000000"/>
                </a:solidFill>
                <a:latin typeface="Calibri"/>
                <a:ea typeface="DejaVu Sans"/>
              </a:rPr>
              <a:t>aplicação</a:t>
            </a:r>
            <a:endParaRPr dirty="0"/>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 0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-1</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&amp; </a:t>
            </a:r>
            <a:r>
              <a:rPr lang="en-US" sz="2800" dirty="0" err="1" smtClean="0">
                <a:solidFill>
                  <a:srgbClr val="000000"/>
                </a:solidFill>
                <a:latin typeface="Calibri"/>
                <a:ea typeface="DejaVu Sans"/>
              </a:rPr>
              <a:t>por</a:t>
            </a:r>
            <a:r>
              <a:rPr lang="pt-BR" sz="2800" dirty="0" smtClean="0">
                <a:solidFill>
                  <a:srgbClr val="000000"/>
                </a:solidFill>
                <a:latin typeface="Calibri"/>
                <a:ea typeface="DejaVu Sans"/>
              </a:rPr>
              <a:t>|, &amp; por &amp;&amp;</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457200" lvl="2">
              <a:buFont typeface="Arial"/>
              <a:buChar char="•"/>
            </a:pPr>
            <a:r>
              <a:rPr lang="pt-BR" sz="2800" dirty="0" smtClean="0">
                <a:solidFill>
                  <a:srgbClr val="000000"/>
                </a:solidFill>
                <a:latin typeface="Calibri"/>
              </a:rPr>
              <a:t> f(p) por f(</a:t>
            </a:r>
            <a:r>
              <a:rPr lang="pt-BR" sz="2800" dirty="0" err="1" smtClean="0">
                <a:solidFill>
                  <a:srgbClr val="000000"/>
                </a:solidFill>
                <a:latin typeface="Calibri"/>
              </a:rPr>
              <a:t>null</a:t>
            </a:r>
            <a:r>
              <a:rPr lang="pt-BR" sz="2800" dirty="0" smtClean="0">
                <a:solidFill>
                  <a:srgbClr val="000000"/>
                </a:solidFill>
                <a:latin typeface="Calibri"/>
              </a:rPr>
              <a:t>), renomear método </a:t>
            </a:r>
            <a:r>
              <a:rPr lang="pt-BR" sz="2800" dirty="0" err="1" smtClean="0">
                <a:solidFill>
                  <a:srgbClr val="000000"/>
                </a:solidFill>
                <a:latin typeface="Calibri"/>
              </a:rPr>
              <a:t>sobreescrito</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457200" lvl="2">
              <a:buFont typeface="Arial"/>
              <a:buChar char="•"/>
            </a:pPr>
            <a:r>
              <a:rPr lang="pt-BR" sz="2800" dirty="0" smtClean="0">
                <a:solidFill>
                  <a:srgbClr val="000000"/>
                </a:solidFill>
                <a:latin typeface="Calibri"/>
              </a:rPr>
              <a:t>Ex. </a:t>
            </a:r>
            <a:r>
              <a:rPr lang="pt-BR" sz="2800" dirty="0" err="1" smtClean="0">
                <a:solidFill>
                  <a:srgbClr val="000000"/>
                </a:solidFill>
                <a:latin typeface="Calibri"/>
              </a:rPr>
              <a:t>select</a:t>
            </a:r>
            <a:r>
              <a:rPr lang="pt-BR" sz="2800" dirty="0" smtClean="0">
                <a:solidFill>
                  <a:srgbClr val="000000"/>
                </a:solidFill>
                <a:latin typeface="Calibri"/>
              </a:rPr>
              <a:t> * </a:t>
            </a:r>
            <a:r>
              <a:rPr lang="pt-BR" sz="2800" dirty="0" err="1" smtClean="0">
                <a:solidFill>
                  <a:srgbClr val="000000"/>
                </a:solidFill>
                <a:latin typeface="Calibri"/>
              </a:rPr>
              <a:t>from</a:t>
            </a:r>
            <a:r>
              <a:rPr lang="pt-BR" sz="2800" dirty="0" smtClean="0">
                <a:solidFill>
                  <a:srgbClr val="000000"/>
                </a:solidFill>
                <a:latin typeface="Calibri"/>
              </a:rPr>
              <a:t> A </a:t>
            </a:r>
            <a:r>
              <a:rPr lang="pt-BR" sz="2800" dirty="0" err="1" smtClean="0">
                <a:solidFill>
                  <a:srgbClr val="000000"/>
                </a:solidFill>
                <a:latin typeface="Calibri"/>
              </a:rPr>
              <a:t>where</a:t>
            </a:r>
            <a:r>
              <a:rPr lang="pt-BR" sz="2800" dirty="0" smtClean="0">
                <a:solidFill>
                  <a:srgbClr val="000000"/>
                </a:solidFill>
                <a:latin typeface="Calibri"/>
              </a:rPr>
              <a:t> col1=‘3’ por </a:t>
            </a:r>
            <a:r>
              <a:rPr lang="pt-BR" sz="2800" dirty="0" err="1">
                <a:solidFill>
                  <a:srgbClr val="000000"/>
                </a:solidFill>
                <a:latin typeface="Calibri"/>
              </a:rPr>
              <a:t>select</a:t>
            </a:r>
            <a:r>
              <a:rPr lang="pt-BR" sz="2800" dirty="0">
                <a:solidFill>
                  <a:srgbClr val="000000"/>
                </a:solidFill>
                <a:latin typeface="Calibri"/>
              </a:rPr>
              <a:t> * </a:t>
            </a:r>
            <a:r>
              <a:rPr lang="pt-BR" sz="2800" dirty="0" err="1">
                <a:solidFill>
                  <a:srgbClr val="000000"/>
                </a:solidFill>
                <a:latin typeface="Calibri"/>
              </a:rPr>
              <a:t>from</a:t>
            </a:r>
            <a:r>
              <a:rPr lang="pt-BR" sz="2800" dirty="0">
                <a:solidFill>
                  <a:srgbClr val="000000"/>
                </a:solidFill>
                <a:latin typeface="Calibri"/>
              </a:rPr>
              <a:t> A </a:t>
            </a:r>
            <a:r>
              <a:rPr lang="pt-BR" sz="2800" dirty="0" err="1">
                <a:solidFill>
                  <a:srgbClr val="000000"/>
                </a:solidFill>
                <a:latin typeface="Calibri"/>
              </a:rPr>
              <a:t>where</a:t>
            </a:r>
            <a:r>
              <a:rPr lang="pt-BR" sz="2800" dirty="0">
                <a:solidFill>
                  <a:srgbClr val="000000"/>
                </a:solidFill>
                <a:latin typeface="Calibri"/>
              </a:rPr>
              <a:t> </a:t>
            </a:r>
            <a:r>
              <a:rPr lang="pt-BR" sz="2800" dirty="0" smtClean="0">
                <a:solidFill>
                  <a:srgbClr val="000000"/>
                </a:solidFill>
                <a:latin typeface="Calibri"/>
              </a:rPr>
              <a:t>col1 </a:t>
            </a:r>
            <a:r>
              <a:rPr lang="pt-BR" sz="2800" dirty="0" err="1" smtClean="0">
                <a:solidFill>
                  <a:srgbClr val="000000"/>
                </a:solidFill>
                <a:latin typeface="Calibri"/>
              </a:rPr>
              <a:t>like</a:t>
            </a:r>
            <a:r>
              <a:rPr lang="pt-BR" sz="2800" dirty="0" smtClean="0">
                <a:solidFill>
                  <a:srgbClr val="000000"/>
                </a:solidFill>
                <a:latin typeface="Calibri"/>
              </a:rPr>
              <a:t> ‘%3</a:t>
            </a:r>
            <a:r>
              <a:rPr lang="pt-BR" sz="2800" dirty="0">
                <a:solidFill>
                  <a:srgbClr val="000000"/>
                </a:solidFill>
                <a:latin typeface="Calibri"/>
              </a:rPr>
              <a:t>’</a:t>
            </a:r>
            <a:endParaRPr lang="en-US" sz="2800" dirty="0" smtClean="0">
              <a:solidFill>
                <a:srgbClr val="000000"/>
              </a:solidFill>
              <a:latin typeface="Calibri"/>
            </a:endParaRPr>
          </a:p>
          <a:p>
            <a:pPr marL="0" lvl="1">
              <a:buFont typeface="Arial"/>
              <a:buChar char="•"/>
            </a:pPr>
            <a:endParaRPr lang="en-US" dirty="0" smtClean="0"/>
          </a:p>
        </p:txBody>
      </p:sp>
    </p:spTree>
    <p:extLst>
      <p:ext uri="{BB962C8B-B14F-4D97-AF65-F5344CB8AC3E}">
        <p14:creationId xmlns:p14="http://schemas.microsoft.com/office/powerpoint/2010/main" val="37800558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de </a:t>
            </a:r>
            <a:r>
              <a:rPr lang="en-US" sz="4400" strike="noStrike" dirty="0" err="1" smtClean="0">
                <a:solidFill>
                  <a:srgbClr val="000000"/>
                </a:solidFill>
                <a:latin typeface="Calibri"/>
                <a:ea typeface="DejaVu Sans"/>
              </a:rPr>
              <a:t>Mutação</a:t>
            </a:r>
            <a:r>
              <a:rPr lang="en-US" sz="4400" strike="noStrike" dirty="0" smtClean="0">
                <a:solidFill>
                  <a:srgbClr val="000000"/>
                </a:solidFill>
                <a:latin typeface="Calibri"/>
                <a:ea typeface="DejaVu Sans"/>
              </a:rPr>
              <a:t> – </a:t>
            </a:r>
            <a:r>
              <a:rPr lang="en-US" sz="4400" strike="noStrike" dirty="0" err="1" smtClean="0">
                <a:solidFill>
                  <a:srgbClr val="000000"/>
                </a:solidFill>
                <a:latin typeface="Calibri"/>
                <a:ea typeface="DejaVu Sans"/>
              </a:rPr>
              <a:t>Passo</a:t>
            </a:r>
            <a:r>
              <a:rPr lang="en-US" sz="4400" strike="noStrike" dirty="0" smtClean="0">
                <a:solidFill>
                  <a:srgbClr val="000000"/>
                </a:solidFill>
                <a:latin typeface="Calibri"/>
                <a:ea typeface="DejaVu Sans"/>
              </a:rPr>
              <a:t> 1</a:t>
            </a:r>
            <a:endParaRPr dirty="0"/>
          </a:p>
        </p:txBody>
      </p:sp>
      <p:sp>
        <p:nvSpPr>
          <p:cNvPr id="7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Selecione operadores de mutação</a:t>
            </a:r>
            <a:r>
              <a:rPr lang="pt-BR" sz="3200" dirty="0" smtClean="0"/>
              <a:t> </a:t>
            </a:r>
            <a:r>
              <a:rPr lang="pt-BR" sz="3200" dirty="0" smtClean="0">
                <a:solidFill>
                  <a:srgbClr val="000000"/>
                </a:solidFill>
                <a:latin typeface="Calibri"/>
              </a:rPr>
              <a:t>relevantes para a classe de faltas</a:t>
            </a:r>
            <a:r>
              <a:rPr lang="pt-BR" sz="3200" dirty="0" smtClean="0"/>
              <a:t> </a:t>
            </a:r>
            <a:r>
              <a:rPr lang="pt-BR" sz="3200" dirty="0" smtClean="0">
                <a:solidFill>
                  <a:srgbClr val="000000"/>
                </a:solidFill>
                <a:latin typeface="Calibri"/>
              </a:rPr>
              <a:t>de interesse</a:t>
            </a:r>
          </a:p>
          <a:p>
            <a:pPr>
              <a:buFont typeface="Arial"/>
              <a:buChar char="•"/>
            </a:pPr>
            <a:endParaRPr lang="pt-BR" sz="3200" dirty="0" smtClean="0"/>
          </a:p>
          <a:p>
            <a:pPr>
              <a:lnSpc>
                <a:spcPct val="100000"/>
              </a:lnSpc>
              <a:buFont typeface="Arial"/>
              <a:buChar char="•"/>
            </a:pPr>
            <a:r>
              <a:rPr lang="en-US" sz="3200" strike="noStrike" dirty="0" smtClean="0">
                <a:solidFill>
                  <a:srgbClr val="000000"/>
                </a:solidFill>
                <a:latin typeface="Calibri"/>
                <a:ea typeface="DejaVu Sans"/>
              </a:rPr>
              <a:t> Gere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aplicando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dirty="0"/>
              <a:t> </a:t>
            </a:r>
            <a:r>
              <a:rPr lang="en-US" sz="3200" strike="noStrike" dirty="0" smtClean="0">
                <a:solidFill>
                  <a:srgbClr val="000000"/>
                </a:solidFill>
                <a:latin typeface="Calibri"/>
                <a:ea typeface="DejaVu Sans"/>
              </a:rPr>
              <a:t>no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  </a:t>
            </a:r>
            <a:r>
              <a:rPr lang="en-US" sz="2800" strike="noStrike" dirty="0" err="1" smtClean="0">
                <a:solidFill>
                  <a:srgbClr val="000000"/>
                </a:solidFill>
                <a:latin typeface="Calibri"/>
                <a:ea typeface="DejaVu Sans"/>
              </a:rPr>
              <a:t>Normalmente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possui</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apenas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uma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modificação</a:t>
            </a:r>
            <a:r>
              <a:rPr lang="en-US" sz="2800" strike="noStrike" dirty="0" smtClean="0">
                <a:solidFill>
                  <a:srgbClr val="000000"/>
                </a:solidFill>
                <a:latin typeface="Calibri"/>
                <a:ea typeface="DejaVu Sans"/>
              </a:rPr>
              <a:t>.</a:t>
            </a: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a:lnSpc>
                <a:spcPct val="100000"/>
              </a:lnSpc>
            </a:pPr>
            <a:endParaRPr lang="en-US" dirty="0" smtClean="0"/>
          </a:p>
          <a:p>
            <a:pPr>
              <a:lnSpc>
                <a:spcPct val="100000"/>
              </a:lnSpc>
            </a:pPr>
            <a:endParaRPr lang="en-US" sz="3200" dirty="0" smtClean="0">
              <a:solidFill>
                <a:srgbClr val="000000"/>
              </a:solidFill>
              <a:latin typeface="Calibri"/>
            </a:endParaRPr>
          </a:p>
          <a:p>
            <a:pPr marL="457200" indent="-457200">
              <a:lnSpc>
                <a:spcPct val="100000"/>
              </a:lnSpc>
              <a:buFont typeface="Arial" panose="020B0604020202020204" pitchFamily="34" charset="0"/>
              <a:buChar char="•"/>
            </a:pPr>
            <a:r>
              <a:rPr lang="en-US" sz="3200" dirty="0" smtClean="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smtClean="0">
                <a:solidFill>
                  <a:srgbClr val="000000"/>
                </a:solidFill>
                <a:latin typeface="Calibri"/>
              </a:rPr>
              <a:t>diagnóstico</a:t>
            </a:r>
            <a:r>
              <a:rPr lang="en-US" sz="3200" dirty="0" smtClean="0">
                <a:solidFill>
                  <a:srgbClr val="000000"/>
                </a:solidFill>
                <a:latin typeface="Calibri"/>
              </a:rPr>
              <a:t> </a:t>
            </a:r>
            <a:r>
              <a:rPr lang="en-US" sz="3200" dirty="0" err="1" smtClean="0">
                <a:solidFill>
                  <a:srgbClr val="000000"/>
                </a:solidFill>
                <a:latin typeface="Calibri"/>
              </a:rPr>
              <a:t>médico</a:t>
            </a:r>
            <a:r>
              <a:rPr lang="en-US" sz="3200" dirty="0" smtClean="0">
                <a:solidFill>
                  <a:srgbClr val="000000"/>
                </a:solidFill>
                <a:latin typeface="Calibri"/>
              </a:rPr>
              <a:t>?</a:t>
            </a:r>
            <a:endParaRPr lang="en-US" sz="3200" dirty="0">
              <a:solidFill>
                <a:srgbClr val="000000"/>
              </a:solidFill>
              <a:latin typeface="Calibri"/>
            </a:endParaRPr>
          </a:p>
          <a:p>
            <a:pPr lvl="2">
              <a:lnSpc>
                <a:spcPct val="100000"/>
              </a:lnSpc>
            </a:pPr>
            <a:endParaRPr lang="en-US" dirty="0" smtClean="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corresponder a um medicamento</a:t>
            </a:r>
            <a:r>
              <a:rPr lang="pt-BR" sz="3200" dirty="0" smtClean="0">
                <a:solidFill>
                  <a:srgbClr val="000000"/>
                </a:solidFill>
                <a:latin typeface="Calibri"/>
              </a:rPr>
              <a:t>?</a:t>
            </a:r>
            <a:endParaRPr lang="pt-BR" sz="3200" dirty="0">
              <a:solidFill>
                <a:srgbClr val="000000"/>
              </a:solidFill>
              <a:latin typeface="Calibri"/>
            </a:endParaRPr>
          </a:p>
        </p:txBody>
      </p:sp>
    </p:spTree>
    <p:extLst>
      <p:ext uri="{BB962C8B-B14F-4D97-AF65-F5344CB8AC3E}">
        <p14:creationId xmlns:p14="http://schemas.microsoft.com/office/powerpoint/2010/main" val="1507385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a:solidFill>
                  <a:srgbClr val="000000"/>
                </a:solidFill>
                <a:latin typeface="Calibri"/>
              </a:rPr>
              <a:t>Teste de Mutação – Passo </a:t>
            </a:r>
            <a:r>
              <a:rPr lang="pt-BR" sz="4400" dirty="0" smtClean="0">
                <a:solidFill>
                  <a:srgbClr val="000000"/>
                </a:solidFill>
                <a:latin typeface="Calibri"/>
              </a:rPr>
              <a:t>2</a:t>
            </a:r>
            <a:endParaRPr lang="pt-BR" sz="4400" dirty="0"/>
          </a:p>
        </p:txBody>
      </p:sp>
      <p:sp>
        <p:nvSpPr>
          <p:cNvPr id="7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smtClean="0">
                <a:solidFill>
                  <a:srgbClr val="000000"/>
                </a:solidFill>
                <a:latin typeface="Calibri"/>
              </a:rPr>
              <a:t> Execute </a:t>
            </a:r>
            <a:r>
              <a:rPr lang="en-US" sz="3200" dirty="0" err="1">
                <a:solidFill>
                  <a:srgbClr val="000000"/>
                </a:solidFill>
                <a:latin typeface="Calibri"/>
              </a:rPr>
              <a:t>suíte</a:t>
            </a:r>
            <a:r>
              <a:rPr lang="en-US" sz="3200" dirty="0">
                <a:solidFill>
                  <a:srgbClr val="000000"/>
                </a:solidFill>
                <a:latin typeface="Calibri"/>
              </a:rPr>
              <a:t> de testes</a:t>
            </a:r>
            <a:endParaRPr lang="en-US" sz="3200" dirty="0" smtClean="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Separe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mortos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Identifique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equivalentes</a:t>
            </a:r>
            <a:r>
              <a:rPr lang="en-US" dirty="0" smtClean="0"/>
              <a:t>.  </a:t>
            </a:r>
            <a:r>
              <a:rPr lang="en-US" sz="2800" b="1" strike="noStrike" dirty="0" err="1" smtClean="0">
                <a:solidFill>
                  <a:srgbClr val="000000"/>
                </a:solidFill>
                <a:latin typeface="Calibri"/>
                <a:ea typeface="DejaVu Sans"/>
              </a:rPr>
              <a:t>Problema</a:t>
            </a:r>
            <a:r>
              <a:rPr lang="en-US" sz="2800" b="1" strike="noStrike" dirty="0" smtClean="0">
                <a:solidFill>
                  <a:srgbClr val="000000"/>
                </a:solidFill>
                <a:latin typeface="Calibri"/>
                <a:ea typeface="DejaVu Sans"/>
              </a:rPr>
              <a:t> </a:t>
            </a:r>
            <a:r>
              <a:rPr lang="en-US" sz="2800" b="1" strike="noStrike" dirty="0" err="1">
                <a:solidFill>
                  <a:srgbClr val="000000"/>
                </a:solidFill>
                <a:latin typeface="Calibri"/>
                <a:ea typeface="DejaVu Sans"/>
              </a:rPr>
              <a:t>indecidível</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determinar</a:t>
            </a:r>
            <a:r>
              <a:rPr lang="en-US" sz="2800" strike="noStrike" dirty="0" smtClean="0">
                <a:solidFill>
                  <a:srgbClr val="000000"/>
                </a:solidFill>
                <a:latin typeface="Calibri"/>
                <a:ea typeface="DejaVu Sans"/>
              </a:rPr>
              <a:t>,</a:t>
            </a:r>
            <a:r>
              <a:rPr lang="en-US" dirty="0" smtClean="0"/>
              <a:t> </a:t>
            </a:r>
            <a:r>
              <a:rPr lang="en-US" sz="2800" strike="noStrike" dirty="0" smtClean="0">
                <a:solidFill>
                  <a:srgbClr val="000000"/>
                </a:solidFill>
                <a:latin typeface="Calibri"/>
                <a:ea typeface="DejaVu Sans"/>
              </a:rPr>
              <a:t>no </a:t>
            </a:r>
            <a:r>
              <a:rPr lang="en-US" sz="2800" strike="noStrike" dirty="0" err="1">
                <a:solidFill>
                  <a:srgbClr val="000000"/>
                </a:solidFill>
                <a:latin typeface="Calibri"/>
                <a:ea typeface="DejaVu Sans"/>
              </a:rPr>
              <a:t>caso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geral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a:solidFill>
                  <a:srgbClr val="000000"/>
                </a:solidFill>
                <a:latin typeface="Calibri"/>
              </a:rPr>
              <a:t>Teste de Mutação – Passo 3</a:t>
            </a:r>
            <a:endParaRPr lang="pt-BR" sz="4400" dirty="0"/>
          </a:p>
        </p:txBody>
      </p:sp>
      <p:sp>
        <p:nvSpPr>
          <p:cNvPr id="7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buFont typeface="Arial"/>
              <a:buChar char="•"/>
            </a:pPr>
            <a:r>
              <a:rPr lang="pt-BR" sz="3200" dirty="0" smtClean="0">
                <a:solidFill>
                  <a:srgbClr val="000000"/>
                </a:solidFill>
                <a:latin typeface="Calibri"/>
              </a:rPr>
              <a:t> Crie </a:t>
            </a:r>
            <a:r>
              <a:rPr lang="pt-BR" sz="3200" dirty="0">
                <a:solidFill>
                  <a:srgbClr val="000000"/>
                </a:solidFill>
                <a:latin typeface="Calibri"/>
              </a:rPr>
              <a:t>novos testes para matar mutantes sobreviventes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Repita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processo</a:t>
            </a:r>
            <a:r>
              <a:rPr lang="en-US" sz="3200" strike="noStrike" dirty="0">
                <a:solidFill>
                  <a:srgbClr val="000000"/>
                </a:solidFill>
                <a:latin typeface="Calibri"/>
                <a:ea typeface="DejaVu Sans"/>
              </a:rPr>
              <a:t> se </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sobreviventes</a:t>
            </a:r>
            <a:r>
              <a:rPr lang="en-US" sz="3200" strike="noStrike" dirty="0">
                <a:solidFill>
                  <a:srgbClr val="000000"/>
                </a:solidFill>
                <a:latin typeface="Calibri"/>
                <a:ea typeface="DejaVu Sans"/>
              </a:rPr>
              <a:t> &gt; 0</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Pontuação de mutação</a:t>
            </a:r>
            <a:endParaRPr/>
          </a:p>
        </p:txBody>
      </p:sp>
      <p:sp>
        <p:nvSpPr>
          <p:cNvPr id="707" name="CustomShape 2"/>
          <p:cNvSpPr/>
          <p:nvPr/>
        </p:nvSpPr>
        <p:spPr>
          <a:xfrm>
            <a:off x="457200" y="1600200"/>
            <a:ext cx="8456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Métrica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utilizada</a:t>
            </a:r>
            <a:r>
              <a:rPr lang="en-US" sz="3200" strike="noStrike" dirty="0">
                <a:solidFill>
                  <a:srgbClr val="000000"/>
                </a:solidFill>
                <a:latin typeface="Calibri"/>
                <a:ea typeface="DejaVu Sans"/>
              </a:rPr>
              <a:t> no teste de </a:t>
            </a:r>
            <a:r>
              <a:rPr lang="en-US" sz="3200" strike="noStrike" dirty="0" err="1" smtClean="0">
                <a:solidFill>
                  <a:srgbClr val="000000"/>
                </a:solidFill>
                <a:latin typeface="Calibri"/>
                <a:ea typeface="DejaVu Sans"/>
              </a:rPr>
              <a:t>mutação</a:t>
            </a:r>
            <a:r>
              <a:rPr lang="en-US" sz="3200" dirty="0" smtClean="0"/>
              <a:t>. </a:t>
            </a:r>
            <a:r>
              <a:rPr lang="en-US" sz="3200" strike="noStrike" dirty="0" smtClean="0">
                <a:solidFill>
                  <a:srgbClr val="000000"/>
                </a:solidFill>
                <a:latin typeface="Calibri"/>
                <a:ea typeface="DejaVu Sans"/>
              </a:rPr>
              <a:t>Similar </a:t>
            </a:r>
            <a:r>
              <a:rPr lang="en-US" sz="3200" strike="noStrike" dirty="0">
                <a:solidFill>
                  <a:srgbClr val="000000"/>
                </a:solidFill>
                <a:latin typeface="Calibri"/>
                <a:ea typeface="DejaVu Sans"/>
              </a:rPr>
              <a:t>à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contexto</a:t>
            </a:r>
            <a:r>
              <a:rPr lang="en-US" sz="3200" strike="noStrike" dirty="0">
                <a:solidFill>
                  <a:srgbClr val="000000"/>
                </a:solidFill>
                <a:latin typeface="Calibri"/>
                <a:ea typeface="DejaVu Sans"/>
              </a:rPr>
              <a:t> de testes </a:t>
            </a:r>
            <a:r>
              <a:rPr lang="en-US" sz="3200" strike="noStrike" dirty="0" err="1">
                <a:solidFill>
                  <a:srgbClr val="000000"/>
                </a:solidFill>
                <a:latin typeface="Calibri"/>
                <a:ea typeface="DejaVu Sans"/>
              </a:rPr>
              <a:t>estruturais</a:t>
            </a:r>
            <a:endParaRPr sz="32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costumam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ignorados</a:t>
            </a:r>
            <a:endParaRPr dirty="0"/>
          </a:p>
          <a:p>
            <a:pPr lvl="1">
              <a:lnSpc>
                <a:spcPct val="100000"/>
              </a:lnSpc>
              <a:buFont typeface="Arial"/>
              <a:buChar char="–"/>
            </a:pP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identificar</a:t>
            </a: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automaticamente</a:t>
            </a:r>
            <a:endParaRPr dirty="0"/>
          </a:p>
        </p:txBody>
      </p:sp>
      <p:sp>
        <p:nvSpPr>
          <p:cNvPr id="708" name="CustomShape 3"/>
          <p:cNvSpPr/>
          <p:nvPr/>
        </p:nvSpPr>
        <p:spPr>
          <a:xfrm>
            <a:off x="1033740" y="1219200"/>
            <a:ext cx="7075800" cy="1142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mortos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mutantes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equivalentes</a:t>
            </a:r>
            <a:r>
              <a:rPr lang="en-US" sz="2400" strike="noStrike" dirty="0">
                <a:solidFill>
                  <a:srgbClr val="000000"/>
                </a:solidFill>
                <a:latin typeface="Courier New"/>
                <a:ea typeface="Courier New"/>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Limitações</a:t>
            </a:r>
            <a:endParaRPr/>
          </a:p>
        </p:txBody>
      </p:sp>
      <p:sp>
        <p:nvSpPr>
          <p:cNvPr id="710" name="CustomShape 2"/>
          <p:cNvSpPr/>
          <p:nvPr/>
        </p:nvSpPr>
        <p:spPr>
          <a:xfrm>
            <a:off x="457200" y="1417680"/>
            <a:ext cx="83926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Falta introduzida pode não ser relevante</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Identificar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caro</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passível</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erro</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elevado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compilado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teste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executado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mutante</a:t>
            </a: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Otimizações</a:t>
            </a:r>
            <a:r>
              <a:rPr lang="en-US" sz="4400" strike="noStrike" dirty="0" smtClean="0">
                <a:solidFill>
                  <a:srgbClr val="000000"/>
                </a:solidFill>
                <a:latin typeface="Calibri"/>
                <a:ea typeface="DejaVu Sans"/>
              </a:rPr>
              <a:t> do Teste de </a:t>
            </a:r>
            <a:r>
              <a:rPr lang="en-US" sz="4400" strike="noStrike" dirty="0" err="1" smtClean="0">
                <a:solidFill>
                  <a:srgbClr val="000000"/>
                </a:solidFill>
                <a:latin typeface="Calibri"/>
                <a:ea typeface="DejaVu Sans"/>
              </a:rPr>
              <a:t>Mutação</a:t>
            </a:r>
            <a:endParaRPr dirty="0"/>
          </a:p>
        </p:txBody>
      </p:sp>
      <p:sp>
        <p:nvSpPr>
          <p:cNvPr id="71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buFont typeface="Arial"/>
              <a:buChar char="•"/>
            </a:pPr>
            <a:r>
              <a:rPr lang="pt-BR" sz="3200" dirty="0" smtClean="0">
                <a:solidFill>
                  <a:srgbClr val="000000"/>
                </a:solidFill>
                <a:latin typeface="Calibri"/>
              </a:rPr>
              <a:t> Uso de cobertura para identificar testes relevantes</a:t>
            </a:r>
            <a:endParaRPr lang="pt-BR" sz="3200" dirty="0" smtClean="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Schemata</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Paralelismo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pic>
        <p:nvPicPr>
          <p:cNvPr id="714" name="Shape 1073"/>
          <p:cNvPicPr/>
          <p:nvPr/>
        </p:nvPicPr>
        <p:blipFill>
          <a:blip r:embed="rId2"/>
          <a:stretch/>
        </p:blipFill>
        <p:spPr>
          <a:xfrm>
            <a:off x="3857760" y="2463840"/>
            <a:ext cx="1428120" cy="192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7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smtClean="0">
                <a:solidFill>
                  <a:srgbClr val="000000"/>
                </a:solidFill>
                <a:latin typeface="Calibri"/>
                <a:ea typeface="DejaVu Sans"/>
              </a:rPr>
              <a:t> Execute </a:t>
            </a:r>
            <a:r>
              <a:rPr lang="en-US" sz="3200" dirty="0" err="1" smtClean="0">
                <a:solidFill>
                  <a:srgbClr val="000000"/>
                </a:solidFill>
                <a:latin typeface="Calibri"/>
              </a:rPr>
              <a:t>ferramenta</a:t>
            </a:r>
            <a:r>
              <a:rPr lang="en-US" sz="3200" dirty="0" smtClean="0">
                <a:solidFill>
                  <a:srgbClr val="000000"/>
                </a:solidFill>
                <a:latin typeface="Calibri"/>
              </a:rPr>
              <a:t> ‘</a:t>
            </a:r>
            <a:r>
              <a:rPr lang="en-US" sz="3200" dirty="0" err="1" smtClean="0">
                <a:solidFill>
                  <a:srgbClr val="000000"/>
                </a:solidFill>
                <a:latin typeface="Calibri"/>
              </a:rPr>
              <a:t>gradle</a:t>
            </a:r>
            <a:r>
              <a:rPr lang="en-US" sz="3200" dirty="0" smtClean="0">
                <a:solidFill>
                  <a:srgbClr val="000000"/>
                </a:solidFill>
                <a:latin typeface="Calibri"/>
              </a:rPr>
              <a:t> </a:t>
            </a:r>
            <a:r>
              <a:rPr lang="en-US" sz="3200" dirty="0" err="1" smtClean="0">
                <a:solidFill>
                  <a:srgbClr val="000000"/>
                </a:solidFill>
                <a:latin typeface="Calibri"/>
              </a:rPr>
              <a:t>pitest</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pasta demos/basics/triangle</a:t>
            </a:r>
            <a:endParaRPr lang="en-US" sz="3200" dirty="0" smtClean="0">
              <a:solidFill>
                <a:srgbClr val="000000"/>
              </a:solidFill>
              <a:latin typeface="Calibri"/>
              <a:ea typeface="DejaVu Sans"/>
            </a:endParaRPr>
          </a:p>
          <a:p>
            <a:pPr>
              <a:lnSpc>
                <a:spcPct val="100000"/>
              </a:lnSpc>
              <a:buFont typeface="Arial"/>
              <a:buChar char="•"/>
            </a:pPr>
            <a:endParaRPr lang="en-US" sz="3200" strike="noStrike"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novos</a:t>
            </a:r>
            <a:r>
              <a:rPr lang="en-US" sz="3200" strike="noStrike" dirty="0" smtClean="0">
                <a:solidFill>
                  <a:srgbClr val="000000"/>
                </a:solidFill>
                <a:latin typeface="Calibri"/>
                <a:ea typeface="DejaVu Sans"/>
              </a:rPr>
              <a:t> testes para </a:t>
            </a:r>
            <a:r>
              <a:rPr lang="en-US" sz="3200" strike="noStrike" dirty="0" err="1" smtClean="0">
                <a:solidFill>
                  <a:srgbClr val="000000"/>
                </a:solidFill>
                <a:latin typeface="Calibri"/>
                <a:ea typeface="DejaVu Sans"/>
              </a:rPr>
              <a:t>matar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da </a:t>
            </a:r>
            <a:r>
              <a:rPr lang="en-US" sz="3200" strike="noStrike" dirty="0" err="1" smtClean="0">
                <a:solidFill>
                  <a:srgbClr val="000000"/>
                </a:solidFill>
                <a:latin typeface="Calibri"/>
                <a:ea typeface="DejaVu Sans"/>
              </a:rPr>
              <a:t>classe</a:t>
            </a:r>
            <a:r>
              <a:rPr lang="en-US" sz="3200" strike="noStrike" dirty="0" smtClean="0">
                <a:solidFill>
                  <a:srgbClr val="000000"/>
                </a:solidFill>
                <a:latin typeface="Calibri"/>
                <a:ea typeface="DejaVu Sans"/>
              </a:rPr>
              <a:t> “Hand”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FUNCIONAL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229320" y="274680"/>
            <a:ext cx="86860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a:solidFill>
                  <a:srgbClr val="000000"/>
                </a:solidFill>
                <a:latin typeface="Calibri"/>
              </a:rPr>
              <a:t>Teste </a:t>
            </a:r>
            <a:r>
              <a:rPr lang="en-US" sz="4400" dirty="0" err="1" smtClean="0">
                <a:solidFill>
                  <a:srgbClr val="000000"/>
                </a:solidFill>
                <a:latin typeface="Calibri"/>
              </a:rPr>
              <a:t>Estrutural</a:t>
            </a:r>
            <a:r>
              <a:rPr lang="en-US" sz="4400" dirty="0" smtClean="0"/>
              <a:t> </a:t>
            </a:r>
            <a:r>
              <a:rPr lang="en-US" sz="4400" strike="noStrike" dirty="0" smtClean="0">
                <a:solidFill>
                  <a:srgbClr val="000000"/>
                </a:solidFill>
                <a:latin typeface="Calibri"/>
                <a:ea typeface="DejaVu Sans"/>
              </a:rPr>
              <a:t>vs. Teste </a:t>
            </a:r>
            <a:r>
              <a:rPr lang="en-US" sz="4400" strike="noStrike" dirty="0" err="1">
                <a:solidFill>
                  <a:srgbClr val="000000"/>
                </a:solidFill>
                <a:latin typeface="Calibri"/>
                <a:ea typeface="DejaVu Sans"/>
              </a:rPr>
              <a:t>Funcional</a:t>
            </a:r>
            <a:r>
              <a:rPr lang="en-US" sz="4400" strike="noStrike" dirty="0">
                <a:solidFill>
                  <a:srgbClr val="000000"/>
                </a:solidFill>
                <a:latin typeface="Calibri"/>
                <a:ea typeface="DejaVu Sans"/>
              </a:rPr>
              <a:t> </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296397499"/>
              </p:ext>
            </p:extLst>
          </p:nvPr>
        </p:nvGraphicFramePr>
        <p:xfrm>
          <a:off x="685800" y="2667000"/>
          <a:ext cx="7848601" cy="2103120"/>
        </p:xfrm>
        <a:graphic>
          <a:graphicData uri="http://schemas.openxmlformats.org/drawingml/2006/table">
            <a:tbl>
              <a:tblPr firstRow="1" bandRow="1">
                <a:tableStyleId>{5C22544A-7EE6-4342-B048-85BDC9FD1C3A}</a:tableStyleId>
              </a:tblPr>
              <a:tblGrid>
                <a:gridCol w="1636404"/>
                <a:gridCol w="3049871"/>
                <a:gridCol w="3162326"/>
              </a:tblGrid>
              <a:tr h="370840">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Estrutural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Funcional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smtClean="0">
                          <a:solidFill>
                            <a:schemeClr val="tx1"/>
                          </a:solidFill>
                        </a:rPr>
                        <a:t>Base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Código</a:t>
                      </a:r>
                      <a:r>
                        <a:rPr lang="en-US" sz="2400" dirty="0" smtClean="0">
                          <a:solidFill>
                            <a:schemeClr val="tx1"/>
                          </a:solidFill>
                        </a:rPr>
                        <a:t> </a:t>
                      </a:r>
                      <a:r>
                        <a:rPr lang="en-US" sz="2400" dirty="0" err="1" smtClean="0">
                          <a:solidFill>
                            <a:schemeClr val="tx1"/>
                          </a:solidFill>
                        </a:rPr>
                        <a:t>fonte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Especificação</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err="1" smtClean="0">
                          <a:solidFill>
                            <a:schemeClr val="tx1"/>
                          </a:solidFill>
                        </a:rPr>
                        <a:t>Objetivo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implementados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especificados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aixaDeTexto 2"/>
          <p:cNvSpPr txBox="1"/>
          <p:nvPr/>
        </p:nvSpPr>
        <p:spPr>
          <a:xfrm>
            <a:off x="5181600" y="5249287"/>
            <a:ext cx="2757486"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i="1" dirty="0" smtClean="0"/>
              <a:t>f(x_1, …, </a:t>
            </a:r>
            <a:r>
              <a:rPr lang="en-US" sz="3200" i="1" dirty="0" err="1" smtClean="0"/>
              <a:t>x_n</a:t>
            </a:r>
            <a:r>
              <a:rPr lang="en-US" sz="3200" i="1" dirty="0" smtClean="0"/>
              <a:t>)</a:t>
            </a:r>
            <a:endParaRPr lang="en-US" sz="3200" i="1" dirty="0"/>
          </a:p>
        </p:txBody>
      </p:sp>
      <p:cxnSp>
        <p:nvCxnSpPr>
          <p:cNvPr id="5" name="Conector angulado 4"/>
          <p:cNvCxnSpPr>
            <a:endCxn id="3" idx="3"/>
          </p:cNvCxnSpPr>
          <p:nvPr/>
        </p:nvCxnSpPr>
        <p:spPr>
          <a:xfrm rot="5400000">
            <a:off x="6989906" y="4378180"/>
            <a:ext cx="2112675"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5" name="CustomShape 2"/>
          <p:cNvSpPr/>
          <p:nvPr/>
        </p:nvSpPr>
        <p:spPr>
          <a:xfrm>
            <a:off x="457200" y="1600200"/>
            <a:ext cx="8991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Código </a:t>
            </a:r>
            <a:r>
              <a:rPr lang="pt-BR" sz="3200" dirty="0">
                <a:solidFill>
                  <a:srgbClr val="000000"/>
                </a:solidFill>
                <a:latin typeface="Calibri"/>
              </a:rPr>
              <a:t>do programa não é </a:t>
            </a:r>
            <a:r>
              <a:rPr lang="pt-BR" sz="3200" dirty="0" smtClean="0">
                <a:solidFill>
                  <a:srgbClr val="000000"/>
                </a:solidFill>
                <a:latin typeface="Calibri"/>
              </a:rPr>
              <a:t>necessário</a:t>
            </a:r>
          </a:p>
          <a:p>
            <a:pPr>
              <a:buFont typeface="Arial"/>
              <a:buChar char="•"/>
            </a:pPr>
            <a:endParaRPr lang="en-US" sz="3200" dirty="0" smtClean="0">
              <a:solidFill>
                <a:srgbClr val="000000"/>
              </a:solidFill>
              <a:latin typeface="Calibri"/>
            </a:endParaRPr>
          </a:p>
          <a:p>
            <a:pPr>
              <a:buFont typeface="Arial"/>
              <a:buChar char="•"/>
            </a:pP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revelar</a:t>
            </a:r>
            <a:r>
              <a:rPr lang="en-US" sz="3200" dirty="0" smtClean="0">
                <a:solidFill>
                  <a:srgbClr val="000000"/>
                </a:solidFill>
                <a:latin typeface="Calibri"/>
              </a:rPr>
              <a:t> </a:t>
            </a:r>
            <a:r>
              <a:rPr lang="en-US" sz="3200" dirty="0" err="1" smtClean="0">
                <a:solidFill>
                  <a:srgbClr val="000000"/>
                </a:solidFill>
                <a:latin typeface="Calibri"/>
              </a:rPr>
              <a:t>falhas</a:t>
            </a:r>
            <a:r>
              <a:rPr lang="en-US" sz="3200" dirty="0" smtClean="0">
                <a:solidFill>
                  <a:srgbClr val="000000"/>
                </a:solidFill>
                <a:latin typeface="Calibri"/>
              </a:rPr>
              <a:t> </a:t>
            </a:r>
            <a:r>
              <a:rPr lang="en-US" sz="3200" dirty="0" err="1" smtClean="0">
                <a:solidFill>
                  <a:srgbClr val="000000"/>
                </a:solidFill>
                <a:latin typeface="Calibri"/>
              </a:rPr>
              <a:t>também</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a:t>
            </a:r>
            <a:r>
              <a:rPr lang="en-US" sz="3200" dirty="0" err="1" smtClean="0">
                <a:solidFill>
                  <a:srgbClr val="000000"/>
                </a:solidFill>
                <a:latin typeface="Calibri"/>
              </a:rPr>
              <a:t>especificação</a:t>
            </a:r>
            <a:endParaRPr lang="en-US" sz="3200" dirty="0" smtClean="0">
              <a:solidFill>
                <a:srgbClr val="000000"/>
              </a:solidFill>
              <a:latin typeface="Calibri"/>
            </a:endParaRPr>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Aplicável</a:t>
            </a:r>
            <a:r>
              <a:rPr lang="en-US" sz="3200" dirty="0" smtClean="0">
                <a:solidFill>
                  <a:srgbClr val="000000"/>
                </a:solidFill>
                <a:latin typeface="Calibri"/>
              </a:rPr>
              <a:t> a </a:t>
            </a:r>
            <a:endParaRPr lang="en-US" sz="3200" dirty="0">
              <a:solidFill>
                <a:srgbClr val="000000"/>
              </a:solidFill>
              <a:latin typeface="Calibri"/>
            </a:endParaRPr>
          </a:p>
          <a:p>
            <a:pPr>
              <a:lnSpc>
                <a:spcPct val="100000"/>
              </a:lnSpc>
              <a:buFont typeface="Arial"/>
              <a:buChar char="•"/>
            </a:pPr>
            <a:endParaRPr dirty="0"/>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qualquer</a:t>
            </a:r>
            <a:r>
              <a:rPr lang="en-US" sz="2800" dirty="0" smtClean="0">
                <a:solidFill>
                  <a:srgbClr val="000000"/>
                </a:solidFill>
                <a:latin typeface="Calibri"/>
              </a:rPr>
              <a:t> </a:t>
            </a:r>
            <a:r>
              <a:rPr lang="en-US" sz="2800" dirty="0" err="1">
                <a:solidFill>
                  <a:srgbClr val="000000"/>
                </a:solidFill>
                <a:latin typeface="Calibri"/>
              </a:rPr>
              <a:t>descrição</a:t>
            </a:r>
            <a:r>
              <a:rPr lang="en-US" sz="2800" dirty="0">
                <a:solidFill>
                  <a:srgbClr val="000000"/>
                </a:solidFill>
                <a:latin typeface="Calibri"/>
              </a:rPr>
              <a:t> de </a:t>
            </a:r>
            <a:r>
              <a:rPr lang="en-US" sz="2800" dirty="0" err="1">
                <a:solidFill>
                  <a:srgbClr val="000000"/>
                </a:solidFill>
                <a:latin typeface="Calibri"/>
              </a:rPr>
              <a:t>comportamento</a:t>
            </a:r>
            <a:r>
              <a:rPr lang="en-US" sz="2800" dirty="0">
                <a:solidFill>
                  <a:srgbClr val="000000"/>
                </a:solidFill>
                <a:latin typeface="Calibri"/>
              </a:rPr>
              <a:t> </a:t>
            </a:r>
            <a:endParaRPr lang="en-US" sz="2800" dirty="0" smtClean="0">
              <a:solidFill>
                <a:srgbClr val="000000"/>
              </a:solidFill>
              <a:latin typeface="Calibri"/>
            </a:endParaRPr>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qualquer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nível</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granularidade</a:t>
            </a:r>
            <a:endParaRPr dirty="0"/>
          </a:p>
          <a:p>
            <a:pPr lvl="1">
              <a:lnSpc>
                <a:spcPct val="100000"/>
              </a:lnSpc>
              <a:buFont typeface="Arial"/>
              <a:buChar char="–"/>
            </a:pP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a:solidFill>
                  <a:srgbClr val="000000"/>
                </a:solidFill>
                <a:latin typeface="Calibri"/>
              </a:rPr>
              <a:t>Testes que </a:t>
            </a:r>
            <a:r>
              <a:rPr lang="en-US" sz="2800" dirty="0" err="1">
                <a:solidFill>
                  <a:srgbClr val="000000"/>
                </a:solidFill>
                <a:latin typeface="Calibri"/>
              </a:rPr>
              <a:t>falha</a:t>
            </a:r>
            <a:endParaRPr dirty="0"/>
          </a:p>
          <a:p>
            <a:pPr>
              <a:lnSpc>
                <a:spcPct val="100000"/>
              </a:lnSpc>
            </a:pPr>
            <a:endParaRPr dirty="0"/>
          </a:p>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a:solidFill>
                  <a:srgbClr val="000000"/>
                </a:solidFill>
                <a:latin typeface="Calibri"/>
              </a:rPr>
              <a:t>corresponde</a:t>
            </a:r>
            <a:r>
              <a:rPr lang="en-US" sz="3200" dirty="0">
                <a:solidFill>
                  <a:srgbClr val="000000"/>
                </a:solidFill>
                <a:latin typeface="Calibri"/>
              </a:rPr>
              <a:t> a um </a:t>
            </a:r>
            <a:r>
              <a:rPr lang="en-US" sz="3200" dirty="0" err="1">
                <a:solidFill>
                  <a:srgbClr val="000000"/>
                </a:solidFill>
                <a:latin typeface="Calibri"/>
              </a:rPr>
              <a:t>diagnóstico</a:t>
            </a:r>
            <a:r>
              <a:rPr lang="en-US" sz="3200" dirty="0">
                <a:solidFill>
                  <a:srgbClr val="000000"/>
                </a:solidFill>
                <a:latin typeface="Calibri"/>
              </a:rPr>
              <a:t> </a:t>
            </a:r>
            <a:r>
              <a:rPr lang="en-US" sz="3200" dirty="0" err="1">
                <a:solidFill>
                  <a:srgbClr val="000000"/>
                </a:solidFill>
                <a:latin typeface="Calibri"/>
              </a:rPr>
              <a:t>médico</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err="1">
                <a:solidFill>
                  <a:srgbClr val="000000"/>
                </a:solidFill>
                <a:latin typeface="Calibri"/>
              </a:rPr>
              <a:t>Hipótese</a:t>
            </a:r>
            <a:r>
              <a:rPr lang="en-US" sz="2800" dirty="0">
                <a:solidFill>
                  <a:srgbClr val="000000"/>
                </a:solidFill>
                <a:latin typeface="Calibri"/>
              </a:rPr>
              <a:t> que </a:t>
            </a:r>
            <a:r>
              <a:rPr lang="en-US" sz="2800" dirty="0" err="1">
                <a:solidFill>
                  <a:srgbClr val="000000"/>
                </a:solidFill>
                <a:latin typeface="Calibri"/>
              </a:rPr>
              <a:t>explica</a:t>
            </a:r>
            <a:r>
              <a:rPr lang="en-US" sz="2800" dirty="0">
                <a:solidFill>
                  <a:srgbClr val="000000"/>
                </a:solidFill>
                <a:latin typeface="Calibri"/>
              </a:rPr>
              <a:t> </a:t>
            </a:r>
            <a:r>
              <a:rPr lang="en-US" sz="2800" dirty="0" err="1">
                <a:solidFill>
                  <a:srgbClr val="000000"/>
                </a:solidFill>
                <a:latin typeface="Calibri"/>
              </a:rPr>
              <a:t>falha</a:t>
            </a:r>
            <a:r>
              <a:rPr lang="en-US" sz="2800" dirty="0">
                <a:solidFill>
                  <a:srgbClr val="000000"/>
                </a:solidFill>
                <a:latin typeface="Calibri"/>
              </a:rPr>
              <a:t> (</a:t>
            </a:r>
            <a:r>
              <a:rPr lang="en-US" sz="2800" dirty="0" err="1">
                <a:solidFill>
                  <a:srgbClr val="000000"/>
                </a:solidFill>
                <a:latin typeface="Calibri"/>
              </a:rPr>
              <a:t>depuração</a:t>
            </a:r>
            <a:r>
              <a:rPr lang="en-US" sz="2800" dirty="0">
                <a:solidFill>
                  <a:srgbClr val="000000"/>
                </a:solidFill>
                <a:latin typeface="Calibri"/>
              </a:rPr>
              <a:t>)</a:t>
            </a:r>
            <a:endParaRPr dirty="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a:t>
            </a:r>
            <a:r>
              <a:rPr lang="pt-BR" sz="3200" dirty="0" smtClean="0">
                <a:solidFill>
                  <a:srgbClr val="000000"/>
                </a:solidFill>
                <a:latin typeface="Calibri"/>
              </a:rPr>
              <a:t>corresponder a um medicamento?</a:t>
            </a:r>
            <a:endParaRPr lang="pt-BR" sz="3200" dirty="0">
              <a:solidFill>
                <a:srgbClr val="000000"/>
              </a:solidFill>
              <a:latin typeface="Calibri"/>
            </a:endParaRPr>
          </a:p>
          <a:p>
            <a:pPr lvl="1">
              <a:lnSpc>
                <a:spcPct val="100000"/>
              </a:lnSpc>
              <a:buFont typeface="Arial"/>
              <a:buChar char="–"/>
            </a:pPr>
            <a:r>
              <a:rPr lang="pt-BR" sz="2800" dirty="0">
                <a:solidFill>
                  <a:srgbClr val="000000"/>
                </a:solidFill>
                <a:latin typeface="Calibri"/>
              </a:rPr>
              <a:t> </a:t>
            </a:r>
            <a:r>
              <a:rPr lang="pt-BR" sz="2800" dirty="0" smtClean="0">
                <a:solidFill>
                  <a:srgbClr val="000000"/>
                </a:solidFill>
                <a:latin typeface="Calibri"/>
              </a:rPr>
              <a:t>Reparo (correção do erro)</a:t>
            </a:r>
            <a:endParaRPr lang="pt-BR" dirty="0"/>
          </a:p>
          <a:p>
            <a:pPr>
              <a:lnSpc>
                <a:spcPct val="100000"/>
              </a:lnSpc>
            </a:pPr>
            <a:endParaRPr dirty="0"/>
          </a:p>
        </p:txBody>
      </p:sp>
    </p:spTree>
    <p:extLst>
      <p:ext uri="{BB962C8B-B14F-4D97-AF65-F5344CB8AC3E}">
        <p14:creationId xmlns:p14="http://schemas.microsoft.com/office/powerpoint/2010/main" val="805987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74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b) {</a:t>
            </a:r>
            <a:endParaRPr dirty="0"/>
          </a:p>
          <a:p>
            <a:pPr>
              <a:lnSpc>
                <a:spcPct val="100000"/>
              </a:lnSpc>
            </a:pPr>
            <a:r>
              <a:rPr lang="en-US" sz="2400" strike="noStrike" dirty="0">
                <a:solidFill>
                  <a:srgbClr val="000000"/>
                </a:solidFill>
                <a:latin typeface="Courier New"/>
                <a:ea typeface="Courier New"/>
              </a:rPr>
              <a:t>   return 100 / (a + b);</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Approximadamente</a:t>
            </a:r>
            <a:r>
              <a:rPr lang="en-US" sz="3200" strike="noStrike" dirty="0" smtClean="0">
                <a:solidFill>
                  <a:srgbClr val="000000"/>
                </a:solidFill>
                <a:latin typeface="Calibri"/>
                <a:ea typeface="Courier New"/>
              </a:rPr>
              <a:t> 10</a:t>
            </a:r>
            <a:r>
              <a:rPr lang="en-US" sz="3200" strike="noStrike" baseline="30000" dirty="0" smtClean="0">
                <a:solidFill>
                  <a:srgbClr val="000000"/>
                </a:solidFill>
                <a:latin typeface="Calibri"/>
                <a:ea typeface="Courier New"/>
              </a:rPr>
              <a:t>28 </a:t>
            </a:r>
            <a:r>
              <a:rPr lang="en-US" sz="3200" strike="noStrike" dirty="0">
                <a:solidFill>
                  <a:srgbClr val="000000"/>
                </a:solidFill>
                <a:latin typeface="Calibri"/>
                <a:ea typeface="Courier New"/>
              </a:rPr>
              <a:t>entradas </a:t>
            </a:r>
            <a:r>
              <a:rPr lang="en-US" sz="3200" strike="noStrike" dirty="0" err="1">
                <a:solidFill>
                  <a:srgbClr val="000000"/>
                </a:solidFill>
                <a:latin typeface="Calibri"/>
                <a:ea typeface="Courier New"/>
              </a:rPr>
              <a:t>possíveis</a:t>
            </a:r>
            <a:endParaRPr dirty="0"/>
          </a:p>
          <a:p>
            <a:pPr lvl="1">
              <a:lnSpc>
                <a:spcPct val="100000"/>
              </a:lnSpc>
              <a:buFont typeface="Arial"/>
              <a:buChar char="–"/>
            </a:pP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Testar</a:t>
            </a:r>
            <a:r>
              <a:rPr lang="en-US" sz="2800" strike="noStrike" dirty="0" smtClean="0">
                <a:solidFill>
                  <a:srgbClr val="000000"/>
                </a:solidFill>
                <a:latin typeface="Calibri"/>
                <a:ea typeface="Courier New"/>
              </a:rPr>
              <a:t> </a:t>
            </a:r>
            <a:r>
              <a:rPr lang="en-US" sz="2800" strike="noStrike" dirty="0" err="1">
                <a:solidFill>
                  <a:srgbClr val="000000"/>
                </a:solidFill>
                <a:latin typeface="Calibri"/>
                <a:ea typeface="Courier New"/>
              </a:rPr>
              <a:t>todas</a:t>
            </a:r>
            <a:r>
              <a:rPr lang="en-US" sz="2800" strike="noStrike" dirty="0">
                <a:solidFill>
                  <a:srgbClr val="000000"/>
                </a:solidFill>
                <a:latin typeface="Calibri"/>
                <a:ea typeface="Courier New"/>
              </a:rPr>
              <a:t> </a:t>
            </a:r>
            <a:r>
              <a:rPr lang="en-US" sz="2800" strike="noStrike" dirty="0" err="1" smtClean="0">
                <a:solidFill>
                  <a:srgbClr val="000000"/>
                </a:solidFill>
                <a:latin typeface="Calibri"/>
                <a:ea typeface="Courier New"/>
              </a:rPr>
              <a:t>levaria</a:t>
            </a: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muito</a:t>
            </a:r>
            <a:r>
              <a:rPr lang="en-US" sz="2800" strike="noStrike" dirty="0" smtClean="0">
                <a:solidFill>
                  <a:srgbClr val="000000"/>
                </a:solidFill>
                <a:latin typeface="Calibri"/>
                <a:ea typeface="Courier New"/>
              </a:rPr>
              <a:t> tempo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err="1" smtClean="0">
                <a:solidFill>
                  <a:srgbClr val="000000"/>
                </a:solidFill>
                <a:latin typeface="Calibri"/>
              </a:rPr>
              <a:t>Seleção</a:t>
            </a:r>
            <a:r>
              <a:rPr lang="en-US" sz="4400" dirty="0" smtClean="0">
                <a:solidFill>
                  <a:srgbClr val="000000"/>
                </a:solidFill>
                <a:latin typeface="Calibri"/>
              </a:rPr>
              <a:t> </a:t>
            </a:r>
            <a:r>
              <a:rPr lang="en-US" sz="4400" dirty="0" err="1" smtClean="0">
                <a:solidFill>
                  <a:srgbClr val="000000"/>
                </a:solidFill>
                <a:latin typeface="Calibri"/>
              </a:rPr>
              <a:t>randômica</a:t>
            </a:r>
            <a:endParaRPr lang="en-US" sz="4400" dirty="0"/>
          </a:p>
        </p:txBody>
      </p:sp>
      <p:sp>
        <p:nvSpPr>
          <p:cNvPr id="751" name="CustomShape 2"/>
          <p:cNvSpPr/>
          <p:nvPr/>
        </p:nvSpPr>
        <p:spPr>
          <a:xfrm>
            <a:off x="457200" y="990600"/>
            <a:ext cx="868680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smtClean="0">
                <a:solidFill>
                  <a:srgbClr val="000000"/>
                </a:solidFill>
                <a:latin typeface="Calibri"/>
                <a:ea typeface="DejaVu Sans"/>
              </a:rPr>
              <a:t>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escolhidas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aleatoriamente</a:t>
            </a:r>
            <a:endParaRPr lang="en-US" sz="3200" strike="noStrike" dirty="0" smtClean="0">
              <a:solidFill>
                <a:srgbClr val="000000"/>
              </a:solidFill>
              <a:latin typeface="Calibri"/>
              <a:ea typeface="DejaVu Sans"/>
            </a:endParaRPr>
          </a:p>
          <a:p>
            <a:pPr>
              <a:lnSpc>
                <a:spcPct val="100000"/>
              </a:lnSpc>
              <a:buFont typeface="Arial"/>
              <a:buChar char="•"/>
            </a:pPr>
            <a:endParaRPr dirty="0" smtClean="0"/>
          </a:p>
          <a:p>
            <a:pPr lvl="1">
              <a:lnSpc>
                <a:spcPct val="100000"/>
              </a:lnSpc>
              <a:buFont typeface="Arial"/>
              <a:buChar char="–"/>
            </a:pPr>
            <a:r>
              <a:rPr lang="en-US" sz="2800" dirty="0" smtClean="0">
                <a:solidFill>
                  <a:srgbClr val="000000"/>
                </a:solidFill>
                <a:latin typeface="Calibri"/>
              </a:rPr>
              <a:t> Gera </a:t>
            </a:r>
            <a:r>
              <a:rPr lang="en-US" sz="2800" dirty="0" err="1">
                <a:solidFill>
                  <a:srgbClr val="000000"/>
                </a:solidFill>
                <a:latin typeface="Calibri"/>
              </a:rPr>
              <a:t>grandes</a:t>
            </a:r>
            <a:r>
              <a:rPr lang="en-US" sz="2800" dirty="0">
                <a:solidFill>
                  <a:srgbClr val="000000"/>
                </a:solidFill>
                <a:latin typeface="Calibri"/>
              </a:rPr>
              <a:t> </a:t>
            </a:r>
            <a:r>
              <a:rPr lang="en-US" sz="2800" dirty="0" err="1">
                <a:solidFill>
                  <a:srgbClr val="000000"/>
                </a:solidFill>
                <a:latin typeface="Calibri"/>
              </a:rPr>
              <a:t>quantidades</a:t>
            </a:r>
            <a:r>
              <a:rPr lang="en-US" sz="2800" dirty="0">
                <a:solidFill>
                  <a:srgbClr val="000000"/>
                </a:solidFill>
                <a:latin typeface="Calibri"/>
              </a:rPr>
              <a:t> de entradas a</a:t>
            </a:r>
            <a:r>
              <a:rPr lang="en-US" sz="2800" dirty="0"/>
              <a:t> </a:t>
            </a:r>
            <a:r>
              <a:rPr lang="en-US" sz="2800" dirty="0" err="1">
                <a:solidFill>
                  <a:srgbClr val="000000"/>
                </a:solidFill>
                <a:latin typeface="Calibri"/>
              </a:rPr>
              <a:t>custo</a:t>
            </a:r>
            <a:r>
              <a:rPr lang="en-US" sz="2800" dirty="0">
                <a:solidFill>
                  <a:srgbClr val="000000"/>
                </a:solidFill>
                <a:latin typeface="Calibri"/>
              </a:rPr>
              <a:t> </a:t>
            </a:r>
            <a:r>
              <a:rPr lang="en-US" sz="2800" dirty="0" err="1" smtClean="0">
                <a:solidFill>
                  <a:srgbClr val="000000"/>
                </a:solidFill>
                <a:latin typeface="Calibri"/>
              </a:rPr>
              <a:t>baixo</a:t>
            </a:r>
            <a:endParaRPr lang="en-US" sz="2800" dirty="0" smtClean="0">
              <a:solidFill>
                <a:srgbClr val="000000"/>
              </a:solidFill>
              <a:latin typeface="Calibri"/>
            </a:endParaRPr>
          </a:p>
          <a:p>
            <a:pPr lvl="1">
              <a:lnSpc>
                <a:spcPct val="100000"/>
              </a:lnSpc>
              <a:buFont typeface="Arial"/>
              <a:buChar char="–"/>
            </a:pPr>
            <a:r>
              <a:rPr lang="en-US" sz="2800" dirty="0" smtClean="0">
                <a:solidFill>
                  <a:srgbClr val="000000"/>
                </a:solidFill>
                <a:latin typeface="Calibri"/>
              </a:rPr>
              <a:t> Evita </a:t>
            </a:r>
            <a:r>
              <a:rPr lang="en-US" sz="2800" dirty="0" err="1">
                <a:solidFill>
                  <a:srgbClr val="000000"/>
                </a:solidFill>
                <a:latin typeface="Calibri"/>
              </a:rPr>
              <a:t>erros</a:t>
            </a:r>
            <a:r>
              <a:rPr lang="en-US" sz="2800" dirty="0">
                <a:solidFill>
                  <a:srgbClr val="000000"/>
                </a:solidFill>
                <a:latin typeface="Calibri"/>
              </a:rPr>
              <a:t>/</a:t>
            </a:r>
            <a:r>
              <a:rPr lang="en-US" sz="2800" dirty="0" err="1">
                <a:solidFill>
                  <a:srgbClr val="000000"/>
                </a:solidFill>
                <a:latin typeface="Calibri"/>
              </a:rPr>
              <a:t>vieses</a:t>
            </a:r>
            <a:r>
              <a:rPr lang="en-US" sz="2800" dirty="0">
                <a:solidFill>
                  <a:srgbClr val="000000"/>
                </a:solidFill>
                <a:latin typeface="Calibri"/>
              </a:rPr>
              <a:t> do </a:t>
            </a:r>
            <a:r>
              <a:rPr lang="en-US" sz="2800" dirty="0" err="1" smtClean="0">
                <a:solidFill>
                  <a:srgbClr val="000000"/>
                </a:solidFill>
                <a:latin typeface="Calibri"/>
              </a:rPr>
              <a:t>testador</a:t>
            </a:r>
            <a:endParaRPr lang="en-US" sz="2800" dirty="0" smtClean="0">
              <a:solidFill>
                <a:srgbClr val="000000"/>
              </a:solidFill>
              <a:latin typeface="Calibri"/>
            </a:endParaRPr>
          </a:p>
          <a:p>
            <a:pPr lvl="1">
              <a:lnSpc>
                <a:spcPct val="100000"/>
              </a:lnSpc>
            </a:pPr>
            <a:endParaRPr sz="2800" dirty="0"/>
          </a:p>
          <a:p>
            <a:pPr>
              <a:lnSpc>
                <a:spcPct val="100000"/>
              </a:lnSpc>
            </a:pPr>
            <a:endParaRPr lang="pt-BR" dirty="0" smtClean="0"/>
          </a:p>
          <a:p>
            <a:pPr lvl="1">
              <a:buFont typeface="Arial"/>
              <a:buChar char="–"/>
            </a:pPr>
            <a:endParaRPr dirty="0"/>
          </a:p>
        </p:txBody>
      </p:sp>
    </p:spTree>
    <p:extLst>
      <p:ext uri="{BB962C8B-B14F-4D97-AF65-F5344CB8AC3E}">
        <p14:creationId xmlns:p14="http://schemas.microsoft.com/office/powerpoint/2010/main" val="279063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Dificuldades</a:t>
            </a:r>
            <a:endParaRPr dirty="0"/>
          </a:p>
        </p:txBody>
      </p:sp>
      <p:sp>
        <p:nvSpPr>
          <p:cNvPr id="751" name="CustomShape 2"/>
          <p:cNvSpPr/>
          <p:nvPr/>
        </p:nvSpPr>
        <p:spPr>
          <a:xfrm>
            <a:off x="457200" y="990600"/>
            <a:ext cx="822888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1">
              <a:lnSpc>
                <a:spcPct val="100000"/>
              </a:lnSpc>
            </a:pPr>
            <a:endParaRPr sz="2800" dirty="0"/>
          </a:p>
          <a:p>
            <a:pPr>
              <a:lnSpc>
                <a:spcPct val="100000"/>
              </a:lnSpc>
              <a:buFont typeface="Arial"/>
              <a:buChar char="•"/>
            </a:pPr>
            <a:r>
              <a:rPr lang="en-US" sz="3200" strike="noStrike" dirty="0" smtClean="0">
                <a:solidFill>
                  <a:srgbClr val="000000"/>
                </a:solidFill>
                <a:latin typeface="Calibri"/>
                <a:ea typeface="DejaVu Sans"/>
              </a:rPr>
              <a:t> 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tratadas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igualmente</a:t>
            </a:r>
            <a:endParaRPr dirty="0"/>
          </a:p>
          <a:p>
            <a:pPr lvl="1">
              <a:buFont typeface="Arial"/>
              <a:buChar char="–"/>
            </a:pPr>
            <a:r>
              <a:rPr lang="en-US" sz="2800" strike="noStrike" dirty="0" smtClean="0">
                <a:solidFill>
                  <a:srgbClr val="000000"/>
                </a:solidFill>
                <a:latin typeface="Calibri"/>
                <a:ea typeface="DejaVu Sans"/>
              </a:rPr>
              <a:t> Ex.: </a:t>
            </a:r>
            <a:r>
              <a:rPr lang="pt-BR" sz="2800" dirty="0" smtClean="0">
                <a:solidFill>
                  <a:srgbClr val="000000"/>
                </a:solidFill>
                <a:latin typeface="Calibri"/>
              </a:rPr>
              <a:t>Qual </a:t>
            </a:r>
            <a:r>
              <a:rPr lang="pt-BR" sz="2800" dirty="0">
                <a:solidFill>
                  <a:srgbClr val="000000"/>
                </a:solidFill>
                <a:latin typeface="Calibri"/>
              </a:rPr>
              <a:t>a probabilidade de (</a:t>
            </a:r>
            <a:r>
              <a:rPr lang="pt-BR" sz="2800" dirty="0" err="1">
                <a:solidFill>
                  <a:srgbClr val="000000"/>
                </a:solidFill>
                <a:latin typeface="Calibri"/>
              </a:rPr>
              <a:t>a,b</a:t>
            </a:r>
            <a:r>
              <a:rPr lang="pt-BR" sz="2800" dirty="0">
                <a:solidFill>
                  <a:srgbClr val="000000"/>
                </a:solidFill>
                <a:latin typeface="Calibri"/>
              </a:rPr>
              <a:t>) = (0,0</a:t>
            </a:r>
            <a:r>
              <a:rPr lang="pt-BR" sz="2800" dirty="0" smtClean="0">
                <a:solidFill>
                  <a:srgbClr val="000000"/>
                </a:solidFill>
                <a:latin typeface="Calibri"/>
              </a:rPr>
              <a:t>) em </a:t>
            </a:r>
            <a:r>
              <a:rPr lang="pt-BR" sz="2800" dirty="0" err="1" smtClean="0">
                <a:solidFill>
                  <a:srgbClr val="000000"/>
                </a:solidFill>
                <a:latin typeface="Calibri"/>
              </a:rPr>
              <a:t>foo</a:t>
            </a:r>
            <a:r>
              <a:rPr lang="pt-BR" sz="2800" dirty="0" smtClean="0">
                <a:solidFill>
                  <a:srgbClr val="000000"/>
                </a:solidFill>
                <a:latin typeface="Calibri"/>
              </a:rPr>
              <a:t>?</a:t>
            </a:r>
          </a:p>
          <a:p>
            <a:pPr lvl="1">
              <a:buFont typeface="Arial"/>
              <a:buChar char="–"/>
            </a:pPr>
            <a:endParaRPr lang="pt-BR" sz="2800" dirty="0">
              <a:solidFill>
                <a:srgbClr val="000000"/>
              </a:solidFill>
              <a:latin typeface="Calibri"/>
            </a:endParaRPr>
          </a:p>
          <a:p>
            <a:pPr>
              <a:lnSpc>
                <a:spcPct val="100000"/>
              </a:lnSpc>
            </a:pPr>
            <a:endParaRPr lang="pt-BR" sz="32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Oráculo pode não estar disponível</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Ex.: Como </a:t>
            </a:r>
            <a:r>
              <a:rPr lang="en-US" sz="2800" dirty="0" err="1" smtClean="0">
                <a:solidFill>
                  <a:srgbClr val="000000"/>
                </a:solidFill>
                <a:latin typeface="Calibri"/>
              </a:rPr>
              <a:t>estar</a:t>
            </a:r>
            <a:r>
              <a:rPr lang="en-US" sz="2800" dirty="0" smtClean="0">
                <a:solidFill>
                  <a:srgbClr val="000000"/>
                </a:solidFill>
                <a:latin typeface="Calibri"/>
              </a:rPr>
              <a:t> </a:t>
            </a:r>
            <a:r>
              <a:rPr lang="en-US" sz="2800" dirty="0" err="1" smtClean="0">
                <a:solidFill>
                  <a:srgbClr val="000000"/>
                </a:solidFill>
                <a:latin typeface="Calibri"/>
              </a:rPr>
              <a:t>certo</a:t>
            </a:r>
            <a:r>
              <a:rPr lang="en-US" sz="2800" dirty="0" smtClean="0">
                <a:solidFill>
                  <a:srgbClr val="000000"/>
                </a:solidFill>
                <a:latin typeface="Calibri"/>
              </a:rPr>
              <a:t> que foo(1,1) </a:t>
            </a:r>
            <a:r>
              <a:rPr lang="en-US" sz="2800" dirty="0" err="1" smtClean="0">
                <a:solidFill>
                  <a:srgbClr val="000000"/>
                </a:solidFill>
                <a:latin typeface="Calibri"/>
              </a:rPr>
              <a:t>deve</a:t>
            </a:r>
            <a:r>
              <a:rPr lang="en-US" sz="2800" dirty="0" smtClean="0">
                <a:solidFill>
                  <a:srgbClr val="000000"/>
                </a:solidFill>
                <a:latin typeface="Calibri"/>
              </a:rPr>
              <a:t> </a:t>
            </a:r>
            <a:r>
              <a:rPr lang="en-US" sz="2800" dirty="0" err="1" smtClean="0">
                <a:solidFill>
                  <a:srgbClr val="000000"/>
                </a:solidFill>
                <a:latin typeface="Calibri"/>
              </a:rPr>
              <a:t>ser</a:t>
            </a:r>
            <a:r>
              <a:rPr lang="en-US" sz="2800" dirty="0" smtClean="0">
                <a:solidFill>
                  <a:srgbClr val="000000"/>
                </a:solidFill>
                <a:latin typeface="Calibri"/>
              </a:rPr>
              <a:t> 50?</a:t>
            </a:r>
            <a:endParaRPr lang="pt-BR" sz="3200" dirty="0" smtClean="0">
              <a:solidFill>
                <a:srgbClr val="000000"/>
              </a:solidFill>
              <a:latin typeface="Calibri"/>
            </a:endParaRPr>
          </a:p>
          <a:p>
            <a:pPr>
              <a:lnSpc>
                <a:spcPct val="100000"/>
              </a:lnSpc>
              <a:buFont typeface="Arial"/>
              <a:buChar char="•"/>
            </a:pPr>
            <a:endParaRPr lang="pt-BR" dirty="0" smtClean="0"/>
          </a:p>
          <a:p>
            <a:pPr lvl="1">
              <a:buFont typeface="Arial"/>
              <a:buChar char="–"/>
            </a:pPr>
            <a:endParaRPr dirty="0"/>
          </a:p>
        </p:txBody>
      </p:sp>
      <p:sp>
        <p:nvSpPr>
          <p:cNvPr id="2" name="Retângulo 1"/>
          <p:cNvSpPr/>
          <p:nvPr/>
        </p:nvSpPr>
        <p:spPr>
          <a:xfrm>
            <a:off x="2438400" y="2554069"/>
            <a:ext cx="4572000" cy="646331"/>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b) {</a:t>
            </a:r>
            <a:endParaRPr lang="en-US" dirty="0"/>
          </a:p>
          <a:p>
            <a:pPr>
              <a:lnSpc>
                <a:spcPct val="100000"/>
              </a:lnSpc>
            </a:pPr>
            <a:r>
              <a:rPr lang="en-US" dirty="0">
                <a:solidFill>
                  <a:srgbClr val="000000"/>
                </a:solidFill>
                <a:latin typeface="Courier New"/>
                <a:ea typeface="Courier New"/>
              </a:rPr>
              <a:t>   return 100 / (a + b</a:t>
            </a:r>
            <a:r>
              <a:rPr lang="en-US" dirty="0" smtClean="0">
                <a:solidFill>
                  <a:srgbClr val="000000"/>
                </a:solidFill>
                <a:latin typeface="Courier New"/>
                <a:ea typeface="Courier New"/>
              </a:rPr>
              <a:t>);</a:t>
            </a:r>
            <a:r>
              <a:rPr lang="en-US" dirty="0" smtClean="0"/>
              <a:t> </a:t>
            </a:r>
            <a:r>
              <a:rPr lang="en-US" dirty="0" smtClean="0">
                <a:solidFill>
                  <a:srgbClr val="000000"/>
                </a:solidFill>
                <a:latin typeface="Courier New"/>
                <a:ea typeface="Courier New"/>
              </a:rPr>
              <a:t>}</a:t>
            </a:r>
            <a:endParaRPr lang="en-US" dirty="0"/>
          </a:p>
        </p:txBody>
      </p:sp>
      <p:sp>
        <p:nvSpPr>
          <p:cNvPr id="5" name="Texto explicativo retangular 4"/>
          <p:cNvSpPr/>
          <p:nvPr/>
        </p:nvSpPr>
        <p:spPr>
          <a:xfrm>
            <a:off x="6293743" y="846000"/>
            <a:ext cx="2821423" cy="672346"/>
          </a:xfrm>
          <a:prstGeom prst="wedgeRectCallout">
            <a:avLst>
              <a:gd name="adj1" fmla="val -46684"/>
              <a:gd name="adj2" fmla="val 9041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Assumindo</a:t>
            </a:r>
            <a:r>
              <a:rPr lang="en-US" dirty="0" smtClean="0"/>
              <a:t> </a:t>
            </a:r>
            <a:r>
              <a:rPr lang="en-US" dirty="0" err="1" smtClean="0"/>
              <a:t>uma</a:t>
            </a:r>
            <a:r>
              <a:rPr lang="en-US" dirty="0" smtClean="0"/>
              <a:t> </a:t>
            </a:r>
            <a:r>
              <a:rPr lang="en-US" dirty="0" err="1" smtClean="0"/>
              <a:t>distribuição</a:t>
            </a:r>
            <a:r>
              <a:rPr lang="en-US" dirty="0" smtClean="0"/>
              <a:t> </a:t>
            </a:r>
            <a:r>
              <a:rPr lang="en-US" dirty="0" err="1" smtClean="0"/>
              <a:t>uniforme</a:t>
            </a:r>
            <a:endParaRPr lang="en-US" dirty="0"/>
          </a:p>
        </p:txBody>
      </p:sp>
      <p:sp>
        <p:nvSpPr>
          <p:cNvPr id="6" name="Texto explicativo retangular 5"/>
          <p:cNvSpPr/>
          <p:nvPr/>
        </p:nvSpPr>
        <p:spPr>
          <a:xfrm>
            <a:off x="762000" y="4876800"/>
            <a:ext cx="2821423" cy="672346"/>
          </a:xfrm>
          <a:prstGeom prst="wedgeRectCallout">
            <a:avLst>
              <a:gd name="adj1" fmla="val 37843"/>
              <a:gd name="adj2" fmla="val -12829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Ainda</a:t>
            </a:r>
            <a:r>
              <a:rPr lang="en-US" dirty="0" smtClean="0"/>
              <a:t> </a:t>
            </a:r>
            <a:r>
              <a:rPr lang="en-US" dirty="0" err="1" smtClean="0"/>
              <a:t>pode</a:t>
            </a:r>
            <a:r>
              <a:rPr lang="en-US" dirty="0" smtClean="0"/>
              <a:t> </a:t>
            </a:r>
            <a:r>
              <a:rPr lang="en-US" dirty="0" err="1" smtClean="0"/>
              <a:t>ser</a:t>
            </a:r>
            <a:r>
              <a:rPr lang="en-US" dirty="0" smtClean="0"/>
              <a:t> </a:t>
            </a:r>
            <a:r>
              <a:rPr lang="en-US" dirty="0" err="1" smtClean="0"/>
              <a:t>útil</a:t>
            </a:r>
            <a:r>
              <a:rPr lang="en-US" dirty="0" smtClean="0"/>
              <a:t> para </a:t>
            </a:r>
            <a:r>
              <a:rPr lang="en-US" dirty="0" err="1" smtClean="0"/>
              <a:t>encontrar</a:t>
            </a:r>
            <a:r>
              <a:rPr lang="en-US" dirty="0" smtClean="0"/>
              <a:t> crashes</a:t>
            </a:r>
            <a:endParaRPr lang="en-US" dirty="0"/>
          </a:p>
        </p:txBody>
      </p:sp>
    </p:spTree>
    <p:extLst>
      <p:ext uri="{BB962C8B-B14F-4D97-AF65-F5344CB8AC3E}">
        <p14:creationId xmlns:p14="http://schemas.microsoft.com/office/powerpoint/2010/main" val="70738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304800" y="274680"/>
            <a:ext cx="85344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pt-BR" sz="4400" dirty="0" smtClean="0">
                <a:solidFill>
                  <a:srgbClr val="000000"/>
                </a:solidFill>
                <a:latin typeface="Calibri"/>
              </a:rPr>
              <a:t>Analisando o domínio de entradas para seleção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24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pt-BR" sz="4400" dirty="0">
                <a:solidFill>
                  <a:srgbClr val="000000"/>
                </a:solidFill>
                <a:latin typeface="Calibri"/>
              </a:rPr>
              <a:t>Analisando o domínio de entradas para seleção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solidFill>
                  <a:srgbClr val="FF0000"/>
                </a:solidFill>
              </a:rPr>
              <a:t>particionamento</a:t>
            </a:r>
            <a:r>
              <a:rPr lang="en-US" sz="3600" dirty="0" smtClean="0">
                <a:solidFill>
                  <a:srgbClr val="FF0000"/>
                </a:solidFill>
              </a:rPr>
              <a:t> do </a:t>
            </a:r>
            <a:r>
              <a:rPr lang="en-US" sz="3600" dirty="0" err="1" smtClean="0">
                <a:solidFill>
                  <a:srgbClr val="FF0000"/>
                </a:solidFill>
              </a:rPr>
              <a:t>domínio</a:t>
            </a:r>
            <a:endParaRPr lang="en-US" sz="3600" dirty="0">
              <a:solidFill>
                <a:srgbClr val="FF0000"/>
              </a:solidFill>
            </a:endParaRPr>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898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Particionamento</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de </a:t>
            </a:r>
            <a:r>
              <a:rPr lang="en-US" sz="4400" strike="noStrike" dirty="0" err="1" smtClean="0">
                <a:solidFill>
                  <a:srgbClr val="000000"/>
                </a:solidFill>
                <a:latin typeface="Calibri"/>
                <a:ea typeface="DejaVu Sans"/>
              </a:rPr>
              <a:t>domínio</a:t>
            </a:r>
            <a:endParaRPr dirty="0"/>
          </a:p>
        </p:txBody>
      </p:sp>
      <p:sp>
        <p:nvSpPr>
          <p:cNvPr id="753"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Princípio: densidade </a:t>
            </a:r>
            <a:r>
              <a:rPr lang="pt-BR" sz="3200" dirty="0">
                <a:solidFill>
                  <a:srgbClr val="000000"/>
                </a:solidFill>
                <a:latin typeface="Calibri"/>
              </a:rPr>
              <a:t>de falhas não é uniforme</a:t>
            </a:r>
            <a:endParaRPr lang="pt-BR" sz="3200"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Idéia</a:t>
            </a:r>
            <a:endParaRPr lang="en-US" sz="3200" strike="noStrike" dirty="0" smtClean="0">
              <a:solidFill>
                <a:srgbClr val="000000"/>
              </a:solidFill>
              <a:latin typeface="Calibri"/>
              <a:ea typeface="DejaVu Sans"/>
            </a:endParaRPr>
          </a:p>
          <a:p>
            <a:pPr marL="971550" lvl="1" indent="-514350">
              <a:buFont typeface="+mj-lt"/>
              <a:buAutoNum type="arabicPeriod"/>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Divida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regiões</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espaço</a:t>
            </a:r>
            <a:r>
              <a:rPr lang="en-US" sz="2800" strike="noStrike" dirty="0">
                <a:solidFill>
                  <a:srgbClr val="000000"/>
                </a:solidFill>
                <a:latin typeface="Calibri"/>
                <a:ea typeface="DejaVu Sans"/>
              </a:rPr>
              <a:t> de entrada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classes </a:t>
            </a:r>
            <a:r>
              <a:rPr lang="en-US" sz="2800" strike="noStrike" dirty="0">
                <a:solidFill>
                  <a:srgbClr val="000000"/>
                </a:solidFill>
                <a:latin typeface="Calibri"/>
                <a:ea typeface="DejaVu Sans"/>
              </a:rPr>
              <a:t>de </a:t>
            </a:r>
            <a:r>
              <a:rPr lang="en-US" sz="2800" strike="noStrike" dirty="0" err="1" smtClean="0">
                <a:solidFill>
                  <a:srgbClr val="000000"/>
                </a:solidFill>
                <a:latin typeface="Calibri"/>
                <a:ea typeface="DejaVu Sans"/>
              </a:rPr>
              <a:t>equivalência</a:t>
            </a:r>
            <a:endParaRPr lang="en-US" sz="2800" dirty="0">
              <a:solidFill>
                <a:srgbClr val="000000"/>
              </a:solidFill>
              <a:latin typeface="Calibri"/>
              <a:ea typeface="DejaVu Sans"/>
            </a:endParaRPr>
          </a:p>
          <a:p>
            <a:pPr marL="971550" lvl="1" indent="-514350">
              <a:buFont typeface="+mj-lt"/>
              <a:buAutoNum type="arabicPeriod"/>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Selecione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elementos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representativos</a:t>
            </a: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classe</a:t>
            </a:r>
            <a:endParaRPr dirty="0"/>
          </a:p>
          <a:p>
            <a:r>
              <a:rPr lang="pt-BR" sz="3200" dirty="0">
                <a:solidFill>
                  <a:srgbClr val="000000"/>
                </a:solidFill>
                <a:latin typeface="Calibri" panose="020F0502020204030204" pitchFamily="34" charset="0"/>
              </a:rPr>
              <a:t> </a:t>
            </a:r>
            <a:endParaRPr lang="pt-BR" sz="3200" dirty="0" smtClean="0">
              <a:solidFill>
                <a:srgbClr val="000000"/>
              </a:solidFill>
              <a:latin typeface="Calibri" panose="020F0502020204030204" pitchFamily="34" charset="0"/>
            </a:endParaRPr>
          </a:p>
          <a:p>
            <a:pPr>
              <a:buFont typeface="Arial"/>
              <a:buChar char="•"/>
            </a:pPr>
            <a:r>
              <a:rPr lang="pt-BR" sz="3200" dirty="0" smtClean="0">
                <a:solidFill>
                  <a:srgbClr val="000000"/>
                </a:solidFill>
                <a:latin typeface="Calibri" panose="020F0502020204030204" pitchFamily="34" charset="0"/>
              </a:rPr>
              <a:t> Atividade é realizada por especialista do domínio</a:t>
            </a:r>
            <a:endParaRPr lang="pt-BR" sz="3200" dirty="0">
              <a:latin typeface="Calibri" panose="020F0502020204030204" pitchFamily="34" charset="0"/>
            </a:endParaRPr>
          </a:p>
          <a:p>
            <a:pPr>
              <a:lnSpc>
                <a:spcPct val="100000"/>
              </a:lnSpc>
            </a:pPr>
            <a:endParaRPr lang="pt-BR" sz="3200" dirty="0">
              <a:latin typeface="Calibri" panose="020F0502020204030204" pitchFamily="34"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0" y="274680"/>
            <a:ext cx="91440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Exemplos</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classe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dirty="0" err="1">
                <a:solidFill>
                  <a:srgbClr val="000000"/>
                </a:solidFill>
                <a:latin typeface="Calibri"/>
                <a:ea typeface="DejaVu Sans"/>
              </a:rPr>
              <a:t>e</a:t>
            </a:r>
            <a:r>
              <a:rPr lang="en-US" sz="4400" strike="noStrike" dirty="0" err="1" smtClean="0">
                <a:solidFill>
                  <a:srgbClr val="000000"/>
                </a:solidFill>
                <a:latin typeface="Calibri"/>
                <a:ea typeface="DejaVu Sans"/>
              </a:rPr>
              <a:t>quivalência</a:t>
            </a:r>
            <a:endParaRPr dirty="0"/>
          </a:p>
        </p:txBody>
      </p:sp>
      <p:sp>
        <p:nvSpPr>
          <p:cNvPr id="75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Para </a:t>
            </a:r>
            <a:r>
              <a:rPr lang="en-US" sz="3200" dirty="0" err="1">
                <a:solidFill>
                  <a:srgbClr val="000000"/>
                </a:solidFill>
                <a:latin typeface="Calibri"/>
                <a:ea typeface="DejaVu Sans"/>
              </a:rPr>
              <a:t>t</a:t>
            </a:r>
            <a:r>
              <a:rPr lang="en-US" sz="3200" dirty="0" err="1" smtClean="0">
                <a:solidFill>
                  <a:srgbClr val="000000"/>
                </a:solidFill>
                <a:latin typeface="Calibri"/>
                <a:ea typeface="DejaVu Sans"/>
              </a:rPr>
              <a:t>ipo</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inteiro</a:t>
            </a:r>
            <a:endParaRPr dirty="0"/>
          </a:p>
          <a:p>
            <a:pPr lvl="1">
              <a:buFont typeface="Arial"/>
              <a:buChar char="–"/>
            </a:pPr>
            <a:r>
              <a:rPr lang="en-US" sz="2800" dirty="0" smtClean="0">
                <a:solidFill>
                  <a:srgbClr val="000000"/>
                </a:solidFill>
                <a:latin typeface="Courier New"/>
                <a:ea typeface="Courier New"/>
              </a:rPr>
              <a:t> x &lt; 0</a:t>
            </a:r>
            <a:r>
              <a:rPr lang="en-US" sz="2800" dirty="0">
                <a:solidFill>
                  <a:srgbClr val="000000"/>
                </a:solidFill>
                <a:latin typeface="Courier New"/>
                <a:ea typeface="Courier New"/>
              </a:rPr>
              <a:t>, x == 0, x &gt;</a:t>
            </a:r>
            <a:r>
              <a:rPr lang="en-US" sz="2800" dirty="0" smtClean="0">
                <a:solidFill>
                  <a:srgbClr val="000000"/>
                </a:solidFill>
                <a:latin typeface="Courier New"/>
                <a:ea typeface="Courier New"/>
              </a:rPr>
              <a:t> </a:t>
            </a:r>
            <a:r>
              <a:rPr lang="en-US" sz="2800" dirty="0">
                <a:solidFill>
                  <a:srgbClr val="000000"/>
                </a:solidFill>
                <a:latin typeface="Courier New"/>
                <a:ea typeface="Courier New"/>
              </a:rPr>
              <a:t>0</a:t>
            </a:r>
            <a:endParaRPr lang="en-US" sz="28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Para </a:t>
            </a:r>
            <a:r>
              <a:rPr lang="en-US" sz="3200" strike="noStrike" dirty="0" err="1" smtClean="0">
                <a:solidFill>
                  <a:srgbClr val="000000"/>
                </a:solidFill>
                <a:latin typeface="Calibri"/>
                <a:ea typeface="Courier New"/>
              </a:rPr>
              <a:t>tipo</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intervalo</a:t>
            </a:r>
            <a:endParaRPr dirty="0"/>
          </a:p>
          <a:p>
            <a:pPr lvl="1">
              <a:lnSpc>
                <a:spcPct val="100000"/>
              </a:lnSpc>
              <a:buFont typeface="Arial"/>
              <a:buChar char="–"/>
            </a:pPr>
            <a:r>
              <a:rPr lang="en-US" sz="2800" dirty="0">
                <a:solidFill>
                  <a:srgbClr val="000000"/>
                </a:solidFill>
                <a:latin typeface="Courier New"/>
                <a:ea typeface="Courier New"/>
              </a:rPr>
              <a:t> x &lt; hi &amp;&amp; x &gt; lo, x &gt; hi, x &lt; lo </a:t>
            </a:r>
            <a:r>
              <a:rPr lang="en-US" sz="2800" strike="noStrike" dirty="0">
                <a:solidFill>
                  <a:srgbClr val="000000"/>
                </a:solidFill>
                <a:latin typeface="Courier New"/>
                <a:ea typeface="Courier New"/>
              </a:rPr>
              <a:t>	</a:t>
            </a:r>
            <a:endParaRPr dirty="0"/>
          </a:p>
        </p:txBody>
      </p:sp>
      <p:sp>
        <p:nvSpPr>
          <p:cNvPr id="2" name="CaixaDeTexto 1"/>
          <p:cNvSpPr txBox="1"/>
          <p:nvPr/>
        </p:nvSpPr>
        <p:spPr>
          <a:xfrm>
            <a:off x="52578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&lt;</a:t>
            </a:r>
            <a:r>
              <a:rPr lang="en-US" dirty="0" smtClean="0">
                <a:solidFill>
                  <a:srgbClr val="000000"/>
                </a:solidFill>
                <a:latin typeface="Courier New"/>
                <a:ea typeface="Courier New"/>
              </a:rPr>
              <a:t> </a:t>
            </a:r>
            <a:r>
              <a:rPr lang="en-US" dirty="0">
                <a:solidFill>
                  <a:srgbClr val="000000"/>
                </a:solidFill>
                <a:latin typeface="Courier New"/>
                <a:ea typeface="Courier New"/>
              </a:rPr>
              <a:t>0</a:t>
            </a:r>
            <a:endParaRPr lang="en-US" dirty="0"/>
          </a:p>
        </p:txBody>
      </p:sp>
      <p:sp>
        <p:nvSpPr>
          <p:cNvPr id="8" name="CaixaDeTexto 7"/>
          <p:cNvSpPr txBox="1"/>
          <p:nvPr/>
        </p:nvSpPr>
        <p:spPr>
          <a:xfrm>
            <a:off x="63246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 0</a:t>
            </a:r>
            <a:endParaRPr lang="en-US" dirty="0"/>
          </a:p>
        </p:txBody>
      </p:sp>
      <p:sp>
        <p:nvSpPr>
          <p:cNvPr id="9" name="CaixaDeTexto 8"/>
          <p:cNvSpPr txBox="1"/>
          <p:nvPr/>
        </p:nvSpPr>
        <p:spPr>
          <a:xfrm>
            <a:off x="73914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a:t>
            </a:r>
            <a:r>
              <a:rPr lang="en-US" dirty="0" smtClean="0">
                <a:solidFill>
                  <a:srgbClr val="000000"/>
                </a:solidFill>
                <a:latin typeface="Courier New"/>
                <a:ea typeface="Courier New"/>
              </a:rPr>
              <a:t>&gt; </a:t>
            </a:r>
            <a:r>
              <a:rPr lang="en-US" dirty="0">
                <a:solidFill>
                  <a:srgbClr val="000000"/>
                </a:solidFill>
                <a:latin typeface="Courier New"/>
                <a:ea typeface="Courier New"/>
              </a:rPr>
              <a:t>0</a:t>
            </a:r>
            <a:endParaRPr lang="en-US" dirty="0"/>
          </a:p>
        </p:txBody>
      </p:sp>
      <p:sp>
        <p:nvSpPr>
          <p:cNvPr id="3" name="Seta para a direita 2"/>
          <p:cNvSpPr/>
          <p:nvPr/>
        </p:nvSpPr>
        <p:spPr>
          <a:xfrm rot="1234113">
            <a:off x="4681881" y="2652320"/>
            <a:ext cx="381000" cy="2608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solidFill>
                  <a:srgbClr val="FF0000"/>
                </a:solidFill>
              </a:rPr>
              <a:t>a</a:t>
            </a:r>
            <a:r>
              <a:rPr lang="en-US" sz="3600" dirty="0" err="1" smtClean="0">
                <a:solidFill>
                  <a:srgbClr val="FF0000"/>
                </a:solidFill>
              </a:rPr>
              <a:t>nálise</a:t>
            </a:r>
            <a:r>
              <a:rPr lang="en-US" sz="3600" dirty="0" smtClean="0">
                <a:solidFill>
                  <a:srgbClr val="FF0000"/>
                </a:solidFill>
              </a:rPr>
              <a:t> de </a:t>
            </a:r>
            <a:r>
              <a:rPr lang="en-US" sz="3600" dirty="0" err="1" smtClean="0">
                <a:solidFill>
                  <a:srgbClr val="FF0000"/>
                </a:solidFill>
              </a:rPr>
              <a:t>fronteiras</a:t>
            </a:r>
            <a:endParaRPr lang="en-US" sz="3600" dirty="0" smtClean="0">
              <a:solidFill>
                <a:srgbClr val="FF0000"/>
              </a:solidFill>
            </a:endParaRPr>
          </a:p>
          <a:p>
            <a:pPr algn="ctr"/>
            <a:r>
              <a:rPr lang="en-US" sz="3600" dirty="0" smtClean="0">
                <a:solidFill>
                  <a:srgbClr val="FF0000"/>
                </a:solidFill>
              </a:rPr>
              <a:t>do </a:t>
            </a:r>
            <a:r>
              <a:rPr lang="en-US" sz="3600" dirty="0" err="1" smtClean="0">
                <a:solidFill>
                  <a:srgbClr val="FF0000"/>
                </a:solidFill>
              </a:rPr>
              <a:t>domínio</a:t>
            </a:r>
            <a:endParaRPr lang="en-US" sz="3600" dirty="0">
              <a:solidFill>
                <a:srgbClr val="FF0000"/>
              </a:solidFill>
            </a:endParaRPr>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1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3"/>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Análise de Fronteiras</a:t>
            </a:r>
            <a:endParaRPr/>
          </a:p>
        </p:txBody>
      </p:sp>
      <p:sp>
        <p:nvSpPr>
          <p:cNvPr id="1175" name="CustomShape 4"/>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6" name="CustomShape 5"/>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7" name="CustomShape 6"/>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8" name="CustomShape 7"/>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9" name="CustomShape 8"/>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0" name="CustomShape 9"/>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1" name="CustomShape 10"/>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2" name="CustomShape 11"/>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3" name="CustomShape 12"/>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4" name="CustomShape 13"/>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5" name="CustomShape 14"/>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6" name="CustomShape 15"/>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7" name="CustomShape 16"/>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8" name="CustomShape 17"/>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9" name="CustomShape 18"/>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0" name="CustomShape 19"/>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1" name="CustomShape 20"/>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2" name="CustomShape 21"/>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3" name="CustomShape 22"/>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4"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5"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6"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7"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8"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9"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0" name="CustomShape 2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1" name="CustomShape 30"/>
          <p:cNvSpPr/>
          <p:nvPr/>
        </p:nvSpPr>
        <p:spPr>
          <a:xfrm>
            <a:off x="42080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4" name="CustomShape 3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5" name="CustomShape 3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6" name="CustomShape 3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7" name="CustomShape 3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8" name="CustomShape 37"/>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9" name="CustomShape 38"/>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0" name="CustomShape 39"/>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1" name="CustomShape 40"/>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2" name="CustomShape 41"/>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3" name="CustomShape 42"/>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4" name="CustomShape 43"/>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5" name="CustomShape 44"/>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6" name="CustomShape 45"/>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7" name="CustomShape 46"/>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8" name="CustomShape 47"/>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9" name="CustomShape 48"/>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0" name="CustomShape 49"/>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1" name="CustomShape 50"/>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2" name="CustomShape 51"/>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4" name="CustomShape 53"/>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5" name="CustomShape 54"/>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6" name="CustomShape 55"/>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7" name="CustomShape 56"/>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8" name="CustomShape 57"/>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9" name="CustomShape 58"/>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0" name="CustomShape 59"/>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1" name="CustomShape 60"/>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2" name="CustomShape 61"/>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3" name="CustomShape 62"/>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4" name="CustomShape 63"/>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5" name="CustomShape 64"/>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6" name="CustomShape 65"/>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7" name="CustomShape 66"/>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8" name="CustomShape 67"/>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9" name="CustomShape 68"/>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0" name="CustomShape 69"/>
          <p:cNvSpPr/>
          <p:nvPr/>
        </p:nvSpPr>
        <p:spPr>
          <a:xfrm>
            <a:off x="46738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1" name="CustomShape 70"/>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4" name="CustomShape 73"/>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5" name="CustomShape 74"/>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8" name="CustomShape 77"/>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9" name="CustomShape 78"/>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0" name="CustomShape 79"/>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1" name="CustomShape 80"/>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2" name="CustomShape 81"/>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3" name="CustomShape 82"/>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4" name="CustomShape 83"/>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5" name="CustomShape 84"/>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6" name="CustomShape 85"/>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7" name="CustomShape 86"/>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9" name="CustomShape 88"/>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0" name="CustomShape 89"/>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5" name="CustomShape 94"/>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8" name="CustomShape 97"/>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9" name="CustomShape 98"/>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0" name="CustomShape 99"/>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1" name="CustomShape 100"/>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2" name="CustomShape 101"/>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3" name="CustomShape 102"/>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4" name="CustomShape 103"/>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5" name="CustomShape 104"/>
          <p:cNvSpPr/>
          <p:nvPr/>
        </p:nvSpPr>
        <p:spPr>
          <a:xfrm>
            <a:off x="60213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6" name="CustomShape 105"/>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7" name="CustomShape 106"/>
          <p:cNvSpPr/>
          <p:nvPr/>
        </p:nvSpPr>
        <p:spPr>
          <a:xfrm>
            <a:off x="60213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0" name="CustomShape 109"/>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1" name="CustomShape 110"/>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4" name="CustomShape 113"/>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5" name="CustomShape 114"/>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6" name="CustomShape 115"/>
          <p:cNvSpPr/>
          <p:nvPr/>
        </p:nvSpPr>
        <p:spPr>
          <a:xfrm>
            <a:off x="6486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7" name="CustomShape 116"/>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8" name="CustomShape 117"/>
          <p:cNvSpPr/>
          <p:nvPr/>
        </p:nvSpPr>
        <p:spPr>
          <a:xfrm>
            <a:off x="6486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9" name="CustomShape 118"/>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0" name="CustomShape 119"/>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1" name="CustomShape 120"/>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2" name="CustomShape 121"/>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3" name="CustomShape 122"/>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4" name="CustomShape 1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5" name="CustomShape 124"/>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6" name="CustomShape 125"/>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7" name="CustomShape 126"/>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9" name="CustomShape 128"/>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0" name="CustomShape 129"/>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grpSp>
        <p:nvGrpSpPr>
          <p:cNvPr id="4" name="Grupo 3"/>
          <p:cNvGrpSpPr/>
          <p:nvPr/>
        </p:nvGrpSpPr>
        <p:grpSpPr>
          <a:xfrm>
            <a:off x="3742200" y="2070480"/>
            <a:ext cx="4370040" cy="1053720"/>
            <a:chOff x="3742200" y="2070480"/>
            <a:chExt cx="4370040" cy="1053720"/>
          </a:xfrm>
        </p:grpSpPr>
        <p:sp>
          <p:nvSpPr>
            <p:cNvPr id="1173" name="CustomShape 2"/>
            <p:cNvSpPr/>
            <p:nvPr/>
          </p:nvSpPr>
          <p:spPr>
            <a:xfrm>
              <a:off x="4601160" y="2441280"/>
              <a:ext cx="2221560" cy="6829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202" name="CustomShape 31"/>
            <p:cNvSpPr/>
            <p:nvPr/>
          </p:nvSpPr>
          <p:spPr>
            <a:xfrm>
              <a:off x="37587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3" name="CustomShape 32"/>
            <p:cNvSpPr/>
            <p:nvPr/>
          </p:nvSpPr>
          <p:spPr>
            <a:xfrm>
              <a:off x="42080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3" name="CustomShape 52"/>
            <p:cNvSpPr/>
            <p:nvPr/>
          </p:nvSpPr>
          <p:spPr>
            <a:xfrm>
              <a:off x="41914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42" name="CustomShape 71"/>
            <p:cNvSpPr/>
            <p:nvPr/>
          </p:nvSpPr>
          <p:spPr>
            <a:xfrm>
              <a:off x="46738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3" name="CustomShape 72"/>
            <p:cNvSpPr/>
            <p:nvPr/>
          </p:nvSpPr>
          <p:spPr>
            <a:xfrm>
              <a:off x="51228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6" name="CustomShape 75"/>
            <p:cNvSpPr/>
            <p:nvPr/>
          </p:nvSpPr>
          <p:spPr>
            <a:xfrm>
              <a:off x="55720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7" name="CustomShape 76"/>
            <p:cNvSpPr/>
            <p:nvPr/>
          </p:nvSpPr>
          <p:spPr>
            <a:xfrm>
              <a:off x="60213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8" name="CustomShape 87"/>
            <p:cNvSpPr/>
            <p:nvPr/>
          </p:nvSpPr>
          <p:spPr>
            <a:xfrm>
              <a:off x="64868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1" name="CustomShape 90"/>
            <p:cNvSpPr/>
            <p:nvPr/>
          </p:nvSpPr>
          <p:spPr>
            <a:xfrm>
              <a:off x="73854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2" name="CustomShape 91"/>
            <p:cNvSpPr/>
            <p:nvPr/>
          </p:nvSpPr>
          <p:spPr>
            <a:xfrm>
              <a:off x="783432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3" name="CustomShape 92"/>
            <p:cNvSpPr/>
            <p:nvPr/>
          </p:nvSpPr>
          <p:spPr>
            <a:xfrm>
              <a:off x="46573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4" name="CustomShape 93"/>
            <p:cNvSpPr/>
            <p:nvPr/>
          </p:nvSpPr>
          <p:spPr>
            <a:xfrm>
              <a:off x="51062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6" name="CustomShape 95"/>
            <p:cNvSpPr/>
            <p:nvPr/>
          </p:nvSpPr>
          <p:spPr>
            <a:xfrm>
              <a:off x="55555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7" name="CustomShape 96"/>
            <p:cNvSpPr/>
            <p:nvPr/>
          </p:nvSpPr>
          <p:spPr>
            <a:xfrm>
              <a:off x="60048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8" name="CustomShape 107"/>
            <p:cNvSpPr/>
            <p:nvPr/>
          </p:nvSpPr>
          <p:spPr>
            <a:xfrm>
              <a:off x="64702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79" name="CustomShape 108"/>
            <p:cNvSpPr/>
            <p:nvPr/>
          </p:nvSpPr>
          <p:spPr>
            <a:xfrm>
              <a:off x="691956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82" name="CustomShape 111"/>
            <p:cNvSpPr/>
            <p:nvPr/>
          </p:nvSpPr>
          <p:spPr>
            <a:xfrm>
              <a:off x="73688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3" name="CustomShape 112"/>
            <p:cNvSpPr/>
            <p:nvPr/>
          </p:nvSpPr>
          <p:spPr>
            <a:xfrm>
              <a:off x="781776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8" name="CustomShape 127"/>
            <p:cNvSpPr/>
            <p:nvPr/>
          </p:nvSpPr>
          <p:spPr>
            <a:xfrm>
              <a:off x="37422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1" name="CustomShape 130"/>
            <p:cNvSpPr/>
            <p:nvPr/>
          </p:nvSpPr>
          <p:spPr>
            <a:xfrm>
              <a:off x="6936120" y="2070480"/>
              <a:ext cx="277920" cy="370800"/>
            </a:xfrm>
            <a:prstGeom prst="rect">
              <a:avLst/>
            </a:prstGeom>
            <a:noFill/>
            <a:ln w="19080">
              <a:round/>
            </a:ln>
          </p:spPr>
          <p:style>
            <a:lnRef idx="0">
              <a:scrgbClr r="0" g="0" b="0"/>
            </a:lnRef>
            <a:fillRef idx="0">
              <a:scrgbClr r="0" g="0" b="0"/>
            </a:fillRef>
            <a:effectRef idx="0">
              <a:scrgbClr r="0" g="0" b="0"/>
            </a:effectRef>
            <a:fontRef idx="minor"/>
          </p:style>
        </p:sp>
      </p:grpSp>
      <p:sp>
        <p:nvSpPr>
          <p:cNvPr id="1302" name="CustomShape 131"/>
          <p:cNvSpPr/>
          <p:nvPr/>
        </p:nvSpPr>
        <p:spPr>
          <a:xfrm>
            <a:off x="429120" y="2286000"/>
            <a:ext cx="3311640" cy="233712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smtClean="0">
                <a:solidFill>
                  <a:srgbClr val="000000"/>
                </a:solidFill>
                <a:latin typeface="Calibri"/>
                <a:ea typeface="DejaVu Sans"/>
              </a:rPr>
              <a:t>Intuição</a:t>
            </a: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falhas</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ocorrem</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frequência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na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fronteira</a:t>
            </a:r>
            <a:r>
              <a:rPr lang="en-US" sz="2400" strike="noStrike" dirty="0">
                <a:solidFill>
                  <a:srgbClr val="000000"/>
                </a:solidFill>
                <a:latin typeface="Calibri"/>
                <a:ea typeface="DejaVu Sans"/>
              </a:rPr>
              <a:t> das classes de </a:t>
            </a:r>
            <a:r>
              <a:rPr lang="en-US" sz="2400" strike="noStrike" dirty="0" err="1">
                <a:solidFill>
                  <a:srgbClr val="000000"/>
                </a:solidFill>
                <a:latin typeface="Calibri"/>
                <a:ea typeface="DejaVu Sans"/>
              </a:rPr>
              <a:t>equivalência</a:t>
            </a:r>
            <a:endParaRPr dirty="0"/>
          </a:p>
        </p:txBody>
      </p:sp>
      <p:sp>
        <p:nvSpPr>
          <p:cNvPr id="1303" name="CustomShape 13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graphicFrame>
        <p:nvGraphicFramePr>
          <p:cNvPr id="2" name="Tabela 1"/>
          <p:cNvGraphicFramePr>
            <a:graphicFrameLocks noGrp="1"/>
          </p:cNvGraphicFramePr>
          <p:nvPr>
            <p:extLst>
              <p:ext uri="{D42A27DB-BD31-4B8C-83A1-F6EECF244321}">
                <p14:modId xmlns:p14="http://schemas.microsoft.com/office/powerpoint/2010/main" val="1666521789"/>
              </p:ext>
            </p:extLst>
          </p:nvPr>
        </p:nvGraphicFramePr>
        <p:xfrm>
          <a:off x="4020120" y="5025390"/>
          <a:ext cx="4804560" cy="918210"/>
        </p:xfrm>
        <a:graphic>
          <a:graphicData uri="http://schemas.openxmlformats.org/drawingml/2006/table">
            <a:tbl>
              <a:tblPr/>
              <a:tblGrid>
                <a:gridCol w="4804560"/>
              </a:tblGrid>
              <a:tr h="0">
                <a:tc>
                  <a:txBody>
                    <a:bodyPr/>
                    <a:lstStyle/>
                    <a:p>
                      <a:r>
                        <a:rPr lang="nn-NO" dirty="0">
                          <a:latin typeface="courier"/>
                        </a:rPr>
                        <a:t>int array[] = new int[5</a:t>
                      </a:r>
                      <a:r>
                        <a:rPr lang="nn-NO" dirty="0" smtClean="0">
                          <a:latin typeface="courier"/>
                        </a:rPr>
                        <a:t>];</a:t>
                      </a:r>
                    </a:p>
                    <a:p>
                      <a:r>
                        <a:rPr lang="nn-NO" dirty="0" smtClean="0">
                          <a:latin typeface="courier"/>
                        </a:rPr>
                        <a:t>for </a:t>
                      </a:r>
                      <a:r>
                        <a:rPr lang="nn-NO" dirty="0">
                          <a:latin typeface="courier"/>
                        </a:rPr>
                        <a:t>(int i = 0; i &lt;= 5; i++)</a:t>
                      </a:r>
                      <a:br>
                        <a:rPr lang="nn-NO" dirty="0">
                          <a:latin typeface="courier"/>
                        </a:rPr>
                      </a:br>
                      <a:r>
                        <a:rPr lang="nn-NO" baseline="0" dirty="0" smtClean="0">
                          <a:latin typeface="courier"/>
                        </a:rPr>
                        <a:t>  </a:t>
                      </a:r>
                      <a:r>
                        <a:rPr lang="nn-NO" dirty="0" smtClean="0">
                          <a:latin typeface="courier"/>
                        </a:rPr>
                        <a:t>System.out.println(array[i</a:t>
                      </a:r>
                      <a:r>
                        <a:rPr lang="nn-NO" dirty="0">
                          <a:latin typeface="courier"/>
                        </a:rPr>
                        <a:t>]);</a:t>
                      </a:r>
                      <a:endParaRPr lang="nn-NO" dirty="0"/>
                    </a:p>
                  </a:txBody>
                  <a:tcPr marL="47625" marR="47625" marT="47625" marB="47625" anchor="ctr">
                    <a:lnL>
                      <a:noFill/>
                    </a:lnL>
                    <a:lnR>
                      <a:noFill/>
                    </a:lnR>
                    <a:lnT>
                      <a:noFill/>
                    </a:lnT>
                    <a:lnB>
                      <a:noFill/>
                    </a:lnB>
                    <a:solidFill>
                      <a:srgbClr val="FAFF8B"/>
                    </a:solidFill>
                  </a:tcPr>
                </a:tc>
              </a:tr>
            </a:tbl>
          </a:graphicData>
        </a:graphic>
      </p:graphicFrame>
      <p:sp>
        <p:nvSpPr>
          <p:cNvPr id="3" name="CaixaDeTexto 2"/>
          <p:cNvSpPr txBox="1"/>
          <p:nvPr/>
        </p:nvSpPr>
        <p:spPr>
          <a:xfrm>
            <a:off x="4036680" y="4570455"/>
            <a:ext cx="1886094" cy="369332"/>
          </a:xfrm>
          <a:prstGeom prst="rect">
            <a:avLst/>
          </a:prstGeom>
          <a:noFill/>
        </p:spPr>
        <p:txBody>
          <a:bodyPr wrap="none" rtlCol="0">
            <a:spAutoFit/>
          </a:bodyPr>
          <a:lstStyle/>
          <a:p>
            <a:r>
              <a:rPr lang="en-US" dirty="0" smtClean="0"/>
              <a:t>Off-by-one error:</a:t>
            </a:r>
            <a:endParaRPr lang="en-US" dirty="0"/>
          </a:p>
        </p:txBody>
      </p:sp>
      <p:sp>
        <p:nvSpPr>
          <p:cNvPr id="137" name="Texto explicativo retangular 136"/>
          <p:cNvSpPr/>
          <p:nvPr/>
        </p:nvSpPr>
        <p:spPr>
          <a:xfrm>
            <a:off x="6748200" y="1657214"/>
            <a:ext cx="1876551" cy="413266"/>
          </a:xfrm>
          <a:prstGeom prst="wedgeRectCallout">
            <a:avLst>
              <a:gd name="adj1" fmla="val -66333"/>
              <a:gd name="adj2" fmla="val 12524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partição</a:t>
            </a:r>
            <a:endParaRPr lang="en-US" dirty="0"/>
          </a:p>
        </p:txBody>
      </p:sp>
    </p:spTree>
    <p:extLst>
      <p:ext uri="{BB962C8B-B14F-4D97-AF65-F5344CB8AC3E}">
        <p14:creationId xmlns:p14="http://schemas.microsoft.com/office/powerpoint/2010/main" val="33383713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757" name="CustomShape 2"/>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8" name="CustomShape 3"/>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9" name="CustomShape 4"/>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0" name="CustomShape 5"/>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1" name="CustomShape 6"/>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2" name="CustomShape 7"/>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3" name="CustomShape 8"/>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4" name="CustomShape 9"/>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5" name="CustomShape 10"/>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6" name="CustomShape 11"/>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7" name="CustomShape 12"/>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8" name="CustomShape 13"/>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9" name="CustomShape 14"/>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0" name="CustomShape 15"/>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1" name="CustomShape 16"/>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2" name="CustomShape 17"/>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3" name="CustomShape 18"/>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4" name="CustomShape 19"/>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5" name="CustomShape 20"/>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6" name="CustomShape 21"/>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7" name="CustomShape 22"/>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8"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9"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0"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1"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2"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3"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4" name="CustomShape 29"/>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5" name="CustomShape 30"/>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6" name="CustomShape 31"/>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7" name="CustomShape 32"/>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8" name="CustomShape 33"/>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9" name="CustomShape 34"/>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0" name="CustomShape 35"/>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1" name="CustomShape 36"/>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2" name="CustomShape 37"/>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3" name="CustomShape 38"/>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4" name="CustomShape 39"/>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5" name="CustomShape 40"/>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6" name="CustomShape 41"/>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7" name="CustomShape 42"/>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8" name="CustomShape 43"/>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9" name="CustomShape 44"/>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0" name="CustomShape 45"/>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1" name="CustomShape 46"/>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2" name="CustomShape 47"/>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3" name="CustomShape 48"/>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4" name="CustomShape 49"/>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5" name="CustomShape 50"/>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6" name="CustomShape 51"/>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7" name="CustomShape 52"/>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8" name="CustomShape 53"/>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9" name="CustomShape 54"/>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0" name="CustomShape 55"/>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1" name="CustomShape 56"/>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2" name="CustomShape 57"/>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3" name="CustomShape 58"/>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4" name="CustomShape 59"/>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5" name="CustomShape 60"/>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6" name="CustomShape 61"/>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7" name="CustomShape 62"/>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8" name="CustomShape 63"/>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9" name="CustomShape 64"/>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0" name="CustomShape 65"/>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1" name="CustomShape 66"/>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2" name="CustomShape 67"/>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3" name="CustomShape 68"/>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4" name="CustomShape 69"/>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5" name="CustomShape 70"/>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6" name="CustomShape 71"/>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7" name="CustomShape 72"/>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8" name="CustomShape 73"/>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9" name="CustomShape 74"/>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30" name="CustomShape 75"/>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1" name="CustomShape 76"/>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2" name="CustomShape 77"/>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3" name="CustomShape 78"/>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4" name="CustomShape 79"/>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5" name="CustomShape 80"/>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6" name="CustomShape 81"/>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7" name="CustomShape 82"/>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8" name="CustomShape 83"/>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9" name="CustomShape 84"/>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0" name="CustomShape 85"/>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1" name="CustomShape 86"/>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2" name="CustomShape 87"/>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3" name="CustomShape 88"/>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4" name="CustomShape 89"/>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5" name="CustomShape 90"/>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6" name="CustomShape 91"/>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7" name="CustomShape 92"/>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8" name="CustomShape 93"/>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9" name="CustomShape 94"/>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0" name="CustomShape 95"/>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1" name="CustomShape 96"/>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2" name="CustomShape 97"/>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3" name="CustomShape 98"/>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4" name="CustomShape 99"/>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5" name="CustomShape 100"/>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6" name="CustomShape 101"/>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7" name="CustomShape 102"/>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8" name="CustomShape 103"/>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9" name="CustomShape 104"/>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0" name="CustomShape 105"/>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1" name="CustomShape 106"/>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2" name="CustomShape 107"/>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3" name="CustomShape 108"/>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4" name="CustomShape 109"/>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5" name="CustomShape 110"/>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6" name="CustomShape 111"/>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7" name="CustomShape 112"/>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8" name="CustomShape 113"/>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9" name="CustomShape 114"/>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0" name="CustomShape 115"/>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1" name="CustomShape 116"/>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2" name="CustomShape 117"/>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3" name="CustomShape 118"/>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4" name="CustomShape 119"/>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5" name="CustomShape 120"/>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6" name="CustomShape 121"/>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7" name="CustomShape 122"/>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78" name="CustomShape 123"/>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9" name="CustomShape 124"/>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80" name="CustomShape 125"/>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1" name="CustomShape 126"/>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2" name="CustomShape 127"/>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3" name="CustomShape 128"/>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4" name="CustomShape 129"/>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5" name="CustomShape 130"/>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6" name="CustomShape 131"/>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7" name="CustomShape 132"/>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8" name="CustomShape 133"/>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9" name="CustomShape 134"/>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0" name="CustomShape 135"/>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1" name="CustomShape 136"/>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2" name="CustomShape 137"/>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3" name="CustomShape 138"/>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há lanche grátis!</a:t>
            </a:r>
            <a:endParaRPr/>
          </a:p>
        </p:txBody>
      </p:sp>
      <p:sp>
        <p:nvSpPr>
          <p:cNvPr id="209" name="CustomShape 2"/>
          <p:cNvSpPr/>
          <p:nvPr/>
        </p:nvSpPr>
        <p:spPr>
          <a:xfrm>
            <a:off x="152280" y="2971800"/>
            <a:ext cx="8686080" cy="327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anual</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economia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americana</a:t>
            </a:r>
            <a:r>
              <a:rPr lang="en-US" sz="3200" strike="noStrike" dirty="0">
                <a:solidFill>
                  <a:srgbClr val="000000"/>
                </a:solidFill>
                <a:latin typeface="Calibri"/>
                <a:ea typeface="DejaVu Sans"/>
              </a:rPr>
              <a:t> com teste e </a:t>
            </a:r>
            <a:r>
              <a:rPr lang="en-US" sz="3200" strike="noStrike" dirty="0" err="1">
                <a:solidFill>
                  <a:srgbClr val="000000"/>
                </a:solidFill>
                <a:latin typeface="Calibri"/>
                <a:ea typeface="DejaVu Sans"/>
              </a:rPr>
              <a:t>depuração</a:t>
            </a:r>
            <a:r>
              <a:rPr lang="en-US" sz="3200" strike="noStrike" dirty="0">
                <a:solidFill>
                  <a:srgbClr val="000000"/>
                </a:solidFill>
                <a:latin typeface="Calibri"/>
                <a:ea typeface="DejaVu Sans"/>
              </a:rPr>
              <a:t> é de 60 </a:t>
            </a:r>
            <a:r>
              <a:rPr lang="en-US" sz="3200" strike="noStrike" dirty="0" err="1">
                <a:solidFill>
                  <a:srgbClr val="000000"/>
                </a:solidFill>
                <a:latin typeface="Calibri"/>
                <a:ea typeface="DejaVu Sans"/>
              </a:rPr>
              <a:t>bilhões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dólares</a:t>
            </a:r>
            <a:r>
              <a:rPr lang="en-US" sz="3200" strike="noStrike" dirty="0">
                <a:solidFill>
                  <a:srgbClr val="000000"/>
                </a:solidFill>
                <a:latin typeface="Calibri"/>
                <a:ea typeface="DejaVu Sans"/>
              </a:rPr>
              <a:t> </a:t>
            </a:r>
            <a:endParaRPr dirty="0"/>
          </a:p>
          <a:p>
            <a:pPr>
              <a:lnSpc>
                <a:spcPct val="100000"/>
              </a:lnSpc>
            </a:pPr>
            <a:endParaRPr dirty="0"/>
          </a:p>
        </p:txBody>
      </p:sp>
      <p:sp>
        <p:nvSpPr>
          <p:cNvPr id="210" name="CustomShape 3"/>
          <p:cNvSpPr/>
          <p:nvPr/>
        </p:nvSpPr>
        <p:spPr>
          <a:xfrm>
            <a:off x="540360" y="4343400"/>
            <a:ext cx="83811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a:solidFill>
                  <a:srgbClr val="000000"/>
                </a:solidFill>
                <a:latin typeface="Calibri"/>
                <a:ea typeface="DejaVu Sans"/>
              </a:rPr>
              <a:t>NIST 2002: </a:t>
            </a:r>
            <a:r>
              <a:rPr lang="en-US" sz="2400" u="sng" strike="noStrike">
                <a:solidFill>
                  <a:srgbClr val="0000FF"/>
                </a:solidFill>
                <a:latin typeface="Calibri"/>
                <a:ea typeface="DejaVu Sans"/>
                <a:hlinkClick r:id="rId2"/>
              </a:rPr>
              <a:t>http://www.nist.gov/director/planning/upload/report02-3.pdf</a:t>
            </a:r>
            <a:endParaRPr/>
          </a:p>
          <a:p>
            <a:pPr>
              <a:lnSpc>
                <a:spcPct val="100000"/>
              </a:lnSpc>
            </a:pPr>
            <a:endParaRPr/>
          </a:p>
        </p:txBody>
      </p:sp>
      <p:sp>
        <p:nvSpPr>
          <p:cNvPr id="211" name="CustomShape 4"/>
          <p:cNvSpPr/>
          <p:nvPr/>
        </p:nvSpPr>
        <p:spPr>
          <a:xfrm>
            <a:off x="726840" y="1868400"/>
            <a:ext cx="7386120" cy="63864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lstStyle/>
          <a:p>
            <a:pPr>
              <a:lnSpc>
                <a:spcPct val="100000"/>
              </a:lnSpc>
            </a:pPr>
            <a:r>
              <a:rPr lang="en-US" sz="3600" strike="noStrike">
                <a:solidFill>
                  <a:srgbClr val="000000"/>
                </a:solidFill>
                <a:latin typeface="Calibri"/>
                <a:ea typeface="DejaVu Sans"/>
              </a:rPr>
              <a:t>Teste de software é uma atividade cara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5"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6"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7"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8"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9"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0"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1"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2"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3"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904"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5"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6"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7"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8"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9"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0"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1"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2"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3"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4"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5"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6" name="CustomShape 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7" name="CustomShape 24"/>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8" name="CustomShape 25"/>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9" name="CustomShape 26"/>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0" name="CustomShape 27"/>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1" name="CustomShape 28"/>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2" name="CustomShape 29"/>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3" name="CustomShape 30"/>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4" name="CustomShape 31"/>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5" name="CustomShape 32"/>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6" name="CustomShape 33"/>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7" name="CustomShape 34"/>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8" name="CustomShape 35"/>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9" name="CustomShape 36"/>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0" name="CustomShape 37"/>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1" name="CustomShape 38"/>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2" name="CustomShape 3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3" name="CustomShape 40"/>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4" name="CustomShape 41"/>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5" name="CustomShape 42"/>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6" name="CustomShape 4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7" name="CustomShape 4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8" name="CustomShape 4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9" name="CustomShape 4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0" name="CustomShape 47"/>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1" name="CustomShape 48"/>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2" name="CustomShape 49"/>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3" name="CustomShape 50"/>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4" name="CustomShape 51"/>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5" name="CustomShape 52"/>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6" name="CustomShape 53"/>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7" name="CustomShape 54"/>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8" name="CustomShape 55"/>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9" name="CustomShape 56"/>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0" name="CustomShape 57"/>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1" name="CustomShape 58"/>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2" name="CustomShape 59"/>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3" name="CustomShape 60"/>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4" name="CustomShape 61"/>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5" name="CustomShape 62"/>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6" name="CustomShape 63"/>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7" name="CustomShape 64"/>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8" name="CustomShape 65"/>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9" name="CustomShape 66"/>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0" name="CustomShape 67"/>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1" name="CustomShape 68"/>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2" name="CustomShape 69"/>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3" name="CustomShape 70"/>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4" name="CustomShape 71"/>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5" name="CustomShape 7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6" name="CustomShape 73"/>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7" name="CustomShape 74"/>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8" name="CustomShape 75"/>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9" name="CustomShape 76"/>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0" name="CustomShape 77"/>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1" name="CustomShape 78"/>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2" name="CustomShape 79"/>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3" name="CustomShape 80"/>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4" name="CustomShape 81"/>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5" name="CustomShape 82"/>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6" name="CustomShape 83"/>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77" name="CustomShape 84"/>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8" name="CustomShape 85"/>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9" name="CustomShape 86"/>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0" name="CustomShape 87"/>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1" name="CustomShape 88"/>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2" name="CustomShape 89"/>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3" name="CustomShape 90"/>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4" name="CustomShape 91"/>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5" name="CustomShape 92"/>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6" name="CustomShape 93"/>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7" name="CustomShape 94"/>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8" name="CustomShape 95"/>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9" name="CustomShape 96"/>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0" name="CustomShape 97"/>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1" name="CustomShape 98"/>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2" name="CustomShape 99"/>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3" name="CustomShape 100"/>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4" name="CustomShape 101"/>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5" name="CustomShape 102"/>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6" name="CustomShape 103"/>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7" name="CustomShape 104"/>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8" name="CustomShape 105"/>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9" name="CustomShape 106"/>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0" name="CustomShape 107"/>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1" name="CustomShape 108"/>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2" name="CustomShape 109"/>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3" name="CustomShape 110"/>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4" name="CustomShape 111"/>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5" name="CustomShape 112"/>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6" name="CustomShape 113"/>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7" name="CustomShape 114"/>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8" name="CustomShape 115"/>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9" name="CustomShape 116"/>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0" name="CustomShape 117"/>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1" name="CustomShape 118"/>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2" name="CustomShape 119"/>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3" name="CustomShape 120"/>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4" name="CustomShape 121"/>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5" name="CustomShape 122"/>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6" name="CustomShape 123"/>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7" name="CustomShape 124"/>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8" name="CustomShape 125"/>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9" name="CustomShape 126"/>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0" name="CustomShape 127"/>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1" name="CustomShape 128"/>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2" name="CustomShape 129"/>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3" name="CustomShape 130"/>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4" name="CustomShape 131"/>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5" name="CustomShape 132"/>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6" name="CustomShape 133"/>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7" name="CustomShape 134"/>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8" name="CustomShape 135"/>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9" name="CustomShape 136"/>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0" name="CustomShape 137"/>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1" name="CustomShape 138"/>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2" name="CustomShape 139"/>
          <p:cNvSpPr/>
          <p:nvPr/>
        </p:nvSpPr>
        <p:spPr>
          <a:xfrm>
            <a:off x="4618440" y="3240000"/>
            <a:ext cx="2220480" cy="149220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Falhas não tendem a se dispersar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4"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5"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6"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7"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8"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9"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0"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1"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2"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1043"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4"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5"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6"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7"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8"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9"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0"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1"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2"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3"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4"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5" name="CustomShape 23"/>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6" name="CustomShape 24"/>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7" name="CustomShape 25"/>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8" name="CustomShape 26"/>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9" name="CustomShape 27"/>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0" name="CustomShape 28"/>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1" name="CustomShape 29"/>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2" name="CustomShape 30"/>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3" name="CustomShape 31"/>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4" name="CustomShape 32"/>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5" name="CustomShape 33"/>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6" name="CustomShape 34"/>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7" name="CustomShape 35"/>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8" name="CustomShape 36"/>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9" name="CustomShape 37"/>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0" name="CustomShape 38"/>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1" name="CustomShape 39"/>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2" name="CustomShape 40"/>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3" name="CustomShape 41"/>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4" name="CustomShape 42"/>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5" name="CustomShape 43"/>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6" name="CustomShape 44"/>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7" name="CustomShape 45"/>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8" name="CustomShape 46"/>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9" name="CustomShape 47"/>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0" name="CustomShape 48"/>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1" name="CustomShape 49"/>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2" name="CustomShape 50"/>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3" name="CustomShape 51"/>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4" name="CustomShape 52"/>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5" name="CustomShape 53"/>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6" name="CustomShape 54"/>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7" name="CustomShape 55"/>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8" name="CustomShape 56"/>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9" name="CustomShape 57"/>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0" name="CustomShape 58"/>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1" name="CustomShape 59"/>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2" name="CustomShape 60"/>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3" name="CustomShape 61"/>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4" name="CustomShape 62"/>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5" name="CustomShape 63"/>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6" name="CustomShape 64"/>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7" name="CustomShape 65"/>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8" name="CustomShape 66"/>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9" name="CustomShape 67"/>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0" name="CustomShape 68"/>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1" name="CustomShape 69"/>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2" name="CustomShape 70"/>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3" name="CustomShape 71"/>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4" name="CustomShape 72"/>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5" name="CustomShape 73"/>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6" name="CustomShape 74"/>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7" name="CustomShape 75"/>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8" name="CustomShape 76"/>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9" name="CustomShape 77"/>
          <p:cNvSpPr/>
          <p:nvPr/>
        </p:nvSpPr>
        <p:spPr>
          <a:xfrm>
            <a:off x="467388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trike="noStrike">
                <a:solidFill>
                  <a:srgbClr val="000000"/>
                </a:solidFill>
                <a:latin typeface="Calibri"/>
                <a:ea typeface="DejaVu Sans"/>
              </a:rPr>
              <a:t>X</a:t>
            </a:r>
            <a:endParaRPr/>
          </a:p>
        </p:txBody>
      </p:sp>
      <p:sp>
        <p:nvSpPr>
          <p:cNvPr id="1110" name="CustomShape 78"/>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1" name="CustomShape 79"/>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2" name="CustomShape 80"/>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3" name="CustomShape 81"/>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4" name="CustomShape 82"/>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5" name="CustomShape 83"/>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6" name="CustomShape 84"/>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7" name="CustomShape 85"/>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8" name="CustomShape 86"/>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9" name="CustomShape 87"/>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0" name="CustomShape 88"/>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1" name="CustomShape 89"/>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2" name="CustomShape 90"/>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3" name="CustomShape 91"/>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4" name="CustomShape 92"/>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5" name="CustomShape 93"/>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6" name="CustomShape 94"/>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7" name="CustomShape 95"/>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8" name="CustomShape 96"/>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9" name="CustomShape 97"/>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0" name="CustomShape 98"/>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1" name="CustomShape 99"/>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2" name="CustomShape 100"/>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3" name="CustomShape 101"/>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4" name="CustomShape 102"/>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5" name="CustomShape 103"/>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6" name="CustomShape 104"/>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7" name="CustomShape 105"/>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8" name="CustomShape 106"/>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9" name="CustomShape 107"/>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0" name="CustomShape 108"/>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1" name="CustomShape 109"/>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2" name="CustomShape 110"/>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3" name="CustomShape 111"/>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4" name="CustomShape 112"/>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5" name="CustomShape 113"/>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6" name="CustomShape 114"/>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7" name="CustomShape 115"/>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8" name="CustomShape 116"/>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9" name="CustomShape 117"/>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0" name="CustomShape 118"/>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1" name="CustomShape 119"/>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2" name="CustomShape 120"/>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3" name="CustomShape 121"/>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4" name="CustomShape 122"/>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5" name="CustomShape 123"/>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6" name="CustomShape 124"/>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7" name="CustomShape 125"/>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8" name="CustomShape 126"/>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9" name="CustomShape 127"/>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0" name="CustomShape 128"/>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1" name="CustomShape 129"/>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2" name="CustomShape 130"/>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3" name="CustomShape 131"/>
          <p:cNvSpPr/>
          <p:nvPr/>
        </p:nvSpPr>
        <p:spPr>
          <a:xfrm>
            <a:off x="617040" y="4361040"/>
            <a:ext cx="2549160" cy="210924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Testes são selecionados a partir de cada partição</a:t>
            </a:r>
            <a:endParaRPr/>
          </a:p>
        </p:txBody>
      </p:sp>
      <p:sp>
        <p:nvSpPr>
          <p:cNvPr id="1164" name="CustomShape 132"/>
          <p:cNvSpPr/>
          <p:nvPr/>
        </p:nvSpPr>
        <p:spPr>
          <a:xfrm>
            <a:off x="194580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5" name="CustomShape 133"/>
          <p:cNvSpPr/>
          <p:nvPr/>
        </p:nvSpPr>
        <p:spPr>
          <a:xfrm>
            <a:off x="3742200" y="17265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6" name="CustomShape 134"/>
          <p:cNvSpPr/>
          <p:nvPr/>
        </p:nvSpPr>
        <p:spPr>
          <a:xfrm>
            <a:off x="330984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7" name="CustomShape 135"/>
          <p:cNvSpPr/>
          <p:nvPr/>
        </p:nvSpPr>
        <p:spPr>
          <a:xfrm>
            <a:off x="192924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8" name="CustomShape 136"/>
          <p:cNvSpPr/>
          <p:nvPr/>
        </p:nvSpPr>
        <p:spPr>
          <a:xfrm>
            <a:off x="374220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9" name="CustomShape 137"/>
          <p:cNvSpPr/>
          <p:nvPr/>
        </p:nvSpPr>
        <p:spPr>
          <a:xfrm>
            <a:off x="3758760" y="54151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70" name="CustomShape 138"/>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1" name="CustomShape 139"/>
          <p:cNvSpPr/>
          <p:nvPr/>
        </p:nvSpPr>
        <p:spPr>
          <a:xfrm>
            <a:off x="693612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r>
              <a:rPr lang="en-US" sz="4400" dirty="0" smtClean="0">
                <a:solidFill>
                  <a:srgbClr val="000000"/>
                </a:solidFill>
                <a:latin typeface="Calibri"/>
                <a:ea typeface="DejaVu Sans"/>
              </a:rPr>
              <a:t> 1/2</a:t>
            </a:r>
            <a:endParaRPr dirty="0"/>
          </a:p>
        </p:txBody>
      </p:sp>
      <p:sp>
        <p:nvSpPr>
          <p:cNvPr id="1305"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Particione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dom</a:t>
            </a:r>
            <a:r>
              <a:rPr lang="pt-BR" sz="3200" dirty="0" err="1" smtClean="0">
                <a:solidFill>
                  <a:srgbClr val="000000"/>
                </a:solidFill>
                <a:latin typeface="Calibri"/>
                <a:ea typeface="DejaVu Sans"/>
              </a:rPr>
              <a:t>ínios</a:t>
            </a:r>
            <a:r>
              <a:rPr lang="pt-BR" sz="3200" dirty="0" smtClean="0">
                <a:solidFill>
                  <a:srgbClr val="000000"/>
                </a:solidFill>
                <a:latin typeface="Calibri"/>
                <a:ea typeface="DejaVu Sans"/>
              </a:rPr>
              <a:t> dos parâmetros da função abaixo</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05"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Particione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dom</a:t>
            </a:r>
            <a:r>
              <a:rPr lang="pt-BR" sz="3200" dirty="0" err="1" smtClean="0">
                <a:solidFill>
                  <a:srgbClr val="000000"/>
                </a:solidFill>
                <a:latin typeface="Calibri"/>
                <a:ea typeface="DejaVu Sans"/>
              </a:rPr>
              <a:t>ínios</a:t>
            </a:r>
            <a:r>
              <a:rPr lang="pt-BR" sz="3200" dirty="0" smtClean="0">
                <a:solidFill>
                  <a:srgbClr val="000000"/>
                </a:solidFill>
                <a:latin typeface="Calibri"/>
                <a:ea typeface="DejaVu Sans"/>
              </a:rPr>
              <a:t> dos parâmetros da função abaixo</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
        <p:nvSpPr>
          <p:cNvPr id="3" name="CaixaDeTexto 2"/>
          <p:cNvSpPr txBox="1"/>
          <p:nvPr/>
        </p:nvSpPr>
        <p:spPr>
          <a:xfrm>
            <a:off x="571140" y="3886200"/>
            <a:ext cx="8001000" cy="1200329"/>
          </a:xfrm>
          <a:prstGeom prst="rect">
            <a:avLst/>
          </a:prstGeom>
          <a:noFill/>
        </p:spPr>
        <p:txBody>
          <a:bodyPr wrap="square" rtlCol="0">
            <a:spAutoFit/>
          </a:bodyPr>
          <a:lstStyle/>
          <a:p>
            <a:r>
              <a:rPr lang="en-US" dirty="0" smtClean="0"/>
              <a:t>Classes de </a:t>
            </a:r>
            <a:r>
              <a:rPr lang="en-US" dirty="0" err="1" smtClean="0"/>
              <a:t>equival</a:t>
            </a:r>
            <a:r>
              <a:rPr lang="pt-BR" dirty="0" err="1" smtClean="0"/>
              <a:t>ência</a:t>
            </a:r>
            <a:r>
              <a:rPr lang="pt-BR" dirty="0" smtClean="0"/>
              <a:t> para a: </a:t>
            </a:r>
            <a:r>
              <a:rPr lang="pt-BR" dirty="0" err="1" smtClean="0"/>
              <a:t>null</a:t>
            </a:r>
            <a:r>
              <a:rPr lang="pt-BR" dirty="0" smtClean="0"/>
              <a:t>, vazio, um elemento, todos elementos iguais, ordenados, não ordenados</a:t>
            </a:r>
          </a:p>
          <a:p>
            <a:endParaRPr lang="pt-BR" dirty="0" smtClean="0"/>
          </a:p>
          <a:p>
            <a:r>
              <a:rPr lang="pt-BR" dirty="0" smtClean="0"/>
              <a:t>Classes de equivalência para </a:t>
            </a:r>
            <a:r>
              <a:rPr lang="pt-BR" dirty="0" err="1" smtClean="0"/>
              <a:t>key</a:t>
            </a:r>
            <a:r>
              <a:rPr lang="pt-BR" dirty="0" smtClean="0"/>
              <a:t>: está em a, não está em a</a:t>
            </a:r>
            <a:endParaRPr lang="pt-BR" dirty="0"/>
          </a:p>
        </p:txBody>
      </p:sp>
    </p:spTree>
    <p:extLst>
      <p:ext uri="{BB962C8B-B14F-4D97-AF65-F5344CB8AC3E}">
        <p14:creationId xmlns:p14="http://schemas.microsoft.com/office/powerpoint/2010/main" val="13065862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r>
              <a:rPr lang="en-US" sz="4400" dirty="0">
                <a:solidFill>
                  <a:srgbClr val="000000"/>
                </a:solidFill>
                <a:latin typeface="Calibri"/>
              </a:rPr>
              <a:t> </a:t>
            </a:r>
            <a:r>
              <a:rPr lang="en-US" sz="4400" dirty="0" smtClean="0">
                <a:solidFill>
                  <a:srgbClr val="000000"/>
                </a:solidFill>
                <a:latin typeface="Calibri"/>
              </a:rPr>
              <a:t>2/2</a:t>
            </a:r>
            <a:r>
              <a:rPr lang="en-US" sz="4400" strike="noStrike" dirty="0" smtClean="0">
                <a:solidFill>
                  <a:srgbClr val="000000"/>
                </a:solidFill>
                <a:latin typeface="Calibri"/>
                <a:ea typeface="DejaVu Sans"/>
              </a:rPr>
              <a:t> </a:t>
            </a:r>
            <a:endParaRPr dirty="0"/>
          </a:p>
        </p:txBody>
      </p:sp>
      <p:sp>
        <p:nvSpPr>
          <p:cNvPr id="1305"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entradas de teste para </a:t>
            </a:r>
            <a:r>
              <a:rPr lang="en-US" sz="3200" strike="noStrike" dirty="0" err="1" smtClean="0">
                <a:solidFill>
                  <a:srgbClr val="000000"/>
                </a:solidFill>
                <a:latin typeface="Calibri"/>
                <a:ea typeface="DejaVu Sans"/>
              </a:rPr>
              <a:t>esta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função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acordo</a:t>
            </a:r>
            <a:r>
              <a:rPr lang="en-US" sz="3200" strike="noStrike" dirty="0" smtClean="0">
                <a:solidFill>
                  <a:srgbClr val="000000"/>
                </a:solidFill>
                <a:latin typeface="Calibri"/>
                <a:ea typeface="DejaVu Sans"/>
              </a:rPr>
              <a:t> com </a:t>
            </a:r>
            <a:r>
              <a:rPr lang="en-US" sz="3200" strike="noStrike" dirty="0" err="1" smtClean="0">
                <a:solidFill>
                  <a:srgbClr val="000000"/>
                </a:solidFill>
                <a:latin typeface="Calibri"/>
                <a:ea typeface="DejaVu Sans"/>
              </a:rPr>
              <a:t>estas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partições</a:t>
            </a:r>
            <a:endParaRPr dirty="0"/>
          </a:p>
        </p:txBody>
      </p:sp>
      <p:sp>
        <p:nvSpPr>
          <p:cNvPr id="6" name="Retângulo 5"/>
          <p:cNvSpPr/>
          <p:nvPr/>
        </p:nvSpPr>
        <p:spPr>
          <a:xfrm>
            <a:off x="1447800" y="3473259"/>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extLst>
      <p:ext uri="{BB962C8B-B14F-4D97-AF65-F5344CB8AC3E}">
        <p14:creationId xmlns:p14="http://schemas.microsoft.com/office/powerpoint/2010/main" val="29484153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r>
              <a:rPr lang="en-US" sz="4400" dirty="0">
                <a:solidFill>
                  <a:srgbClr val="000000"/>
                </a:solidFill>
                <a:latin typeface="Calibri"/>
              </a:rPr>
              <a:t> </a:t>
            </a:r>
            <a:r>
              <a:rPr lang="en-US" sz="4400" dirty="0" smtClean="0">
                <a:solidFill>
                  <a:srgbClr val="000000"/>
                </a:solidFill>
                <a:latin typeface="Calibri"/>
              </a:rPr>
              <a:t>2/2</a:t>
            </a:r>
            <a:r>
              <a:rPr lang="en-US" sz="4400" strike="noStrike" dirty="0" smtClean="0">
                <a:solidFill>
                  <a:srgbClr val="000000"/>
                </a:solidFill>
                <a:latin typeface="Calibri"/>
                <a:ea typeface="DejaVu Sans"/>
              </a:rPr>
              <a:t> </a:t>
            </a:r>
            <a:endParaRPr dirty="0"/>
          </a:p>
        </p:txBody>
      </p:sp>
      <p:sp>
        <p:nvSpPr>
          <p:cNvPr id="1305"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entradas de teste para </a:t>
            </a:r>
            <a:r>
              <a:rPr lang="en-US" sz="3200" strike="noStrike" dirty="0" err="1" smtClean="0">
                <a:solidFill>
                  <a:srgbClr val="000000"/>
                </a:solidFill>
                <a:latin typeface="Calibri"/>
                <a:ea typeface="DejaVu Sans"/>
              </a:rPr>
              <a:t>esta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função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acordo</a:t>
            </a:r>
            <a:r>
              <a:rPr lang="en-US" sz="3200" strike="noStrike" dirty="0" smtClean="0">
                <a:solidFill>
                  <a:srgbClr val="000000"/>
                </a:solidFill>
                <a:latin typeface="Calibri"/>
                <a:ea typeface="DejaVu Sans"/>
              </a:rPr>
              <a:t> com </a:t>
            </a:r>
            <a:r>
              <a:rPr lang="en-US" sz="3200" strike="noStrike" dirty="0" err="1" smtClean="0">
                <a:solidFill>
                  <a:srgbClr val="000000"/>
                </a:solidFill>
                <a:latin typeface="Calibri"/>
                <a:ea typeface="DejaVu Sans"/>
              </a:rPr>
              <a:t>estas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partições</a:t>
            </a:r>
            <a:endParaRPr dirty="0"/>
          </a:p>
        </p:txBody>
      </p:sp>
      <p:sp>
        <p:nvSpPr>
          <p:cNvPr id="6" name="Retângulo 5"/>
          <p:cNvSpPr/>
          <p:nvPr/>
        </p:nvSpPr>
        <p:spPr>
          <a:xfrm>
            <a:off x="1447800" y="3473259"/>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
        <p:nvSpPr>
          <p:cNvPr id="5" name="CaixaDeTexto 4"/>
          <p:cNvSpPr txBox="1"/>
          <p:nvPr/>
        </p:nvSpPr>
        <p:spPr>
          <a:xfrm>
            <a:off x="571140" y="4486364"/>
            <a:ext cx="8001000" cy="3416320"/>
          </a:xfrm>
          <a:prstGeom prst="rect">
            <a:avLst/>
          </a:prstGeom>
          <a:noFill/>
        </p:spPr>
        <p:txBody>
          <a:bodyPr wrap="square" rtlCol="0">
            <a:spAutoFit/>
          </a:bodyPr>
          <a:lstStyle/>
          <a:p>
            <a:r>
              <a:rPr lang="pt-BR" dirty="0" err="1" smtClean="0"/>
              <a:t>binarySearch</a:t>
            </a:r>
            <a:r>
              <a:rPr lang="pt-BR" dirty="0" smtClean="0"/>
              <a:t>(</a:t>
            </a:r>
            <a:r>
              <a:rPr lang="pt-BR" dirty="0" err="1" smtClean="0"/>
              <a:t>null</a:t>
            </a:r>
            <a:r>
              <a:rPr lang="pt-BR" dirty="0" smtClean="0"/>
              <a:t>, 0)</a:t>
            </a:r>
          </a:p>
          <a:p>
            <a:r>
              <a:rPr lang="pt-BR" dirty="0" err="1" smtClean="0"/>
              <a:t>binarySearch</a:t>
            </a:r>
            <a:r>
              <a:rPr lang="pt-BR" dirty="0" smtClean="0"/>
              <a:t>(new </a:t>
            </a:r>
            <a:r>
              <a:rPr lang="pt-BR" dirty="0" err="1" smtClean="0"/>
              <a:t>int</a:t>
            </a:r>
            <a:r>
              <a:rPr lang="en-US" dirty="0" smtClean="0"/>
              <a:t>[]{}</a:t>
            </a:r>
            <a:r>
              <a:rPr lang="pt-BR" dirty="0" smtClean="0"/>
              <a:t>, </a:t>
            </a:r>
            <a:r>
              <a:rPr lang="pt-BR" dirty="0"/>
              <a:t>0</a:t>
            </a:r>
            <a:r>
              <a:rPr lang="pt-BR" dirty="0" smtClean="0"/>
              <a:t>)</a:t>
            </a:r>
          </a:p>
          <a:p>
            <a:r>
              <a:rPr lang="pt-BR" dirty="0" err="1"/>
              <a:t>binarySearch</a:t>
            </a:r>
            <a:r>
              <a:rPr lang="pt-BR" dirty="0"/>
              <a:t>(new </a:t>
            </a:r>
            <a:r>
              <a:rPr lang="pt-BR" dirty="0" err="1"/>
              <a:t>int</a:t>
            </a:r>
            <a:r>
              <a:rPr lang="en-US" dirty="0" smtClean="0"/>
              <a:t>[]{1}</a:t>
            </a:r>
            <a:r>
              <a:rPr lang="pt-BR" dirty="0"/>
              <a:t>, 0</a:t>
            </a:r>
            <a:r>
              <a:rPr lang="pt-BR" dirty="0" smtClean="0"/>
              <a:t>)</a:t>
            </a:r>
          </a:p>
          <a:p>
            <a:r>
              <a:rPr lang="pt-BR" dirty="0" err="1"/>
              <a:t>binarySearch</a:t>
            </a:r>
            <a:r>
              <a:rPr lang="pt-BR" dirty="0"/>
              <a:t>(new </a:t>
            </a:r>
            <a:r>
              <a:rPr lang="pt-BR" dirty="0" err="1"/>
              <a:t>int</a:t>
            </a:r>
            <a:r>
              <a:rPr lang="en-US" dirty="0"/>
              <a:t>[]{1}</a:t>
            </a:r>
            <a:r>
              <a:rPr lang="pt-BR" dirty="0"/>
              <a:t>, </a:t>
            </a:r>
            <a:r>
              <a:rPr lang="pt-BR" dirty="0" smtClean="0"/>
              <a:t>1)</a:t>
            </a:r>
          </a:p>
          <a:p>
            <a:r>
              <a:rPr lang="pt-BR" dirty="0" err="1"/>
              <a:t>binarySearch</a:t>
            </a:r>
            <a:r>
              <a:rPr lang="pt-BR" dirty="0"/>
              <a:t>(new </a:t>
            </a:r>
            <a:r>
              <a:rPr lang="pt-BR" dirty="0" err="1"/>
              <a:t>int</a:t>
            </a:r>
            <a:r>
              <a:rPr lang="en-US" dirty="0" smtClean="0"/>
              <a:t>[]{2,1}</a:t>
            </a:r>
            <a:r>
              <a:rPr lang="pt-BR" dirty="0"/>
              <a:t>, 1</a:t>
            </a:r>
            <a:r>
              <a:rPr lang="pt-BR" dirty="0" smtClean="0"/>
              <a:t>)</a:t>
            </a:r>
          </a:p>
          <a:p>
            <a:r>
              <a:rPr lang="pt-BR" dirty="0" err="1"/>
              <a:t>binarySearch</a:t>
            </a:r>
            <a:r>
              <a:rPr lang="pt-BR" dirty="0"/>
              <a:t>(new </a:t>
            </a:r>
            <a:r>
              <a:rPr lang="pt-BR" dirty="0" err="1"/>
              <a:t>int</a:t>
            </a:r>
            <a:r>
              <a:rPr lang="en-US" dirty="0"/>
              <a:t>[]{</a:t>
            </a:r>
            <a:r>
              <a:rPr lang="en-US" dirty="0" smtClean="0"/>
              <a:t>1,2}</a:t>
            </a:r>
            <a:r>
              <a:rPr lang="pt-BR" dirty="0"/>
              <a:t>, 1)</a:t>
            </a:r>
          </a:p>
          <a:p>
            <a:endParaRPr lang="pt-BR" dirty="0" smtClean="0"/>
          </a:p>
          <a:p>
            <a:endParaRPr lang="pt-BR" dirty="0"/>
          </a:p>
          <a:p>
            <a:endParaRPr lang="pt-BR" dirty="0"/>
          </a:p>
          <a:p>
            <a:endParaRPr lang="pt-BR" dirty="0"/>
          </a:p>
          <a:p>
            <a:endParaRPr lang="pt-BR" dirty="0" smtClean="0"/>
          </a:p>
          <a:p>
            <a:endParaRPr lang="pt-BR" dirty="0"/>
          </a:p>
        </p:txBody>
      </p:sp>
    </p:spTree>
    <p:extLst>
      <p:ext uri="{BB962C8B-B14F-4D97-AF65-F5344CB8AC3E}">
        <p14:creationId xmlns:p14="http://schemas.microsoft.com/office/powerpoint/2010/main" val="2221891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solidFill>
                  <a:srgbClr val="FF0000"/>
                </a:solidFill>
              </a:rPr>
              <a:t>seleção</a:t>
            </a:r>
            <a:r>
              <a:rPr lang="en-US" sz="3600" dirty="0" smtClean="0">
                <a:solidFill>
                  <a:srgbClr val="FF0000"/>
                </a:solidFill>
              </a:rPr>
              <a:t> de </a:t>
            </a:r>
            <a:r>
              <a:rPr lang="en-US" sz="3600" dirty="0" err="1" smtClean="0">
                <a:solidFill>
                  <a:srgbClr val="FF0000"/>
                </a:solidFill>
              </a:rPr>
              <a:t>amostras</a:t>
            </a:r>
            <a:endParaRPr lang="en-US" sz="3600" dirty="0">
              <a:solidFill>
                <a:srgbClr val="FF0000"/>
              </a:solidFill>
            </a:endParaRPr>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652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smtClean="0">
                <a:solidFill>
                  <a:srgbClr val="000000"/>
                </a:solidFill>
                <a:latin typeface="Calibri"/>
              </a:rPr>
              <a:t> </a:t>
            </a:r>
            <a:r>
              <a:rPr lang="en-US" sz="3200" u="sng" dirty="0" smtClean="0">
                <a:solidFill>
                  <a:srgbClr val="000000"/>
                </a:solidFill>
                <a:latin typeface="Calibri"/>
              </a:rPr>
              <a:t>Teste combinatorial</a:t>
            </a: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inaceitavelmente</a:t>
            </a:r>
            <a:r>
              <a:rPr lang="en-US" sz="3200" dirty="0" smtClean="0">
                <a:solidFill>
                  <a:srgbClr val="000000"/>
                </a:solidFill>
                <a:latin typeface="Calibri"/>
              </a:rPr>
              <a:t> </a:t>
            </a:r>
            <a:r>
              <a:rPr lang="en-US" sz="3200" dirty="0" err="1" smtClean="0">
                <a:solidFill>
                  <a:srgbClr val="000000"/>
                </a:solidFill>
                <a:latin typeface="Calibri"/>
              </a:rPr>
              <a:t>caro</a:t>
            </a:r>
            <a:r>
              <a:rPr lang="en-US" sz="3200" dirty="0" smtClean="0">
                <a:solidFill>
                  <a:srgbClr val="000000"/>
                </a:solidFill>
                <a:latin typeface="Calibri"/>
              </a:rPr>
              <a:t> </a:t>
            </a:r>
            <a:r>
              <a:rPr lang="en-US" sz="3200" dirty="0" err="1" smtClean="0">
                <a:solidFill>
                  <a:srgbClr val="000000"/>
                </a:solidFill>
                <a:latin typeface="Calibri"/>
              </a:rPr>
              <a:t>mesmo</a:t>
            </a:r>
            <a:r>
              <a:rPr lang="en-US" sz="3200" dirty="0" smtClean="0">
                <a:solidFill>
                  <a:srgbClr val="000000"/>
                </a:solidFill>
                <a:latin typeface="Calibri"/>
              </a:rPr>
              <a:t> </a:t>
            </a:r>
            <a:r>
              <a:rPr lang="en-US" sz="3200" dirty="0" err="1">
                <a:solidFill>
                  <a:srgbClr val="000000"/>
                </a:solidFill>
                <a:latin typeface="Calibri"/>
              </a:rPr>
              <a:t>após</a:t>
            </a:r>
            <a:r>
              <a:rPr lang="en-US" sz="3200" dirty="0">
                <a:solidFill>
                  <a:srgbClr val="000000"/>
                </a:solidFill>
                <a:latin typeface="Calibri"/>
              </a:rPr>
              <a:t> </a:t>
            </a:r>
            <a:r>
              <a:rPr lang="en-US" sz="3200" dirty="0" err="1">
                <a:solidFill>
                  <a:srgbClr val="000000"/>
                </a:solidFill>
                <a:latin typeface="Calibri"/>
              </a:rPr>
              <a:t>particionamento</a:t>
            </a:r>
            <a:r>
              <a:rPr lang="en-US" sz="3200" dirty="0">
                <a:solidFill>
                  <a:srgbClr val="000000"/>
                </a:solidFill>
                <a:latin typeface="Calibri"/>
              </a:rPr>
              <a:t>!</a:t>
            </a:r>
            <a:r>
              <a:rPr lang="en-US" sz="3200" dirty="0" smtClean="0">
                <a:solidFill>
                  <a:srgbClr val="000000"/>
                </a:solidFill>
                <a:latin typeface="Calibri"/>
              </a:rPr>
              <a:t> </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Considera</a:t>
            </a:r>
            <a:r>
              <a:rPr lang="en-US" sz="2800" dirty="0" smtClean="0">
                <a:solidFill>
                  <a:srgbClr val="000000"/>
                </a:solidFill>
                <a:latin typeface="Calibri"/>
              </a:rPr>
              <a:t> </a:t>
            </a:r>
            <a:r>
              <a:rPr lang="en-US" sz="2800" dirty="0" err="1" smtClean="0">
                <a:solidFill>
                  <a:srgbClr val="000000"/>
                </a:solidFill>
                <a:latin typeface="Calibri"/>
              </a:rPr>
              <a:t>todas</a:t>
            </a:r>
            <a:r>
              <a:rPr lang="en-US" sz="2800" dirty="0" smtClean="0">
                <a:solidFill>
                  <a:srgbClr val="000000"/>
                </a:solidFill>
                <a:latin typeface="Calibri"/>
              </a:rPr>
              <a:t> as </a:t>
            </a:r>
            <a:r>
              <a:rPr lang="en-US" sz="2800" dirty="0" err="1" smtClean="0">
                <a:solidFill>
                  <a:srgbClr val="000000"/>
                </a:solidFill>
                <a:latin typeface="Calibri"/>
              </a:rPr>
              <a:t>combinações</a:t>
            </a:r>
            <a:r>
              <a:rPr lang="en-US" sz="2800" dirty="0" smtClean="0">
                <a:solidFill>
                  <a:srgbClr val="000000"/>
                </a:solidFill>
                <a:latin typeface="Calibri"/>
              </a:rPr>
              <a:t> de </a:t>
            </a:r>
            <a:r>
              <a:rPr lang="en-US" sz="2800" dirty="0" err="1" smtClean="0">
                <a:solidFill>
                  <a:srgbClr val="000000"/>
                </a:solidFill>
                <a:latin typeface="Calibri"/>
              </a:rPr>
              <a:t>parâmetros</a:t>
            </a:r>
            <a:r>
              <a:rPr lang="en-US" sz="3200" dirty="0" smtClean="0">
                <a:solidFill>
                  <a:srgbClr val="000000"/>
                </a:solidFill>
                <a:latin typeface="Calibri"/>
              </a:rPr>
              <a:t> </a:t>
            </a:r>
            <a:endParaRPr lang="en-US" sz="3200" dirty="0">
              <a:solidFill>
                <a:srgbClr val="000000"/>
              </a:solidFill>
              <a:latin typeface="Calibri"/>
            </a:endParaRPr>
          </a:p>
          <a:p>
            <a:pPr lvl="1">
              <a:lnSpc>
                <a:spcPct val="100000"/>
              </a:lnSpc>
              <a:buFont typeface="Arial"/>
              <a:buChar char="–"/>
            </a:pPr>
            <a:r>
              <a:rPr lang="en-US" sz="2800" dirty="0" smtClean="0">
                <a:solidFill>
                  <a:srgbClr val="000000"/>
                </a:solidFill>
                <a:latin typeface="Calibri"/>
              </a:rPr>
              <a:t> </a:t>
            </a:r>
            <a:r>
              <a:rPr lang="en-US" sz="2800" dirty="0">
                <a:solidFill>
                  <a:srgbClr val="000000"/>
                </a:solidFill>
                <a:latin typeface="Calibri"/>
              </a:rPr>
              <a:t>Ex.: </a:t>
            </a:r>
            <a:r>
              <a:rPr lang="en-US" sz="2800" dirty="0" err="1">
                <a:solidFill>
                  <a:srgbClr val="000000"/>
                </a:solidFill>
                <a:latin typeface="Calibri"/>
              </a:rPr>
              <a:t>considere</a:t>
            </a:r>
            <a:r>
              <a:rPr lang="en-US" sz="2800" dirty="0">
                <a:solidFill>
                  <a:srgbClr val="000000"/>
                </a:solidFill>
                <a:latin typeface="Calibri"/>
              </a:rPr>
              <a:t> </a:t>
            </a:r>
            <a:r>
              <a:rPr lang="en-US" sz="2800" dirty="0" err="1">
                <a:solidFill>
                  <a:srgbClr val="000000"/>
                </a:solidFill>
                <a:latin typeface="Calibri"/>
              </a:rPr>
              <a:t>função</a:t>
            </a:r>
            <a:r>
              <a:rPr lang="en-US" sz="2800" dirty="0">
                <a:solidFill>
                  <a:srgbClr val="000000"/>
                </a:solidFill>
                <a:latin typeface="Calibri"/>
              </a:rPr>
              <a:t> de </a:t>
            </a:r>
            <a:r>
              <a:rPr lang="en-US" sz="2800" dirty="0" err="1">
                <a:solidFill>
                  <a:srgbClr val="000000"/>
                </a:solidFill>
                <a:latin typeface="Calibri"/>
              </a:rPr>
              <a:t>de</a:t>
            </a:r>
            <a:r>
              <a:rPr lang="en-US" sz="2800" dirty="0">
                <a:solidFill>
                  <a:srgbClr val="000000"/>
                </a:solidFill>
                <a:latin typeface="Calibri"/>
              </a:rPr>
              <a:t> N </a:t>
            </a:r>
            <a:r>
              <a:rPr lang="en-US" sz="2800" dirty="0" err="1">
                <a:solidFill>
                  <a:srgbClr val="000000"/>
                </a:solidFill>
                <a:latin typeface="Calibri"/>
              </a:rPr>
              <a:t>variáveis</a:t>
            </a:r>
            <a:r>
              <a:rPr lang="en-US" sz="2800" dirty="0">
                <a:solidFill>
                  <a:srgbClr val="000000"/>
                </a:solidFill>
                <a:latin typeface="Calibri"/>
              </a:rPr>
              <a:t> </a:t>
            </a:r>
            <a:r>
              <a:rPr lang="en-US" sz="2800" dirty="0" err="1">
                <a:solidFill>
                  <a:srgbClr val="000000"/>
                </a:solidFill>
                <a:latin typeface="Calibri"/>
              </a:rPr>
              <a:t>onde</a:t>
            </a:r>
            <a:r>
              <a:rPr lang="en-US" sz="2800" dirty="0">
                <a:solidFill>
                  <a:srgbClr val="000000"/>
                </a:solidFill>
                <a:latin typeface="Calibri"/>
              </a:rPr>
              <a:t> </a:t>
            </a:r>
            <a:r>
              <a:rPr lang="en-US" sz="2800" dirty="0" err="1">
                <a:solidFill>
                  <a:srgbClr val="000000"/>
                </a:solidFill>
                <a:latin typeface="Calibri"/>
              </a:rPr>
              <a:t>domínio</a:t>
            </a:r>
            <a:r>
              <a:rPr lang="en-US" sz="2800" dirty="0">
                <a:solidFill>
                  <a:srgbClr val="000000"/>
                </a:solidFill>
                <a:latin typeface="Calibri"/>
              </a:rPr>
              <a:t> de </a:t>
            </a:r>
            <a:r>
              <a:rPr lang="en-US" sz="2800" dirty="0" err="1">
                <a:solidFill>
                  <a:srgbClr val="000000"/>
                </a:solidFill>
                <a:latin typeface="Calibri"/>
              </a:rPr>
              <a:t>cada</a:t>
            </a:r>
            <a:r>
              <a:rPr lang="en-US" sz="2800" dirty="0">
                <a:solidFill>
                  <a:srgbClr val="000000"/>
                </a:solidFill>
                <a:latin typeface="Calibri"/>
              </a:rPr>
              <a:t> </a:t>
            </a:r>
            <a:r>
              <a:rPr lang="en-US" sz="2800" dirty="0" err="1">
                <a:solidFill>
                  <a:srgbClr val="000000"/>
                </a:solidFill>
                <a:latin typeface="Calibri"/>
              </a:rPr>
              <a:t>variável</a:t>
            </a:r>
            <a:r>
              <a:rPr lang="en-US" sz="2800" dirty="0">
                <a:solidFill>
                  <a:srgbClr val="000000"/>
                </a:solidFill>
                <a:latin typeface="Calibri"/>
              </a:rPr>
              <a:t> (</a:t>
            </a:r>
            <a:r>
              <a:rPr lang="en-US" sz="2800" dirty="0" err="1">
                <a:solidFill>
                  <a:srgbClr val="000000"/>
                </a:solidFill>
                <a:latin typeface="Calibri"/>
              </a:rPr>
              <a:t>após</a:t>
            </a:r>
            <a:r>
              <a:rPr lang="en-US" sz="2800" dirty="0">
                <a:solidFill>
                  <a:srgbClr val="000000"/>
                </a:solidFill>
                <a:latin typeface="Calibri"/>
              </a:rPr>
              <a:t> </a:t>
            </a:r>
            <a:r>
              <a:rPr lang="en-US" sz="2800" dirty="0" err="1">
                <a:solidFill>
                  <a:srgbClr val="000000"/>
                </a:solidFill>
                <a:latin typeface="Calibri"/>
              </a:rPr>
              <a:t>particionamento</a:t>
            </a:r>
            <a:r>
              <a:rPr lang="en-US" sz="2800" dirty="0">
                <a:solidFill>
                  <a:srgbClr val="000000"/>
                </a:solidFill>
                <a:latin typeface="Calibri"/>
              </a:rPr>
              <a:t>) é </a:t>
            </a:r>
            <a:r>
              <a:rPr lang="en-US" sz="2800" dirty="0" err="1">
                <a:solidFill>
                  <a:srgbClr val="000000"/>
                </a:solidFill>
                <a:latin typeface="Calibri"/>
              </a:rPr>
              <a:t>binário</a:t>
            </a:r>
            <a:endParaRPr lang="en-US" sz="2800" dirty="0">
              <a:solidFill>
                <a:srgbClr val="000000"/>
              </a:solidFill>
              <a:latin typeface="Calibri"/>
            </a:endParaRPr>
          </a:p>
          <a:p>
            <a:pPr lvl="1">
              <a:lnSpc>
                <a:spcPct val="100000"/>
              </a:lnSpc>
              <a:buFont typeface="Arial"/>
              <a:buChar char="–"/>
            </a:pPr>
            <a:endParaRPr lang="en-US" sz="2800" dirty="0" smtClean="0">
              <a:solidFill>
                <a:srgbClr val="000000"/>
              </a:solidFill>
              <a:latin typeface="Calibri"/>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Heurísticas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seleção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amostras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auxiliar</a:t>
            </a:r>
            <a:r>
              <a:rPr lang="en-US" sz="3200" strike="noStrike" dirty="0" smtClean="0">
                <a:solidFill>
                  <a:srgbClr val="000000"/>
                </a:solidFill>
                <a:latin typeface="Calibri"/>
                <a:ea typeface="DejaVu Sans"/>
              </a:rPr>
              <a:t> a </a:t>
            </a:r>
            <a:r>
              <a:rPr lang="en-US" sz="3200" strike="noStrike" dirty="0" err="1" smtClean="0">
                <a:solidFill>
                  <a:srgbClr val="000000"/>
                </a:solidFill>
                <a:latin typeface="Calibri"/>
                <a:ea typeface="DejaVu Sans"/>
              </a:rPr>
              <a:t>reduzir</a:t>
            </a:r>
            <a:r>
              <a:rPr lang="en-US" sz="3200" strike="noStrike" dirty="0" smtClean="0">
                <a:solidFill>
                  <a:srgbClr val="000000"/>
                </a:solidFill>
                <a:latin typeface="Calibri"/>
                <a:ea typeface="DejaVu Sans"/>
              </a:rPr>
              <a:t> o </a:t>
            </a:r>
            <a:r>
              <a:rPr lang="en-US" sz="3200" strike="noStrike" dirty="0" err="1" smtClean="0">
                <a:solidFill>
                  <a:srgbClr val="000000"/>
                </a:solidFill>
                <a:latin typeface="Calibri"/>
                <a:ea typeface="DejaVu Sans"/>
              </a:rPr>
              <a:t>custo</a:t>
            </a:r>
            <a:endParaRPr lang="en-US"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A </a:t>
            </a:r>
            <a:r>
              <a:rPr lang="en-US" sz="3200" dirty="0" err="1" smtClean="0">
                <a:solidFill>
                  <a:srgbClr val="000000"/>
                </a:solidFill>
                <a:latin typeface="Calibri"/>
                <a:ea typeface="DejaVu Sans"/>
              </a:rPr>
              <a:t>heurística</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mais</a:t>
            </a:r>
            <a:r>
              <a:rPr lang="en-US" sz="3200" strike="noStrike" dirty="0" smtClean="0">
                <a:solidFill>
                  <a:srgbClr val="000000"/>
                </a:solidFill>
                <a:latin typeface="Calibri"/>
                <a:ea typeface="DejaVu Sans"/>
              </a:rPr>
              <a:t> popular </a:t>
            </a:r>
            <a:r>
              <a:rPr lang="en-US" sz="3200" dirty="0" smtClean="0">
                <a:solidFill>
                  <a:srgbClr val="000000"/>
                </a:solidFill>
                <a:latin typeface="Calibri"/>
                <a:ea typeface="DejaVu Sans"/>
              </a:rPr>
              <a:t>é </a:t>
            </a:r>
            <a:r>
              <a:rPr lang="en-US" sz="3200" strike="noStrike" dirty="0" smtClean="0">
                <a:solidFill>
                  <a:srgbClr val="000000"/>
                </a:solidFill>
                <a:latin typeface="Calibri"/>
                <a:ea typeface="DejaVu Sans"/>
              </a:rPr>
              <a:t>t-wise</a:t>
            </a:r>
          </a:p>
          <a:p>
            <a:pPr lvl="1">
              <a:buFont typeface="Arial"/>
              <a:buChar char="–"/>
            </a:pPr>
            <a:r>
              <a:rPr lang="pt-BR" sz="2800" dirty="0">
                <a:solidFill>
                  <a:srgbClr val="000000"/>
                </a:solidFill>
                <a:latin typeface="Calibri"/>
              </a:rPr>
              <a:t> </a:t>
            </a:r>
            <a:r>
              <a:rPr lang="pt-BR" sz="2800" dirty="0" smtClean="0">
                <a:solidFill>
                  <a:srgbClr val="000000"/>
                </a:solidFill>
                <a:latin typeface="Calibri"/>
              </a:rPr>
              <a:t>Cobre todas as t-combinações de parâmetros</a:t>
            </a:r>
            <a:endParaRPr lang="en-US" sz="2800" dirty="0" smtClean="0">
              <a:solidFill>
                <a:srgbClr val="000000"/>
              </a:solidFill>
              <a:latin typeface="Calibri"/>
            </a:endParaRPr>
          </a:p>
          <a:p>
            <a:pPr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Quando</a:t>
            </a:r>
            <a:r>
              <a:rPr lang="en-US" sz="2800" dirty="0" smtClean="0">
                <a:solidFill>
                  <a:srgbClr val="000000"/>
                </a:solidFill>
                <a:latin typeface="Calibri"/>
              </a:rPr>
              <a:t> t=2,</a:t>
            </a:r>
            <a:r>
              <a:rPr lang="en-US" sz="2800" dirty="0" smtClean="0">
                <a:solidFill>
                  <a:srgbClr val="000000"/>
                </a:solidFill>
                <a:latin typeface="Calibri"/>
                <a:ea typeface="DejaVu Sans"/>
              </a:rPr>
              <a:t> </a:t>
            </a:r>
            <a:r>
              <a:rPr lang="en-US" sz="2800" dirty="0" err="1">
                <a:solidFill>
                  <a:srgbClr val="000000"/>
                </a:solidFill>
                <a:latin typeface="Calibri"/>
              </a:rPr>
              <a:t>chama</a:t>
            </a:r>
            <a:r>
              <a:rPr lang="en-US" sz="2800" dirty="0">
                <a:solidFill>
                  <a:srgbClr val="000000"/>
                </a:solidFill>
                <a:latin typeface="Calibri"/>
              </a:rPr>
              <a:t>-se </a:t>
            </a:r>
            <a:r>
              <a:rPr lang="en-US" sz="2800" dirty="0" smtClean="0">
                <a:solidFill>
                  <a:srgbClr val="000000"/>
                </a:solidFill>
                <a:latin typeface="Calibri"/>
              </a:rPr>
              <a:t>pairwise</a:t>
            </a:r>
            <a:endParaRPr lang="en-US" sz="2800" dirty="0"/>
          </a:p>
        </p:txBody>
      </p:sp>
    </p:spTree>
    <p:extLst>
      <p:ext uri="{BB962C8B-B14F-4D97-AF65-F5344CB8AC3E}">
        <p14:creationId xmlns:p14="http://schemas.microsoft.com/office/powerpoint/2010/main" val="3589855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Pairwise</a:t>
            </a:r>
            <a:endParaRPr dirty="0"/>
          </a:p>
        </p:txBody>
      </p:sp>
      <p:sp>
        <p:nvSpPr>
          <p:cNvPr id="1309" name="CustomShape 2"/>
          <p:cNvSpPr/>
          <p:nvPr/>
        </p:nvSpPr>
        <p:spPr>
          <a:xfrm>
            <a:off x="457200" y="1600200"/>
            <a:ext cx="86868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Cobre todos os </a:t>
            </a:r>
            <a:r>
              <a:rPr lang="pt-BR" sz="3200" b="1" dirty="0">
                <a:solidFill>
                  <a:srgbClr val="000000"/>
                </a:solidFill>
                <a:latin typeface="Calibri"/>
              </a:rPr>
              <a:t>pares</a:t>
            </a:r>
            <a:r>
              <a:rPr lang="pt-BR" sz="3200" dirty="0">
                <a:solidFill>
                  <a:srgbClr val="000000"/>
                </a:solidFill>
                <a:latin typeface="Calibri"/>
              </a:rPr>
              <a:t> de </a:t>
            </a:r>
            <a:r>
              <a:rPr lang="pt-BR" sz="3200" dirty="0" smtClean="0">
                <a:solidFill>
                  <a:srgbClr val="000000"/>
                </a:solidFill>
                <a:latin typeface="Calibri"/>
              </a:rPr>
              <a:t>combinações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params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Exemplo</a:t>
            </a:r>
            <a:r>
              <a:rPr lang="en-US" sz="2800" dirty="0">
                <a:solidFill>
                  <a:srgbClr val="000000"/>
                </a:solidFill>
                <a:latin typeface="Calibri"/>
              </a:rPr>
              <a:t>: f(A, B, C), </a:t>
            </a:r>
            <a:r>
              <a:rPr lang="en-US" sz="2800" dirty="0" err="1">
                <a:solidFill>
                  <a:srgbClr val="000000"/>
                </a:solidFill>
                <a:latin typeface="Calibri"/>
              </a:rPr>
              <a:t>onde</a:t>
            </a:r>
            <a:r>
              <a:rPr lang="en-US" sz="2800" dirty="0">
                <a:solidFill>
                  <a:srgbClr val="000000"/>
                </a:solidFill>
                <a:latin typeface="Calibri"/>
              </a:rPr>
              <a:t> A,B,C: [0,1]</a:t>
            </a:r>
          </a:p>
          <a:p>
            <a:pPr>
              <a:buFont typeface="Arial"/>
              <a:buChar char="•"/>
            </a:pPr>
            <a:endParaRPr dirty="0" smtClean="0"/>
          </a:p>
          <a:p>
            <a:pPr lvl="1">
              <a:lnSpc>
                <a:spcPct val="100000"/>
              </a:lnSpc>
            </a:pPr>
            <a:r>
              <a:rPr lang="en-US" sz="2800" strike="noStrike" dirty="0" smtClean="0">
                <a:solidFill>
                  <a:srgbClr val="000000"/>
                </a:solidFill>
                <a:latin typeface="Calibri"/>
                <a:ea typeface="DejaVu Sans"/>
              </a:rPr>
              <a:t> </a:t>
            </a:r>
            <a:endParaRPr lang="en-US" sz="3200" dirty="0">
              <a:solidFill>
                <a:srgbClr val="000000"/>
              </a:solidFill>
              <a:latin typeface="Calibri"/>
              <a:ea typeface="DejaVu Sans"/>
            </a:endParaRP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lang="en-US" sz="3200" dirty="0" smtClean="0">
              <a:solidFill>
                <a:srgbClr val="000000"/>
              </a:solidFill>
              <a:latin typeface="Calibri"/>
              <a:ea typeface="DejaVu Sans"/>
            </a:endParaRPr>
          </a:p>
          <a:p>
            <a:pPr>
              <a:lnSpc>
                <a:spcPct val="100000"/>
              </a:lnSpc>
              <a:buFont typeface="Arial"/>
              <a:buChar char="•"/>
            </a:pP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proporcional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log(#</a:t>
            </a:r>
            <a:r>
              <a:rPr lang="en-US" sz="3200" strike="noStrike" dirty="0" err="1">
                <a:solidFill>
                  <a:srgbClr val="000000"/>
                </a:solidFill>
                <a:latin typeface="Calibri"/>
                <a:ea typeface="DejaVu Sans"/>
              </a:rPr>
              <a:t>parâmetros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Mesmo</a:t>
            </a:r>
            <a:r>
              <a:rPr lang="en-US" sz="2800" dirty="0" smtClean="0">
                <a:solidFill>
                  <a:srgbClr val="000000"/>
                </a:solidFill>
                <a:latin typeface="Calibri"/>
              </a:rPr>
              <a:t> teste (</a:t>
            </a:r>
            <a:r>
              <a:rPr lang="en-US" sz="2800" dirty="0" err="1" smtClean="0">
                <a:solidFill>
                  <a:srgbClr val="000000"/>
                </a:solidFill>
                <a:latin typeface="Calibri"/>
              </a:rPr>
              <a:t>tupla</a:t>
            </a:r>
            <a:r>
              <a:rPr lang="en-US" sz="2800" dirty="0" smtClean="0">
                <a:solidFill>
                  <a:srgbClr val="000000"/>
                </a:solidFill>
                <a:latin typeface="Calibri"/>
              </a:rPr>
              <a:t>) </a:t>
            </a:r>
            <a:r>
              <a:rPr lang="en-US" sz="2800" dirty="0" err="1" smtClean="0">
                <a:solidFill>
                  <a:srgbClr val="000000"/>
                </a:solidFill>
                <a:latin typeface="Calibri"/>
              </a:rPr>
              <a:t>pode</a:t>
            </a:r>
            <a:r>
              <a:rPr lang="en-US" sz="2800" dirty="0" smtClean="0">
                <a:solidFill>
                  <a:srgbClr val="000000"/>
                </a:solidFill>
                <a:latin typeface="Calibri"/>
              </a:rPr>
              <a:t> </a:t>
            </a:r>
            <a:r>
              <a:rPr lang="en-US" sz="2800" dirty="0" err="1">
                <a:solidFill>
                  <a:srgbClr val="000000"/>
                </a:solidFill>
                <a:latin typeface="Calibri"/>
              </a:rPr>
              <a:t>cobrir</a:t>
            </a:r>
            <a:r>
              <a:rPr lang="en-US" sz="2800" dirty="0">
                <a:solidFill>
                  <a:srgbClr val="000000"/>
                </a:solidFill>
                <a:latin typeface="Calibri"/>
              </a:rPr>
              <a:t> </a:t>
            </a:r>
            <a:r>
              <a:rPr lang="en-US" sz="2800" dirty="0" err="1">
                <a:solidFill>
                  <a:srgbClr val="000000"/>
                </a:solidFill>
                <a:latin typeface="Calibri"/>
              </a:rPr>
              <a:t>múltiplos</a:t>
            </a:r>
            <a:r>
              <a:rPr lang="en-US" sz="2800" dirty="0">
                <a:solidFill>
                  <a:srgbClr val="000000"/>
                </a:solidFill>
                <a:latin typeface="Calibri"/>
              </a:rPr>
              <a:t> pares</a:t>
            </a:r>
            <a:r>
              <a:rPr lang="en-US" sz="2800" dirty="0" smtClean="0">
                <a:solidFill>
                  <a:srgbClr val="000000"/>
                </a:solidFill>
                <a:latin typeface="Calibri"/>
              </a:rPr>
              <a:t> </a:t>
            </a:r>
          </a:p>
          <a:p>
            <a:pPr lvl="1">
              <a:lnSpc>
                <a:spcPct val="100000"/>
              </a:lnSpc>
            </a:pPr>
            <a:endParaRPr lang="en-US" sz="2800" dirty="0">
              <a:solidFill>
                <a:srgbClr val="000000"/>
              </a:solidFill>
              <a:latin typeface="Calibri"/>
            </a:endParaRPr>
          </a:p>
          <a:p>
            <a:pPr>
              <a:lnSpc>
                <a:spcPct val="100000"/>
              </a:lnSpc>
              <a:buFont typeface="Arial"/>
              <a:buChar char="•"/>
            </a:pP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518886805"/>
              </p:ext>
            </p:extLst>
          </p:nvPr>
        </p:nvGraphicFramePr>
        <p:xfrm>
          <a:off x="3687947" y="2819400"/>
          <a:ext cx="914400" cy="1524000"/>
        </p:xfrm>
        <a:graphic>
          <a:graphicData uri="http://schemas.openxmlformats.org/drawingml/2006/table">
            <a:tbl>
              <a:tblPr firstRow="1" bandRow="1">
                <a:tableStyleId>{2D5ABB26-0587-4C30-8999-92F81FD0307C}</a:tableStyleId>
              </a:tblPr>
              <a:tblGrid>
                <a:gridCol w="304800"/>
                <a:gridCol w="304800"/>
                <a:gridCol w="304800"/>
              </a:tblGrid>
              <a:tr h="304800">
                <a:tc>
                  <a:txBody>
                    <a:bodyPr/>
                    <a:lstStyle/>
                    <a:p>
                      <a:r>
                        <a:rPr lang="en-US" sz="1400" dirty="0" smtClean="0">
                          <a:latin typeface="courier"/>
                        </a:rPr>
                        <a:t>a</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b</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c</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é importante!</a:t>
            </a:r>
            <a:endParaRPr/>
          </a:p>
        </p:txBody>
      </p:sp>
      <p:sp>
        <p:nvSpPr>
          <p:cNvPr id="213" name="CustomShape 2"/>
          <p:cNvSpPr/>
          <p:nvPr/>
        </p:nvSpPr>
        <p:spPr>
          <a:xfrm>
            <a:off x="457200" y="1600200"/>
            <a:ext cx="8228880" cy="2666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das </a:t>
            </a:r>
            <a:r>
              <a:rPr lang="en-US" sz="3200" strike="noStrike" dirty="0" err="1">
                <a:solidFill>
                  <a:srgbClr val="000000"/>
                </a:solidFill>
                <a:latin typeface="Calibri"/>
                <a:ea typeface="DejaVu Sans"/>
              </a:rPr>
              <a:t>causas</a:t>
            </a:r>
            <a:r>
              <a:rPr lang="en-US" sz="3200" strike="noStrike" dirty="0">
                <a:solidFill>
                  <a:srgbClr val="000000"/>
                </a:solidFill>
                <a:latin typeface="Calibri"/>
                <a:ea typeface="DejaVu Sans"/>
              </a:rPr>
              <a:t> do alto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de testes</a:t>
            </a:r>
            <a:endParaRPr dirty="0"/>
          </a:p>
          <a:p>
            <a:pPr lvl="1">
              <a:lnSpc>
                <a:spcPct val="100000"/>
              </a:lnSpc>
              <a:buFont typeface="Arial"/>
              <a:buChar char="–"/>
            </a:pP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mal </a:t>
            </a:r>
            <a:r>
              <a:rPr lang="en-US" sz="2800" strike="noStrike" dirty="0" err="1">
                <a:solidFill>
                  <a:srgbClr val="000000"/>
                </a:solidFill>
                <a:latin typeface="Calibri"/>
                <a:ea typeface="DejaVu Sans"/>
              </a:rPr>
              <a:t>definidos</a:t>
            </a:r>
            <a:endParaRPr dirty="0"/>
          </a:p>
          <a:p>
            <a:pPr lvl="1">
              <a:lnSpc>
                <a:spcPct val="100000"/>
              </a:lnSpc>
              <a:buFont typeface="Arial"/>
              <a:buChar char="–"/>
            </a:pPr>
            <a:r>
              <a:rPr lang="en-US" sz="2800" strike="noStrike" dirty="0" err="1">
                <a:solidFill>
                  <a:srgbClr val="000000"/>
                </a:solidFill>
                <a:latin typeface="Calibri"/>
                <a:ea typeface="DejaVu Sans"/>
              </a:rPr>
              <a:t>Projeto</a:t>
            </a:r>
            <a:r>
              <a:rPr lang="en-US" sz="2800" strike="noStrike" dirty="0">
                <a:solidFill>
                  <a:srgbClr val="000000"/>
                </a:solidFill>
                <a:latin typeface="Calibri"/>
                <a:ea typeface="DejaVu Sans"/>
              </a:rPr>
              <a:t> de software </a:t>
            </a:r>
            <a:r>
              <a:rPr lang="en-US" sz="2800" strike="noStrike" dirty="0" err="1">
                <a:solidFill>
                  <a:srgbClr val="000000"/>
                </a:solidFill>
                <a:latin typeface="Calibri"/>
                <a:ea typeface="DejaVu Sans"/>
              </a:rPr>
              <a:t>precário</a:t>
            </a:r>
            <a:endParaRPr dirty="0"/>
          </a:p>
        </p:txBody>
      </p:sp>
      <p:pic>
        <p:nvPicPr>
          <p:cNvPr id="214" name="Shape 71"/>
          <p:cNvPicPr/>
          <p:nvPr/>
        </p:nvPicPr>
        <p:blipFill>
          <a:blip r:embed="rId2"/>
          <a:stretch/>
        </p:blipFill>
        <p:spPr>
          <a:xfrm>
            <a:off x="1295640" y="3169800"/>
            <a:ext cx="6476400" cy="3504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pt-BR" sz="3200" dirty="0">
                <a:solidFill>
                  <a:srgbClr val="000000"/>
                </a:solidFill>
                <a:latin typeface="Calibri"/>
                <a:ea typeface="Courier New"/>
              </a:rPr>
              <a:t>Enumere as </a:t>
            </a:r>
            <a:r>
              <a:rPr lang="pt-BR" sz="3200" dirty="0" err="1">
                <a:solidFill>
                  <a:srgbClr val="000000"/>
                </a:solidFill>
                <a:latin typeface="Calibri"/>
                <a:ea typeface="Courier New"/>
              </a:rPr>
              <a:t>tuplas</a:t>
            </a:r>
            <a:r>
              <a:rPr lang="pt-BR" sz="3200" dirty="0">
                <a:solidFill>
                  <a:srgbClr val="000000"/>
                </a:solidFill>
                <a:latin typeface="Calibri"/>
                <a:ea typeface="Courier New"/>
              </a:rPr>
              <a:t> para </a:t>
            </a:r>
            <a:r>
              <a:rPr lang="pt-BR" sz="3200" dirty="0" smtClean="0">
                <a:solidFill>
                  <a:srgbClr val="000000"/>
                </a:solidFill>
                <a:latin typeface="Calibri"/>
                <a:ea typeface="Courier New"/>
              </a:rPr>
              <a:t>atender </a:t>
            </a:r>
            <a:r>
              <a:rPr lang="pt-BR" sz="3200" dirty="0">
                <a:solidFill>
                  <a:srgbClr val="000000"/>
                </a:solidFill>
                <a:latin typeface="Calibri"/>
                <a:ea typeface="Courier New"/>
              </a:rPr>
              <a:t>cobertura</a:t>
            </a:r>
            <a:r>
              <a:rPr lang="pt-BR" sz="3200" dirty="0"/>
              <a:t> </a:t>
            </a:r>
            <a:r>
              <a:rPr lang="pt-BR" sz="3200" dirty="0" err="1" smtClean="0">
                <a:solidFill>
                  <a:srgbClr val="000000"/>
                </a:solidFill>
                <a:latin typeface="Calibri"/>
                <a:ea typeface="Courier New"/>
              </a:rPr>
              <a:t>pairwise</a:t>
            </a:r>
            <a:r>
              <a:rPr lang="pt-BR" sz="3200" dirty="0" smtClean="0">
                <a:solidFill>
                  <a:srgbClr val="000000"/>
                </a:solidFill>
                <a:latin typeface="Calibri"/>
                <a:ea typeface="Courier New"/>
              </a:rPr>
              <a:t> </a:t>
            </a:r>
            <a:r>
              <a:rPr lang="pt-BR" sz="3200" dirty="0">
                <a:solidFill>
                  <a:srgbClr val="000000"/>
                </a:solidFill>
                <a:latin typeface="Calibri"/>
                <a:ea typeface="Courier New"/>
              </a:rPr>
              <a:t>na função </a:t>
            </a:r>
            <a:r>
              <a:rPr lang="pt-BR" sz="3200" dirty="0">
                <a:solidFill>
                  <a:srgbClr val="000000"/>
                </a:solidFill>
                <a:latin typeface="Courier New"/>
                <a:ea typeface="Courier New"/>
              </a:rPr>
              <a:t>F(DM, SS, F</a:t>
            </a:r>
            <a:r>
              <a:rPr lang="pt-BR" sz="3200" dirty="0" smtClean="0">
                <a:solidFill>
                  <a:srgbClr val="000000"/>
                </a:solidFill>
                <a:latin typeface="Courier New"/>
                <a:ea typeface="Courier New"/>
              </a:rPr>
              <a:t>)</a:t>
            </a:r>
            <a:endParaRPr lang="en-US" sz="2800" dirty="0" smtClean="0"/>
          </a:p>
          <a:p>
            <a:pPr lvl="1">
              <a:buFont typeface="Arial"/>
              <a:buChar char="–"/>
            </a:pPr>
            <a:r>
              <a:rPr lang="en-US" sz="2800" dirty="0" smtClean="0">
                <a:solidFill>
                  <a:srgbClr val="000000"/>
                </a:solidFill>
                <a:latin typeface="Courier New"/>
                <a:ea typeface="Courier New"/>
              </a:rPr>
              <a:t> DM</a:t>
            </a:r>
            <a:r>
              <a:rPr lang="en-US" sz="2800" dirty="0">
                <a:solidFill>
                  <a:srgbClr val="000000"/>
                </a:solidFill>
                <a:latin typeface="Courier New"/>
                <a:ea typeface="Courier New"/>
              </a:rPr>
              <a:t>={FG,TO,LB}</a:t>
            </a:r>
            <a:endParaRPr lang="en-US" sz="2800" dirty="0" smtClean="0">
              <a:solidFill>
                <a:srgbClr val="000000"/>
              </a:solidFill>
              <a:latin typeface="Courier New"/>
              <a:ea typeface="Courier New"/>
            </a:endParaRPr>
          </a:p>
          <a:p>
            <a:pPr lvl="1">
              <a:buFont typeface="Arial"/>
              <a:buChar char="–"/>
            </a:pPr>
            <a:r>
              <a:rPr lang="en-US" sz="2800" dirty="0" smtClean="0">
                <a:solidFill>
                  <a:srgbClr val="000000"/>
                </a:solidFill>
                <a:latin typeface="Courier New"/>
                <a:ea typeface="Courier New"/>
              </a:rPr>
              <a:t> </a:t>
            </a:r>
            <a:r>
              <a:rPr lang="en-US" sz="2800" dirty="0">
                <a:solidFill>
                  <a:srgbClr val="000000"/>
                </a:solidFill>
                <a:latin typeface="Courier New"/>
                <a:ea typeface="Courier New"/>
              </a:rPr>
              <a:t>SS={HH,L,FS}</a:t>
            </a:r>
          </a:p>
          <a:p>
            <a:pPr lvl="1">
              <a:buFont typeface="Arial"/>
              <a:buChar char="–"/>
            </a:pPr>
            <a:r>
              <a:rPr lang="en-US" sz="2800" dirty="0">
                <a:solidFill>
                  <a:srgbClr val="000000"/>
                </a:solidFill>
                <a:latin typeface="Courier New"/>
                <a:ea typeface="Courier New"/>
              </a:rPr>
              <a:t> </a:t>
            </a:r>
            <a:r>
              <a:rPr lang="en-US" sz="2800" dirty="0" smtClean="0">
                <a:solidFill>
                  <a:srgbClr val="000000"/>
                </a:solidFill>
                <a:latin typeface="Courier New"/>
                <a:ea typeface="Courier New"/>
              </a:rPr>
              <a:t>F={</a:t>
            </a:r>
            <a:r>
              <a:rPr lang="en-US" sz="2800" dirty="0">
                <a:solidFill>
                  <a:srgbClr val="000000"/>
                </a:solidFill>
                <a:latin typeface="Courier New"/>
                <a:ea typeface="Courier New"/>
              </a:rPr>
              <a:t>M,ST,DL}</a:t>
            </a:r>
          </a:p>
          <a:p>
            <a:pPr lvl="1"/>
            <a:endParaRPr lang="en-US" sz="2800" dirty="0"/>
          </a:p>
        </p:txBody>
      </p:sp>
    </p:spTree>
    <p:extLst>
      <p:ext uri="{BB962C8B-B14F-4D97-AF65-F5344CB8AC3E}">
        <p14:creationId xmlns:p14="http://schemas.microsoft.com/office/powerpoint/2010/main" val="15172712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62285094"/>
              </p:ext>
            </p:extLst>
          </p:nvPr>
        </p:nvGraphicFramePr>
        <p:xfrm>
          <a:off x="3886200" y="2057400"/>
          <a:ext cx="1717040" cy="3708400"/>
        </p:xfrm>
        <a:graphic>
          <a:graphicData uri="http://schemas.openxmlformats.org/drawingml/2006/table">
            <a:tbl>
              <a:tblPr firstRow="1" bandRow="1">
                <a:tableStyleId>{2D5ABB26-0587-4C30-8999-92F81FD0307C}</a:tableStyleId>
              </a:tblPr>
              <a:tblGrid>
                <a:gridCol w="601980"/>
                <a:gridCol w="576580"/>
                <a:gridCol w="538480"/>
              </a:tblGrid>
              <a:tr h="370840">
                <a:tc>
                  <a:txBody>
                    <a:bodyPr/>
                    <a:lstStyle/>
                    <a:p>
                      <a:pPr algn="ctr"/>
                      <a:r>
                        <a:rPr lang="en-US" b="1" dirty="0" smtClean="0"/>
                        <a:t>DM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95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131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a:solidFill>
                  <a:srgbClr val="000000"/>
                </a:solidFill>
                <a:latin typeface="Calibri"/>
              </a:rPr>
              <a:t> </a:t>
            </a:r>
            <a:r>
              <a:rPr lang="en-US" sz="3200" dirty="0" err="1">
                <a:solidFill>
                  <a:srgbClr val="000000"/>
                </a:solidFill>
                <a:latin typeface="Calibri"/>
              </a:rPr>
              <a:t>Confirme</a:t>
            </a:r>
            <a:r>
              <a:rPr lang="en-US" sz="3200" dirty="0">
                <a:solidFill>
                  <a:srgbClr val="000000"/>
                </a:solidFill>
                <a:latin typeface="Calibri"/>
              </a:rPr>
              <a:t> o </a:t>
            </a:r>
            <a:r>
              <a:rPr lang="en-US" sz="3200" dirty="0" err="1">
                <a:solidFill>
                  <a:srgbClr val="000000"/>
                </a:solidFill>
                <a:latin typeface="Calibri"/>
              </a:rPr>
              <a:t>resultado</a:t>
            </a:r>
            <a:r>
              <a:rPr lang="en-US" sz="3200" dirty="0">
                <a:solidFill>
                  <a:srgbClr val="000000"/>
                </a:solidFill>
                <a:latin typeface="Calibri"/>
              </a:rPr>
              <a:t> </a:t>
            </a:r>
            <a:r>
              <a:rPr lang="en-US" sz="3200" dirty="0" err="1">
                <a:solidFill>
                  <a:srgbClr val="000000"/>
                </a:solidFill>
                <a:latin typeface="Calibri"/>
              </a:rPr>
              <a:t>na</a:t>
            </a:r>
            <a:r>
              <a:rPr lang="en-US" sz="3200" dirty="0">
                <a:solidFill>
                  <a:srgbClr val="000000"/>
                </a:solidFill>
                <a:latin typeface="Calibri"/>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AllPairs</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p:txBody>
      </p:sp>
      <p:sp>
        <p:nvSpPr>
          <p:cNvPr id="2" name="Retângulo 1"/>
          <p:cNvSpPr/>
          <p:nvPr/>
        </p:nvSpPr>
        <p:spPr>
          <a:xfrm>
            <a:off x="1653501" y="2978891"/>
            <a:ext cx="5836278" cy="523220"/>
          </a:xfrm>
          <a:prstGeom prst="rect">
            <a:avLst/>
          </a:prstGeom>
        </p:spPr>
        <p:txBody>
          <a:bodyPr wrap="none">
            <a:spAutoFit/>
          </a:bodyPr>
          <a:lstStyle/>
          <a:p>
            <a:r>
              <a:rPr lang="en-US" sz="2800" dirty="0"/>
              <a:t>http://www.satisfice.com/tools.shtml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INTERFACE GRÁFICA</a:t>
            </a:r>
            <a:endParaRPr/>
          </a:p>
        </p:txBody>
      </p:sp>
    </p:spTree>
    <p:extLst>
      <p:ext uri="{BB962C8B-B14F-4D97-AF65-F5344CB8AC3E}">
        <p14:creationId xmlns:p14="http://schemas.microsoft.com/office/powerpoint/2010/main" val="3906512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smtClean="0">
                <a:solidFill>
                  <a:srgbClr val="000000"/>
                </a:solidFill>
                <a:latin typeface="Calibri"/>
              </a:rPr>
              <a:t>Teste de GUI</a:t>
            </a:r>
            <a:endParaRPr dirty="0"/>
          </a:p>
        </p:txBody>
      </p:sp>
      <p:sp>
        <p:nvSpPr>
          <p:cNvPr id="71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Permite</a:t>
            </a:r>
            <a:r>
              <a:rPr lang="en-US" sz="3200" dirty="0">
                <a:solidFill>
                  <a:srgbClr val="000000"/>
                </a:solidFill>
                <a:latin typeface="Calibri"/>
              </a:rPr>
              <a:t> </a:t>
            </a:r>
            <a:r>
              <a:rPr lang="en-US" sz="3200" dirty="0" err="1">
                <a:solidFill>
                  <a:srgbClr val="000000"/>
                </a:solidFill>
                <a:latin typeface="Calibri"/>
              </a:rPr>
              <a:t>simular</a:t>
            </a:r>
            <a:r>
              <a:rPr lang="en-US" sz="3200" dirty="0">
                <a:solidFill>
                  <a:srgbClr val="000000"/>
                </a:solidFill>
                <a:latin typeface="Calibri"/>
              </a:rPr>
              <a:t> </a:t>
            </a:r>
            <a:r>
              <a:rPr lang="en-US" sz="3200" dirty="0" err="1">
                <a:solidFill>
                  <a:srgbClr val="000000"/>
                </a:solidFill>
                <a:latin typeface="Calibri"/>
              </a:rPr>
              <a:t>interação</a:t>
            </a:r>
            <a:r>
              <a:rPr lang="en-US" sz="3200" dirty="0">
                <a:solidFill>
                  <a:srgbClr val="000000"/>
                </a:solidFill>
                <a:latin typeface="Calibri"/>
              </a:rPr>
              <a:t> do </a:t>
            </a:r>
            <a:r>
              <a:rPr lang="en-US" sz="3200" dirty="0" err="1">
                <a:solidFill>
                  <a:srgbClr val="000000"/>
                </a:solidFill>
                <a:latin typeface="Calibri"/>
              </a:rPr>
              <a:t>usuário</a:t>
            </a:r>
            <a:r>
              <a:rPr lang="en-US" sz="3200" dirty="0">
                <a:solidFill>
                  <a:srgbClr val="000000"/>
                </a:solidFill>
                <a:latin typeface="Calibri"/>
              </a:rPr>
              <a:t> com a </a:t>
            </a:r>
            <a:r>
              <a:rPr lang="en-US" sz="3200" dirty="0" smtClean="0">
                <a:solidFill>
                  <a:srgbClr val="000000"/>
                </a:solidFill>
                <a:latin typeface="Calibri"/>
              </a:rPr>
              <a:t>interface </a:t>
            </a:r>
            <a:r>
              <a:rPr lang="en-US" sz="3200" dirty="0" err="1">
                <a:solidFill>
                  <a:srgbClr val="000000"/>
                </a:solidFill>
                <a:latin typeface="Calibri"/>
              </a:rPr>
              <a:t>gráfica</a:t>
            </a:r>
            <a:r>
              <a:rPr lang="en-US" sz="3200" dirty="0">
                <a:solidFill>
                  <a:srgbClr val="000000"/>
                </a:solidFill>
                <a:latin typeface="Calibri"/>
              </a:rPr>
              <a:t> </a:t>
            </a:r>
            <a:endParaRPr lang="en-US" sz="3200" dirty="0" smtClean="0">
              <a:solidFill>
                <a:srgbClr val="000000"/>
              </a:solidFill>
              <a:latin typeface="Calibri"/>
            </a:endParaRPr>
          </a:p>
          <a:p>
            <a:pPr lvl="1">
              <a:buFont typeface="Arial"/>
              <a:buChar char="•"/>
            </a:pPr>
            <a:r>
              <a:rPr lang="en-US" sz="3200" dirty="0">
                <a:solidFill>
                  <a:srgbClr val="000000"/>
                </a:solidFill>
                <a:latin typeface="Calibri"/>
              </a:rPr>
              <a:t> </a:t>
            </a:r>
            <a:r>
              <a:rPr lang="en-US" sz="3200" dirty="0" err="1" smtClean="0">
                <a:solidFill>
                  <a:srgbClr val="000000"/>
                </a:solidFill>
                <a:latin typeface="Calibri"/>
              </a:rPr>
              <a:t>Comum</a:t>
            </a:r>
            <a:r>
              <a:rPr lang="en-US" sz="3200" dirty="0" smtClean="0">
                <a:solidFill>
                  <a:srgbClr val="000000"/>
                </a:solidFill>
                <a:latin typeface="Calibri"/>
              </a:rPr>
              <a:t> para teste de </a:t>
            </a:r>
            <a:r>
              <a:rPr lang="en-US" sz="3200" dirty="0" err="1" smtClean="0">
                <a:solidFill>
                  <a:srgbClr val="000000"/>
                </a:solidFill>
                <a:latin typeface="Calibri"/>
              </a:rPr>
              <a:t>sistemas</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Exemplo</a:t>
            </a:r>
            <a:r>
              <a:rPr lang="en-US" sz="3200" dirty="0" smtClean="0">
                <a:solidFill>
                  <a:srgbClr val="000000"/>
                </a:solidFill>
                <a:latin typeface="Calibri"/>
              </a:rPr>
              <a:t>: </a:t>
            </a:r>
            <a:r>
              <a:rPr lang="en-US" sz="3200" dirty="0" err="1" smtClean="0">
                <a:solidFill>
                  <a:srgbClr val="000000"/>
                </a:solidFill>
                <a:latin typeface="Calibri"/>
              </a:rPr>
              <a:t>AssertJ</a:t>
            </a:r>
            <a:r>
              <a:rPr lang="en-US" sz="3200" dirty="0" smtClean="0">
                <a:solidFill>
                  <a:srgbClr val="000000"/>
                </a:solidFill>
                <a:latin typeface="Calibri"/>
              </a:rPr>
              <a:t>-Swing - </a:t>
            </a:r>
            <a:r>
              <a:rPr lang="en-US" sz="3200" dirty="0" err="1" smtClean="0">
                <a:solidFill>
                  <a:srgbClr val="000000"/>
                </a:solidFill>
                <a:latin typeface="Calibri"/>
              </a:rPr>
              <a:t>biblioteca</a:t>
            </a:r>
            <a:r>
              <a:rPr lang="en-US" sz="3200" dirty="0" smtClean="0">
                <a:solidFill>
                  <a:srgbClr val="000000"/>
                </a:solidFill>
                <a:latin typeface="Calibri"/>
              </a:rPr>
              <a:t> para teste de GUIs </a:t>
            </a:r>
            <a:r>
              <a:rPr lang="en-US" sz="3200" dirty="0" err="1" smtClean="0">
                <a:solidFill>
                  <a:srgbClr val="000000"/>
                </a:solidFill>
                <a:latin typeface="Calibri"/>
              </a:rPr>
              <a:t>em</a:t>
            </a:r>
            <a:r>
              <a:rPr lang="en-US" sz="3200" dirty="0" smtClean="0">
                <a:solidFill>
                  <a:srgbClr val="000000"/>
                </a:solidFill>
                <a:latin typeface="Calibri"/>
              </a:rPr>
              <a:t> Swing </a:t>
            </a:r>
            <a:r>
              <a:rPr lang="en-US" sz="3200" dirty="0" err="1" smtClean="0">
                <a:solidFill>
                  <a:srgbClr val="000000"/>
                </a:solidFill>
                <a:latin typeface="Calibri"/>
              </a:rPr>
              <a:t>compatível</a:t>
            </a:r>
            <a:r>
              <a:rPr lang="en-US" sz="3200" dirty="0" smtClean="0">
                <a:solidFill>
                  <a:srgbClr val="000000"/>
                </a:solidFill>
                <a:latin typeface="Calibri"/>
              </a:rPr>
              <a:t> </a:t>
            </a:r>
            <a:r>
              <a:rPr lang="en-US" sz="3200" dirty="0">
                <a:solidFill>
                  <a:srgbClr val="000000"/>
                </a:solidFill>
                <a:latin typeface="Calibri"/>
              </a:rPr>
              <a:t>com </a:t>
            </a:r>
            <a:r>
              <a:rPr lang="en-US" sz="3200" dirty="0" smtClean="0">
                <a:solidFill>
                  <a:srgbClr val="000000"/>
                </a:solidFill>
                <a:latin typeface="Calibri"/>
              </a:rPr>
              <a:t>JUnit</a:t>
            </a:r>
            <a:endParaRPr dirty="0"/>
          </a:p>
        </p:txBody>
      </p:sp>
    </p:spTree>
    <p:extLst>
      <p:ext uri="{BB962C8B-B14F-4D97-AF65-F5344CB8AC3E}">
        <p14:creationId xmlns:p14="http://schemas.microsoft.com/office/powerpoint/2010/main" val="1640088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uma GUI em Swing</a:t>
            </a:r>
            <a:endParaRPr/>
          </a:p>
        </p:txBody>
      </p:sp>
      <p:pic>
        <p:nvPicPr>
          <p:cNvPr id="721" name="Shape 1096"/>
          <p:cNvPicPr/>
          <p:nvPr/>
        </p:nvPicPr>
        <p:blipFill>
          <a:blip r:embed="rId3"/>
          <a:stretch/>
        </p:blipFill>
        <p:spPr>
          <a:xfrm>
            <a:off x="1141920" y="2758680"/>
            <a:ext cx="6859440" cy="1845360"/>
          </a:xfrm>
          <a:prstGeom prst="rect">
            <a:avLst/>
          </a:prstGeom>
          <a:ln>
            <a:noFill/>
          </a:ln>
        </p:spPr>
      </p:pic>
      <p:sp>
        <p:nvSpPr>
          <p:cNvPr id="722" name="CustomShape 2"/>
          <p:cNvSpPr/>
          <p:nvPr/>
        </p:nvSpPr>
        <p:spPr>
          <a:xfrm>
            <a:off x="2670840" y="5576400"/>
            <a:ext cx="3801600" cy="84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strike="noStrike">
                <a:solidFill>
                  <a:srgbClr val="000000"/>
                </a:solidFill>
                <a:latin typeface="Calibri"/>
                <a:ea typeface="DejaVu Sans"/>
              </a:rPr>
              <a:t>JFrame</a:t>
            </a:r>
            <a:endParaRPr/>
          </a:p>
        </p:txBody>
      </p:sp>
      <p:sp>
        <p:nvSpPr>
          <p:cNvPr id="723" name="CustomShape 3"/>
          <p:cNvSpPr/>
          <p:nvPr/>
        </p:nvSpPr>
        <p:spPr>
          <a:xfrm rot="10800000">
            <a:off x="4572360" y="6547680"/>
            <a:ext cx="360" cy="970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48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457200" y="131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private FrameFixture window;</a:t>
            </a:r>
            <a:endParaRPr/>
          </a:p>
          <a:p>
            <a:endParaRPr/>
          </a:p>
          <a:p>
            <a:r>
              <a:rPr lang="en-US" strike="noStrike">
                <a:solidFill>
                  <a:srgbClr val="000000"/>
                </a:solidFill>
                <a:latin typeface="Courier New"/>
                <a:ea typeface="Courier New"/>
              </a:rPr>
              <a:t>@Before</a:t>
            </a:r>
            <a:endParaRPr/>
          </a:p>
          <a:p>
            <a:r>
              <a:rPr lang="en-US" strike="noStrike">
                <a:solidFill>
                  <a:srgbClr val="000000"/>
                </a:solidFill>
                <a:latin typeface="Courier New"/>
                <a:ea typeface="Courier New"/>
              </a:rPr>
              <a:t>public void setUp() {</a:t>
            </a:r>
            <a:endParaRPr/>
          </a:p>
          <a:p>
            <a:r>
              <a:rPr lang="en-US" strike="noStrike">
                <a:solidFill>
                  <a:srgbClr val="000000"/>
                </a:solidFill>
                <a:latin typeface="Courier New"/>
                <a:ea typeface="Courier New"/>
              </a:rPr>
              <a:t>  SimpleApp frame = GuiActionRunner.execute(</a:t>
            </a:r>
            <a:endParaRPr/>
          </a:p>
          <a:p>
            <a:r>
              <a:rPr lang="en-US" strike="noStrike">
                <a:solidFill>
                  <a:srgbClr val="000000"/>
                </a:solidFill>
                <a:latin typeface="Courier New"/>
                <a:ea typeface="Courier New"/>
              </a:rPr>
              <a:t>    newGuiQuery&lt;SimpleApp&gt;() {</a:t>
            </a:r>
            <a:endParaRPr/>
          </a:p>
          <a:p>
            <a:r>
              <a:rPr lang="en-US" strike="noStrike">
                <a:solidFill>
                  <a:srgbClr val="000000"/>
                </a:solidFill>
                <a:latin typeface="Courier New"/>
                <a:ea typeface="Courier New"/>
              </a:rPr>
              <a:t>      protected SimpleApp executeInEDT() {</a:t>
            </a:r>
            <a:endParaRPr/>
          </a:p>
          <a:p>
            <a:r>
              <a:rPr lang="en-US" strike="noStrike">
                <a:solidFill>
                  <a:srgbClr val="000000"/>
                </a:solidFill>
                <a:latin typeface="Courier New"/>
                <a:ea typeface="Courier New"/>
              </a:rPr>
              <a:t>        return new SimpleApp();</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window = new FrameFixture(frame);</a:t>
            </a:r>
            <a:endParaRPr/>
          </a:p>
          <a:p>
            <a:r>
              <a:rPr lang="en-US" strike="noStrike">
                <a:solidFill>
                  <a:srgbClr val="000000"/>
                </a:solidFill>
                <a:latin typeface="Courier New"/>
                <a:ea typeface="Courier New"/>
              </a:rPr>
              <a:t>  window.show(); // shows the frame to test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
        <p:nvSpPr>
          <p:cNvPr id="72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Preparando Fixtures</a:t>
            </a:r>
            <a:endParaRPr/>
          </a:p>
        </p:txBody>
      </p:sp>
    </p:spTree>
    <p:extLst>
      <p:ext uri="{BB962C8B-B14F-4D97-AF65-F5344CB8AC3E}">
        <p14:creationId xmlns:p14="http://schemas.microsoft.com/office/powerpoint/2010/main" val="2781538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Comportamento da GUI</a:t>
            </a:r>
            <a:endParaRPr/>
          </a:p>
        </p:txBody>
      </p:sp>
      <p:sp>
        <p:nvSpPr>
          <p:cNvPr id="7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@Test</a:t>
            </a:r>
            <a:endParaRPr/>
          </a:p>
          <a:p>
            <a:r>
              <a:rPr lang="en-US" strike="noStrike">
                <a:solidFill>
                  <a:srgbClr val="000000"/>
                </a:solidFill>
                <a:latin typeface="Courier New"/>
                <a:ea typeface="Courier New"/>
              </a:rPr>
              <a:t>public void shouldCopyTextInLabelWhenClickingButton() {</a:t>
            </a:r>
            <a:endParaRPr/>
          </a:p>
          <a:p>
            <a:r>
              <a:rPr lang="en-US" strike="noStrike">
                <a:solidFill>
                  <a:srgbClr val="000000"/>
                </a:solidFill>
                <a:latin typeface="Courier New"/>
                <a:ea typeface="Courier New"/>
              </a:rPr>
              <a:t>  window.textBox("textToCopy")</a:t>
            </a:r>
            <a:endParaRPr/>
          </a:p>
          <a:p>
            <a:r>
              <a:rPr lang="en-US" strike="noStrike">
                <a:solidFill>
                  <a:srgbClr val="000000"/>
                </a:solidFill>
                <a:latin typeface="Courier New"/>
                <a:ea typeface="Courier New"/>
              </a:rPr>
              <a:t>    .enterText("Some random text");</a:t>
            </a:r>
            <a:endParaRPr/>
          </a:p>
          <a:p>
            <a:endParaRPr/>
          </a:p>
          <a:p>
            <a:r>
              <a:rPr lang="en-US" strike="noStrike">
                <a:solidFill>
                  <a:srgbClr val="000000"/>
                </a:solidFill>
                <a:latin typeface="Courier New"/>
                <a:ea typeface="Courier New"/>
              </a:rPr>
              <a:t>  window.button("copyButton").click();</a:t>
            </a:r>
            <a:endParaRPr/>
          </a:p>
          <a:p>
            <a:endParaRPr/>
          </a:p>
          <a:p>
            <a:r>
              <a:rPr lang="en-US" strike="noStrike">
                <a:solidFill>
                  <a:srgbClr val="000000"/>
                </a:solidFill>
                <a:latin typeface="Courier New"/>
                <a:ea typeface="Courier New"/>
              </a:rPr>
              <a:t>  window.label("copiedText")</a:t>
            </a:r>
            <a:endParaRPr/>
          </a:p>
          <a:p>
            <a:r>
              <a:rPr lang="en-US" strike="noStrike">
                <a:solidFill>
                  <a:srgbClr val="000000"/>
                </a:solidFill>
                <a:latin typeface="Courier New"/>
                <a:ea typeface="Courier New"/>
              </a:rPr>
              <a:t>    .requireText("Some random text");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217671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Limpando Recursos Alocados</a:t>
            </a:r>
            <a:endParaRPr/>
          </a:p>
        </p:txBody>
      </p:sp>
      <p:sp>
        <p:nvSpPr>
          <p:cNvPr id="7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@After</a:t>
            </a:r>
            <a:endParaRPr/>
          </a:p>
          <a:p>
            <a:r>
              <a:rPr lang="en-US" sz="2400" strike="noStrike">
                <a:solidFill>
                  <a:srgbClr val="000000"/>
                </a:solidFill>
                <a:latin typeface="Courier New"/>
                <a:ea typeface="Courier New"/>
              </a:rPr>
              <a:t>public void tearDown() {</a:t>
            </a:r>
            <a:endParaRPr/>
          </a:p>
          <a:p>
            <a:r>
              <a:rPr lang="en-US" sz="2400" strike="noStrike">
                <a:solidFill>
                  <a:srgbClr val="000000"/>
                </a:solidFill>
                <a:latin typeface="Courier New"/>
                <a:ea typeface="Courier New"/>
              </a:rPr>
              <a:t>  window.cleanUp();</a:t>
            </a:r>
            <a:endParaRPr/>
          </a:p>
          <a:p>
            <a:pPr>
              <a:lnSpc>
                <a:spcPct val="115000"/>
              </a:lnSpc>
            </a:pPr>
            <a:r>
              <a:rPr lang="en-US" sz="2400"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3458949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Screenshots</a:t>
            </a:r>
            <a:endParaRPr/>
          </a:p>
        </p:txBody>
      </p:sp>
      <p:sp>
        <p:nvSpPr>
          <p:cNvPr id="731" name="CustomShape 2"/>
          <p:cNvSpPr/>
          <p:nvPr/>
        </p:nvSpPr>
        <p:spPr>
          <a:xfrm>
            <a:off x="457200" y="1600200"/>
            <a:ext cx="86144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@GUITest</a:t>
            </a:r>
            <a:endParaRPr/>
          </a:p>
          <a:p>
            <a:pPr>
              <a:lnSpc>
                <a:spcPct val="100000"/>
              </a:lnSpc>
            </a:pPr>
            <a:r>
              <a:rPr lang="en-US" strike="noStrike">
                <a:solidFill>
                  <a:srgbClr val="000000"/>
                </a:solidFill>
                <a:latin typeface="Courier New"/>
                <a:ea typeface="Courier New"/>
              </a:rPr>
              <a:t>void testSomethingOnTheInterface() {</a:t>
            </a:r>
            <a:endParaRPr/>
          </a:p>
          <a:p>
            <a:pPr>
              <a:lnSpc>
                <a:spcPct val="100000"/>
              </a:lnSpc>
            </a:pPr>
            <a:r>
              <a:rPr lang="en-US" strike="noStrike">
                <a:solidFill>
                  <a:srgbClr val="000000"/>
                </a:solidFill>
                <a:latin typeface="Courier New"/>
                <a:ea typeface="Courier New"/>
              </a:rPr>
              <a:t>  ScreenshotTaker st = new ScreenshotTaker();</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  try {</a:t>
            </a:r>
            <a:endParaRPr/>
          </a:p>
          <a:p>
            <a:pPr>
              <a:lnSpc>
                <a:spcPct val="100000"/>
              </a:lnSpc>
            </a:pPr>
            <a:r>
              <a:rPr lang="en-US" strike="noStrike">
                <a:solidFill>
                  <a:srgbClr val="000000"/>
                </a:solidFill>
                <a:latin typeface="Courier New"/>
                <a:ea typeface="Courier New"/>
              </a:rPr>
              <a:t>	 //do the test</a:t>
            </a:r>
            <a:endParaRPr/>
          </a:p>
          <a:p>
            <a:pPr>
              <a:lnSpc>
                <a:spcPct val="100000"/>
              </a:lnSpc>
            </a:pPr>
            <a:r>
              <a:rPr lang="en-US" strike="noStrike">
                <a:solidFill>
                  <a:srgbClr val="000000"/>
                </a:solidFill>
                <a:latin typeface="Courier New"/>
                <a:ea typeface="Courier New"/>
              </a:rPr>
              <a:t>  } catch (Exception e) {</a:t>
            </a:r>
            <a:endParaRPr/>
          </a:p>
          <a:p>
            <a:pPr>
              <a:lnSpc>
                <a:spcPct val="100000"/>
              </a:lnSpc>
            </a:pPr>
            <a:r>
              <a:rPr lang="en-US" strike="noStrike">
                <a:solidFill>
                  <a:srgbClr val="000000"/>
                </a:solidFill>
                <a:latin typeface="Courier New"/>
                <a:ea typeface="Courier New"/>
              </a:rPr>
              <a:t>    st.saveDesktopAsPng(“testError.png”);</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a:t>
            </a:r>
            <a:endParaRPr/>
          </a:p>
        </p:txBody>
      </p:sp>
    </p:spTree>
    <p:extLst>
      <p:ext uri="{BB962C8B-B14F-4D97-AF65-F5344CB8AC3E}">
        <p14:creationId xmlns:p14="http://schemas.microsoft.com/office/powerpoint/2010/main" val="944818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de Construção de Testes</a:t>
            </a:r>
            <a:endParaRPr/>
          </a:p>
        </p:txBody>
      </p:sp>
      <p:sp>
        <p:nvSpPr>
          <p:cNvPr id="216" name="CustomShape 2"/>
          <p:cNvSpPr/>
          <p:nvPr/>
        </p:nvSpPr>
        <p:spPr>
          <a:xfrm>
            <a:off x="457200" y="1600200"/>
            <a:ext cx="8458200" cy="449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Top down (</a:t>
            </a:r>
            <a:r>
              <a:rPr lang="en-US" sz="3200" strike="noStrike" dirty="0" err="1" smtClean="0">
                <a:solidFill>
                  <a:srgbClr val="000000"/>
                </a:solidFill>
                <a:latin typeface="Calibri"/>
                <a:ea typeface="DejaVu Sans"/>
              </a:rPr>
              <a:t>tipicamente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teste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sistema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Em</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função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requisitos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e.g</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casos</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uso</a:t>
            </a:r>
            <a:r>
              <a:rPr lang="en-US" sz="2800" strike="noStrike" dirty="0" smtClean="0">
                <a:solidFill>
                  <a:srgbClr val="000000"/>
                </a:solidFill>
                <a:latin typeface="Calibri"/>
                <a:ea typeface="DejaVu Sans"/>
              </a:rPr>
              <a:t>)</a:t>
            </a:r>
          </a:p>
          <a:p>
            <a:pPr lvl="1">
              <a:lnSpc>
                <a:spcPct val="100000"/>
              </a:lnSpc>
              <a:buFont typeface="Arial"/>
              <a:buChar char="–"/>
            </a:pP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Test-driven </a:t>
            </a:r>
            <a:r>
              <a:rPr lang="en-US" sz="2800" dirty="0" smtClean="0">
                <a:solidFill>
                  <a:srgbClr val="000000"/>
                </a:solidFill>
                <a:latin typeface="Calibri"/>
                <a:ea typeface="DejaVu Sans"/>
              </a:rPr>
              <a:t>Development (T</a:t>
            </a:r>
            <a:r>
              <a:rPr lang="en-US" sz="2800" strike="noStrike" dirty="0" smtClean="0">
                <a:solidFill>
                  <a:srgbClr val="000000"/>
                </a:solidFill>
                <a:latin typeface="Calibri"/>
                <a:ea typeface="DejaVu Sans"/>
              </a:rPr>
              <a:t>DD)</a:t>
            </a:r>
          </a:p>
          <a:p>
            <a:pPr lvl="1">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Bottom up (</a:t>
            </a:r>
            <a:r>
              <a:rPr lang="en-US" sz="3200" strike="noStrike" dirty="0" err="1" smtClean="0">
                <a:solidFill>
                  <a:srgbClr val="000000"/>
                </a:solidFill>
                <a:latin typeface="Calibri"/>
                <a:ea typeface="DejaVu Sans"/>
              </a:rPr>
              <a:t>tipicamente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teste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unidade</a:t>
            </a:r>
            <a:r>
              <a:rPr lang="en-US" sz="3200" dirty="0">
                <a:solidFill>
                  <a:srgbClr val="000000"/>
                </a:solidFill>
                <a:latin typeface="Calibri"/>
                <a:ea typeface="DejaVu Sans"/>
              </a:rPr>
              <a:t> </a:t>
            </a:r>
            <a:r>
              <a:rPr lang="en-US" sz="3200" dirty="0" smtClean="0">
                <a:solidFill>
                  <a:srgbClr val="000000"/>
                </a:solidFill>
                <a:latin typeface="Calibri"/>
                <a:ea typeface="DejaVu Sans"/>
              </a:rPr>
              <a:t>e int.</a:t>
            </a:r>
            <a:r>
              <a:rPr lang="en-US" sz="3200" strike="noStrike" dirty="0" smtClean="0">
                <a:solidFill>
                  <a:srgbClr val="000000"/>
                </a:solidFill>
                <a:latin typeface="Calibri"/>
                <a:ea typeface="DejaVu Sans"/>
              </a:rPr>
              <a:t>)</a:t>
            </a:r>
            <a:endParaRPr dirty="0"/>
          </a:p>
          <a:p>
            <a:pPr lvl="1">
              <a:buFont typeface="Arial"/>
              <a:buChar char="–"/>
            </a:pPr>
            <a:r>
              <a:rPr lang="en-US" sz="2800" dirty="0">
                <a:solidFill>
                  <a:srgbClr val="000000"/>
                </a:solidFill>
                <a:latin typeface="Calibri"/>
              </a:rPr>
              <a:t> </a:t>
            </a:r>
            <a:r>
              <a:rPr lang="en-US" sz="2800" dirty="0" err="1">
                <a:solidFill>
                  <a:srgbClr val="000000"/>
                </a:solidFill>
                <a:latin typeface="Calibri"/>
              </a:rPr>
              <a:t>Adição</a:t>
            </a:r>
            <a:r>
              <a:rPr lang="en-US" sz="2800" dirty="0">
                <a:solidFill>
                  <a:srgbClr val="000000"/>
                </a:solidFill>
                <a:latin typeface="Calibri"/>
              </a:rPr>
              <a:t> </a:t>
            </a:r>
            <a:r>
              <a:rPr lang="en-US" sz="2800" dirty="0" err="1">
                <a:solidFill>
                  <a:srgbClr val="000000"/>
                </a:solidFill>
                <a:latin typeface="Calibri"/>
              </a:rPr>
              <a:t>voluntária</a:t>
            </a:r>
            <a:r>
              <a:rPr lang="en-US" sz="2800" dirty="0">
                <a:solidFill>
                  <a:srgbClr val="000000"/>
                </a:solidFill>
                <a:latin typeface="Calibri"/>
              </a:rPr>
              <a:t>, </a:t>
            </a:r>
            <a:r>
              <a:rPr lang="en-US" sz="2800" dirty="0" err="1" smtClean="0">
                <a:solidFill>
                  <a:srgbClr val="000000"/>
                </a:solidFill>
                <a:latin typeface="Calibri"/>
              </a:rPr>
              <a:t>tipicamente</a:t>
            </a:r>
            <a:r>
              <a:rPr lang="en-US" sz="2800" dirty="0" smtClean="0"/>
              <a:t>, </a:t>
            </a:r>
            <a:r>
              <a:rPr lang="pt-BR" sz="2800" dirty="0" smtClean="0">
                <a:solidFill>
                  <a:srgbClr val="000000"/>
                </a:solidFill>
                <a:latin typeface="Calibri"/>
              </a:rPr>
              <a:t>à</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medida</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novas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funções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são</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escritas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Timeouts</a:t>
            </a:r>
            <a:endParaRPr/>
          </a:p>
        </p:txBody>
      </p:sp>
      <p:sp>
        <p:nvSpPr>
          <p:cNvPr id="7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final JButton okButton = window.button(“asyncButton”);</a:t>
            </a:r>
            <a:endParaRPr/>
          </a:p>
          <a:p>
            <a:r>
              <a:rPr lang="en-US" strike="noStrike">
                <a:solidFill>
                  <a:srgbClr val="000000"/>
                </a:solidFill>
                <a:latin typeface="Courier New"/>
                <a:ea typeface="Courier New"/>
              </a:rPr>
              <a:t>pause(new Condition("OK button to be enabled") {</a:t>
            </a:r>
            <a:endParaRPr/>
          </a:p>
          <a:p>
            <a:r>
              <a:rPr lang="en-US" strike="noStrike">
                <a:solidFill>
                  <a:srgbClr val="000000"/>
                </a:solidFill>
                <a:latin typeface="Courier New"/>
                <a:ea typeface="Courier New"/>
              </a:rPr>
              <a:t>  public boolean test() {</a:t>
            </a:r>
            <a:endParaRPr/>
          </a:p>
          <a:p>
            <a:r>
              <a:rPr lang="en-US" strike="noStrike">
                <a:solidFill>
                  <a:srgbClr val="000000"/>
                </a:solidFill>
                <a:latin typeface="Courier New"/>
                <a:ea typeface="Courier New"/>
              </a:rPr>
              <a:t>    return execute(new GuiQuery&lt;Boolean&gt;() {</a:t>
            </a:r>
            <a:endParaRPr/>
          </a:p>
          <a:p>
            <a:r>
              <a:rPr lang="en-US" strike="noStrike">
                <a:solidFill>
                  <a:srgbClr val="000000"/>
                </a:solidFill>
                <a:latin typeface="Courier New"/>
                <a:ea typeface="Courier New"/>
              </a:rPr>
              <a:t>      public Boolean executeInEDT() {</a:t>
            </a:r>
            <a:endParaRPr/>
          </a:p>
          <a:p>
            <a:r>
              <a:rPr lang="en-US" strike="noStrike">
                <a:solidFill>
                  <a:srgbClr val="000000"/>
                </a:solidFill>
                <a:latin typeface="Courier New"/>
                <a:ea typeface="Courier New"/>
              </a:rPr>
              <a:t>        return okButton.isEnabled();</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pPr>
              <a:lnSpc>
                <a:spcPct val="115000"/>
              </a:lnSpc>
            </a:pPr>
            <a:r>
              <a:rPr lang="en-US" strike="noStrike">
                <a:solidFill>
                  <a:srgbClr val="000000"/>
                </a:solidFill>
                <a:latin typeface="Courier New"/>
                <a:ea typeface="Courier New"/>
              </a:rPr>
              <a:t>}, timeout(10000));</a:t>
            </a:r>
            <a:endParaRPr/>
          </a:p>
          <a:p>
            <a:pPr>
              <a:lnSpc>
                <a:spcPct val="100000"/>
              </a:lnSpc>
            </a:pPr>
            <a:endParaRPr/>
          </a:p>
        </p:txBody>
      </p:sp>
    </p:spTree>
    <p:extLst>
      <p:ext uri="{BB962C8B-B14F-4D97-AF65-F5344CB8AC3E}">
        <p14:creationId xmlns:p14="http://schemas.microsoft.com/office/powerpoint/2010/main" val="4032585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7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a:t>
            </a:r>
            <a:r>
              <a:rPr lang="en-US" sz="3200" dirty="0" smtClean="0">
                <a:solidFill>
                  <a:srgbClr val="000000"/>
                </a:solidFill>
                <a:latin typeface="Calibri"/>
              </a:rPr>
              <a:t>Toda </a:t>
            </a:r>
            <a:r>
              <a:rPr lang="en-US" sz="3200" dirty="0" err="1" smtClean="0">
                <a:solidFill>
                  <a:srgbClr val="000000"/>
                </a:solidFill>
                <a:latin typeface="Calibri"/>
              </a:rPr>
              <a:t>operação</a:t>
            </a:r>
            <a:r>
              <a:rPr lang="en-US" sz="3200" dirty="0" smtClean="0">
                <a:solidFill>
                  <a:srgbClr val="000000"/>
                </a:solidFill>
                <a:latin typeface="Calibri"/>
              </a:rPr>
              <a:t> que </a:t>
            </a:r>
            <a:r>
              <a:rPr lang="en-US" sz="3200" dirty="0" err="1" smtClean="0">
                <a:solidFill>
                  <a:srgbClr val="000000"/>
                </a:solidFill>
                <a:latin typeface="Calibri"/>
              </a:rPr>
              <a:t>manipule</a:t>
            </a:r>
            <a:r>
              <a:rPr lang="en-US" sz="3200" dirty="0" smtClean="0">
                <a:solidFill>
                  <a:srgbClr val="000000"/>
                </a:solidFill>
                <a:latin typeface="Calibri"/>
              </a:rPr>
              <a:t> </a:t>
            </a:r>
            <a:r>
              <a:rPr lang="en-US" sz="3200" dirty="0" err="1" smtClean="0">
                <a:solidFill>
                  <a:srgbClr val="000000"/>
                </a:solidFill>
                <a:latin typeface="Calibri"/>
              </a:rPr>
              <a:t>componentes</a:t>
            </a:r>
            <a:r>
              <a:rPr lang="en-US" sz="3200" dirty="0" smtClean="0">
                <a:solidFill>
                  <a:srgbClr val="000000"/>
                </a:solidFill>
                <a:latin typeface="Calibri"/>
              </a:rPr>
              <a:t> Swing </a:t>
            </a:r>
            <a:r>
              <a:rPr lang="en-US" sz="3200" dirty="0" err="1" smtClean="0">
                <a:solidFill>
                  <a:srgbClr val="000000"/>
                </a:solidFill>
                <a:latin typeface="Calibri"/>
              </a:rPr>
              <a:t>deve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feita</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EDT</a:t>
            </a:r>
          </a:p>
          <a:p>
            <a:pPr>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Utilize </a:t>
            </a:r>
            <a:r>
              <a:rPr lang="en-US" sz="3200" strike="noStrike" dirty="0">
                <a:solidFill>
                  <a:srgbClr val="000000"/>
                </a:solidFill>
                <a:latin typeface="Calibri"/>
                <a:ea typeface="DejaVu Sans"/>
              </a:rPr>
              <a:t>as classes do </a:t>
            </a:r>
            <a:r>
              <a:rPr lang="en-US" sz="3200" strike="noStrike" dirty="0" err="1">
                <a:solidFill>
                  <a:srgbClr val="000000"/>
                </a:solidFill>
                <a:latin typeface="Calibri"/>
                <a:ea typeface="DejaVu Sans"/>
              </a:rPr>
              <a:t>AssertJ</a:t>
            </a:r>
            <a:r>
              <a:rPr lang="en-US" sz="3200" strike="noStrike" dirty="0">
                <a:solidFill>
                  <a:srgbClr val="000000"/>
                </a:solidFill>
                <a:latin typeface="Calibri"/>
                <a:ea typeface="DejaVu Sans"/>
              </a:rPr>
              <a:t> para </a:t>
            </a:r>
            <a:r>
              <a:rPr lang="en-US" sz="3200" strike="noStrike" dirty="0" err="1" smtClean="0">
                <a:solidFill>
                  <a:srgbClr val="000000"/>
                </a:solidFill>
                <a:latin typeface="Calibri"/>
                <a:ea typeface="DejaVu Sans"/>
              </a:rPr>
              <a:t>evitar</a:t>
            </a: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violações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regra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anterior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GuiQuery</a:t>
            </a:r>
            <a:r>
              <a:rPr lang="en-US" sz="28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GuiTask</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GuiActionRunner</a:t>
            </a:r>
            <a:endParaRPr dirty="0"/>
          </a:p>
        </p:txBody>
      </p:sp>
    </p:spTree>
    <p:extLst>
      <p:ext uri="{BB962C8B-B14F-4D97-AF65-F5344CB8AC3E}">
        <p14:creationId xmlns:p14="http://schemas.microsoft.com/office/powerpoint/2010/main" val="23791407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Demo</a:t>
            </a:r>
            <a:endParaRPr dirty="0"/>
          </a:p>
        </p:txBody>
      </p:sp>
      <p:sp>
        <p:nvSpPr>
          <p:cNvPr id="7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Adicione novos testes em </a:t>
            </a:r>
            <a:r>
              <a:rPr lang="pt-BR" sz="3200" dirty="0" err="1" smtClean="0">
                <a:solidFill>
                  <a:srgbClr val="000000"/>
                </a:solidFill>
                <a:latin typeface="Calibri"/>
              </a:rPr>
              <a:t>CalculatorGUITests</a:t>
            </a:r>
            <a:endParaRPr lang="pt-BR" sz="3200" dirty="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Comportamentos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testados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Edição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direta</a:t>
            </a:r>
            <a:r>
              <a:rPr lang="en-US" sz="2800" strike="noStrike" dirty="0">
                <a:solidFill>
                  <a:srgbClr val="000000"/>
                </a:solidFill>
                <a:latin typeface="Calibri"/>
                <a:ea typeface="DejaVu Sans"/>
              </a:rPr>
              <a:t> do “display”</a:t>
            </a:r>
            <a:endParaRPr dirty="0"/>
          </a:p>
          <a:p>
            <a:pPr lvl="1">
              <a:lnSpc>
                <a:spcPct val="100000"/>
              </a:lnSpc>
              <a:buFont typeface="Arial"/>
              <a:buChar char="–"/>
            </a:pPr>
            <a:r>
              <a:rPr lang="en-US" sz="2800" strike="noStrike" dirty="0" err="1">
                <a:solidFill>
                  <a:srgbClr val="000000"/>
                </a:solidFill>
                <a:latin typeface="Calibri"/>
                <a:ea typeface="DejaVu Sans"/>
              </a:rPr>
              <a:t>Divisão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por</a:t>
            </a:r>
            <a:r>
              <a:rPr lang="en-US" sz="2800" strike="noStrike" dirty="0">
                <a:solidFill>
                  <a:srgbClr val="000000"/>
                </a:solidFill>
                <a:latin typeface="Calibri"/>
                <a:ea typeface="DejaVu Sans"/>
              </a:rPr>
              <a:t> zero</a:t>
            </a:r>
            <a:endParaRPr dirty="0"/>
          </a:p>
          <a:p>
            <a:pPr lvl="1">
              <a:lnSpc>
                <a:spcPct val="100000"/>
              </a:lnSpc>
              <a:buFont typeface="Arial"/>
              <a:buChar char="–"/>
            </a:pPr>
            <a:r>
              <a:rPr lang="en-US" sz="2800" strike="noStrike" dirty="0" err="1">
                <a:solidFill>
                  <a:srgbClr val="000000"/>
                </a:solidFill>
                <a:latin typeface="Calibri"/>
                <a:ea typeface="DejaVu Sans"/>
              </a:rPr>
              <a:t>Números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decimais</a:t>
            </a:r>
            <a:endParaRPr dirty="0"/>
          </a:p>
          <a:p>
            <a:pPr lvl="1">
              <a:lnSpc>
                <a:spcPct val="100000"/>
              </a:lnSpc>
              <a:buFont typeface="Arial"/>
              <a:buChar char="–"/>
            </a:pPr>
            <a:r>
              <a:rPr lang="en-US" sz="2800" strike="noStrike" dirty="0" err="1">
                <a:solidFill>
                  <a:srgbClr val="000000"/>
                </a:solidFill>
                <a:latin typeface="Calibri"/>
                <a:ea typeface="DejaVu Sans"/>
              </a:rPr>
              <a:t>Teclas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(“C”, “CE”)</a:t>
            </a:r>
            <a:endParaRPr dirty="0"/>
          </a:p>
          <a:p>
            <a:pPr lvl="1">
              <a:lnSpc>
                <a:spcPct val="100000"/>
              </a:lnSpc>
            </a:pPr>
            <a:endParaRPr dirty="0"/>
          </a:p>
          <a:p>
            <a:pPr>
              <a:lnSpc>
                <a:spcPct val="100000"/>
              </a:lnSpc>
            </a:pPr>
            <a:endParaRPr dirty="0"/>
          </a:p>
        </p:txBody>
      </p:sp>
    </p:spTree>
    <p:extLst>
      <p:ext uri="{BB962C8B-B14F-4D97-AF65-F5344CB8AC3E}">
        <p14:creationId xmlns:p14="http://schemas.microsoft.com/office/powerpoint/2010/main" val="113431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p:nvPr>
        </p:nvSpPr>
        <p:spPr/>
        <p:txBody>
          <a:bodyPr/>
          <a:lstStyle/>
          <a:p>
            <a:r>
              <a:rPr lang="en-US" dirty="0" smtClean="0"/>
              <a:t>FIM…</a:t>
            </a:r>
            <a:endParaRPr lang="en-US" dirty="0"/>
          </a:p>
        </p:txBody>
      </p:sp>
    </p:spTree>
    <p:extLst>
      <p:ext uri="{BB962C8B-B14F-4D97-AF65-F5344CB8AC3E}">
        <p14:creationId xmlns:p14="http://schemas.microsoft.com/office/powerpoint/2010/main" val="342928242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DSL PARA TESTES: JBehave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JBehave</a:t>
            </a:r>
            <a:endParaRPr/>
          </a:p>
        </p:txBody>
      </p:sp>
      <p:sp>
        <p:nvSpPr>
          <p:cNvPr id="13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Framework para </a:t>
            </a:r>
            <a:r>
              <a:rPr lang="en-US" sz="3200" i="1" strike="noStrike">
                <a:solidFill>
                  <a:srgbClr val="000000"/>
                </a:solidFill>
                <a:latin typeface="Calibri"/>
                <a:ea typeface="DejaVu Sans"/>
              </a:rPr>
              <a:t>Behaviour-Driven Development</a:t>
            </a:r>
            <a:r>
              <a:rPr lang="en-US" sz="3200" strike="noStrike">
                <a:solidFill>
                  <a:srgbClr val="000000"/>
                </a:solidFill>
                <a:latin typeface="Calibri"/>
                <a:ea typeface="DejaVu Sans"/>
              </a:rPr>
              <a:t> (BDD)</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Permite definir cenários (histórias) que</a:t>
            </a:r>
            <a:endParaRPr/>
          </a:p>
          <a:p>
            <a:pPr>
              <a:lnSpc>
                <a:spcPct val="100000"/>
              </a:lnSpc>
              <a:buFont typeface="Arial"/>
              <a:buChar char="•"/>
            </a:pPr>
            <a:r>
              <a:rPr lang="en-US" sz="3200" strike="noStrike">
                <a:solidFill>
                  <a:srgbClr val="000000"/>
                </a:solidFill>
                <a:latin typeface="Calibri"/>
                <a:ea typeface="DejaVu Sans"/>
              </a:rPr>
              <a:t>expressam o comportamento da aplicação</a:t>
            </a:r>
            <a:endParaRPr/>
          </a:p>
          <a:p>
            <a:pPr>
              <a:lnSpc>
                <a:spcPct val="100000"/>
              </a:lnSpc>
              <a:buFont typeface="Arial"/>
              <a:buChar char="•"/>
            </a:pPr>
            <a:r>
              <a:rPr lang="en-US" sz="3200" strike="noStrike">
                <a:solidFill>
                  <a:srgbClr val="000000"/>
                </a:solidFill>
                <a:latin typeface="Calibri"/>
                <a:ea typeface="DejaVu Sans"/>
              </a:rPr>
              <a:t>em uma DSL customizada</a:t>
            </a:r>
            <a:endParaRPr/>
          </a:p>
          <a:p>
            <a:pPr>
              <a:lnSpc>
                <a:spcPct val="100000"/>
              </a:lnSpc>
              <a:buFont typeface="Arial"/>
              <a:buChar char="•"/>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Escrevendo uma história</a:t>
            </a:r>
            <a:endParaRPr/>
          </a:p>
        </p:txBody>
      </p:sp>
      <p:sp>
        <p:nvSpPr>
          <p:cNvPr id="131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Scenario:  trader is not alerted below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5.0</a:t>
            </a:r>
            <a:endParaRPr/>
          </a:p>
          <a:p>
            <a:r>
              <a:rPr lang="en-US" strike="noStrike">
                <a:solidFill>
                  <a:srgbClr val="000000"/>
                </a:solidFill>
                <a:latin typeface="Courier New"/>
                <a:ea typeface="Courier New"/>
              </a:rPr>
              <a:t>Then the alert status should be OFF</a:t>
            </a:r>
            <a:endParaRPr/>
          </a:p>
          <a:p>
            <a:endParaRPr/>
          </a:p>
          <a:p>
            <a:r>
              <a:rPr lang="en-US" strike="noStrike">
                <a:solidFill>
                  <a:srgbClr val="000000"/>
                </a:solidFill>
                <a:latin typeface="Courier New"/>
                <a:ea typeface="Courier New"/>
              </a:rPr>
              <a:t>Scenario:  trader is alerted above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11.0</a:t>
            </a:r>
            <a:endParaRPr/>
          </a:p>
          <a:p>
            <a:pPr>
              <a:lnSpc>
                <a:spcPct val="115000"/>
              </a:lnSpc>
            </a:pPr>
            <a:r>
              <a:rPr lang="en-US" strike="noStrike">
                <a:solidFill>
                  <a:srgbClr val="000000"/>
                </a:solidFill>
                <a:latin typeface="Courier New"/>
                <a:ea typeface="Courier New"/>
              </a:rPr>
              <a:t>Then the alert status should be 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(1 / 2)</a:t>
            </a:r>
            <a:endParaRPr/>
          </a:p>
        </p:txBody>
      </p:sp>
      <p:sp>
        <p:nvSpPr>
          <p:cNvPr id="132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400" strike="noStrike">
                <a:solidFill>
                  <a:srgbClr val="000000"/>
                </a:solidFill>
                <a:latin typeface="Courier New"/>
                <a:ea typeface="Courier New"/>
              </a:rPr>
              <a:t>public class TraderSteps { </a:t>
            </a:r>
            <a:endParaRPr/>
          </a:p>
          <a:p>
            <a:r>
              <a:rPr lang="en-US" sz="1400" strike="noStrike">
                <a:solidFill>
                  <a:srgbClr val="000000"/>
                </a:solidFill>
                <a:latin typeface="Courier New"/>
                <a:ea typeface="Courier New"/>
              </a:rPr>
              <a:t>    private Stock stock;</a:t>
            </a:r>
            <a:endParaRPr/>
          </a:p>
          <a:p>
            <a:endParaRPr/>
          </a:p>
          <a:p>
            <a:r>
              <a:rPr lang="en-US" sz="1400" strike="noStrike">
                <a:solidFill>
                  <a:srgbClr val="000000"/>
                </a:solidFill>
                <a:latin typeface="Courier New"/>
                <a:ea typeface="Courier New"/>
              </a:rPr>
              <a:t>    @Given("a stock of symbol $symbol and a threshold of $threshold")</a:t>
            </a:r>
            <a:endParaRPr/>
          </a:p>
          <a:p>
            <a:r>
              <a:rPr lang="en-US" sz="1400" strike="noStrike">
                <a:solidFill>
                  <a:srgbClr val="000000"/>
                </a:solidFill>
                <a:latin typeface="Courier New"/>
                <a:ea typeface="Courier New"/>
              </a:rPr>
              <a:t>    public void aStock(String symbol, double threshold) {</a:t>
            </a:r>
            <a:endParaRPr/>
          </a:p>
          <a:p>
            <a:r>
              <a:rPr lang="en-US" sz="1400" strike="noStrike">
                <a:solidFill>
                  <a:srgbClr val="000000"/>
                </a:solidFill>
                <a:latin typeface="Courier New"/>
                <a:ea typeface="Courier New"/>
              </a:rPr>
              <a:t>        stock = new Stock(symbol, threshold);</a:t>
            </a:r>
            <a:endParaRPr/>
          </a:p>
          <a:p>
            <a:r>
              <a:rPr lang="en-US" sz="1400" strike="noStrike">
                <a:solidFill>
                  <a:srgbClr val="000000"/>
                </a:solidFill>
                <a:latin typeface="Courier New"/>
                <a:ea typeface="Courier New"/>
              </a:rPr>
              <a:t>    }</a:t>
            </a:r>
            <a:endParaRPr/>
          </a:p>
          <a:p>
            <a:endParaRPr/>
          </a:p>
          <a:p>
            <a:r>
              <a:rPr lang="en-US" sz="1400" strike="noStrike">
                <a:solidFill>
                  <a:srgbClr val="000000"/>
                </a:solidFill>
                <a:latin typeface="Courier New"/>
                <a:ea typeface="Courier New"/>
              </a:rPr>
              <a:t>    @When("the stock is traded at $price")</a:t>
            </a:r>
            <a:endParaRPr/>
          </a:p>
          <a:p>
            <a:r>
              <a:rPr lang="en-US" sz="1400" strike="noStrike">
                <a:solidFill>
                  <a:srgbClr val="000000"/>
                </a:solidFill>
                <a:latin typeface="Courier New"/>
                <a:ea typeface="Courier New"/>
              </a:rPr>
              <a:t>    public void theStockIsTradedAt(double price) {</a:t>
            </a:r>
            <a:endParaRPr/>
          </a:p>
          <a:p>
            <a:r>
              <a:rPr lang="en-US" sz="1400" strike="noStrike">
                <a:solidFill>
                  <a:srgbClr val="000000"/>
                </a:solidFill>
                <a:latin typeface="Courier New"/>
                <a:ea typeface="Courier New"/>
              </a:rPr>
              <a:t>        stock.tradeAt(price);</a:t>
            </a:r>
            <a:endParaRPr/>
          </a:p>
          <a:p>
            <a:r>
              <a:rPr lang="en-US" sz="1400" strike="noStrike">
                <a:solidFill>
                  <a:srgbClr val="000000"/>
                </a:solidFill>
                <a:latin typeface="Courier New"/>
                <a:ea typeface="Courier New"/>
              </a:rPr>
              <a:t>    }</a:t>
            </a:r>
            <a:endParaRPr/>
          </a:p>
          <a:p>
            <a:pPr>
              <a:lnSpc>
                <a:spcPct val="115000"/>
              </a:lnSpc>
            </a:pP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(2 / 2)</a:t>
            </a:r>
            <a:endParaRPr/>
          </a:p>
        </p:txBody>
      </p:sp>
      <p:sp>
        <p:nvSpPr>
          <p:cNvPr id="132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 continua…</a:t>
            </a:r>
            <a:endParaRPr/>
          </a:p>
          <a:p>
            <a:pPr>
              <a:lnSpc>
                <a:spcPct val="115000"/>
              </a:lnSpc>
            </a:pPr>
            <a:endParaRPr/>
          </a:p>
          <a:p>
            <a:pPr>
              <a:lnSpc>
                <a:spcPct val="115000"/>
              </a:lnSpc>
            </a:pPr>
            <a:r>
              <a:rPr lang="en-US" sz="1400" strike="noStrike">
                <a:solidFill>
                  <a:srgbClr val="000000"/>
                </a:solidFill>
                <a:latin typeface="Courier New"/>
                <a:ea typeface="Courier New"/>
              </a:rPr>
              <a:t>    @Then("the alert status should be $status")</a:t>
            </a:r>
            <a:endParaRPr/>
          </a:p>
          <a:p>
            <a:pPr>
              <a:lnSpc>
                <a:spcPct val="115000"/>
              </a:lnSpc>
            </a:pPr>
            <a:r>
              <a:rPr lang="en-US" sz="1400" strike="noStrike">
                <a:solidFill>
                  <a:srgbClr val="000000"/>
                </a:solidFill>
                <a:latin typeface="Courier New"/>
                <a:ea typeface="Courier New"/>
              </a:rPr>
              <a:t>    public void theAlertStatusShouldBe(String status) {</a:t>
            </a:r>
            <a:endParaRPr/>
          </a:p>
          <a:p>
            <a:pPr>
              <a:lnSpc>
                <a:spcPct val="115000"/>
              </a:lnSpc>
            </a:pPr>
            <a:r>
              <a:rPr lang="en-US" sz="1400" strike="noStrike">
                <a:solidFill>
                  <a:srgbClr val="000000"/>
                </a:solidFill>
                <a:latin typeface="Courier New"/>
                <a:ea typeface="Courier New"/>
              </a:rPr>
              <a:t>        ensureThat(stock.getStatus().name(), equalTo(status));</a:t>
            </a:r>
            <a:endParaRPr/>
          </a:p>
          <a:p>
            <a:pPr>
              <a:lnSpc>
                <a:spcPct val="115000"/>
              </a:lnSpc>
            </a:pPr>
            <a:r>
              <a:rPr lang="en-US" sz="1400" strike="noStrike">
                <a:solidFill>
                  <a:srgbClr val="000000"/>
                </a:solidFill>
                <a:latin typeface="Courier New"/>
                <a:ea typeface="Courier New"/>
              </a:rPr>
              <a:t>    }</a:t>
            </a:r>
            <a:endParaRPr/>
          </a:p>
          <a:p>
            <a:pPr>
              <a:lnSpc>
                <a:spcPct val="115000"/>
              </a:lnSpc>
            </a:pPr>
            <a:endParaRPr/>
          </a:p>
          <a:p>
            <a:pPr>
              <a:lnSpc>
                <a:spcPct val="115000"/>
              </a:lnSpc>
            </a:pPr>
            <a:r>
              <a:rPr lang="en-US" sz="1400" strike="noStrike">
                <a:solidFill>
                  <a:srgbClr val="000000"/>
                </a:solidFill>
                <a:latin typeface="Courier New"/>
                <a:ea typeface="Courier New"/>
              </a:rPr>
              <a:t>}</a:t>
            </a: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sp>
        <p:nvSpPr>
          <p:cNvPr id="132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podem ajudar!</a:t>
            </a:r>
            <a:endParaRPr/>
          </a:p>
        </p:txBody>
      </p:sp>
      <p:sp>
        <p:nvSpPr>
          <p:cNvPr id="218" name="CustomShape 2"/>
          <p:cNvSpPr/>
          <p:nvPr/>
        </p:nvSpPr>
        <p:spPr>
          <a:xfrm>
            <a:off x="598680" y="2390760"/>
            <a:ext cx="4272480" cy="167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Automatizar execução </a:t>
            </a:r>
            <a:endParaRPr/>
          </a:p>
          <a:p>
            <a:pPr>
              <a:lnSpc>
                <a:spcPct val="100000"/>
              </a:lnSpc>
            </a:pPr>
            <a:r>
              <a:rPr lang="en-US" sz="3200" strike="noStrike">
                <a:solidFill>
                  <a:srgbClr val="000000"/>
                </a:solidFill>
                <a:latin typeface="Calibri"/>
                <a:ea typeface="DejaVu Sans"/>
              </a:rPr>
              <a:t>de testes e geração de</a:t>
            </a:r>
            <a:endParaRPr/>
          </a:p>
          <a:p>
            <a:pPr>
              <a:lnSpc>
                <a:spcPct val="100000"/>
              </a:lnSpc>
            </a:pPr>
            <a:r>
              <a:rPr lang="en-US" sz="3200" strike="noStrike">
                <a:solidFill>
                  <a:srgbClr val="000000"/>
                </a:solidFill>
                <a:latin typeface="Calibri"/>
                <a:ea typeface="DejaVu Sans"/>
              </a:rPr>
              <a:t>relatórios de execução. </a:t>
            </a:r>
            <a:endParaRPr/>
          </a:p>
        </p:txBody>
      </p:sp>
      <p:pic>
        <p:nvPicPr>
          <p:cNvPr id="219" name="Shape 61"/>
          <p:cNvPicPr/>
          <p:nvPr/>
        </p:nvPicPr>
        <p:blipFill>
          <a:blip r:embed="rId2"/>
          <a:stretch/>
        </p:blipFill>
        <p:spPr>
          <a:xfrm>
            <a:off x="5163120" y="2435400"/>
            <a:ext cx="1523160" cy="812160"/>
          </a:xfrm>
          <a:prstGeom prst="rect">
            <a:avLst/>
          </a:prstGeom>
          <a:ln>
            <a:noFill/>
          </a:ln>
        </p:spPr>
      </p:pic>
      <p:pic>
        <p:nvPicPr>
          <p:cNvPr id="220" name="Shape 62"/>
          <p:cNvPicPr/>
          <p:nvPr/>
        </p:nvPicPr>
        <p:blipFill>
          <a:blip r:embed="rId3"/>
          <a:stretch/>
        </p:blipFill>
        <p:spPr>
          <a:xfrm>
            <a:off x="7054560" y="2390760"/>
            <a:ext cx="1266120" cy="901080"/>
          </a:xfrm>
          <a:prstGeom prst="rect">
            <a:avLst/>
          </a:prstGeom>
          <a:ln>
            <a:noFill/>
          </a:ln>
        </p:spPr>
      </p:pic>
      <p:pic>
        <p:nvPicPr>
          <p:cNvPr id="221" name="Shape 63"/>
          <p:cNvPicPr/>
          <p:nvPr/>
        </p:nvPicPr>
        <p:blipFill>
          <a:blip r:embed="rId4"/>
          <a:stretch/>
        </p:blipFill>
        <p:spPr>
          <a:xfrm>
            <a:off x="5808600" y="3505320"/>
            <a:ext cx="2218680" cy="837360"/>
          </a:xfrm>
          <a:prstGeom prst="rect">
            <a:avLst/>
          </a:prstGeom>
          <a:ln>
            <a:noFill/>
          </a:ln>
        </p:spPr>
      </p:pic>
      <p:pic>
        <p:nvPicPr>
          <p:cNvPr id="222" name="Shape 64"/>
          <p:cNvPicPr/>
          <p:nvPr/>
        </p:nvPicPr>
        <p:blipFill>
          <a:blip r:embed="rId5"/>
          <a:stretch/>
        </p:blipFill>
        <p:spPr>
          <a:xfrm>
            <a:off x="5501160" y="4851360"/>
            <a:ext cx="1315800" cy="837360"/>
          </a:xfrm>
          <a:prstGeom prst="rect">
            <a:avLst/>
          </a:prstGeom>
          <a:ln>
            <a:noFill/>
          </a:ln>
        </p:spPr>
      </p:pic>
      <p:pic>
        <p:nvPicPr>
          <p:cNvPr id="223" name="Shape 65"/>
          <p:cNvPicPr/>
          <p:nvPr/>
        </p:nvPicPr>
        <p:blipFill>
          <a:blip r:embed="rId6"/>
          <a:stretch/>
        </p:blipFill>
        <p:spPr>
          <a:xfrm>
            <a:off x="7350840" y="5037120"/>
            <a:ext cx="904320" cy="1586880"/>
          </a:xfrm>
          <a:prstGeom prst="rect">
            <a:avLst/>
          </a:prstGeom>
          <a:ln>
            <a:noFill/>
          </a:ln>
        </p:spPr>
      </p:pic>
      <p:pic>
        <p:nvPicPr>
          <p:cNvPr id="224" name="Shape 66"/>
          <p:cNvPicPr/>
          <p:nvPr/>
        </p:nvPicPr>
        <p:blipFill>
          <a:blip r:embed="rId7"/>
          <a:stretch/>
        </p:blipFill>
        <p:spPr>
          <a:xfrm>
            <a:off x="5187960" y="5689440"/>
            <a:ext cx="1942560" cy="1091520"/>
          </a:xfrm>
          <a:prstGeom prst="rect">
            <a:avLst/>
          </a:prstGeom>
          <a:ln>
            <a:noFill/>
          </a:ln>
        </p:spPr>
      </p:pic>
      <p:sp>
        <p:nvSpPr>
          <p:cNvPr id="225" name="CustomShape 3"/>
          <p:cNvSpPr/>
          <p:nvPr/>
        </p:nvSpPr>
        <p:spPr>
          <a:xfrm>
            <a:off x="622440" y="4851360"/>
            <a:ext cx="4571280" cy="155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ea typeface="DejaVu Sans"/>
              </a:rPr>
              <a:t>Acompanhamento de status de “bugs” e atividades de teste</a:t>
            </a:r>
            <a:endParaRPr/>
          </a:p>
        </p:txBody>
      </p:sp>
      <p:sp>
        <p:nvSpPr>
          <p:cNvPr id="226" name="CustomShape 4"/>
          <p:cNvSpPr/>
          <p:nvPr/>
        </p:nvSpPr>
        <p:spPr>
          <a:xfrm>
            <a:off x="457200" y="99036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Exemplos</a:t>
            </a:r>
            <a:endParaRPr/>
          </a:p>
        </p:txBody>
      </p:sp>
      <p:sp>
        <p:nvSpPr>
          <p:cNvPr id="227" name="Line 5"/>
          <p:cNvSpPr/>
          <p:nvPr/>
        </p:nvSpPr>
        <p:spPr>
          <a:xfrm>
            <a:off x="0" y="4601880"/>
            <a:ext cx="9144000" cy="360"/>
          </a:xfrm>
          <a:prstGeom prst="line">
            <a:avLst/>
          </a:prstGeom>
          <a:ln>
            <a:solidFill>
              <a:srgbClr val="4A7EBB"/>
            </a:solidFill>
            <a:round/>
          </a:ln>
        </p:spPr>
      </p:sp>
      <p:sp>
        <p:nvSpPr>
          <p:cNvPr id="228" name="Line 6"/>
          <p:cNvSpPr/>
          <p:nvPr/>
        </p:nvSpPr>
        <p:spPr>
          <a:xfrm>
            <a:off x="0" y="2057400"/>
            <a:ext cx="9144000" cy="360"/>
          </a:xfrm>
          <a:prstGeom prst="line">
            <a:avLst/>
          </a:prstGeom>
          <a:ln>
            <a:solidFill>
              <a:srgbClr val="4A7EB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Baixe o projeto dsl-tests/</a:t>
            </a:r>
            <a:r>
              <a:rPr lang="en-US" sz="3200" i="1" u="sng" strike="noStrike">
                <a:solidFill>
                  <a:srgbClr val="0000FF"/>
                </a:solidFill>
                <a:latin typeface="Calibri"/>
                <a:ea typeface="DejaVu Sans"/>
                <a:hlinkClick r:id="rId3"/>
              </a:rPr>
              <a:t>gameoflife</a:t>
            </a:r>
            <a:endParaRPr/>
          </a:p>
          <a:p>
            <a:pPr>
              <a:lnSpc>
                <a:spcPct val="100000"/>
              </a:lnSpc>
              <a:buFont typeface="Arial"/>
              <a:buChar char="•"/>
            </a:pPr>
            <a:r>
              <a:rPr lang="en-US" sz="3200" i="1" u="sng" strike="noStrike">
                <a:solidFill>
                  <a:srgbClr val="0000FF"/>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método para inverter todas as células em um retângulo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novo passo para este método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uma história que utiliza este passo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CustomShape 1"/>
          <p:cNvSpPr/>
          <p:nvPr/>
        </p:nvSpPr>
        <p:spPr>
          <a:xfrm>
            <a:off x="685800" y="2111040"/>
            <a:ext cx="777168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Revisão</a:t>
            </a:r>
            <a:endParaRPr/>
          </a:p>
        </p:txBody>
      </p:sp>
      <p:sp>
        <p:nvSpPr>
          <p:cNvPr id="1331" name="CustomShape 2"/>
          <p:cNvSpPr/>
          <p:nvPr/>
        </p:nvSpPr>
        <p:spPr>
          <a:xfrm>
            <a:off x="685800" y="3786840"/>
            <a:ext cx="7771680" cy="1045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Seu chefe lhe encarregou de descobrir quanto tempo leva, em média, para que um defeito grave reportado pelo usuário seja corrigido. Como você poderia obter esta informação?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Novas versões do Windows/OSX foram lançadas. A empresa “ABC” pretende lançar versões dos seus aplicativos utilizando novas funcionalidades disponíveis nos novos SOs.</a:t>
            </a:r>
            <a:endParaRPr/>
          </a:p>
          <a:p>
            <a:pPr>
              <a:lnSpc>
                <a:spcPct val="100000"/>
              </a:lnSpc>
            </a:pPr>
            <a:r>
              <a:rPr lang="en-US" sz="2400" strike="noStrike">
                <a:solidFill>
                  <a:srgbClr val="000000"/>
                </a:solidFill>
                <a:latin typeface="Calibri"/>
                <a:ea typeface="DejaVu Sans"/>
              </a:rPr>
              <a:t>Logicamente, testes relacionados à estas funcionalidades devem ser executados apenas se o servidor de testes utilizado tiver um dos novos SOs instalado. </a:t>
            </a:r>
            <a:endParaRPr/>
          </a:p>
          <a:p>
            <a:pPr>
              <a:lnSpc>
                <a:spcPct val="100000"/>
              </a:lnSpc>
            </a:pPr>
            <a:r>
              <a:rPr lang="en-US" sz="2400" strike="noStrike">
                <a:solidFill>
                  <a:srgbClr val="000000"/>
                </a:solidFill>
                <a:latin typeface="Calibri"/>
                <a:ea typeface="DejaVu Sans"/>
              </a:rPr>
              <a:t>Como você propõe que isso seja feito</a:t>
            </a:r>
            <a:r>
              <a:rPr lang="en-US" sz="3200"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CustomShape 1"/>
          <p:cNvSpPr/>
          <p:nvPr/>
        </p:nvSpPr>
        <p:spPr>
          <a:xfrm>
            <a:off x="457200" y="571680"/>
            <a:ext cx="399384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O teste a seguir atende ao critério de adequação de decisões (branches), considerando o programa ao lado? Justifique a sua resposta.</a:t>
            </a:r>
            <a:endParaRPr/>
          </a:p>
          <a:p>
            <a:pPr>
              <a:lnSpc>
                <a:spcPct val="100000"/>
              </a:lnSpc>
            </a:pPr>
            <a:endParaRPr/>
          </a:p>
          <a:p>
            <a:pPr>
              <a:lnSpc>
                <a:spcPct val="100000"/>
              </a:lnSpc>
            </a:pPr>
            <a:r>
              <a:rPr lang="en-US" strike="noStrike">
                <a:solidFill>
                  <a:srgbClr val="000000"/>
                </a:solidFill>
                <a:latin typeface="Calibri"/>
                <a:ea typeface="DejaVu Sans"/>
              </a:rPr>
              <a:t>@Test</a:t>
            </a:r>
            <a:endParaRPr/>
          </a:p>
          <a:p>
            <a:pPr>
              <a:lnSpc>
                <a:spcPct val="100000"/>
              </a:lnSpc>
            </a:pPr>
            <a:r>
              <a:rPr lang="en-US" strike="noStrike">
                <a:solidFill>
                  <a:srgbClr val="000000"/>
                </a:solidFill>
                <a:latin typeface="Calibri"/>
                <a:ea typeface="DejaVu Sans"/>
              </a:rPr>
              <a:t>void test() {</a:t>
            </a:r>
            <a:endParaRPr/>
          </a:p>
          <a:p>
            <a:pPr>
              <a:lnSpc>
                <a:spcPct val="100000"/>
              </a:lnSpc>
            </a:pPr>
            <a:r>
              <a:rPr lang="en-US" strike="noStrike">
                <a:solidFill>
                  <a:srgbClr val="000000"/>
                </a:solidFill>
                <a:latin typeface="Calibri"/>
                <a:ea typeface="DejaVu Sans"/>
              </a:rPr>
              <a:t>   Program.foo(2,2);</a:t>
            </a:r>
            <a:endParaRPr/>
          </a:p>
          <a:p>
            <a:pPr>
              <a:lnSpc>
                <a:spcPct val="100000"/>
              </a:lnSpc>
            </a:pPr>
            <a:r>
              <a:rPr lang="en-US" strike="noStrike">
                <a:solidFill>
                  <a:srgbClr val="000000"/>
                </a:solidFill>
                <a:latin typeface="Calibri"/>
                <a:ea typeface="DejaVu Sans"/>
              </a:rPr>
              <a:t>   Program.foo(-2,-3);</a:t>
            </a:r>
            <a:endParaRPr/>
          </a:p>
          <a:p>
            <a:pPr>
              <a:lnSpc>
                <a:spcPct val="100000"/>
              </a:lnSpc>
            </a:pPr>
            <a:r>
              <a:rPr lang="en-US" strike="noStrike">
                <a:solidFill>
                  <a:srgbClr val="000000"/>
                </a:solidFill>
                <a:latin typeface="Calibri"/>
                <a:ea typeface="DejaVu Sans"/>
              </a:rPr>
              <a:t>}</a:t>
            </a:r>
            <a:endParaRPr/>
          </a:p>
        </p:txBody>
      </p:sp>
      <p:sp>
        <p:nvSpPr>
          <p:cNvPr id="1337" name="CustomShape 2"/>
          <p:cNvSpPr/>
          <p:nvPr/>
        </p:nvSpPr>
        <p:spPr>
          <a:xfrm>
            <a:off x="4692240" y="571320"/>
            <a:ext cx="458676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public class Program {</a:t>
            </a:r>
            <a:endParaRPr/>
          </a:p>
          <a:p>
            <a:pPr>
              <a:lnSpc>
                <a:spcPct val="100000"/>
              </a:lnSpc>
            </a:pPr>
            <a:r>
              <a:rPr lang="en-US" strike="noStrike">
                <a:solidFill>
                  <a:srgbClr val="000000"/>
                </a:solidFill>
                <a:latin typeface="Calibri"/>
                <a:ea typeface="DejaVu Sans"/>
              </a:rPr>
              <a:t>   public static void foo(int a, int b) {</a:t>
            </a:r>
            <a:endParaRPr/>
          </a:p>
          <a:p>
            <a:pPr>
              <a:lnSpc>
                <a:spcPct val="100000"/>
              </a:lnSpc>
            </a:pPr>
            <a:r>
              <a:rPr lang="en-US" strike="noStrike">
                <a:solidFill>
                  <a:srgbClr val="000000"/>
                </a:solidFill>
                <a:latin typeface="Calibri"/>
                <a:ea typeface="DejaVu Sans"/>
              </a:rPr>
              <a:t>      int c;</a:t>
            </a:r>
            <a:endParaRPr/>
          </a:p>
          <a:p>
            <a:pPr>
              <a:lnSpc>
                <a:spcPct val="100000"/>
              </a:lnSpc>
            </a:pPr>
            <a:r>
              <a:rPr lang="en-US" strike="noStrike">
                <a:solidFill>
                  <a:srgbClr val="000000"/>
                </a:solidFill>
                <a:latin typeface="Calibri"/>
                <a:ea typeface="DejaVu Sans"/>
              </a:rPr>
              <a:t>      if (a == b) {</a:t>
            </a:r>
            <a:endParaRPr/>
          </a:p>
          <a:p>
            <a:pPr>
              <a:lnSpc>
                <a:spcPct val="100000"/>
              </a:lnSpc>
            </a:pPr>
            <a:r>
              <a:rPr lang="en-US" strike="noStrike">
                <a:solidFill>
                  <a:srgbClr val="000000"/>
                </a:solidFill>
                <a:latin typeface="Calibri"/>
                <a:ea typeface="DejaVu Sans"/>
              </a:rPr>
              <a:t>         c = a - 2 * b;</a:t>
            </a:r>
            <a:endParaRPr/>
          </a:p>
          <a:p>
            <a:pPr>
              <a:lnSpc>
                <a:spcPct val="100000"/>
              </a:lnSpc>
            </a:pPr>
            <a:r>
              <a:rPr lang="en-US" strike="noStrike">
                <a:solidFill>
                  <a:srgbClr val="000000"/>
                </a:solidFill>
                <a:latin typeface="Calibri"/>
                <a:ea typeface="DejaVu Sans"/>
              </a:rPr>
              <a:t>      } else {</a:t>
            </a:r>
            <a:endParaRPr/>
          </a:p>
          <a:p>
            <a:pPr>
              <a:lnSpc>
                <a:spcPct val="100000"/>
              </a:lnSpc>
            </a:pPr>
            <a:r>
              <a:rPr lang="en-US" strike="noStrike">
                <a:solidFill>
                  <a:srgbClr val="000000"/>
                </a:solidFill>
                <a:latin typeface="Calibri"/>
                <a:ea typeface="DejaVu Sans"/>
              </a:rPr>
              <a:t>         c = a + b;</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if (c &lt; 0) {</a:t>
            </a:r>
            <a:endParaRPr/>
          </a:p>
          <a:p>
            <a:pPr>
              <a:lnSpc>
                <a:spcPct val="100000"/>
              </a:lnSpc>
            </a:pPr>
            <a:r>
              <a:rPr lang="en-US" strike="noStrike">
                <a:solidFill>
                  <a:srgbClr val="000000"/>
                </a:solidFill>
                <a:latin typeface="Calibri"/>
                <a:ea typeface="DejaVu Sans"/>
              </a:rPr>
              <a:t>          System.out.print(“c is negative”);</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alibri"/>
                <a:ea typeface="DejaVu Sans"/>
              </a:rPr>
              <a:t>Você escreveu uma aplicação para Swing e colocou o código no github para outras pessoas utilizarem. Um dos usuários descobriu que o botão “Voltar” no menu de opções não funciona corretamente às quartas-feiras. </a:t>
            </a:r>
            <a:endParaRPr/>
          </a:p>
          <a:p>
            <a:pPr>
              <a:lnSpc>
                <a:spcPct val="100000"/>
              </a:lnSpc>
            </a:pPr>
            <a:endParaRPr/>
          </a:p>
          <a:p>
            <a:pPr>
              <a:lnSpc>
                <a:spcPct val="100000"/>
              </a:lnSpc>
            </a:pPr>
            <a:r>
              <a:rPr lang="en-US" sz="2400" strike="noStrike">
                <a:solidFill>
                  <a:srgbClr val="000000"/>
                </a:solidFill>
                <a:latin typeface="Calibri"/>
                <a:ea typeface="DejaVu Sans"/>
              </a:rPr>
              <a:t>Após corrigir o problema, você deseja adicionar um teste à sua suíte de regressão que possa detectar esse problema caso ele volte à ocorrer. Como você escreveria esse teste?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4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Você foi contratado pelo departamento de física para testar um simulador de fluxos turbulentos. O código não está disponível, mas você tem acesso à especificação do programa. O número de possíveis valores de entrada é imenso (&gt; 100) e de tipos variados (Strings, ints, doubles…). Um estagiário do laboratório irá lhe ajudar a computar resultados de referência para entradas específicas. </a:t>
            </a:r>
            <a:endParaRPr/>
          </a:p>
          <a:p>
            <a:pPr>
              <a:lnSpc>
                <a:spcPct val="100000"/>
              </a:lnSpc>
            </a:pPr>
            <a:r>
              <a:rPr lang="en-US" sz="2400" strike="noStrike">
                <a:solidFill>
                  <a:srgbClr val="000000"/>
                </a:solidFill>
                <a:latin typeface="Calibri"/>
                <a:ea typeface="DejaVu Sans"/>
              </a:rPr>
              <a:t>Como você irá escolher as entradas a serem testadas de forma a maximizar as chances de encontrar erros?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Ser humano é essencial!</a:t>
            </a:r>
            <a:endParaRPr/>
          </a:p>
        </p:txBody>
      </p:sp>
      <p:sp>
        <p:nvSpPr>
          <p:cNvPr id="230" name="CustomShape 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1" name="CustomShape 3"/>
          <p:cNvSpPr/>
          <p:nvPr/>
        </p:nvSpPr>
        <p:spPr>
          <a:xfrm>
            <a:off x="307800" y="79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2" name="CustomShape 4"/>
          <p:cNvSpPr/>
          <p:nvPr/>
        </p:nvSpPr>
        <p:spPr>
          <a:xfrm>
            <a:off x="460440" y="16020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33" name="Picture 12"/>
          <p:cNvPicPr/>
          <p:nvPr/>
        </p:nvPicPr>
        <p:blipFill>
          <a:blip r:embed="rId2"/>
          <a:stretch/>
        </p:blipFill>
        <p:spPr>
          <a:xfrm>
            <a:off x="2743200" y="2514600"/>
            <a:ext cx="3689640" cy="303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Testes</a:t>
            </a:r>
            <a:endParaRPr/>
          </a:p>
        </p:txBody>
      </p:sp>
      <p:sp>
        <p:nvSpPr>
          <p:cNvPr id="1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Toda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objetivo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descobrir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endParaRPr dirty="0"/>
          </a:p>
          <a:p>
            <a:pPr lvl="1">
              <a:lnSpc>
                <a:spcPct val="100000"/>
              </a:lnSpc>
              <a:buFont typeface="Arial"/>
              <a:buChar char="–"/>
            </a:pPr>
            <a:r>
              <a:rPr lang="en-US" sz="2800" strike="noStrike" dirty="0" smtClean="0">
                <a:solidFill>
                  <a:srgbClr val="000000"/>
                </a:solidFill>
                <a:latin typeface="Calibri"/>
                <a:ea typeface="DejaVu Sans"/>
              </a:rPr>
              <a:t> Parte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processo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desenvolvimento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err="1" smtClean="0">
                <a:solidFill>
                  <a:srgbClr val="000000"/>
                </a:solidFill>
                <a:latin typeface="Calibri"/>
              </a:rPr>
              <a:t>Não</a:t>
            </a:r>
            <a:r>
              <a:rPr lang="en-US" sz="2800" dirty="0" smtClean="0">
                <a:solidFill>
                  <a:srgbClr val="000000"/>
                </a:solidFill>
                <a:latin typeface="Calibri"/>
              </a:rPr>
              <a:t> </a:t>
            </a:r>
            <a:r>
              <a:rPr lang="en-US" sz="2800" dirty="0" err="1" smtClean="0">
                <a:solidFill>
                  <a:srgbClr val="000000"/>
                </a:solidFill>
                <a:latin typeface="Calibri"/>
              </a:rPr>
              <a:t>garante</a:t>
            </a:r>
            <a:r>
              <a:rPr lang="en-US" sz="2800" dirty="0" smtClean="0">
                <a:solidFill>
                  <a:srgbClr val="000000"/>
                </a:solidFill>
                <a:latin typeface="Calibri"/>
              </a:rPr>
              <a:t> </a:t>
            </a:r>
            <a:r>
              <a:rPr lang="en-US" sz="2800" dirty="0" err="1" smtClean="0">
                <a:solidFill>
                  <a:srgbClr val="000000"/>
                </a:solidFill>
                <a:latin typeface="Calibri"/>
              </a:rPr>
              <a:t>detecção</a:t>
            </a:r>
            <a:r>
              <a:rPr lang="en-US" sz="2800" dirty="0" smtClean="0">
                <a:solidFill>
                  <a:srgbClr val="000000"/>
                </a:solidFill>
                <a:latin typeface="Calibri"/>
              </a:rPr>
              <a:t> de </a:t>
            </a:r>
            <a:r>
              <a:rPr lang="en-US" sz="2800" dirty="0" err="1" smtClean="0">
                <a:solidFill>
                  <a:srgbClr val="000000"/>
                </a:solidFill>
                <a:latin typeface="Calibri"/>
              </a:rPr>
              <a:t>erros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Técnica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dominante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melhoria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de </a:t>
            </a:r>
            <a:r>
              <a:rPr lang="en-US" sz="3200" u="sng" strike="noStrike" dirty="0" err="1" smtClean="0">
                <a:solidFill>
                  <a:srgbClr val="000000"/>
                </a:solidFill>
                <a:latin typeface="Calibri"/>
                <a:ea typeface="DejaVu Sans"/>
              </a:rPr>
              <a:t>qualidade</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Inspeção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código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também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importante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esqueça!</a:t>
            </a:r>
            <a:endParaRPr/>
          </a:p>
        </p:txBody>
      </p:sp>
      <p:sp>
        <p:nvSpPr>
          <p:cNvPr id="235" name="CustomShape 2"/>
          <p:cNvSpPr/>
          <p:nvPr/>
        </p:nvSpPr>
        <p:spPr>
          <a:xfrm>
            <a:off x="805418" y="1905000"/>
            <a:ext cx="7473960" cy="63864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600" strike="noStrike">
                <a:solidFill>
                  <a:srgbClr val="000000"/>
                </a:solidFill>
                <a:latin typeface="Calibri"/>
                <a:ea typeface="DejaVu Sans"/>
              </a:rPr>
              <a:t>Testes não garante ausência de erros.</a:t>
            </a:r>
            <a:endParaRPr/>
          </a:p>
        </p:txBody>
      </p:sp>
      <p:sp>
        <p:nvSpPr>
          <p:cNvPr id="2" name="CaixaDeTexto 1"/>
          <p:cNvSpPr txBox="1"/>
          <p:nvPr/>
        </p:nvSpPr>
        <p:spPr>
          <a:xfrm>
            <a:off x="2008909" y="3758625"/>
            <a:ext cx="1893467" cy="584775"/>
          </a:xfrm>
          <a:prstGeom prst="rect">
            <a:avLst/>
          </a:prstGeom>
          <a:noFill/>
        </p:spPr>
        <p:txBody>
          <a:bodyPr wrap="none" rtlCol="0">
            <a:spAutoFit/>
          </a:bodyPr>
          <a:lstStyle/>
          <a:p>
            <a:r>
              <a:rPr lang="en-US" sz="3200" dirty="0" err="1" smtClean="0"/>
              <a:t>Processo</a:t>
            </a:r>
            <a:endParaRPr lang="en-US" sz="3200" dirty="0"/>
          </a:p>
        </p:txBody>
      </p:sp>
      <p:pic>
        <p:nvPicPr>
          <p:cNvPr id="1026"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0018" y="3657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2029691" y="4520625"/>
            <a:ext cx="2505814" cy="584775"/>
          </a:xfrm>
          <a:prstGeom prst="rect">
            <a:avLst/>
          </a:prstGeom>
          <a:noFill/>
        </p:spPr>
        <p:txBody>
          <a:bodyPr wrap="none" rtlCol="0">
            <a:spAutoFit/>
          </a:bodyPr>
          <a:lstStyle/>
          <a:p>
            <a:r>
              <a:rPr lang="en-US" sz="3200" dirty="0" err="1" smtClean="0"/>
              <a:t>Ferramentas</a:t>
            </a:r>
            <a:endParaRPr lang="en-US" sz="3200" dirty="0"/>
          </a:p>
        </p:txBody>
      </p:sp>
      <p:pic>
        <p:nvPicPr>
          <p:cNvPr id="7"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419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a:off x="2008909" y="5334000"/>
            <a:ext cx="3235181" cy="584775"/>
          </a:xfrm>
          <a:prstGeom prst="rect">
            <a:avLst/>
          </a:prstGeom>
          <a:noFill/>
        </p:spPr>
        <p:txBody>
          <a:bodyPr wrap="none" rtlCol="0">
            <a:spAutoFit/>
          </a:bodyPr>
          <a:lstStyle/>
          <a:p>
            <a:r>
              <a:rPr lang="en-US" sz="3200" dirty="0" smtClean="0"/>
              <a:t>Material </a:t>
            </a:r>
            <a:r>
              <a:rPr lang="en-US" sz="3200" dirty="0" err="1" smtClean="0"/>
              <a:t>humano</a:t>
            </a:r>
            <a:endParaRPr lang="en-US" sz="3200" dirty="0"/>
          </a:p>
        </p:txBody>
      </p:sp>
      <p:pic>
        <p:nvPicPr>
          <p:cNvPr id="9"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COMO ESCREVER UM BUG REPORT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Shape 99"/>
          <p:cNvPicPr/>
          <p:nvPr/>
        </p:nvPicPr>
        <p:blipFill>
          <a:blip r:embed="rId2"/>
          <a:stretch/>
        </p:blipFill>
        <p:spPr>
          <a:xfrm>
            <a:off x="1238400" y="1219320"/>
            <a:ext cx="6666840" cy="5600160"/>
          </a:xfrm>
          <a:prstGeom prst="rect">
            <a:avLst/>
          </a:prstGeom>
          <a:ln>
            <a:noFill/>
          </a:ln>
        </p:spPr>
      </p:pic>
      <p:sp>
        <p:nvSpPr>
          <p:cNvPr id="244"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Bugzilla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Shape 104"/>
          <p:cNvPicPr/>
          <p:nvPr/>
        </p:nvPicPr>
        <p:blipFill>
          <a:blip r:embed="rId2"/>
          <a:stretch/>
        </p:blipFill>
        <p:spPr>
          <a:xfrm>
            <a:off x="703080" y="1828800"/>
            <a:ext cx="7737120" cy="6857280"/>
          </a:xfrm>
          <a:prstGeom prst="rect">
            <a:avLst/>
          </a:prstGeom>
          <a:ln>
            <a:noFill/>
          </a:ln>
        </p:spPr>
      </p:pic>
      <p:sp>
        <p:nvSpPr>
          <p:cNvPr id="246"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(Issue Tracker)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Anatomia de um bom Bug Report</a:t>
            </a:r>
            <a:endParaRPr/>
          </a:p>
        </p:txBody>
      </p:sp>
      <p:sp>
        <p:nvSpPr>
          <p:cNvPr id="248" name="CustomShape 2"/>
          <p:cNvSpPr/>
          <p:nvPr/>
        </p:nvSpPr>
        <p:spPr>
          <a:xfrm>
            <a:off x="6004800" y="6250320"/>
            <a:ext cx="31381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Painless Bug Tracking</a:t>
            </a:r>
            <a:endParaRPr/>
          </a:p>
          <a:p>
            <a:pPr>
              <a:lnSpc>
                <a:spcPct val="100000"/>
              </a:lnSpc>
            </a:pPr>
            <a:endParaRPr/>
          </a:p>
        </p:txBody>
      </p:sp>
      <p:sp>
        <p:nvSpPr>
          <p:cNvPr id="249" name="CustomShape 3"/>
          <p:cNvSpPr/>
          <p:nvPr/>
        </p:nvSpPr>
        <p:spPr>
          <a:xfrm>
            <a:off x="1143000" y="4343400"/>
            <a:ext cx="6628680" cy="1370880"/>
          </a:xfrm>
          <a:prstGeom prst="wedgeRectCallout">
            <a:avLst>
              <a:gd name="adj1" fmla="val -34463"/>
              <a:gd name="adj2" fmla="val -105900"/>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trike="noStrike">
                <a:solidFill>
                  <a:srgbClr val="000000"/>
                </a:solidFill>
                <a:latin typeface="Calibri"/>
                <a:ea typeface="DejaVu Sans"/>
              </a:rPr>
              <a:t>Representação em linguagem natural de um teste (sequência + asserção)</a:t>
            </a:r>
            <a:endParaRPr/>
          </a:p>
        </p:txBody>
      </p:sp>
      <p:sp>
        <p:nvSpPr>
          <p:cNvPr id="250" name="CustomShape 4"/>
          <p:cNvSpPr/>
          <p:nvPr/>
        </p:nvSpPr>
        <p:spPr>
          <a:xfrm>
            <a:off x="457200" y="1600200"/>
            <a:ext cx="8457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 </a:t>
            </a:r>
            <a:r>
              <a:rPr lang="en-US" sz="3200" strike="noStrike" dirty="0">
                <a:solidFill>
                  <a:srgbClr val="000000"/>
                </a:solidFill>
                <a:latin typeface="Calibri"/>
                <a:ea typeface="DejaVu Sans"/>
              </a:rPr>
              <a:t>report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conter</a:t>
            </a:r>
            <a:r>
              <a:rPr lang="en-US" sz="3200" strike="noStrike" dirty="0">
                <a:solidFill>
                  <a:srgbClr val="000000"/>
                </a:solidFill>
                <a:latin typeface="Calibri"/>
                <a:ea typeface="DejaVu Sans"/>
              </a:rPr>
              <a:t>:</a:t>
            </a:r>
            <a:endParaRPr dirty="0"/>
          </a:p>
          <a:p>
            <a:pPr lvl="1">
              <a:lnSpc>
                <a:spcPct val="100000"/>
              </a:lnSpc>
              <a:buFont typeface="Arial"/>
              <a:buAutoNum type="arabicPeriod"/>
            </a:pPr>
            <a:r>
              <a:rPr lang="en-US" sz="2800" strike="noStrike" dirty="0" err="1">
                <a:solidFill>
                  <a:srgbClr val="000000"/>
                </a:solidFill>
                <a:latin typeface="Calibri"/>
                <a:ea typeface="DejaVu Sans"/>
              </a:rPr>
              <a:t>Passos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reproduzir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problema</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esperava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ver</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viu</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vez</a:t>
            </a:r>
            <a:r>
              <a:rPr lang="en-US" sz="2800" strike="noStrike" dirty="0">
                <a:solidFill>
                  <a:srgbClr val="000000"/>
                </a:solidFill>
                <a:latin typeface="Calibri"/>
                <a:ea typeface="DejaVu Sans"/>
              </a:rPr>
              <a:t> disso</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2"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Sumário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conciso</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ilustrativo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a:t>
            </a:r>
            <a:r>
              <a:rPr lang="en-US" sz="2400" strike="noStrike" dirty="0" smtClean="0">
                <a:solidFill>
                  <a:srgbClr val="000000"/>
                </a:solidFill>
                <a:latin typeface="Courier New"/>
                <a:ea typeface="Courier New"/>
              </a:rPr>
              <a:t>hangs</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stutters when</a:t>
            </a:r>
            <a:endParaRPr dirty="0"/>
          </a:p>
          <a:p>
            <a:pPr>
              <a:lnSpc>
                <a:spcPct val="100000"/>
              </a:lnSpc>
            </a:pPr>
            <a:r>
              <a:rPr lang="en-US" sz="2400" strike="noStrike" dirty="0">
                <a:solidFill>
                  <a:srgbClr val="000000"/>
                </a:solidFill>
                <a:latin typeface="Courier New"/>
                <a:ea typeface="Courier New"/>
              </a:rPr>
              <a:t>  playing some kinds of audio files</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Audio Player stutters when playing</a:t>
            </a:r>
            <a:endParaRPr dirty="0"/>
          </a:p>
          <a:p>
            <a:pPr>
              <a:lnSpc>
                <a:spcPct val="100000"/>
              </a:lnSpc>
            </a:pPr>
            <a:r>
              <a:rPr lang="en-US" sz="2400" strike="noStrike" dirty="0">
                <a:solidFill>
                  <a:srgbClr val="000000"/>
                </a:solidFill>
                <a:latin typeface="Courier New"/>
                <a:ea typeface="Courier New"/>
              </a:rPr>
              <a:t> .mp3/.wav files &gt; 35Mb, test attached</a:t>
            </a:r>
            <a:endParaRPr dirty="0"/>
          </a:p>
        </p:txBody>
      </p:sp>
      <p:sp>
        <p:nvSpPr>
          <p:cNvPr id="253"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5"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Informe</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versão</a:t>
            </a:r>
            <a:r>
              <a:rPr lang="en-US" sz="3200" strike="noStrike" dirty="0">
                <a:solidFill>
                  <a:srgbClr val="000000"/>
                </a:solidFill>
                <a:latin typeface="Calibri"/>
                <a:ea typeface="DejaVu Sans"/>
              </a:rPr>
              <a:t> do software:</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Zombie-buster version... two-something?</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Zombie-buster-1.2.4</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Zombie-buster-1.2.4 and confirmed in </a:t>
            </a:r>
            <a:endParaRPr dirty="0"/>
          </a:p>
          <a:p>
            <a:pPr>
              <a:lnSpc>
                <a:spcPct val="100000"/>
              </a:lnSpc>
            </a:pPr>
            <a:r>
              <a:rPr lang="en-US" sz="2400" strike="noStrike" dirty="0">
                <a:solidFill>
                  <a:srgbClr val="000000"/>
                </a:solidFill>
                <a:latin typeface="Courier New"/>
                <a:ea typeface="Courier New"/>
              </a:rPr>
              <a:t>   HEAD, </a:t>
            </a:r>
            <a:r>
              <a:rPr lang="en-US" sz="2400" strike="noStrike" dirty="0" err="1">
                <a:solidFill>
                  <a:srgbClr val="000000"/>
                </a:solidFill>
                <a:latin typeface="Courier New"/>
                <a:ea typeface="Courier New"/>
              </a:rPr>
              <a:t>svn</a:t>
            </a:r>
            <a:r>
              <a:rPr lang="en-US" sz="2400" strike="noStrike" dirty="0">
                <a:solidFill>
                  <a:srgbClr val="000000"/>
                </a:solidFill>
                <a:latin typeface="Courier New"/>
                <a:ea typeface="Courier New"/>
              </a:rPr>
              <a:t> checkout 1361</a:t>
            </a:r>
            <a:endParaRPr dirty="0"/>
          </a:p>
        </p:txBody>
      </p:sp>
      <p:sp>
        <p:nvSpPr>
          <p:cNvPr id="256"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8"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Inclua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informações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relevantes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sistema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I'm running Linux, if that matters</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I'm running Gnome 2.28 on Fedora 12</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Gnome 2.28, Fedora 12, </a:t>
            </a:r>
            <a:r>
              <a:rPr lang="en-US" sz="2400" strike="noStrike" dirty="0" err="1">
                <a:solidFill>
                  <a:srgbClr val="000000"/>
                </a:solidFill>
                <a:latin typeface="Courier New"/>
                <a:ea typeface="Courier New"/>
              </a:rPr>
              <a:t>nVidia</a:t>
            </a:r>
            <a:r>
              <a:rPr lang="en-US" sz="2400" strike="noStrike" dirty="0">
                <a:solidFill>
                  <a:srgbClr val="000000"/>
                </a:solidFill>
                <a:latin typeface="Courier New"/>
                <a:ea typeface="Courier New"/>
              </a:rPr>
              <a:t> Corporation G70 GeForce 7800 GTX (rev a1)</a:t>
            </a:r>
            <a:endParaRPr dirty="0"/>
          </a:p>
        </p:txBody>
      </p:sp>
      <p:sp>
        <p:nvSpPr>
          <p:cNvPr id="259"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1"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Reporte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apenas</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When I load the latest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a:t>
            </a:r>
            <a:endParaRPr lang="en-US" sz="2400" strike="noStrike" dirty="0" smtClean="0">
              <a:solidFill>
                <a:srgbClr val="000000"/>
              </a:solidFill>
              <a:latin typeface="Courier New"/>
              <a:ea typeface="Courier New"/>
            </a:endParaRPr>
          </a:p>
          <a:p>
            <a:pPr>
              <a:lnSpc>
                <a:spcPct val="100000"/>
              </a:lnSpc>
            </a:pP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it</a:t>
            </a:r>
            <a:r>
              <a:rPr lang="en-US" dirty="0"/>
              <a:t> </a:t>
            </a:r>
            <a:r>
              <a:rPr lang="en-US" sz="2400" strike="noStrike" dirty="0" smtClean="0">
                <a:solidFill>
                  <a:srgbClr val="000000"/>
                </a:solidFill>
                <a:latin typeface="Courier New"/>
                <a:ea typeface="Courier New"/>
              </a:rPr>
              <a:t>crashes</a:t>
            </a:r>
            <a:r>
              <a:rPr lang="en-US" sz="2400" strike="noStrike" dirty="0">
                <a:solidFill>
                  <a:srgbClr val="000000"/>
                </a:solidFill>
                <a:latin typeface="Courier New"/>
                <a:ea typeface="Courier New"/>
              </a:rPr>
              <a:t>. Also, I'm getting screen </a:t>
            </a:r>
            <a:r>
              <a:rPr lang="en-US" sz="2400" strike="noStrike" dirty="0" smtClean="0">
                <a:solidFill>
                  <a:srgbClr val="000000"/>
                </a:solidFill>
                <a:latin typeface="Courier New"/>
                <a:ea typeface="Courier New"/>
              </a:rPr>
              <a:t>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 I think they're </a:t>
            </a:r>
            <a:r>
              <a:rPr lang="en-US" sz="2400" strike="noStrike" dirty="0" smtClean="0">
                <a:solidFill>
                  <a:srgbClr val="000000"/>
                </a:solidFill>
                <a:latin typeface="Courier New"/>
                <a:ea typeface="Courier New"/>
              </a:rPr>
              <a:t>	related</a:t>
            </a:r>
            <a:r>
              <a:rPr lang="en-US" sz="2400" strike="noStrike" dirty="0">
                <a:solidFill>
                  <a:srgbClr val="000000"/>
                </a:solidFill>
                <a:latin typeface="Courier New"/>
                <a:ea typeface="Courier New"/>
              </a:rPr>
              <a:t>.</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Bug 1: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crashes.</a:t>
            </a:r>
            <a:endParaRPr dirty="0"/>
          </a:p>
          <a:p>
            <a:pPr>
              <a:lnSpc>
                <a:spcPct val="100000"/>
              </a:lnSpc>
            </a:pPr>
            <a:r>
              <a:rPr lang="en-US" sz="2400" strike="noStrike" dirty="0">
                <a:solidFill>
                  <a:srgbClr val="000000"/>
                </a:solidFill>
                <a:latin typeface="Courier New"/>
                <a:ea typeface="Courier New"/>
              </a:rPr>
              <a:t>   Bug 2: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a:t>
            </a:r>
            <a:endParaRPr dirty="0"/>
          </a:p>
          <a:p>
            <a:pPr>
              <a:lnSpc>
                <a:spcPct val="100000"/>
              </a:lnSpc>
            </a:pPr>
            <a:endParaRPr dirty="0"/>
          </a:p>
        </p:txBody>
      </p:sp>
      <p:sp>
        <p:nvSpPr>
          <p:cNvPr id="262"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7"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it and click around for a while </a:t>
            </a:r>
            <a:r>
              <a:rPr lang="en-US" sz="2400" strike="noStrike" dirty="0" smtClean="0">
                <a:solidFill>
                  <a:srgbClr val="000000"/>
                </a:solidFill>
                <a:latin typeface="Courier New"/>
                <a:ea typeface="Courier New"/>
              </a:rPr>
              <a:t>	and then </a:t>
            </a:r>
            <a:r>
              <a:rPr lang="en-US" sz="2400" strike="noStrike" dirty="0">
                <a:solidFill>
                  <a:srgbClr val="000000"/>
                </a:solidFill>
                <a:latin typeface="Courier New"/>
                <a:ea typeface="Courier New"/>
              </a:rPr>
              <a:t>it crashes</a:t>
            </a: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the application. Click the mouse </a:t>
            </a:r>
            <a:endParaRPr dirty="0"/>
          </a:p>
          <a:p>
            <a:pPr>
              <a:lnSpc>
                <a:spcPct val="115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button </a:t>
            </a:r>
            <a:r>
              <a:rPr lang="en-US" sz="2400" strike="noStrike" dirty="0">
                <a:solidFill>
                  <a:srgbClr val="000000"/>
                </a:solidFill>
                <a:latin typeface="Courier New"/>
                <a:ea typeface="Courier New"/>
              </a:rPr>
              <a:t>and type on the keyboard. In 45 </a:t>
            </a:r>
            <a:endParaRPr dirty="0"/>
          </a:p>
          <a:p>
            <a:pPr>
              <a:lnSpc>
                <a:spcPct val="115000"/>
              </a:lnSpc>
            </a:pPr>
            <a:r>
              <a:rPr lang="en-US" sz="2400" strike="noStrike" dirty="0">
                <a:solidFill>
                  <a:srgbClr val="000000"/>
                </a:solidFill>
                <a:latin typeface="Courier New"/>
                <a:ea typeface="Courier New"/>
              </a:rPr>
              <a:t>     secs or less, the application </a:t>
            </a:r>
            <a:r>
              <a:rPr lang="en-US" sz="2400" strike="noStrike" dirty="0" smtClean="0">
                <a:solidFill>
                  <a:srgbClr val="000000"/>
                </a:solidFill>
                <a:latin typeface="Courier New"/>
                <a:ea typeface="Courier New"/>
              </a:rPr>
              <a:t>crashes.</a:t>
            </a: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OK </a:t>
            </a: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Start </a:t>
            </a:r>
            <a:r>
              <a:rPr lang="en-US" sz="2400" dirty="0">
                <a:solidFill>
                  <a:srgbClr val="000000"/>
                </a:solidFill>
                <a:latin typeface="Courier New" panose="02070309020205020404" pitchFamily="49" charset="0"/>
                <a:ea typeface="Courier New"/>
                <a:cs typeface="Courier New" panose="02070309020205020404" pitchFamily="49" charset="0"/>
              </a:rPr>
              <a:t>the application. Click the </a:t>
            </a:r>
            <a:r>
              <a:rPr lang="en-US" sz="2400" dirty="0" smtClean="0">
                <a:solidFill>
                  <a:srgbClr val="000000"/>
                </a:solidFill>
                <a:latin typeface="Courier New" panose="02070309020205020404" pitchFamily="49" charset="0"/>
                <a:ea typeface="Courier New"/>
                <a:cs typeface="Courier New" panose="02070309020205020404" pitchFamily="49" charset="0"/>
              </a:rPr>
              <a:t>mouse</a:t>
            </a:r>
            <a:endParaRPr lang="en-US" sz="2400" dirty="0" smtClean="0">
              <a:latin typeface="Courier New" panose="02070309020205020404" pitchFamily="49" charset="0"/>
              <a:cs typeface="Courier New" panose="02070309020205020404" pitchFamily="49" charset="0"/>
            </a:endParaRPr>
          </a:p>
          <a:p>
            <a:pPr>
              <a:lnSpc>
                <a:spcPct val="115000"/>
              </a:lnSpc>
            </a:pP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five </a:t>
            </a:r>
            <a:r>
              <a:rPr lang="en-US" sz="2400" dirty="0">
                <a:solidFill>
                  <a:srgbClr val="000000"/>
                </a:solidFill>
                <a:latin typeface="Courier New" panose="02070309020205020404" pitchFamily="49" charset="0"/>
                <a:ea typeface="Courier New"/>
                <a:cs typeface="Courier New" panose="02070309020205020404" pitchFamily="49" charset="0"/>
              </a:rPr>
              <a:t>times, and the application crashes</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with </a:t>
            </a:r>
            <a:r>
              <a:rPr lang="en-US" sz="2400" dirty="0">
                <a:solidFill>
                  <a:srgbClr val="000000"/>
                </a:solidFill>
                <a:latin typeface="Courier New" panose="02070309020205020404" pitchFamily="49" charset="0"/>
                <a:ea typeface="Courier New"/>
                <a:cs typeface="Courier New" panose="02070309020205020404" pitchFamily="49" charset="0"/>
              </a:rPr>
              <a:t>the following error message in</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a:t>
            </a:r>
            <a:r>
              <a:rPr lang="en-US" sz="2400" dirty="0" err="1">
                <a:solidFill>
                  <a:srgbClr val="000000"/>
                </a:solidFill>
                <a:latin typeface="Courier New" panose="02070309020205020404" pitchFamily="49" charset="0"/>
                <a:ea typeface="Courier New"/>
                <a:cs typeface="Courier New" panose="02070309020205020404" pitchFamily="49" charset="0"/>
              </a:rPr>
              <a:t>var</a:t>
            </a:r>
            <a:r>
              <a:rPr lang="en-US" sz="2400" dirty="0">
                <a:solidFill>
                  <a:srgbClr val="000000"/>
                </a:solidFill>
                <a:latin typeface="Courier New" panose="02070309020205020404" pitchFamily="49" charset="0"/>
                <a:ea typeface="Courier New"/>
                <a:cs typeface="Courier New" panose="02070309020205020404" pitchFamily="49" charset="0"/>
              </a:rPr>
              <a:t>/log/</a:t>
            </a:r>
            <a:r>
              <a:rPr lang="en-US" sz="2400" dirty="0" err="1">
                <a:solidFill>
                  <a:srgbClr val="000000"/>
                </a:solidFill>
                <a:latin typeface="Courier New" panose="02070309020205020404" pitchFamily="49" charset="0"/>
                <a:ea typeface="Courier New"/>
                <a:cs typeface="Courier New" panose="02070309020205020404" pitchFamily="49" charset="0"/>
              </a:rPr>
              <a:t>foo.err</a:t>
            </a:r>
            <a:r>
              <a:rPr lang="en-US" sz="2400" dirty="0">
                <a:solidFill>
                  <a:srgbClr val="000000"/>
                </a:solidFill>
                <a:latin typeface="Courier New" panose="02070309020205020404" pitchFamily="49" charset="0"/>
                <a:ea typeface="Courier New"/>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a:lnSpc>
                <a:spcPct val="115000"/>
              </a:lnSpc>
            </a:pPr>
            <a:endParaRPr dirty="0"/>
          </a:p>
        </p:txBody>
      </p:sp>
      <p:sp>
        <p:nvSpPr>
          <p:cNvPr id="268"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57200" y="5580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a:solidFill>
                  <a:srgbClr val="000000"/>
                </a:solidFill>
                <a:latin typeface="Calibri"/>
                <a:ea typeface="DejaVu Sans"/>
              </a:rPr>
              <a:t>[...] The general lesson that I take away from this bug is humility</a:t>
            </a:r>
            <a:r>
              <a:rPr lang="en-US" strike="noStrike" dirty="0">
                <a:solidFill>
                  <a:srgbClr val="FF0000"/>
                </a:solidFill>
                <a:latin typeface="Calibri"/>
                <a:ea typeface="DejaVu Sans"/>
              </a:rPr>
              <a:t>: It is hard to write even the smallest piece of code correctly</a:t>
            </a:r>
            <a:r>
              <a:rPr lang="en-US" strike="noStrike" dirty="0">
                <a:solidFill>
                  <a:srgbClr val="000000"/>
                </a:solidFill>
                <a:latin typeface="Calibri"/>
                <a:ea typeface="DejaVu Sans"/>
              </a:rPr>
              <a:t>, and our whole world runs on big, complex pieces of code.</a:t>
            </a:r>
            <a:endParaRPr dirty="0"/>
          </a:p>
          <a:p>
            <a:pPr>
              <a:lnSpc>
                <a:spcPct val="100000"/>
              </a:lnSpc>
            </a:pPr>
            <a:endParaRPr dirty="0"/>
          </a:p>
          <a:p>
            <a:pPr>
              <a:lnSpc>
                <a:spcPct val="100000"/>
              </a:lnSpc>
            </a:pPr>
            <a:r>
              <a:rPr lang="en-US" strike="noStrike" dirty="0">
                <a:solidFill>
                  <a:srgbClr val="000000"/>
                </a:solidFill>
                <a:latin typeface="Calibri"/>
                <a:ea typeface="DejaVu Sans"/>
              </a:rPr>
              <a:t>We programmers need all the help we can get, and we should never assume otherwise. Careful design is great. Testing is great. Formal methods are great. Code reviews are great. Static analysis is great. But none of these things alone are sufficient to eliminate bugs: They will always be with us. A bug can exist for half a century despite our best efforts to exterminate it. We must program carefully, defensively, and remain ever vigilant.</a:t>
            </a:r>
            <a:endParaRPr dirty="0"/>
          </a:p>
          <a:p>
            <a:pPr>
              <a:lnSpc>
                <a:spcPct val="100000"/>
              </a:lnSpc>
            </a:pPr>
            <a:endParaRPr dirty="0"/>
          </a:p>
          <a:p>
            <a:pPr>
              <a:lnSpc>
                <a:spcPct val="100000"/>
              </a:lnSpc>
            </a:pPr>
            <a:r>
              <a:rPr lang="en-US" sz="2400" strike="noStrike" dirty="0">
                <a:solidFill>
                  <a:srgbClr val="000000"/>
                </a:solidFill>
                <a:latin typeface="Calibri"/>
                <a:ea typeface="DejaVu Sans"/>
              </a:rPr>
              <a:t>Joshua Bloch</a:t>
            </a:r>
            <a:endParaRPr dirty="0"/>
          </a:p>
        </p:txBody>
      </p:sp>
      <p:sp>
        <p:nvSpPr>
          <p:cNvPr id="197" name="CustomShape 2"/>
          <p:cNvSpPr/>
          <p:nvPr/>
        </p:nvSpPr>
        <p:spPr>
          <a:xfrm>
            <a:off x="2556000" y="6250320"/>
            <a:ext cx="65869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Nearly All Binary Searches and Mergesorts are Broken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0"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 Start the application. </a:t>
            </a:r>
            <a:r>
              <a:rPr lang="en-US" sz="2400" i="1" strike="noStrike" dirty="0" smtClean="0">
                <a:solidFill>
                  <a:srgbClr val="000000"/>
                </a:solidFill>
                <a:latin typeface="Courier New"/>
                <a:ea typeface="Courier New"/>
              </a:rPr>
              <a:t>Click the mouse</a:t>
            </a:r>
            <a:endParaRPr i="1" dirty="0" smtClean="0"/>
          </a:p>
          <a:p>
            <a:pPr>
              <a:lnSpc>
                <a:spcPct val="115000"/>
              </a:lnSpc>
            </a:pPr>
            <a:r>
              <a:rPr lang="en-US" sz="2400" i="1" strike="noStrike" dirty="0" smtClean="0">
                <a:solidFill>
                  <a:srgbClr val="000000"/>
                </a:solidFill>
                <a:latin typeface="Courier New"/>
                <a:ea typeface="Courier New"/>
              </a:rPr>
              <a:t>   five times</a:t>
            </a:r>
            <a:r>
              <a:rPr lang="en-US" sz="2400" strike="noStrike" dirty="0" smtClean="0">
                <a:solidFill>
                  <a:srgbClr val="000000"/>
                </a:solidFill>
                <a:latin typeface="Courier New"/>
                <a:ea typeface="Courier New"/>
              </a:rPr>
              <a:t>, and the application crashes</a:t>
            </a:r>
            <a:endParaRPr dirty="0" smtClean="0"/>
          </a:p>
          <a:p>
            <a:pPr>
              <a:lnSpc>
                <a:spcPct val="115000"/>
              </a:lnSpc>
            </a:pPr>
            <a:r>
              <a:rPr lang="en-US" sz="2400" strike="noStrike" dirty="0" smtClean="0">
                <a:solidFill>
                  <a:srgbClr val="000000"/>
                </a:solidFill>
                <a:latin typeface="Courier New"/>
                <a:ea typeface="Courier New"/>
              </a:rPr>
              <a:t>   with the following error message in</a:t>
            </a:r>
            <a:endParaRPr dirty="0" smtClean="0"/>
          </a:p>
          <a:p>
            <a:pPr>
              <a:lnSpc>
                <a:spcPct val="115000"/>
              </a:lnSpc>
            </a:pPr>
            <a:r>
              <a:rPr lang="en-US" sz="2400" strike="noStrike" dirty="0" smtClean="0">
                <a:solidFill>
                  <a:srgbClr val="000000"/>
                </a:solidFill>
                <a:latin typeface="Courier New"/>
                <a:ea typeface="Courier New"/>
              </a:rPr>
              <a:t>   "/</a:t>
            </a:r>
            <a:r>
              <a:rPr lang="en-US" sz="2400" strike="noStrike" dirty="0" err="1" smtClean="0">
                <a:solidFill>
                  <a:srgbClr val="000000"/>
                </a:solidFill>
                <a:latin typeface="Courier New"/>
                <a:ea typeface="Courier New"/>
              </a:rPr>
              <a:t>var</a:t>
            </a:r>
            <a:r>
              <a:rPr lang="en-US" sz="2400" strike="noStrike" dirty="0" smtClean="0">
                <a:solidFill>
                  <a:srgbClr val="000000"/>
                </a:solidFill>
                <a:latin typeface="Courier New"/>
                <a:ea typeface="Courier New"/>
              </a:rPr>
              <a:t>/log/</a:t>
            </a:r>
            <a:r>
              <a:rPr lang="en-US" sz="2400" strike="noStrike" dirty="0" err="1" smtClean="0">
                <a:solidFill>
                  <a:srgbClr val="000000"/>
                </a:solidFill>
                <a:latin typeface="Courier New"/>
                <a:ea typeface="Courier New"/>
              </a:rPr>
              <a:t>foo.err</a:t>
            </a:r>
            <a:r>
              <a:rPr lang="en-US" sz="2400" strike="noStrike" dirty="0" smtClean="0">
                <a:solidFill>
                  <a:srgbClr val="000000"/>
                </a:solidFill>
                <a:latin typeface="Courier New"/>
                <a:ea typeface="Courier New"/>
              </a:rPr>
              <a:t>"...</a:t>
            </a:r>
            <a:endParaRPr dirty="0" smtClean="0"/>
          </a:p>
          <a:p>
            <a:pPr>
              <a:lnSpc>
                <a:spcPct val="100000"/>
              </a:lnSpc>
            </a:pPr>
            <a:endParaRPr dirty="0"/>
          </a:p>
        </p:txBody>
      </p:sp>
      <p:sp>
        <p:nvSpPr>
          <p:cNvPr id="271"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3" name="CustomShape 2"/>
          <p:cNvSpPr/>
          <p:nvPr/>
        </p:nvSpPr>
        <p:spPr>
          <a:xfrm>
            <a:off x="457200" y="1600200"/>
            <a:ext cx="8747280" cy="2208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Demonstre</a:t>
            </a:r>
            <a:r>
              <a:rPr lang="en-US" sz="3200" strike="noStrike" dirty="0">
                <a:solidFill>
                  <a:srgbClr val="000000"/>
                </a:solidFill>
                <a:latin typeface="Calibri"/>
                <a:ea typeface="DejaVu Sans"/>
              </a:rPr>
              <a:t> o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a:solidFill>
                  <a:srgbClr val="000000"/>
                </a:solidFill>
                <a:latin typeface="Courier New" panose="02070309020205020404" pitchFamily="49" charset="0"/>
                <a:ea typeface="DejaVu Sans"/>
                <a:cs typeface="Courier New" panose="02070309020205020404" pitchFamily="49" charset="0"/>
              </a:rPr>
              <a:t>?</a:t>
            </a:r>
            <a:r>
              <a:rPr lang="en-US" sz="2400" strike="noStrike" dirty="0">
                <a:solidFill>
                  <a:srgbClr val="000000"/>
                </a:solidFill>
                <a:latin typeface="Courier New" panose="02070309020205020404" pitchFamily="49" charset="0"/>
                <a:ea typeface="Courier New"/>
                <a:cs typeface="Courier New" panose="02070309020205020404" pitchFamily="49" charset="0"/>
              </a:rPr>
              <a:t> - Run the attached test. You should see that...</a:t>
            </a:r>
            <a:endParaRPr sz="2400" dirty="0">
              <a:latin typeface="Courier New" panose="02070309020205020404" pitchFamily="49" charset="0"/>
              <a:cs typeface="Courier New" panose="020703090202050204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Rastreando o Bug</a:t>
            </a:r>
            <a:endParaRPr/>
          </a:p>
        </p:txBody>
      </p:sp>
      <p:sp>
        <p:nvSpPr>
          <p:cNvPr id="27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Após</a:t>
            </a:r>
            <a:r>
              <a:rPr lang="en-US" sz="3200" strike="noStrike" dirty="0">
                <a:solidFill>
                  <a:srgbClr val="000000"/>
                </a:solidFill>
                <a:latin typeface="Calibri"/>
                <a:ea typeface="DejaVu Sans"/>
              </a:rPr>
              <a:t> o bug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documentado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necessário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Definir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severidade</a:t>
            </a:r>
            <a:r>
              <a:rPr lang="en-US" sz="3200" strike="noStrike" dirty="0" smtClean="0">
                <a:solidFill>
                  <a:srgbClr val="000000"/>
                </a:solidFill>
                <a:latin typeface="Calibri"/>
                <a:ea typeface="DejaVu Sans"/>
              </a:rPr>
              <a:t>/</a:t>
            </a:r>
            <a:r>
              <a:rPr lang="en-US" sz="3200" strike="noStrike" dirty="0" err="1" smtClean="0">
                <a:solidFill>
                  <a:srgbClr val="000000"/>
                </a:solidFill>
                <a:latin typeface="Calibri"/>
                <a:ea typeface="DejaVu Sans"/>
              </a:rPr>
              <a:t>prioridade</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Atribuir</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um </a:t>
            </a:r>
            <a:r>
              <a:rPr lang="en-US" sz="3200" strike="noStrike" dirty="0" err="1" smtClean="0">
                <a:solidFill>
                  <a:srgbClr val="000000"/>
                </a:solidFill>
                <a:latin typeface="Calibri"/>
                <a:ea typeface="DejaVu Sans"/>
              </a:rPr>
              <a:t>responsável</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Acompanhar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evolução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Shape 177"/>
          <p:cNvPicPr/>
          <p:nvPr/>
        </p:nvPicPr>
        <p:blipFill>
          <a:blip r:embed="rId2"/>
          <a:stretch/>
        </p:blipFill>
        <p:spPr>
          <a:xfrm>
            <a:off x="2368800" y="0"/>
            <a:ext cx="4405320" cy="6857280"/>
          </a:xfrm>
          <a:prstGeom prst="rect">
            <a:avLst/>
          </a:prstGeom>
          <a:ln>
            <a:noFill/>
          </a:ln>
        </p:spPr>
      </p:pic>
      <p:pic>
        <p:nvPicPr>
          <p:cNvPr id="277" name="Shape 65"/>
          <p:cNvPicPr/>
          <p:nvPr/>
        </p:nvPicPr>
        <p:blipFill>
          <a:blip r:embed="rId3"/>
          <a:stretch/>
        </p:blipFill>
        <p:spPr>
          <a:xfrm>
            <a:off x="320400" y="228600"/>
            <a:ext cx="904320" cy="158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Métricas relevantes</a:t>
            </a:r>
            <a:endParaRPr/>
          </a:p>
        </p:txBody>
      </p:sp>
      <p:sp>
        <p:nvSpPr>
          <p:cNvPr id="279" name="CustomShape 2"/>
          <p:cNvSpPr/>
          <p:nvPr/>
        </p:nvSpPr>
        <p:spPr>
          <a:xfrm>
            <a:off x="457200" y="156492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Tempo </a:t>
            </a:r>
            <a:r>
              <a:rPr lang="en-US" sz="3200" strike="noStrike" dirty="0" err="1">
                <a:solidFill>
                  <a:srgbClr val="000000"/>
                </a:solidFill>
                <a:latin typeface="Calibri"/>
                <a:ea typeface="DejaVu Sans"/>
              </a:rPr>
              <a:t>médio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gasto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corrigir</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defeito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rotina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classe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aplicação</a:t>
            </a:r>
            <a:r>
              <a:rPr lang="en-US" sz="3200" strike="noStrike" dirty="0">
                <a:solidFill>
                  <a:srgbClr val="000000"/>
                </a:solidFill>
                <a:latin typeface="Calibri"/>
                <a:ea typeface="DejaVu Sans"/>
              </a:rPr>
              <a:t> open-source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Localize </a:t>
            </a:r>
            <a:r>
              <a:rPr lang="en-US" sz="3200" strike="noStrike" dirty="0">
                <a:solidFill>
                  <a:srgbClr val="000000"/>
                </a:solidFill>
                <a:latin typeface="Calibri"/>
                <a:ea typeface="DejaVu Sans"/>
              </a:rPr>
              <a:t>o bug tracker 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Reproduza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bug </a:t>
            </a:r>
            <a:r>
              <a:rPr lang="en-US" sz="3200" strike="noStrike" dirty="0" err="1">
                <a:solidFill>
                  <a:srgbClr val="000000"/>
                </a:solidFill>
                <a:latin typeface="Calibri"/>
                <a:ea typeface="DejaVu Sans"/>
              </a:rPr>
              <a:t>recente</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EXECUÇÃO DE TESTES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Framework de testes—</a:t>
            </a:r>
            <a:r>
              <a:rPr lang="en-US" sz="3200" strike="noStrike" dirty="0" err="1" smtClean="0">
                <a:solidFill>
                  <a:srgbClr val="000000"/>
                </a:solidFill>
                <a:latin typeface="Calibri"/>
                <a:ea typeface="DejaVu Sans"/>
              </a:rPr>
              <a:t>habilita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desenvolvedor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criar</a:t>
            </a:r>
            <a:r>
              <a:rPr lang="en-US" sz="3200" strike="noStrike" dirty="0" smtClean="0">
                <a:solidFill>
                  <a:srgbClr val="000000"/>
                </a:solidFill>
                <a:latin typeface="Calibri"/>
                <a:ea typeface="DejaVu Sans"/>
              </a:rPr>
              <a:t> testes </a:t>
            </a:r>
            <a:r>
              <a:rPr lang="pt-BR" sz="3200" strike="noStrike" dirty="0" smtClean="0">
                <a:solidFill>
                  <a:srgbClr val="000000"/>
                </a:solidFill>
                <a:latin typeface="Calibri"/>
                <a:ea typeface="DejaVu Sans"/>
              </a:rPr>
              <a:t>automatizados</a:t>
            </a: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funcionalidades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Métodos</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para </a:t>
            </a:r>
            <a:r>
              <a:rPr lang="en-US" sz="2800" strike="noStrike" dirty="0" err="1">
                <a:solidFill>
                  <a:srgbClr val="000000"/>
                </a:solidFill>
                <a:latin typeface="Calibri"/>
                <a:ea typeface="DejaVu Sans"/>
              </a:rPr>
              <a:t>inicialização</a:t>
            </a:r>
            <a:r>
              <a:rPr lang="en-US" sz="2800" strike="noStrike" dirty="0">
                <a:solidFill>
                  <a:srgbClr val="000000"/>
                </a:solidFill>
                <a:latin typeface="Calibri"/>
                <a:ea typeface="DejaVu Sans"/>
              </a:rPr>
              <a:t> 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estado</a:t>
            </a:r>
            <a:r>
              <a:rPr lang="en-US" sz="2800" strike="noStrike" dirty="0" smtClean="0">
                <a:solidFill>
                  <a:srgbClr val="000000"/>
                </a:solidFill>
                <a:latin typeface="Calibri"/>
                <a:ea typeface="DejaVu Sans"/>
              </a:rPr>
              <a:t> antes e </a:t>
            </a:r>
            <a:r>
              <a:rPr lang="en-US" sz="2800" strike="noStrike" dirty="0" err="1" smtClean="0">
                <a:solidFill>
                  <a:srgbClr val="000000"/>
                </a:solidFill>
                <a:latin typeface="Calibri"/>
                <a:ea typeface="DejaVu Sans"/>
              </a:rPr>
              <a:t>depois</a:t>
            </a:r>
            <a:r>
              <a:rPr lang="en-US" sz="2800" strike="noStrike" dirty="0" smtClean="0">
                <a:solidFill>
                  <a:srgbClr val="000000"/>
                </a:solidFill>
                <a:latin typeface="Calibri"/>
                <a:ea typeface="DejaVu Sans"/>
              </a:rPr>
              <a:t> da </a:t>
            </a:r>
            <a:r>
              <a:rPr lang="en-US" sz="2800" strike="noStrike" dirty="0" err="1" smtClean="0">
                <a:solidFill>
                  <a:srgbClr val="000000"/>
                </a:solidFill>
                <a:latin typeface="Calibri"/>
                <a:ea typeface="DejaVu Sans"/>
              </a:rPr>
              <a:t>execução</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teste</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Vários</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tipos</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asserç</a:t>
            </a:r>
            <a:r>
              <a:rPr lang="pt-BR" sz="2800" strike="noStrike" dirty="0" err="1" smtClean="0">
                <a:solidFill>
                  <a:srgbClr val="000000"/>
                </a:solidFill>
                <a:latin typeface="Calibri"/>
                <a:ea typeface="DejaVu Sans"/>
              </a:rPr>
              <a:t>ão</a:t>
            </a:r>
            <a:endParaRPr dirty="0"/>
          </a:p>
          <a:p>
            <a:pPr lvl="1">
              <a:lnSpc>
                <a:spcPct val="100000"/>
              </a:lnSpc>
              <a:buFont typeface="Arial"/>
              <a:buChar char="–"/>
            </a:pPr>
            <a:r>
              <a:rPr lang="en-US" sz="2800" strike="noStrike" dirty="0" smtClean="0">
                <a:solidFill>
                  <a:srgbClr val="000000"/>
                </a:solidFill>
                <a:latin typeface="Calibri"/>
                <a:ea typeface="DejaVu Sans"/>
              </a:rPr>
              <a:t> Tempo </a:t>
            </a:r>
            <a:r>
              <a:rPr lang="en-US" sz="2800" strike="noStrike" dirty="0" err="1">
                <a:solidFill>
                  <a:srgbClr val="000000"/>
                </a:solidFill>
                <a:latin typeface="Calibri"/>
                <a:ea typeface="DejaVu Sans"/>
              </a:rPr>
              <a:t>limite</a:t>
            </a:r>
            <a:r>
              <a:rPr lang="en-US" sz="2800" strike="noStrike" dirty="0">
                <a:solidFill>
                  <a:srgbClr val="000000"/>
                </a:solidFill>
                <a:latin typeface="Calibri"/>
                <a:ea typeface="DejaVu Sans"/>
              </a:rPr>
              <a:t> para </a:t>
            </a:r>
            <a:r>
              <a:rPr lang="en-US" sz="2800" strike="noStrike" dirty="0" err="1" smtClean="0">
                <a:solidFill>
                  <a:srgbClr val="000000"/>
                </a:solidFill>
                <a:latin typeface="Calibri"/>
                <a:ea typeface="DejaVu Sans"/>
              </a:rPr>
              <a:t>execuç</a:t>
            </a:r>
            <a:r>
              <a:rPr lang="en-US" sz="2800" dirty="0" err="1" smtClean="0">
                <a:solidFill>
                  <a:srgbClr val="000000"/>
                </a:solidFill>
                <a:latin typeface="Calibri"/>
                <a:ea typeface="DejaVu Sans"/>
              </a:rPr>
              <a:t>ão</a:t>
            </a:r>
            <a:endParaRPr lang="en-US" sz="2800"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etc.</a:t>
            </a:r>
            <a:endParaRPr dirty="0"/>
          </a:p>
        </p:txBody>
      </p:sp>
      <p:sp>
        <p:nvSpPr>
          <p:cNvPr id="28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JUnit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380820" y="2438400"/>
            <a:ext cx="8381640" cy="304800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000" strike="noStrike" dirty="0" smtClean="0">
                <a:solidFill>
                  <a:srgbClr val="000000"/>
                </a:solidFill>
                <a:latin typeface="Consolas" panose="020B0609020204030204" pitchFamily="49" charset="0"/>
                <a:ea typeface="Courier New"/>
              </a:rPr>
              <a:t>class Bank { </a:t>
            </a:r>
          </a:p>
          <a:p>
            <a:pPr>
              <a:lnSpc>
                <a:spcPct val="100000"/>
              </a:lnSpc>
            </a:pPr>
            <a:r>
              <a:rPr lang="en-US" sz="2000" dirty="0">
                <a:solidFill>
                  <a:srgbClr val="000000"/>
                </a:solidFill>
                <a:latin typeface="Consolas" panose="020B0609020204030204" pitchFamily="49" charset="0"/>
                <a:ea typeface="Courier New"/>
              </a:rPr>
              <a:t> </a:t>
            </a:r>
            <a:r>
              <a:rPr lang="en-US" sz="2000" dirty="0" smtClean="0">
                <a:solidFill>
                  <a:srgbClr val="000000"/>
                </a:solidFill>
                <a:latin typeface="Consolas" panose="020B0609020204030204" pitchFamily="49" charset="0"/>
                <a:ea typeface="Courier New"/>
              </a:rPr>
              <a:t> </a:t>
            </a:r>
            <a:r>
              <a:rPr lang="en-US" sz="2000" strike="noStrike" dirty="0" smtClean="0">
                <a:solidFill>
                  <a:srgbClr val="000000"/>
                </a:solidFill>
                <a:latin typeface="Consolas" panose="020B0609020204030204" pitchFamily="49" charset="0"/>
                <a:ea typeface="Courier New"/>
              </a:rPr>
              <a:t>List&lt;Account&gt; accounts = new </a:t>
            </a:r>
            <a:r>
              <a:rPr lang="en-US" sz="2000" strike="noStrike" dirty="0" err="1" smtClean="0">
                <a:solidFill>
                  <a:srgbClr val="000000"/>
                </a:solidFill>
                <a:latin typeface="Consolas" panose="020B0609020204030204" pitchFamily="49" charset="0"/>
                <a:ea typeface="Courier New"/>
              </a:rPr>
              <a:t>ArrayList</a:t>
            </a:r>
            <a:r>
              <a:rPr lang="en-US" sz="2000" strike="noStrike" dirty="0" smtClean="0">
                <a:solidFill>
                  <a:srgbClr val="000000"/>
                </a:solidFill>
                <a:latin typeface="Consolas" panose="020B0609020204030204" pitchFamily="49" charset="0"/>
                <a:ea typeface="Courier New"/>
              </a:rPr>
              <a:t>&lt;Account&gt;();</a:t>
            </a:r>
          </a:p>
          <a:p>
            <a:pPr>
              <a:lnSpc>
                <a:spcPct val="100000"/>
              </a:lnSpc>
            </a:pPr>
            <a:r>
              <a:rPr lang="en-US" sz="2000" dirty="0" smtClean="0">
                <a:solidFill>
                  <a:srgbClr val="000000"/>
                </a:solidFill>
                <a:latin typeface="Consolas" panose="020B0609020204030204" pitchFamily="49" charset="0"/>
                <a:ea typeface="Courier New"/>
              </a:rPr>
              <a:t>  static Account </a:t>
            </a:r>
            <a:r>
              <a:rPr lang="en-US" sz="2000" dirty="0" err="1" smtClean="0">
                <a:solidFill>
                  <a:srgbClr val="000000"/>
                </a:solidFill>
                <a:latin typeface="Consolas" panose="020B0609020204030204" pitchFamily="49" charset="0"/>
                <a:ea typeface="Courier New"/>
              </a:rPr>
              <a:t>createAccount</a:t>
            </a:r>
            <a:r>
              <a:rPr lang="en-US" sz="2000" dirty="0" smtClean="0">
                <a:solidFill>
                  <a:srgbClr val="000000"/>
                </a:solidFill>
                <a:latin typeface="Consolas" panose="020B0609020204030204" pitchFamily="49" charset="0"/>
                <a:ea typeface="Courier New"/>
              </a:rPr>
              <a:t>() {…}</a:t>
            </a:r>
          </a:p>
          <a:p>
            <a:pPr>
              <a:lnSpc>
                <a:spcPct val="100000"/>
              </a:lnSpc>
            </a:pPr>
            <a:r>
              <a:rPr lang="en-US" sz="2000" dirty="0" smtClean="0">
                <a:solidFill>
                  <a:srgbClr val="000000"/>
                </a:solidFill>
                <a:latin typeface="Consolas" panose="020B0609020204030204" pitchFamily="49" charset="0"/>
                <a:ea typeface="Courier New"/>
              </a:rPr>
              <a:t>}</a:t>
            </a:r>
          </a:p>
          <a:p>
            <a:pPr>
              <a:lnSpc>
                <a:spcPct val="100000"/>
              </a:lnSpc>
            </a:pPr>
            <a:r>
              <a:rPr lang="en-US" sz="2000" dirty="0">
                <a:solidFill>
                  <a:srgbClr val="000000"/>
                </a:solidFill>
                <a:latin typeface="Consolas" panose="020B0609020204030204" pitchFamily="49" charset="0"/>
                <a:ea typeface="Courier New"/>
              </a:rPr>
              <a:t>class </a:t>
            </a:r>
            <a:r>
              <a:rPr lang="en-US" sz="2000" dirty="0" smtClean="0">
                <a:solidFill>
                  <a:srgbClr val="000000"/>
                </a:solidFill>
                <a:latin typeface="Consolas" panose="020B0609020204030204" pitchFamily="49" charset="0"/>
                <a:ea typeface="Courier New"/>
              </a:rPr>
              <a:t>Account { </a:t>
            </a:r>
          </a:p>
          <a:p>
            <a:pPr>
              <a:lnSpc>
                <a:spcPct val="100000"/>
              </a:lnSpc>
            </a:pPr>
            <a:r>
              <a:rPr lang="en-US" sz="2000" dirty="0">
                <a:solidFill>
                  <a:srgbClr val="000000"/>
                </a:solidFill>
                <a:latin typeface="Consolas" panose="020B0609020204030204" pitchFamily="49" charset="0"/>
                <a:ea typeface="Courier New"/>
              </a:rPr>
              <a:t> </a:t>
            </a:r>
            <a:r>
              <a:rPr lang="en-US" sz="2000" dirty="0" smtClean="0">
                <a:solidFill>
                  <a:srgbClr val="000000"/>
                </a:solidFill>
                <a:latin typeface="Consolas" panose="020B0609020204030204" pitchFamily="49" charset="0"/>
                <a:ea typeface="Courier New"/>
              </a:rPr>
              <a:t> double balance;</a:t>
            </a:r>
            <a:endParaRPr lang="en-US" sz="2000" dirty="0">
              <a:solidFill>
                <a:srgbClr val="000000"/>
              </a:solidFill>
              <a:latin typeface="Consolas" panose="020B0609020204030204" pitchFamily="49" charset="0"/>
              <a:ea typeface="Courier New"/>
            </a:endParaRPr>
          </a:p>
          <a:p>
            <a:pPr>
              <a:lnSpc>
                <a:spcPct val="100000"/>
              </a:lnSpc>
            </a:pPr>
            <a:r>
              <a:rPr lang="en-US" sz="2000" dirty="0" smtClean="0">
                <a:solidFill>
                  <a:srgbClr val="000000"/>
                </a:solidFill>
                <a:latin typeface="Consolas" panose="020B0609020204030204" pitchFamily="49" charset="0"/>
                <a:ea typeface="Courier New"/>
              </a:rPr>
              <a:t>  void withdraw(double </a:t>
            </a:r>
            <a:r>
              <a:rPr lang="en-US" sz="2000" dirty="0" err="1" smtClean="0">
                <a:solidFill>
                  <a:srgbClr val="000000"/>
                </a:solidFill>
                <a:latin typeface="Consolas" panose="020B0609020204030204" pitchFamily="49" charset="0"/>
                <a:ea typeface="Courier New"/>
              </a:rPr>
              <a:t>val</a:t>
            </a:r>
            <a:r>
              <a:rPr lang="en-US" sz="2000" dirty="0" smtClean="0">
                <a:solidFill>
                  <a:srgbClr val="000000"/>
                </a:solidFill>
                <a:latin typeface="Consolas" panose="020B0609020204030204" pitchFamily="49" charset="0"/>
                <a:ea typeface="Courier New"/>
              </a:rPr>
              <a:t>) throws </a:t>
            </a:r>
            <a:r>
              <a:rPr lang="en-US" sz="2000" dirty="0" err="1" smtClean="0">
                <a:solidFill>
                  <a:srgbClr val="000000"/>
                </a:solidFill>
                <a:latin typeface="Consolas" panose="020B0609020204030204" pitchFamily="49" charset="0"/>
                <a:ea typeface="Courier New"/>
                <a:cs typeface="Consolas" panose="020B0609020204030204" pitchFamily="49" charset="0"/>
              </a:rPr>
              <a:t>InsufficientBalance</a:t>
            </a:r>
            <a:r>
              <a:rPr lang="en-US" sz="2000" dirty="0" smtClean="0">
                <a:solidFill>
                  <a:srgbClr val="000000"/>
                </a:solidFill>
                <a:latin typeface="Courier New"/>
                <a:ea typeface="Courier New"/>
              </a:rPr>
              <a:t> </a:t>
            </a:r>
            <a:r>
              <a:rPr lang="en-US" sz="2000" dirty="0" smtClean="0">
                <a:solidFill>
                  <a:srgbClr val="000000"/>
                </a:solidFill>
                <a:latin typeface="Consolas" panose="020B0609020204030204" pitchFamily="49" charset="0"/>
                <a:ea typeface="Courier New"/>
              </a:rPr>
              <a:t>{…}</a:t>
            </a:r>
          </a:p>
          <a:p>
            <a:pPr>
              <a:lnSpc>
                <a:spcPct val="100000"/>
              </a:lnSpc>
            </a:pPr>
            <a:r>
              <a:rPr lang="en-US" sz="2000" dirty="0" smtClean="0">
                <a:solidFill>
                  <a:srgbClr val="000000"/>
                </a:solidFill>
                <a:latin typeface="Consolas" panose="020B0609020204030204" pitchFamily="49" charset="0"/>
                <a:ea typeface="Courier New"/>
              </a:rPr>
              <a:t>  </a:t>
            </a:r>
            <a:r>
              <a:rPr lang="en-US" sz="2000" dirty="0">
                <a:solidFill>
                  <a:srgbClr val="000000"/>
                </a:solidFill>
                <a:latin typeface="Consolas" panose="020B0609020204030204" pitchFamily="49" charset="0"/>
                <a:ea typeface="Courier New"/>
              </a:rPr>
              <a:t>void </a:t>
            </a:r>
            <a:r>
              <a:rPr lang="en-US" sz="2000" dirty="0" smtClean="0">
                <a:solidFill>
                  <a:srgbClr val="000000"/>
                </a:solidFill>
                <a:latin typeface="Consolas" panose="020B0609020204030204" pitchFamily="49" charset="0"/>
                <a:ea typeface="Courier New"/>
              </a:rPr>
              <a:t>deposit(double </a:t>
            </a:r>
            <a:r>
              <a:rPr lang="en-US" sz="2000" dirty="0" err="1">
                <a:solidFill>
                  <a:srgbClr val="000000"/>
                </a:solidFill>
                <a:latin typeface="Consolas" panose="020B0609020204030204" pitchFamily="49" charset="0"/>
                <a:ea typeface="Courier New"/>
              </a:rPr>
              <a:t>val</a:t>
            </a:r>
            <a:r>
              <a:rPr lang="en-US" sz="2000" dirty="0">
                <a:solidFill>
                  <a:srgbClr val="000000"/>
                </a:solidFill>
                <a:latin typeface="Consolas" panose="020B0609020204030204" pitchFamily="49" charset="0"/>
                <a:ea typeface="Courier New"/>
              </a:rPr>
              <a:t>) {…}</a:t>
            </a:r>
            <a:endParaRPr lang="en-US" sz="2000" dirty="0" smtClean="0">
              <a:solidFill>
                <a:srgbClr val="000000"/>
              </a:solidFill>
              <a:latin typeface="Consolas" panose="020B0609020204030204" pitchFamily="49" charset="0"/>
              <a:ea typeface="Courier New"/>
            </a:endParaRPr>
          </a:p>
          <a:p>
            <a:pPr>
              <a:lnSpc>
                <a:spcPct val="100000"/>
              </a:lnSpc>
            </a:pPr>
            <a:r>
              <a:rPr lang="en-US" sz="2000" dirty="0" smtClean="0">
                <a:solidFill>
                  <a:srgbClr val="000000"/>
                </a:solidFill>
                <a:latin typeface="Consolas" panose="020B0609020204030204" pitchFamily="49" charset="0"/>
                <a:ea typeface="Courier New"/>
              </a:rPr>
              <a:t>}</a:t>
            </a:r>
            <a:endParaRPr lang="en-US" sz="2000" dirty="0">
              <a:solidFill>
                <a:srgbClr val="000000"/>
              </a:solidFill>
              <a:latin typeface="Consolas" panose="020B0609020204030204" pitchFamily="49" charset="0"/>
              <a:ea typeface="Courier New"/>
            </a:endParaRPr>
          </a:p>
          <a:p>
            <a:pPr>
              <a:lnSpc>
                <a:spcPct val="100000"/>
              </a:lnSpc>
            </a:pPr>
            <a:endParaRPr lang="en-US" sz="2400" dirty="0">
              <a:solidFill>
                <a:srgbClr val="000000"/>
              </a:solidFill>
              <a:latin typeface="Consolas" panose="020B0609020204030204" pitchFamily="49" charset="0"/>
              <a:ea typeface="Courier New"/>
            </a:endParaRPr>
          </a:p>
        </p:txBody>
      </p:sp>
      <p:sp>
        <p:nvSpPr>
          <p:cNvPr id="2" name="CaixaDeTexto 1"/>
          <p:cNvSpPr txBox="1"/>
          <p:nvPr/>
        </p:nvSpPr>
        <p:spPr>
          <a:xfrm>
            <a:off x="290201" y="5486400"/>
            <a:ext cx="2967479" cy="369332"/>
          </a:xfrm>
          <a:prstGeom prst="rect">
            <a:avLst/>
          </a:prstGeom>
          <a:noFill/>
        </p:spPr>
        <p:txBody>
          <a:bodyPr wrap="none" rtlCol="0">
            <a:spAutoFit/>
          </a:bodyPr>
          <a:lstStyle/>
          <a:p>
            <a:r>
              <a:rPr lang="en-US" dirty="0" err="1" smtClean="0"/>
              <a:t>Unidade</a:t>
            </a:r>
            <a:r>
              <a:rPr lang="en-US" dirty="0" smtClean="0"/>
              <a:t> que se </a:t>
            </a:r>
            <a:r>
              <a:rPr lang="en-US" dirty="0" err="1" smtClean="0"/>
              <a:t>quer</a:t>
            </a:r>
            <a:r>
              <a:rPr lang="en-US" dirty="0" smtClean="0"/>
              <a:t> </a:t>
            </a:r>
            <a:r>
              <a:rPr lang="en-US" dirty="0" err="1" smtClean="0"/>
              <a:t>testar</a:t>
            </a:r>
            <a:endParaRPr lang="pt-B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4" name="CustomShape 2"/>
          <p:cNvSpPr/>
          <p:nvPr/>
        </p:nvSpPr>
        <p:spPr>
          <a:xfrm>
            <a:off x="990600" y="2286000"/>
            <a:ext cx="7391400" cy="411480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class </a:t>
            </a:r>
            <a:r>
              <a:rPr lang="en-US" sz="2400" strike="noStrike" dirty="0" err="1" smtClean="0">
                <a:solidFill>
                  <a:srgbClr val="000000"/>
                </a:solidFill>
                <a:latin typeface="Consolas" panose="020B0609020204030204" pitchFamily="49" charset="0"/>
                <a:ea typeface="Courier New"/>
              </a:rPr>
              <a:t>BankTest</a:t>
            </a:r>
            <a:r>
              <a:rPr lang="en-US" sz="2400" strike="noStrike" dirty="0" smtClean="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public </a:t>
            </a:r>
            <a:r>
              <a:rPr lang="en-US" sz="2400" strike="noStrike" dirty="0">
                <a:solidFill>
                  <a:srgbClr val="000000"/>
                </a:solidFill>
                <a:latin typeface="Consolas" panose="020B0609020204030204" pitchFamily="49" charset="0"/>
                <a:ea typeface="Courier New"/>
              </a:rPr>
              <a:t>void </a:t>
            </a:r>
            <a:r>
              <a:rPr lang="en-US" sz="2400" strike="noStrike" dirty="0" err="1" smtClean="0">
                <a:solidFill>
                  <a:srgbClr val="000000"/>
                </a:solidFill>
                <a:latin typeface="Consolas" panose="020B0609020204030204" pitchFamily="49" charset="0"/>
                <a:ea typeface="Courier New"/>
              </a:rPr>
              <a:t>testBalance</a:t>
            </a:r>
            <a:r>
              <a:rPr lang="en-US" sz="2400" strike="noStrike" dirty="0" smtClean="0">
                <a:solidFill>
                  <a:srgbClr val="000000"/>
                </a:solidFill>
                <a:latin typeface="Consolas" panose="020B0609020204030204" pitchFamily="49" charset="0"/>
                <a:ea typeface="Courier New"/>
              </a:rPr>
              <a:t> {</a:t>
            </a:r>
          </a:p>
          <a:p>
            <a:pPr>
              <a:lnSpc>
                <a:spcPct val="100000"/>
              </a:lnSpc>
            </a:pPr>
            <a:r>
              <a:rPr lang="en-US" sz="2400" dirty="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  Bank b = new Bank();</a:t>
            </a:r>
          </a:p>
          <a:p>
            <a:pPr>
              <a:lnSpc>
                <a:spcPct val="100000"/>
              </a:lnSpc>
            </a:pPr>
            <a:r>
              <a:rPr lang="en-US" sz="2400" dirty="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  Account </a:t>
            </a:r>
            <a:r>
              <a:rPr lang="en-US" sz="2400" dirty="0" err="1" smtClean="0">
                <a:solidFill>
                  <a:srgbClr val="000000"/>
                </a:solidFill>
                <a:latin typeface="Consolas" panose="020B0609020204030204" pitchFamily="49" charset="0"/>
              </a:rPr>
              <a:t>acc</a:t>
            </a:r>
            <a:r>
              <a:rPr lang="en-US" sz="2400" dirty="0" smtClean="0">
                <a:solidFill>
                  <a:srgbClr val="000000"/>
                </a:solidFill>
                <a:latin typeface="Consolas" panose="020B0609020204030204" pitchFamily="49" charset="0"/>
              </a:rPr>
              <a:t> = </a:t>
            </a:r>
            <a:r>
              <a:rPr lang="en-US" sz="2400" dirty="0" err="1" smtClean="0">
                <a:solidFill>
                  <a:srgbClr val="000000"/>
                </a:solidFill>
                <a:latin typeface="Consolas" panose="020B0609020204030204" pitchFamily="49" charset="0"/>
              </a:rPr>
              <a:t>b.createAccount</a:t>
            </a:r>
            <a:r>
              <a:rPr lang="en-US" sz="2400" dirty="0" smtClean="0">
                <a:solidFill>
                  <a:srgbClr val="000000"/>
                </a:solidFill>
                <a:latin typeface="Consolas" panose="020B0609020204030204" pitchFamily="49" charset="0"/>
              </a:rPr>
              <a:t>()</a:t>
            </a:r>
          </a:p>
          <a:p>
            <a:pPr>
              <a:lnSpc>
                <a:spcPct val="100000"/>
              </a:lnSpc>
            </a:pPr>
            <a:r>
              <a:rPr lang="en-US" sz="2400" dirty="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  </a:t>
            </a:r>
            <a:r>
              <a:rPr lang="en-US" sz="2400" dirty="0" err="1" smtClean="0">
                <a:solidFill>
                  <a:srgbClr val="000000"/>
                </a:solidFill>
                <a:latin typeface="Consolas" panose="020B0609020204030204" pitchFamily="49" charset="0"/>
              </a:rPr>
              <a:t>acc.deposit</a:t>
            </a:r>
            <a:r>
              <a:rPr lang="en-US" sz="2400" dirty="0" smtClean="0">
                <a:solidFill>
                  <a:srgbClr val="000000"/>
                </a:solidFill>
                <a:latin typeface="Consolas" panose="020B0609020204030204" pitchFamily="49" charset="0"/>
              </a:rPr>
              <a:t>(100);</a:t>
            </a:r>
          </a:p>
          <a:p>
            <a:pPr>
              <a:lnSpc>
                <a:spcPct val="100000"/>
              </a:lnSpc>
            </a:pPr>
            <a:r>
              <a:rPr lang="en-US" sz="2400" dirty="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  </a:t>
            </a:r>
            <a:r>
              <a:rPr lang="en-US" sz="2400" dirty="0" err="1" smtClean="0">
                <a:solidFill>
                  <a:srgbClr val="000000"/>
                </a:solidFill>
                <a:latin typeface="Consolas" panose="020B0609020204030204" pitchFamily="49" charset="0"/>
              </a:rPr>
              <a:t>Assert.assertEquals</a:t>
            </a:r>
            <a:r>
              <a:rPr lang="en-US" sz="2400" dirty="0" smtClean="0">
                <a:solidFill>
                  <a:srgbClr val="000000"/>
                </a:solidFill>
                <a:latin typeface="Consolas" panose="020B0609020204030204" pitchFamily="49" charset="0"/>
              </a:rPr>
              <a:t>(100, </a:t>
            </a:r>
            <a:r>
              <a:rPr lang="en-US" sz="2400" dirty="0" err="1" smtClean="0">
                <a:solidFill>
                  <a:srgbClr val="000000"/>
                </a:solidFill>
                <a:latin typeface="Consolas" panose="020B0609020204030204" pitchFamily="49" charset="0"/>
              </a:rPr>
              <a:t>acc.balance</a:t>
            </a:r>
            <a:r>
              <a:rPr lang="en-US" sz="2400" dirty="0" smtClean="0">
                <a:solidFill>
                  <a:srgbClr val="000000"/>
                </a:solidFill>
                <a:latin typeface="Consolas" panose="020B0609020204030204" pitchFamily="49" charset="0"/>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p>
          <a:p>
            <a:pPr>
              <a:lnSpc>
                <a:spcPct val="100000"/>
              </a:lnSpc>
            </a:pP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p:txBody>
      </p:sp>
      <p:sp>
        <p:nvSpPr>
          <p:cNvPr id="5" name="CaixaDeTexto 4"/>
          <p:cNvSpPr txBox="1"/>
          <p:nvPr/>
        </p:nvSpPr>
        <p:spPr>
          <a:xfrm>
            <a:off x="990599" y="6400800"/>
            <a:ext cx="3993401" cy="369332"/>
          </a:xfrm>
          <a:prstGeom prst="rect">
            <a:avLst/>
          </a:prstGeom>
          <a:noFill/>
        </p:spPr>
        <p:txBody>
          <a:bodyPr wrap="none" rtlCol="0">
            <a:spAutoFit/>
          </a:bodyPr>
          <a:lstStyle/>
          <a:p>
            <a:r>
              <a:rPr lang="en-US" dirty="0" err="1" smtClean="0"/>
              <a:t>Classe</a:t>
            </a:r>
            <a:r>
              <a:rPr lang="en-US" dirty="0" smtClean="0"/>
              <a:t> de teste e </a:t>
            </a:r>
            <a:r>
              <a:rPr lang="en-US" dirty="0" err="1" smtClean="0"/>
              <a:t>caso</a:t>
            </a:r>
            <a:r>
              <a:rPr lang="en-US" dirty="0" smtClean="0"/>
              <a:t> de teste JUnit</a:t>
            </a:r>
            <a:endParaRPr lang="pt-BR" dirty="0"/>
          </a:p>
        </p:txBody>
      </p:sp>
    </p:spTree>
    <p:extLst>
      <p:ext uri="{BB962C8B-B14F-4D97-AF65-F5344CB8AC3E}">
        <p14:creationId xmlns:p14="http://schemas.microsoft.com/office/powerpoint/2010/main" val="38736254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Qualidade de Software</a:t>
            </a:r>
            <a:endParaRPr/>
          </a:p>
        </p:txBody>
      </p:sp>
      <p:sp>
        <p:nvSpPr>
          <p:cNvPr id="1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Interna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t>
            </a:r>
            <a:r>
              <a:rPr lang="en-US" sz="2800" strike="noStrike" dirty="0" err="1">
                <a:solidFill>
                  <a:srgbClr val="000000"/>
                </a:solidFill>
                <a:latin typeface="Calibri"/>
                <a:ea typeface="DejaVu Sans"/>
              </a:rPr>
              <a:t>melhoria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produtividade</a:t>
            </a:r>
            <a:r>
              <a:rPr lang="en-US" sz="2800" strike="noStrike" dirty="0">
                <a:solidFill>
                  <a:srgbClr val="000000"/>
                </a:solidFill>
                <a:latin typeface="Calibri"/>
                <a:ea typeface="DejaVu Sans"/>
              </a:rPr>
              <a:t> no </a:t>
            </a:r>
            <a:r>
              <a:rPr lang="en-US" sz="2800" strike="noStrike" dirty="0" err="1">
                <a:solidFill>
                  <a:srgbClr val="000000"/>
                </a:solidFill>
                <a:latin typeface="Calibri"/>
                <a:ea typeface="DejaVu Sans"/>
              </a:rPr>
              <a:t>desenvolvimento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legibilidade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modularidade</a:t>
            </a:r>
            <a:r>
              <a:rPr lang="en-US" sz="2800" strike="noStrike" dirty="0">
                <a:solidFill>
                  <a:srgbClr val="000000"/>
                </a:solidFill>
                <a:latin typeface="Calibri"/>
                <a:ea typeface="DejaVu Sans"/>
              </a:rPr>
              <a:t>, etc.</a:t>
            </a:r>
            <a:endParaRPr dirty="0"/>
          </a:p>
          <a:p>
            <a:pPr>
              <a:lnSpc>
                <a:spcPct val="100000"/>
              </a:lnSpc>
            </a:pPr>
            <a:r>
              <a:rPr lang="en-US" sz="28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Externa </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nosso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foco</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 </a:t>
            </a:r>
            <a:r>
              <a:rPr lang="en-US" sz="2800" strike="noStrike" dirty="0" err="1">
                <a:solidFill>
                  <a:srgbClr val="000000"/>
                </a:solidFill>
                <a:latin typeface="Calibri"/>
                <a:ea typeface="DejaVu Sans"/>
              </a:rPr>
              <a:t>satisfação</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cliente</a:t>
            </a:r>
            <a:r>
              <a:rPr lang="en-US" sz="2800" strike="noStrike" dirty="0">
                <a:solidFill>
                  <a:srgbClr val="000000"/>
                </a:solidFill>
                <a:latin typeface="Calibri"/>
                <a:ea typeface="DejaVu Sans"/>
              </a:rPr>
              <a:t>/</a:t>
            </a:r>
            <a:r>
              <a:rPr lang="en-US" sz="2800" strike="noStrike" dirty="0" err="1">
                <a:solidFill>
                  <a:srgbClr val="000000"/>
                </a:solidFill>
                <a:latin typeface="Calibri"/>
                <a:ea typeface="DejaVu Sans"/>
              </a:rPr>
              <a:t>usuário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segurança</a:t>
            </a:r>
            <a:r>
              <a:rPr lang="en-US" sz="2800" strike="noStrike" dirty="0">
                <a:solidFill>
                  <a:srgbClr val="000000"/>
                </a:solidFill>
                <a:latin typeface="Calibri"/>
                <a:ea typeface="DejaVu Sans"/>
              </a:rPr>
              <a:t>, performance, 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496692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FooTest</a:t>
            </a:r>
            <a:r>
              <a:rPr lang="en-US" sz="2000" strike="noStrike" dirty="0">
                <a:latin typeface="Consolas" panose="020B0609020204030204" pitchFamily="49" charset="0"/>
                <a:ea typeface="Courier New"/>
              </a:rPr>
              <a:t> {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Foo </a:t>
            </a:r>
            <a:r>
              <a:rPr lang="en-US" sz="2000" dirty="0" err="1" smtClean="0">
                <a:latin typeface="Consolas" panose="020B0609020204030204" pitchFamily="49" charset="0"/>
                <a:ea typeface="Courier New"/>
              </a:rPr>
              <a:t>foo</a:t>
            </a:r>
            <a:r>
              <a:rPr lang="en-US" sz="2000" dirty="0" smtClean="0">
                <a:latin typeface="Consolas" panose="020B0609020204030204" pitchFamily="49" charset="0"/>
                <a:ea typeface="Courier New"/>
              </a:rPr>
              <a:t>;</a:t>
            </a:r>
            <a:endParaRPr lang="en-US" sz="2000" dirty="0" smtClean="0">
              <a:latin typeface="Consolas" panose="020B0609020204030204" pitchFamily="49" charset="0"/>
            </a:endParaRPr>
          </a:p>
          <a:p>
            <a:pPr>
              <a:lnSpc>
                <a:spcPct val="100000"/>
              </a:lnSpc>
            </a:pP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a:latin typeface="Consolas" panose="020B0609020204030204" pitchFamily="49" charset="0"/>
                <a:ea typeface="Courier New"/>
              </a:rPr>
              <a:t>Test</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public </a:t>
            </a:r>
            <a:r>
              <a:rPr lang="en-US" sz="2000" strike="noStrike" dirty="0">
                <a:latin typeface="Consolas" panose="020B0609020204030204" pitchFamily="49" charset="0"/>
                <a:ea typeface="Courier New"/>
              </a:rPr>
              <a:t>void </a:t>
            </a:r>
            <a:r>
              <a:rPr lang="en-US" sz="2000" strike="noStrike" dirty="0" err="1">
                <a:latin typeface="Consolas" panose="020B0609020204030204" pitchFamily="49" charset="0"/>
                <a:ea typeface="Courier New"/>
              </a:rPr>
              <a:t>testFooOperation</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err="1" smtClean="0">
                <a:latin typeface="Consolas" panose="020B0609020204030204" pitchFamily="49" charset="0"/>
                <a:ea typeface="Courier New"/>
              </a:rPr>
              <a:t>Assert.assertEquals</a:t>
            </a:r>
            <a:r>
              <a:rPr lang="en-US" sz="2000" strike="noStrike" dirty="0" smtClean="0">
                <a:latin typeface="Consolas" panose="020B0609020204030204" pitchFamily="49" charset="0"/>
                <a:ea typeface="Courier New"/>
              </a:rPr>
              <a:t>(“23bar</a:t>
            </a:r>
            <a:r>
              <a:rPr lang="en-US" sz="2000" strike="noStrike" dirty="0">
                <a:latin typeface="Consolas" panose="020B0609020204030204" pitchFamily="49" charset="0"/>
                <a:ea typeface="Courier New"/>
              </a:rPr>
              <a:t>”,foo.bar);</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p>
          <a:p>
            <a:r>
              <a:rPr lang="en-US" sz="2000" dirty="0">
                <a:latin typeface="Consolas" panose="020B0609020204030204" pitchFamily="49" charset="0"/>
                <a:ea typeface="Courier New"/>
              </a:rPr>
              <a:t>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a:t>
            </a:r>
            <a:r>
              <a:rPr lang="en-US" sz="2000" dirty="0">
                <a:latin typeface="Consolas" panose="020B0609020204030204" pitchFamily="49" charset="0"/>
                <a:ea typeface="Courier New"/>
              </a:rPr>
              <a:t>Before //</a:t>
            </a:r>
            <a:r>
              <a:rPr lang="en-US" sz="2000" dirty="0" err="1">
                <a:latin typeface="Consolas" panose="020B0609020204030204" pitchFamily="49" charset="0"/>
                <a:ea typeface="Courier New"/>
              </a:rPr>
              <a:t>Executado</a:t>
            </a:r>
            <a:r>
              <a:rPr lang="en-US" sz="2000" dirty="0">
                <a:latin typeface="Consolas" panose="020B0609020204030204" pitchFamily="49" charset="0"/>
                <a:ea typeface="Courier New"/>
              </a:rPr>
              <a:t> antes de </a:t>
            </a:r>
            <a:r>
              <a:rPr lang="en-US" sz="2000" dirty="0" err="1">
                <a:latin typeface="Consolas" panose="020B0609020204030204" pitchFamily="49" charset="0"/>
                <a:ea typeface="Courier New"/>
              </a:rPr>
              <a:t>cada</a:t>
            </a:r>
            <a:r>
              <a:rPr lang="en-US" sz="2000" dirty="0">
                <a:latin typeface="Consolas" panose="020B0609020204030204" pitchFamily="49" charset="0"/>
                <a:ea typeface="Courier New"/>
              </a:rPr>
              <a:t> teste</a:t>
            </a:r>
            <a:endParaRPr lang="en-US" sz="2000" dirty="0">
              <a:latin typeface="Consolas" panose="020B0609020204030204" pitchFamily="49" charset="0"/>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public </a:t>
            </a:r>
            <a:r>
              <a:rPr lang="en-US" sz="2000" dirty="0">
                <a:latin typeface="Consolas" panose="020B0609020204030204" pitchFamily="49" charset="0"/>
                <a:ea typeface="Courier New"/>
              </a:rPr>
              <a:t>void </a:t>
            </a:r>
            <a:r>
              <a:rPr lang="en-US" sz="2000" dirty="0" err="1">
                <a:latin typeface="Consolas" panose="020B0609020204030204" pitchFamily="49" charset="0"/>
                <a:ea typeface="Courier New"/>
              </a:rPr>
              <a:t>setUp</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  foo = </a:t>
            </a:r>
            <a:r>
              <a:rPr lang="en-US" sz="2000" dirty="0" err="1" smtClean="0">
                <a:latin typeface="Consolas" panose="020B0609020204030204" pitchFamily="49" charset="0"/>
                <a:ea typeface="Courier New"/>
              </a:rPr>
              <a:t>Foo.build</a:t>
            </a:r>
            <a:r>
              <a:rPr lang="en-US" sz="2000" dirty="0" smtClean="0">
                <a:latin typeface="Consolas" panose="020B0609020204030204" pitchFamily="49" charset="0"/>
                <a:ea typeface="Courier New"/>
              </a:rPr>
              <a:t>(23,</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bar”); }</a:t>
            </a:r>
          </a:p>
          <a:p>
            <a:r>
              <a:rPr lang="pt-BR" sz="2000" dirty="0" smtClean="0">
                <a:latin typeface="Consolas" panose="020B0609020204030204" pitchFamily="49" charset="0"/>
                <a:ea typeface="Courier New"/>
              </a:rPr>
              <a:t> </a:t>
            </a:r>
            <a:endParaRPr lang="pt-BR" sz="2000" dirty="0">
              <a:latin typeface="Consolas" panose="020B0609020204030204" pitchFamily="49" charset="0"/>
              <a:ea typeface="Courier New"/>
            </a:endParaRPr>
          </a:p>
          <a:p>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a:t>
            </a:r>
            <a:r>
              <a:rPr lang="pt-BR" sz="2000" dirty="0" err="1" smtClean="0">
                <a:latin typeface="Consolas" panose="020B0609020204030204" pitchFamily="49" charset="0"/>
                <a:ea typeface="Courier New"/>
              </a:rPr>
              <a:t>After</a:t>
            </a:r>
            <a:r>
              <a:rPr lang="pt-BR" sz="2000" dirty="0" smtClean="0">
                <a:latin typeface="Consolas" panose="020B0609020204030204" pitchFamily="49" charset="0"/>
                <a:ea typeface="Courier New"/>
              </a:rPr>
              <a:t> //</a:t>
            </a:r>
            <a:r>
              <a:rPr lang="pt-BR" sz="2000" dirty="0">
                <a:latin typeface="Consolas" panose="020B0609020204030204" pitchFamily="49" charset="0"/>
                <a:ea typeface="Courier New"/>
              </a:rPr>
              <a:t>Executado </a:t>
            </a:r>
            <a:r>
              <a:rPr lang="pt-BR" sz="2000" dirty="0" smtClean="0">
                <a:latin typeface="Consolas" panose="020B0609020204030204" pitchFamily="49" charset="0"/>
                <a:ea typeface="Courier New"/>
              </a:rPr>
              <a:t>após </a:t>
            </a:r>
            <a:r>
              <a:rPr lang="pt-BR" sz="2000" dirty="0">
                <a:latin typeface="Consolas" panose="020B0609020204030204" pitchFamily="49" charset="0"/>
                <a:ea typeface="Courier New"/>
              </a:rPr>
              <a:t>cada teste</a:t>
            </a:r>
            <a:endParaRPr lang="pt-BR" sz="2000" dirty="0">
              <a:latin typeface="Consolas" panose="020B0609020204030204" pitchFamily="49" charset="0"/>
            </a:endParaRPr>
          </a:p>
          <a:p>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public</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void</a:t>
            </a:r>
            <a:r>
              <a:rPr lang="pt-BR" sz="2000" dirty="0">
                <a:latin typeface="Consolas" panose="020B0609020204030204" pitchFamily="49" charset="0"/>
                <a:ea typeface="Courier New"/>
              </a:rPr>
              <a:t> </a:t>
            </a:r>
            <a:r>
              <a:rPr lang="pt-BR" sz="2000" dirty="0" err="1" smtClean="0">
                <a:latin typeface="Consolas" panose="020B0609020204030204" pitchFamily="49" charset="0"/>
                <a:ea typeface="Courier New"/>
              </a:rPr>
              <a:t>tearDown</a:t>
            </a:r>
            <a:r>
              <a:rPr lang="pt-BR" sz="2000" dirty="0" smtClean="0">
                <a:latin typeface="Consolas" panose="020B0609020204030204" pitchFamily="49" charset="0"/>
                <a:ea typeface="Courier New"/>
              </a:rPr>
              <a:t>() {  </a:t>
            </a:r>
            <a:r>
              <a:rPr lang="pt-BR" sz="2000" dirty="0" err="1">
                <a:latin typeface="Consolas" panose="020B0609020204030204" pitchFamily="49" charset="0"/>
                <a:ea typeface="Courier New"/>
              </a:rPr>
              <a:t>foo</a:t>
            </a:r>
            <a:r>
              <a:rPr lang="pt-BR" sz="2000" dirty="0">
                <a:latin typeface="Consolas" panose="020B0609020204030204" pitchFamily="49" charset="0"/>
                <a:ea typeface="Courier New"/>
              </a:rPr>
              <a:t> = </a:t>
            </a:r>
            <a:r>
              <a:rPr lang="pt-BR" sz="2000" dirty="0" err="1" smtClean="0">
                <a:latin typeface="Consolas" panose="020B0609020204030204" pitchFamily="49" charset="0"/>
                <a:ea typeface="Courier New"/>
              </a:rPr>
              <a:t>null</a:t>
            </a:r>
            <a:r>
              <a:rPr lang="pt-BR" sz="2000" dirty="0" smtClean="0">
                <a:latin typeface="Consolas" panose="020B0609020204030204" pitchFamily="49" charset="0"/>
                <a:ea typeface="Courier New"/>
              </a:rPr>
              <a:t>; }</a:t>
            </a:r>
          </a:p>
          <a:p>
            <a:endParaRPr sz="2000" dirty="0">
              <a:latin typeface="Consolas" panose="020B0609020204030204" pitchFamily="49" charset="0"/>
            </a:endParaRPr>
          </a:p>
          <a:p>
            <a:pPr>
              <a:lnSpc>
                <a:spcPct val="100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p:txBody>
      </p:sp>
    </p:spTree>
    <p:extLst>
      <p:ext uri="{BB962C8B-B14F-4D97-AF65-F5344CB8AC3E}">
        <p14:creationId xmlns:p14="http://schemas.microsoft.com/office/powerpoint/2010/main" val="2116466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Suíte de teste JUnit</a:t>
            </a:r>
            <a:endParaRPr/>
          </a:p>
        </p:txBody>
      </p:sp>
      <p:sp>
        <p:nvSpPr>
          <p:cNvPr id="291" name="CustomShape 2"/>
          <p:cNvSpPr/>
          <p:nvPr/>
        </p:nvSpPr>
        <p:spPr>
          <a:xfrm>
            <a:off x="457200" y="1600200"/>
            <a:ext cx="8228880" cy="496692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RunWith</a:t>
            </a:r>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Suite.SuiteClasses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TestFeatureLogin.class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TestFeatureLogout.class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TestFeatureUpdate.class</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FeatureTestSuite</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r>
              <a:rPr lang="en-US" sz="2000" strike="noStrike" dirty="0">
                <a:latin typeface="Consolas" panose="020B0609020204030204" pitchFamily="49" charset="0"/>
                <a:ea typeface="Courier New"/>
              </a:rPr>
              <a:t>  // </a:t>
            </a:r>
            <a:r>
              <a:rPr lang="en-US" sz="2000" strike="noStrike" dirty="0" err="1">
                <a:latin typeface="Consolas" panose="020B0609020204030204" pitchFamily="49" charset="0"/>
                <a:ea typeface="Courier New"/>
              </a:rPr>
              <a:t>classe</a:t>
            </a:r>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vazia</a:t>
            </a:r>
            <a:endParaRPr sz="2000" dirty="0">
              <a:latin typeface="Consolas" panose="020B0609020204030204" pitchFamily="49" charset="0"/>
            </a:endParaRPr>
          </a:p>
          <a:p>
            <a:pPr>
              <a:lnSpc>
                <a:spcPct val="115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3" name="CustomShape 2"/>
          <p:cNvSpPr/>
          <p:nvPr/>
        </p:nvSpPr>
        <p:spPr>
          <a:xfrm>
            <a:off x="457200" y="1600200"/>
            <a:ext cx="8228880" cy="496692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is(3));</a:t>
            </a:r>
            <a:endParaRPr dirty="0">
              <a:latin typeface="Consolas" panose="020B0609020204030204" pitchFamily="49" charset="0"/>
            </a:endParaRPr>
          </a:p>
          <a:p>
            <a:endParaRPr dirty="0">
              <a:latin typeface="Consolas" panose="020B0609020204030204" pitchFamily="49" charset="0"/>
            </a:endParaRPr>
          </a:p>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is(not(4)));</a:t>
            </a:r>
            <a:endParaRPr dirty="0">
              <a:latin typeface="Consolas" panose="020B0609020204030204" pitchFamily="49" charset="0"/>
            </a:endParaRPr>
          </a:p>
          <a:p>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either(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.or(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myList</a:t>
            </a: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hasItem</a:t>
            </a:r>
            <a:r>
              <a:rPr lang="en-US" sz="2400" strike="noStrike" dirty="0">
                <a:solidFill>
                  <a:srgbClr val="000000"/>
                </a:solidFill>
                <a:latin typeface="Consolas" panose="020B0609020204030204" pitchFamily="49" charset="0"/>
                <a:ea typeface="Courier New"/>
              </a:rPr>
              <a:t>("3"));</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5" name="CustomShape 2"/>
          <p:cNvSpPr/>
          <p:nvPr/>
        </p:nvSpPr>
        <p:spPr>
          <a:xfrm>
            <a:off x="457200" y="1600200"/>
            <a:ext cx="8228880" cy="496692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anyOf</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==&gt; failure message:</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t>
            </a:r>
            <a:r>
              <a:rPr lang="en-US" sz="2400" strike="noStrike" dirty="0" err="1">
                <a:solidFill>
                  <a:srgbClr val="FF0000"/>
                </a:solidFill>
                <a:latin typeface="Consolas" panose="020B0609020204030204" pitchFamily="49" charset="0"/>
                <a:ea typeface="Courier New"/>
              </a:rPr>
              <a:t>java.lang.AssertionError</a:t>
            </a:r>
            <a:r>
              <a:rPr lang="en-US" sz="2400" strike="noStrike" dirty="0">
                <a:solidFill>
                  <a:srgbClr val="FF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Expected: (a string containing "color" or</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 string containing "</a:t>
            </a:r>
            <a:r>
              <a:rPr lang="en-US" sz="2400" strike="noStrike" dirty="0" err="1">
                <a:solidFill>
                  <a:srgbClr val="FF0000"/>
                </a:solidFill>
                <a:latin typeface="Consolas" panose="020B0609020204030204" pitchFamily="49" charset="0"/>
                <a:ea typeface="Courier New"/>
              </a:rPr>
              <a:t>colour</a:t>
            </a:r>
            <a:r>
              <a:rPr lang="en-US" sz="2400" strike="noStrike" dirty="0">
                <a:solidFill>
                  <a:srgbClr val="FF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got: "Please choose a font"</a:t>
            </a:r>
            <a:endParaRPr dirty="0">
              <a:latin typeface="Consolas" panose="020B06090202040302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Suposições</a:t>
            </a:r>
            <a:endParaRPr/>
          </a:p>
        </p:txBody>
      </p:sp>
      <p:sp>
        <p:nvSpPr>
          <p:cNvPr id="297" name="CustomShape 2"/>
          <p:cNvSpPr/>
          <p:nvPr/>
        </p:nvSpPr>
        <p:spPr>
          <a:xfrm>
            <a:off x="457200" y="1600200"/>
            <a:ext cx="8228880" cy="496692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filenameIncludesUsername</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assumeThat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File.separatorChar,is</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assertThat</a:t>
            </a:r>
            <a:r>
              <a:rPr lang="en-US" sz="2400" strike="noStrike"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new </a:t>
            </a:r>
            <a:r>
              <a:rPr lang="en-US" sz="2400" strike="noStrike" dirty="0">
                <a:solidFill>
                  <a:srgbClr val="000000"/>
                </a:solidFill>
                <a:latin typeface="Consolas" panose="020B0609020204030204" pitchFamily="49" charset="0"/>
                <a:ea typeface="Courier New"/>
              </a:rPr>
              <a:t>User("</a:t>
            </a:r>
            <a:r>
              <a:rPr lang="en-US" sz="2400" strike="noStrike" dirty="0" err="1">
                <a:solidFill>
                  <a:srgbClr val="000000"/>
                </a:solidFill>
                <a:latin typeface="Consolas" panose="020B0609020204030204" pitchFamily="49" charset="0"/>
                <a:ea typeface="Courier New"/>
              </a:rPr>
              <a:t>optimus</a:t>
            </a:r>
            <a:r>
              <a:rPr lang="en-US" sz="2400" strike="noStrike" dirty="0" smtClean="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configFileName</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is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optimus.cfg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p>
          <a:p>
            <a:pPr>
              <a:lnSpc>
                <a:spcPct val="100000"/>
              </a:lnSpc>
            </a:pPr>
            <a:r>
              <a:rPr lang="en-US" sz="2400" strike="noStrike" dirty="0">
                <a:solidFill>
                  <a:srgbClr val="000000"/>
                </a:solidFill>
                <a:latin typeface="Courier New"/>
                <a:ea typeface="Courier New"/>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13760" y="1908664"/>
            <a:ext cx="8915760" cy="2968135"/>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r>
              <a:rPr lang="en-US" sz="2400" strike="noStrike" dirty="0" smtClean="0">
                <a:solidFill>
                  <a:srgbClr val="000000"/>
                </a:solidFill>
                <a:latin typeface="Courier New"/>
                <a:ea typeface="Courier New"/>
              </a:rPr>
              <a:t>@Test (expected = </a:t>
            </a:r>
            <a:r>
              <a:rPr lang="en-US" sz="2400" strike="noStrike" dirty="0" err="1" smtClean="0">
                <a:solidFill>
                  <a:srgbClr val="000000"/>
                </a:solidFill>
                <a:latin typeface="Courier New"/>
                <a:ea typeface="Courier New"/>
              </a:rPr>
              <a:t>InsufficientBalance.class</a:t>
            </a:r>
            <a:r>
              <a:rPr lang="en-US" sz="2400" strike="noStrike" dirty="0" smtClean="0">
                <a:solidFill>
                  <a:srgbClr val="000000"/>
                </a:solidFill>
                <a:latin typeface="Courier New"/>
                <a:ea typeface="Courier New"/>
              </a:rPr>
              <a:t>)</a:t>
            </a:r>
            <a:endParaRPr dirty="0"/>
          </a:p>
          <a:p>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p>
          <a:p>
            <a:r>
              <a:rPr lang="en-US" sz="2400" dirty="0" smtClean="0">
                <a:solidFill>
                  <a:srgbClr val="000000"/>
                </a:solidFill>
                <a:latin typeface="Courier New"/>
                <a:ea typeface="Courier New"/>
              </a:rPr>
              <a:t>   Bank b = </a:t>
            </a:r>
            <a:r>
              <a:rPr lang="en-US" sz="2400" dirty="0" err="1" smtClean="0">
                <a:solidFill>
                  <a:srgbClr val="000000"/>
                </a:solidFill>
                <a:latin typeface="Courier New"/>
                <a:ea typeface="Courier New"/>
              </a:rPr>
              <a:t>Bank.create</a:t>
            </a:r>
            <a:r>
              <a:rPr lang="en-US" sz="2400" dirty="0" smtClean="0">
                <a:solidFill>
                  <a:srgbClr val="000000"/>
                </a:solidFill>
                <a:latin typeface="Courier New"/>
                <a:ea typeface="Courier New"/>
              </a:rPr>
              <a:t>();</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Account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b.createAccount</a:t>
            </a:r>
            <a:r>
              <a:rPr lang="en-US" sz="2400" dirty="0" smtClean="0">
                <a:solidFill>
                  <a:srgbClr val="000000"/>
                </a:solidFill>
                <a:latin typeface="Courier New"/>
                <a:ea typeface="Courier New"/>
              </a:rPr>
              <a:t>();</a:t>
            </a:r>
          </a:p>
          <a:p>
            <a:r>
              <a:rPr lang="en-US" sz="2400" dirty="0" smtClean="0">
                <a:solidFill>
                  <a:srgbClr val="000000"/>
                </a:solidFill>
                <a:latin typeface="Courier New"/>
                <a:ea typeface="Courier New"/>
              </a:rPr>
              <a:t>   </a:t>
            </a:r>
            <a:r>
              <a:rPr lang="en-US" sz="2400" dirty="0" err="1" smtClean="0">
                <a:solidFill>
                  <a:srgbClr val="000000"/>
                </a:solidFill>
                <a:latin typeface="Courier New"/>
                <a:ea typeface="Courier New"/>
              </a:rPr>
              <a:t>acc.withdraw</a:t>
            </a:r>
            <a:r>
              <a:rPr lang="en-US" sz="2400" dirty="0">
                <a:solidFill>
                  <a:srgbClr val="000000"/>
                </a:solidFill>
                <a:latin typeface="Courier New"/>
                <a:ea typeface="Courier New"/>
              </a:rPr>
              <a:t>(100.0); // </a:t>
            </a:r>
            <a:r>
              <a:rPr lang="en-US" sz="2400" dirty="0" err="1">
                <a:solidFill>
                  <a:srgbClr val="000000"/>
                </a:solidFill>
                <a:latin typeface="Courier New"/>
                <a:ea typeface="Courier New"/>
              </a:rPr>
              <a:t>acc</a:t>
            </a:r>
            <a:r>
              <a:rPr lang="en-US" sz="2400" dirty="0">
                <a:solidFill>
                  <a:srgbClr val="000000"/>
                </a:solidFill>
                <a:latin typeface="Courier New"/>
                <a:ea typeface="Courier New"/>
              </a:rPr>
              <a:t> balance is </a:t>
            </a:r>
            <a:r>
              <a:rPr lang="en-US" sz="2400" dirty="0" smtClean="0">
                <a:solidFill>
                  <a:srgbClr val="000000"/>
                </a:solidFill>
                <a:latin typeface="Courier New"/>
                <a:ea typeface="Courier New"/>
              </a:rPr>
              <a:t>zero</a:t>
            </a:r>
            <a:endParaRPr lang="en-US" sz="2400" dirty="0">
              <a:solidFill>
                <a:srgbClr val="000000"/>
              </a:solidFill>
              <a:latin typeface="Courier New"/>
              <a:ea typeface="Courier New"/>
            </a:endParaRPr>
          </a:p>
          <a:p>
            <a:r>
              <a:rPr lang="en-US" sz="2400" strike="noStrike" dirty="0" smtClean="0">
                <a:solidFill>
                  <a:srgbClr val="000000"/>
                </a:solidFill>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0" y="1586280"/>
            <a:ext cx="9372600" cy="496692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a:t>
            </a:r>
            <a:r>
              <a:rPr lang="en-US" sz="2300" strike="noStrike" dirty="0">
                <a:solidFill>
                  <a:srgbClr val="000000"/>
                </a:solidFill>
                <a:latin typeface="Courier New" panose="02070309020205020404" pitchFamily="49" charset="0"/>
                <a:ea typeface="Courier New"/>
                <a:cs typeface="Courier New" panose="02070309020205020404" pitchFamily="49" charset="0"/>
              </a:rPr>
              <a:t>Test</a:t>
            </a:r>
            <a:endParaRPr sz="2300" dirty="0">
              <a:latin typeface="Courier New" panose="02070309020205020404" pitchFamily="49" charset="0"/>
              <a:cs typeface="Courier New" panose="02070309020205020404" pitchFamily="49" charset="0"/>
            </a:endParaRPr>
          </a:p>
          <a:p>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public </a:t>
            </a:r>
            <a:r>
              <a:rPr lang="en-US" sz="2300" strike="noStrike" dirty="0">
                <a:solidFill>
                  <a:srgbClr val="000000"/>
                </a:solidFill>
                <a:latin typeface="Courier New" panose="02070309020205020404" pitchFamily="49" charset="0"/>
                <a:ea typeface="Courier New"/>
                <a:cs typeface="Courier New" panose="02070309020205020404" pitchFamily="49" charset="0"/>
              </a:rPr>
              <a:t>void </a:t>
            </a:r>
            <a:r>
              <a:rPr lang="en-US" sz="2300" strike="noStrike" dirty="0" err="1">
                <a:solidFill>
                  <a:srgbClr val="000000"/>
                </a:solidFill>
                <a:latin typeface="Courier New" panose="02070309020205020404" pitchFamily="49" charset="0"/>
                <a:ea typeface="Courier New"/>
                <a:cs typeface="Courier New" panose="02070309020205020404" pitchFamily="49" charset="0"/>
              </a:rPr>
              <a:t>testExceptionMessage</a:t>
            </a:r>
            <a:r>
              <a:rPr lang="en-US" sz="2300" strike="noStrike" dirty="0">
                <a:solidFill>
                  <a:srgbClr val="000000"/>
                </a:solidFill>
                <a:latin typeface="Courier New" panose="02070309020205020404" pitchFamily="49" charset="0"/>
                <a:ea typeface="Courier New"/>
                <a:cs typeface="Courier New" panose="02070309020205020404" pitchFamily="49" charset="0"/>
              </a:rPr>
              <a:t>() {</a:t>
            </a:r>
            <a:endParaRPr sz="2300" dirty="0">
              <a:latin typeface="Courier New" panose="02070309020205020404" pitchFamily="49" charset="0"/>
              <a:cs typeface="Courier New" panose="02070309020205020404" pitchFamily="49" charset="0"/>
            </a:endParaRPr>
          </a:p>
          <a:p>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try </a:t>
            </a:r>
            <a:r>
              <a:rPr lang="en-US" sz="2300" strike="noStrike" dirty="0">
                <a:solidFill>
                  <a:srgbClr val="000000"/>
                </a:solidFill>
                <a:latin typeface="Courier New" panose="02070309020205020404" pitchFamily="49" charset="0"/>
                <a:ea typeface="Courier New"/>
                <a:cs typeface="Courier New" panose="02070309020205020404" pitchFamily="49" charset="0"/>
              </a:rPr>
              <a:t>{</a:t>
            </a:r>
            <a:endParaRPr sz="2300" dirty="0">
              <a:latin typeface="Courier New" panose="02070309020205020404" pitchFamily="49" charset="0"/>
              <a:cs typeface="Courier New" panose="02070309020205020404" pitchFamily="49" charset="0"/>
            </a:endParaRPr>
          </a:p>
          <a:p>
            <a:r>
              <a:rPr lang="en-US" sz="2300" dirty="0" smtClean="0">
                <a:solidFill>
                  <a:srgbClr val="000000"/>
                </a:solidFill>
                <a:latin typeface="Courier New" panose="02070309020205020404" pitchFamily="49" charset="0"/>
                <a:ea typeface="Courier New"/>
                <a:cs typeface="Courier New" panose="02070309020205020404" pitchFamily="49" charset="0"/>
              </a:rPr>
              <a:t>   Bank </a:t>
            </a:r>
            <a:r>
              <a:rPr lang="en-US" sz="2300" dirty="0">
                <a:solidFill>
                  <a:srgbClr val="000000"/>
                </a:solidFill>
                <a:latin typeface="Courier New" panose="02070309020205020404" pitchFamily="49" charset="0"/>
                <a:ea typeface="Courier New"/>
                <a:cs typeface="Courier New" panose="02070309020205020404" pitchFamily="49" charset="0"/>
              </a:rPr>
              <a:t>b = </a:t>
            </a:r>
            <a:r>
              <a:rPr lang="en-US" sz="2300" dirty="0" err="1">
                <a:solidFill>
                  <a:srgbClr val="000000"/>
                </a:solidFill>
                <a:latin typeface="Courier New" panose="02070309020205020404" pitchFamily="49" charset="0"/>
                <a:ea typeface="Courier New"/>
                <a:cs typeface="Courier New" panose="02070309020205020404" pitchFamily="49" charset="0"/>
              </a:rPr>
              <a:t>Bank.create</a:t>
            </a:r>
            <a:r>
              <a:rPr lang="en-US" sz="2300" dirty="0">
                <a:solidFill>
                  <a:srgbClr val="000000"/>
                </a:solidFill>
                <a:latin typeface="Courier New" panose="02070309020205020404" pitchFamily="49" charset="0"/>
                <a:ea typeface="Courier New"/>
                <a:cs typeface="Courier New" panose="02070309020205020404" pitchFamily="49" charset="0"/>
              </a:rPr>
              <a:t>();</a:t>
            </a:r>
          </a:p>
          <a:p>
            <a:r>
              <a:rPr lang="en-US" sz="2300" dirty="0">
                <a:solidFill>
                  <a:srgbClr val="000000"/>
                </a:solidFill>
                <a:latin typeface="Courier New" panose="02070309020205020404" pitchFamily="49" charset="0"/>
                <a:ea typeface="Courier New"/>
                <a:cs typeface="Courier New" panose="02070309020205020404" pitchFamily="49" charset="0"/>
              </a:rPr>
              <a:t>   Account </a:t>
            </a:r>
            <a:r>
              <a:rPr lang="en-US" sz="2300" dirty="0" err="1">
                <a:solidFill>
                  <a:srgbClr val="000000"/>
                </a:solidFill>
                <a:latin typeface="Courier New" panose="02070309020205020404" pitchFamily="49" charset="0"/>
                <a:ea typeface="Courier New"/>
                <a:cs typeface="Courier New" panose="02070309020205020404" pitchFamily="49" charset="0"/>
              </a:rPr>
              <a:t>acc</a:t>
            </a:r>
            <a:r>
              <a:rPr lang="en-US" sz="2300" dirty="0">
                <a:solidFill>
                  <a:srgbClr val="000000"/>
                </a:solidFill>
                <a:latin typeface="Courier New" panose="02070309020205020404" pitchFamily="49" charset="0"/>
                <a:ea typeface="Courier New"/>
                <a:cs typeface="Courier New" panose="02070309020205020404" pitchFamily="49" charset="0"/>
              </a:rPr>
              <a:t> = </a:t>
            </a:r>
            <a:r>
              <a:rPr lang="en-US" sz="2300" dirty="0" err="1">
                <a:solidFill>
                  <a:srgbClr val="000000"/>
                </a:solidFill>
                <a:latin typeface="Courier New" panose="02070309020205020404" pitchFamily="49" charset="0"/>
                <a:ea typeface="Courier New"/>
                <a:cs typeface="Courier New" panose="02070309020205020404" pitchFamily="49" charset="0"/>
              </a:rPr>
              <a:t>b.createAccount</a:t>
            </a:r>
            <a:r>
              <a:rPr lang="en-US" sz="2300" dirty="0">
                <a:solidFill>
                  <a:srgbClr val="000000"/>
                </a:solidFill>
                <a:latin typeface="Courier New" panose="02070309020205020404" pitchFamily="49" charset="0"/>
                <a:ea typeface="Courier New"/>
                <a:cs typeface="Courier New" panose="02070309020205020404" pitchFamily="49" charset="0"/>
              </a:rPr>
              <a:t>(“001</a:t>
            </a:r>
            <a:r>
              <a:rPr lang="en-US" sz="2300" dirty="0" smtClean="0">
                <a:solidFill>
                  <a:srgbClr val="000000"/>
                </a:solidFill>
                <a:latin typeface="Courier New" panose="02070309020205020404" pitchFamily="49" charset="0"/>
                <a:ea typeface="Courier New"/>
                <a:cs typeface="Courier New" panose="02070309020205020404" pitchFamily="49" charset="0"/>
              </a:rPr>
              <a:t>”);</a:t>
            </a:r>
          </a:p>
          <a:p>
            <a:r>
              <a:rPr lang="en-US" sz="2300" dirty="0" smtClean="0">
                <a:solidFill>
                  <a:srgbClr val="000000"/>
                </a:solidFill>
                <a:latin typeface="Courier New" panose="02070309020205020404" pitchFamily="49" charset="0"/>
                <a:ea typeface="Courier New"/>
                <a:cs typeface="Courier New" panose="02070309020205020404" pitchFamily="49" charset="0"/>
              </a:rPr>
              <a:t>   </a:t>
            </a:r>
            <a:r>
              <a:rPr lang="en-US" sz="2300" dirty="0">
                <a:solidFill>
                  <a:srgbClr val="000000"/>
                </a:solidFill>
                <a:latin typeface="Courier New" panose="02070309020205020404" pitchFamily="49" charset="0"/>
                <a:ea typeface="Courier New"/>
                <a:cs typeface="Courier New" panose="02070309020205020404" pitchFamily="49" charset="0"/>
              </a:rPr>
              <a:t>// </a:t>
            </a:r>
            <a:r>
              <a:rPr lang="en-US" sz="2300" dirty="0" err="1">
                <a:solidFill>
                  <a:srgbClr val="000000"/>
                </a:solidFill>
                <a:latin typeface="Courier New" panose="02070309020205020404" pitchFamily="49" charset="0"/>
                <a:ea typeface="Courier New"/>
                <a:cs typeface="Courier New" panose="02070309020205020404" pitchFamily="49" charset="0"/>
              </a:rPr>
              <a:t>acc</a:t>
            </a:r>
            <a:r>
              <a:rPr lang="en-US" sz="2300" dirty="0">
                <a:solidFill>
                  <a:srgbClr val="000000"/>
                </a:solidFill>
                <a:latin typeface="Courier New" panose="02070309020205020404" pitchFamily="49" charset="0"/>
                <a:ea typeface="Courier New"/>
                <a:cs typeface="Courier New" panose="02070309020205020404" pitchFamily="49" charset="0"/>
              </a:rPr>
              <a:t> balance is zero</a:t>
            </a:r>
          </a:p>
          <a:p>
            <a:r>
              <a:rPr lang="en-US" sz="2300" dirty="0">
                <a:solidFill>
                  <a:srgbClr val="000000"/>
                </a:solidFill>
                <a:latin typeface="Courier New" panose="02070309020205020404" pitchFamily="49" charset="0"/>
                <a:ea typeface="Courier New"/>
                <a:cs typeface="Courier New" panose="02070309020205020404" pitchFamily="49" charset="0"/>
              </a:rPr>
              <a:t>   </a:t>
            </a:r>
            <a:r>
              <a:rPr lang="en-US" sz="2300" dirty="0" err="1">
                <a:solidFill>
                  <a:srgbClr val="000000"/>
                </a:solidFill>
                <a:latin typeface="Courier New" panose="02070309020205020404" pitchFamily="49" charset="0"/>
                <a:ea typeface="Courier New"/>
                <a:cs typeface="Courier New" panose="02070309020205020404" pitchFamily="49" charset="0"/>
              </a:rPr>
              <a:t>acc.withdraw</a:t>
            </a:r>
            <a:r>
              <a:rPr lang="en-US" sz="2300" dirty="0">
                <a:solidFill>
                  <a:srgbClr val="000000"/>
                </a:solidFill>
                <a:latin typeface="Courier New" panose="02070309020205020404" pitchFamily="49" charset="0"/>
                <a:ea typeface="Courier New"/>
                <a:cs typeface="Courier New" panose="02070309020205020404" pitchFamily="49" charset="0"/>
              </a:rPr>
              <a:t>(100.0);</a:t>
            </a:r>
          </a:p>
          <a:p>
            <a:pPr>
              <a:lnSpc>
                <a:spcPct val="100000"/>
              </a:lnSpc>
            </a:pP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fail</a:t>
            </a:r>
            <a:r>
              <a:rPr lang="en-US" sz="2300" strike="noStrike" dirty="0">
                <a:solidFill>
                  <a:srgbClr val="000000"/>
                </a:solidFill>
                <a:latin typeface="Courier New" panose="02070309020205020404" pitchFamily="49" charset="0"/>
                <a:ea typeface="Courier New"/>
                <a:cs typeface="Courier New" panose="02070309020205020404" pitchFamily="49" charset="0"/>
              </a:rPr>
              <a:t>("Expected </a:t>
            </a:r>
            <a:r>
              <a:rPr lang="en-US" sz="2300" dirty="0" err="1" smtClean="0">
                <a:solidFill>
                  <a:srgbClr val="000000"/>
                </a:solidFill>
                <a:latin typeface="Courier New" panose="02070309020205020404" pitchFamily="49" charset="0"/>
                <a:ea typeface="Courier New"/>
                <a:cs typeface="Courier New" panose="02070309020205020404" pitchFamily="49" charset="0"/>
              </a:rPr>
              <a:t>ForbiddenOperation</a:t>
            </a:r>
            <a:r>
              <a:rPr lang="en-US" sz="2300" dirty="0" smtClean="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to </a:t>
            </a:r>
            <a:r>
              <a:rPr lang="en-US" sz="2300" strike="noStrike" dirty="0">
                <a:solidFill>
                  <a:srgbClr val="000000"/>
                </a:solidFill>
                <a:latin typeface="Courier New" panose="02070309020205020404" pitchFamily="49" charset="0"/>
                <a:ea typeface="Courier New"/>
                <a:cs typeface="Courier New" panose="02070309020205020404" pitchFamily="49" charset="0"/>
              </a:rPr>
              <a:t>be thrown");</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a:t>
            </a:r>
            <a:r>
              <a:rPr lang="en-US" sz="2300" strike="noStrike" dirty="0">
                <a:solidFill>
                  <a:srgbClr val="000000"/>
                </a:solidFill>
                <a:latin typeface="Courier New" panose="02070309020205020404" pitchFamily="49" charset="0"/>
                <a:ea typeface="Courier New"/>
                <a:cs typeface="Courier New" panose="02070309020205020404" pitchFamily="49" charset="0"/>
              </a:rPr>
              <a:t>catch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r>
              <a:rPr lang="en-US" sz="2300" dirty="0" err="1">
                <a:solidFill>
                  <a:srgbClr val="000000"/>
                </a:solidFill>
                <a:latin typeface="Courier New" panose="02070309020205020404" pitchFamily="49" charset="0"/>
                <a:ea typeface="Courier New"/>
                <a:cs typeface="Courier New" panose="02070309020205020404" pitchFamily="49" charset="0"/>
              </a:rPr>
              <a:t>ForbiddenOperation</a:t>
            </a:r>
            <a:r>
              <a:rPr lang="en-US" sz="2300"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e</a:t>
            </a:r>
            <a:r>
              <a:rPr lang="en-US" sz="2300" strike="noStrike" dirty="0">
                <a:solidFill>
                  <a:srgbClr val="000000"/>
                </a:solidFill>
                <a:latin typeface="Courier New" panose="02070309020205020404" pitchFamily="49" charset="0"/>
                <a:ea typeface="Courier New"/>
                <a:cs typeface="Courier New" panose="02070309020205020404" pitchFamily="49" charset="0"/>
              </a:rPr>
              <a:t>) {</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err="1">
                <a:solidFill>
                  <a:srgbClr val="000000"/>
                </a:solidFill>
                <a:latin typeface="Courier New" panose="02070309020205020404" pitchFamily="49" charset="0"/>
                <a:ea typeface="Courier New"/>
                <a:cs typeface="Courier New" panose="02070309020205020404" pitchFamily="49" charset="0"/>
              </a:rPr>
              <a:t>assertThat</a:t>
            </a:r>
            <a:r>
              <a:rPr lang="en-US" sz="2300" strike="noStrike" dirty="0">
                <a:solidFill>
                  <a:srgbClr val="000000"/>
                </a:solidFill>
                <a:latin typeface="Courier New" panose="02070309020205020404" pitchFamily="49" charset="0"/>
                <a:ea typeface="Courier New"/>
                <a:cs typeface="Courier New" panose="02070309020205020404" pitchFamily="49" charset="0"/>
              </a:rPr>
              <a:t>(</a:t>
            </a:r>
            <a:r>
              <a:rPr lang="en-US" sz="2300" strike="noStrike" dirty="0" err="1">
                <a:solidFill>
                  <a:srgbClr val="000000"/>
                </a:solidFill>
                <a:latin typeface="Courier New" panose="02070309020205020404" pitchFamily="49" charset="0"/>
                <a:ea typeface="Courier New"/>
                <a:cs typeface="Courier New" panose="02070309020205020404" pitchFamily="49" charset="0"/>
              </a:rPr>
              <a:t>e.getMessage</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r>
              <a:rPr lang="en-US" sz="2300" dirty="0">
                <a:latin typeface="Courier New" panose="02070309020205020404" pitchFamily="49" charset="0"/>
                <a:cs typeface="Courier New" panose="02070309020205020404" pitchFamily="49" charset="0"/>
              </a:rPr>
              <a:t> </a:t>
            </a:r>
            <a:endParaRPr lang="en-US" sz="2300" dirty="0" smtClean="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is(“Can’t withdraw"));</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endParaRPr sz="2300" dirty="0">
              <a:latin typeface="Courier New" panose="02070309020205020404" pitchFamily="49" charset="0"/>
              <a:cs typeface="Courier New" panose="02070309020205020404" pitchFamily="49" charset="0"/>
            </a:endParaRPr>
          </a:p>
        </p:txBody>
      </p:sp>
      <p:sp>
        <p:nvSpPr>
          <p:cNvPr id="2" name="CaixaDeTexto 1"/>
          <p:cNvSpPr txBox="1"/>
          <p:nvPr/>
        </p:nvSpPr>
        <p:spPr>
          <a:xfrm>
            <a:off x="1576445" y="6172200"/>
            <a:ext cx="7126695"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err="1" smtClean="0"/>
              <a:t>Versão</a:t>
            </a:r>
            <a:r>
              <a:rPr lang="en-US" sz="2800" dirty="0" smtClean="0"/>
              <a:t> </a:t>
            </a:r>
            <a:r>
              <a:rPr lang="en-US" sz="2800" dirty="0" err="1" smtClean="0"/>
              <a:t>mais</a:t>
            </a:r>
            <a:r>
              <a:rPr lang="en-US" sz="2800" dirty="0" smtClean="0"/>
              <a:t> </a:t>
            </a:r>
            <a:r>
              <a:rPr lang="en-US" sz="2800" dirty="0" err="1" smtClean="0"/>
              <a:t>detalhada</a:t>
            </a:r>
            <a:r>
              <a:rPr lang="en-US" sz="2800" dirty="0" smtClean="0"/>
              <a:t> do </a:t>
            </a:r>
            <a:r>
              <a:rPr lang="en-US" sz="2800" dirty="0" err="1" smtClean="0"/>
              <a:t>exemplo</a:t>
            </a:r>
            <a:r>
              <a:rPr lang="en-US" sz="2800" dirty="0" smtClean="0"/>
              <a:t> anterior</a:t>
            </a:r>
            <a:endParaRPr lang="en-US" sz="2800" dirty="0"/>
          </a:p>
        </p:txBody>
      </p:sp>
    </p:spTree>
    <p:extLst>
      <p:ext uri="{BB962C8B-B14F-4D97-AF65-F5344CB8AC3E}">
        <p14:creationId xmlns:p14="http://schemas.microsoft.com/office/powerpoint/2010/main" val="2696155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Tempo de execução</a:t>
            </a:r>
            <a:endParaRPr/>
          </a:p>
        </p:txBody>
      </p:sp>
      <p:sp>
        <p:nvSpPr>
          <p:cNvPr id="305" name="CustomShape 2"/>
          <p:cNvSpPr/>
          <p:nvPr/>
        </p:nvSpPr>
        <p:spPr>
          <a:xfrm>
            <a:off x="457200" y="1600200"/>
            <a:ext cx="7239000" cy="274320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15000"/>
              </a:lnSpc>
            </a:pPr>
            <a:r>
              <a:rPr lang="en-US" sz="2400" strike="noStrike" dirty="0" smtClean="0">
                <a:latin typeface="Courier New"/>
                <a:ea typeface="Courier New"/>
              </a:rPr>
              <a:t>//</a:t>
            </a:r>
            <a:r>
              <a:rPr lang="en-US" sz="2400" strike="noStrike" dirty="0">
                <a:latin typeface="Courier New"/>
                <a:ea typeface="Courier New"/>
              </a:rPr>
              <a:t>teste </a:t>
            </a:r>
            <a:r>
              <a:rPr lang="en-US" sz="2400" strike="noStrike" dirty="0" err="1">
                <a:latin typeface="Courier New"/>
                <a:ea typeface="Courier New"/>
              </a:rPr>
              <a:t>será</a:t>
            </a:r>
            <a:r>
              <a:rPr lang="en-US" sz="2400" strike="noStrike" dirty="0">
                <a:latin typeface="Courier New"/>
                <a:ea typeface="Courier New"/>
              </a:rPr>
              <a:t> </a:t>
            </a:r>
            <a:r>
              <a:rPr lang="en-US" sz="2400" strike="noStrike" dirty="0" err="1">
                <a:latin typeface="Courier New"/>
                <a:ea typeface="Courier New"/>
              </a:rPr>
              <a:t>abortado</a:t>
            </a:r>
            <a:r>
              <a:rPr lang="en-US" sz="2400" strike="noStrike" dirty="0">
                <a:latin typeface="Courier New"/>
                <a:ea typeface="Courier New"/>
              </a:rPr>
              <a:t> </a:t>
            </a:r>
            <a:r>
              <a:rPr lang="en-US" sz="2400" strike="noStrike" dirty="0" err="1">
                <a:latin typeface="Courier New"/>
                <a:ea typeface="Courier New"/>
              </a:rPr>
              <a:t>após</a:t>
            </a:r>
            <a:r>
              <a:rPr lang="en-US" sz="2400" strike="noStrike" dirty="0">
                <a:latin typeface="Courier New"/>
                <a:ea typeface="Courier New"/>
              </a:rPr>
              <a:t> 1s</a:t>
            </a:r>
            <a:endParaRPr dirty="0"/>
          </a:p>
          <a:p>
            <a:pPr>
              <a:lnSpc>
                <a:spcPct val="115000"/>
              </a:lnSpc>
            </a:pPr>
            <a:r>
              <a:rPr lang="en-US" sz="2400" strike="noStrike" dirty="0">
                <a:latin typeface="Courier New"/>
                <a:ea typeface="Courier New"/>
              </a:rPr>
              <a:t>@Test(timeout=1000)</a:t>
            </a:r>
            <a:endParaRPr dirty="0"/>
          </a:p>
          <a:p>
            <a:pPr>
              <a:lnSpc>
                <a:spcPct val="115000"/>
              </a:lnSpc>
            </a:pPr>
            <a:r>
              <a:rPr lang="en-US" sz="2400" strike="noStrike" dirty="0">
                <a:latin typeface="Courier New"/>
                <a:ea typeface="Courier New"/>
              </a:rPr>
              <a:t>public void </a:t>
            </a:r>
            <a:r>
              <a:rPr lang="en-US" sz="2400" strike="noStrike" dirty="0" err="1">
                <a:latin typeface="Courier New"/>
                <a:ea typeface="Courier New"/>
              </a:rPr>
              <a:t>testWithTimeout</a:t>
            </a:r>
            <a:r>
              <a:rPr lang="en-US" sz="2400" strike="noStrike" dirty="0">
                <a:latin typeface="Courier New"/>
                <a:ea typeface="Courier New"/>
              </a:rPr>
              <a:t>() {</a:t>
            </a:r>
            <a:endParaRPr dirty="0"/>
          </a:p>
          <a:p>
            <a:pPr>
              <a:lnSpc>
                <a:spcPct val="115000"/>
              </a:lnSpc>
            </a:pPr>
            <a:r>
              <a:rPr lang="en-US" sz="2400" strike="noStrike" dirty="0">
                <a:latin typeface="Courier New"/>
                <a:ea typeface="Courier New"/>
              </a:rPr>
              <a:t>  </a:t>
            </a:r>
            <a:r>
              <a:rPr lang="en-US" sz="2400" dirty="0" smtClean="0">
                <a:latin typeface="Courier New"/>
                <a:ea typeface="Courier New"/>
              </a:rPr>
              <a:t>// </a:t>
            </a:r>
            <a:r>
              <a:rPr lang="en-US" sz="2400" dirty="0" err="1" smtClean="0">
                <a:latin typeface="Courier New"/>
                <a:ea typeface="Courier New"/>
              </a:rPr>
              <a:t>operação</a:t>
            </a:r>
            <a:r>
              <a:rPr lang="en-US" sz="2400" dirty="0" smtClean="0">
                <a:latin typeface="Courier New"/>
                <a:ea typeface="Courier New"/>
              </a:rPr>
              <a:t> </a:t>
            </a:r>
            <a:r>
              <a:rPr lang="en-US" sz="2400" dirty="0" err="1" smtClean="0">
                <a:latin typeface="Courier New"/>
                <a:ea typeface="Courier New"/>
              </a:rPr>
              <a:t>potencialmente</a:t>
            </a:r>
            <a:r>
              <a:rPr lang="en-US" sz="2400" dirty="0" smtClean="0">
                <a:latin typeface="Courier New"/>
                <a:ea typeface="Courier New"/>
              </a:rPr>
              <a:t> longa</a:t>
            </a:r>
            <a:endParaRPr dirty="0"/>
          </a:p>
          <a:p>
            <a:pPr>
              <a:lnSpc>
                <a:spcPct val="115000"/>
              </a:lnSpc>
            </a:pPr>
            <a:r>
              <a:rPr lang="en-US" sz="2400" strike="noStrike" dirty="0">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Categorias</a:t>
            </a:r>
            <a:endParaRPr/>
          </a:p>
        </p:txBody>
      </p:sp>
      <p:sp>
        <p:nvSpPr>
          <p:cNvPr id="307" name="CustomShape 2"/>
          <p:cNvSpPr/>
          <p:nvPr/>
        </p:nvSpPr>
        <p:spPr>
          <a:xfrm>
            <a:off x="457200" y="1600200"/>
            <a:ext cx="8228880" cy="496692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r>
              <a:rPr lang="en-US" sz="2400" strike="noStrike" dirty="0">
                <a:latin typeface="Courier New"/>
                <a:ea typeface="Courier New"/>
              </a:rPr>
              <a:t>public interface </a:t>
            </a:r>
            <a:r>
              <a:rPr lang="en-US" sz="2400" strike="noStrike" dirty="0" err="1">
                <a:latin typeface="Courier New"/>
                <a:ea typeface="Courier New"/>
              </a:rPr>
              <a:t>FastTests</a:t>
            </a:r>
            <a:r>
              <a:rPr lang="en-US" sz="2400" strike="noStrike" dirty="0">
                <a:latin typeface="Courier New"/>
                <a:ea typeface="Courier New"/>
              </a:rPr>
              <a:t> { } //tag 1</a:t>
            </a:r>
            <a:endParaRPr dirty="0"/>
          </a:p>
          <a:p>
            <a:r>
              <a:rPr lang="en-US" sz="2400" strike="noStrike" dirty="0">
                <a:latin typeface="Courier New"/>
                <a:ea typeface="Courier New"/>
              </a:rPr>
              <a:t>public interface </a:t>
            </a:r>
            <a:r>
              <a:rPr lang="en-US" sz="2400" strike="noStrike" dirty="0" err="1">
                <a:latin typeface="Courier New"/>
                <a:ea typeface="Courier New"/>
              </a:rPr>
              <a:t>SlowTests</a:t>
            </a:r>
            <a:r>
              <a:rPr lang="en-US" sz="2400" strike="noStrike" dirty="0">
                <a:latin typeface="Courier New"/>
                <a:ea typeface="Courier New"/>
              </a:rPr>
              <a:t> { } //tag 2</a:t>
            </a:r>
            <a:endParaRPr dirty="0"/>
          </a:p>
          <a:p>
            <a:endParaRPr dirty="0"/>
          </a:p>
          <a:p>
            <a:r>
              <a:rPr lang="en-US" sz="2400" strike="noStrike" dirty="0">
                <a:latin typeface="Courier New"/>
                <a:ea typeface="Courier New"/>
              </a:rPr>
              <a:t>public class A {</a:t>
            </a:r>
            <a:endParaRPr dirty="0"/>
          </a:p>
          <a:p>
            <a:r>
              <a:rPr lang="en-US" sz="2400" strike="noStrike" dirty="0">
                <a:latin typeface="Courier New"/>
                <a:ea typeface="Courier New"/>
              </a:rPr>
              <a:t>  @Category(</a:t>
            </a:r>
            <a:r>
              <a:rPr lang="en-US" sz="2400" strike="noStrike" dirty="0" err="1">
                <a:latin typeface="Courier New"/>
                <a:ea typeface="Courier New"/>
              </a:rPr>
              <a:t>SlowTests.class</a:t>
            </a:r>
            <a:r>
              <a:rPr lang="en-US" sz="2400" strike="noStrike" dirty="0">
                <a:latin typeface="Courier New"/>
                <a:ea typeface="Courier New"/>
              </a:rPr>
              <a:t>)</a:t>
            </a:r>
            <a:endParaRPr dirty="0"/>
          </a:p>
          <a:p>
            <a:r>
              <a:rPr lang="en-US" sz="2400" strike="noStrike" dirty="0">
                <a:latin typeface="Courier New"/>
                <a:ea typeface="Courier New"/>
              </a:rPr>
              <a:t>  @Test</a:t>
            </a:r>
            <a:endParaRPr dirty="0"/>
          </a:p>
          <a:p>
            <a:r>
              <a:rPr lang="en-US" sz="2400" strike="noStrike" dirty="0">
                <a:latin typeface="Courier New"/>
                <a:ea typeface="Courier New"/>
              </a:rPr>
              <a:t>  public void b() {...}</a:t>
            </a:r>
            <a:endParaRPr dirty="0"/>
          </a:p>
          <a:p>
            <a:r>
              <a:rPr lang="en-US" sz="2400" strike="noStrike" dirty="0">
                <a:latin typeface="Courier New"/>
                <a:ea typeface="Courier New"/>
              </a:rPr>
              <a:t>}</a:t>
            </a:r>
            <a:endParaRPr dirty="0"/>
          </a:p>
          <a:p>
            <a:pPr>
              <a:lnSpc>
                <a:spcPct val="115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de Build</a:t>
            </a:r>
            <a:endParaRPr/>
          </a:p>
        </p:txBody>
      </p:sp>
      <p:sp>
        <p:nvSpPr>
          <p:cNvPr id="309" name="CustomShape 2"/>
          <p:cNvSpPr/>
          <p:nvPr/>
        </p:nvSpPr>
        <p:spPr>
          <a:xfrm>
            <a:off x="457200" y="3200400"/>
            <a:ext cx="8228880" cy="336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tarefas</a:t>
            </a:r>
            <a:endParaRPr lang="en-US" sz="3200" strike="noStrike" dirty="0" smtClean="0">
              <a:solidFill>
                <a:srgbClr val="000000"/>
              </a:solidFill>
              <a:latin typeface="Calibri"/>
              <a:ea typeface="DejaVu Sans"/>
            </a:endParaRPr>
          </a:p>
          <a:p>
            <a:pPr lvl="1">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Compilar</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smtClean="0">
                <a:solidFill>
                  <a:srgbClr val="000000"/>
                </a:solidFill>
                <a:latin typeface="Calibri"/>
                <a:ea typeface="DejaVu Sans"/>
              </a:rPr>
              <a:t>aplicação</a:t>
            </a:r>
            <a:endParaRPr lang="en-US" dirty="0"/>
          </a:p>
          <a:p>
            <a:pPr lvl="1">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Executar</a:t>
            </a:r>
            <a:r>
              <a:rPr lang="en-US" sz="3200" strike="noStrike" dirty="0" smtClean="0">
                <a:solidFill>
                  <a:srgbClr val="000000"/>
                </a:solidFill>
                <a:latin typeface="Calibri"/>
                <a:ea typeface="DejaVu Sans"/>
              </a:rPr>
              <a:t> testes</a:t>
            </a:r>
            <a:endParaRPr lang="en-US" dirty="0"/>
          </a:p>
          <a:p>
            <a:pPr lvl="1">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Reportar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resultados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ferramentas</a:t>
            </a:r>
            <a:r>
              <a:rPr lang="en-US" sz="3200" strike="noStrike" dirty="0" smtClean="0">
                <a:solidFill>
                  <a:srgbClr val="000000"/>
                </a:solidFill>
                <a:latin typeface="Calibri"/>
                <a:ea typeface="DejaVu Sans"/>
              </a:rPr>
              <a:t> de build: Make</a:t>
            </a:r>
            <a:r>
              <a:rPr lang="en-US" sz="3200" strike="noStrike" dirty="0">
                <a:solidFill>
                  <a:srgbClr val="000000"/>
                </a:solidFill>
                <a:latin typeface="Calibri"/>
                <a:ea typeface="DejaVu Sans"/>
              </a:rPr>
              <a:t>, Ant, Maven, </a:t>
            </a:r>
            <a:r>
              <a:rPr lang="en-US" sz="3200" strike="noStrike" dirty="0" err="1">
                <a:solidFill>
                  <a:srgbClr val="000000"/>
                </a:solidFill>
                <a:latin typeface="Calibri"/>
                <a:ea typeface="DejaVu Sans"/>
              </a:rPr>
              <a:t>Gradle</a:t>
            </a:r>
            <a:endParaRPr dirty="0"/>
          </a:p>
        </p:txBody>
      </p:sp>
      <p:sp>
        <p:nvSpPr>
          <p:cNvPr id="2" name="CaixaDeTexto 1"/>
          <p:cNvSpPr txBox="1"/>
          <p:nvPr/>
        </p:nvSpPr>
        <p:spPr>
          <a:xfrm>
            <a:off x="456480" y="1752600"/>
            <a:ext cx="82296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600" dirty="0" err="1" smtClean="0">
                <a:latin typeface="Calibri" panose="020F0502020204030204" pitchFamily="34" charset="0"/>
              </a:rPr>
              <a:t>Servem</a:t>
            </a:r>
            <a:r>
              <a:rPr lang="en-US" sz="3600" dirty="0" smtClean="0">
                <a:latin typeface="Calibri" panose="020F0502020204030204" pitchFamily="34" charset="0"/>
              </a:rPr>
              <a:t> para </a:t>
            </a:r>
            <a:r>
              <a:rPr lang="en-US" sz="3600" dirty="0" err="1" smtClean="0">
                <a:latin typeface="Calibri" panose="020F0502020204030204" pitchFamily="34" charset="0"/>
              </a:rPr>
              <a:t>automatizar</a:t>
            </a:r>
            <a:r>
              <a:rPr lang="en-US" sz="3600" dirty="0" smtClean="0">
                <a:latin typeface="Calibri" panose="020F0502020204030204" pitchFamily="34" charset="0"/>
              </a:rPr>
              <a:t> </a:t>
            </a:r>
            <a:r>
              <a:rPr lang="en-US" sz="3600" dirty="0" err="1" smtClean="0">
                <a:latin typeface="Calibri" panose="020F0502020204030204" pitchFamily="34" charset="0"/>
              </a:rPr>
              <a:t>tarefas</a:t>
            </a:r>
            <a:r>
              <a:rPr lang="en-US" sz="3600" dirty="0" smtClean="0">
                <a:latin typeface="Calibri" panose="020F0502020204030204" pitchFamily="34" charset="0"/>
              </a:rPr>
              <a:t> de </a:t>
            </a:r>
            <a:r>
              <a:rPr lang="en-US" sz="3600" dirty="0" err="1" smtClean="0">
                <a:latin typeface="Calibri" panose="020F0502020204030204" pitchFamily="34" charset="0"/>
              </a:rPr>
              <a:t>rotina</a:t>
            </a:r>
            <a:r>
              <a:rPr lang="en-US" sz="3600" dirty="0" smtClean="0">
                <a:latin typeface="Calibri" panose="020F0502020204030204" pitchFamily="34" charset="0"/>
              </a:rPr>
              <a:t> do </a:t>
            </a:r>
            <a:r>
              <a:rPr lang="en-US" sz="3600" dirty="0" err="1" smtClean="0">
                <a:latin typeface="Calibri" panose="020F0502020204030204" pitchFamily="34" charset="0"/>
              </a:rPr>
              <a:t>desenvolvimento</a:t>
            </a:r>
            <a:endParaRPr lang="pt-BR" sz="3600" dirty="0">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Partes de um artefato de teste</a:t>
            </a:r>
            <a:endParaRPr/>
          </a:p>
        </p:txBody>
      </p:sp>
      <p:sp>
        <p:nvSpPr>
          <p:cNvPr id="19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Sequência</a:t>
            </a:r>
            <a:r>
              <a:rPr lang="en-US" sz="32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Define </a:t>
            </a:r>
            <a:r>
              <a:rPr lang="en-US" sz="2800" strike="noStrike" dirty="0" err="1">
                <a:solidFill>
                  <a:srgbClr val="000000"/>
                </a:solidFill>
                <a:latin typeface="Calibri"/>
                <a:ea typeface="DejaVu Sans"/>
              </a:rPr>
              <a:t>ação</a:t>
            </a:r>
            <a:r>
              <a:rPr lang="en-US" sz="2800" strike="noStrike" dirty="0">
                <a:solidFill>
                  <a:srgbClr val="000000"/>
                </a:solidFill>
                <a:latin typeface="Calibri"/>
                <a:ea typeface="DejaVu Sans"/>
              </a:rPr>
              <a:t> que o teste </a:t>
            </a:r>
            <a:r>
              <a:rPr lang="en-US" sz="2800" strike="noStrike" dirty="0" err="1">
                <a:solidFill>
                  <a:srgbClr val="000000"/>
                </a:solidFill>
                <a:latin typeface="Calibri"/>
                <a:ea typeface="DejaVu Sans"/>
              </a:rPr>
              <a:t>realiza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Compara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resultado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observado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esperado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build.xml</a:t>
            </a:r>
            <a:endParaRPr/>
          </a:p>
        </p:txBody>
      </p:sp>
      <p:sp>
        <p:nvSpPr>
          <p:cNvPr id="311" name="CustomShape 2"/>
          <p:cNvSpPr/>
          <p:nvPr/>
        </p:nvSpPr>
        <p:spPr>
          <a:xfrm>
            <a:off x="457200" y="20430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a:solidFill>
                  <a:srgbClr val="000000"/>
                </a:solidFill>
                <a:latin typeface="Consolas" panose="020B0609020204030204" pitchFamily="49" charset="0"/>
                <a:ea typeface="Courier New"/>
              </a:rPr>
              <a:t>&lt;project name=“Foo”&gt;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&lt;description&gt;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de… &lt;/description&gt;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a:t>
            </a:r>
            <a:r>
              <a:rPr lang="en-US" sz="1600" strike="noStrike" dirty="0" err="1">
                <a:solidFill>
                  <a:srgbClr val="000000"/>
                </a:solidFill>
                <a:latin typeface="Consolas" panose="020B0609020204030204" pitchFamily="49" charset="0"/>
                <a:ea typeface="Courier New"/>
              </a:rPr>
              <a:t>propriedades</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globais</a:t>
            </a:r>
            <a:r>
              <a:rPr lang="en-US" sz="1600" strike="noStrike" dirty="0">
                <a:solidFill>
                  <a:srgbClr val="000000"/>
                </a:solidFill>
                <a:latin typeface="Consolas" panose="020B0609020204030204" pitchFamily="49" charset="0"/>
                <a:ea typeface="Courier New"/>
              </a:rPr>
              <a:t> para o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location=“</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name=“build” location=“build“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targets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core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depends=“</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bar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&lt;/project&gt;</a:t>
            </a:r>
            <a:endParaRPr sz="2000" dirty="0">
              <a:latin typeface="Consolas" panose="020B0609020204030204" pitchFamily="49" charset="0"/>
            </a:endParaRPr>
          </a:p>
        </p:txBody>
      </p:sp>
      <p:sp>
        <p:nvSpPr>
          <p:cNvPr id="312"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3" name="CustomShape 4"/>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14" name="Picture 6"/>
          <p:cNvPicPr/>
          <p:nvPr/>
        </p:nvPicPr>
        <p:blipFill>
          <a:blip r:embed="rId2"/>
          <a:stretch/>
        </p:blipFill>
        <p:spPr>
          <a:xfrm>
            <a:off x="6629400" y="1523880"/>
            <a:ext cx="204768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build.gradle</a:t>
            </a:r>
            <a:endParaRPr/>
          </a:p>
        </p:txBody>
      </p:sp>
      <p:sp>
        <p:nvSpPr>
          <p:cNvPr id="316"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7"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8" name="CustomShape 4"/>
          <p:cNvSpPr/>
          <p:nvPr/>
        </p:nvSpPr>
        <p:spPr>
          <a:xfrm>
            <a:off x="247920" y="1447920"/>
            <a:ext cx="9200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550" strike="noStrike" dirty="0">
                <a:solidFill>
                  <a:srgbClr val="000000"/>
                </a:solidFill>
                <a:latin typeface="Consolas" panose="020B0609020204030204" pitchFamily="49" charset="0"/>
                <a:ea typeface="DejaVu Sans"/>
              </a:rPr>
              <a:t>apply plugin: 'java' </a:t>
            </a:r>
            <a:endParaRPr sz="1550" dirty="0">
              <a:latin typeface="Consolas" panose="020B0609020204030204" pitchFamily="49" charset="0"/>
            </a:endParaRPr>
          </a:p>
          <a:p>
            <a:pPr>
              <a:lnSpc>
                <a:spcPct val="115000"/>
              </a:lnSpc>
            </a:pPr>
            <a:r>
              <a:rPr lang="en-US" sz="1550" strike="noStrike" dirty="0" err="1">
                <a:solidFill>
                  <a:srgbClr val="000000"/>
                </a:solidFill>
                <a:latin typeface="Consolas" panose="020B0609020204030204" pitchFamily="49" charset="0"/>
                <a:ea typeface="DejaVu Sans"/>
              </a:rPr>
              <a:t>sourceCompatibility</a:t>
            </a:r>
            <a:r>
              <a:rPr lang="en-US" sz="1550" strike="noStrike" dirty="0">
                <a:solidFill>
                  <a:srgbClr val="000000"/>
                </a:solidFill>
                <a:latin typeface="Consolas" panose="020B0609020204030204" pitchFamily="49" charset="0"/>
                <a:ea typeface="DejaVu Sans"/>
              </a:rPr>
              <a:t> = 1.7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version = '1.0' </a:t>
            </a:r>
            <a:endParaRPr sz="1550" dirty="0">
              <a:latin typeface="Consolas" panose="020B0609020204030204" pitchFamily="49" charset="0"/>
            </a:endParaRPr>
          </a:p>
          <a:p>
            <a:pPr>
              <a:lnSpc>
                <a:spcPct val="115000"/>
              </a:lnSpc>
            </a:pPr>
            <a:endParaRPr lang="en-US" sz="155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jar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manifest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attributes 'Implementation-Title': '</a:t>
            </a:r>
            <a:r>
              <a:rPr lang="en-US" sz="1550" strike="noStrike" dirty="0" err="1">
                <a:solidFill>
                  <a:srgbClr val="000000"/>
                </a:solidFill>
                <a:latin typeface="Consolas" panose="020B0609020204030204" pitchFamily="49" charset="0"/>
                <a:ea typeface="DejaVu Sans"/>
              </a:rPr>
              <a:t>Gradle</a:t>
            </a: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Quickstart</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'Implementation-Version': version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lang="en-US" sz="1550" strike="noStrike" dirty="0" smtClean="0">
              <a:solidFill>
                <a:srgbClr val="000000"/>
              </a:solidFill>
              <a:latin typeface="Consolas" panose="020B0609020204030204" pitchFamily="49" charset="0"/>
              <a:ea typeface="DejaVu Sans"/>
            </a:endParaRPr>
          </a:p>
          <a:p>
            <a:pPr>
              <a:lnSpc>
                <a:spcPct val="115000"/>
              </a:lnSpc>
            </a:pPr>
            <a:endParaRPr sz="100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repositories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mavenCentral</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endParaRPr lang="en-US" sz="100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dependencies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compile group: 'commons-collections', name: 'commons-collections', version: '3.2.2'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testCompile</a:t>
            </a:r>
            <a:r>
              <a:rPr lang="en-US" sz="1550" strike="noStrike" dirty="0">
                <a:solidFill>
                  <a:srgbClr val="000000"/>
                </a:solidFill>
                <a:latin typeface="Consolas" panose="020B0609020204030204" pitchFamily="49" charset="0"/>
                <a:ea typeface="DejaVu Sans"/>
              </a:rPr>
              <a:t> group: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name: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version: '4.+'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p:txBody>
      </p:sp>
      <p:pic>
        <p:nvPicPr>
          <p:cNvPr id="319" name="Picture 2"/>
          <p:cNvPicPr/>
          <p:nvPr/>
        </p:nvPicPr>
        <p:blipFill>
          <a:blip r:embed="rId2"/>
          <a:stretch/>
        </p:blipFill>
        <p:spPr>
          <a:xfrm>
            <a:off x="7620120" y="1422360"/>
            <a:ext cx="1092240" cy="1127880"/>
          </a:xfrm>
          <a:prstGeom prst="rect">
            <a:avLst/>
          </a:prstGeom>
          <a:ln>
            <a:noFill/>
          </a:ln>
        </p:spPr>
      </p:pic>
      <p:sp>
        <p:nvSpPr>
          <p:cNvPr id="320" name="CustomShape 5"/>
          <p:cNvSpPr/>
          <p:nvPr/>
        </p:nvSpPr>
        <p:spPr>
          <a:xfrm>
            <a:off x="6030720" y="4724280"/>
            <a:ext cx="2877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trike="noStrike">
                <a:solidFill>
                  <a:srgbClr val="000000"/>
                </a:solidFill>
                <a:latin typeface="Arial"/>
                <a:ea typeface="DejaVu Sans"/>
              </a:rPr>
              <a:t>http://tinyurl.com/nlr7fu3</a:t>
            </a:r>
            <a:endParaRPr/>
          </a:p>
        </p:txBody>
      </p:sp>
      <p:sp>
        <p:nvSpPr>
          <p:cNvPr id="321" name="CustomShape 6"/>
          <p:cNvSpPr/>
          <p:nvPr/>
        </p:nvSpPr>
        <p:spPr>
          <a:xfrm>
            <a:off x="6026400" y="4419720"/>
            <a:ext cx="996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57200" y="519912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000" b="1" strike="noStrike">
                <a:solidFill>
                  <a:srgbClr val="000000"/>
                </a:solidFill>
                <a:latin typeface="Calibri"/>
                <a:ea typeface="DejaVu Sans"/>
              </a:rPr>
              <a:t>CONTROLE DE VERSÃO E</a:t>
            </a:r>
            <a:endParaRPr/>
          </a:p>
          <a:p>
            <a:pPr algn="ctr">
              <a:lnSpc>
                <a:spcPct val="100000"/>
              </a:lnSpc>
            </a:pPr>
            <a:r>
              <a:rPr lang="en-US" sz="3000" b="1" strike="noStrike">
                <a:solidFill>
                  <a:srgbClr val="000000"/>
                </a:solidFill>
                <a:latin typeface="Calibri"/>
                <a:ea typeface="DejaVu Sans"/>
              </a:rPr>
              <a:t> INTEGRAÇÃO CONTÍNUA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Software </a:t>
            </a:r>
            <a:r>
              <a:rPr lang="en-US" sz="4400" strike="noStrike" dirty="0" err="1" smtClean="0">
                <a:solidFill>
                  <a:srgbClr val="000000"/>
                </a:solidFill>
                <a:latin typeface="Calibri"/>
                <a:ea typeface="DejaVu Sans"/>
              </a:rPr>
              <a:t>Controle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strike="noStrike" dirty="0" err="1" smtClean="0">
                <a:solidFill>
                  <a:srgbClr val="000000"/>
                </a:solidFill>
                <a:latin typeface="Calibri"/>
                <a:ea typeface="DejaVu Sans"/>
              </a:rPr>
              <a:t>Versão</a:t>
            </a:r>
            <a:r>
              <a:rPr lang="en-US" sz="4400" strike="noStrike" dirty="0" smtClean="0">
                <a:solidFill>
                  <a:srgbClr val="000000"/>
                </a:solidFill>
                <a:latin typeface="Calibri"/>
                <a:ea typeface="DejaVu Sans"/>
              </a:rPr>
              <a:t> (VCS)</a:t>
            </a:r>
            <a:endParaRPr dirty="0"/>
          </a:p>
        </p:txBody>
      </p:sp>
      <p:sp>
        <p:nvSpPr>
          <p:cNvPr id="324" name="CustomShape 2"/>
          <p:cNvSpPr/>
          <p:nvPr/>
        </p:nvSpPr>
        <p:spPr>
          <a:xfrm>
            <a:off x="457200" y="1600200"/>
            <a:ext cx="8534400" cy="1981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Armazena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versões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smtClean="0">
                <a:solidFill>
                  <a:srgbClr val="000000"/>
                </a:solidFill>
                <a:latin typeface="Calibri"/>
                <a:ea typeface="DejaVu Sans"/>
              </a:rPr>
              <a:t>aplicação</a:t>
            </a:r>
            <a:endParaRPr lang="en-US"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Facilita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colaboração</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entre </a:t>
            </a:r>
            <a:r>
              <a:rPr lang="en-US" sz="3200" strike="noStrike" dirty="0" err="1" smtClean="0">
                <a:solidFill>
                  <a:srgbClr val="000000"/>
                </a:solidFill>
                <a:latin typeface="Calibri"/>
                <a:ea typeface="DejaVu Sans"/>
              </a:rPr>
              <a:t>desenvolvedores</a:t>
            </a:r>
            <a:endParaRPr dirty="0"/>
          </a:p>
          <a:p>
            <a:pPr>
              <a:lnSpc>
                <a:spcPct val="100000"/>
              </a:lnSpc>
            </a:pPr>
            <a:endParaRPr dirty="0"/>
          </a:p>
          <a:p>
            <a:pPr>
              <a:lnSpc>
                <a:spcPct val="100000"/>
              </a:lnSpc>
            </a:pPr>
            <a:endParaRPr dirty="0"/>
          </a:p>
          <a:p>
            <a:pPr>
              <a:lnSpc>
                <a:spcPct val="100000"/>
              </a:lnSpc>
            </a:pPr>
            <a:endParaRPr dirty="0"/>
          </a:p>
        </p:txBody>
      </p:sp>
      <p:pic>
        <p:nvPicPr>
          <p:cNvPr id="325" name="Shape 354"/>
          <p:cNvPicPr/>
          <p:nvPr/>
        </p:nvPicPr>
        <p:blipFill>
          <a:blip r:embed="rId2"/>
          <a:stretch/>
        </p:blipFill>
        <p:spPr>
          <a:xfrm>
            <a:off x="1100810" y="4131272"/>
            <a:ext cx="1371240" cy="1419840"/>
          </a:xfrm>
          <a:prstGeom prst="rect">
            <a:avLst/>
          </a:prstGeom>
          <a:ln>
            <a:noFill/>
          </a:ln>
        </p:spPr>
      </p:pic>
      <p:pic>
        <p:nvPicPr>
          <p:cNvPr id="326" name="Shape 355"/>
          <p:cNvPicPr/>
          <p:nvPr/>
        </p:nvPicPr>
        <p:blipFill>
          <a:blip r:embed="rId3"/>
          <a:stretch/>
        </p:blipFill>
        <p:spPr>
          <a:xfrm>
            <a:off x="3200280" y="3956714"/>
            <a:ext cx="1904400" cy="1751760"/>
          </a:xfrm>
          <a:prstGeom prst="rect">
            <a:avLst/>
          </a:prstGeom>
          <a:ln>
            <a:noFill/>
          </a:ln>
        </p:spPr>
      </p:pic>
      <p:pic>
        <p:nvPicPr>
          <p:cNvPr id="327" name="Shape 356"/>
          <p:cNvPicPr/>
          <p:nvPr/>
        </p:nvPicPr>
        <p:blipFill>
          <a:blip r:embed="rId4"/>
          <a:stretch/>
        </p:blipFill>
        <p:spPr>
          <a:xfrm>
            <a:off x="5638800" y="3941234"/>
            <a:ext cx="1679040" cy="176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Centralizado</a:t>
            </a:r>
            <a:endParaRPr/>
          </a:p>
        </p:txBody>
      </p:sp>
      <p:sp>
        <p:nvSpPr>
          <p:cNvPr id="3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pic>
        <p:nvPicPr>
          <p:cNvPr id="330" name="Shape 363"/>
          <p:cNvPicPr/>
          <p:nvPr/>
        </p:nvPicPr>
        <p:blipFill>
          <a:blip r:embed="rId3"/>
          <a:stretch/>
        </p:blipFill>
        <p:spPr>
          <a:xfrm>
            <a:off x="2190600" y="1594800"/>
            <a:ext cx="4761720" cy="4977720"/>
          </a:xfrm>
          <a:prstGeom prst="rect">
            <a:avLst/>
          </a:prstGeom>
          <a:ln>
            <a:noFill/>
          </a:ln>
        </p:spPr>
      </p:pic>
      <p:sp>
        <p:nvSpPr>
          <p:cNvPr id="331" name="CustomShape 3"/>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0" y="274680"/>
            <a:ext cx="914292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Descentralizado</a:t>
            </a:r>
            <a:endParaRPr/>
          </a:p>
        </p:txBody>
      </p:sp>
      <p:pic>
        <p:nvPicPr>
          <p:cNvPr id="333" name="Shape 370"/>
          <p:cNvPicPr/>
          <p:nvPr/>
        </p:nvPicPr>
        <p:blipFill>
          <a:blip r:embed="rId3"/>
          <a:stretch/>
        </p:blipFill>
        <p:spPr>
          <a:xfrm>
            <a:off x="2288160" y="1495800"/>
            <a:ext cx="4567320" cy="5361480"/>
          </a:xfrm>
          <a:prstGeom prst="rect">
            <a:avLst/>
          </a:prstGeom>
          <a:ln>
            <a:noFill/>
          </a:ln>
        </p:spPr>
      </p:pic>
      <p:sp>
        <p:nvSpPr>
          <p:cNvPr id="334" name="CustomShape 2"/>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Git</a:t>
            </a:r>
            <a:endParaRPr/>
          </a:p>
        </p:txBody>
      </p:sp>
      <p:sp>
        <p:nvSpPr>
          <p:cNvPr id="2" name="Retângulo 1"/>
          <p:cNvSpPr/>
          <p:nvPr/>
        </p:nvSpPr>
        <p:spPr>
          <a:xfrm>
            <a:off x="1678861" y="3288268"/>
            <a:ext cx="5785558" cy="584775"/>
          </a:xfrm>
          <a:prstGeom prst="rect">
            <a:avLst/>
          </a:prstGeom>
        </p:spPr>
        <p:txBody>
          <a:bodyPr wrap="none">
            <a:spAutoFit/>
          </a:bodyPr>
          <a:lstStyle/>
          <a:p>
            <a:r>
              <a:rPr lang="pt-BR" sz="3200" dirty="0"/>
              <a:t>https://learngitbranching.js.org/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Boas </a:t>
            </a:r>
            <a:r>
              <a:rPr lang="en-US" sz="4400" strike="noStrike" dirty="0" err="1" smtClean="0">
                <a:solidFill>
                  <a:srgbClr val="000000"/>
                </a:solidFill>
                <a:latin typeface="Calibri"/>
                <a:ea typeface="DejaVu Sans"/>
              </a:rPr>
              <a:t>Práticas</a:t>
            </a:r>
            <a:endParaRPr dirty="0"/>
          </a:p>
        </p:txBody>
      </p:sp>
      <p:sp>
        <p:nvSpPr>
          <p:cNvPr id="338" name="CustomShape 2"/>
          <p:cNvSpPr/>
          <p:nvPr/>
        </p:nvSpPr>
        <p:spPr>
          <a:xfrm>
            <a:off x="457200" y="1600200"/>
            <a:ext cx="8686080" cy="4953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mensagens</a:t>
            </a:r>
            <a:r>
              <a:rPr lang="en-US" sz="3200" strike="noStrike" dirty="0">
                <a:solidFill>
                  <a:srgbClr val="000000"/>
                </a:solidFill>
                <a:latin typeface="Calibri"/>
                <a:ea typeface="DejaVu Sans"/>
              </a:rPr>
              <a:t> de commit </a:t>
            </a:r>
            <a:r>
              <a:rPr lang="en-US" sz="3200" dirty="0" err="1" smtClean="0">
                <a:solidFill>
                  <a:srgbClr val="000000"/>
                </a:solidFill>
                <a:latin typeface="Calibri"/>
                <a:ea typeface="DejaVu Sans"/>
              </a:rPr>
              <a:t>curtas</a:t>
            </a:r>
            <a:r>
              <a:rPr lang="en-US" sz="3200" dirty="0" smtClean="0">
                <a:solidFill>
                  <a:srgbClr val="000000"/>
                </a:solidFill>
                <a:latin typeface="Calibri"/>
                <a:ea typeface="DejaVu Sans"/>
              </a:rPr>
              <a:t> e </a:t>
            </a:r>
            <a:r>
              <a:rPr lang="en-US" sz="3200" dirty="0" err="1" smtClean="0">
                <a:solidFill>
                  <a:srgbClr val="000000"/>
                </a:solidFill>
                <a:latin typeface="Calibri"/>
                <a:ea typeface="DejaVu Sans"/>
              </a:rPr>
              <a:t>claras</a:t>
            </a:r>
            <a:endParaRPr lang="en-US" sz="3200" dirty="0" smtClean="0">
              <a:solidFill>
                <a:srgbClr val="000000"/>
              </a:solidFill>
              <a:latin typeface="Calibri"/>
              <a:ea typeface="DejaVu Sans"/>
            </a:endParaRPr>
          </a:p>
          <a:p>
            <a:pPr>
              <a:lnSpc>
                <a:spcPct val="100000"/>
              </a:lnSpc>
              <a:buFont typeface="Arial"/>
              <a:buChar char="•"/>
            </a:pPr>
            <a:endParaRPr lang="en-US" sz="1100" dirty="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Apenas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mudança</a:t>
            </a:r>
            <a:r>
              <a:rPr lang="en-US" sz="3200" strike="noStrike" dirty="0">
                <a:solidFill>
                  <a:srgbClr val="000000"/>
                </a:solidFill>
                <a:latin typeface="Calibri"/>
                <a:ea typeface="DejaVu Sans"/>
              </a:rPr>
              <a:t> (auto-</a:t>
            </a:r>
            <a:r>
              <a:rPr lang="en-US" sz="3200" strike="noStrike" dirty="0" err="1">
                <a:solidFill>
                  <a:srgbClr val="000000"/>
                </a:solidFill>
                <a:latin typeface="Calibri"/>
                <a:ea typeface="DejaVu Sans"/>
              </a:rPr>
              <a:t>contida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commit</a:t>
            </a:r>
            <a:endParaRPr lang="en-US" sz="1000" dirty="0">
              <a:solidFill>
                <a:srgbClr val="000000"/>
              </a:solidFill>
              <a:latin typeface="Calibri"/>
            </a:endParaRPr>
          </a:p>
          <a:p>
            <a:pPr>
              <a:lnSpc>
                <a:spcPct val="100000"/>
              </a:lnSpc>
              <a:buFont typeface="Arial"/>
              <a:buChar char="•"/>
            </a:pPr>
            <a:endParaRPr lang="en-US" sz="1000"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Sincronize</a:t>
            </a:r>
            <a:r>
              <a:rPr lang="en-US" sz="3200" strike="noStrike" dirty="0" smtClean="0">
                <a:solidFill>
                  <a:srgbClr val="000000"/>
                </a:solidFill>
                <a:latin typeface="Calibri"/>
                <a:ea typeface="DejaVu Sans"/>
              </a:rPr>
              <a:t> </a:t>
            </a:r>
            <a:r>
              <a:rPr lang="en-US" sz="3200" dirty="0" err="1">
                <a:solidFill>
                  <a:srgbClr val="000000"/>
                </a:solidFill>
                <a:latin typeface="Calibri"/>
              </a:rPr>
              <a:t>frequentemente</a:t>
            </a:r>
            <a:endParaRPr lang="en-US" sz="3200" dirty="0">
              <a:solidFill>
                <a:srgbClr val="000000"/>
              </a:solidFill>
              <a:latin typeface="Calibri"/>
            </a:endParaRPr>
          </a:p>
          <a:p>
            <a:pPr>
              <a:lnSpc>
                <a:spcPct val="100000"/>
              </a:lnSpc>
              <a:buFont typeface="Arial"/>
              <a:buChar char="•"/>
            </a:pPr>
            <a:endParaRPr lang="en-US" sz="1200" dirty="0">
              <a:solidFill>
                <a:srgbClr val="000000"/>
              </a:solidFill>
              <a:latin typeface="Calibri"/>
            </a:endParaRPr>
          </a:p>
          <a:p>
            <a:pPr>
              <a:lnSpc>
                <a:spcPct val="100000"/>
              </a:lnSpc>
              <a:buFont typeface="Arial"/>
              <a:buChar char="•"/>
            </a:pPr>
            <a:r>
              <a:rPr lang="pt-BR" sz="3200" dirty="0" smtClean="0">
                <a:solidFill>
                  <a:srgbClr val="000000"/>
                </a:solidFill>
                <a:latin typeface="Calibri"/>
              </a:rPr>
              <a:t> Não </a:t>
            </a:r>
            <a:r>
              <a:rPr lang="pt-BR" sz="3200" dirty="0">
                <a:solidFill>
                  <a:srgbClr val="000000"/>
                </a:solidFill>
                <a:latin typeface="Calibri"/>
              </a:rPr>
              <a:t>dê </a:t>
            </a:r>
            <a:r>
              <a:rPr lang="pt-BR" sz="3200" dirty="0" err="1">
                <a:solidFill>
                  <a:srgbClr val="000000"/>
                </a:solidFill>
                <a:latin typeface="Calibri"/>
              </a:rPr>
              <a:t>commit</a:t>
            </a:r>
            <a:r>
              <a:rPr lang="pt-BR" sz="3200" dirty="0">
                <a:solidFill>
                  <a:srgbClr val="000000"/>
                </a:solidFill>
                <a:latin typeface="Calibri"/>
              </a:rPr>
              <a:t> em arquivos </a:t>
            </a:r>
            <a:r>
              <a:rPr lang="pt-BR" sz="3200" dirty="0" smtClean="0">
                <a:solidFill>
                  <a:srgbClr val="000000"/>
                </a:solidFill>
                <a:latin typeface="Calibri"/>
              </a:rPr>
              <a:t>gerados (</a:t>
            </a:r>
            <a:r>
              <a:rPr lang="pt-BR" sz="3200" dirty="0" err="1" smtClean="0">
                <a:solidFill>
                  <a:srgbClr val="000000"/>
                </a:solidFill>
                <a:latin typeface="Calibri"/>
              </a:rPr>
              <a:t>e.x</a:t>
            </a:r>
            <a:r>
              <a:rPr lang="pt-BR" sz="3200" dirty="0" smtClean="0">
                <a:solidFill>
                  <a:srgbClr val="000000"/>
                </a:solidFill>
                <a:latin typeface="Calibri"/>
              </a:rPr>
              <a:t>., </a:t>
            </a:r>
            <a:r>
              <a:rPr lang="pt-BR" sz="3200" dirty="0" err="1" smtClean="0">
                <a:solidFill>
                  <a:srgbClr val="000000"/>
                </a:solidFill>
                <a:latin typeface="Calibri"/>
              </a:rPr>
              <a:t>class</a:t>
            </a:r>
            <a:r>
              <a:rPr lang="pt-BR" sz="3200" dirty="0" smtClean="0">
                <a:solidFill>
                  <a:srgbClr val="000000"/>
                </a:solidFill>
                <a:latin typeface="Calibri"/>
              </a:rPr>
              <a:t>)</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Elimine sujeira; revise o </a:t>
            </a:r>
            <a:r>
              <a:rPr lang="pt-BR" sz="3200" dirty="0" err="1" smtClean="0">
                <a:solidFill>
                  <a:srgbClr val="000000"/>
                </a:solidFill>
                <a:latin typeface="Calibri"/>
              </a:rPr>
              <a:t>diff</a:t>
            </a:r>
            <a:r>
              <a:rPr lang="pt-BR" sz="3200" dirty="0" smtClean="0">
                <a:solidFill>
                  <a:srgbClr val="000000"/>
                </a:solidFill>
                <a:latin typeface="Calibri"/>
              </a:rPr>
              <a:t> da mudança</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Use (integração) notificação de </a:t>
            </a:r>
            <a:r>
              <a:rPr lang="pt-BR" sz="3200" dirty="0" err="1" smtClean="0">
                <a:solidFill>
                  <a:srgbClr val="000000"/>
                </a:solidFill>
                <a:latin typeface="Calibri"/>
              </a:rPr>
              <a:t>commit</a:t>
            </a:r>
            <a:r>
              <a:rPr lang="pt-BR" sz="3200" dirty="0" smtClean="0">
                <a:solidFill>
                  <a:srgbClr val="000000"/>
                </a:solidFill>
                <a:latin typeface="Calibri"/>
              </a:rPr>
              <a:t> por </a:t>
            </a:r>
            <a:r>
              <a:rPr lang="pt-BR" sz="3200" dirty="0" err="1" smtClean="0">
                <a:solidFill>
                  <a:srgbClr val="000000"/>
                </a:solidFill>
                <a:latin typeface="Calibri"/>
              </a:rPr>
              <a:t>email</a:t>
            </a:r>
            <a:endParaRPr lang="pt-BR" sz="3200" dirty="0"/>
          </a:p>
          <a:p>
            <a:pPr>
              <a:lnSpc>
                <a:spcPct val="100000"/>
              </a:lnSpc>
            </a:pPr>
            <a:endParaRPr dirty="0"/>
          </a:p>
        </p:txBody>
      </p:sp>
      <p:sp>
        <p:nvSpPr>
          <p:cNvPr id="339" name="CustomShape 3"/>
          <p:cNvSpPr/>
          <p:nvPr/>
        </p:nvSpPr>
        <p:spPr>
          <a:xfrm>
            <a:off x="4316760" y="264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alibri"/>
                <a:ea typeface="DejaVu Sans"/>
              </a:rPr>
              <a:t>fonte</a:t>
            </a:r>
            <a:r>
              <a:rPr lang="en-US" strike="noStrike" dirty="0">
                <a:solidFill>
                  <a:srgbClr val="000000"/>
                </a:solidFill>
                <a:latin typeface="Calibri"/>
                <a:ea typeface="DejaVu Sans"/>
              </a:rPr>
              <a:t>: </a:t>
            </a:r>
            <a:r>
              <a:rPr lang="en-US" i="1" u="sng" strike="noStrike" dirty="0">
                <a:solidFill>
                  <a:srgbClr val="0000FF"/>
                </a:solidFill>
                <a:latin typeface="Calibri"/>
                <a:ea typeface="DejaVu Sans"/>
                <a:hlinkClick r:id="rId3"/>
              </a:rPr>
              <a:t>Version Control Concepts and Best Practices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4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7" name="CustomShape 5"/>
          <p:cNvSpPr/>
          <p:nvPr/>
        </p:nvSpPr>
        <p:spPr>
          <a:xfrm>
            <a:off x="407916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5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5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3" name="CustomShape 11"/>
          <p:cNvSpPr/>
          <p:nvPr/>
        </p:nvSpPr>
        <p:spPr>
          <a:xfrm rot="10800000" flipH="1">
            <a:off x="30924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60" name="CustomShape 18"/>
          <p:cNvSpPr/>
          <p:nvPr/>
        </p:nvSpPr>
        <p:spPr>
          <a:xfrm rot="10800000">
            <a:off x="82908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6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62" name="CustomShape 20"/>
          <p:cNvSpPr/>
          <p:nvPr/>
        </p:nvSpPr>
        <p:spPr>
          <a:xfrm rot="10800000">
            <a:off x="821988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6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7" name="CustomShape 5"/>
          <p:cNvSpPr/>
          <p:nvPr/>
        </p:nvSpPr>
        <p:spPr>
          <a:xfrm>
            <a:off x="407916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7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7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3" name="CustomShape 11"/>
          <p:cNvSpPr/>
          <p:nvPr/>
        </p:nvSpPr>
        <p:spPr>
          <a:xfrm rot="10800000" flipH="1">
            <a:off x="36720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80" name="CustomShape 18"/>
          <p:cNvSpPr/>
          <p:nvPr/>
        </p:nvSpPr>
        <p:spPr>
          <a:xfrm rot="10800000">
            <a:off x="807840" y="47739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82" name="CustomShape 20"/>
          <p:cNvSpPr/>
          <p:nvPr/>
        </p:nvSpPr>
        <p:spPr>
          <a:xfrm rot="10800000">
            <a:off x="820764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3"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 explicativo retangular 1"/>
          <p:cNvSpPr/>
          <p:nvPr/>
        </p:nvSpPr>
        <p:spPr>
          <a:xfrm>
            <a:off x="7238280" y="2819400"/>
            <a:ext cx="1447800" cy="609600"/>
          </a:xfrm>
          <a:prstGeom prst="wedgeRectCallout">
            <a:avLst>
              <a:gd name="adj1" fmla="val -97798"/>
              <a:gd name="adj2" fmla="val -4356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Ações</a:t>
            </a:r>
            <a:endParaRPr lang="en-US" sz="2800" dirty="0">
              <a:latin typeface="Calibri" panose="020F0502020204030204" pitchFamily="34" charset="0"/>
            </a:endParaRPr>
          </a:p>
        </p:txBody>
      </p:sp>
      <p:sp>
        <p:nvSpPr>
          <p:cNvPr id="20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você testaria uma cadeira?</a:t>
            </a:r>
            <a:endParaRPr/>
          </a:p>
        </p:txBody>
      </p:sp>
      <p:sp>
        <p:nvSpPr>
          <p:cNvPr id="2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Se </a:t>
            </a:r>
            <a:r>
              <a:rPr lang="en-US" sz="3200" strike="noStrike" dirty="0" err="1">
                <a:solidFill>
                  <a:srgbClr val="000000"/>
                </a:solidFill>
                <a:latin typeface="Calibri"/>
                <a:ea typeface="DejaVu Sans"/>
              </a:rPr>
              <a:t>preocupado</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resistência</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cadeira</a:t>
            </a:r>
            <a:r>
              <a:rPr lang="en-US" sz="3200" strike="noStrike" dirty="0">
                <a:solidFill>
                  <a:srgbClr val="000000"/>
                </a:solidFill>
                <a:latin typeface="Calibri"/>
                <a:ea typeface="DejaVu Sans"/>
              </a:rPr>
              <a:t>…</a:t>
            </a:r>
            <a:endParaRPr dirty="0"/>
          </a:p>
          <a:p>
            <a:pPr lvl="1">
              <a:lnSpc>
                <a:spcPct val="100000"/>
              </a:lnSpc>
              <a:buFont typeface="Calibri"/>
              <a:buAutoNum type="arabicPeriod"/>
            </a:pPr>
            <a:r>
              <a:rPr lang="en-US" sz="2800" strike="noStrike" dirty="0" err="1">
                <a:solidFill>
                  <a:srgbClr val="000000"/>
                </a:solidFill>
                <a:latin typeface="Calibri"/>
                <a:ea typeface="DejaVu Sans"/>
              </a:rPr>
              <a:t>Coloque</a:t>
            </a:r>
            <a:r>
              <a:rPr lang="en-US" sz="2800" strike="noStrike" dirty="0">
                <a:solidFill>
                  <a:srgbClr val="000000"/>
                </a:solidFill>
                <a:latin typeface="Calibri"/>
                <a:ea typeface="DejaVu Sans"/>
              </a:rPr>
              <a:t> peso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200Kg) </a:t>
            </a:r>
            <a:r>
              <a:rPr lang="en-US" sz="2800" strike="noStrike" dirty="0" err="1">
                <a:solidFill>
                  <a:srgbClr val="000000"/>
                </a:solidFill>
                <a:latin typeface="Calibri"/>
                <a:ea typeface="DejaVu Sans"/>
              </a:rPr>
              <a:t>sobre</a:t>
            </a:r>
            <a:r>
              <a:rPr lang="en-US" sz="2800" strike="noStrike" dirty="0">
                <a:solidFill>
                  <a:srgbClr val="000000"/>
                </a:solidFill>
                <a:latin typeface="Calibri"/>
                <a:ea typeface="DejaVu Sans"/>
              </a:rPr>
              <a:t> o </a:t>
            </a:r>
            <a:r>
              <a:rPr lang="en-US" sz="2800" strike="noStrike" dirty="0" err="1" smtClean="0">
                <a:solidFill>
                  <a:srgbClr val="000000"/>
                </a:solidFill>
                <a:latin typeface="Calibri"/>
                <a:ea typeface="DejaVu Sans"/>
              </a:rPr>
              <a:t>assento</a:t>
            </a:r>
            <a:endParaRPr dirty="0"/>
          </a:p>
          <a:p>
            <a:pPr lvl="1">
              <a:lnSpc>
                <a:spcPct val="100000"/>
              </a:lnSpc>
              <a:buFont typeface="Calibri"/>
              <a:buAutoNum type="arabicPeriod"/>
            </a:pPr>
            <a:r>
              <a:rPr lang="en-US" sz="2800" strike="noStrike" dirty="0" err="1">
                <a:solidFill>
                  <a:srgbClr val="000000"/>
                </a:solidFill>
                <a:latin typeface="Calibri"/>
                <a:ea typeface="DejaVu Sans"/>
              </a:rPr>
              <a:t>Espere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48h)</a:t>
            </a:r>
            <a:endParaRPr dirty="0"/>
          </a:p>
          <a:p>
            <a:pPr lvl="1">
              <a:lnSpc>
                <a:spcPct val="100000"/>
              </a:lnSpc>
              <a:buFont typeface="Calibri"/>
              <a:buAutoNum type="arabicPeriod"/>
            </a:pPr>
            <a:r>
              <a:rPr lang="en-US" sz="2800" strike="noStrike" dirty="0" err="1">
                <a:solidFill>
                  <a:srgbClr val="000000"/>
                </a:solidFill>
                <a:latin typeface="Calibri"/>
                <a:ea typeface="DejaVu Sans"/>
              </a:rPr>
              <a:t>Cheque</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há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rachaduras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partes</a:t>
            </a:r>
            <a:r>
              <a:rPr lang="en-US" sz="2800" strike="noStrike" dirty="0">
                <a:solidFill>
                  <a:srgbClr val="000000"/>
                </a:solidFill>
                <a:latin typeface="Calibri"/>
                <a:ea typeface="DejaVu Sans"/>
              </a:rPr>
              <a:t>. </a:t>
            </a:r>
            <a:endParaRPr dirty="0"/>
          </a:p>
        </p:txBody>
      </p:sp>
      <p:sp>
        <p:nvSpPr>
          <p:cNvPr id="5" name="Texto explicativo retangular 4"/>
          <p:cNvSpPr/>
          <p:nvPr/>
        </p:nvSpPr>
        <p:spPr>
          <a:xfrm>
            <a:off x="2438400" y="3953382"/>
            <a:ext cx="1905000" cy="517648"/>
          </a:xfrm>
          <a:prstGeom prst="wedgeRectCallout">
            <a:avLst>
              <a:gd name="adj1" fmla="val -58409"/>
              <a:gd name="adj2" fmla="val -12543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Asserção</a:t>
            </a:r>
            <a:endParaRPr lang="en-US" sz="2800" dirty="0">
              <a:latin typeface="Calibri" panose="020F0502020204030204" pitchFamily="34" charset="0"/>
            </a:endParaRPr>
          </a:p>
        </p:txBody>
      </p:sp>
    </p:spTree>
    <p:extLst>
      <p:ext uri="{BB962C8B-B14F-4D97-AF65-F5344CB8AC3E}">
        <p14:creationId xmlns:p14="http://schemas.microsoft.com/office/powerpoint/2010/main" val="10961982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85"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6"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7"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8"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9"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0"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1"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92"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3"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4" name="CustomShape 11"/>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5"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6"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7"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8"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9"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00"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01" name="CustomShape 18"/>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2"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03" name="CustomShape 20"/>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4"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06"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7"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8"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9"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0"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1"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2"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13"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4"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5"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6"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7"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8"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9"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0"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21"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22" name="CustomShape 18"/>
          <p:cNvSpPr/>
          <p:nvPr/>
        </p:nvSpPr>
        <p:spPr>
          <a:xfrm>
            <a:off x="2948400" y="4936320"/>
            <a:ext cx="324612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Revisões anteriores podem ser ignoradas</a:t>
            </a:r>
            <a:endParaRPr/>
          </a:p>
        </p:txBody>
      </p:sp>
      <p:sp>
        <p:nvSpPr>
          <p:cNvPr id="423" name="CustomShape 19"/>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4" name="CustomShape 20"/>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25" name="CustomShape 21"/>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2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3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5" name="CustomShape 10"/>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4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4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5" name="CustomShape 20"/>
          <p:cNvSpPr/>
          <p:nvPr/>
        </p:nvSpPr>
        <p:spPr>
          <a:xfrm>
            <a:off x="6583320" y="286056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4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5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5" name="CustomShape 10"/>
          <p:cNvSpPr/>
          <p:nvPr/>
        </p:nvSpPr>
        <p:spPr>
          <a:xfrm rot="10800000" flipH="1">
            <a:off x="38088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6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6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5" name="CustomShape 20"/>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6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7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4" name="CustomShape 9"/>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8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8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8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85" name="CustomShape 20"/>
          <p:cNvSpPr/>
          <p:nvPr/>
        </p:nvSpPr>
        <p:spPr>
          <a:xfrm>
            <a:off x="531252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8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9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0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50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50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05" name="CustomShape 20"/>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50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1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20" name="CustomShape 15"/>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21" name="CustomShape 16"/>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22" name="CustomShape 17"/>
          <p:cNvSpPr/>
          <p:nvPr/>
        </p:nvSpPr>
        <p:spPr>
          <a:xfrm>
            <a:off x="5816160" y="4759200"/>
            <a:ext cx="2314440" cy="1608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 que manifestou a falha!</a:t>
            </a:r>
            <a:endParaRPr/>
          </a:p>
        </p:txBody>
      </p:sp>
      <p:sp>
        <p:nvSpPr>
          <p:cNvPr id="523" name="CustomShape 18"/>
          <p:cNvSpPr/>
          <p:nvPr/>
        </p:nvSpPr>
        <p:spPr>
          <a:xfrm rot="10800000">
            <a:off x="697392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Bisect</a:t>
            </a:r>
            <a:endParaRPr/>
          </a:p>
        </p:txBody>
      </p:sp>
      <p:sp>
        <p:nvSpPr>
          <p:cNvPr id="525" name="CustomShape 2"/>
          <p:cNvSpPr/>
          <p:nvPr/>
        </p:nvSpPr>
        <p:spPr>
          <a:xfrm>
            <a:off x="457200" y="1600200"/>
            <a:ext cx="8838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Realiza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nos</a:t>
            </a:r>
            <a:r>
              <a:rPr lang="en-US" sz="3200" strike="noStrike" dirty="0">
                <a:solidFill>
                  <a:srgbClr val="000000"/>
                </a:solidFill>
                <a:latin typeface="Calibri"/>
                <a:ea typeface="DejaVu Sans"/>
              </a:rPr>
              <a:t> commits</a:t>
            </a:r>
            <a:endParaRPr dirty="0"/>
          </a:p>
          <a:p>
            <a:pPr lvl="1">
              <a:lnSpc>
                <a:spcPct val="100000"/>
              </a:lnSpc>
              <a:buFont typeface="Courier New"/>
              <a:buChar char="–"/>
            </a:pPr>
            <a:r>
              <a:rPr lang="en-US" sz="2800" strike="noStrike" dirty="0">
                <a:solidFill>
                  <a:srgbClr val="000000"/>
                </a:solidFill>
                <a:latin typeface="Courier New"/>
                <a:ea typeface="Courier New"/>
              </a:rPr>
              <a:t>bisect good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boa </a:t>
            </a:r>
            <a:endParaRPr dirty="0"/>
          </a:p>
          <a:p>
            <a:pPr lvl="1">
              <a:lnSpc>
                <a:spcPct val="100000"/>
              </a:lnSpc>
              <a:buFont typeface="Courier New"/>
              <a:buChar char="–"/>
            </a:pPr>
            <a:r>
              <a:rPr lang="en-US" sz="2800" strike="noStrike" dirty="0">
                <a:solidFill>
                  <a:srgbClr val="000000"/>
                </a:solidFill>
                <a:latin typeface="Courier New"/>
                <a:ea typeface="Courier New"/>
              </a:rPr>
              <a:t>bisect bad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ruim</a:t>
            </a:r>
            <a:r>
              <a:rPr lang="en-US" sz="2800" strike="noStrike" dirty="0">
                <a:solidFill>
                  <a:srgbClr val="000000"/>
                </a:solidFill>
                <a:latin typeface="Courier New"/>
                <a:ea typeface="Courier New"/>
              </a:rPr>
              <a:t> </a:t>
            </a:r>
            <a:endParaRPr dirty="0"/>
          </a:p>
          <a:p>
            <a:pPr lvl="1">
              <a:lnSpc>
                <a:spcPct val="100000"/>
              </a:lnSpc>
              <a:buFont typeface="Courier New"/>
              <a:buChar char="–"/>
            </a:pPr>
            <a:r>
              <a:rPr lang="en-US" sz="2800" strike="noStrike" dirty="0">
                <a:solidFill>
                  <a:srgbClr val="000000"/>
                </a:solidFill>
                <a:latin typeface="Courier New"/>
                <a:ea typeface="Courier New"/>
              </a:rPr>
              <a:t>bisect skip</a:t>
            </a:r>
            <a:r>
              <a:rPr lang="en-US" sz="2800" strike="noStrike" dirty="0">
                <a:solidFill>
                  <a:srgbClr val="000000"/>
                </a:solidFill>
                <a:latin typeface="Calibri"/>
                <a:ea typeface="Courier New"/>
              </a:rPr>
              <a:t>   </a:t>
            </a:r>
            <a:r>
              <a:rPr lang="en-US" sz="2800" strike="noStrike" dirty="0">
                <a:solidFill>
                  <a:srgbClr val="000000"/>
                </a:solidFill>
                <a:latin typeface="Courier New"/>
                <a:ea typeface="Courier New"/>
              </a:rPr>
              <a:t>#ignore(</a:t>
            </a:r>
            <a:r>
              <a:rPr lang="en-US" sz="2800" strike="noStrike" dirty="0" err="1">
                <a:solidFill>
                  <a:srgbClr val="000000"/>
                </a:solidFill>
                <a:latin typeface="Courier New"/>
                <a:ea typeface="Courier New"/>
              </a:rPr>
              <a:t>não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sei</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dizer</a:t>
            </a:r>
            <a:r>
              <a:rPr lang="en-US" sz="28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Pode</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ser</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automatizado</a:t>
            </a:r>
            <a:endParaRPr dirty="0" smtClean="0"/>
          </a:p>
          <a:p>
            <a:pPr lvl="1">
              <a:lnSpc>
                <a:spcPct val="100000"/>
              </a:lnSpc>
              <a:buFont typeface="Courier New"/>
              <a:buChar char="–"/>
            </a:pPr>
            <a:r>
              <a:rPr lang="en-US" sz="2800" strike="noStrike" dirty="0" smtClean="0">
                <a:solidFill>
                  <a:srgbClr val="000000"/>
                </a:solidFill>
                <a:latin typeface="Courier New"/>
                <a:ea typeface="Courier New"/>
              </a:rPr>
              <a:t>bisect run &lt;script&gt;</a:t>
            </a:r>
            <a:endParaRPr dirty="0" smtClean="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5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Clone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repositório</a:t>
            </a: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Tente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utilizar</a:t>
            </a:r>
            <a:r>
              <a:rPr lang="en-US" sz="3200" strike="noStrike" dirty="0">
                <a:solidFill>
                  <a:srgbClr val="000000"/>
                </a:solidFill>
                <a:latin typeface="Calibri"/>
                <a:ea typeface="DejaVu Sans"/>
              </a:rPr>
              <a:t> o script para </a:t>
            </a:r>
            <a:r>
              <a:rPr lang="en-US" sz="3200" strike="noStrike" dirty="0" err="1">
                <a:solidFill>
                  <a:srgbClr val="000000"/>
                </a:solidFill>
                <a:latin typeface="Calibri"/>
                <a:ea typeface="DejaVu Sans"/>
              </a:rPr>
              <a:t>testar</a:t>
            </a:r>
            <a:r>
              <a:rPr lang="en-US" sz="3200" strike="noStrike" dirty="0">
                <a:solidFill>
                  <a:srgbClr val="000000"/>
                </a:solidFill>
                <a:latin typeface="Calibri"/>
                <a:ea typeface="DejaVu Sans"/>
              </a:rPr>
              <a:t> as </a:t>
            </a:r>
            <a:r>
              <a:rPr lang="en-US" sz="3200" strike="noStrike" dirty="0" err="1">
                <a:solidFill>
                  <a:srgbClr val="000000"/>
                </a:solidFill>
                <a:latin typeface="Calibri"/>
                <a:ea typeface="DejaVu Sans"/>
              </a:rPr>
              <a:t>revisões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r>
              <a:rPr lang="en-US" sz="3200" strike="noStrike" dirty="0">
                <a:solidFill>
                  <a:srgbClr val="000000"/>
                </a:solidFill>
                <a:latin typeface="Calibri"/>
                <a:ea typeface="DejaVu Sans"/>
              </a:rPr>
              <a:t> com </a:t>
            </a:r>
            <a:r>
              <a:rPr lang="en-US" sz="3200" strike="noStrike" dirty="0">
                <a:solidFill>
                  <a:srgbClr val="000000"/>
                </a:solidFill>
                <a:latin typeface="Courier New"/>
                <a:ea typeface="Courier New"/>
              </a:rPr>
              <a:t>bisect run</a:t>
            </a:r>
            <a:endParaRPr dirty="0"/>
          </a:p>
        </p:txBody>
      </p:sp>
      <p:sp>
        <p:nvSpPr>
          <p:cNvPr id="528" name="CustomShape 3"/>
          <p:cNvSpPr/>
          <p:nvPr/>
        </p:nvSpPr>
        <p:spPr>
          <a:xfrm>
            <a:off x="484200" y="2362320"/>
            <a:ext cx="8502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dirty="0">
                <a:solidFill>
                  <a:srgbClr val="000000"/>
                </a:solidFill>
                <a:latin typeface="Courier New"/>
                <a:hlinkClick r:id="rId3"/>
              </a:rPr>
              <a:t>http://ruturaj.net/git-bisect-tutorial</a:t>
            </a:r>
            <a:r>
              <a:rPr lang="en-US" sz="2000" dirty="0" smtClean="0">
                <a:solidFill>
                  <a:srgbClr val="000000"/>
                </a:solidFill>
                <a:latin typeface="Courier New"/>
                <a:hlinkClick r:id="rId3"/>
              </a:rPr>
              <a:t>/</a:t>
            </a:r>
            <a:r>
              <a:rPr lang="en-US" sz="2000" dirty="0" smtClean="0">
                <a:solidFill>
                  <a:srgbClr val="000000"/>
                </a:solidFill>
                <a:latin typeface="Courier New"/>
              </a:rPr>
              <a:t> 	</a:t>
            </a:r>
          </a:p>
          <a:p>
            <a:pPr>
              <a:lnSpc>
                <a:spcPct val="100000"/>
              </a:lnSpc>
            </a:pPr>
            <a:r>
              <a:rPr lang="pt-BR" sz="2000" dirty="0">
                <a:latin typeface="Courier New" panose="02070309020205020404" pitchFamily="49" charset="0"/>
                <a:cs typeface="Courier New" panose="02070309020205020404" pitchFamily="49" charset="0"/>
                <a:hlinkClick r:id="rId4"/>
              </a:rPr>
              <a:t>https://github.com/ruturajv/git-bisect-demo.git</a:t>
            </a:r>
            <a:endParaRPr sz="20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Integração Contínua</a:t>
            </a:r>
            <a:endParaRPr/>
          </a:p>
        </p:txBody>
      </p:sp>
      <p:sp>
        <p:nvSpPr>
          <p:cNvPr id="53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Mudanças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no </a:t>
            </a:r>
            <a:r>
              <a:rPr lang="en-US" sz="3200" strike="noStrike" dirty="0" err="1">
                <a:solidFill>
                  <a:srgbClr val="000000"/>
                </a:solidFill>
                <a:latin typeface="Calibri"/>
                <a:ea typeface="DejaVu Sans"/>
              </a:rPr>
              <a:t>repositório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integradas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várias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Sistema </a:t>
            </a:r>
            <a:r>
              <a:rPr lang="en-US" sz="3200" strike="noStrike" dirty="0" err="1">
                <a:solidFill>
                  <a:srgbClr val="000000"/>
                </a:solidFill>
                <a:latin typeface="Calibri"/>
                <a:ea typeface="DejaVu Sans"/>
              </a:rPr>
              <a:t>realiza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build</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executa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testes de </a:t>
            </a:r>
            <a:r>
              <a:rPr lang="en-US" sz="3200" i="1" strike="noStrike" dirty="0" err="1">
                <a:solidFill>
                  <a:srgbClr val="000000"/>
                </a:solidFill>
                <a:latin typeface="Calibri"/>
                <a:ea typeface="DejaVu Sans"/>
              </a:rPr>
              <a:t>regressão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notificados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desenvolvedor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responsável</a:t>
            </a:r>
            <a:endParaRPr dirty="0"/>
          </a:p>
        </p:txBody>
      </p:sp>
      <p:sp>
        <p:nvSpPr>
          <p:cNvPr id="531" name="CustomShape 3"/>
          <p:cNvSpPr/>
          <p:nvPr/>
        </p:nvSpPr>
        <p:spPr>
          <a:xfrm>
            <a:off x="5981400" y="6250320"/>
            <a:ext cx="316188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Continuous Integration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1/3)</a:t>
            </a:r>
            <a:endParaRPr dirty="0"/>
          </a:p>
        </p:txBody>
      </p:sp>
      <p:sp>
        <p:nvSpPr>
          <p:cNvPr id="2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que </a:t>
            </a:r>
            <a:r>
              <a:rPr lang="en-US" sz="3200" strike="noStrike" dirty="0" err="1" smtClean="0">
                <a:solidFill>
                  <a:srgbClr val="000000"/>
                </a:solidFill>
                <a:latin typeface="Calibri"/>
                <a:ea typeface="DejaVu Sans"/>
              </a:rPr>
              <a:t>testam</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funcionalidade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carga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performance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usabilidade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difícil</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automatizar</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Travis</a:t>
            </a:r>
            <a:endParaRPr/>
          </a:p>
        </p:txBody>
      </p:sp>
      <p:sp>
        <p:nvSpPr>
          <p:cNvPr id="533"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34"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35" name="Picture 6"/>
          <p:cNvPicPr/>
          <p:nvPr/>
        </p:nvPicPr>
        <p:blipFill>
          <a:blip r:embed="rId3"/>
          <a:stretch/>
        </p:blipFill>
        <p:spPr>
          <a:xfrm>
            <a:off x="7411320" y="465120"/>
            <a:ext cx="1221480" cy="1211400"/>
          </a:xfrm>
          <a:prstGeom prst="rect">
            <a:avLst/>
          </a:prstGeom>
          <a:ln>
            <a:noFill/>
          </a:ln>
        </p:spPr>
      </p:pic>
      <p:sp>
        <p:nvSpPr>
          <p:cNvPr id="536" name="CustomShape 4"/>
          <p:cNvSpPr/>
          <p:nvPr/>
        </p:nvSpPr>
        <p:spPr>
          <a:xfrm>
            <a:off x="3211920" y="1290960"/>
            <a:ext cx="2759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a:solidFill>
                  <a:srgbClr val="000000"/>
                </a:solidFill>
                <a:latin typeface="Arial"/>
                <a:ea typeface="DejaVu Sans"/>
              </a:rPr>
              <a:t>https://travis-ci.org/</a:t>
            </a:r>
            <a:endParaRPr/>
          </a:p>
        </p:txBody>
      </p:sp>
      <p:sp>
        <p:nvSpPr>
          <p:cNvPr id="537" name="CustomShape 5"/>
          <p:cNvSpPr/>
          <p:nvPr/>
        </p:nvSpPr>
        <p:spPr>
          <a:xfrm>
            <a:off x="3505320" y="4056120"/>
            <a:ext cx="2895120" cy="990360"/>
          </a:xfrm>
          <a:prstGeom prst="rect">
            <a:avLst/>
          </a:prstGeom>
          <a:ln>
            <a:round/>
          </a:ln>
        </p:spPr>
        <p:style>
          <a:lnRef idx="2">
            <a:schemeClr val="dk1"/>
          </a:lnRef>
          <a:fillRef idx="1">
            <a:schemeClr val="lt1"/>
          </a:fillRef>
          <a:effectRef idx="0">
            <a:schemeClr val="dk1"/>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language: java </a:t>
            </a:r>
            <a:endParaRPr/>
          </a:p>
          <a:p>
            <a:pPr>
              <a:lnSpc>
                <a:spcPct val="115000"/>
              </a:lnSpc>
            </a:pPr>
            <a:r>
              <a:rPr lang="en-US" sz="1400" strike="noStrike">
                <a:solidFill>
                  <a:srgbClr val="000000"/>
                </a:solidFill>
                <a:latin typeface="Courier New"/>
                <a:ea typeface="DejaVu Sans"/>
              </a:rPr>
              <a:t>sudo: false </a:t>
            </a:r>
            <a:endParaRPr/>
          </a:p>
          <a:p>
            <a:pPr>
              <a:lnSpc>
                <a:spcPct val="115000"/>
              </a:lnSpc>
            </a:pPr>
            <a:r>
              <a:rPr lang="en-US" sz="1400" strike="noStrike">
                <a:solidFill>
                  <a:srgbClr val="000000"/>
                </a:solidFill>
                <a:latin typeface="Courier New"/>
                <a:ea typeface="DejaVu Sans"/>
              </a:rPr>
              <a:t>script: mvn clean verify</a:t>
            </a:r>
            <a:endParaRPr/>
          </a:p>
        </p:txBody>
      </p:sp>
      <p:sp>
        <p:nvSpPr>
          <p:cNvPr id="538" name="CustomShape 6"/>
          <p:cNvSpPr/>
          <p:nvPr/>
        </p:nvSpPr>
        <p:spPr>
          <a:xfrm>
            <a:off x="3465360" y="3733920"/>
            <a:ext cx="2160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Example .travis.yml</a:t>
            </a:r>
            <a:endParaRPr/>
          </a:p>
        </p:txBody>
      </p:sp>
      <p:sp>
        <p:nvSpPr>
          <p:cNvPr id="539" name="CustomShape 7"/>
          <p:cNvSpPr/>
          <p:nvPr/>
        </p:nvSpPr>
        <p:spPr>
          <a:xfrm>
            <a:off x="460440" y="16020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0" name="CustomShape 8"/>
          <p:cNvSpPr/>
          <p:nvPr/>
        </p:nvSpPr>
        <p:spPr>
          <a:xfrm>
            <a:off x="612720" y="3128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1" name="CustomShape 9"/>
          <p:cNvSpPr/>
          <p:nvPr/>
        </p:nvSpPr>
        <p:spPr>
          <a:xfrm>
            <a:off x="765000" y="4651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42" name="Picture 14"/>
          <p:cNvPicPr/>
          <p:nvPr/>
        </p:nvPicPr>
        <p:blipFill>
          <a:blip r:embed="rId4"/>
          <a:stretch/>
        </p:blipFill>
        <p:spPr>
          <a:xfrm>
            <a:off x="7010280" y="5105520"/>
            <a:ext cx="1218960" cy="1218960"/>
          </a:xfrm>
          <a:prstGeom prst="rect">
            <a:avLst/>
          </a:prstGeom>
          <a:ln>
            <a:noFill/>
          </a:ln>
        </p:spPr>
      </p:pic>
      <p:pic>
        <p:nvPicPr>
          <p:cNvPr id="543" name="Picture 14"/>
          <p:cNvPicPr/>
          <p:nvPr/>
        </p:nvPicPr>
        <p:blipFill>
          <a:blip r:embed="rId4"/>
          <a:stretch/>
        </p:blipFill>
        <p:spPr>
          <a:xfrm>
            <a:off x="4267080" y="5117040"/>
            <a:ext cx="1218960" cy="1218960"/>
          </a:xfrm>
          <a:prstGeom prst="rect">
            <a:avLst/>
          </a:prstGeom>
          <a:ln>
            <a:noFill/>
          </a:ln>
        </p:spPr>
      </p:pic>
      <p:pic>
        <p:nvPicPr>
          <p:cNvPr id="544" name="Picture 20"/>
          <p:cNvPicPr/>
          <p:nvPr/>
        </p:nvPicPr>
        <p:blipFill>
          <a:blip r:embed="rId5"/>
          <a:stretch/>
        </p:blipFill>
        <p:spPr>
          <a:xfrm>
            <a:off x="1126440" y="5257800"/>
            <a:ext cx="1563480" cy="914040"/>
          </a:xfrm>
          <a:prstGeom prst="rect">
            <a:avLst/>
          </a:prstGeom>
          <a:ln>
            <a:noFill/>
          </a:ln>
        </p:spPr>
      </p:pic>
      <p:sp>
        <p:nvSpPr>
          <p:cNvPr id="545" name="CustomShape 10"/>
          <p:cNvSpPr/>
          <p:nvPr/>
        </p:nvSpPr>
        <p:spPr>
          <a:xfrm>
            <a:off x="775440" y="631296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Estação de trabalho</a:t>
            </a:r>
            <a:endParaRPr/>
          </a:p>
        </p:txBody>
      </p:sp>
      <p:sp>
        <p:nvSpPr>
          <p:cNvPr id="546" name="CustomShape 11"/>
          <p:cNvSpPr/>
          <p:nvPr/>
        </p:nvSpPr>
        <p:spPr>
          <a:xfrm>
            <a:off x="4397400" y="6324480"/>
            <a:ext cx="1006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Git</a:t>
            </a:r>
            <a:endParaRPr/>
          </a:p>
        </p:txBody>
      </p:sp>
      <p:sp>
        <p:nvSpPr>
          <p:cNvPr id="547" name="CustomShape 12"/>
          <p:cNvSpPr/>
          <p:nvPr/>
        </p:nvSpPr>
        <p:spPr>
          <a:xfrm>
            <a:off x="7050960" y="6324480"/>
            <a:ext cx="132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Travis</a:t>
            </a:r>
            <a:endParaRPr/>
          </a:p>
        </p:txBody>
      </p:sp>
      <p:sp>
        <p:nvSpPr>
          <p:cNvPr id="548" name="CustomShape 13"/>
          <p:cNvSpPr/>
          <p:nvPr/>
        </p:nvSpPr>
        <p:spPr>
          <a:xfrm>
            <a:off x="533520" y="2094840"/>
            <a:ext cx="74970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buFont typeface="Arial"/>
              <a:buChar char="•"/>
            </a:pPr>
            <a:r>
              <a:rPr lang="en-US" sz="2400" strike="noStrike" dirty="0" smtClean="0">
                <a:solidFill>
                  <a:srgbClr val="000000"/>
                </a:solidFill>
                <a:latin typeface="Arial"/>
                <a:ea typeface="DejaVu Sans"/>
              </a:rPr>
              <a:t> É </a:t>
            </a:r>
            <a:r>
              <a:rPr lang="en-US" sz="2400" strike="noStrike" dirty="0" err="1">
                <a:solidFill>
                  <a:srgbClr val="000000"/>
                </a:solidFill>
                <a:latin typeface="Arial"/>
                <a:ea typeface="DejaVu Sans"/>
              </a:rPr>
              <a:t>preciso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adicionar</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travis.yml</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seu</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Git</a:t>
            </a:r>
            <a:endParaRPr dirty="0"/>
          </a:p>
          <a:p>
            <a:pPr>
              <a:lnSpc>
                <a:spcPct val="100000"/>
              </a:lnSpc>
            </a:pPr>
            <a:endParaRPr dirty="0"/>
          </a:p>
          <a:p>
            <a:pPr>
              <a:lnSpc>
                <a:spcPct val="100000"/>
              </a:lnSpc>
              <a:buFont typeface="Arial"/>
              <a:buChar char="•"/>
            </a:pPr>
            <a:r>
              <a:rPr lang="en-US" sz="2400" strike="noStrike" dirty="0" smtClean="0">
                <a:solidFill>
                  <a:srgbClr val="000000"/>
                </a:solidFill>
                <a:latin typeface="Arial"/>
                <a:ea typeface="DejaVu Sans"/>
              </a:rPr>
              <a:t> Registrar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no </a:t>
            </a:r>
            <a:r>
              <a:rPr lang="en-US" sz="2400" strike="noStrike" dirty="0" err="1">
                <a:solidFill>
                  <a:srgbClr val="000000"/>
                </a:solidFill>
                <a:latin typeface="Arial"/>
                <a:ea typeface="DejaVu Sans"/>
              </a:rPr>
              <a:t>serviço</a:t>
            </a:r>
            <a:r>
              <a:rPr lang="en-US" sz="2400" strike="noStrike" dirty="0">
                <a:solidFill>
                  <a:srgbClr val="000000"/>
                </a:solidFill>
                <a:latin typeface="Arial"/>
                <a:ea typeface="DejaVu Sans"/>
              </a:rPr>
              <a:t> Travis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Descreva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detalhadamente</a:t>
            </a:r>
            <a:r>
              <a:rPr lang="en-US" sz="3200" strike="noStrike" dirty="0" smtClean="0">
                <a:solidFill>
                  <a:srgbClr val="000000"/>
                </a:solidFill>
                <a:latin typeface="Calibri"/>
                <a:ea typeface="DejaVu Sans"/>
              </a:rPr>
              <a:t> um </a:t>
            </a:r>
            <a:r>
              <a:rPr lang="en-US" sz="3200" strike="noStrike" dirty="0" err="1" smtClean="0">
                <a:solidFill>
                  <a:srgbClr val="000000"/>
                </a:solidFill>
                <a:latin typeface="Calibri"/>
                <a:ea typeface="DejaVu Sans"/>
              </a:rPr>
              <a:t>cenário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conflito</a:t>
            </a:r>
            <a:r>
              <a:rPr lang="en-US" sz="3200" strike="noStrike" dirty="0" smtClean="0">
                <a:solidFill>
                  <a:srgbClr val="000000"/>
                </a:solidFill>
                <a:latin typeface="Calibri"/>
                <a:ea typeface="DejaVu Sans"/>
              </a:rPr>
              <a:t> de merge no VCS de </a:t>
            </a:r>
            <a:r>
              <a:rPr lang="en-US" sz="3200" strike="noStrike" dirty="0" err="1" smtClean="0">
                <a:solidFill>
                  <a:srgbClr val="000000"/>
                </a:solidFill>
                <a:latin typeface="Calibri"/>
                <a:ea typeface="DejaVu Sans"/>
              </a:rPr>
              <a:t>sua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preferência</a:t>
            </a:r>
            <a:endParaRPr dirty="0"/>
          </a:p>
        </p:txBody>
      </p:sp>
      <p:sp>
        <p:nvSpPr>
          <p:cNvPr id="282" name="CustomShape 3"/>
          <p:cNvSpPr/>
          <p:nvPr/>
        </p:nvSpPr>
        <p:spPr>
          <a:xfrm>
            <a:off x="685800" y="5688720"/>
            <a:ext cx="76849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Tree>
    <p:extLst>
      <p:ext uri="{BB962C8B-B14F-4D97-AF65-F5344CB8AC3E}">
        <p14:creationId xmlns:p14="http://schemas.microsoft.com/office/powerpoint/2010/main" val="20852904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57200" y="5105520"/>
            <a:ext cx="8228880" cy="130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dirty="0">
                <a:solidFill>
                  <a:srgbClr val="000000"/>
                </a:solidFill>
                <a:latin typeface="Calibri"/>
                <a:ea typeface="DejaVu Sans"/>
              </a:rPr>
              <a:t>QUALIDADE DE TESTES,                                      CRITÉRIOS DE ADEQUAÇÃO, </a:t>
            </a:r>
            <a:endParaRPr dirty="0"/>
          </a:p>
          <a:p>
            <a:pPr algn="ctr">
              <a:lnSpc>
                <a:spcPct val="100000"/>
              </a:lnSpc>
            </a:pPr>
            <a:r>
              <a:rPr lang="en-US" sz="3000" b="1" strike="noStrike" dirty="0">
                <a:solidFill>
                  <a:srgbClr val="000000"/>
                </a:solidFill>
                <a:latin typeface="Calibri"/>
                <a:ea typeface="DejaVu Sans"/>
              </a:rPr>
              <a:t>REQUISITOS DE TESTE, E COBERTURA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Quando</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parar</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testar</a:t>
            </a:r>
            <a:r>
              <a:rPr lang="en-US" sz="4400" strike="noStrike" dirty="0">
                <a:solidFill>
                  <a:srgbClr val="000000"/>
                </a:solidFill>
                <a:latin typeface="Calibri"/>
                <a:ea typeface="DejaVu Sans"/>
              </a:rPr>
              <a:t>?</a:t>
            </a:r>
            <a:endParaRPr dirty="0"/>
          </a:p>
        </p:txBody>
      </p:sp>
      <p:sp>
        <p:nvSpPr>
          <p:cNvPr id="551" name="CustomShape 2"/>
          <p:cNvSpPr/>
          <p:nvPr/>
        </p:nvSpPr>
        <p:spPr>
          <a:xfrm>
            <a:off x="457200" y="1600200"/>
            <a:ext cx="83815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Testes </a:t>
            </a:r>
            <a:r>
              <a:rPr lang="en-US" sz="3200" strike="noStrike" dirty="0">
                <a:solidFill>
                  <a:srgbClr val="000000"/>
                </a:solidFill>
                <a:latin typeface="Calibri"/>
                <a:ea typeface="DejaVu Sans"/>
              </a:rPr>
              <a:t>é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inerentemente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incompleta</a:t>
            </a:r>
            <a:endParaRPr dirty="0"/>
          </a:p>
          <a:p>
            <a:pPr>
              <a:lnSpc>
                <a:spcPct val="100000"/>
              </a:lnSpc>
            </a:pPr>
            <a:endParaRPr dirty="0"/>
          </a:p>
          <a:p>
            <a:pPr marL="914400" lvl="1" indent="-457200">
              <a:buFont typeface="Wingdings" panose="05000000000000000000" pitchFamily="2" charset="2"/>
              <a:buChar char="Ø"/>
            </a:pPr>
            <a:r>
              <a:rPr lang="en-US" sz="3200" strike="noStrike" dirty="0" smtClean="0">
                <a:solidFill>
                  <a:srgbClr val="000000"/>
                </a:solidFill>
                <a:latin typeface="Calibri"/>
                <a:ea typeface="DejaVu Sans"/>
              </a:rPr>
              <a:t> Use </a:t>
            </a:r>
            <a:r>
              <a:rPr lang="en-US" sz="3200" strike="noStrike" dirty="0" err="1">
                <a:solidFill>
                  <a:srgbClr val="000000"/>
                </a:solidFill>
                <a:latin typeface="Calibri"/>
                <a:ea typeface="DejaVu Sans"/>
              </a:rPr>
              <a:t>indicadores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de testes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Requisito</a:t>
            </a:r>
            <a:r>
              <a:rPr lang="en-US" sz="4400" strike="noStrike" dirty="0" smtClean="0">
                <a:solidFill>
                  <a:srgbClr val="000000"/>
                </a:solidFill>
                <a:latin typeface="Calibri"/>
                <a:ea typeface="DejaVu Sans"/>
              </a:rPr>
              <a:t> de Teste</a:t>
            </a:r>
            <a:endParaRPr dirty="0"/>
          </a:p>
        </p:txBody>
      </p:sp>
      <p:sp>
        <p:nvSpPr>
          <p:cNvPr id="553" name="CustomShape 2"/>
          <p:cNvSpPr/>
          <p:nvPr/>
        </p:nvSpPr>
        <p:spPr>
          <a:xfrm>
            <a:off x="457200" y="1600200"/>
            <a:ext cx="9372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Caracteriza uma obrigação de uma suíte de teste</a:t>
            </a:r>
            <a:endParaRPr lang="pt-BR" dirty="0"/>
          </a:p>
          <a:p>
            <a:pPr>
              <a:lnSpc>
                <a:spcPct val="100000"/>
              </a:lnSpc>
              <a:buFont typeface="Arial"/>
              <a:buChar char="•"/>
            </a:pPr>
            <a:endParaRPr dirty="0"/>
          </a:p>
          <a:p>
            <a:pPr marL="457200" lvl="2">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 </a:t>
            </a:r>
            <a:r>
              <a:rPr lang="pt-BR" sz="3200" dirty="0" smtClean="0">
                <a:solidFill>
                  <a:srgbClr val="000000"/>
                </a:solidFill>
                <a:latin typeface="Calibri"/>
              </a:rPr>
              <a:t>Exemplo: </a:t>
            </a:r>
            <a:r>
              <a:rPr lang="pt-BR" sz="3200" dirty="0">
                <a:solidFill>
                  <a:srgbClr val="000000"/>
                </a:solidFill>
                <a:latin typeface="Calibri"/>
              </a:rPr>
              <a:t>cobrir linha </a:t>
            </a:r>
            <a:r>
              <a:rPr lang="pt-BR" sz="3200" dirty="0" smtClean="0">
                <a:solidFill>
                  <a:srgbClr val="000000"/>
                </a:solidFill>
                <a:latin typeface="Calibri"/>
              </a:rPr>
              <a:t>“Cliente.java: 235”</a:t>
            </a:r>
          </a:p>
          <a:p>
            <a:pPr marL="0" lvl="1">
              <a:buFont typeface="Arial"/>
              <a:buChar char="•"/>
            </a:pPr>
            <a:endParaRPr lang="en-US"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Requisitos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checar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diferentes</a:t>
            </a:r>
            <a:endParaRPr lang="en-US" sz="3200" dirty="0">
              <a:solidFill>
                <a:srgbClr val="000000"/>
              </a:solidFill>
              <a:latin typeface="Calibri"/>
              <a:ea typeface="DejaVu Sans"/>
            </a:endParaRPr>
          </a:p>
          <a:p>
            <a:pPr lvl="1">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Estrutura</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programa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Condições</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lógicas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Fluxo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dados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Erros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529575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Critério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Adequação</a:t>
            </a:r>
            <a:endParaRPr dirty="0"/>
          </a:p>
        </p:txBody>
      </p:sp>
      <p:sp>
        <p:nvSpPr>
          <p:cNvPr id="55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Um critério define um conjunto de requisitos de teste a serem </a:t>
            </a:r>
            <a:r>
              <a:rPr lang="pt-BR" sz="3200" dirty="0" smtClean="0">
                <a:solidFill>
                  <a:srgbClr val="000000"/>
                </a:solidFill>
                <a:latin typeface="Calibri"/>
              </a:rPr>
              <a:t>cobertos.  Ex. critério linhas do </a:t>
            </a:r>
            <a:r>
              <a:rPr lang="pt-BR" sz="3200" dirty="0" err="1" smtClean="0">
                <a:solidFill>
                  <a:srgbClr val="000000"/>
                </a:solidFill>
                <a:latin typeface="Calibri"/>
              </a:rPr>
              <a:t>pgm</a:t>
            </a:r>
            <a:r>
              <a:rPr lang="pt-BR"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p:txBody>
      </p:sp>
      <p:sp>
        <p:nvSpPr>
          <p:cNvPr id="4" name="CustomShape 3"/>
          <p:cNvSpPr/>
          <p:nvPr/>
        </p:nvSpPr>
        <p:spPr>
          <a:xfrm>
            <a:off x="2015026" y="3429000"/>
            <a:ext cx="5074560" cy="155268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200" strike="noStrike">
                <a:solidFill>
                  <a:srgbClr val="000000"/>
                </a:solidFill>
                <a:latin typeface="Calibri"/>
                <a:ea typeface="DejaVu Sans"/>
              </a:rPr>
              <a:t>Diz-se que suíte é adequada a um critério quando todos os requisitos são cobertos</a:t>
            </a:r>
            <a:endParaRPr/>
          </a:p>
        </p:txBody>
      </p:sp>
    </p:spTree>
    <p:extLst>
      <p:ext uri="{BB962C8B-B14F-4D97-AF65-F5344CB8AC3E}">
        <p14:creationId xmlns:p14="http://schemas.microsoft.com/office/powerpoint/2010/main" val="34692267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0" y="274680"/>
            <a:ext cx="915876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Adequação</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vs. </a:t>
            </a:r>
            <a:r>
              <a:rPr lang="en-US" sz="4400" strike="noStrike" dirty="0" err="1">
                <a:solidFill>
                  <a:srgbClr val="000000"/>
                </a:solidFill>
                <a:latin typeface="Calibri"/>
                <a:ea typeface="DejaVu Sans"/>
              </a:rPr>
              <a:t>Cobertura</a:t>
            </a:r>
            <a:endParaRPr dirty="0"/>
          </a:p>
        </p:txBody>
      </p:sp>
      <p:sp>
        <p:nvSpPr>
          <p:cNvPr id="558" name="CustomShape 2"/>
          <p:cNvSpPr/>
          <p:nvPr/>
        </p:nvSpPr>
        <p:spPr>
          <a:xfrm>
            <a:off x="304920" y="1600200"/>
            <a:ext cx="8991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Alcançar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adequação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desafiador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prática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Quando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requisitos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parcialmente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indica</a:t>
            </a:r>
            <a:r>
              <a:rPr lang="en-US" sz="3200" strike="noStrike" dirty="0">
                <a:solidFill>
                  <a:srgbClr val="000000"/>
                </a:solidFill>
                <a:latin typeface="Calibri"/>
                <a:ea typeface="DejaVu Sans"/>
              </a:rPr>
              <a:t>-se </a:t>
            </a:r>
            <a:r>
              <a:rPr lang="en-US" sz="3200" strike="noStrike" dirty="0" err="1">
                <a:solidFill>
                  <a:srgbClr val="000000"/>
                </a:solidFill>
                <a:latin typeface="Calibri"/>
                <a:ea typeface="DejaVu Sans"/>
              </a:rPr>
              <a:t>proporção</a:t>
            </a:r>
            <a:r>
              <a:rPr lang="en-US" sz="3200" strike="noStrike" dirty="0">
                <a:solidFill>
                  <a:srgbClr val="000000"/>
                </a:solidFill>
                <a:latin typeface="Calibri"/>
                <a:ea typeface="DejaVu Sans"/>
              </a:rPr>
              <a:t> (taxa de </a:t>
            </a:r>
            <a:r>
              <a:rPr lang="en-US" sz="3200" b="1" strike="noStrike" dirty="0" err="1">
                <a:solidFill>
                  <a:srgbClr val="000000"/>
                </a:solidFill>
                <a:latin typeface="Calibri"/>
                <a:ea typeface="DejaVu Sans"/>
              </a:rPr>
              <a:t>cobertura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Estrutural</a:t>
            </a:r>
            <a:endParaRPr/>
          </a:p>
        </p:txBody>
      </p:sp>
      <p:sp>
        <p:nvSpPr>
          <p:cNvPr id="56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Quanto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elementos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maior</a:t>
            </a:r>
            <a:r>
              <a:rPr lang="en-US" sz="3200" strike="noStrike" dirty="0">
                <a:solidFill>
                  <a:srgbClr val="000000"/>
                </a:solidFill>
                <a:latin typeface="Calibri"/>
                <a:ea typeface="DejaVu Sans"/>
              </a:rPr>
              <a:t> a chance 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revelados</a:t>
            </a:r>
            <a:endParaRPr dirty="0"/>
          </a:p>
          <a:p>
            <a:pPr>
              <a:lnSpc>
                <a:spcPct val="100000"/>
              </a:lnSpc>
            </a:pPr>
            <a:endParaRPr dirty="0"/>
          </a:p>
        </p:txBody>
      </p:sp>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367487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Seta para a direita 3"/>
          <p:cNvSpPr/>
          <p:nvPr/>
        </p:nvSpPr>
        <p:spPr>
          <a:xfrm flipH="1">
            <a:off x="4579960" y="5080055"/>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programa</a:t>
            </a:r>
            <a:endParaRPr/>
          </a:p>
        </p:txBody>
      </p:sp>
      <p:sp>
        <p:nvSpPr>
          <p:cNvPr id="562" name="CustomShape 2"/>
          <p:cNvSpPr/>
          <p:nvPr/>
        </p:nvSpPr>
        <p:spPr>
          <a:xfrm>
            <a:off x="609480" y="1828800"/>
            <a:ext cx="3276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ourier New"/>
                <a:ea typeface="Courier New"/>
              </a:rPr>
              <a:t>stmt0;</a:t>
            </a:r>
            <a:endParaRPr/>
          </a:p>
          <a:p>
            <a:pPr>
              <a:lnSpc>
                <a:spcPct val="100000"/>
              </a:lnSpc>
            </a:pPr>
            <a:r>
              <a:rPr lang="en-US" sz="3200" strike="noStrike">
                <a:solidFill>
                  <a:srgbClr val="000000"/>
                </a:solidFill>
                <a:latin typeface="Courier New"/>
                <a:ea typeface="Courier New"/>
              </a:rPr>
              <a:t>while condA:</a:t>
            </a:r>
            <a:endParaRPr/>
          </a:p>
          <a:p>
            <a:pPr>
              <a:lnSpc>
                <a:spcPct val="100000"/>
              </a:lnSpc>
            </a:pPr>
            <a:r>
              <a:rPr lang="en-US" sz="3200" strike="noStrike">
                <a:solidFill>
                  <a:srgbClr val="000000"/>
                </a:solidFill>
                <a:latin typeface="Courier New"/>
                <a:ea typeface="Courier New"/>
              </a:rPr>
              <a:t>  if condB:</a:t>
            </a:r>
            <a:endParaRPr/>
          </a:p>
          <a:p>
            <a:pPr>
              <a:lnSpc>
                <a:spcPct val="100000"/>
              </a:lnSpc>
            </a:pPr>
            <a:r>
              <a:rPr lang="en-US" sz="3200" strike="noStrike">
                <a:solidFill>
                  <a:srgbClr val="000000"/>
                </a:solidFill>
                <a:latin typeface="Courier New"/>
                <a:ea typeface="Courier New"/>
              </a:rPr>
              <a:t>    stmt1;</a:t>
            </a:r>
            <a:endParaRPr/>
          </a:p>
          <a:p>
            <a:pPr>
              <a:lnSpc>
                <a:spcPct val="100000"/>
              </a:lnSpc>
            </a:pPr>
            <a:r>
              <a:rPr lang="en-US" sz="3200" strike="noStrike">
                <a:solidFill>
                  <a:srgbClr val="000000"/>
                </a:solidFill>
                <a:latin typeface="Courier New"/>
                <a:ea typeface="Courier New"/>
              </a:rPr>
              <a:t>    stmt2;</a:t>
            </a:r>
            <a:endParaRPr/>
          </a:p>
          <a:p>
            <a:pPr>
              <a:lnSpc>
                <a:spcPct val="100000"/>
              </a:lnSpc>
            </a:pPr>
            <a:r>
              <a:rPr lang="en-US" sz="3200" strike="noStrike">
                <a:solidFill>
                  <a:srgbClr val="000000"/>
                </a:solidFill>
                <a:latin typeface="Courier New"/>
                <a:ea typeface="Courier New"/>
              </a:rPr>
              <a:t>  stmt3;</a:t>
            </a:r>
            <a:endParaRPr/>
          </a:p>
          <a:p>
            <a:pPr>
              <a:lnSpc>
                <a:spcPct val="100000"/>
              </a:lnSpc>
            </a:pPr>
            <a:r>
              <a:rPr lang="en-US" sz="3200" strike="noStrike">
                <a:solidFill>
                  <a:srgbClr val="000000"/>
                </a:solidFill>
                <a:latin typeface="Courier New"/>
                <a:ea typeface="Courier New"/>
              </a:rPr>
              <a:t>stmt4;</a:t>
            </a:r>
            <a:endParaRPr/>
          </a:p>
        </p:txBody>
      </p:sp>
      <p:sp>
        <p:nvSpPr>
          <p:cNvPr id="563" name="CustomShape 3"/>
          <p:cNvSpPr/>
          <p:nvPr/>
        </p:nvSpPr>
        <p:spPr>
          <a:xfrm>
            <a:off x="5869800" y="160020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stmt0</a:t>
            </a:r>
            <a:endParaRPr dirty="0"/>
          </a:p>
        </p:txBody>
      </p:sp>
      <p:sp>
        <p:nvSpPr>
          <p:cNvPr id="564" name="CustomShape 4"/>
          <p:cNvSpPr/>
          <p:nvPr/>
        </p:nvSpPr>
        <p:spPr>
          <a:xfrm>
            <a:off x="5869800" y="276876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err="1">
                <a:solidFill>
                  <a:srgbClr val="000000"/>
                </a:solidFill>
                <a:latin typeface="Courier New"/>
                <a:ea typeface="Courier New"/>
              </a:rPr>
              <a:t>condA</a:t>
            </a:r>
            <a:endParaRPr dirty="0"/>
          </a:p>
        </p:txBody>
      </p:sp>
      <p:sp>
        <p:nvSpPr>
          <p:cNvPr id="565" name="CustomShape 5"/>
          <p:cNvSpPr/>
          <p:nvPr/>
        </p:nvSpPr>
        <p:spPr>
          <a:xfrm>
            <a:off x="5869800" y="413424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66" name="CustomShape 6"/>
          <p:cNvSpPr/>
          <p:nvPr/>
        </p:nvSpPr>
        <p:spPr>
          <a:xfrm>
            <a:off x="7884000" y="276876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67"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8"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9"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0"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1"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2" name="CustomShape 12"/>
          <p:cNvSpPr/>
          <p:nvPr/>
        </p:nvSpPr>
        <p:spPr>
          <a:xfrm>
            <a:off x="4826520" y="581040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73" name="CustomShape 13"/>
          <p:cNvSpPr/>
          <p:nvPr/>
        </p:nvSpPr>
        <p:spPr>
          <a:xfrm>
            <a:off x="6539760" y="5410080"/>
            <a:ext cx="1107360" cy="102996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stmt1</a:t>
            </a:r>
            <a:endParaRPr dirty="0"/>
          </a:p>
          <a:p>
            <a:pPr algn="ctr">
              <a:lnSpc>
                <a:spcPct val="100000"/>
              </a:lnSpc>
            </a:pPr>
            <a:r>
              <a:rPr lang="en-US" sz="2400" strike="noStrike" dirty="0">
                <a:solidFill>
                  <a:srgbClr val="000000"/>
                </a:solidFill>
                <a:latin typeface="Courier New"/>
                <a:ea typeface="Courier New"/>
              </a:rPr>
              <a:t>stmt2</a:t>
            </a:r>
            <a:endParaRPr dirty="0"/>
          </a:p>
        </p:txBody>
      </p:sp>
      <p:sp>
        <p:nvSpPr>
          <p:cNvPr id="574"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6"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cxnSp>
        <p:nvCxnSpPr>
          <p:cNvPr id="3" name="Conector de seta reta 2"/>
          <p:cNvCxnSpPr>
            <a:stCxn id="563" idx="2"/>
            <a:endCxn id="564" idx="0"/>
          </p:cNvCxnSpPr>
          <p:nvPr/>
        </p:nvCxnSpPr>
        <p:spPr>
          <a:xfrm>
            <a:off x="6423480" y="2319840"/>
            <a:ext cx="0" cy="4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Conector de seta reta 4"/>
          <p:cNvCxnSpPr>
            <a:stCxn id="564" idx="2"/>
            <a:endCxn id="565" idx="0"/>
          </p:cNvCxnSpPr>
          <p:nvPr/>
        </p:nvCxnSpPr>
        <p:spPr>
          <a:xfrm>
            <a:off x="6423480" y="3488400"/>
            <a:ext cx="0" cy="645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ector de seta reta 7"/>
          <p:cNvCxnSpPr>
            <a:stCxn id="564" idx="3"/>
            <a:endCxn id="566" idx="1"/>
          </p:cNvCxnSpPr>
          <p:nvPr/>
        </p:nvCxnSpPr>
        <p:spPr>
          <a:xfrm>
            <a:off x="6977160" y="3128580"/>
            <a:ext cx="906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65" idx="2"/>
            <a:endCxn id="572" idx="0"/>
          </p:cNvCxnSpPr>
          <p:nvPr/>
        </p:nvCxnSpPr>
        <p:spPr>
          <a:xfrm flipH="1">
            <a:off x="5380200" y="4853880"/>
            <a:ext cx="1043280" cy="956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endCxn id="573" idx="0"/>
          </p:cNvCxnSpPr>
          <p:nvPr/>
        </p:nvCxnSpPr>
        <p:spPr>
          <a:xfrm>
            <a:off x="6424200" y="4855320"/>
            <a:ext cx="669240" cy="554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ector angulado 13"/>
          <p:cNvCxnSpPr>
            <a:stCxn id="572" idx="2"/>
            <a:endCxn id="564" idx="1"/>
          </p:cNvCxnSpPr>
          <p:nvPr/>
        </p:nvCxnSpPr>
        <p:spPr>
          <a:xfrm rot="5400000" flipH="1" flipV="1">
            <a:off x="3924270" y="4584510"/>
            <a:ext cx="3401460" cy="489600"/>
          </a:xfrm>
          <a:prstGeom prst="bentConnector4">
            <a:avLst>
              <a:gd name="adj1" fmla="val -3815"/>
              <a:gd name="adj2" fmla="val -15977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ector angulado 15"/>
          <p:cNvCxnSpPr>
            <a:stCxn id="573" idx="2"/>
            <a:endCxn id="564" idx="1"/>
          </p:cNvCxnSpPr>
          <p:nvPr/>
        </p:nvCxnSpPr>
        <p:spPr>
          <a:xfrm rot="5400000" flipH="1">
            <a:off x="4825890" y="4172490"/>
            <a:ext cx="3311460" cy="1223640"/>
          </a:xfrm>
          <a:prstGeom prst="bentConnector4">
            <a:avLst>
              <a:gd name="adj1" fmla="val -9888"/>
              <a:gd name="adj2" fmla="val 24188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Elementos</a:t>
            </a:r>
            <a:r>
              <a:rPr lang="en-US" sz="4400" strike="noStrike" dirty="0" smtClean="0">
                <a:solidFill>
                  <a:srgbClr val="000000"/>
                </a:solidFill>
                <a:latin typeface="Calibri"/>
                <a:ea typeface="DejaVu Sans"/>
              </a:rPr>
              <a:t> da </a:t>
            </a:r>
            <a:r>
              <a:rPr lang="en-US" sz="4400" strike="noStrike" dirty="0" err="1" smtClean="0">
                <a:solidFill>
                  <a:srgbClr val="000000"/>
                </a:solidFill>
                <a:latin typeface="Calibri"/>
                <a:ea typeface="DejaVu Sans"/>
              </a:rPr>
              <a:t>Estrutura</a:t>
            </a:r>
            <a:endParaRPr dirty="0"/>
          </a:p>
        </p:txBody>
      </p:sp>
      <p:sp>
        <p:nvSpPr>
          <p:cNvPr id="578" name="CustomShape 2"/>
          <p:cNvSpPr/>
          <p:nvPr/>
        </p:nvSpPr>
        <p:spPr>
          <a:xfrm>
            <a:off x="42120" y="1600200"/>
            <a:ext cx="5139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Comandos</a:t>
            </a:r>
            <a:r>
              <a:rPr lang="en-US" sz="3200" strike="noStrike" dirty="0" smtClean="0">
                <a:solidFill>
                  <a:srgbClr val="000000"/>
                </a:solidFill>
                <a:latin typeface="Calibri"/>
                <a:ea typeface="DejaVu Sans"/>
              </a:rPr>
              <a:t> </a:t>
            </a:r>
          </a:p>
          <a:p>
            <a:pPr>
              <a:lnSpc>
                <a:spcPct val="100000"/>
              </a:lnSpc>
              <a:buFont typeface="Arial"/>
              <a:buChar char="•"/>
            </a:pPr>
            <a:endParaRPr lang="en-US"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Blocos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básicos</a:t>
            </a:r>
            <a:endParaRPr lang="en-US" sz="3200" dirty="0">
              <a:solidFill>
                <a:srgbClr val="000000"/>
              </a:solidFill>
              <a:latin typeface="Calibri"/>
              <a:ea typeface="DejaVu Sans"/>
            </a:endParaRPr>
          </a:p>
          <a:p>
            <a:pPr>
              <a:lnSpc>
                <a:spcPct val="100000"/>
              </a:lnSpc>
              <a:buFont typeface="Arial"/>
              <a:buChar char="•"/>
            </a:pPr>
            <a:endParaRPr dirty="0"/>
          </a:p>
          <a:p>
            <a:pPr>
              <a:buFont typeface="Arial"/>
              <a:buChar char="•"/>
            </a:pPr>
            <a:r>
              <a:rPr lang="en-US" sz="3200" strike="noStrike" dirty="0" smtClean="0">
                <a:solidFill>
                  <a:srgbClr val="000000"/>
                </a:solidFill>
                <a:latin typeface="Calibri"/>
                <a:ea typeface="DejaVu Sans"/>
              </a:rPr>
              <a:t> Branches</a:t>
            </a:r>
            <a:endParaRPr lang="en-US"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Caminhos</a:t>
            </a:r>
            <a:endParaRPr lang="en-US" sz="3200" dirty="0" smtClean="0">
              <a:solidFill>
                <a:srgbClr val="000000"/>
              </a:solidFill>
              <a:latin typeface="Calibri"/>
              <a:ea typeface="DejaVu Sans"/>
            </a:endParaRPr>
          </a:p>
          <a:p>
            <a:pPr>
              <a:lnSpc>
                <a:spcPct val="100000"/>
              </a:lnSpc>
              <a:buFont typeface="Arial"/>
              <a:buChar char="•"/>
            </a:pPr>
            <a:endParaRPr lang="en-US" strike="noStrike" dirty="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err="1" smtClean="0">
                <a:solidFill>
                  <a:srgbClr val="000000"/>
                </a:solidFill>
                <a:latin typeface="Calibri"/>
                <a:ea typeface="DejaVu Sans"/>
              </a:rPr>
              <a:t>Caminhos</a:t>
            </a:r>
            <a:r>
              <a:rPr lang="en-US" sz="3200" dirty="0" smtClean="0">
                <a:solidFill>
                  <a:srgbClr val="000000"/>
                </a:solidFill>
                <a:latin typeface="Calibri"/>
                <a:ea typeface="DejaVu Sans"/>
              </a:rPr>
              <a:t> Ac</a:t>
            </a:r>
            <a:r>
              <a:rPr lang="pt-BR" sz="3200" dirty="0" err="1" smtClean="0">
                <a:solidFill>
                  <a:srgbClr val="000000"/>
                </a:solidFill>
                <a:latin typeface="Calibri"/>
                <a:ea typeface="DejaVu Sans"/>
              </a:rPr>
              <a:t>íclicos</a:t>
            </a:r>
            <a:endParaRPr lang="en-US" sz="3200" strike="noStrike" dirty="0" smtClean="0">
              <a:solidFill>
                <a:srgbClr val="000000"/>
              </a:solidFill>
              <a:latin typeface="Calibri"/>
              <a:ea typeface="DejaVu Sans"/>
            </a:endParaRPr>
          </a:p>
          <a:p>
            <a:pPr>
              <a:lnSpc>
                <a:spcPct val="100000"/>
              </a:lnSpc>
              <a:buFont typeface="Arial"/>
              <a:buChar char="•"/>
            </a:pPr>
            <a:endParaRPr dirty="0"/>
          </a:p>
        </p:txBody>
      </p:sp>
      <p:sp>
        <p:nvSpPr>
          <p:cNvPr id="16" name="CustomShape 3"/>
          <p:cNvSpPr/>
          <p:nvPr/>
        </p:nvSpPr>
        <p:spPr>
          <a:xfrm>
            <a:off x="5869800" y="160020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stmt0</a:t>
            </a:r>
            <a:endParaRPr dirty="0"/>
          </a:p>
        </p:txBody>
      </p:sp>
      <p:sp>
        <p:nvSpPr>
          <p:cNvPr id="17" name="CustomShape 4"/>
          <p:cNvSpPr/>
          <p:nvPr/>
        </p:nvSpPr>
        <p:spPr>
          <a:xfrm>
            <a:off x="5869800" y="276876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err="1">
                <a:solidFill>
                  <a:srgbClr val="000000"/>
                </a:solidFill>
                <a:latin typeface="Courier New"/>
                <a:ea typeface="Courier New"/>
              </a:rPr>
              <a:t>condA</a:t>
            </a:r>
            <a:endParaRPr dirty="0"/>
          </a:p>
        </p:txBody>
      </p:sp>
      <p:sp>
        <p:nvSpPr>
          <p:cNvPr id="18" name="CustomShape 5"/>
          <p:cNvSpPr/>
          <p:nvPr/>
        </p:nvSpPr>
        <p:spPr>
          <a:xfrm>
            <a:off x="5869800" y="413424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19" name="CustomShape 6"/>
          <p:cNvSpPr/>
          <p:nvPr/>
        </p:nvSpPr>
        <p:spPr>
          <a:xfrm>
            <a:off x="7884000" y="276876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20"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1"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2"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3"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4"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5" name="CustomShape 12"/>
          <p:cNvSpPr/>
          <p:nvPr/>
        </p:nvSpPr>
        <p:spPr>
          <a:xfrm>
            <a:off x="4826520" y="581040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26" name="CustomShape 13"/>
          <p:cNvSpPr/>
          <p:nvPr/>
        </p:nvSpPr>
        <p:spPr>
          <a:xfrm>
            <a:off x="6539760" y="5410080"/>
            <a:ext cx="1107360" cy="102996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stmt1</a:t>
            </a:r>
            <a:endParaRPr dirty="0"/>
          </a:p>
          <a:p>
            <a:pPr algn="ctr">
              <a:lnSpc>
                <a:spcPct val="100000"/>
              </a:lnSpc>
            </a:pPr>
            <a:r>
              <a:rPr lang="en-US" sz="2400" strike="noStrike" dirty="0">
                <a:solidFill>
                  <a:srgbClr val="000000"/>
                </a:solidFill>
                <a:latin typeface="Courier New"/>
                <a:ea typeface="Courier New"/>
              </a:rPr>
              <a:t>stmt2</a:t>
            </a:r>
            <a:endParaRPr dirty="0"/>
          </a:p>
        </p:txBody>
      </p:sp>
      <p:sp>
        <p:nvSpPr>
          <p:cNvPr id="27"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8"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cxnSp>
        <p:nvCxnSpPr>
          <p:cNvPr id="29" name="Conector de seta reta 28"/>
          <p:cNvCxnSpPr>
            <a:stCxn id="16" idx="2"/>
            <a:endCxn id="17" idx="0"/>
          </p:cNvCxnSpPr>
          <p:nvPr/>
        </p:nvCxnSpPr>
        <p:spPr>
          <a:xfrm>
            <a:off x="6423480" y="2319840"/>
            <a:ext cx="0" cy="4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ector de seta reta 29"/>
          <p:cNvCxnSpPr>
            <a:stCxn id="17" idx="2"/>
            <a:endCxn id="18" idx="0"/>
          </p:cNvCxnSpPr>
          <p:nvPr/>
        </p:nvCxnSpPr>
        <p:spPr>
          <a:xfrm>
            <a:off x="6423480" y="3488400"/>
            <a:ext cx="0" cy="645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ector de seta reta 30"/>
          <p:cNvCxnSpPr>
            <a:stCxn id="17" idx="3"/>
            <a:endCxn id="19" idx="1"/>
          </p:cNvCxnSpPr>
          <p:nvPr/>
        </p:nvCxnSpPr>
        <p:spPr>
          <a:xfrm>
            <a:off x="6977160" y="3128580"/>
            <a:ext cx="906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a:stCxn id="18" idx="2"/>
            <a:endCxn id="25" idx="0"/>
          </p:cNvCxnSpPr>
          <p:nvPr/>
        </p:nvCxnSpPr>
        <p:spPr>
          <a:xfrm flipH="1">
            <a:off x="5380200" y="4853880"/>
            <a:ext cx="1043280" cy="956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ector de seta reta 32"/>
          <p:cNvCxnSpPr>
            <a:endCxn id="26" idx="0"/>
          </p:cNvCxnSpPr>
          <p:nvPr/>
        </p:nvCxnSpPr>
        <p:spPr>
          <a:xfrm>
            <a:off x="6424200" y="4855320"/>
            <a:ext cx="669240" cy="554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onector angulado 33"/>
          <p:cNvCxnSpPr>
            <a:stCxn id="26" idx="2"/>
            <a:endCxn id="17" idx="1"/>
          </p:cNvCxnSpPr>
          <p:nvPr/>
        </p:nvCxnSpPr>
        <p:spPr>
          <a:xfrm rot="5400000" flipH="1">
            <a:off x="4825890" y="4172490"/>
            <a:ext cx="3311460" cy="1223640"/>
          </a:xfrm>
          <a:prstGeom prst="bentConnector4">
            <a:avLst>
              <a:gd name="adj1" fmla="val -9888"/>
              <a:gd name="adj2" fmla="val 24188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2/3)</a:t>
            </a:r>
            <a:endParaRPr dirty="0"/>
          </a:p>
        </p:txBody>
      </p:sp>
      <p:sp>
        <p:nvSpPr>
          <p:cNvPr id="2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testam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sistema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unidade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integração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3"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if (a &lt; 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if (a &gt; 10)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skip();</a:t>
            </a:r>
            <a:endParaRPr dirty="0"/>
          </a:p>
        </p:txBody>
      </p:sp>
      <p:sp>
        <p:nvSpPr>
          <p:cNvPr id="594"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6"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7"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sngStrike">
                <a:solidFill>
                  <a:srgbClr val="FF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a:p>
            <a:pPr algn="ctr">
              <a:lnSpc>
                <a:spcPct val="100000"/>
              </a:lnSpc>
            </a:pPr>
            <a:r>
              <a:rPr lang="en-US" sz="3200" b="1" strike="noStrike">
                <a:solidFill>
                  <a:srgbClr val="000000"/>
                </a:solidFill>
                <a:latin typeface="Courier New"/>
                <a:ea typeface="Courier New"/>
              </a:rPr>
              <a:t>a &lt; 0 =&gt; !(a &gt; 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599" name="CustomShape 2"/>
          <p:cNvSpPr/>
          <p:nvPr/>
        </p:nvSpPr>
        <p:spPr>
          <a:xfrm>
            <a:off x="76320" y="1600200"/>
            <a:ext cx="307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Construa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CFG para o </a:t>
            </a:r>
            <a:r>
              <a:rPr lang="en-US" sz="3200" strike="noStrike" dirty="0" err="1">
                <a:solidFill>
                  <a:srgbClr val="000000"/>
                </a:solidFill>
                <a:latin typeface="Calibri"/>
                <a:ea typeface="DejaVu Sans"/>
              </a:rPr>
              <a:t>seguinte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Indique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blocos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comandos</a:t>
            </a:r>
            <a:endParaRPr dirty="0"/>
          </a:p>
          <a:p>
            <a:pPr lvl="1">
              <a:lnSpc>
                <a:spcPct val="100000"/>
              </a:lnSpc>
              <a:buFont typeface="Arial"/>
              <a:buChar char="•"/>
            </a:pPr>
            <a:r>
              <a:rPr lang="en-US" sz="3200" strike="noStrike" dirty="0" smtClean="0">
                <a:solidFill>
                  <a:srgbClr val="000000"/>
                </a:solidFill>
                <a:latin typeface="Calibri"/>
                <a:ea typeface="DejaVu Sans"/>
              </a:rPr>
              <a:t> branches</a:t>
            </a:r>
            <a:endParaRPr dirty="0"/>
          </a:p>
          <a:p>
            <a:pPr>
              <a:lnSpc>
                <a:spcPct val="100000"/>
              </a:lnSpc>
            </a:pPr>
            <a:endParaRPr dirty="0"/>
          </a:p>
          <a:p>
            <a:pPr>
              <a:lnSpc>
                <a:spcPct val="100000"/>
              </a:lnSpc>
            </a:pPr>
            <a:endParaRPr dirty="0"/>
          </a:p>
        </p:txBody>
      </p:sp>
      <p:sp>
        <p:nvSpPr>
          <p:cNvPr id="600" name="CustomShape 3"/>
          <p:cNvSpPr/>
          <p:nvPr/>
        </p:nvSpPr>
        <p:spPr>
          <a:xfrm>
            <a:off x="3147480" y="1600200"/>
            <a:ext cx="5871600" cy="5758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trike="noStrike">
                <a:solidFill>
                  <a:srgbClr val="000000"/>
                </a:solidFill>
                <a:latin typeface="Courier New"/>
                <a:ea typeface="Courier New"/>
              </a:rPr>
              <a:t>1: int binarySearch(int[] a, int key) {</a:t>
            </a:r>
            <a:endParaRPr/>
          </a:p>
          <a:p>
            <a:pPr>
              <a:lnSpc>
                <a:spcPct val="115000"/>
              </a:lnSpc>
            </a:pPr>
            <a:r>
              <a:rPr lang="en-US" strike="noStrike">
                <a:solidFill>
                  <a:srgbClr val="000000"/>
                </a:solidFill>
                <a:latin typeface="Courier New"/>
                <a:ea typeface="Courier New"/>
              </a:rPr>
              <a:t>2:    int low = 0;</a:t>
            </a:r>
            <a:endParaRPr/>
          </a:p>
          <a:p>
            <a:pPr>
              <a:lnSpc>
                <a:spcPct val="115000"/>
              </a:lnSpc>
            </a:pPr>
            <a:r>
              <a:rPr lang="en-US" strike="noStrike">
                <a:solidFill>
                  <a:srgbClr val="000000"/>
                </a:solidFill>
                <a:latin typeface="Courier New"/>
                <a:ea typeface="Courier New"/>
              </a:rPr>
              <a:t>3:    int high = a.length - 1;</a:t>
            </a:r>
            <a:endParaRPr/>
          </a:p>
          <a:p>
            <a:pPr>
              <a:lnSpc>
                <a:spcPct val="115000"/>
              </a:lnSpc>
            </a:pPr>
            <a:r>
              <a:rPr lang="en-US" strike="noStrike">
                <a:solidFill>
                  <a:srgbClr val="000000"/>
                </a:solidFill>
                <a:latin typeface="Courier New"/>
                <a:ea typeface="Courier New"/>
              </a:rPr>
              <a:t>4:    while (low &lt;= high) {</a:t>
            </a:r>
            <a:endParaRPr/>
          </a:p>
          <a:p>
            <a:pPr>
              <a:lnSpc>
                <a:spcPct val="115000"/>
              </a:lnSpc>
            </a:pPr>
            <a:r>
              <a:rPr lang="en-US" strike="noStrike">
                <a:solidFill>
                  <a:srgbClr val="000000"/>
                </a:solidFill>
                <a:latin typeface="Courier New"/>
                <a:ea typeface="Courier New"/>
              </a:rPr>
              <a:t>5:       int mid = (low + high) / 2;</a:t>
            </a:r>
            <a:endParaRPr/>
          </a:p>
          <a:p>
            <a:pPr>
              <a:lnSpc>
                <a:spcPct val="115000"/>
              </a:lnSpc>
            </a:pPr>
            <a:r>
              <a:rPr lang="en-US" strike="noStrike">
                <a:solidFill>
                  <a:srgbClr val="000000"/>
                </a:solidFill>
                <a:latin typeface="Courier New"/>
                <a:ea typeface="Courier New"/>
              </a:rPr>
              <a:t>6:       int midVal = a[mid];</a:t>
            </a:r>
            <a:endParaRPr/>
          </a:p>
          <a:p>
            <a:pPr>
              <a:lnSpc>
                <a:spcPct val="115000"/>
              </a:lnSpc>
            </a:pPr>
            <a:r>
              <a:rPr lang="en-US" strike="noStrike">
                <a:solidFill>
                  <a:srgbClr val="000000"/>
                </a:solidFill>
                <a:latin typeface="Courier New"/>
                <a:ea typeface="Courier New"/>
              </a:rPr>
              <a:t>7:       if (midVal &lt; key)</a:t>
            </a:r>
            <a:endParaRPr/>
          </a:p>
          <a:p>
            <a:pPr>
              <a:lnSpc>
                <a:spcPct val="115000"/>
              </a:lnSpc>
            </a:pPr>
            <a:r>
              <a:rPr lang="en-US" strike="noStrike">
                <a:solidFill>
                  <a:srgbClr val="000000"/>
                </a:solidFill>
                <a:latin typeface="Courier New"/>
                <a:ea typeface="Courier New"/>
              </a:rPr>
              <a:t>8:         low = mid + 1</a:t>
            </a:r>
            <a:endParaRPr/>
          </a:p>
          <a:p>
            <a:pPr>
              <a:lnSpc>
                <a:spcPct val="115000"/>
              </a:lnSpc>
            </a:pPr>
            <a:r>
              <a:rPr lang="en-US" strike="noStrike">
                <a:solidFill>
                  <a:srgbClr val="000000"/>
                </a:solidFill>
                <a:latin typeface="Courier New"/>
                <a:ea typeface="Courier New"/>
              </a:rPr>
              <a:t>9:       else if (midVal &gt; key)</a:t>
            </a:r>
            <a:endParaRPr/>
          </a:p>
          <a:p>
            <a:pPr>
              <a:lnSpc>
                <a:spcPct val="115000"/>
              </a:lnSpc>
            </a:pPr>
            <a:r>
              <a:rPr lang="en-US" strike="noStrike">
                <a:solidFill>
                  <a:srgbClr val="000000"/>
                </a:solidFill>
                <a:latin typeface="Courier New"/>
                <a:ea typeface="Courier New"/>
              </a:rPr>
              <a:t>10:        high = mid - 1;</a:t>
            </a:r>
            <a:endParaRPr/>
          </a:p>
          <a:p>
            <a:pPr>
              <a:lnSpc>
                <a:spcPct val="115000"/>
              </a:lnSpc>
            </a:pPr>
            <a:r>
              <a:rPr lang="en-US" strike="noStrike">
                <a:solidFill>
                  <a:srgbClr val="000000"/>
                </a:solidFill>
                <a:latin typeface="Courier New"/>
                <a:ea typeface="Courier New"/>
              </a:rPr>
              <a:t>11:      else</a:t>
            </a:r>
            <a:endParaRPr/>
          </a:p>
          <a:p>
            <a:pPr>
              <a:lnSpc>
                <a:spcPct val="115000"/>
              </a:lnSpc>
            </a:pPr>
            <a:r>
              <a:rPr lang="en-US" strike="noStrike">
                <a:solidFill>
                  <a:srgbClr val="000000"/>
                </a:solidFill>
                <a:latin typeface="Courier New"/>
                <a:ea typeface="Courier New"/>
              </a:rPr>
              <a:t>12:        return mid; // key found</a:t>
            </a:r>
            <a:endParaRPr/>
          </a:p>
          <a:p>
            <a:pPr>
              <a:lnSpc>
                <a:spcPct val="115000"/>
              </a:lnSpc>
            </a:pPr>
            <a:r>
              <a:rPr lang="en-US" strike="noStrike">
                <a:solidFill>
                  <a:srgbClr val="000000"/>
                </a:solidFill>
                <a:latin typeface="Courier New"/>
                <a:ea typeface="Courier New"/>
              </a:rPr>
              <a:t>13:   }</a:t>
            </a:r>
            <a:endParaRPr/>
          </a:p>
          <a:p>
            <a:pPr>
              <a:lnSpc>
                <a:spcPct val="115000"/>
              </a:lnSpc>
            </a:pPr>
            <a:r>
              <a:rPr lang="en-US" strike="noStrike">
                <a:solidFill>
                  <a:srgbClr val="000000"/>
                </a:solidFill>
                <a:latin typeface="Courier New"/>
                <a:ea typeface="Courier New"/>
              </a:rPr>
              <a:t>14: return -(low + 1);  // key not found.</a:t>
            </a:r>
            <a:endParaRPr/>
          </a:p>
          <a:p>
            <a:pPr>
              <a:lnSpc>
                <a:spcPct val="115000"/>
              </a:lnSpc>
            </a:pPr>
            <a:r>
              <a:rPr lang="en-US" strike="noStrike">
                <a:solidFill>
                  <a:srgbClr val="000000"/>
                </a:solidFill>
                <a:latin typeface="Courier New"/>
                <a:ea typeface="Courier New"/>
              </a:rPr>
              <a:t>15: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Comandos</a:t>
            </a:r>
            <a:endParaRPr/>
          </a:p>
        </p:txBody>
      </p:sp>
      <p:sp>
        <p:nvSpPr>
          <p:cNvPr id="60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comando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cmds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cmds</a:t>
            </a:r>
            <a:r>
              <a:rPr lang="en-US" sz="3200" strike="noStrike" dirty="0">
                <a:solidFill>
                  <a:srgbClr val="000000"/>
                </a:solidFill>
                <a:latin typeface="Calibri"/>
                <a:ea typeface="DejaVu Sans"/>
              </a:rPr>
              <a:t>.</a:t>
            </a:r>
            <a:endParaRPr dirty="0"/>
          </a:p>
        </p:txBody>
      </p:sp>
      <p:sp>
        <p:nvSpPr>
          <p:cNvPr id="603" name="CustomShape 3"/>
          <p:cNvSpPr/>
          <p:nvPr/>
        </p:nvSpPr>
        <p:spPr>
          <a:xfrm>
            <a:off x="4595400" y="4404240"/>
            <a:ext cx="1904760" cy="640080"/>
          </a:xfrm>
          <a:prstGeom prst="wedgeRectCallout">
            <a:avLst>
              <a:gd name="adj1" fmla="val 81936"/>
              <a:gd name="adj2" fmla="val -147965"/>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Informação estática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Bloco Básico</a:t>
            </a:r>
            <a:endParaRPr/>
          </a:p>
        </p:txBody>
      </p:sp>
      <p:sp>
        <p:nvSpPr>
          <p:cNvPr id="605"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vértice</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blocos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blocos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Branch</a:t>
            </a:r>
            <a:endParaRPr/>
          </a:p>
        </p:txBody>
      </p:sp>
      <p:sp>
        <p:nvSpPr>
          <p:cNvPr id="607"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decisão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aresta</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branches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Código</a:t>
            </a:r>
            <a:r>
              <a:rPr lang="en-US" sz="4400" strike="noStrike" dirty="0" smtClean="0">
                <a:solidFill>
                  <a:srgbClr val="000000"/>
                </a:solidFill>
                <a:latin typeface="Calibri"/>
                <a:ea typeface="DejaVu Sans"/>
              </a:rPr>
              <a:t> Fonte versus Bytecodes</a:t>
            </a:r>
            <a:endParaRPr dirty="0"/>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smtClean="0">
                <a:solidFill>
                  <a:srgbClr val="000000"/>
                </a:solidFill>
                <a:latin typeface="Courier New"/>
                <a:ea typeface="Courier New"/>
              </a:rPr>
              <a:t>// </a:t>
            </a:r>
            <a:r>
              <a:rPr lang="en-US" sz="2000" dirty="0" err="1" smtClean="0">
                <a:solidFill>
                  <a:srgbClr val="000000"/>
                </a:solidFill>
                <a:latin typeface="Courier New"/>
                <a:ea typeface="Courier New"/>
              </a:rPr>
              <a:t>versão</a:t>
            </a:r>
            <a:r>
              <a:rPr lang="en-US" sz="2000" dirty="0" smtClean="0">
                <a:solidFill>
                  <a:srgbClr val="000000"/>
                </a:solidFill>
                <a:latin typeface="Courier New"/>
                <a:ea typeface="Courier New"/>
              </a:rPr>
              <a:t> </a:t>
            </a:r>
            <a:r>
              <a:rPr lang="en-US" sz="2000" dirty="0" err="1" smtClean="0">
                <a:solidFill>
                  <a:srgbClr val="000000"/>
                </a:solidFill>
                <a:latin typeface="Courier New"/>
                <a:ea typeface="Courier New"/>
              </a:rPr>
              <a:t>fonte</a:t>
            </a:r>
            <a:endParaRPr lang="en-US" sz="2000" dirty="0" smtClean="0">
              <a:solidFill>
                <a:srgbClr val="000000"/>
              </a:solidFill>
              <a:latin typeface="Courier New"/>
              <a:ea typeface="Courier New"/>
            </a:endParaRPr>
          </a:p>
          <a:p>
            <a:pPr>
              <a:lnSpc>
                <a:spcPct val="100000"/>
              </a:lnSpc>
            </a:pPr>
            <a:r>
              <a:rPr lang="en-US" sz="2000" dirty="0" smtClean="0">
                <a:solidFill>
                  <a:srgbClr val="000000"/>
                </a:solidFill>
                <a:latin typeface="Courier New"/>
                <a:ea typeface="Courier New"/>
              </a:rPr>
              <a:t>// 2 branches</a:t>
            </a:r>
          </a:p>
          <a:p>
            <a:pPr>
              <a:lnSpc>
                <a:spcPct val="100000"/>
              </a:lnSpc>
            </a:pPr>
            <a:r>
              <a:rPr lang="en-US" sz="2000" strike="noStrike" dirty="0" smtClean="0">
                <a:solidFill>
                  <a:srgbClr val="000000"/>
                </a:solidFill>
                <a:latin typeface="Courier New"/>
                <a:ea typeface="Courier New"/>
              </a:rPr>
              <a:t>foo(</a:t>
            </a:r>
            <a:r>
              <a:rPr lang="en-US" sz="2000" strike="noStrike" dirty="0" err="1" smtClean="0">
                <a:solidFill>
                  <a:srgbClr val="000000"/>
                </a:solidFill>
                <a:latin typeface="Courier New"/>
                <a:ea typeface="Courier New"/>
              </a:rPr>
              <a:t>a,b</a:t>
            </a:r>
            <a:r>
              <a:rPr lang="en-US" sz="2000" strike="noStrike" dirty="0">
                <a:solidFill>
                  <a:srgbClr val="000000"/>
                </a:solidFill>
                <a:latin typeface="Courier New"/>
                <a:ea typeface="Courier New"/>
              </a:rPr>
              <a:t>){</a:t>
            </a:r>
            <a:endParaRPr sz="1600" dirty="0"/>
          </a:p>
          <a:p>
            <a:pPr>
              <a:lnSpc>
                <a:spcPct val="100000"/>
              </a:lnSpc>
            </a:pPr>
            <a:r>
              <a:rPr lang="en-US" sz="2000" strike="noStrike" dirty="0">
                <a:latin typeface="Courier New"/>
                <a:ea typeface="Courier New"/>
              </a:rPr>
              <a:t>  if (a != 0</a:t>
            </a:r>
            <a:endParaRPr sz="1600" dirty="0"/>
          </a:p>
          <a:p>
            <a:pPr>
              <a:lnSpc>
                <a:spcPct val="100000"/>
              </a:lnSpc>
            </a:pPr>
            <a:r>
              <a:rPr lang="en-US" sz="2000" strike="noStrike" dirty="0">
                <a:latin typeface="Courier New"/>
                <a:ea typeface="Courier New"/>
              </a:rPr>
              <a:t>   || b == 0) {</a:t>
            </a:r>
            <a:endParaRPr sz="1600" dirty="0"/>
          </a:p>
          <a:p>
            <a:pPr>
              <a:lnSpc>
                <a:spcPct val="100000"/>
              </a:lnSpc>
            </a:pPr>
            <a:r>
              <a:rPr lang="en-US" sz="2000" strike="noStrike" dirty="0">
                <a:latin typeface="Courier New"/>
                <a:ea typeface="Courier New"/>
              </a:rPr>
              <a:t>	 c = a/b;</a:t>
            </a:r>
            <a:endParaRPr sz="1600" dirty="0"/>
          </a:p>
          <a:p>
            <a:pPr>
              <a:lnSpc>
                <a:spcPct val="100000"/>
              </a:lnSpc>
            </a:pPr>
            <a:r>
              <a:rPr lang="en-US" sz="2000" strike="noStrike" dirty="0">
                <a:latin typeface="Courier New"/>
                <a:ea typeface="Courier New"/>
              </a:rPr>
              <a:t>  }</a:t>
            </a:r>
            <a:endParaRPr sz="1600" dirty="0"/>
          </a:p>
          <a:p>
            <a:pPr>
              <a:lnSpc>
                <a:spcPct val="100000"/>
              </a:lnSpc>
            </a:pPr>
            <a:r>
              <a:rPr lang="en-US" sz="2000" strike="noStrike" dirty="0">
                <a:solidFill>
                  <a:srgbClr val="000000"/>
                </a:solidFill>
                <a:latin typeface="Courier New"/>
                <a:ea typeface="Courier New"/>
              </a:rPr>
              <a:t>}</a:t>
            </a:r>
            <a:endParaRPr sz="1600" dirty="0"/>
          </a:p>
          <a:p>
            <a:pPr>
              <a:lnSpc>
                <a:spcPct val="100000"/>
              </a:lnSpc>
            </a:pPr>
            <a:r>
              <a:rPr lang="en-US" sz="2000" strike="noStrike" dirty="0">
                <a:solidFill>
                  <a:srgbClr val="000000"/>
                </a:solidFill>
                <a:latin typeface="Courier New"/>
                <a:ea typeface="Courier New"/>
              </a:rPr>
              <a:t>  </a:t>
            </a:r>
            <a:endParaRPr sz="1600" dirty="0"/>
          </a:p>
          <a:p>
            <a:pPr>
              <a:lnSpc>
                <a:spcPct val="100000"/>
              </a:lnSpc>
            </a:pPr>
            <a:endParaRPr sz="1600" dirty="0"/>
          </a:p>
        </p:txBody>
      </p:sp>
      <p:sp>
        <p:nvSpPr>
          <p:cNvPr id="6" name="CustomShape 2"/>
          <p:cNvSpPr/>
          <p:nvPr/>
        </p:nvSpPr>
        <p:spPr>
          <a:xfrm>
            <a:off x="4267200" y="1575179"/>
            <a:ext cx="464820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smtClean="0">
                <a:latin typeface="Courier New"/>
                <a:ea typeface="Courier New"/>
              </a:rPr>
              <a:t>// </a:t>
            </a:r>
            <a:r>
              <a:rPr lang="en-US" sz="2000" dirty="0" err="1" smtClean="0">
                <a:latin typeface="Courier New"/>
                <a:ea typeface="Courier New"/>
              </a:rPr>
              <a:t>versão</a:t>
            </a:r>
            <a:r>
              <a:rPr lang="en-US" sz="2000" dirty="0" smtClean="0">
                <a:latin typeface="Courier New"/>
                <a:ea typeface="Courier New"/>
              </a:rPr>
              <a:t> bytecodes</a:t>
            </a:r>
          </a:p>
          <a:p>
            <a:pPr>
              <a:lnSpc>
                <a:spcPct val="100000"/>
              </a:lnSpc>
            </a:pPr>
            <a:r>
              <a:rPr lang="en-US" sz="2000" dirty="0" smtClean="0">
                <a:latin typeface="Courier New"/>
                <a:ea typeface="Courier New"/>
              </a:rPr>
              <a:t>// 6 branches</a:t>
            </a:r>
            <a:endParaRPr lang="en-US" sz="2000" strike="noStrike" dirty="0" smtClean="0">
              <a:latin typeface="Courier New"/>
              <a:ea typeface="Courier New"/>
            </a:endParaRPr>
          </a:p>
          <a:p>
            <a:pPr>
              <a:lnSpc>
                <a:spcPct val="100000"/>
              </a:lnSpc>
            </a:pPr>
            <a:r>
              <a:rPr lang="en-US" sz="2000" strike="noStrike" dirty="0" smtClean="0">
                <a:latin typeface="Courier New"/>
                <a:ea typeface="Courier New"/>
              </a:rPr>
              <a:t>foo(</a:t>
            </a:r>
            <a:r>
              <a:rPr lang="en-US" sz="2000" strike="noStrike" dirty="0" err="1" smtClean="0">
                <a:latin typeface="Courier New"/>
                <a:ea typeface="Courier New"/>
              </a:rPr>
              <a:t>a,b</a:t>
            </a:r>
            <a:r>
              <a:rPr lang="en-US" sz="2000" strike="noStrike" dirty="0">
                <a:latin typeface="Courier New"/>
                <a:ea typeface="Courier New"/>
              </a:rPr>
              <a:t>){</a:t>
            </a:r>
            <a:endParaRPr sz="1600" dirty="0"/>
          </a:p>
          <a:p>
            <a:pPr>
              <a:lnSpc>
                <a:spcPct val="100000"/>
              </a:lnSpc>
            </a:pPr>
            <a:r>
              <a:rPr lang="en-US" sz="2000" strike="noStrike" dirty="0">
                <a:latin typeface="Courier New"/>
                <a:ea typeface="Courier New"/>
              </a:rPr>
              <a:t>  if (a </a:t>
            </a:r>
            <a:r>
              <a:rPr lang="en-US" sz="2000" strike="noStrike" dirty="0" smtClean="0">
                <a:latin typeface="Courier New"/>
                <a:ea typeface="Courier New"/>
              </a:rPr>
              <a:t>== 0) { // 1</a:t>
            </a:r>
            <a:endParaRPr sz="1600" dirty="0"/>
          </a:p>
          <a:p>
            <a:pPr>
              <a:lnSpc>
                <a:spcPct val="100000"/>
              </a:lnSpc>
            </a:pPr>
            <a:r>
              <a:rPr lang="en-US" sz="2000" strike="noStrike" dirty="0">
                <a:latin typeface="Courier New"/>
                <a:ea typeface="Courier New"/>
              </a:rPr>
              <a:t>   </a:t>
            </a:r>
            <a:r>
              <a:rPr lang="en-US" sz="2000" dirty="0" smtClean="0">
                <a:latin typeface="Courier New"/>
                <a:ea typeface="Courier New"/>
              </a:rPr>
              <a:t>if</a:t>
            </a:r>
            <a:r>
              <a:rPr lang="en-US" sz="2000" strike="noStrike" dirty="0" smtClean="0">
                <a:latin typeface="Courier New"/>
                <a:ea typeface="Courier New"/>
              </a:rPr>
              <a:t> (b </a:t>
            </a:r>
            <a:r>
              <a:rPr lang="en-US" sz="2000" strike="noStrike" dirty="0">
                <a:latin typeface="Courier New"/>
                <a:ea typeface="Courier New"/>
              </a:rPr>
              <a:t>== 0) </a:t>
            </a:r>
            <a:r>
              <a:rPr lang="en-US" sz="2000" strike="noStrike" dirty="0" smtClean="0">
                <a:latin typeface="Courier New"/>
                <a:ea typeface="Courier New"/>
              </a:rPr>
              <a:t>{ // 3</a:t>
            </a:r>
            <a:endParaRPr sz="1600" dirty="0"/>
          </a:p>
          <a:p>
            <a:pPr>
              <a:lnSpc>
                <a:spcPct val="100000"/>
              </a:lnSpc>
            </a:pPr>
            <a:r>
              <a:rPr lang="en-US" sz="2000" strike="noStrike" dirty="0">
                <a:latin typeface="Courier New"/>
                <a:ea typeface="Courier New"/>
              </a:rPr>
              <a:t>	 </a:t>
            </a:r>
            <a:r>
              <a:rPr lang="en-US" sz="2000" strike="noStrike" dirty="0" err="1" smtClean="0">
                <a:latin typeface="Courier New"/>
                <a:ea typeface="Courier New"/>
              </a:rPr>
              <a:t>goto</a:t>
            </a:r>
            <a:r>
              <a:rPr lang="en-US" sz="2000" strike="noStrike" dirty="0" smtClean="0">
                <a:latin typeface="Courier New"/>
                <a:ea typeface="Courier New"/>
              </a:rPr>
              <a:t> div;</a:t>
            </a:r>
            <a:endParaRPr sz="1600" dirty="0"/>
          </a:p>
          <a:p>
            <a:pPr>
              <a:lnSpc>
                <a:spcPct val="100000"/>
              </a:lnSpc>
            </a:pPr>
            <a:r>
              <a:rPr lang="en-US" sz="2000" strike="noStrike" dirty="0">
                <a:latin typeface="Courier New"/>
                <a:ea typeface="Courier New"/>
              </a:rPr>
              <a:t>  </a:t>
            </a:r>
            <a:r>
              <a:rPr lang="en-US" sz="2000" strike="noStrike" dirty="0" smtClean="0">
                <a:latin typeface="Courier New"/>
                <a:ea typeface="Courier New"/>
              </a:rPr>
              <a:t> } // 4</a:t>
            </a:r>
          </a:p>
          <a:p>
            <a:pPr>
              <a:lnSpc>
                <a:spcPct val="100000"/>
              </a:lnSpc>
            </a:pPr>
            <a:r>
              <a:rPr lang="en-US" sz="2000" dirty="0">
                <a:latin typeface="Courier New"/>
                <a:ea typeface="Courier New"/>
              </a:rPr>
              <a:t> </a:t>
            </a:r>
            <a:r>
              <a:rPr lang="en-US" sz="2000" dirty="0" smtClean="0">
                <a:latin typeface="Courier New"/>
                <a:ea typeface="Courier New"/>
              </a:rPr>
              <a:t>  return;</a:t>
            </a:r>
            <a:endParaRPr lang="en-US" sz="2000" strike="noStrike" dirty="0" smtClean="0">
              <a:latin typeface="Courier New"/>
              <a:ea typeface="Courier New"/>
            </a:endParaRPr>
          </a:p>
          <a:p>
            <a:pPr>
              <a:lnSpc>
                <a:spcPct val="100000"/>
              </a:lnSpc>
            </a:pPr>
            <a:r>
              <a:rPr lang="en-US" sz="2000" dirty="0" smtClean="0">
                <a:latin typeface="Courier New"/>
              </a:rPr>
              <a:t> } else { // 2</a:t>
            </a:r>
          </a:p>
          <a:p>
            <a:pPr>
              <a:lnSpc>
                <a:spcPct val="100000"/>
              </a:lnSpc>
            </a:pPr>
            <a:r>
              <a:rPr lang="en-US" sz="2000" dirty="0">
                <a:latin typeface="Courier New"/>
              </a:rPr>
              <a:t> </a:t>
            </a:r>
            <a:r>
              <a:rPr lang="en-US" sz="2000" dirty="0" smtClean="0">
                <a:latin typeface="Courier New"/>
              </a:rPr>
              <a:t>  </a:t>
            </a:r>
            <a:r>
              <a:rPr lang="en-US" sz="2000" dirty="0" err="1" smtClean="0">
                <a:latin typeface="Courier New"/>
              </a:rPr>
              <a:t>goto</a:t>
            </a:r>
            <a:r>
              <a:rPr lang="en-US" sz="2000" dirty="0" smtClean="0">
                <a:latin typeface="Courier New"/>
              </a:rPr>
              <a:t> div;</a:t>
            </a:r>
          </a:p>
          <a:p>
            <a:pPr>
              <a:lnSpc>
                <a:spcPct val="100000"/>
              </a:lnSpc>
            </a:pPr>
            <a:r>
              <a:rPr lang="en-US" sz="2000" dirty="0" smtClean="0">
                <a:latin typeface="Courier New"/>
              </a:rPr>
              <a:t> }</a:t>
            </a:r>
          </a:p>
          <a:p>
            <a:r>
              <a:rPr lang="en-US" sz="2000" dirty="0">
                <a:latin typeface="Courier New"/>
              </a:rPr>
              <a:t> </a:t>
            </a:r>
            <a:r>
              <a:rPr lang="en-US" sz="2000" dirty="0" smtClean="0">
                <a:latin typeface="Courier New"/>
              </a:rPr>
              <a:t>div: </a:t>
            </a:r>
          </a:p>
          <a:p>
            <a:r>
              <a:rPr lang="en-US" sz="2000" dirty="0">
                <a:latin typeface="Courier New"/>
              </a:rPr>
              <a:t>  </a:t>
            </a:r>
            <a:r>
              <a:rPr lang="en-US" sz="2000" dirty="0" smtClean="0">
                <a:latin typeface="Courier New"/>
              </a:rPr>
              <a:t>if (b == 0) { // 5</a:t>
            </a:r>
          </a:p>
          <a:p>
            <a:r>
              <a:rPr lang="en-US" sz="2000" dirty="0">
                <a:latin typeface="Courier New"/>
              </a:rPr>
              <a:t> </a:t>
            </a:r>
            <a:r>
              <a:rPr lang="en-US" sz="2000" dirty="0" smtClean="0">
                <a:latin typeface="Courier New"/>
              </a:rPr>
              <a:t>  ERROR </a:t>
            </a:r>
          </a:p>
          <a:p>
            <a:r>
              <a:rPr lang="en-US" sz="2000" dirty="0">
                <a:latin typeface="Courier New"/>
              </a:rPr>
              <a:t> </a:t>
            </a:r>
            <a:r>
              <a:rPr lang="en-US" sz="2000" dirty="0" smtClean="0">
                <a:latin typeface="Courier New"/>
              </a:rPr>
              <a:t> } </a:t>
            </a:r>
            <a:r>
              <a:rPr lang="en-US" sz="2000" dirty="0">
                <a:latin typeface="Courier New"/>
              </a:rPr>
              <a:t>// 6</a:t>
            </a:r>
            <a:endParaRPr lang="en-US" sz="2000" dirty="0" smtClean="0">
              <a:latin typeface="Courier New"/>
            </a:endParaRPr>
          </a:p>
          <a:p>
            <a:r>
              <a:rPr lang="en-US" sz="2000" dirty="0" smtClean="0">
                <a:latin typeface="Courier New"/>
              </a:rPr>
              <a:t>  c </a:t>
            </a:r>
            <a:r>
              <a:rPr lang="en-US" sz="2000" dirty="0">
                <a:latin typeface="Courier New"/>
              </a:rPr>
              <a:t>= a/b</a:t>
            </a:r>
            <a:r>
              <a:rPr lang="en-US" sz="2000" dirty="0" smtClean="0">
                <a:latin typeface="Courier New"/>
              </a:rPr>
              <a:t>; </a:t>
            </a:r>
            <a:endParaRPr sz="2000" dirty="0"/>
          </a:p>
          <a:p>
            <a:pPr>
              <a:lnSpc>
                <a:spcPct val="100000"/>
              </a:lnSpc>
            </a:pPr>
            <a:r>
              <a:rPr lang="en-US" sz="2000" strike="noStrike" dirty="0">
                <a:latin typeface="Courier New"/>
                <a:ea typeface="Courier New"/>
              </a:rPr>
              <a:t>}</a:t>
            </a:r>
            <a:endParaRPr sz="1600" dirty="0"/>
          </a:p>
          <a:p>
            <a:pPr>
              <a:lnSpc>
                <a:spcPct val="100000"/>
              </a:lnSpc>
            </a:pPr>
            <a:r>
              <a:rPr lang="en-US" sz="2400" strike="noStrike" dirty="0">
                <a:solidFill>
                  <a:srgbClr val="000000"/>
                </a:solidFill>
                <a:latin typeface="Courier New"/>
                <a:ea typeface="Courier New"/>
              </a:rPr>
              <a:t>  </a:t>
            </a:r>
            <a:endParaRPr dirty="0"/>
          </a:p>
          <a:p>
            <a:pPr>
              <a:lnSpc>
                <a:spcPct val="100000"/>
              </a:lnSpc>
            </a:pPr>
            <a:endParaRPr dirty="0"/>
          </a:p>
        </p:txBody>
      </p:sp>
      <p:sp>
        <p:nvSpPr>
          <p:cNvPr id="8" name="CustomShape 4"/>
          <p:cNvSpPr/>
          <p:nvPr/>
        </p:nvSpPr>
        <p:spPr>
          <a:xfrm>
            <a:off x="152400" y="5080363"/>
            <a:ext cx="3989880"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dirty="0" err="1" smtClean="0">
                <a:solidFill>
                  <a:srgbClr val="000000"/>
                </a:solidFill>
                <a:latin typeface="Open Sans"/>
              </a:rPr>
              <a:t>Cálculo</a:t>
            </a:r>
            <a:r>
              <a:rPr lang="en-US" sz="3000" dirty="0" smtClean="0">
                <a:solidFill>
                  <a:srgbClr val="000000"/>
                </a:solidFill>
                <a:latin typeface="Open Sans"/>
              </a:rPr>
              <a:t> de </a:t>
            </a:r>
            <a:r>
              <a:rPr lang="en-US" sz="3000" dirty="0" err="1" smtClean="0">
                <a:solidFill>
                  <a:srgbClr val="000000"/>
                </a:solidFill>
                <a:latin typeface="Open Sans"/>
              </a:rPr>
              <a:t>cobertura</a:t>
            </a:r>
            <a:r>
              <a:rPr lang="en-US" sz="3000" dirty="0" smtClean="0">
                <a:solidFill>
                  <a:srgbClr val="000000"/>
                </a:solidFill>
                <a:latin typeface="Open Sans"/>
              </a:rPr>
              <a:t> é </a:t>
            </a:r>
            <a:r>
              <a:rPr lang="en-US" sz="3000" dirty="0" err="1" smtClean="0">
                <a:solidFill>
                  <a:srgbClr val="000000"/>
                </a:solidFill>
                <a:latin typeface="Open Sans"/>
              </a:rPr>
              <a:t>diferente</a:t>
            </a:r>
            <a:r>
              <a:rPr lang="en-US" sz="3000" dirty="0" smtClean="0">
                <a:solidFill>
                  <a:srgbClr val="000000"/>
                </a:solidFill>
                <a:latin typeface="Open Sans"/>
              </a:rPr>
              <a:t>.</a:t>
            </a:r>
            <a:endParaRPr dirty="0"/>
          </a:p>
        </p:txBody>
      </p:sp>
    </p:spTree>
    <p:extLst>
      <p:ext uri="{BB962C8B-B14F-4D97-AF65-F5344CB8AC3E}">
        <p14:creationId xmlns:p14="http://schemas.microsoft.com/office/powerpoint/2010/main" val="23492659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Perguntas</a:t>
            </a:r>
            <a:endParaRPr/>
          </a:p>
        </p:txBody>
      </p:sp>
      <p:sp>
        <p:nvSpPr>
          <p:cNvPr id="61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Uma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com 100% de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de branches </a:t>
            </a:r>
            <a:r>
              <a:rPr lang="en-US" sz="3200" strike="noStrike" dirty="0" err="1">
                <a:solidFill>
                  <a:srgbClr val="000000"/>
                </a:solidFill>
                <a:latin typeface="Calibri"/>
                <a:ea typeface="DejaVu Sans"/>
              </a:rPr>
              <a:t>garante</a:t>
            </a:r>
            <a:r>
              <a:rPr lang="en-US" sz="3200" strike="noStrike" dirty="0">
                <a:solidFill>
                  <a:srgbClr val="000000"/>
                </a:solidFill>
                <a:latin typeface="Calibri"/>
                <a:ea typeface="DejaVu Sans"/>
              </a:rPr>
              <a:t> a corretude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adequada</a:t>
            </a:r>
            <a:r>
              <a:rPr lang="en-US" sz="3200" strike="noStrike" dirty="0">
                <a:solidFill>
                  <a:srgbClr val="000000"/>
                </a:solidFill>
                <a:latin typeface="Calibri"/>
                <a:ea typeface="DejaVu Sans"/>
              </a:rPr>
              <a:t> a branches </a:t>
            </a:r>
            <a:r>
              <a:rPr lang="en-US" sz="3200" strike="noStrike" dirty="0" err="1">
                <a:solidFill>
                  <a:srgbClr val="000000"/>
                </a:solidFill>
                <a:latin typeface="Calibri"/>
                <a:ea typeface="DejaVu Sans"/>
              </a:rPr>
              <a:t>implica</a:t>
            </a:r>
            <a:r>
              <a:rPr lang="en-US" sz="3200" strike="noStrike" dirty="0">
                <a:solidFill>
                  <a:srgbClr val="000000"/>
                </a:solidFill>
                <a:latin typeface="Calibri"/>
                <a:ea typeface="DejaVu Sans"/>
              </a:rPr>
              <a:t> que a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adequada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blocos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básicos</a:t>
            </a:r>
            <a:r>
              <a:rPr lang="en-US" sz="3200" strike="noStrike" dirty="0">
                <a:solidFill>
                  <a:srgbClr val="000000"/>
                </a:solid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12"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classe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qualquer</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projeto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TexasHoldEm</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cubra</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100% dos statements</a:t>
            </a:r>
            <a:endParaRPr dirty="0"/>
          </a:p>
          <a:p>
            <a:pPr lvl="1">
              <a:lnSpc>
                <a:spcPct val="100000"/>
              </a:lnSpc>
              <a:buFont typeface="Arial"/>
              <a:buChar char="–"/>
            </a:pPr>
            <a:r>
              <a:rPr lang="en-US" sz="2800" strike="noStrike" dirty="0">
                <a:solidFill>
                  <a:srgbClr val="000000"/>
                </a:solidFill>
                <a:latin typeface="Calibri"/>
                <a:ea typeface="DejaVu Sans"/>
              </a:rPr>
              <a:t>100% dos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Jacoco</a:t>
            </a:r>
            <a:endParaRPr/>
          </a:p>
        </p:txBody>
      </p:sp>
      <p:sp>
        <p:nvSpPr>
          <p:cNvPr id="609"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Execute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testes para a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com o plugin </a:t>
            </a:r>
            <a:r>
              <a:rPr lang="en-US" sz="3200" strike="noStrike" dirty="0" err="1">
                <a:solidFill>
                  <a:srgbClr val="000000"/>
                </a:solidFill>
                <a:latin typeface="Calibri"/>
                <a:ea typeface="DejaVu Sans"/>
              </a:rPr>
              <a:t>gradle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Jacoco</a:t>
            </a:r>
            <a:endParaRPr dirty="0"/>
          </a:p>
          <a:p>
            <a:pPr>
              <a:lnSpc>
                <a:spcPct val="100000"/>
              </a:lnSpc>
            </a:pPr>
            <a:endParaRPr dirty="0"/>
          </a:p>
        </p:txBody>
      </p:sp>
      <p:sp>
        <p:nvSpPr>
          <p:cNvPr id="610" name="CustomShape 3"/>
          <p:cNvSpPr/>
          <p:nvPr/>
        </p:nvSpPr>
        <p:spPr>
          <a:xfrm>
            <a:off x="1472040" y="3252960"/>
            <a:ext cx="61992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Arial"/>
                <a:ea typeface="DejaVu Sans"/>
              </a:rPr>
              <a:t>https://github.com/damorim/testing-cin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teste</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a:t>
            </a:r>
            <a:r>
              <a:rPr lang="en-US" sz="4400" dirty="0" smtClean="0">
                <a:solidFill>
                  <a:srgbClr val="000000"/>
                </a:solidFill>
                <a:latin typeface="Calibri"/>
                <a:ea typeface="DejaVu Sans"/>
              </a:rPr>
              <a:t>3/3</a:t>
            </a:r>
            <a:r>
              <a:rPr lang="en-US" sz="4400" strike="noStrike" dirty="0" smtClean="0">
                <a:solidFill>
                  <a:srgbClr val="000000"/>
                </a:solidFill>
                <a:latin typeface="Calibri"/>
                <a:ea typeface="DejaVu Sans"/>
              </a:rPr>
              <a:t>)</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a forma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Caixa preta</a:t>
            </a:r>
          </a:p>
          <a:p>
            <a:pPr lvl="1">
              <a:lnSpc>
                <a:spcPct val="100000"/>
              </a:lnSpc>
              <a:buFont typeface="Arial"/>
              <a:buChar char="•"/>
            </a:pPr>
            <a:r>
              <a:rPr lang="pt-BR" sz="3200" dirty="0" smtClean="0">
                <a:solidFill>
                  <a:srgbClr val="000000"/>
                </a:solidFill>
                <a:latin typeface="Calibri"/>
              </a:rPr>
              <a:t> Caixa branca</a:t>
            </a:r>
            <a:endParaRPr dirty="0"/>
          </a:p>
        </p:txBody>
      </p:sp>
    </p:spTree>
    <p:extLst>
      <p:ext uri="{BB962C8B-B14F-4D97-AF65-F5344CB8AC3E}">
        <p14:creationId xmlns:p14="http://schemas.microsoft.com/office/powerpoint/2010/main" val="386865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Lógicas</a:t>
            </a:r>
            <a:endParaRPr/>
          </a:p>
        </p:txBody>
      </p:sp>
      <p:sp>
        <p:nvSpPr>
          <p:cNvPr id="616"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lógicas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determinam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controle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uma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aplicação</a:t>
            </a:r>
            <a:r>
              <a:rPr lang="en-US" sz="3200" strike="noStrike" dirty="0" smtClean="0">
                <a:solidFill>
                  <a:srgbClr val="000000"/>
                </a:solidFill>
                <a:latin typeface="Calibri"/>
                <a:ea typeface="DejaVu Sans"/>
              </a:rPr>
              <a:t>.  </a:t>
            </a:r>
            <a:endParaRP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6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4529857" y="524946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18"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b == 0) {</a:t>
            </a:r>
            <a:endParaRPr/>
          </a:p>
          <a:p>
            <a:pPr>
              <a:lnSpc>
                <a:spcPct val="100000"/>
              </a:lnSpc>
            </a:pPr>
            <a:r>
              <a:rPr lang="en-US" sz="2400" strike="noStrike">
                <a:solidFill>
                  <a:srgbClr val="000000"/>
                </a:solidFill>
                <a:latin typeface="Courier New"/>
                <a:ea typeface="Courier New"/>
              </a:rPr>
              <a:t>	 c = a/b;</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
        <p:nvSpPr>
          <p:cNvPr id="623"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dirty="0">
                <a:solidFill>
                  <a:srgbClr val="000000"/>
                </a:solidFill>
                <a:latin typeface="Open Sans"/>
                <a:ea typeface="Open Sans"/>
              </a:rPr>
              <a:t>100% branch </a:t>
            </a:r>
            <a:r>
              <a:rPr lang="en-US" sz="3200" strike="noStrike" dirty="0" err="1">
                <a:solidFill>
                  <a:srgbClr val="000000"/>
                </a:solidFill>
                <a:latin typeface="Open Sans"/>
                <a:ea typeface="Open Sans"/>
              </a:rPr>
              <a:t>cov</a:t>
            </a:r>
            <a:r>
              <a:rPr lang="en-US" sz="3200" strike="noStrike" dirty="0" smtClean="0">
                <a:solidFill>
                  <a:srgbClr val="000000"/>
                </a:solidFill>
                <a:latin typeface="Open Sans"/>
                <a:ea typeface="Open Sans"/>
              </a:rPr>
              <a:t>. (</a:t>
            </a:r>
            <a:r>
              <a:rPr lang="en-US" sz="3200" strike="noStrike" dirty="0" err="1" smtClean="0">
                <a:solidFill>
                  <a:srgbClr val="000000"/>
                </a:solidFill>
                <a:latin typeface="Open Sans"/>
                <a:ea typeface="Open Sans"/>
              </a:rPr>
              <a:t>código</a:t>
            </a:r>
            <a:r>
              <a:rPr lang="en-US" sz="3200" strike="noStrike" dirty="0" smtClean="0">
                <a:solidFill>
                  <a:srgbClr val="000000"/>
                </a:solidFill>
                <a:latin typeface="Open Sans"/>
                <a:ea typeface="Open Sans"/>
              </a:rPr>
              <a:t> </a:t>
            </a:r>
            <a:r>
              <a:rPr lang="en-US" sz="3200" strike="noStrike" dirty="0" err="1" smtClean="0">
                <a:solidFill>
                  <a:srgbClr val="000000"/>
                </a:solidFill>
                <a:latin typeface="Open Sans"/>
                <a:ea typeface="Open Sans"/>
              </a:rPr>
              <a:t>fonte</a:t>
            </a:r>
            <a:r>
              <a:rPr lang="en-US" sz="3200" strike="noStrike" dirty="0" smtClean="0">
                <a:solidFill>
                  <a:srgbClr val="000000"/>
                </a:solidFill>
                <a:latin typeface="Open Sans"/>
                <a:ea typeface="Open Sans"/>
              </a:rPr>
              <a:t>):</a:t>
            </a:r>
            <a:endParaRPr dirty="0"/>
          </a:p>
          <a:p>
            <a:pPr>
              <a:lnSpc>
                <a:spcPct val="100000"/>
              </a:lnSpc>
            </a:pPr>
            <a:endParaRPr dirty="0"/>
          </a:p>
          <a:p>
            <a:pPr>
              <a:lnSpc>
                <a:spcPct val="100000"/>
              </a:lnSpc>
              <a:buFont typeface="Open Sans"/>
              <a:buChar char="-"/>
            </a:pPr>
            <a:r>
              <a:rPr lang="en-US" sz="3200" strike="noStrike" dirty="0" smtClean="0">
                <a:solidFill>
                  <a:srgbClr val="000000"/>
                </a:solidFill>
                <a:latin typeface="Open Sans"/>
                <a:ea typeface="Open Sans"/>
              </a:rPr>
              <a:t> foo(1,1</a:t>
            </a:r>
            <a:r>
              <a:rPr lang="en-US" sz="3200" strike="noStrike" dirty="0">
                <a:solidFill>
                  <a:srgbClr val="000000"/>
                </a:solidFill>
                <a:latin typeface="Open Sans"/>
                <a:ea typeface="Open Sans"/>
              </a:rPr>
              <a:t>)</a:t>
            </a:r>
            <a:endParaRPr dirty="0"/>
          </a:p>
          <a:p>
            <a:pPr>
              <a:lnSpc>
                <a:spcPct val="100000"/>
              </a:lnSpc>
              <a:buFont typeface="Open Sans"/>
              <a:buChar char="-"/>
            </a:pPr>
            <a:r>
              <a:rPr lang="en-US" sz="3200" strike="noStrike" dirty="0" smtClean="0">
                <a:solidFill>
                  <a:srgbClr val="000000"/>
                </a:solidFill>
                <a:latin typeface="Open Sans"/>
                <a:ea typeface="Open Sans"/>
              </a:rPr>
              <a:t> foo(0,1)</a:t>
            </a:r>
          </a:p>
          <a:p>
            <a:pPr algn="ctr">
              <a:lnSpc>
                <a:spcPct val="100000"/>
              </a:lnSpc>
            </a:pPr>
            <a:endParaRPr dirty="0"/>
          </a:p>
          <a:p>
            <a:pPr>
              <a:lnSpc>
                <a:spcPct val="100000"/>
              </a:lnSpc>
            </a:pPr>
            <a:endParaRPr dirty="0"/>
          </a:p>
          <a:p>
            <a:pPr>
              <a:lnSpc>
                <a:spcPct val="100000"/>
              </a:lnSpc>
            </a:pPr>
            <a:endParaRPr dirty="0"/>
          </a:p>
        </p:txBody>
      </p:sp>
      <p:sp>
        <p:nvSpPr>
          <p:cNvPr id="624" name="CustomShape 4"/>
          <p:cNvSpPr/>
          <p:nvPr/>
        </p:nvSpPr>
        <p:spPr>
          <a:xfrm>
            <a:off x="4694400" y="5140080"/>
            <a:ext cx="3989880"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strike="noStrike">
                <a:solidFill>
                  <a:srgbClr val="000000"/>
                </a:solidFill>
                <a:latin typeface="Open Sans"/>
                <a:ea typeface="Open Sans"/>
              </a:rPr>
              <a:t>Defeito não foi detectado!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Tipos de Condições Lógicas</a:t>
            </a:r>
            <a:endParaRPr/>
          </a:p>
        </p:txBody>
      </p:sp>
      <p:sp>
        <p:nvSpPr>
          <p:cNvPr id="6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básicas</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E.g., x != 0, y + 10 &gt; z </a:t>
            </a:r>
            <a:endParaRPr dirty="0"/>
          </a:p>
          <a:p>
            <a:pPr>
              <a:lnSpc>
                <a:spcPct val="100000"/>
              </a:lnSpc>
            </a:pPr>
            <a:endParaRPr dirty="0"/>
          </a:p>
          <a:p>
            <a:pPr>
              <a:lnSpc>
                <a:spcPct val="100000"/>
              </a:lnSpc>
              <a:buFont typeface="Arial"/>
              <a:buChar char="•"/>
            </a:pP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E.g., x != 0 </a:t>
            </a:r>
            <a:r>
              <a:rPr lang="en-US" sz="2800" b="1" strike="noStrike" dirty="0">
                <a:solidFill>
                  <a:srgbClr val="000000"/>
                </a:solidFill>
                <a:latin typeface="Calibri"/>
                <a:ea typeface="DejaVu Sans"/>
              </a:rPr>
              <a:t>&amp;&amp;</a:t>
            </a:r>
            <a:r>
              <a:rPr lang="en-US" sz="2800" strike="noStrike" dirty="0">
                <a:solidFill>
                  <a:srgbClr val="000000"/>
                </a:solidFill>
                <a:latin typeface="Calibri"/>
                <a:ea typeface="DejaVu Sans"/>
              </a:rPr>
              <a:t> y + 10 &gt; z</a:t>
            </a:r>
            <a:endParaRPr dirty="0"/>
          </a:p>
        </p:txBody>
      </p:sp>
      <p:sp>
        <p:nvSpPr>
          <p:cNvPr id="627" name="CustomShape 3"/>
          <p:cNvSpPr/>
          <p:nvPr/>
        </p:nvSpPr>
        <p:spPr>
          <a:xfrm>
            <a:off x="3619440" y="4876920"/>
            <a:ext cx="1904760" cy="640080"/>
          </a:xfrm>
          <a:prstGeom prst="wedgeRectCallout">
            <a:avLst>
              <a:gd name="adj1" fmla="val -63910"/>
              <a:gd name="adj2" fmla="val -171757"/>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Operador booleano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Básicas</a:t>
            </a:r>
            <a:endParaRPr/>
          </a:p>
        </p:txBody>
      </p:sp>
      <p:sp>
        <p:nvSpPr>
          <p:cNvPr id="629"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Execução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deve avaliar os dois valores associados a cada condição básica</a:t>
            </a:r>
          </a:p>
          <a:p>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conds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executadas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conds</a:t>
            </a:r>
            <a:r>
              <a:rPr lang="en-US" sz="3200" strike="noStrike" dirty="0">
                <a:solidFill>
                  <a:srgbClr val="000000"/>
                </a:solidFill>
                <a:latin typeface="Calibri"/>
                <a:ea typeface="DejaVu Sans"/>
              </a:rPr>
              <a:t>.</a:t>
            </a:r>
            <a:endParaRPr dirty="0"/>
          </a:p>
          <a:p>
            <a:pPr>
              <a:lnSpc>
                <a:spcPct val="100000"/>
              </a:lnSpc>
            </a:pPr>
            <a:endParaRPr dirty="0"/>
          </a:p>
        </p:txBody>
      </p:sp>
      <p:sp>
        <p:nvSpPr>
          <p:cNvPr id="3" name="Retângulo 2"/>
          <p:cNvSpPr/>
          <p:nvPr/>
        </p:nvSpPr>
        <p:spPr>
          <a:xfrm>
            <a:off x="2904222" y="4419600"/>
            <a:ext cx="2534284" cy="584775"/>
          </a:xfrm>
          <a:prstGeom prst="rect">
            <a:avLst/>
          </a:prstGeom>
        </p:spPr>
        <p:txBody>
          <a:bodyPr wrap="none">
            <a:spAutoFit/>
          </a:bodyPr>
          <a:lstStyle/>
          <a:p>
            <a:r>
              <a:rPr lang="en-US" sz="3200" dirty="0">
                <a:solidFill>
                  <a:srgbClr val="000000"/>
                </a:solidFill>
                <a:latin typeface="Calibri"/>
              </a:rPr>
              <a:t>E.g., y + 10 &gt; z</a:t>
            </a:r>
            <a:endParaRPr lang="en-US" sz="3200" dirty="0"/>
          </a:p>
        </p:txBody>
      </p:sp>
      <p:sp>
        <p:nvSpPr>
          <p:cNvPr id="6" name="CustomShape 3"/>
          <p:cNvSpPr/>
          <p:nvPr/>
        </p:nvSpPr>
        <p:spPr>
          <a:xfrm>
            <a:off x="6152866" y="408366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y ,  z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a:solidFill>
                  <a:srgbClr val="000000"/>
                </a:solidFill>
                <a:latin typeface="Consolas" panose="020B0609020204030204" pitchFamily="49" charset="0"/>
              </a:rPr>
              <a:t>1</a:t>
            </a:r>
            <a:r>
              <a:rPr lang="pt-BR" dirty="0" smtClean="0">
                <a:solidFill>
                  <a:srgbClr val="000000"/>
                </a:solidFill>
                <a:latin typeface="Consolas" panose="020B0609020204030204" pitchFamily="49" charset="0"/>
              </a:rPr>
              <a:t> , 10 ]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11 ]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Cobertura de Condições</a:t>
            </a:r>
            <a:endParaRPr dirty="0"/>
          </a:p>
        </p:txBody>
      </p:sp>
      <p:sp>
        <p:nvSpPr>
          <p:cNvPr id="633" name="CustomShape 2"/>
          <p:cNvSpPr/>
          <p:nvPr/>
        </p:nvSpPr>
        <p:spPr>
          <a:xfrm>
            <a:off x="457200" y="1600200"/>
            <a:ext cx="8534160" cy="1600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Teste vai alcançar o comando que declara as condições e avaliar as condições</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685800" y="3124200"/>
            <a:ext cx="88392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test1() {</a:t>
            </a:r>
          </a:p>
          <a:p>
            <a:pPr>
              <a:lnSpc>
                <a:spcPct val="100000"/>
              </a:lnSpc>
            </a:pPr>
            <a:r>
              <a:rPr lang="pt-BR" dirty="0">
                <a:solidFill>
                  <a:srgbClr val="000000"/>
                </a:solidFill>
                <a:latin typeface="Consolas" panose="020B0609020204030204" pitchFamily="49" charset="0"/>
                <a:ea typeface="Courier New"/>
              </a:rPr>
              <a:t> </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(10, 20);</a:t>
            </a:r>
          </a:p>
          <a:p>
            <a:pPr>
              <a:lnSpc>
                <a:spcPct val="100000"/>
              </a:lnSpc>
            </a:pPr>
            <a:r>
              <a:rPr lang="pt-BR" dirty="0" smtClean="0">
                <a:solidFill>
                  <a:srgbClr val="000000"/>
                </a:solidFill>
                <a:latin typeface="Consolas" panose="020B0609020204030204" pitchFamily="49" charset="0"/>
                <a:ea typeface="Courier New"/>
              </a:rPr>
              <a:t>}</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smtClean="0">
                <a:solidFill>
                  <a:srgbClr val="000000"/>
                </a:solidFill>
                <a:latin typeface="Consolas" panose="020B0609020204030204" pitchFamily="49" charset="0"/>
                <a:ea typeface="Courier New"/>
              </a:rPr>
              <a:t>public</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a, </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b) {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_(a/10, b/10); }</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a:solidFill>
                  <a:srgbClr val="000000"/>
                </a:solidFill>
                <a:latin typeface="Consolas" panose="020B0609020204030204" pitchFamily="49" charset="0"/>
                <a:ea typeface="Courier New"/>
              </a:rPr>
              <a:t>p</a:t>
            </a:r>
            <a:r>
              <a:rPr lang="pt-BR" dirty="0" err="1" smtClean="0">
                <a:solidFill>
                  <a:srgbClr val="000000"/>
                </a:solidFill>
                <a:latin typeface="Consolas" panose="020B0609020204030204" pitchFamily="49" charset="0"/>
                <a:ea typeface="Courier New"/>
              </a:rPr>
              <a:t>rivate</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x, y){</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ea typeface="Courier New"/>
              </a:rPr>
              <a:t>  ...</a:t>
            </a:r>
            <a:endParaRPr lang="en-US" dirty="0">
              <a:solidFill>
                <a:srgbClr val="000000"/>
              </a:solidFill>
              <a:latin typeface="Consolas" panose="020B0609020204030204" pitchFamily="49" charset="0"/>
              <a:ea typeface="Courier New"/>
            </a:endParaRPr>
          </a:p>
          <a:p>
            <a:pPr>
              <a:lnSpc>
                <a:spcPct val="100000"/>
              </a:lnSpc>
            </a:pPr>
            <a:r>
              <a:rPr lang="en-US" strike="noStrike" dirty="0" smtClean="0">
                <a:solidFill>
                  <a:srgbClr val="000000"/>
                </a:solidFill>
                <a:latin typeface="Consolas" panose="020B0609020204030204" pitchFamily="49" charset="0"/>
                <a:ea typeface="Courier New"/>
              </a:rPr>
              <a:t>  if (</a:t>
            </a:r>
            <a:r>
              <a:rPr lang="en-US" strike="noStrike" dirty="0" smtClean="0">
                <a:solidFill>
                  <a:srgbClr val="FF0000"/>
                </a:solidFill>
                <a:latin typeface="Consolas" panose="020B0609020204030204" pitchFamily="49" charset="0"/>
                <a:ea typeface="Courier New"/>
              </a:rPr>
              <a:t>x &gt; y</a:t>
            </a:r>
            <a:r>
              <a:rPr lang="en-US"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trike="noStrike" dirty="0" smtClean="0">
                <a:solidFill>
                  <a:srgbClr val="000000"/>
                </a:solidFill>
                <a:latin typeface="Consolas" panose="020B0609020204030204" pitchFamily="49" charset="0"/>
                <a:ea typeface="Courier New"/>
              </a:rPr>
              <a:t>  else </a:t>
            </a:r>
            <a:r>
              <a:rPr lang="en-US" strike="noStrike" dirty="0">
                <a:solidFill>
                  <a:srgbClr val="000000"/>
                </a:solidFill>
                <a:latin typeface="Consolas" panose="020B0609020204030204" pitchFamily="49" charset="0"/>
                <a:ea typeface="Courier New"/>
              </a:rPr>
              <a:t>{...}  </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a:solidFill>
                  <a:srgbClr val="000000"/>
                </a:solidFill>
                <a:latin typeface="Consolas" panose="020B0609020204030204" pitchFamily="49" charset="0"/>
              </a:rPr>
              <a:t>}</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419600" y="4740322"/>
            <a:ext cx="4266480" cy="1905000"/>
          </a:xfrm>
          <a:prstGeom prst="wedgeRectCallout">
            <a:avLst>
              <a:gd name="adj1" fmla="val -86410"/>
              <a:gd name="adj2" fmla="val -7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rgbClr val="000000"/>
                </a:solidFill>
                <a:latin typeface="Calibri" panose="020F0502020204030204" pitchFamily="34" charset="0"/>
                <a:ea typeface="Courier New"/>
                <a:cs typeface="Calibri" panose="020F0502020204030204" pitchFamily="34" charset="0"/>
              </a:rPr>
              <a:t>Valor </a:t>
            </a:r>
            <a:r>
              <a:rPr lang="en-US" sz="2800" dirty="0">
                <a:solidFill>
                  <a:srgbClr val="000000"/>
                </a:solidFill>
                <a:latin typeface="Calibri" panose="020F0502020204030204" pitchFamily="34" charset="0"/>
                <a:ea typeface="Courier New"/>
                <a:cs typeface="Calibri" panose="020F0502020204030204" pitchFamily="34" charset="0"/>
              </a:rPr>
              <a:t>de x e y </a:t>
            </a:r>
            <a:r>
              <a:rPr lang="en-US" sz="2800" dirty="0" err="1">
                <a:solidFill>
                  <a:srgbClr val="000000"/>
                </a:solidFill>
                <a:latin typeface="Calibri" panose="020F0502020204030204" pitchFamily="34" charset="0"/>
                <a:ea typeface="Courier New"/>
                <a:cs typeface="Calibri" panose="020F0502020204030204" pitchFamily="34" charset="0"/>
              </a:rPr>
              <a:t>não</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precisam</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ser</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determinados</a:t>
            </a:r>
            <a:r>
              <a:rPr lang="en-US" sz="2800" dirty="0" smtClean="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diretamente</a:t>
            </a:r>
            <a:r>
              <a:rPr lang="en-US" sz="2800" dirty="0" smtClean="0">
                <a:solidFill>
                  <a:srgbClr val="000000"/>
                </a:solidFill>
                <a:latin typeface="Calibri" panose="020F0502020204030204" pitchFamily="34" charset="0"/>
                <a:ea typeface="Courier New"/>
                <a:cs typeface="Calibri" panose="020F0502020204030204" pitchFamily="34" charset="0"/>
              </a:rPr>
              <a:t> a </a:t>
            </a:r>
            <a:r>
              <a:rPr lang="en-US" sz="2800" dirty="0" err="1" smtClean="0">
                <a:solidFill>
                  <a:srgbClr val="000000"/>
                </a:solidFill>
                <a:latin typeface="Calibri" panose="020F0502020204030204" pitchFamily="34" charset="0"/>
                <a:ea typeface="Courier New"/>
                <a:cs typeface="Calibri" panose="020F0502020204030204" pitchFamily="34" charset="0"/>
              </a:rPr>
              <a:t>partir</a:t>
            </a:r>
            <a:r>
              <a:rPr lang="en-US" sz="2800" dirty="0" smtClean="0">
                <a:solidFill>
                  <a:srgbClr val="000000"/>
                </a:solidFill>
                <a:latin typeface="Calibri" panose="020F0502020204030204" pitchFamily="34" charset="0"/>
                <a:ea typeface="Courier New"/>
                <a:cs typeface="Calibri" panose="020F0502020204030204" pitchFamily="34" charset="0"/>
              </a:rPr>
              <a:t> do teste.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17957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Compostas</a:t>
            </a:r>
            <a:endParaRPr/>
          </a:p>
        </p:txBody>
      </p:sp>
      <p:sp>
        <p:nvSpPr>
          <p:cNvPr id="631" name="CustomShape 2"/>
          <p:cNvSpPr/>
          <p:nvPr/>
        </p:nvSpPr>
        <p:spPr>
          <a:xfrm>
            <a:off x="457200" y="1600200"/>
            <a:ext cx="8534160" cy="2057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todas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as </a:t>
            </a:r>
            <a:r>
              <a:rPr lang="en-US" sz="3200" strike="noStrike" dirty="0" err="1">
                <a:solidFill>
                  <a:srgbClr val="000000"/>
                </a:solidFill>
                <a:latin typeface="Calibri"/>
                <a:ea typeface="DejaVu Sans"/>
              </a:rPr>
              <a:t>combinações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smtClean="0">
                <a:solidFill>
                  <a:srgbClr val="000000"/>
                </a:solidFill>
                <a:latin typeface="Calibri"/>
                <a:ea typeface="DejaVu Sans"/>
              </a:rPr>
              <a:t>exponencial</a:t>
            </a:r>
            <a:endParaRPr sz="3200" dirty="0">
              <a:latin typeface="Calibri" panose="020F0502020204030204" pitchFamily="34" charset="0"/>
              <a:cs typeface="Calibri" panose="020F0502020204030204" pitchFamily="34" charset="0"/>
            </a:endParaRPr>
          </a:p>
          <a:p>
            <a:pPr>
              <a:lnSpc>
                <a:spcPct val="100000"/>
              </a:lnSpc>
            </a:pPr>
            <a:r>
              <a:rPr lang="en-US" sz="3200" strike="noStrike" dirty="0">
                <a:solidFill>
                  <a:srgbClr val="000000"/>
                </a:solidFill>
                <a:latin typeface="Calibri"/>
                <a:ea typeface="DejaVu Sans"/>
              </a:rPr>
              <a:t>	</a:t>
            </a:r>
            <a:endParaRPr dirty="0"/>
          </a:p>
        </p:txBody>
      </p:sp>
      <p:sp>
        <p:nvSpPr>
          <p:cNvPr id="3" name="Retângulo 2"/>
          <p:cNvSpPr/>
          <p:nvPr/>
        </p:nvSpPr>
        <p:spPr>
          <a:xfrm>
            <a:off x="2526093" y="3886200"/>
            <a:ext cx="4207819" cy="584775"/>
          </a:xfrm>
          <a:prstGeom prst="rect">
            <a:avLst/>
          </a:prstGeom>
        </p:spPr>
        <p:txBody>
          <a:bodyPr wrap="none">
            <a:spAutoFit/>
          </a:bodyPr>
          <a:lstStyle/>
          <a:p>
            <a:r>
              <a:rPr lang="en-US" sz="3200" dirty="0" smtClean="0">
                <a:solidFill>
                  <a:srgbClr val="000000"/>
                </a:solidFill>
                <a:latin typeface="Calibri" panose="020F0502020204030204" pitchFamily="34" charset="0"/>
                <a:cs typeface="Calibri" panose="020F0502020204030204" pitchFamily="34" charset="0"/>
              </a:rPr>
              <a:t>E.g</a:t>
            </a:r>
            <a:r>
              <a:rPr lang="en-US" sz="3200" dirty="0">
                <a:solidFill>
                  <a:srgbClr val="000000"/>
                </a:solidFill>
                <a:latin typeface="Calibri" panose="020F0502020204030204" pitchFamily="34" charset="0"/>
                <a:cs typeface="Calibri" panose="020F0502020204030204" pitchFamily="34" charset="0"/>
              </a:rPr>
              <a:t>., </a:t>
            </a:r>
            <a:r>
              <a:rPr lang="pl-PL" sz="3200" dirty="0">
                <a:solidFill>
                  <a:srgbClr val="000000"/>
                </a:solidFill>
                <a:latin typeface="Calibri" panose="020F0502020204030204" pitchFamily="34" charset="0"/>
                <a:cs typeface="Calibri" panose="020F0502020204030204" pitchFamily="34" charset="0"/>
              </a:rPr>
              <a:t>x != 0 </a:t>
            </a:r>
            <a:r>
              <a:rPr lang="pl-PL" sz="3200" b="1" dirty="0">
                <a:solidFill>
                  <a:srgbClr val="000000"/>
                </a:solidFill>
                <a:latin typeface="Calibri" panose="020F0502020204030204" pitchFamily="34" charset="0"/>
                <a:cs typeface="Calibri" panose="020F0502020204030204" pitchFamily="34" charset="0"/>
              </a:rPr>
              <a:t>&amp;&amp;</a:t>
            </a:r>
            <a:r>
              <a:rPr lang="pl-PL" sz="3200" dirty="0">
                <a:solidFill>
                  <a:srgbClr val="000000"/>
                </a:solidFill>
                <a:latin typeface="Calibri" panose="020F0502020204030204" pitchFamily="34" charset="0"/>
                <a:cs typeface="Calibri" panose="020F0502020204030204" pitchFamily="34" charset="0"/>
              </a:rPr>
              <a:t> y + 10 &gt; </a:t>
            </a:r>
            <a:r>
              <a:rPr lang="pl-PL" sz="3200" dirty="0" smtClean="0">
                <a:solidFill>
                  <a:srgbClr val="000000"/>
                </a:solidFill>
                <a:latin typeface="Calibri" panose="020F0502020204030204" pitchFamily="34" charset="0"/>
                <a:cs typeface="Calibri" panose="020F0502020204030204" pitchFamily="34" charset="0"/>
              </a:rPr>
              <a:t>z</a:t>
            </a:r>
            <a:endParaRPr lang="en-US" sz="3200" dirty="0"/>
          </a:p>
        </p:txBody>
      </p:sp>
      <p:sp>
        <p:nvSpPr>
          <p:cNvPr id="7" name="CustomShape 4"/>
          <p:cNvSpPr/>
          <p:nvPr/>
        </p:nvSpPr>
        <p:spPr>
          <a:xfrm>
            <a:off x="484496" y="5140080"/>
            <a:ext cx="8291014"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strike="noStrike" dirty="0" err="1" smtClean="0">
                <a:solidFill>
                  <a:srgbClr val="000000"/>
                </a:solidFill>
                <a:latin typeface="Open Sans"/>
                <a:ea typeface="Open Sans"/>
              </a:rPr>
              <a:t>Quatro</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combinações</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neste</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caso</a:t>
            </a:r>
            <a:r>
              <a:rPr lang="en-US" sz="3000" strike="noStrike" dirty="0" smtClean="0">
                <a:solidFill>
                  <a:srgbClr val="000000"/>
                </a:solidFill>
                <a:latin typeface="Open Sans"/>
                <a:ea typeface="Open Sans"/>
              </a:rPr>
              <a:t>. 2</a:t>
            </a:r>
            <a:r>
              <a:rPr lang="en-US" sz="3000" strike="noStrike" baseline="30000" dirty="0" smtClean="0">
                <a:solidFill>
                  <a:srgbClr val="000000"/>
                </a:solidFill>
                <a:latin typeface="Open Sans"/>
                <a:ea typeface="Open Sans"/>
              </a:rPr>
              <a:t>n</a:t>
            </a:r>
            <a:r>
              <a:rPr lang="en-US" sz="3000" strike="noStrike" dirty="0" smtClean="0">
                <a:solidFill>
                  <a:srgbClr val="000000"/>
                </a:solidFill>
                <a:latin typeface="Open Sans"/>
                <a:ea typeface="Open Sans"/>
              </a:rPr>
              <a:t> no </a:t>
            </a:r>
            <a:r>
              <a:rPr lang="en-US" sz="3000" strike="noStrike" dirty="0" err="1" smtClean="0">
                <a:solidFill>
                  <a:srgbClr val="000000"/>
                </a:solidFill>
                <a:latin typeface="Open Sans"/>
                <a:ea typeface="Open Sans"/>
              </a:rPr>
              <a:t>caso</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geral</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onde</a:t>
            </a:r>
            <a:r>
              <a:rPr lang="en-US" sz="3000" strike="noStrike" dirty="0" smtClean="0">
                <a:solidFill>
                  <a:srgbClr val="000000"/>
                </a:solidFill>
                <a:latin typeface="Open Sans"/>
                <a:ea typeface="Open Sans"/>
              </a:rPr>
              <a:t> n é o </a:t>
            </a:r>
            <a:r>
              <a:rPr lang="en-US" sz="3000" strike="noStrike" dirty="0" err="1" smtClean="0">
                <a:solidFill>
                  <a:srgbClr val="000000"/>
                </a:solidFill>
                <a:latin typeface="Open Sans"/>
                <a:ea typeface="Open Sans"/>
              </a:rPr>
              <a:t>número</a:t>
            </a:r>
            <a:r>
              <a:rPr lang="en-US" sz="3000" strike="noStrike" dirty="0" smtClean="0">
                <a:solidFill>
                  <a:srgbClr val="000000"/>
                </a:solidFill>
                <a:latin typeface="Open Sans"/>
                <a:ea typeface="Open Sans"/>
              </a:rPr>
              <a:t> de </a:t>
            </a:r>
            <a:r>
              <a:rPr lang="en-US" sz="3000" strike="noStrike" dirty="0" err="1" smtClean="0">
                <a:solidFill>
                  <a:srgbClr val="000000"/>
                </a:solidFill>
                <a:latin typeface="Open Sans"/>
                <a:ea typeface="Open Sans"/>
              </a:rPr>
              <a:t>condiçoes</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básicas</a:t>
            </a:r>
            <a:r>
              <a:rPr lang="en-US" sz="3000" strike="noStrike" dirty="0" smtClean="0">
                <a:solidFill>
                  <a:srgbClr val="000000"/>
                </a:solidFill>
                <a:latin typeface="Open Sans"/>
                <a:ea typeface="Open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if </a:t>
            </a:r>
            <a:r>
              <a:rPr lang="en-US" sz="2800" strike="noStrike" dirty="0" smtClean="0">
                <a:solidFill>
                  <a:srgbClr val="000000"/>
                </a:solidFill>
                <a:latin typeface="Consolas" panose="020B0609020204030204" pitchFamily="49" charset="0"/>
                <a:ea typeface="Courier New"/>
                <a:cs typeface="Calibri" panose="020F0502020204030204" pitchFamily="34" charset="0"/>
              </a:rPr>
              <a:t>(a &amp;&amp; b) {...x...} </a:t>
            </a:r>
            <a:endParaRPr sz="2000" dirty="0">
              <a:latin typeface="Consolas" panose="020B0609020204030204" pitchFamily="49" charset="0"/>
              <a:cs typeface="Calibri" panose="020F0502020204030204" pitchFamily="34" charset="0"/>
            </a:endParaRPr>
          </a:p>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else </a:t>
            </a:r>
            <a:r>
              <a:rPr lang="en-US" sz="2800" strike="noStrike" dirty="0" smtClean="0">
                <a:solidFill>
                  <a:srgbClr val="000000"/>
                </a:solidFill>
                <a:latin typeface="Consolas" panose="020B0609020204030204" pitchFamily="49" charset="0"/>
                <a:ea typeface="Courier New"/>
                <a:cs typeface="Calibri" panose="020F0502020204030204" pitchFamily="34" charset="0"/>
              </a:rPr>
              <a:t>{...y...}  </a:t>
            </a:r>
            <a:endParaRPr sz="2000" dirty="0">
              <a:latin typeface="Consolas" panose="020B0609020204030204" pitchFamily="49" charset="0"/>
              <a:cs typeface="Calibri" panose="020F0502020204030204" pitchFamily="34" charset="0"/>
            </a:endParaRPr>
          </a:p>
          <a:p>
            <a:pPr>
              <a:lnSpc>
                <a:spcPct val="100000"/>
              </a:lnSpc>
            </a:pPr>
            <a:endParaRPr dirty="0"/>
          </a:p>
        </p:txBody>
      </p:sp>
    </p:spTree>
    <p:extLst>
      <p:ext uri="{BB962C8B-B14F-4D97-AF65-F5344CB8AC3E}">
        <p14:creationId xmlns:p14="http://schemas.microsoft.com/office/powerpoint/2010/main" val="2207386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33" name="CustomShape 2"/>
          <p:cNvSpPr/>
          <p:nvPr/>
        </p:nvSpPr>
        <p:spPr>
          <a:xfrm>
            <a:off x="418860" y="1603612"/>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if (a &amp;&amp; b) </a:t>
            </a:r>
            <a:r>
              <a:rPr lang="en-US" sz="2800" dirty="0" smtClean="0">
                <a:solidFill>
                  <a:srgbClr val="000000"/>
                </a:solidFill>
                <a:latin typeface="Consolas" panose="020B0609020204030204" pitchFamily="49" charset="0"/>
                <a:ea typeface="Courier New"/>
                <a:cs typeface="Calibri" panose="020F0502020204030204" pitchFamily="34" charset="0"/>
              </a:rPr>
              <a:t>{...x...} </a:t>
            </a:r>
            <a:endParaRPr lang="en-US" sz="2000" dirty="0">
              <a:latin typeface="Consolas" panose="020B0609020204030204" pitchFamily="49" charset="0"/>
              <a:cs typeface="Calibri" panose="020F0502020204030204" pitchFamily="34" charset="0"/>
            </a:endParaRPr>
          </a:p>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else </a:t>
            </a:r>
            <a:r>
              <a:rPr lang="en-US" sz="2800" dirty="0" smtClean="0">
                <a:solidFill>
                  <a:srgbClr val="000000"/>
                </a:solidFill>
                <a:latin typeface="Consolas" panose="020B0609020204030204" pitchFamily="49" charset="0"/>
                <a:ea typeface="Courier New"/>
                <a:cs typeface="Calibri" panose="020F0502020204030204" pitchFamily="34" charset="0"/>
              </a:rPr>
              <a:t>{...y...}  </a:t>
            </a:r>
            <a:endParaRPr lang="en-US" sz="2000" dirty="0">
              <a:latin typeface="Consolas" panose="020B0609020204030204" pitchFamily="49" charset="0"/>
              <a:cs typeface="Calibri" panose="020F0502020204030204" pitchFamily="34" charset="0"/>
            </a:endParaRPr>
          </a:p>
          <a:p>
            <a:pPr>
              <a:lnSpc>
                <a:spcPct val="100000"/>
              </a:lnSpc>
            </a:pPr>
            <a:endParaRPr dirty="0"/>
          </a:p>
        </p:txBody>
      </p:sp>
      <p:sp>
        <p:nvSpPr>
          <p:cNvPr id="5" name="CustomShape 3"/>
          <p:cNvSpPr/>
          <p:nvPr/>
        </p:nvSpPr>
        <p:spPr>
          <a:xfrm>
            <a:off x="685800" y="4686300"/>
            <a:ext cx="8839200" cy="15621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6" name="CustomShape 3"/>
          <p:cNvSpPr/>
          <p:nvPr/>
        </p:nvSpPr>
        <p:spPr>
          <a:xfrm>
            <a:off x="685800" y="44958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if</a:t>
            </a:r>
            <a:r>
              <a:rPr lang="pt-BR" dirty="0" smtClean="0">
                <a:solidFill>
                  <a:srgbClr val="000000"/>
                </a:solidFill>
                <a:latin typeface="Consolas" panose="020B0609020204030204" pitchFamily="49" charset="0"/>
                <a:ea typeface="Courier New"/>
              </a:rPr>
              <a:t> (a) {</a:t>
            </a: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if</a:t>
            </a:r>
            <a:r>
              <a:rPr lang="pt-BR" dirty="0" smtClean="0">
                <a:solidFill>
                  <a:srgbClr val="000000"/>
                </a:solidFill>
                <a:latin typeface="Consolas" panose="020B0609020204030204" pitchFamily="49" charset="0"/>
              </a:rPr>
              <a:t> (b)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   ...x...</a:t>
            </a:r>
          </a:p>
          <a:p>
            <a:pPr>
              <a:lnSpc>
                <a:spcPct val="100000"/>
              </a:lnSpc>
            </a:pPr>
            <a:r>
              <a:rPr lang="pt-BR" dirty="0" smtClean="0">
                <a:solidFill>
                  <a:srgbClr val="000000"/>
                </a:solidFill>
                <a:latin typeface="Consolas" panose="020B0609020204030204" pitchFamily="49" charset="0"/>
              </a:rPr>
              <a:t> }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...y...</a:t>
            </a: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...y... }</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7" name="CustomShape 3"/>
          <p:cNvSpPr/>
          <p:nvPr/>
        </p:nvSpPr>
        <p:spPr>
          <a:xfrm>
            <a:off x="3429000" y="48006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8" name="CustomShape 3"/>
          <p:cNvSpPr/>
          <p:nvPr/>
        </p:nvSpPr>
        <p:spPr>
          <a:xfrm>
            <a:off x="3810000" y="4517409"/>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 b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1 ]</a:t>
            </a:r>
          </a:p>
          <a:p>
            <a:r>
              <a:rPr lang="pt-BR" dirty="0" smtClean="0">
                <a:solidFill>
                  <a:srgbClr val="000000"/>
                </a:solidFill>
                <a:latin typeface="Consolas" panose="020B0609020204030204" pitchFamily="49" charset="0"/>
              </a:rPr>
              <a:t>[ 0 ,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2927139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30866</TotalTime>
  <Words>10213</Words>
  <Application>Microsoft Office PowerPoint</Application>
  <PresentationFormat>Apresentação na tela (4:3)</PresentationFormat>
  <Paragraphs>1809</Paragraphs>
  <Slides>186</Slides>
  <Notes>57</Notes>
  <HiddenSlides>0</HiddenSlides>
  <MMClips>0</MMClips>
  <ScaleCrop>false</ScaleCrop>
  <HeadingPairs>
    <vt:vector size="4" baseType="variant">
      <vt:variant>
        <vt:lpstr>Tema</vt:lpstr>
      </vt:variant>
      <vt:variant>
        <vt:i4>5</vt:i4>
      </vt:variant>
      <vt:variant>
        <vt:lpstr>Títulos de slides</vt:lpstr>
      </vt:variant>
      <vt:variant>
        <vt:i4>186</vt:i4>
      </vt:variant>
    </vt:vector>
  </HeadingPairs>
  <TitlesOfParts>
    <vt:vector size="191" baseType="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IF1009 – Teste de Software</dc:title>
  <dc:creator>Marcelo d'Amorim</dc:creator>
  <cp:lastModifiedBy>damorim</cp:lastModifiedBy>
  <cp:revision>185</cp:revision>
  <cp:lastPrinted>2018-03-08T17:03:51Z</cp:lastPrinted>
  <dcterms:created xsi:type="dcterms:W3CDTF">2016-08-10T22:59:38Z</dcterms:created>
  <dcterms:modified xsi:type="dcterms:W3CDTF">2019-09-09T23:44:17Z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49</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175</vt:i4>
  </property>
</Properties>
</file>