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4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5.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02" r:id="rId3"/>
    <p:sldId id="285" r:id="rId4"/>
    <p:sldId id="286" r:id="rId5"/>
    <p:sldId id="287" r:id="rId6"/>
    <p:sldId id="288" r:id="rId7"/>
    <p:sldId id="289" r:id="rId8"/>
    <p:sldId id="290"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4" r:id="rId41"/>
    <p:sldId id="356" r:id="rId42"/>
    <p:sldId id="357" r:id="rId43"/>
    <p:sldId id="358" r:id="rId44"/>
    <p:sldId id="359" r:id="rId45"/>
    <p:sldId id="355" r:id="rId46"/>
    <p:sldId id="360" r:id="rId47"/>
    <p:sldId id="361" r:id="rId48"/>
    <p:sldId id="362" r:id="rId49"/>
    <p:sldId id="365" r:id="rId50"/>
    <p:sldId id="363" r:id="rId51"/>
    <p:sldId id="352" r:id="rId52"/>
    <p:sldId id="353" r:id="rId53"/>
    <p:sldId id="300" r:id="rId5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 id="302"/>
            <p14:sldId id="285"/>
            <p14:sldId id="286"/>
            <p14:sldId id="287"/>
            <p14:sldId id="288"/>
            <p14:sldId id="289"/>
            <p14:sldId id="290"/>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4"/>
            <p14:sldId id="356"/>
            <p14:sldId id="357"/>
            <p14:sldId id="358"/>
            <p14:sldId id="359"/>
            <p14:sldId id="355"/>
            <p14:sldId id="360"/>
            <p14:sldId id="361"/>
            <p14:sldId id="362"/>
            <p14:sldId id="365"/>
            <p14:sldId id="363"/>
            <p14:sldId id="352"/>
            <p14:sldId id="353"/>
            <p14:sldId id="300"/>
          </p14:sldIdLst>
        </p14:section>
        <p14:section name="COURSE CONTENT" id="{F4927CBE-FA17-46D1-BAAE-887D0AF2CCBF}">
          <p14:sldIdLst/>
        </p14:section>
        <p14:section name="REFERENCE" id="{82098E28-DACF-4424-86A1-E861B2DCC6F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0"/>
    <p:restoredTop sz="92500"/>
  </p:normalViewPr>
  <p:slideViewPr>
    <p:cSldViewPr>
      <p:cViewPr varScale="1">
        <p:scale>
          <a:sx n="43" d="100"/>
          <a:sy n="43" d="100"/>
        </p:scale>
        <p:origin x="828"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89880-7DA8-4AD6-B151-748CB8E5A913}" type="datetimeFigureOut">
              <a:rPr lang="en-US" smtClean="0"/>
              <a:pPr/>
              <a:t>10/29/2018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98DA2E-B8BC-4E32-96E8-2CB756C3AE44}" type="slidenum">
              <a:rPr lang="en-US" smtClean="0"/>
              <a:pPr/>
              <a:t>‹#›</a:t>
            </a:fld>
            <a:endParaRPr lang="en-US"/>
          </a:p>
        </p:txBody>
      </p:sp>
    </p:spTree>
    <p:extLst>
      <p:ext uri="{BB962C8B-B14F-4D97-AF65-F5344CB8AC3E}">
        <p14:creationId xmlns:p14="http://schemas.microsoft.com/office/powerpoint/2010/main" val="468179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sz="1400" b="1" dirty="0" smtClean="0">
                <a:solidFill>
                  <a:srgbClr val="FF0000"/>
                </a:solidFill>
                <a:ea typeface="ＭＳ Ｐゴシック" pitchFamily="-84" charset="-128"/>
              </a:rPr>
              <a:t>Caution</a:t>
            </a:r>
            <a:r>
              <a:rPr lang="en-US" sz="1400" dirty="0" smtClean="0">
                <a:ea typeface="ＭＳ Ｐゴシック" pitchFamily="-84" charset="-128"/>
              </a:rPr>
              <a:t> of numeric data type:</a:t>
            </a:r>
          </a:p>
          <a:p>
            <a:pPr eaLnBrk="1" hangingPunct="1"/>
            <a:r>
              <a:rPr lang="en-US" sz="1200" dirty="0" smtClean="0">
                <a:ea typeface="ＭＳ Ｐゴシック" pitchFamily="-84" charset="-128"/>
              </a:rPr>
              <a:t>For example we have </a:t>
            </a:r>
            <a:r>
              <a:rPr lang="en-US" sz="1200" b="1" dirty="0" smtClean="0">
                <a:latin typeface="Courier New" pitchFamily="49" charset="0"/>
                <a:ea typeface="ＭＳ Ｐゴシック" pitchFamily="-84" charset="-128"/>
                <a:cs typeface="Courier New" pitchFamily="49" charset="0"/>
              </a:rPr>
              <a:t>byte</a:t>
            </a:r>
            <a:r>
              <a:rPr lang="en-US" sz="1200" dirty="0" smtClean="0">
                <a:ea typeface="ＭＳ Ｐゴシック" pitchFamily="-84" charset="-128"/>
              </a:rPr>
              <a:t> where the range is -128 to 127</a:t>
            </a:r>
          </a:p>
          <a:p>
            <a:pPr eaLnBrk="1" hangingPunct="1"/>
            <a:r>
              <a:rPr lang="en-US" sz="1200" dirty="0" smtClean="0">
                <a:ea typeface="ＭＳ Ｐゴシック" pitchFamily="-84" charset="-128"/>
              </a:rPr>
              <a:t>If you want to store the value -129, it will stored as 127</a:t>
            </a:r>
          </a:p>
        </p:txBody>
      </p:sp>
      <p:sp>
        <p:nvSpPr>
          <p:cNvPr id="4" name="Slide Number Placeholder 3"/>
          <p:cNvSpPr>
            <a:spLocks noGrp="1"/>
          </p:cNvSpPr>
          <p:nvPr>
            <p:ph type="sldNum" sz="quarter" idx="10"/>
          </p:nvPr>
        </p:nvSpPr>
        <p:spPr/>
        <p:txBody>
          <a:bodyPr/>
          <a:lstStyle/>
          <a:p>
            <a:fld id="{F8CFD11D-B06B-4390-9258-37DA4AB410E6}" type="slidenum">
              <a:rPr lang="en-US" smtClean="0"/>
              <a:pPr/>
              <a:t>16</a:t>
            </a:fld>
            <a:endParaRPr lang="en-US"/>
          </a:p>
        </p:txBody>
      </p:sp>
    </p:spTree>
    <p:extLst>
      <p:ext uri="{BB962C8B-B14F-4D97-AF65-F5344CB8AC3E}">
        <p14:creationId xmlns:p14="http://schemas.microsoft.com/office/powerpoint/2010/main" val="19841206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29/10/2018</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Bina Nusantara University</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4D0CF83-6BF0-4059-B316-385DA5FEFCB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5" name="Picture 1" descr="Background 02.jpg"/>
          <p:cNvPicPr>
            <a:picLocks noChangeAspect="1"/>
          </p:cNvPicPr>
          <p:nvPr/>
        </p:nvPicPr>
        <p:blipFill>
          <a:blip r:embed="rId2" cstate="print"/>
          <a:srcRect/>
          <a:stretch>
            <a:fillRect/>
          </a:stretch>
        </p:blipFill>
        <p:spPr bwMode="auto">
          <a:xfrm>
            <a:off x="0" y="-14288"/>
            <a:ext cx="9144000" cy="6464301"/>
          </a:xfrm>
          <a:prstGeom prst="rect">
            <a:avLst/>
          </a:prstGeom>
          <a:noFill/>
          <a:ln w="9525">
            <a:noFill/>
            <a:miter lim="800000"/>
            <a:headEnd/>
            <a:tailEnd/>
          </a:ln>
        </p:spPr>
      </p:pic>
      <p:sp>
        <p:nvSpPr>
          <p:cNvPr id="6" name="Rectangle 5"/>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title"/>
          </p:nvPr>
        </p:nvSpPr>
        <p:spPr>
          <a:xfrm>
            <a:off x="990600" y="1371600"/>
            <a:ext cx="7924800"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14" name="Content Placeholder 2"/>
          <p:cNvSpPr>
            <a:spLocks noGrp="1"/>
          </p:cNvSpPr>
          <p:nvPr>
            <p:ph idx="1"/>
          </p:nvPr>
        </p:nvSpPr>
        <p:spPr>
          <a:xfrm>
            <a:off x="990600" y="2209800"/>
            <a:ext cx="7924800" cy="3886200"/>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7" name="Date Placeholder 3"/>
          <p:cNvSpPr>
            <a:spLocks noGrp="1"/>
          </p:cNvSpPr>
          <p:nvPr>
            <p:ph type="dt" sz="half" idx="14"/>
          </p:nvPr>
        </p:nvSpPr>
        <p:spPr/>
        <p:txBody>
          <a:bodyPr/>
          <a:lstStyle>
            <a:lvl1pPr>
              <a:defRPr/>
            </a:lvl1pPr>
          </a:lstStyle>
          <a:p>
            <a:pPr>
              <a:defRPr/>
            </a:pPr>
            <a:fld id="{BA7A6CB5-3622-4E07-9009-49ABED30CDD3}" type="datetime1">
              <a:rPr lang="id-ID" smtClean="0"/>
              <a:pPr>
                <a:defRPr/>
              </a:pPr>
              <a:t>29/10/2018</a:t>
            </a:fld>
            <a:endParaRPr lang="id-ID"/>
          </a:p>
        </p:txBody>
      </p:sp>
      <p:sp>
        <p:nvSpPr>
          <p:cNvPr id="8" name="Footer Placeholder 4"/>
          <p:cNvSpPr>
            <a:spLocks noGrp="1"/>
          </p:cNvSpPr>
          <p:nvPr>
            <p:ph type="ftr" sz="quarter" idx="15"/>
          </p:nvPr>
        </p:nvSpPr>
        <p:spPr/>
        <p:txBody>
          <a:bodyPr/>
          <a:lstStyle>
            <a:lvl1pPr>
              <a:defRPr/>
            </a:lvl1pPr>
          </a:lstStyle>
          <a:p>
            <a:pPr>
              <a:defRPr/>
            </a:pPr>
            <a:r>
              <a:rPr lang="en-US" dirty="0" smtClean="0"/>
              <a:t>ISYS6197</a:t>
            </a:r>
            <a:endParaRPr lang="id-ID" dirty="0"/>
          </a:p>
        </p:txBody>
      </p:sp>
      <p:sp>
        <p:nvSpPr>
          <p:cNvPr id="9" name="Slide Number Placeholder 5"/>
          <p:cNvSpPr>
            <a:spLocks noGrp="1"/>
          </p:cNvSpPr>
          <p:nvPr>
            <p:ph type="sldNum" sz="quarter" idx="16"/>
          </p:nvPr>
        </p:nvSpPr>
        <p:spPr/>
        <p:txBody>
          <a:bodyPr/>
          <a:lstStyle>
            <a:lvl1pPr>
              <a:defRPr/>
            </a:lvl1pPr>
          </a:lstStyle>
          <a:p>
            <a:pPr>
              <a:defRPr/>
            </a:pPr>
            <a:fld id="{5B1DAF22-B401-4A2C-8EC1-A5BB2AA7DEF7}" type="slidenum">
              <a:rPr lang="id-ID"/>
              <a:pPr>
                <a:defRPr/>
              </a:pPr>
              <a:t>‹#›</a:t>
            </a:fld>
            <a:endParaRPr lang="id-ID"/>
          </a:p>
        </p:txBody>
      </p:sp>
    </p:spTree>
    <p:extLst>
      <p:ext uri="{BB962C8B-B14F-4D97-AF65-F5344CB8AC3E}">
        <p14:creationId xmlns:p14="http://schemas.microsoft.com/office/powerpoint/2010/main" val="4176669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29/10/2018</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29/10/2018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29/10/2018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29/10/2018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29/10/2018</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 Id="rId5" Type="http://schemas.openxmlformats.org/officeDocument/2006/relationships/image" Target="../media/image52.png"/><Relationship Id="rId4" Type="http://schemas.openxmlformats.org/officeDocument/2006/relationships/image" Target="../media/image51.png"/></Relationships>
</file>

<file path=ppt/slides/_rels/slide53.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7" Type="http://schemas.openxmlformats.org/officeDocument/2006/relationships/hyperlink" Target="http://en.wikipedia.org/wiki/Primitive_type" TargetMode="External"/><Relationship Id="rId2" Type="http://schemas.openxmlformats.org/officeDocument/2006/relationships/hyperlink" Target="http://docs.oracle.com/javase/tutorial/java/nutsandbolts/datatypes.html" TargetMode="External"/><Relationship Id="rId1" Type="http://schemas.openxmlformats.org/officeDocument/2006/relationships/slideLayout" Target="../slideLayouts/slideLayout12.xml"/><Relationship Id="rId6" Type="http://schemas.openxmlformats.org/officeDocument/2006/relationships/hyperlink" Target="http://java.sun.com/docs/books/tutorial/java/nutsandbolts/datatypes.html" TargetMode="External"/><Relationship Id="rId5" Type="http://schemas.openxmlformats.org/officeDocument/2006/relationships/hyperlink" Target="http://en.wikipedia.org/wiki/Data_type" TargetMode="External"/><Relationship Id="rId4" Type="http://schemas.openxmlformats.org/officeDocument/2006/relationships/hyperlink" Target="http://remote.science.uva.nl/~heck/JAVAcourse/ch4"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jedit.org/" TargetMode="External"/><Relationship Id="rId3" Type="http://schemas.openxmlformats.org/officeDocument/2006/relationships/hyperlink" Target="http://www.netbeans.org/" TargetMode="External"/><Relationship Id="rId7" Type="http://schemas.openxmlformats.org/officeDocument/2006/relationships/hyperlink" Target="http://www.jcreator.com/" TargetMode="External"/><Relationship Id="rId2" Type="http://schemas.openxmlformats.org/officeDocument/2006/relationships/hyperlink" Target="http://www.borland.com/" TargetMode="External"/><Relationship Id="rId1" Type="http://schemas.openxmlformats.org/officeDocument/2006/relationships/slideLayout" Target="../slideLayouts/slideLayout12.xml"/><Relationship Id="rId6" Type="http://schemas.openxmlformats.org/officeDocument/2006/relationships/hyperlink" Target="http://www.textpad.com/" TargetMode="External"/><Relationship Id="rId5" Type="http://schemas.openxmlformats.org/officeDocument/2006/relationships/hyperlink" Target="http://www.metrowerks.com/" TargetMode="External"/><Relationship Id="rId4" Type="http://schemas.openxmlformats.org/officeDocument/2006/relationships/hyperlink" Target="http://www.eclipse.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a:t>
            </a:r>
            <a:r>
              <a:rPr lang="en-US" sz="2400" dirty="0" smtClean="0">
                <a:solidFill>
                  <a:schemeClr val="bg1"/>
                </a:solidFill>
                <a:latin typeface="Open Sans"/>
              </a:rPr>
              <a:t>Object Oriented Programming</a:t>
            </a:r>
            <a:endParaRPr lang="en-US" sz="2400" dirty="0">
              <a:solidFill>
                <a:schemeClr val="bg1"/>
              </a:solidFill>
              <a:latin typeface="Open Sans"/>
            </a:endParaRPr>
          </a:p>
          <a:p>
            <a:pPr>
              <a:spcBef>
                <a:spcPct val="20000"/>
              </a:spcBef>
              <a:tabLst>
                <a:tab pos="1320800" algn="l"/>
                <a:tab pos="2054225" algn="l"/>
              </a:tabLst>
            </a:pPr>
            <a:r>
              <a:rPr lang="en-US" sz="2400" dirty="0">
                <a:solidFill>
                  <a:schemeClr val="bg1"/>
                </a:solidFill>
                <a:latin typeface="Open Sans"/>
              </a:rPr>
              <a:t>Effective Period	: </a:t>
            </a:r>
            <a:r>
              <a:rPr lang="en-US" sz="2400" dirty="0" smtClean="0">
                <a:solidFill>
                  <a:schemeClr val="bg1"/>
                </a:solidFill>
                <a:latin typeface="Open Sans"/>
              </a:rPr>
              <a:t>October 2018</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3600" dirty="0">
                <a:solidFill>
                  <a:schemeClr val="bg1"/>
                </a:solidFill>
              </a:rPr>
              <a:t>Introduction to Java Algorithm</a:t>
            </a:r>
            <a:r>
              <a:rPr lang="en-AU" dirty="0">
                <a:solidFill>
                  <a:schemeClr val="bg1"/>
                </a:solidFill>
              </a:rPr>
              <a:t/>
            </a:r>
            <a:br>
              <a:rPr lang="en-AU" dirty="0">
                <a:solidFill>
                  <a:schemeClr val="bg1"/>
                </a:solidFill>
              </a:rPr>
            </a:br>
            <a:r>
              <a:rPr lang="en-US" sz="2800" dirty="0">
                <a:solidFill>
                  <a:schemeClr val="bg1"/>
                </a:solidFill>
              </a:rPr>
              <a:t>Session  </a:t>
            </a:r>
            <a:r>
              <a:rPr lang="en-US" sz="2800" dirty="0" smtClean="0">
                <a:solidFill>
                  <a:schemeClr val="bg1"/>
                </a:solidFill>
              </a:rPr>
              <a:t>01</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6800" y="2408312"/>
            <a:ext cx="7924800" cy="792088"/>
          </a:xfrm>
        </p:spPr>
        <p:txBody>
          <a:bodyPr>
            <a:normAutofit fontScale="90000"/>
          </a:bodyPr>
          <a:lstStyle/>
          <a:p>
            <a:r>
              <a:rPr lang="en-US" dirty="0" smtClean="0">
                <a:solidFill>
                  <a:schemeClr val="tx1"/>
                </a:solidFill>
                <a:ea typeface="ＭＳ Ｐゴシック" pitchFamily="-84" charset="-128"/>
              </a:rPr>
              <a:t>Basic Things to Know Before Writing a Simple Programs</a:t>
            </a:r>
            <a:br>
              <a:rPr lang="en-US" dirty="0" smtClean="0">
                <a:solidFill>
                  <a:schemeClr val="tx1"/>
                </a:solidFill>
                <a:ea typeface="ＭＳ Ｐゴシック" pitchFamily="-84" charset="-128"/>
              </a:rPr>
            </a:br>
            <a:endParaRPr lang="en-US" dirty="0">
              <a:solidFill>
                <a:schemeClr val="tx1"/>
              </a:solidFill>
            </a:endParaRP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13316" name="Slide Number Placeholder 4"/>
          <p:cNvSpPr>
            <a:spLocks noGrp="1"/>
          </p:cNvSpPr>
          <p:nvPr>
            <p:ph type="sldNum" sz="quarter" idx="16"/>
          </p:nvPr>
        </p:nvSpPr>
        <p:spPr>
          <a:prstGeom prst="rect">
            <a:avLst/>
          </a:prstGeom>
          <a:noFill/>
        </p:spPr>
        <p:txBody>
          <a:bodyPr/>
          <a:lstStyle/>
          <a:p>
            <a:fld id="{5D2242BC-CCEE-4FCD-9D37-A4F2366E546D}" type="slidenum">
              <a:rPr lang="en-US" smtClean="0"/>
              <a:pPr/>
              <a:t>10</a:t>
            </a:fld>
            <a:endParaRPr lang="en-US" smtClean="0"/>
          </a:p>
        </p:txBody>
      </p:sp>
    </p:spTree>
    <p:extLst>
      <p:ext uri="{BB962C8B-B14F-4D97-AF65-F5344CB8AC3E}">
        <p14:creationId xmlns:p14="http://schemas.microsoft.com/office/powerpoint/2010/main" val="374664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solidFill>
                  <a:schemeClr val="tx1"/>
                </a:solidFill>
                <a:ea typeface="ＭＳ Ｐゴシック" pitchFamily="-84" charset="-128"/>
              </a:rPr>
              <a:t>Identifier (1)</a:t>
            </a:r>
          </a:p>
        </p:txBody>
      </p:sp>
      <p:sp>
        <p:nvSpPr>
          <p:cNvPr id="14339" name="Content Placeholder 2"/>
          <p:cNvSpPr>
            <a:spLocks noGrp="1"/>
          </p:cNvSpPr>
          <p:nvPr>
            <p:ph idx="1"/>
          </p:nvPr>
        </p:nvSpPr>
        <p:spPr/>
        <p:txBody>
          <a:bodyPr>
            <a:normAutofit lnSpcReduction="10000"/>
          </a:bodyPr>
          <a:lstStyle/>
          <a:p>
            <a:pPr eaLnBrk="1" hangingPunct="1"/>
            <a:r>
              <a:rPr lang="en-US" dirty="0" smtClean="0">
                <a:ea typeface="ＭＳ Ｐゴシック" pitchFamily="-84" charset="-128"/>
              </a:rPr>
              <a:t>What’s called identifier?</a:t>
            </a:r>
          </a:p>
          <a:p>
            <a:pPr lvl="1" eaLnBrk="1" hangingPunct="1"/>
            <a:r>
              <a:rPr lang="en-US" sz="1800" dirty="0" smtClean="0">
                <a:ea typeface="ＭＳ Ｐゴシック" pitchFamily="-84" charset="-128"/>
              </a:rPr>
              <a:t>Name of things that appear in the program</a:t>
            </a:r>
          </a:p>
          <a:p>
            <a:pPr lvl="1" eaLnBrk="1" hangingPunct="1"/>
            <a:endParaRPr lang="en-US" sz="1600" dirty="0" smtClean="0">
              <a:ea typeface="ＭＳ Ｐゴシック" pitchFamily="-84" charset="-128"/>
            </a:endParaRPr>
          </a:p>
          <a:p>
            <a:pPr lvl="1" eaLnBrk="1" hangingPunct="1"/>
            <a:endParaRPr lang="en-US" sz="1600" dirty="0" smtClean="0">
              <a:ea typeface="ＭＳ Ｐゴシック" pitchFamily="-84" charset="-128"/>
            </a:endParaRPr>
          </a:p>
          <a:p>
            <a:pPr lvl="1" eaLnBrk="1" hangingPunct="1"/>
            <a:endParaRPr lang="en-US" sz="1600" dirty="0" smtClean="0">
              <a:ea typeface="ＭＳ Ｐゴシック" pitchFamily="-84" charset="-128"/>
            </a:endParaRPr>
          </a:p>
          <a:p>
            <a:pPr lvl="1" eaLnBrk="1" hangingPunct="1"/>
            <a:endParaRPr lang="en-US" sz="1600" dirty="0" smtClean="0">
              <a:ea typeface="ＭＳ Ｐゴシック" pitchFamily="-84" charset="-128"/>
            </a:endParaRPr>
          </a:p>
          <a:p>
            <a:pPr lvl="1" eaLnBrk="1" hangingPunct="1"/>
            <a:endParaRPr lang="en-US" sz="1600" dirty="0" smtClean="0">
              <a:ea typeface="ＭＳ Ｐゴシック" pitchFamily="-84" charset="-128"/>
            </a:endParaRPr>
          </a:p>
          <a:p>
            <a:pPr lvl="1" eaLnBrk="1" hangingPunct="1"/>
            <a:endParaRPr lang="en-US" sz="1600" dirty="0" smtClean="0">
              <a:ea typeface="ＭＳ Ｐゴシック" pitchFamily="-84" charset="-128"/>
            </a:endParaRPr>
          </a:p>
          <a:p>
            <a:pPr lvl="1" eaLnBrk="1" hangingPunct="1"/>
            <a:endParaRPr lang="en-US" sz="1600" dirty="0" smtClean="0">
              <a:ea typeface="ＭＳ Ｐゴシック" pitchFamily="-84" charset="-128"/>
            </a:endParaRPr>
          </a:p>
          <a:p>
            <a:pPr lvl="1" eaLnBrk="1" hangingPunct="1"/>
            <a:endParaRPr lang="en-US" sz="1600" dirty="0" smtClean="0">
              <a:ea typeface="ＭＳ Ｐゴシック" pitchFamily="-84" charset="-128"/>
            </a:endParaRPr>
          </a:p>
          <a:p>
            <a:pPr lvl="1" eaLnBrk="1" hangingPunct="1"/>
            <a:endParaRPr lang="en-US" sz="1600" dirty="0" smtClean="0">
              <a:ea typeface="ＭＳ Ｐゴシック" pitchFamily="-84" charset="-128"/>
            </a:endParaRPr>
          </a:p>
          <a:p>
            <a:pPr eaLnBrk="1" hangingPunct="1">
              <a:buFontTx/>
              <a:buNone/>
            </a:pPr>
            <a:endParaRPr lang="en-US" dirty="0" smtClean="0">
              <a:ea typeface="ＭＳ Ｐゴシック" pitchFamily="-84" charset="-128"/>
            </a:endParaRPr>
          </a:p>
          <a:p>
            <a:pPr eaLnBrk="1" hangingPunct="1"/>
            <a:r>
              <a:rPr lang="en-US" dirty="0" smtClean="0">
                <a:ea typeface="ＭＳ Ｐゴシック" pitchFamily="-84" charset="-128"/>
              </a:rPr>
              <a:t>Identifiers: </a:t>
            </a:r>
            <a:r>
              <a:rPr lang="en-US" dirty="0" err="1" smtClean="0">
                <a:ea typeface="ＭＳ Ｐゴシック" pitchFamily="-84" charset="-128"/>
              </a:rPr>
              <a:t>ComputeTotal</a:t>
            </a:r>
            <a:r>
              <a:rPr lang="en-US" dirty="0" smtClean="0">
                <a:ea typeface="ＭＳ Ｐゴシック" pitchFamily="-84" charset="-128"/>
              </a:rPr>
              <a:t>, main, input, name</a:t>
            </a:r>
          </a:p>
          <a:p>
            <a:pPr eaLnBrk="1" hangingPunct="1"/>
            <a:endParaRPr lang="en-US" sz="1600" dirty="0" smtClean="0">
              <a:ea typeface="ＭＳ Ｐゴシック" pitchFamily="-84" charset="-128"/>
            </a:endParaRPr>
          </a:p>
          <a:p>
            <a:endParaRPr lang="en-US" sz="1600" dirty="0" smtClean="0">
              <a:ea typeface="ＭＳ Ｐゴシック" pitchFamily="-84" charset="-128"/>
            </a:endParaRP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14341" name="Slide Number Placeholder 4"/>
          <p:cNvSpPr>
            <a:spLocks noGrp="1"/>
          </p:cNvSpPr>
          <p:nvPr>
            <p:ph type="sldNum" sz="quarter" idx="16"/>
          </p:nvPr>
        </p:nvSpPr>
        <p:spPr>
          <a:prstGeom prst="rect">
            <a:avLst/>
          </a:prstGeom>
          <a:noFill/>
        </p:spPr>
        <p:txBody>
          <a:bodyPr/>
          <a:lstStyle/>
          <a:p>
            <a:fld id="{E7B50D01-D884-461C-8F4F-3EA482E6DB4F}" type="slidenum">
              <a:rPr lang="en-US" smtClean="0"/>
              <a:pPr/>
              <a:t>11</a:t>
            </a:fld>
            <a:endParaRPr lang="en-US" smtClean="0"/>
          </a:p>
        </p:txBody>
      </p:sp>
      <p:pic>
        <p:nvPicPr>
          <p:cNvPr id="27651" name="Picture 3"/>
          <p:cNvPicPr>
            <a:picLocks noChangeAspect="1" noChangeArrowheads="1"/>
          </p:cNvPicPr>
          <p:nvPr/>
        </p:nvPicPr>
        <p:blipFill>
          <a:blip r:embed="rId2" cstate="print"/>
          <a:srcRect/>
          <a:stretch>
            <a:fillRect/>
          </a:stretch>
        </p:blipFill>
        <p:spPr bwMode="auto">
          <a:xfrm>
            <a:off x="1295400" y="2895600"/>
            <a:ext cx="5856270" cy="3048000"/>
          </a:xfrm>
          <a:prstGeom prst="rect">
            <a:avLst/>
          </a:prstGeom>
          <a:noFill/>
          <a:ln w="9525">
            <a:noFill/>
            <a:miter lim="800000"/>
            <a:headEnd/>
            <a:tailEnd/>
          </a:ln>
        </p:spPr>
      </p:pic>
    </p:spTree>
    <p:extLst>
      <p:ext uri="{BB962C8B-B14F-4D97-AF65-F5344CB8AC3E}">
        <p14:creationId xmlns:p14="http://schemas.microsoft.com/office/powerpoint/2010/main" val="3427734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solidFill>
                  <a:schemeClr val="tx1"/>
                </a:solidFill>
                <a:ea typeface="ＭＳ Ｐゴシック" pitchFamily="-84" charset="-128"/>
              </a:rPr>
              <a:t>Identifier (2)</a:t>
            </a:r>
          </a:p>
        </p:txBody>
      </p:sp>
      <p:sp>
        <p:nvSpPr>
          <p:cNvPr id="15363" name="Content Placeholder 2"/>
          <p:cNvSpPr>
            <a:spLocks noGrp="1"/>
          </p:cNvSpPr>
          <p:nvPr>
            <p:ph idx="1"/>
          </p:nvPr>
        </p:nvSpPr>
        <p:spPr/>
        <p:txBody>
          <a:bodyPr/>
          <a:lstStyle/>
          <a:p>
            <a:pPr>
              <a:buFontTx/>
              <a:buNone/>
            </a:pPr>
            <a:r>
              <a:rPr lang="en-US" dirty="0" smtClean="0">
                <a:ea typeface="ＭＳ Ｐゴシック" pitchFamily="-84" charset="-128"/>
              </a:rPr>
              <a:t>Did you know the identifier’s rules?</a:t>
            </a:r>
          </a:p>
          <a:p>
            <a:pPr algn="just" eaLnBrk="1" hangingPunct="1">
              <a:buFont typeface="Wingdings" pitchFamily="2" charset="2"/>
              <a:buNone/>
            </a:pPr>
            <a:r>
              <a:rPr lang="en-US" dirty="0" smtClean="0">
                <a:ea typeface="ＭＳ Ｐゴシック" pitchFamily="-84" charset="-128"/>
              </a:rPr>
              <a:t>By Convention,</a:t>
            </a:r>
          </a:p>
          <a:p>
            <a:pPr algn="just" eaLnBrk="1" hangingPunct="1"/>
            <a:r>
              <a:rPr lang="en-US" dirty="0" smtClean="0">
                <a:ea typeface="ＭＳ Ｐゴシック" pitchFamily="-84" charset="-128"/>
              </a:rPr>
              <a:t>Consist of letters, digits, underscores, dollar sign</a:t>
            </a:r>
          </a:p>
          <a:p>
            <a:pPr algn="just" eaLnBrk="1" hangingPunct="1"/>
            <a:r>
              <a:rPr lang="en-US" dirty="0" smtClean="0">
                <a:ea typeface="ＭＳ Ｐゴシック" pitchFamily="-84" charset="-128"/>
              </a:rPr>
              <a:t>Can not start with digit</a:t>
            </a:r>
          </a:p>
          <a:p>
            <a:pPr algn="just" eaLnBrk="1" hangingPunct="1"/>
            <a:r>
              <a:rPr lang="en-US" dirty="0" smtClean="0">
                <a:ea typeface="ＭＳ Ｐゴシック" pitchFamily="-84" charset="-128"/>
              </a:rPr>
              <a:t>Can not use a reserved word, such as if, while, static, etc.</a:t>
            </a:r>
          </a:p>
          <a:p>
            <a:pPr algn="just" eaLnBrk="1" hangingPunct="1"/>
            <a:r>
              <a:rPr lang="en-US" dirty="0" smtClean="0">
                <a:ea typeface="ＭＳ Ｐゴシック" pitchFamily="-84" charset="-128"/>
              </a:rPr>
              <a:t>Can be of any length</a:t>
            </a:r>
          </a:p>
          <a:p>
            <a:pPr algn="just" eaLnBrk="1" hangingPunct="1">
              <a:buFont typeface="Wingdings" pitchFamily="2" charset="2"/>
              <a:buNone/>
            </a:pPr>
            <a:endParaRPr lang="en-US" dirty="0" smtClean="0">
              <a:ea typeface="ＭＳ Ｐゴシック" pitchFamily="-84" charset="-128"/>
            </a:endParaRPr>
          </a:p>
          <a:p>
            <a:pPr algn="just" eaLnBrk="1" hangingPunct="1">
              <a:buFont typeface="Wingdings" pitchFamily="2" charset="2"/>
              <a:buNone/>
            </a:pPr>
            <a:r>
              <a:rPr lang="en-US" dirty="0" smtClean="0">
                <a:ea typeface="ＭＳ Ｐゴシック" pitchFamily="-84" charset="-128"/>
              </a:rPr>
              <a:t>Note: </a:t>
            </a:r>
          </a:p>
          <a:p>
            <a:pPr algn="just" eaLnBrk="1" hangingPunct="1">
              <a:buFont typeface="Wingdings" pitchFamily="2" charset="2"/>
              <a:buNone/>
            </a:pPr>
            <a:r>
              <a:rPr lang="en-US" dirty="0" smtClean="0">
                <a:ea typeface="ＭＳ Ｐゴシック" pitchFamily="-84" charset="-128"/>
              </a:rPr>
              <a:t>	descriptive identifier make the code easy to read.</a:t>
            </a:r>
          </a:p>
          <a:p>
            <a:endParaRPr lang="en-US" dirty="0" smtClean="0">
              <a:ea typeface="ＭＳ Ｐゴシック" pitchFamily="-84" charset="-128"/>
            </a:endParaRP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15365" name="Slide Number Placeholder 4"/>
          <p:cNvSpPr>
            <a:spLocks noGrp="1"/>
          </p:cNvSpPr>
          <p:nvPr>
            <p:ph type="sldNum" sz="quarter" idx="16"/>
          </p:nvPr>
        </p:nvSpPr>
        <p:spPr>
          <a:prstGeom prst="rect">
            <a:avLst/>
          </a:prstGeom>
          <a:noFill/>
        </p:spPr>
        <p:txBody>
          <a:bodyPr/>
          <a:lstStyle/>
          <a:p>
            <a:fld id="{DBF68856-8B32-48E5-A6BD-367DC0D6414E}" type="slidenum">
              <a:rPr lang="en-US" smtClean="0"/>
              <a:pPr/>
              <a:t>12</a:t>
            </a:fld>
            <a:endParaRPr lang="en-US" smtClean="0"/>
          </a:p>
        </p:txBody>
      </p:sp>
    </p:spTree>
    <p:extLst>
      <p:ext uri="{BB962C8B-B14F-4D97-AF65-F5344CB8AC3E}">
        <p14:creationId xmlns:p14="http://schemas.microsoft.com/office/powerpoint/2010/main" val="1744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l="38086" t="36133" r="34814" b="56055"/>
          <a:stretch>
            <a:fillRect/>
          </a:stretch>
        </p:blipFill>
        <p:spPr bwMode="auto">
          <a:xfrm>
            <a:off x="1643063" y="4029075"/>
            <a:ext cx="3500437" cy="757238"/>
          </a:xfrm>
          <a:prstGeom prst="rect">
            <a:avLst/>
          </a:prstGeom>
          <a:noFill/>
          <a:ln w="9525">
            <a:noFill/>
            <a:miter lim="800000"/>
            <a:headEnd/>
            <a:tailEnd/>
          </a:ln>
        </p:spPr>
      </p:pic>
      <p:sp>
        <p:nvSpPr>
          <p:cNvPr id="16387" name="Title 1"/>
          <p:cNvSpPr>
            <a:spLocks noGrp="1"/>
          </p:cNvSpPr>
          <p:nvPr>
            <p:ph type="title"/>
          </p:nvPr>
        </p:nvSpPr>
        <p:spPr/>
        <p:txBody>
          <a:bodyPr/>
          <a:lstStyle/>
          <a:p>
            <a:r>
              <a:rPr lang="en-US" dirty="0" smtClean="0">
                <a:solidFill>
                  <a:schemeClr val="tx1"/>
                </a:solidFill>
                <a:ea typeface="ＭＳ Ｐゴシック" pitchFamily="-84" charset="-128"/>
              </a:rPr>
              <a:t>Variables</a:t>
            </a:r>
          </a:p>
        </p:txBody>
      </p:sp>
      <p:sp>
        <p:nvSpPr>
          <p:cNvPr id="16388" name="Content Placeholder 2"/>
          <p:cNvSpPr>
            <a:spLocks noGrp="1"/>
          </p:cNvSpPr>
          <p:nvPr>
            <p:ph idx="1"/>
          </p:nvPr>
        </p:nvSpPr>
        <p:spPr/>
        <p:txBody>
          <a:bodyPr/>
          <a:lstStyle/>
          <a:p>
            <a:pPr algn="just" eaLnBrk="1" hangingPunct="1"/>
            <a:r>
              <a:rPr lang="en-US" sz="1600" dirty="0" smtClean="0">
                <a:ea typeface="ＭＳ Ｐゴシック" pitchFamily="-84" charset="-128"/>
              </a:rPr>
              <a:t>How to declare a variable?</a:t>
            </a:r>
          </a:p>
          <a:p>
            <a:pPr algn="just" eaLnBrk="1" hangingPunct="1"/>
            <a:r>
              <a:rPr lang="en-US" sz="1600" dirty="0" smtClean="0">
                <a:ea typeface="ＭＳ Ｐゴシック" pitchFamily="-84" charset="-128"/>
              </a:rPr>
              <a:t>How to naming a variable?</a:t>
            </a:r>
          </a:p>
          <a:p>
            <a:pPr lvl="1" algn="just" eaLnBrk="1" hangingPunct="1"/>
            <a:r>
              <a:rPr lang="en-US" sz="1400" dirty="0" smtClean="0">
                <a:ea typeface="ＭＳ Ｐゴシック" pitchFamily="-84" charset="-128"/>
              </a:rPr>
              <a:t>By convention, the variable name is in lowercase. </a:t>
            </a:r>
          </a:p>
          <a:p>
            <a:pPr lvl="1" algn="just" eaLnBrk="1" hangingPunct="1"/>
            <a:r>
              <a:rPr lang="en-US" sz="1400" dirty="0" smtClean="0">
                <a:ea typeface="ＭＳ Ｐゴシック" pitchFamily="-84" charset="-128"/>
              </a:rPr>
              <a:t>If the variable name is consist of more than a word, concatenate them by using underscore symbol (</a:t>
            </a:r>
            <a:r>
              <a:rPr lang="en-US" sz="1400" dirty="0" err="1" smtClean="0">
                <a:latin typeface="Courier New" pitchFamily="49" charset="0"/>
                <a:ea typeface="ＭＳ Ｐゴシック" pitchFamily="-84" charset="-128"/>
                <a:cs typeface="Courier New" pitchFamily="49" charset="0"/>
              </a:rPr>
              <a:t>student_name</a:t>
            </a:r>
            <a:r>
              <a:rPr lang="en-US" sz="1400" dirty="0" smtClean="0">
                <a:ea typeface="ＭＳ Ｐゴシック" pitchFamily="-84" charset="-128"/>
              </a:rPr>
              <a:t>) or capitalize the first letter of each word except the first word (</a:t>
            </a:r>
            <a:r>
              <a:rPr lang="en-US" sz="1400" dirty="0" err="1" smtClean="0">
                <a:latin typeface="Courier New" pitchFamily="49" charset="0"/>
                <a:ea typeface="ＭＳ Ｐゴシック" pitchFamily="-84" charset="-128"/>
                <a:cs typeface="Courier New" pitchFamily="49" charset="0"/>
              </a:rPr>
              <a:t>studentName</a:t>
            </a:r>
            <a:r>
              <a:rPr lang="en-US" sz="1400" dirty="0" smtClean="0">
                <a:ea typeface="ＭＳ Ｐゴシック" pitchFamily="-84" charset="-128"/>
              </a:rPr>
              <a:t>)</a:t>
            </a:r>
          </a:p>
          <a:p>
            <a:pPr algn="just" eaLnBrk="1" hangingPunct="1"/>
            <a:r>
              <a:rPr lang="en-US" sz="1600" dirty="0" smtClean="0">
                <a:ea typeface="ＭＳ Ｐゴシック" pitchFamily="-84" charset="-128"/>
              </a:rPr>
              <a:t>How to initializing a variable?</a:t>
            </a:r>
          </a:p>
          <a:p>
            <a:endParaRPr lang="en-US" sz="1400" dirty="0" smtClean="0">
              <a:ea typeface="ＭＳ Ｐゴシック" pitchFamily="-84" charset="-128"/>
            </a:endParaRPr>
          </a:p>
          <a:p>
            <a:endParaRPr lang="en-US" sz="1600" dirty="0" smtClean="0">
              <a:ea typeface="ＭＳ Ｐゴシック" pitchFamily="-84" charset="-128"/>
            </a:endParaRPr>
          </a:p>
          <a:p>
            <a:endParaRPr lang="en-US" sz="1600" dirty="0" smtClean="0">
              <a:ea typeface="ＭＳ Ｐゴシック" pitchFamily="-84" charset="-128"/>
            </a:endParaRPr>
          </a:p>
          <a:p>
            <a:r>
              <a:rPr lang="en-US" sz="1600" dirty="0" smtClean="0">
                <a:ea typeface="ＭＳ Ｐゴシック" pitchFamily="-84" charset="-128"/>
              </a:rPr>
              <a:t>Constant Variable</a:t>
            </a:r>
          </a:p>
          <a:p>
            <a:pPr marL="742950" lvl="2" indent="-342900"/>
            <a:r>
              <a:rPr lang="en-US" sz="1600" dirty="0" smtClean="0">
                <a:ea typeface="ＭＳ Ｐゴシック" pitchFamily="-84" charset="-128"/>
              </a:rPr>
              <a:t>Permanent data/ data that never changes. Example: Pi = 3.14159</a:t>
            </a:r>
          </a:p>
          <a:p>
            <a:pPr marL="742950" lvl="2" indent="-342900"/>
            <a:r>
              <a:rPr lang="en-US" sz="1400" dirty="0" smtClean="0">
                <a:ea typeface="ＭＳ Ｐゴシック" pitchFamily="-84" charset="-128"/>
              </a:rPr>
              <a:t>By using </a:t>
            </a:r>
            <a:r>
              <a:rPr lang="en-US" sz="1400" b="1" dirty="0" smtClean="0">
                <a:solidFill>
                  <a:srgbClr val="0070C0"/>
                </a:solidFill>
                <a:latin typeface="Courier New" pitchFamily="49" charset="0"/>
                <a:ea typeface="ＭＳ Ｐゴシック" pitchFamily="-84" charset="-128"/>
                <a:cs typeface="Courier New" pitchFamily="49" charset="0"/>
              </a:rPr>
              <a:t>final</a:t>
            </a:r>
            <a:r>
              <a:rPr lang="en-US" sz="1400" dirty="0" smtClean="0">
                <a:ea typeface="ＭＳ Ｐゴシック" pitchFamily="-84" charset="-128"/>
              </a:rPr>
              <a:t> keyword</a:t>
            </a:r>
          </a:p>
          <a:p>
            <a:pPr marL="742950" lvl="2" indent="-342900"/>
            <a:r>
              <a:rPr lang="en-US" sz="1400" dirty="0" smtClean="0">
                <a:ea typeface="ＭＳ Ｐゴシック" pitchFamily="-84" charset="-128"/>
              </a:rPr>
              <a:t>By convention, constant are named in uppercase</a:t>
            </a:r>
          </a:p>
          <a:p>
            <a:pPr marL="742950" lvl="2" indent="-342900"/>
            <a:endParaRPr lang="en-US" sz="1400" dirty="0" smtClean="0">
              <a:ea typeface="ＭＳ Ｐゴシック" pitchFamily="-84" charset="-128"/>
            </a:endParaRPr>
          </a:p>
          <a:p>
            <a:pPr marL="742950" lvl="2" indent="-342900"/>
            <a:endParaRPr lang="en-US" sz="1600" dirty="0" smtClean="0">
              <a:ea typeface="ＭＳ Ｐゴシック" pitchFamily="-84" charset="-128"/>
            </a:endParaRPr>
          </a:p>
          <a:p>
            <a:endParaRPr lang="en-US" sz="1400" dirty="0" smtClean="0">
              <a:ea typeface="ＭＳ Ｐゴシック" pitchFamily="-84" charset="-128"/>
            </a:endParaRP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16390" name="Slide Number Placeholder 4"/>
          <p:cNvSpPr>
            <a:spLocks noGrp="1"/>
          </p:cNvSpPr>
          <p:nvPr>
            <p:ph type="sldNum" sz="quarter" idx="16"/>
          </p:nvPr>
        </p:nvSpPr>
        <p:spPr>
          <a:prstGeom prst="rect">
            <a:avLst/>
          </a:prstGeom>
          <a:noFill/>
        </p:spPr>
        <p:txBody>
          <a:bodyPr/>
          <a:lstStyle/>
          <a:p>
            <a:fld id="{B79296C5-5D7E-4EAA-A9DA-5931B98C7836}" type="slidenum">
              <a:rPr lang="en-US" smtClean="0"/>
              <a:pPr/>
              <a:t>13</a:t>
            </a:fld>
            <a:endParaRPr lang="en-US" smtClean="0"/>
          </a:p>
        </p:txBody>
      </p:sp>
      <p:pic>
        <p:nvPicPr>
          <p:cNvPr id="16391" name="Picture 4"/>
          <p:cNvPicPr>
            <a:picLocks noChangeAspect="1" noChangeArrowheads="1"/>
          </p:cNvPicPr>
          <p:nvPr/>
        </p:nvPicPr>
        <p:blipFill>
          <a:blip r:embed="rId3" cstate="print"/>
          <a:srcRect/>
          <a:stretch>
            <a:fillRect/>
          </a:stretch>
        </p:blipFill>
        <p:spPr bwMode="auto">
          <a:xfrm>
            <a:off x="4857750" y="1071563"/>
            <a:ext cx="2857500" cy="625475"/>
          </a:xfrm>
          <a:prstGeom prst="rect">
            <a:avLst/>
          </a:prstGeom>
          <a:noFill/>
          <a:ln w="9525">
            <a:solidFill>
              <a:schemeClr val="tx1"/>
            </a:solidFill>
            <a:miter lim="800000"/>
            <a:headEnd/>
            <a:tailEnd/>
          </a:ln>
        </p:spPr>
      </p:pic>
      <p:sp>
        <p:nvSpPr>
          <p:cNvPr id="9" name="TextBox 8"/>
          <p:cNvSpPr txBox="1"/>
          <p:nvPr/>
        </p:nvSpPr>
        <p:spPr>
          <a:xfrm>
            <a:off x="6143625" y="3786188"/>
            <a:ext cx="2643188" cy="954087"/>
          </a:xfrm>
          <a:prstGeom prst="rect">
            <a:avLst/>
          </a:prstGeom>
          <a:noFill/>
        </p:spPr>
        <p:txBody>
          <a:bodyPr>
            <a:spAutoFit/>
          </a:bodyPr>
          <a:lstStyle/>
          <a:p>
            <a:pPr>
              <a:defRPr/>
            </a:pPr>
            <a:r>
              <a:rPr lang="en-US" sz="2000" b="1" dirty="0">
                <a:solidFill>
                  <a:srgbClr val="FF0000"/>
                </a:solidFill>
                <a:latin typeface="+mn-lt"/>
              </a:rPr>
              <a:t>Literal: </a:t>
            </a:r>
            <a:r>
              <a:rPr lang="en-US" sz="1800" dirty="0">
                <a:solidFill>
                  <a:srgbClr val="FF0000"/>
                </a:solidFill>
                <a:latin typeface="+mn-lt"/>
              </a:rPr>
              <a:t>constant value that appears directly in the program</a:t>
            </a:r>
          </a:p>
        </p:txBody>
      </p:sp>
      <p:cxnSp>
        <p:nvCxnSpPr>
          <p:cNvPr id="10" name="Straight Arrow Connector 9"/>
          <p:cNvCxnSpPr>
            <a:endCxn id="11" idx="6"/>
          </p:cNvCxnSpPr>
          <p:nvPr/>
        </p:nvCxnSpPr>
        <p:spPr>
          <a:xfrm rot="10800000">
            <a:off x="5357813" y="4251325"/>
            <a:ext cx="785812" cy="349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929063" y="4071938"/>
            <a:ext cx="1428750" cy="3571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3071813" y="4429125"/>
            <a:ext cx="2000250" cy="4286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396" name="Picture 2"/>
          <p:cNvPicPr>
            <a:picLocks noChangeAspect="1" noChangeArrowheads="1"/>
          </p:cNvPicPr>
          <p:nvPr/>
        </p:nvPicPr>
        <p:blipFill>
          <a:blip r:embed="rId4" cstate="print"/>
          <a:srcRect/>
          <a:stretch>
            <a:fillRect/>
          </a:stretch>
        </p:blipFill>
        <p:spPr bwMode="auto">
          <a:xfrm>
            <a:off x="4191000" y="6019800"/>
            <a:ext cx="4357688" cy="341313"/>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85376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solidFill>
                  <a:schemeClr val="tx1"/>
                </a:solidFill>
                <a:ea typeface="ＭＳ Ｐゴシック" pitchFamily="-84" charset="-128"/>
              </a:rPr>
              <a:t>Assignment Statement and Expression</a:t>
            </a:r>
          </a:p>
        </p:txBody>
      </p:sp>
      <p:sp>
        <p:nvSpPr>
          <p:cNvPr id="17413" name="Content Placeholder 2"/>
          <p:cNvSpPr>
            <a:spLocks noGrp="1"/>
          </p:cNvSpPr>
          <p:nvPr>
            <p:ph idx="1"/>
          </p:nvPr>
        </p:nvSpPr>
        <p:spPr/>
        <p:txBody>
          <a:bodyPr>
            <a:normAutofit fontScale="92500" lnSpcReduction="10000"/>
          </a:bodyPr>
          <a:lstStyle/>
          <a:p>
            <a:r>
              <a:rPr lang="en-US" b="1" u="sng" dirty="0" smtClean="0">
                <a:ea typeface="ＭＳ Ｐゴシック" pitchFamily="-84" charset="-128"/>
              </a:rPr>
              <a:t>Assignment statement</a:t>
            </a:r>
            <a:r>
              <a:rPr lang="en-US" b="1" dirty="0" smtClean="0">
                <a:ea typeface="ＭＳ Ｐゴシック" pitchFamily="-84" charset="-128"/>
              </a:rPr>
              <a:t>:</a:t>
            </a:r>
            <a:r>
              <a:rPr lang="en-US" b="1" u="sng" dirty="0" smtClean="0">
                <a:ea typeface="ＭＳ Ｐゴシック" pitchFamily="-84" charset="-128"/>
              </a:rPr>
              <a:t> </a:t>
            </a:r>
          </a:p>
          <a:p>
            <a:pPr lvl="1"/>
            <a:r>
              <a:rPr lang="en-US" sz="1800" dirty="0" smtClean="0">
                <a:latin typeface="Courier New" pitchFamily="49" charset="0"/>
                <a:ea typeface="ＭＳ Ｐゴシック" pitchFamily="-84" charset="-128"/>
                <a:cs typeface="Courier New" pitchFamily="49" charset="0"/>
              </a:rPr>
              <a:t>Variable = expression;</a:t>
            </a:r>
          </a:p>
          <a:p>
            <a:pPr lvl="1">
              <a:buFontTx/>
              <a:buNone/>
            </a:pPr>
            <a:endParaRPr lang="en-US" sz="1600" dirty="0" smtClean="0">
              <a:latin typeface="Courier New" pitchFamily="49" charset="0"/>
              <a:ea typeface="ＭＳ Ｐゴシック" pitchFamily="-84" charset="-128"/>
              <a:cs typeface="Courier New" pitchFamily="49" charset="0"/>
            </a:endParaRPr>
          </a:p>
          <a:p>
            <a:endParaRPr lang="en-US" b="1" u="sng" dirty="0" smtClean="0">
              <a:ea typeface="ＭＳ Ｐゴシック" pitchFamily="-84" charset="-128"/>
            </a:endParaRPr>
          </a:p>
          <a:p>
            <a:r>
              <a:rPr lang="en-US" b="1" u="sng" dirty="0" smtClean="0">
                <a:ea typeface="ＭＳ Ｐゴシック" pitchFamily="-84" charset="-128"/>
              </a:rPr>
              <a:t>Expression</a:t>
            </a:r>
            <a:r>
              <a:rPr lang="en-US" b="1" dirty="0" smtClean="0">
                <a:ea typeface="ＭＳ Ｐゴシック" pitchFamily="-84" charset="-128"/>
              </a:rPr>
              <a:t>: </a:t>
            </a:r>
            <a:r>
              <a:rPr lang="en-US" dirty="0" smtClean="0">
                <a:ea typeface="ＭＳ Ｐゴシック" pitchFamily="-84" charset="-128"/>
              </a:rPr>
              <a:t>represent a computation involving values, variables, and operators that, taking them together, evaluates to a value.</a:t>
            </a:r>
          </a:p>
          <a:p>
            <a:pPr lvl="1"/>
            <a:r>
              <a:rPr lang="en-US" sz="1800" b="1" dirty="0" err="1" smtClean="0">
                <a:latin typeface="Courier New" pitchFamily="49" charset="0"/>
                <a:ea typeface="ＭＳ Ｐゴシック" pitchFamily="-84" charset="-128"/>
                <a:cs typeface="Courier New" pitchFamily="49" charset="0"/>
              </a:rPr>
              <a:t>int</a:t>
            </a:r>
            <a:r>
              <a:rPr lang="en-US" sz="1800" dirty="0" smtClean="0">
                <a:latin typeface="Courier New" pitchFamily="49" charset="0"/>
                <a:ea typeface="ＭＳ Ｐゴシック" pitchFamily="-84" charset="-128"/>
                <a:cs typeface="Courier New" pitchFamily="49" charset="0"/>
              </a:rPr>
              <a:t> x = 1;</a:t>
            </a:r>
          </a:p>
          <a:p>
            <a:pPr lvl="1"/>
            <a:r>
              <a:rPr lang="en-US" sz="1800" dirty="0" smtClean="0">
                <a:latin typeface="Courier New" pitchFamily="49" charset="0"/>
                <a:ea typeface="ＭＳ Ｐゴシック" pitchFamily="-84" charset="-128"/>
                <a:cs typeface="Courier New" pitchFamily="49" charset="0"/>
              </a:rPr>
              <a:t>X = 5* (3/2) + 3*2;</a:t>
            </a:r>
          </a:p>
          <a:p>
            <a:pPr eaLnBrk="1" hangingPunct="1"/>
            <a:r>
              <a:rPr lang="en-US" b="1" u="sng" dirty="0" smtClean="0">
                <a:ea typeface="ＭＳ Ｐゴシック" pitchFamily="-84" charset="-128"/>
              </a:rPr>
              <a:t>Comment</a:t>
            </a:r>
            <a:r>
              <a:rPr lang="en-US" b="1" dirty="0" smtClean="0">
                <a:ea typeface="ＭＳ Ｐゴシック" pitchFamily="-84" charset="-128"/>
              </a:rPr>
              <a:t>:</a:t>
            </a:r>
            <a:r>
              <a:rPr lang="en-US" dirty="0" smtClean="0">
                <a:ea typeface="ＭＳ Ｐゴシック" pitchFamily="-84" charset="-128"/>
              </a:rPr>
              <a:t> Helping a programmer to communicate and understand a program. (internal program documentation)</a:t>
            </a:r>
          </a:p>
          <a:p>
            <a:pPr lvl="1" eaLnBrk="1" hangingPunct="1"/>
            <a:r>
              <a:rPr lang="en-US" sz="1800" dirty="0" smtClean="0">
                <a:ea typeface="ＭＳ Ｐゴシック" pitchFamily="-84" charset="-128"/>
              </a:rPr>
              <a:t>Notation?</a:t>
            </a:r>
          </a:p>
          <a:p>
            <a:pPr lvl="2" eaLnBrk="1" hangingPunct="1">
              <a:buFontTx/>
              <a:buNone/>
            </a:pPr>
            <a:r>
              <a:rPr lang="en-US" sz="1800" dirty="0" smtClean="0">
                <a:latin typeface="Courier New" pitchFamily="49" charset="0"/>
                <a:ea typeface="ＭＳ Ｐゴシック" pitchFamily="-84" charset="-128"/>
                <a:cs typeface="Courier New" pitchFamily="49" charset="0"/>
              </a:rPr>
              <a:t>	</a:t>
            </a:r>
            <a:r>
              <a:rPr lang="en-US" sz="1600" dirty="0" smtClean="0">
                <a:latin typeface="Courier New" pitchFamily="49" charset="0"/>
                <a:ea typeface="ＭＳ Ｐゴシック" pitchFamily="-84" charset="-128"/>
                <a:cs typeface="Courier New" pitchFamily="49" charset="0"/>
              </a:rPr>
              <a:t>// </a:t>
            </a:r>
            <a:r>
              <a:rPr lang="en-US" sz="1600" dirty="0" smtClean="0">
                <a:latin typeface="Courier New" pitchFamily="49" charset="0"/>
                <a:ea typeface="ＭＳ Ｐゴシック" pitchFamily="-84" charset="-128"/>
                <a:cs typeface="Courier New" pitchFamily="49" charset="0"/>
                <a:sym typeface="Wingdings" pitchFamily="2" charset="2"/>
              </a:rPr>
              <a:t></a:t>
            </a:r>
            <a:r>
              <a:rPr lang="en-US" sz="1600" dirty="0" smtClean="0">
                <a:latin typeface="Courier New" pitchFamily="49" charset="0"/>
                <a:ea typeface="ＭＳ Ｐゴシック" pitchFamily="-84" charset="-128"/>
                <a:cs typeface="Courier New" pitchFamily="49" charset="0"/>
              </a:rPr>
              <a:t> line comment</a:t>
            </a:r>
          </a:p>
          <a:p>
            <a:pPr lvl="2" eaLnBrk="1" hangingPunct="1">
              <a:buFontTx/>
              <a:buNone/>
            </a:pPr>
            <a:r>
              <a:rPr lang="en-US" sz="1600" dirty="0" smtClean="0">
                <a:latin typeface="Courier New" pitchFamily="49" charset="0"/>
                <a:ea typeface="ＭＳ Ｐゴシック" pitchFamily="-84" charset="-128"/>
                <a:cs typeface="Courier New" pitchFamily="49" charset="0"/>
              </a:rPr>
              <a:t>	/* … */ </a:t>
            </a:r>
            <a:r>
              <a:rPr lang="en-US" sz="1600" dirty="0" smtClean="0">
                <a:latin typeface="Courier New" pitchFamily="49" charset="0"/>
                <a:ea typeface="ＭＳ Ｐゴシック" pitchFamily="-84" charset="-128"/>
                <a:cs typeface="Courier New" pitchFamily="49" charset="0"/>
                <a:sym typeface="Wingdings" pitchFamily="2" charset="2"/>
              </a:rPr>
              <a:t> </a:t>
            </a:r>
            <a:r>
              <a:rPr lang="en-US" sz="1600" dirty="0" smtClean="0">
                <a:latin typeface="Courier New" pitchFamily="49" charset="0"/>
                <a:ea typeface="ＭＳ Ｐゴシック" pitchFamily="-84" charset="-128"/>
                <a:cs typeface="Courier New" pitchFamily="49" charset="0"/>
              </a:rPr>
              <a:t>paragraph comment</a:t>
            </a:r>
          </a:p>
          <a:p>
            <a:endParaRPr lang="en-US" sz="3200" dirty="0" smtClean="0">
              <a:latin typeface="Courier New" pitchFamily="49" charset="0"/>
              <a:ea typeface="ＭＳ Ｐゴシック" pitchFamily="-84" charset="-128"/>
              <a:cs typeface="Courier New" pitchFamily="49" charset="0"/>
            </a:endParaRPr>
          </a:p>
        </p:txBody>
      </p:sp>
      <p:sp>
        <p:nvSpPr>
          <p:cNvPr id="4" name="Date Placeholder 3"/>
          <p:cNvSpPr>
            <a:spLocks noGrp="1"/>
          </p:cNvSpPr>
          <p:nvPr>
            <p:ph type="dt" sz="half" idx="14"/>
          </p:nvPr>
        </p:nvSpPr>
        <p:spPr>
          <a:prstGeom prst="rect">
            <a:avLst/>
          </a:prstGeom>
        </p:spPr>
        <p:txBody>
          <a:bodyPr/>
          <a:lstStyle/>
          <a:p>
            <a:pPr>
              <a:defRPr/>
            </a:pPr>
            <a:r>
              <a:rPr lang="en-US"/>
              <a:t>Bina Nusantara</a:t>
            </a:r>
          </a:p>
        </p:txBody>
      </p:sp>
      <p:sp>
        <p:nvSpPr>
          <p:cNvPr id="17412" name="Slide Number Placeholder 4"/>
          <p:cNvSpPr>
            <a:spLocks noGrp="1"/>
          </p:cNvSpPr>
          <p:nvPr>
            <p:ph type="sldNum" sz="quarter" idx="16"/>
          </p:nvPr>
        </p:nvSpPr>
        <p:spPr>
          <a:prstGeom prst="rect">
            <a:avLst/>
          </a:prstGeom>
          <a:noFill/>
        </p:spPr>
        <p:txBody>
          <a:bodyPr/>
          <a:lstStyle/>
          <a:p>
            <a:fld id="{62041BC8-D74A-4710-9AAA-007399983203}" type="slidenum">
              <a:rPr lang="en-US" smtClean="0"/>
              <a:pPr/>
              <a:t>14</a:t>
            </a:fld>
            <a:endParaRPr lang="en-US" smtClean="0"/>
          </a:p>
        </p:txBody>
      </p:sp>
      <p:sp>
        <p:nvSpPr>
          <p:cNvPr id="7" name="Rectangle 6"/>
          <p:cNvSpPr/>
          <p:nvPr/>
        </p:nvSpPr>
        <p:spPr>
          <a:xfrm>
            <a:off x="2997200" y="2571750"/>
            <a:ext cx="357187" cy="3571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17415" name="TextBox 10"/>
          <p:cNvSpPr txBox="1">
            <a:spLocks noChangeArrowheads="1"/>
          </p:cNvSpPr>
          <p:nvPr/>
        </p:nvSpPr>
        <p:spPr bwMode="auto">
          <a:xfrm>
            <a:off x="2282825" y="3059113"/>
            <a:ext cx="2365375" cy="369887"/>
          </a:xfrm>
          <a:prstGeom prst="rect">
            <a:avLst/>
          </a:prstGeom>
          <a:noFill/>
          <a:ln w="9525">
            <a:noFill/>
            <a:miter lim="800000"/>
            <a:headEnd/>
            <a:tailEnd/>
          </a:ln>
        </p:spPr>
        <p:txBody>
          <a:bodyPr wrap="none">
            <a:spAutoFit/>
          </a:bodyPr>
          <a:lstStyle/>
          <a:p>
            <a:r>
              <a:rPr lang="en-US" sz="1800">
                <a:solidFill>
                  <a:srgbClr val="FF0000"/>
                </a:solidFill>
              </a:rPr>
              <a:t>Assignment Operator</a:t>
            </a:r>
          </a:p>
        </p:txBody>
      </p:sp>
      <p:cxnSp>
        <p:nvCxnSpPr>
          <p:cNvPr id="10" name="Straight Arrow Connector 9"/>
          <p:cNvCxnSpPr>
            <a:stCxn id="7" idx="2"/>
          </p:cNvCxnSpPr>
          <p:nvPr/>
        </p:nvCxnSpPr>
        <p:spPr>
          <a:xfrm rot="16200000" flipH="1">
            <a:off x="3086894" y="3018631"/>
            <a:ext cx="214312" cy="3492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52768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3124200"/>
            <a:ext cx="7924800" cy="792088"/>
          </a:xfrm>
        </p:spPr>
        <p:txBody>
          <a:bodyPr>
            <a:normAutofit/>
          </a:bodyPr>
          <a:lstStyle/>
          <a:p>
            <a:r>
              <a:rPr lang="en-US" dirty="0" smtClean="0">
                <a:solidFill>
                  <a:schemeClr val="tx1"/>
                </a:solidFill>
                <a:ea typeface="ＭＳ Ｐゴシック" pitchFamily="-84" charset="-128"/>
              </a:rPr>
              <a:t>Data Type and </a:t>
            </a:r>
            <a:r>
              <a:rPr lang="en-US" dirty="0" err="1" smtClean="0">
                <a:solidFill>
                  <a:schemeClr val="tx1"/>
                </a:solidFill>
                <a:ea typeface="ＭＳ Ｐゴシック" pitchFamily="-84" charset="-128"/>
              </a:rPr>
              <a:t>Input/Output</a:t>
            </a:r>
            <a:endParaRPr lang="en-US" dirty="0">
              <a:solidFill>
                <a:schemeClr val="tx1"/>
              </a:solidFill>
            </a:endParaRP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18437" name="Slide Number Placeholder 4"/>
          <p:cNvSpPr>
            <a:spLocks noGrp="1"/>
          </p:cNvSpPr>
          <p:nvPr>
            <p:ph type="sldNum" sz="quarter" idx="16"/>
          </p:nvPr>
        </p:nvSpPr>
        <p:spPr>
          <a:prstGeom prst="rect">
            <a:avLst/>
          </a:prstGeom>
          <a:noFill/>
        </p:spPr>
        <p:txBody>
          <a:bodyPr/>
          <a:lstStyle/>
          <a:p>
            <a:fld id="{5BF61AA5-D009-4B7D-919C-666CD2067D22}" type="slidenum">
              <a:rPr lang="en-US" smtClean="0"/>
              <a:pPr/>
              <a:t>15</a:t>
            </a:fld>
            <a:endParaRPr lang="en-US" smtClean="0"/>
          </a:p>
        </p:txBody>
      </p:sp>
    </p:spTree>
    <p:extLst>
      <p:ext uri="{BB962C8B-B14F-4D97-AF65-F5344CB8AC3E}">
        <p14:creationId xmlns:p14="http://schemas.microsoft.com/office/powerpoint/2010/main" val="2139499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200400" y="609600"/>
            <a:ext cx="7924800" cy="792088"/>
          </a:xfrm>
        </p:spPr>
        <p:txBody>
          <a:bodyPr/>
          <a:lstStyle/>
          <a:p>
            <a:r>
              <a:rPr lang="en-US" dirty="0" smtClean="0">
                <a:solidFill>
                  <a:schemeClr val="tx1"/>
                </a:solidFill>
                <a:ea typeface="ＭＳ Ｐゴシック" pitchFamily="-84" charset="-128"/>
              </a:rPr>
              <a:t>Numeric data types</a:t>
            </a: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19461" name="Slide Number Placeholder 4"/>
          <p:cNvSpPr>
            <a:spLocks noGrp="1"/>
          </p:cNvSpPr>
          <p:nvPr>
            <p:ph type="sldNum" sz="quarter" idx="16"/>
          </p:nvPr>
        </p:nvSpPr>
        <p:spPr>
          <a:prstGeom prst="rect">
            <a:avLst/>
          </a:prstGeom>
          <a:noFill/>
        </p:spPr>
        <p:txBody>
          <a:bodyPr/>
          <a:lstStyle/>
          <a:p>
            <a:fld id="{BF3A7E2B-C26B-4468-8EB1-8F1BDA360851}" type="slidenum">
              <a:rPr lang="en-US" smtClean="0"/>
              <a:pPr/>
              <a:t>16</a:t>
            </a:fld>
            <a:endParaRPr lang="en-US" smtClean="0"/>
          </a:p>
        </p:txBody>
      </p:sp>
      <p:sp>
        <p:nvSpPr>
          <p:cNvPr id="19496" name="Rectangle 6"/>
          <p:cNvSpPr>
            <a:spLocks noChangeArrowheads="1"/>
          </p:cNvSpPr>
          <p:nvPr/>
        </p:nvSpPr>
        <p:spPr bwMode="auto">
          <a:xfrm>
            <a:off x="928687" y="5591175"/>
            <a:ext cx="8215313" cy="276225"/>
          </a:xfrm>
          <a:prstGeom prst="rect">
            <a:avLst/>
          </a:prstGeom>
          <a:noFill/>
          <a:ln w="9525">
            <a:noFill/>
            <a:miter lim="800000"/>
            <a:headEnd/>
            <a:tailEnd/>
          </a:ln>
        </p:spPr>
        <p:txBody>
          <a:bodyPr>
            <a:spAutoFit/>
          </a:bodyPr>
          <a:lstStyle/>
          <a:p>
            <a:r>
              <a:rPr lang="en-US" dirty="0"/>
              <a:t>List of six numeric data types, their ranges, and their storage sizes (Daniel Y. Liang, </a:t>
            </a:r>
            <a:r>
              <a:rPr lang="en-US" dirty="0" err="1"/>
              <a:t>Vol</a:t>
            </a:r>
            <a:r>
              <a:rPr lang="en-US" dirty="0"/>
              <a:t> 8, 2011, P56)</a:t>
            </a:r>
          </a:p>
        </p:txBody>
      </p:sp>
      <p:graphicFrame>
        <p:nvGraphicFramePr>
          <p:cNvPr id="8" name="Content Placeholder 4"/>
          <p:cNvGraphicFramePr>
            <a:graphicFrameLocks/>
          </p:cNvGraphicFramePr>
          <p:nvPr/>
        </p:nvGraphicFramePr>
        <p:xfrm>
          <a:off x="914400" y="1524000"/>
          <a:ext cx="8153399" cy="3855720"/>
        </p:xfrm>
        <a:graphic>
          <a:graphicData uri="http://schemas.openxmlformats.org/drawingml/2006/table">
            <a:tbl>
              <a:tblPr/>
              <a:tblGrid>
                <a:gridCol w="978530">
                  <a:extLst>
                    <a:ext uri="{9D8B030D-6E8A-4147-A177-3AD203B41FA5}">
                      <a16:colId xmlns:a16="http://schemas.microsoft.com/office/drawing/2014/main" val="20000"/>
                    </a:ext>
                  </a:extLst>
                </a:gridCol>
                <a:gridCol w="5462441">
                  <a:extLst>
                    <a:ext uri="{9D8B030D-6E8A-4147-A177-3AD203B41FA5}">
                      <a16:colId xmlns:a16="http://schemas.microsoft.com/office/drawing/2014/main" val="20001"/>
                    </a:ext>
                  </a:extLst>
                </a:gridCol>
                <a:gridCol w="1712428">
                  <a:extLst>
                    <a:ext uri="{9D8B030D-6E8A-4147-A177-3AD203B41FA5}">
                      <a16:colId xmlns:a16="http://schemas.microsoft.com/office/drawing/2014/main" val="20002"/>
                    </a:ext>
                  </a:extLst>
                </a:gridCol>
              </a:tblGrid>
              <a:tr h="320040">
                <a:tc>
                  <a:txBody>
                    <a:bodyPr/>
                    <a:lstStyle/>
                    <a:p>
                      <a:pPr marL="0" marR="0">
                        <a:lnSpc>
                          <a:spcPct val="115000"/>
                        </a:lnSpc>
                        <a:spcBef>
                          <a:spcPts val="0"/>
                        </a:spcBef>
                        <a:spcAft>
                          <a:spcPts val="0"/>
                        </a:spcAft>
                      </a:pPr>
                      <a:r>
                        <a:rPr lang="en-US" sz="2000" b="1" dirty="0">
                          <a:solidFill>
                            <a:srgbClr val="FFFFFF"/>
                          </a:solidFill>
                          <a:latin typeface="Calibri"/>
                          <a:ea typeface="Times New Roman"/>
                          <a:cs typeface="Times New Roman"/>
                        </a:rPr>
                        <a:t>Name</a:t>
                      </a:r>
                      <a:endParaRPr lang="en-US" sz="20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A5A5A"/>
                    </a:solidFill>
                  </a:tcPr>
                </a:tc>
                <a:tc>
                  <a:txBody>
                    <a:bodyPr/>
                    <a:lstStyle/>
                    <a:p>
                      <a:pPr marL="0" marR="0">
                        <a:lnSpc>
                          <a:spcPct val="115000"/>
                        </a:lnSpc>
                        <a:spcBef>
                          <a:spcPts val="0"/>
                        </a:spcBef>
                        <a:spcAft>
                          <a:spcPts val="0"/>
                        </a:spcAft>
                      </a:pPr>
                      <a:r>
                        <a:rPr lang="en-US" sz="2000" b="1" dirty="0">
                          <a:solidFill>
                            <a:srgbClr val="FFFFFF"/>
                          </a:solidFill>
                          <a:latin typeface="Calibri"/>
                          <a:ea typeface="Times New Roman"/>
                          <a:cs typeface="Times New Roman"/>
                        </a:rPr>
                        <a:t>Range</a:t>
                      </a:r>
                      <a:endParaRPr lang="en-US" sz="20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A5A5A"/>
                    </a:solidFill>
                  </a:tcPr>
                </a:tc>
                <a:tc>
                  <a:txBody>
                    <a:bodyPr/>
                    <a:lstStyle/>
                    <a:p>
                      <a:pPr marL="0" marR="0">
                        <a:lnSpc>
                          <a:spcPct val="115000"/>
                        </a:lnSpc>
                        <a:spcBef>
                          <a:spcPts val="0"/>
                        </a:spcBef>
                        <a:spcAft>
                          <a:spcPts val="0"/>
                        </a:spcAft>
                      </a:pPr>
                      <a:r>
                        <a:rPr lang="en-US" sz="2000" b="1" dirty="0">
                          <a:solidFill>
                            <a:srgbClr val="FFFFFF"/>
                          </a:solidFill>
                          <a:latin typeface="Calibri"/>
                          <a:ea typeface="Times New Roman"/>
                          <a:cs typeface="Times New Roman"/>
                        </a:rPr>
                        <a:t>Storage size</a:t>
                      </a:r>
                      <a:endParaRPr lang="en-US" sz="20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A5A5A"/>
                    </a:solidFill>
                  </a:tcPr>
                </a:tc>
                <a:extLst>
                  <a:ext uri="{0D108BD9-81ED-4DB2-BD59-A6C34878D82A}">
                    <a16:rowId xmlns:a16="http://schemas.microsoft.com/office/drawing/2014/main" val="10000"/>
                  </a:ext>
                </a:extLst>
              </a:tr>
              <a:tr h="320040">
                <a:tc>
                  <a:txBody>
                    <a:bodyPr/>
                    <a:lstStyle/>
                    <a:p>
                      <a:pPr marL="0" marR="0" algn="ctr">
                        <a:lnSpc>
                          <a:spcPct val="115000"/>
                        </a:lnSpc>
                        <a:spcBef>
                          <a:spcPts val="0"/>
                        </a:spcBef>
                        <a:spcAft>
                          <a:spcPts val="0"/>
                        </a:spcAft>
                      </a:pPr>
                      <a:r>
                        <a:rPr lang="en-US" sz="2000" dirty="0" smtClean="0">
                          <a:solidFill>
                            <a:srgbClr val="000000"/>
                          </a:solidFill>
                          <a:latin typeface="Calibri"/>
                          <a:ea typeface="Times New Roman"/>
                          <a:cs typeface="Times New Roman"/>
                        </a:rPr>
                        <a:t>byte</a:t>
                      </a:r>
                      <a:endParaRPr lang="en-US" sz="20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solidFill>
                            <a:srgbClr val="000000"/>
                          </a:solidFill>
                          <a:latin typeface="Calibri"/>
                          <a:ea typeface="Times New Roman"/>
                          <a:cs typeface="Times New Roman"/>
                        </a:rPr>
                        <a:t> -2</a:t>
                      </a:r>
                      <a:r>
                        <a:rPr lang="en-US" sz="2000" baseline="30000">
                          <a:solidFill>
                            <a:srgbClr val="000000"/>
                          </a:solidFill>
                          <a:latin typeface="Calibri"/>
                          <a:ea typeface="Times New Roman"/>
                          <a:cs typeface="Times New Roman"/>
                        </a:rPr>
                        <a:t>7</a:t>
                      </a:r>
                      <a:r>
                        <a:rPr lang="en-US" sz="2000">
                          <a:solidFill>
                            <a:srgbClr val="000000"/>
                          </a:solidFill>
                          <a:latin typeface="Calibri"/>
                          <a:ea typeface="Times New Roman"/>
                          <a:cs typeface="Times New Roman"/>
                        </a:rPr>
                        <a:t> (-128) to 2</a:t>
                      </a:r>
                      <a:r>
                        <a:rPr lang="en-US" sz="2000" baseline="30000">
                          <a:solidFill>
                            <a:srgbClr val="000000"/>
                          </a:solidFill>
                          <a:latin typeface="Calibri"/>
                          <a:ea typeface="Times New Roman"/>
                          <a:cs typeface="Times New Roman"/>
                        </a:rPr>
                        <a:t>7</a:t>
                      </a:r>
                      <a:r>
                        <a:rPr lang="en-US" sz="2000">
                          <a:solidFill>
                            <a:srgbClr val="000000"/>
                          </a:solidFill>
                          <a:latin typeface="Calibri"/>
                          <a:ea typeface="Times New Roman"/>
                          <a:cs typeface="Times New Roman"/>
                        </a:rPr>
                        <a:t>-1 (127)</a:t>
                      </a:r>
                      <a:endParaRPr lang="en-US" sz="20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solidFill>
                            <a:srgbClr val="000000"/>
                          </a:solidFill>
                          <a:latin typeface="Calibri"/>
                          <a:ea typeface="Times New Roman"/>
                          <a:cs typeface="Times New Roman"/>
                        </a:rPr>
                        <a:t>8-bit signed</a:t>
                      </a:r>
                      <a:endParaRPr lang="en-US" sz="20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0040">
                <a:tc>
                  <a:txBody>
                    <a:bodyPr/>
                    <a:lstStyle/>
                    <a:p>
                      <a:pPr marL="0" marR="0" algn="ctr">
                        <a:lnSpc>
                          <a:spcPct val="115000"/>
                        </a:lnSpc>
                        <a:spcBef>
                          <a:spcPts val="0"/>
                        </a:spcBef>
                        <a:spcAft>
                          <a:spcPts val="0"/>
                        </a:spcAft>
                      </a:pPr>
                      <a:r>
                        <a:rPr lang="en-US" sz="2000">
                          <a:solidFill>
                            <a:srgbClr val="000000"/>
                          </a:solidFill>
                          <a:latin typeface="Calibri"/>
                          <a:ea typeface="Times New Roman"/>
                          <a:cs typeface="Times New Roman"/>
                        </a:rPr>
                        <a:t>short</a:t>
                      </a:r>
                      <a:endParaRPr lang="en-US" sz="20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solidFill>
                            <a:srgbClr val="000000"/>
                          </a:solidFill>
                          <a:latin typeface="Calibri"/>
                          <a:ea typeface="Times New Roman"/>
                          <a:cs typeface="Times New Roman"/>
                        </a:rPr>
                        <a:t> -2</a:t>
                      </a:r>
                      <a:r>
                        <a:rPr lang="en-US" sz="2000" baseline="30000" dirty="0">
                          <a:solidFill>
                            <a:srgbClr val="000000"/>
                          </a:solidFill>
                          <a:latin typeface="Calibri"/>
                          <a:ea typeface="Times New Roman"/>
                          <a:cs typeface="Times New Roman"/>
                        </a:rPr>
                        <a:t>15</a:t>
                      </a:r>
                      <a:r>
                        <a:rPr lang="en-US" sz="2000" dirty="0">
                          <a:solidFill>
                            <a:srgbClr val="000000"/>
                          </a:solidFill>
                          <a:latin typeface="Calibri"/>
                          <a:ea typeface="Times New Roman"/>
                          <a:cs typeface="Times New Roman"/>
                        </a:rPr>
                        <a:t> (-32768) to 2</a:t>
                      </a:r>
                      <a:r>
                        <a:rPr lang="en-US" sz="2000" baseline="30000" dirty="0">
                          <a:solidFill>
                            <a:srgbClr val="000000"/>
                          </a:solidFill>
                          <a:latin typeface="Calibri"/>
                          <a:ea typeface="Times New Roman"/>
                          <a:cs typeface="Times New Roman"/>
                        </a:rPr>
                        <a:t>15</a:t>
                      </a:r>
                      <a:r>
                        <a:rPr lang="en-US" sz="2000" dirty="0">
                          <a:solidFill>
                            <a:srgbClr val="000000"/>
                          </a:solidFill>
                          <a:latin typeface="Calibri"/>
                          <a:ea typeface="Times New Roman"/>
                          <a:cs typeface="Times New Roman"/>
                        </a:rPr>
                        <a:t>-1 (32767)</a:t>
                      </a:r>
                      <a:endParaRPr lang="en-US" sz="20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solidFill>
                            <a:srgbClr val="000000"/>
                          </a:solidFill>
                          <a:latin typeface="Calibri"/>
                          <a:ea typeface="Times New Roman"/>
                          <a:cs typeface="Times New Roman"/>
                        </a:rPr>
                        <a:t>16-bit signed</a:t>
                      </a:r>
                      <a:endParaRPr lang="en-US" sz="20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0040">
                <a:tc>
                  <a:txBody>
                    <a:bodyPr/>
                    <a:lstStyle/>
                    <a:p>
                      <a:pPr marL="0" marR="0" algn="ctr">
                        <a:lnSpc>
                          <a:spcPct val="115000"/>
                        </a:lnSpc>
                        <a:spcBef>
                          <a:spcPts val="0"/>
                        </a:spcBef>
                        <a:spcAft>
                          <a:spcPts val="0"/>
                        </a:spcAft>
                      </a:pPr>
                      <a:r>
                        <a:rPr lang="en-US" sz="2000">
                          <a:solidFill>
                            <a:srgbClr val="000000"/>
                          </a:solidFill>
                          <a:latin typeface="Calibri"/>
                          <a:ea typeface="Times New Roman"/>
                          <a:cs typeface="Times New Roman"/>
                        </a:rPr>
                        <a:t>int</a:t>
                      </a:r>
                      <a:endParaRPr lang="en-US" sz="20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solidFill>
                            <a:srgbClr val="000000"/>
                          </a:solidFill>
                          <a:latin typeface="Calibri"/>
                          <a:ea typeface="Times New Roman"/>
                          <a:cs typeface="Times New Roman"/>
                        </a:rPr>
                        <a:t> -2</a:t>
                      </a:r>
                      <a:r>
                        <a:rPr lang="en-US" sz="2000" baseline="30000">
                          <a:solidFill>
                            <a:srgbClr val="000000"/>
                          </a:solidFill>
                          <a:latin typeface="Calibri"/>
                          <a:ea typeface="Times New Roman"/>
                          <a:cs typeface="Times New Roman"/>
                        </a:rPr>
                        <a:t>31</a:t>
                      </a:r>
                      <a:r>
                        <a:rPr lang="en-US" sz="2000">
                          <a:solidFill>
                            <a:srgbClr val="000000"/>
                          </a:solidFill>
                          <a:latin typeface="Calibri"/>
                          <a:ea typeface="Times New Roman"/>
                          <a:cs typeface="Times New Roman"/>
                        </a:rPr>
                        <a:t> (-2147483648) to 2</a:t>
                      </a:r>
                      <a:r>
                        <a:rPr lang="en-US" sz="2000" baseline="30000">
                          <a:solidFill>
                            <a:srgbClr val="000000"/>
                          </a:solidFill>
                          <a:latin typeface="Calibri"/>
                          <a:ea typeface="Times New Roman"/>
                          <a:cs typeface="Times New Roman"/>
                        </a:rPr>
                        <a:t>31</a:t>
                      </a:r>
                      <a:r>
                        <a:rPr lang="en-US" sz="2000">
                          <a:solidFill>
                            <a:srgbClr val="000000"/>
                          </a:solidFill>
                          <a:latin typeface="Calibri"/>
                          <a:ea typeface="Times New Roman"/>
                          <a:cs typeface="Times New Roman"/>
                        </a:rPr>
                        <a:t>-1 (2147483647)</a:t>
                      </a:r>
                      <a:endParaRPr lang="en-US" sz="20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solidFill>
                            <a:srgbClr val="000000"/>
                          </a:solidFill>
                          <a:latin typeface="Calibri"/>
                          <a:ea typeface="Times New Roman"/>
                          <a:cs typeface="Times New Roman"/>
                        </a:rPr>
                        <a:t>32-bit signed</a:t>
                      </a:r>
                      <a:endParaRPr lang="en-US" sz="20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0040">
                <a:tc>
                  <a:txBody>
                    <a:bodyPr/>
                    <a:lstStyle/>
                    <a:p>
                      <a:pPr marL="0" marR="0" algn="ctr">
                        <a:lnSpc>
                          <a:spcPct val="115000"/>
                        </a:lnSpc>
                        <a:spcBef>
                          <a:spcPts val="0"/>
                        </a:spcBef>
                        <a:spcAft>
                          <a:spcPts val="0"/>
                        </a:spcAft>
                      </a:pPr>
                      <a:r>
                        <a:rPr lang="en-US" sz="2000">
                          <a:solidFill>
                            <a:srgbClr val="000000"/>
                          </a:solidFill>
                          <a:latin typeface="Calibri"/>
                          <a:ea typeface="Times New Roman"/>
                          <a:cs typeface="Times New Roman"/>
                        </a:rPr>
                        <a:t>long</a:t>
                      </a:r>
                      <a:endParaRPr lang="en-US" sz="20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solidFill>
                            <a:srgbClr val="000000"/>
                          </a:solidFill>
                          <a:latin typeface="Calibri"/>
                          <a:ea typeface="Times New Roman"/>
                          <a:cs typeface="Times New Roman"/>
                        </a:rPr>
                        <a:t> -2</a:t>
                      </a:r>
                      <a:r>
                        <a:rPr lang="en-US" sz="2000" baseline="30000">
                          <a:solidFill>
                            <a:srgbClr val="000000"/>
                          </a:solidFill>
                          <a:latin typeface="Calibri"/>
                          <a:ea typeface="Times New Roman"/>
                          <a:cs typeface="Times New Roman"/>
                        </a:rPr>
                        <a:t>63</a:t>
                      </a:r>
                      <a:r>
                        <a:rPr lang="en-US" sz="2000">
                          <a:solidFill>
                            <a:srgbClr val="000000"/>
                          </a:solidFill>
                          <a:latin typeface="Calibri"/>
                          <a:ea typeface="Times New Roman"/>
                          <a:cs typeface="Times New Roman"/>
                        </a:rPr>
                        <a:t> to 2</a:t>
                      </a:r>
                      <a:r>
                        <a:rPr lang="en-US" sz="2000" baseline="30000">
                          <a:solidFill>
                            <a:srgbClr val="000000"/>
                          </a:solidFill>
                          <a:latin typeface="Calibri"/>
                          <a:ea typeface="Times New Roman"/>
                          <a:cs typeface="Times New Roman"/>
                        </a:rPr>
                        <a:t>63</a:t>
                      </a:r>
                      <a:r>
                        <a:rPr lang="en-US" sz="2000">
                          <a:solidFill>
                            <a:srgbClr val="000000"/>
                          </a:solidFill>
                          <a:latin typeface="Calibri"/>
                          <a:ea typeface="Times New Roman"/>
                          <a:cs typeface="Times New Roman"/>
                        </a:rPr>
                        <a:t>-1</a:t>
                      </a:r>
                      <a:endParaRPr lang="en-US" sz="20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solidFill>
                            <a:srgbClr val="000000"/>
                          </a:solidFill>
                          <a:latin typeface="Calibri"/>
                          <a:ea typeface="Times New Roman"/>
                          <a:cs typeface="Times New Roman"/>
                        </a:rPr>
                        <a:t>64-bit signed</a:t>
                      </a:r>
                      <a:endParaRPr lang="en-US" sz="20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40080">
                <a:tc>
                  <a:txBody>
                    <a:bodyPr/>
                    <a:lstStyle/>
                    <a:p>
                      <a:pPr marL="0" marR="0" algn="ctr">
                        <a:lnSpc>
                          <a:spcPct val="115000"/>
                        </a:lnSpc>
                        <a:spcBef>
                          <a:spcPts val="0"/>
                        </a:spcBef>
                        <a:spcAft>
                          <a:spcPts val="0"/>
                        </a:spcAft>
                      </a:pPr>
                      <a:r>
                        <a:rPr lang="en-US" sz="2000" dirty="0">
                          <a:solidFill>
                            <a:srgbClr val="000000"/>
                          </a:solidFill>
                          <a:latin typeface="Calibri"/>
                          <a:ea typeface="Times New Roman"/>
                          <a:cs typeface="Times New Roman"/>
                        </a:rPr>
                        <a:t>float</a:t>
                      </a:r>
                      <a:endParaRPr lang="en-US" sz="20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dirty="0">
                          <a:solidFill>
                            <a:srgbClr val="000000"/>
                          </a:solidFill>
                          <a:latin typeface="Calibri"/>
                          <a:ea typeface="Times New Roman"/>
                          <a:cs typeface="Times New Roman"/>
                        </a:rPr>
                        <a:t> Negative range: -3.4028235E + 38 to -1.4E-45</a:t>
                      </a:r>
                      <a:endParaRPr lang="en-US" sz="2000" dirty="0">
                        <a:latin typeface="Calibri"/>
                        <a:ea typeface="Calibri"/>
                        <a:cs typeface="Times New Roman"/>
                      </a:endParaRPr>
                    </a:p>
                    <a:p>
                      <a:pPr marL="0" marR="0" algn="l">
                        <a:lnSpc>
                          <a:spcPct val="115000"/>
                        </a:lnSpc>
                        <a:spcBef>
                          <a:spcPts val="0"/>
                        </a:spcBef>
                        <a:spcAft>
                          <a:spcPts val="0"/>
                        </a:spcAft>
                      </a:pPr>
                      <a:r>
                        <a:rPr lang="en-US" sz="2000" dirty="0">
                          <a:solidFill>
                            <a:srgbClr val="000000"/>
                          </a:solidFill>
                          <a:latin typeface="Calibri"/>
                          <a:ea typeface="Times New Roman"/>
                          <a:cs typeface="Times New Roman"/>
                        </a:rPr>
                        <a:t>Positive range: 1.4E-45 to 3.4028235E+38</a:t>
                      </a:r>
                      <a:endParaRPr lang="en-US" sz="20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a:solidFill>
                            <a:srgbClr val="000000"/>
                          </a:solidFill>
                          <a:latin typeface="Calibri"/>
                          <a:ea typeface="Times New Roman"/>
                          <a:cs typeface="Times New Roman"/>
                        </a:rPr>
                        <a:t>32-bit IEEE 754</a:t>
                      </a:r>
                      <a:endParaRPr lang="en-US" sz="20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60120">
                <a:tc>
                  <a:txBody>
                    <a:bodyPr/>
                    <a:lstStyle/>
                    <a:p>
                      <a:pPr marL="0" marR="0" algn="ctr">
                        <a:lnSpc>
                          <a:spcPct val="115000"/>
                        </a:lnSpc>
                        <a:spcBef>
                          <a:spcPts val="0"/>
                        </a:spcBef>
                        <a:spcAft>
                          <a:spcPts val="0"/>
                        </a:spcAft>
                      </a:pPr>
                      <a:r>
                        <a:rPr lang="en-US" sz="2000" dirty="0">
                          <a:solidFill>
                            <a:srgbClr val="000000"/>
                          </a:solidFill>
                          <a:latin typeface="Calibri"/>
                          <a:ea typeface="Times New Roman"/>
                          <a:cs typeface="Times New Roman"/>
                        </a:rPr>
                        <a:t>double</a:t>
                      </a:r>
                      <a:endParaRPr lang="en-US" sz="20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dirty="0">
                          <a:solidFill>
                            <a:srgbClr val="000000"/>
                          </a:solidFill>
                          <a:latin typeface="Calibri"/>
                          <a:ea typeface="Times New Roman"/>
                          <a:cs typeface="Times New Roman"/>
                        </a:rPr>
                        <a:t>  Negative range: -1.776931348623157E + 308 to -4.9E-324</a:t>
                      </a:r>
                      <a:endParaRPr lang="en-US" sz="2000" dirty="0">
                        <a:latin typeface="Calibri"/>
                        <a:ea typeface="Calibri"/>
                        <a:cs typeface="Times New Roman"/>
                      </a:endParaRPr>
                    </a:p>
                    <a:p>
                      <a:pPr marL="0" marR="0" algn="l">
                        <a:lnSpc>
                          <a:spcPct val="115000"/>
                        </a:lnSpc>
                        <a:spcBef>
                          <a:spcPts val="0"/>
                        </a:spcBef>
                        <a:spcAft>
                          <a:spcPts val="0"/>
                        </a:spcAft>
                      </a:pPr>
                      <a:r>
                        <a:rPr lang="en-US" sz="2000" dirty="0">
                          <a:solidFill>
                            <a:srgbClr val="000000"/>
                          </a:solidFill>
                          <a:latin typeface="Calibri"/>
                          <a:ea typeface="Times New Roman"/>
                          <a:cs typeface="Times New Roman"/>
                        </a:rPr>
                        <a:t>Positive range: 4.9E-324 to 1.7976931348623157E+308</a:t>
                      </a:r>
                      <a:endParaRPr lang="en-US" sz="20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dirty="0">
                          <a:solidFill>
                            <a:srgbClr val="000000"/>
                          </a:solidFill>
                          <a:latin typeface="Calibri"/>
                          <a:ea typeface="Times New Roman"/>
                          <a:cs typeface="Times New Roman"/>
                        </a:rPr>
                        <a:t>64-bit IEEE 754</a:t>
                      </a:r>
                      <a:endParaRPr lang="en-US" sz="20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73919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ea typeface="ＭＳ Ｐゴシック" pitchFamily="-84" charset="-128"/>
              </a:rPr>
              <a:t>Character Data Type</a:t>
            </a:r>
          </a:p>
        </p:txBody>
      </p:sp>
      <p:sp>
        <p:nvSpPr>
          <p:cNvPr id="20483" name="Content Placeholder 2"/>
          <p:cNvSpPr>
            <a:spLocks noGrp="1"/>
          </p:cNvSpPr>
          <p:nvPr>
            <p:ph idx="1"/>
          </p:nvPr>
        </p:nvSpPr>
        <p:spPr/>
        <p:txBody>
          <a:bodyPr>
            <a:normAutofit fontScale="92500" lnSpcReduction="10000"/>
          </a:bodyPr>
          <a:lstStyle/>
          <a:p>
            <a:pPr algn="just"/>
            <a:r>
              <a:rPr lang="en-US" sz="2400" dirty="0" smtClean="0">
                <a:ea typeface="ＭＳ Ｐゴシック" pitchFamily="-84" charset="-128"/>
              </a:rPr>
              <a:t>The character data type, </a:t>
            </a:r>
            <a:r>
              <a:rPr lang="en-US" sz="2400" b="1" dirty="0" smtClean="0">
                <a:solidFill>
                  <a:srgbClr val="0070C0"/>
                </a:solidFill>
                <a:latin typeface="Courier New" pitchFamily="49" charset="0"/>
                <a:ea typeface="ＭＳ Ｐゴシック" pitchFamily="-84" charset="-128"/>
                <a:cs typeface="Courier New" pitchFamily="49" charset="0"/>
              </a:rPr>
              <a:t>char</a:t>
            </a:r>
            <a:r>
              <a:rPr lang="en-US" sz="2400" dirty="0" smtClean="0">
                <a:ea typeface="ＭＳ Ｐゴシック" pitchFamily="-84" charset="-128"/>
              </a:rPr>
              <a:t>, is used to represent a </a:t>
            </a:r>
            <a:r>
              <a:rPr lang="en-US" sz="2400" b="1" dirty="0" smtClean="0">
                <a:ea typeface="ＭＳ Ｐゴシック" pitchFamily="-84" charset="-128"/>
              </a:rPr>
              <a:t>single</a:t>
            </a:r>
            <a:r>
              <a:rPr lang="en-US" sz="2400" dirty="0" smtClean="0">
                <a:ea typeface="ＭＳ Ｐゴシック" pitchFamily="-84" charset="-128"/>
              </a:rPr>
              <a:t> character. </a:t>
            </a:r>
          </a:p>
          <a:p>
            <a:pPr algn="just"/>
            <a:r>
              <a:rPr lang="en-US" sz="2400" dirty="0" smtClean="0">
                <a:ea typeface="ＭＳ Ｐゴシック" pitchFamily="-84" charset="-128"/>
              </a:rPr>
              <a:t>Unicode and ASCII code</a:t>
            </a:r>
          </a:p>
          <a:p>
            <a:pPr lvl="1" algn="just"/>
            <a:r>
              <a:rPr lang="en-US" sz="1800" dirty="0" smtClean="0">
                <a:ea typeface="ＭＳ Ｐゴシック" pitchFamily="-84" charset="-128"/>
              </a:rPr>
              <a:t>Mapping character to its binary representation is called </a:t>
            </a:r>
            <a:r>
              <a:rPr lang="en-US" sz="1800" i="1" dirty="0" smtClean="0">
                <a:ea typeface="ＭＳ Ｐゴシック" pitchFamily="-84" charset="-128"/>
              </a:rPr>
              <a:t>encoding</a:t>
            </a:r>
          </a:p>
          <a:p>
            <a:pPr lvl="1" algn="just"/>
            <a:r>
              <a:rPr lang="en-US" sz="1800" u="sng" dirty="0" smtClean="0">
                <a:ea typeface="ＭＳ Ｐゴシック" pitchFamily="-84" charset="-128"/>
              </a:rPr>
              <a:t>Unicode</a:t>
            </a:r>
            <a:r>
              <a:rPr lang="en-US" sz="1800" dirty="0" smtClean="0">
                <a:ea typeface="ＭＳ Ｐゴシック" pitchFamily="-84" charset="-128"/>
              </a:rPr>
              <a:t>: encoding scheme that is designed as a 16-bit character encoding.</a:t>
            </a:r>
          </a:p>
          <a:p>
            <a:pPr lvl="1" algn="just"/>
            <a:r>
              <a:rPr lang="en-US" sz="1800" dirty="0" smtClean="0">
                <a:ea typeface="ＭＳ Ｐゴシック" pitchFamily="-84" charset="-128"/>
              </a:rPr>
              <a:t>Original Unicode: 16-bit limit (65,536 characters possible)</a:t>
            </a:r>
          </a:p>
          <a:p>
            <a:pPr lvl="1" algn="just"/>
            <a:r>
              <a:rPr lang="en-US" sz="1800" i="1" dirty="0" smtClean="0">
                <a:ea typeface="ＭＳ Ｐゴシック" pitchFamily="-84" charset="-128"/>
              </a:rPr>
              <a:t>Supplementary</a:t>
            </a:r>
            <a:r>
              <a:rPr lang="en-US" sz="1800" dirty="0" smtClean="0">
                <a:ea typeface="ＭＳ Ｐゴシック" pitchFamily="-84" charset="-128"/>
              </a:rPr>
              <a:t> Unicode: Those characters that go beyond the 16-bit limit (extended from the Unicode standard)</a:t>
            </a:r>
          </a:p>
          <a:p>
            <a:pPr lvl="1" algn="just"/>
            <a:r>
              <a:rPr lang="en-US" sz="1800" u="sng" dirty="0" smtClean="0">
                <a:ea typeface="ＭＳ Ｐゴシック" pitchFamily="-84" charset="-128"/>
              </a:rPr>
              <a:t>ASCII (American Standard Code for Information Interchange)</a:t>
            </a:r>
            <a:r>
              <a:rPr lang="en-US" sz="1800" dirty="0" smtClean="0">
                <a:ea typeface="ＭＳ Ｐゴシック" pitchFamily="-84" charset="-128"/>
              </a:rPr>
              <a:t>- a 7-bit encoding scheme for representing all uppercase/lowercase letters, digits, punctuation marks, and control characters</a:t>
            </a:r>
          </a:p>
          <a:p>
            <a:pPr lvl="1" algn="just"/>
            <a:r>
              <a:rPr lang="en-US" sz="1800" dirty="0" smtClean="0">
                <a:ea typeface="ＭＳ Ｐゴシック" pitchFamily="-84" charset="-128"/>
              </a:rPr>
              <a:t>Unicode includes ASCII code</a:t>
            </a: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20485" name="Slide Number Placeholder 4"/>
          <p:cNvSpPr>
            <a:spLocks noGrp="1"/>
          </p:cNvSpPr>
          <p:nvPr>
            <p:ph type="sldNum" sz="quarter" idx="16"/>
          </p:nvPr>
        </p:nvSpPr>
        <p:spPr>
          <a:prstGeom prst="rect">
            <a:avLst/>
          </a:prstGeom>
          <a:noFill/>
        </p:spPr>
        <p:txBody>
          <a:bodyPr/>
          <a:lstStyle/>
          <a:p>
            <a:fld id="{DFD72C92-13C7-4DA0-B9D8-EDFD127DE3ED}" type="slidenum">
              <a:rPr lang="en-US" smtClean="0"/>
              <a:pPr/>
              <a:t>17</a:t>
            </a:fld>
            <a:endParaRPr lang="en-US" smtClean="0"/>
          </a:p>
        </p:txBody>
      </p:sp>
    </p:spTree>
    <p:extLst>
      <p:ext uri="{BB962C8B-B14F-4D97-AF65-F5344CB8AC3E}">
        <p14:creationId xmlns:p14="http://schemas.microsoft.com/office/powerpoint/2010/main" val="519961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solidFill>
                  <a:schemeClr val="tx1"/>
                </a:solidFill>
                <a:ea typeface="ＭＳ Ｐゴシック" pitchFamily="-84" charset="-128"/>
              </a:rPr>
              <a:t>Example of Character Data Type</a:t>
            </a:r>
          </a:p>
        </p:txBody>
      </p:sp>
      <p:sp>
        <p:nvSpPr>
          <p:cNvPr id="21509" name="Content Placeholder 2"/>
          <p:cNvSpPr>
            <a:spLocks noGrp="1"/>
          </p:cNvSpPr>
          <p:nvPr>
            <p:ph idx="1"/>
          </p:nvPr>
        </p:nvSpPr>
        <p:spPr/>
        <p:txBody>
          <a:bodyPr/>
          <a:lstStyle/>
          <a:p>
            <a:pPr algn="just"/>
            <a:r>
              <a:rPr lang="en-US" sz="2400" dirty="0" smtClean="0">
                <a:ea typeface="ＭＳ Ｐゴシック" pitchFamily="-84" charset="-128"/>
              </a:rPr>
              <a:t>Both statements assign character </a:t>
            </a:r>
            <a:r>
              <a:rPr lang="en-US" sz="2400" b="1" dirty="0" smtClean="0">
                <a:solidFill>
                  <a:srgbClr val="0070C0"/>
                </a:solidFill>
                <a:latin typeface="Courier New" pitchFamily="49" charset="0"/>
                <a:ea typeface="ＭＳ Ｐゴシック" pitchFamily="-84" charset="-128"/>
                <a:cs typeface="Courier New" pitchFamily="49" charset="0"/>
              </a:rPr>
              <a:t>A</a:t>
            </a:r>
            <a:r>
              <a:rPr lang="en-US" sz="2400" dirty="0" smtClean="0">
                <a:ea typeface="ＭＳ Ｐゴシック" pitchFamily="-84" charset="-128"/>
              </a:rPr>
              <a:t> to </a:t>
            </a:r>
            <a:r>
              <a:rPr lang="en-US" sz="2400" b="1" dirty="0" smtClean="0">
                <a:solidFill>
                  <a:srgbClr val="0070C0"/>
                </a:solidFill>
                <a:latin typeface="Courier New" pitchFamily="49" charset="0"/>
                <a:ea typeface="ＭＳ Ｐゴシック" pitchFamily="-84" charset="-128"/>
                <a:cs typeface="Courier New" pitchFamily="49" charset="0"/>
              </a:rPr>
              <a:t>char</a:t>
            </a:r>
            <a:r>
              <a:rPr lang="en-US" sz="2400" dirty="0" smtClean="0">
                <a:ea typeface="ＭＳ Ｐゴシック" pitchFamily="-84" charset="-128"/>
              </a:rPr>
              <a:t> variable </a:t>
            </a:r>
            <a:r>
              <a:rPr lang="en-US" sz="2400" b="1" dirty="0" smtClean="0">
                <a:solidFill>
                  <a:srgbClr val="0070C0"/>
                </a:solidFill>
                <a:ea typeface="ＭＳ Ｐゴシック" pitchFamily="-84" charset="-128"/>
              </a:rPr>
              <a:t>letter</a:t>
            </a:r>
            <a:r>
              <a:rPr lang="en-US" sz="2400" dirty="0" smtClean="0">
                <a:solidFill>
                  <a:srgbClr val="0070C0"/>
                </a:solidFill>
                <a:ea typeface="ＭＳ Ｐゴシック" pitchFamily="-84" charset="-128"/>
              </a:rPr>
              <a:t> </a:t>
            </a:r>
            <a:r>
              <a:rPr lang="en-US" sz="2400" dirty="0" smtClean="0">
                <a:ea typeface="ＭＳ Ｐゴシック" pitchFamily="-84" charset="-128"/>
              </a:rPr>
              <a:t>and </a:t>
            </a:r>
            <a:r>
              <a:rPr lang="en-US" sz="2400" b="1" dirty="0" smtClean="0">
                <a:solidFill>
                  <a:srgbClr val="0070C0"/>
                </a:solidFill>
                <a:ea typeface="ＭＳ Ｐゴシック" pitchFamily="-84" charset="-128"/>
              </a:rPr>
              <a:t>letters</a:t>
            </a:r>
          </a:p>
          <a:p>
            <a:pPr algn="just">
              <a:buFontTx/>
              <a:buNone/>
            </a:pPr>
            <a:endParaRPr lang="en-US" sz="2400" b="1" dirty="0" smtClean="0">
              <a:solidFill>
                <a:srgbClr val="0070C0"/>
              </a:solidFill>
              <a:ea typeface="ＭＳ Ｐゴシック" pitchFamily="-84" charset="-128"/>
            </a:endParaRPr>
          </a:p>
          <a:p>
            <a:pPr algn="just"/>
            <a:endParaRPr lang="en-US" sz="2400" dirty="0" smtClean="0">
              <a:ea typeface="ＭＳ Ｐゴシック" pitchFamily="-84" charset="-128"/>
            </a:endParaRPr>
          </a:p>
          <a:p>
            <a:pPr algn="just"/>
            <a:r>
              <a:rPr lang="en-US" sz="2400" dirty="0" smtClean="0">
                <a:ea typeface="ＭＳ Ｐゴシック" pitchFamily="-84" charset="-128"/>
              </a:rPr>
              <a:t>The increment and decrement operators can also be used on char variables to get the next or preceding Unicode character.</a:t>
            </a:r>
          </a:p>
          <a:p>
            <a:pPr lvl="1" algn="just">
              <a:buFontTx/>
              <a:buNone/>
            </a:pPr>
            <a:r>
              <a:rPr lang="en-US" sz="1800" dirty="0" smtClean="0">
                <a:ea typeface="ＭＳ Ｐゴシック" pitchFamily="-84" charset="-128"/>
              </a:rPr>
              <a:t>								Output: </a:t>
            </a:r>
            <a:r>
              <a:rPr lang="en-US" sz="1800" b="1" dirty="0" smtClean="0">
                <a:solidFill>
                  <a:srgbClr val="0079C4"/>
                </a:solidFill>
                <a:ea typeface="ＭＳ Ｐゴシック" pitchFamily="-84" charset="-128"/>
              </a:rPr>
              <a:t>B</a:t>
            </a:r>
          </a:p>
          <a:p>
            <a:pPr algn="just"/>
            <a:endParaRPr lang="en-US" sz="1800" dirty="0" smtClean="0">
              <a:ea typeface="ＭＳ Ｐゴシック" pitchFamily="-84" charset="-128"/>
            </a:endParaRP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21508" name="Slide Number Placeholder 4"/>
          <p:cNvSpPr>
            <a:spLocks noGrp="1"/>
          </p:cNvSpPr>
          <p:nvPr>
            <p:ph type="sldNum" sz="quarter" idx="16"/>
          </p:nvPr>
        </p:nvSpPr>
        <p:spPr>
          <a:prstGeom prst="rect">
            <a:avLst/>
          </a:prstGeom>
          <a:noFill/>
        </p:spPr>
        <p:txBody>
          <a:bodyPr/>
          <a:lstStyle/>
          <a:p>
            <a:fld id="{2E96847C-8FD0-4D7D-9066-522F641EBD13}" type="slidenum">
              <a:rPr lang="en-US" smtClean="0"/>
              <a:pPr/>
              <a:t>18</a:t>
            </a:fld>
            <a:endParaRPr lang="en-US" smtClean="0"/>
          </a:p>
        </p:txBody>
      </p:sp>
      <p:pic>
        <p:nvPicPr>
          <p:cNvPr id="21510" name="Picture 2"/>
          <p:cNvPicPr>
            <a:picLocks noChangeAspect="1" noChangeArrowheads="1"/>
          </p:cNvPicPr>
          <p:nvPr/>
        </p:nvPicPr>
        <p:blipFill>
          <a:blip r:embed="rId2" cstate="print"/>
          <a:srcRect l="35156" t="25391" r="38477" b="69727"/>
          <a:stretch>
            <a:fillRect/>
          </a:stretch>
        </p:blipFill>
        <p:spPr bwMode="auto">
          <a:xfrm>
            <a:off x="2000250" y="3000375"/>
            <a:ext cx="5143500" cy="714375"/>
          </a:xfrm>
          <a:prstGeom prst="rect">
            <a:avLst/>
          </a:prstGeom>
          <a:noFill/>
          <a:ln w="9525">
            <a:solidFill>
              <a:schemeClr val="tx1"/>
            </a:solidFill>
            <a:miter lim="800000"/>
            <a:headEnd/>
            <a:tailEnd/>
          </a:ln>
        </p:spPr>
      </p:pic>
      <p:pic>
        <p:nvPicPr>
          <p:cNvPr id="21511" name="Picture 3"/>
          <p:cNvPicPr>
            <a:picLocks noChangeAspect="1" noChangeArrowheads="1"/>
          </p:cNvPicPr>
          <p:nvPr/>
        </p:nvPicPr>
        <p:blipFill>
          <a:blip r:embed="rId3" cstate="print"/>
          <a:srcRect l="35889" t="25391" r="40674" b="69727"/>
          <a:stretch>
            <a:fillRect/>
          </a:stretch>
        </p:blipFill>
        <p:spPr bwMode="auto">
          <a:xfrm>
            <a:off x="2071688" y="5357813"/>
            <a:ext cx="4572000" cy="71437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709314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ea typeface="ＭＳ Ｐゴシック" pitchFamily="-84" charset="-128"/>
              </a:rPr>
              <a:t>ASCII Sample</a:t>
            </a:r>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22532" name="Slide Number Placeholder 4"/>
          <p:cNvSpPr>
            <a:spLocks noGrp="1"/>
          </p:cNvSpPr>
          <p:nvPr>
            <p:ph type="sldNum" sz="quarter" idx="16"/>
          </p:nvPr>
        </p:nvSpPr>
        <p:spPr>
          <a:prstGeom prst="rect">
            <a:avLst/>
          </a:prstGeom>
          <a:noFill/>
        </p:spPr>
        <p:txBody>
          <a:bodyPr/>
          <a:lstStyle/>
          <a:p>
            <a:fld id="{2029C8F9-37CD-487F-962F-401E6D89EC18}" type="slidenum">
              <a:rPr lang="en-US" smtClean="0"/>
              <a:pPr/>
              <a:t>19</a:t>
            </a:fld>
            <a:endParaRPr lang="en-US" smtClean="0"/>
          </a:p>
        </p:txBody>
      </p:sp>
      <p:pic>
        <p:nvPicPr>
          <p:cNvPr id="22533" name="Picture 6"/>
          <p:cNvPicPr>
            <a:picLocks noChangeAspect="1" noChangeArrowheads="1"/>
          </p:cNvPicPr>
          <p:nvPr/>
        </p:nvPicPr>
        <p:blipFill>
          <a:blip r:embed="rId2" cstate="print"/>
          <a:srcRect/>
          <a:stretch>
            <a:fillRect/>
          </a:stretch>
        </p:blipFill>
        <p:spPr bwMode="auto">
          <a:xfrm>
            <a:off x="981075" y="1428750"/>
            <a:ext cx="7162800" cy="3382963"/>
          </a:xfrm>
          <a:prstGeom prst="rect">
            <a:avLst/>
          </a:prstGeom>
          <a:noFill/>
          <a:ln w="9525">
            <a:noFill/>
            <a:miter lim="800000"/>
            <a:headEnd/>
            <a:tailEnd/>
          </a:ln>
        </p:spPr>
      </p:pic>
      <p:pic>
        <p:nvPicPr>
          <p:cNvPr id="22534" name="Picture 8"/>
          <p:cNvPicPr>
            <a:picLocks noChangeAspect="1" noChangeArrowheads="1"/>
          </p:cNvPicPr>
          <p:nvPr/>
        </p:nvPicPr>
        <p:blipFill>
          <a:blip r:embed="rId3" cstate="print"/>
          <a:srcRect/>
          <a:stretch>
            <a:fillRect/>
          </a:stretch>
        </p:blipFill>
        <p:spPr bwMode="auto">
          <a:xfrm>
            <a:off x="4267200" y="4525963"/>
            <a:ext cx="2190750" cy="1643062"/>
          </a:xfrm>
          <a:prstGeom prst="rect">
            <a:avLst/>
          </a:prstGeom>
          <a:noFill/>
          <a:ln w="9525">
            <a:noFill/>
            <a:miter lim="800000"/>
            <a:headEnd/>
            <a:tailEnd/>
          </a:ln>
        </p:spPr>
      </p:pic>
      <p:sp>
        <p:nvSpPr>
          <p:cNvPr id="22535" name="TextBox 7"/>
          <p:cNvSpPr txBox="1">
            <a:spLocks noChangeArrowheads="1"/>
          </p:cNvSpPr>
          <p:nvPr/>
        </p:nvSpPr>
        <p:spPr bwMode="auto">
          <a:xfrm>
            <a:off x="2481263" y="5240338"/>
            <a:ext cx="1493837" cy="461962"/>
          </a:xfrm>
          <a:prstGeom prst="rect">
            <a:avLst/>
          </a:prstGeom>
          <a:noFill/>
          <a:ln w="9525">
            <a:noFill/>
            <a:miter lim="800000"/>
            <a:headEnd/>
            <a:tailEnd/>
          </a:ln>
        </p:spPr>
        <p:txBody>
          <a:bodyPr wrap="none">
            <a:spAutoFit/>
          </a:bodyPr>
          <a:lstStyle/>
          <a:p>
            <a:r>
              <a:rPr lang="en-US" sz="2400"/>
              <a:t>Output </a:t>
            </a:r>
            <a:r>
              <a:rPr lang="en-US" sz="2400">
                <a:sym typeface="Wingdings" pitchFamily="2" charset="2"/>
              </a:rPr>
              <a:t></a:t>
            </a:r>
            <a:endParaRPr lang="en-US" sz="2400"/>
          </a:p>
        </p:txBody>
      </p:sp>
    </p:spTree>
    <p:extLst>
      <p:ext uri="{BB962C8B-B14F-4D97-AF65-F5344CB8AC3E}">
        <p14:creationId xmlns:p14="http://schemas.microsoft.com/office/powerpoint/2010/main" val="3346306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dirty="0">
                <a:solidFill>
                  <a:schemeClr val="tx1"/>
                </a:solidFill>
              </a:rPr>
              <a:t>Outline</a:t>
            </a:r>
          </a:p>
        </p:txBody>
      </p:sp>
      <p:sp>
        <p:nvSpPr>
          <p:cNvPr id="6148" name="Rectangle 3"/>
          <p:cNvSpPr>
            <a:spLocks noGrp="1" noChangeArrowheads="1"/>
          </p:cNvSpPr>
          <p:nvPr>
            <p:ph type="body" idx="1"/>
          </p:nvPr>
        </p:nvSpPr>
        <p:spPr/>
        <p:txBody>
          <a:bodyPr>
            <a:normAutofit/>
          </a:bodyPr>
          <a:lstStyle/>
          <a:p>
            <a:r>
              <a:rPr lang="en-AU" dirty="0" smtClean="0"/>
              <a:t>Introduction</a:t>
            </a:r>
            <a:endParaRPr lang="en-AU" dirty="0"/>
          </a:p>
          <a:p>
            <a:r>
              <a:rPr lang="en-AU" dirty="0" smtClean="0"/>
              <a:t>The </a:t>
            </a:r>
            <a:r>
              <a:rPr lang="en-AU" dirty="0"/>
              <a:t>Java Language Specification, API, JDK, and </a:t>
            </a:r>
            <a:r>
              <a:rPr lang="en-AU" dirty="0" smtClean="0"/>
              <a:t>IDE</a:t>
            </a:r>
            <a:endParaRPr lang="en-AU" dirty="0"/>
          </a:p>
          <a:p>
            <a:r>
              <a:rPr lang="en-AU" dirty="0" smtClean="0"/>
              <a:t>Creating</a:t>
            </a:r>
            <a:r>
              <a:rPr lang="en-AU" dirty="0"/>
              <a:t>, Compiling, and Executing a Java </a:t>
            </a:r>
            <a:r>
              <a:rPr lang="en-AU" dirty="0" smtClean="0"/>
              <a:t>Program</a:t>
            </a:r>
          </a:p>
          <a:p>
            <a:r>
              <a:rPr lang="en-AU" dirty="0"/>
              <a:t>A Simple Java Program (Selection, Repetition</a:t>
            </a:r>
            <a:r>
              <a:rPr lang="en-AU" dirty="0" smtClean="0"/>
              <a:t>)</a:t>
            </a:r>
            <a:endParaRPr lang="en-AU" dirty="0"/>
          </a:p>
          <a:p>
            <a:r>
              <a:rPr lang="en-AU" dirty="0" smtClean="0"/>
              <a:t>Programming </a:t>
            </a:r>
            <a:r>
              <a:rPr lang="en-AU" dirty="0"/>
              <a:t>Style and </a:t>
            </a:r>
            <a:r>
              <a:rPr lang="en-AU" dirty="0" smtClean="0"/>
              <a:t>Documentation</a:t>
            </a:r>
            <a:endParaRPr lang="en-AU" dirty="0"/>
          </a:p>
          <a:p>
            <a:r>
              <a:rPr lang="en-AU" dirty="0" smtClean="0"/>
              <a:t>Programming </a:t>
            </a:r>
            <a:r>
              <a:rPr lang="en-AU" dirty="0"/>
              <a:t>Errors</a:t>
            </a:r>
            <a:r>
              <a:rPr lang="en-US" dirty="0"/>
              <a:t> </a:t>
            </a:r>
          </a:p>
        </p:txBody>
      </p:sp>
      <p:sp>
        <p:nvSpPr>
          <p:cNvPr id="4" name="Date Placeholder 3"/>
          <p:cNvSpPr>
            <a:spLocks noGrp="1"/>
          </p:cNvSpPr>
          <p:nvPr>
            <p:ph type="dt" sz="quarter" idx="10"/>
          </p:nvPr>
        </p:nvSpPr>
        <p:spPr/>
        <p:txBody>
          <a:bodyPr/>
          <a:lstStyle/>
          <a:p>
            <a:r>
              <a:rPr lang="en-US" dirty="0"/>
              <a:t>Bina Nusantara University</a:t>
            </a:r>
          </a:p>
        </p:txBody>
      </p:sp>
      <p:sp>
        <p:nvSpPr>
          <p:cNvPr id="6149" name="Slide Number Placeholder 4"/>
          <p:cNvSpPr>
            <a:spLocks noGrp="1"/>
          </p:cNvSpPr>
          <p:nvPr>
            <p:ph type="sldNum" sz="quarter" idx="12"/>
          </p:nvPr>
        </p:nvSpPr>
        <p:spPr/>
        <p:txBody>
          <a:bodyPr/>
          <a:lstStyle/>
          <a:p>
            <a:fld id="{50EA38A2-178E-48DB-9D5A-3E969304D2FE}" type="slidenum">
              <a:rPr lang="en-US" smtClean="0"/>
              <a:pPr/>
              <a:t>2</a:t>
            </a:fld>
            <a:endParaRPr lang="en-US"/>
          </a:p>
        </p:txBody>
      </p:sp>
    </p:spTree>
    <p:extLst>
      <p:ext uri="{BB962C8B-B14F-4D97-AF65-F5344CB8AC3E}">
        <p14:creationId xmlns:p14="http://schemas.microsoft.com/office/powerpoint/2010/main" val="236617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971800" y="533400"/>
            <a:ext cx="7924800" cy="792088"/>
          </a:xfrm>
        </p:spPr>
        <p:txBody>
          <a:bodyPr>
            <a:normAutofit/>
          </a:bodyPr>
          <a:lstStyle/>
          <a:p>
            <a:r>
              <a:rPr lang="en-US" sz="2800" dirty="0" smtClean="0">
                <a:solidFill>
                  <a:schemeClr val="tx1"/>
                </a:solidFill>
                <a:ea typeface="ＭＳ Ｐゴシック" pitchFamily="-84" charset="-128"/>
              </a:rPr>
              <a:t>String Types and Boolean Variables</a:t>
            </a:r>
          </a:p>
        </p:txBody>
      </p:sp>
      <p:sp>
        <p:nvSpPr>
          <p:cNvPr id="23555" name="Content Placeholder 2"/>
          <p:cNvSpPr>
            <a:spLocks noGrp="1"/>
          </p:cNvSpPr>
          <p:nvPr>
            <p:ph idx="1"/>
          </p:nvPr>
        </p:nvSpPr>
        <p:spPr>
          <a:xfrm>
            <a:off x="990600" y="1676400"/>
            <a:ext cx="7924800" cy="4495800"/>
          </a:xfrm>
        </p:spPr>
        <p:txBody>
          <a:bodyPr/>
          <a:lstStyle/>
          <a:p>
            <a:r>
              <a:rPr lang="en-US" sz="2400" b="1" u="sng" dirty="0" smtClean="0">
                <a:ea typeface="ＭＳ Ｐゴシック" pitchFamily="-84" charset="-128"/>
              </a:rPr>
              <a:t>String</a:t>
            </a:r>
            <a:r>
              <a:rPr lang="en-US" sz="2400" dirty="0" smtClean="0">
                <a:ea typeface="ＭＳ Ｐゴシック" pitchFamily="-84" charset="-128"/>
              </a:rPr>
              <a:t> is used to represent a string of characters</a:t>
            </a:r>
          </a:p>
          <a:p>
            <a:endParaRPr lang="en-US" sz="2400" dirty="0" smtClean="0">
              <a:ea typeface="ＭＳ Ｐゴシック" pitchFamily="-84" charset="-128"/>
            </a:endParaRPr>
          </a:p>
          <a:p>
            <a:pPr lvl="1">
              <a:buFontTx/>
              <a:buNone/>
            </a:pPr>
            <a:endParaRPr lang="en-US" sz="1600" dirty="0" smtClean="0">
              <a:ea typeface="ＭＳ Ｐゴシック" pitchFamily="-84" charset="-128"/>
            </a:endParaRPr>
          </a:p>
          <a:p>
            <a:endParaRPr lang="en-US" sz="2400" dirty="0" smtClean="0">
              <a:ea typeface="ＭＳ Ｐゴシック" pitchFamily="-84" charset="-128"/>
            </a:endParaRPr>
          </a:p>
          <a:p>
            <a:endParaRPr lang="en-US" sz="2400" dirty="0" smtClean="0">
              <a:ea typeface="ＭＳ Ｐゴシック" pitchFamily="-84" charset="-128"/>
            </a:endParaRPr>
          </a:p>
          <a:p>
            <a:pPr lvl="1"/>
            <a:r>
              <a:rPr lang="en-US" sz="1600" dirty="0" smtClean="0">
                <a:solidFill>
                  <a:srgbClr val="FF0000"/>
                </a:solidFill>
                <a:ea typeface="ＭＳ Ｐゴシック" pitchFamily="-84" charset="-128"/>
              </a:rPr>
              <a:t>Note: String will be explained more in the next session</a:t>
            </a:r>
          </a:p>
          <a:p>
            <a:pPr lvl="1">
              <a:buFontTx/>
              <a:buNone/>
            </a:pPr>
            <a:endParaRPr lang="en-US" sz="1600" dirty="0" smtClean="0">
              <a:solidFill>
                <a:srgbClr val="FF0000"/>
              </a:solidFill>
              <a:ea typeface="ＭＳ Ｐゴシック" pitchFamily="-84" charset="-128"/>
            </a:endParaRPr>
          </a:p>
          <a:p>
            <a:r>
              <a:rPr lang="en-US" sz="2400" b="1" u="sng" dirty="0" smtClean="0">
                <a:ea typeface="ＭＳ Ｐゴシック" pitchFamily="-84" charset="-128"/>
              </a:rPr>
              <a:t>Boolean Variables</a:t>
            </a:r>
            <a:r>
              <a:rPr lang="en-US" sz="2400" b="1" dirty="0" smtClean="0">
                <a:ea typeface="ＭＳ Ｐゴシック" pitchFamily="-84" charset="-128"/>
              </a:rPr>
              <a:t>:</a:t>
            </a:r>
            <a:r>
              <a:rPr lang="en-US" sz="2400" dirty="0" smtClean="0">
                <a:ea typeface="ＭＳ Ｐゴシック" pitchFamily="-84" charset="-128"/>
              </a:rPr>
              <a:t> A variable that holds a Boolean value </a:t>
            </a:r>
          </a:p>
          <a:p>
            <a:r>
              <a:rPr lang="en-US" sz="2400" dirty="0" smtClean="0">
                <a:ea typeface="ＭＳ Ｐゴシック" pitchFamily="-84" charset="-128"/>
              </a:rPr>
              <a:t>Values: </a:t>
            </a:r>
            <a:r>
              <a:rPr lang="en-US" sz="2400" dirty="0" smtClean="0">
                <a:solidFill>
                  <a:srgbClr val="0070C0"/>
                </a:solidFill>
                <a:ea typeface="ＭＳ Ｐゴシック" pitchFamily="-84" charset="-128"/>
              </a:rPr>
              <a:t>true</a:t>
            </a:r>
            <a:r>
              <a:rPr lang="en-US" sz="2400" dirty="0" smtClean="0">
                <a:ea typeface="ＭＳ Ｐゴシック" pitchFamily="-84" charset="-128"/>
              </a:rPr>
              <a:t> or </a:t>
            </a:r>
            <a:r>
              <a:rPr lang="en-US" sz="2400" dirty="0" smtClean="0">
                <a:solidFill>
                  <a:srgbClr val="0070C0"/>
                </a:solidFill>
                <a:ea typeface="ＭＳ Ｐゴシック" pitchFamily="-84" charset="-128"/>
              </a:rPr>
              <a:t>false</a:t>
            </a:r>
          </a:p>
          <a:p>
            <a:endParaRPr lang="en-US" sz="2400" dirty="0" smtClean="0">
              <a:ea typeface="ＭＳ Ｐゴシック" pitchFamily="-84" charset="-128"/>
            </a:endParaRPr>
          </a:p>
          <a:p>
            <a:endParaRPr lang="en-US" sz="2400" dirty="0" smtClean="0">
              <a:ea typeface="ＭＳ Ｐゴシック" pitchFamily="-84" charset="-128"/>
            </a:endParaRP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23557" name="Slide Number Placeholder 4"/>
          <p:cNvSpPr>
            <a:spLocks noGrp="1"/>
          </p:cNvSpPr>
          <p:nvPr>
            <p:ph type="sldNum" sz="quarter" idx="16"/>
          </p:nvPr>
        </p:nvSpPr>
        <p:spPr>
          <a:prstGeom prst="rect">
            <a:avLst/>
          </a:prstGeom>
          <a:noFill/>
        </p:spPr>
        <p:txBody>
          <a:bodyPr/>
          <a:lstStyle/>
          <a:p>
            <a:fld id="{903A2282-9C82-4B36-A1F1-0DFB07F7F47B}" type="slidenum">
              <a:rPr lang="en-US" smtClean="0"/>
              <a:pPr/>
              <a:t>20</a:t>
            </a:fld>
            <a:endParaRPr lang="en-US" smtClean="0"/>
          </a:p>
        </p:txBody>
      </p:sp>
      <p:pic>
        <p:nvPicPr>
          <p:cNvPr id="6" name="Picture 4"/>
          <p:cNvPicPr>
            <a:picLocks noChangeAspect="1" noChangeArrowheads="1"/>
          </p:cNvPicPr>
          <p:nvPr/>
        </p:nvPicPr>
        <p:blipFill>
          <a:blip r:embed="rId2" cstate="print"/>
          <a:srcRect l="26562" t="77832" r="39746" b="19726"/>
          <a:stretch>
            <a:fillRect/>
          </a:stretch>
        </p:blipFill>
        <p:spPr bwMode="auto">
          <a:xfrm>
            <a:off x="2286000" y="3286125"/>
            <a:ext cx="6572250" cy="357188"/>
          </a:xfrm>
          <a:prstGeom prst="rect">
            <a:avLst/>
          </a:prstGeom>
          <a:ln>
            <a:noFill/>
          </a:ln>
          <a:effectLst>
            <a:outerShdw blurRad="292100" dist="139700" dir="2700000" algn="tl" rotWithShape="0">
              <a:srgbClr val="333333">
                <a:alpha val="65000"/>
              </a:srgbClr>
            </a:outerShdw>
          </a:effectLst>
        </p:spPr>
      </p:pic>
      <p:sp>
        <p:nvSpPr>
          <p:cNvPr id="23559" name="TextBox 9"/>
          <p:cNvSpPr txBox="1">
            <a:spLocks noChangeArrowheads="1"/>
          </p:cNvSpPr>
          <p:nvPr/>
        </p:nvSpPr>
        <p:spPr bwMode="auto">
          <a:xfrm>
            <a:off x="857250" y="3214688"/>
            <a:ext cx="1493838" cy="461962"/>
          </a:xfrm>
          <a:prstGeom prst="rect">
            <a:avLst/>
          </a:prstGeom>
          <a:noFill/>
          <a:ln w="9525">
            <a:noFill/>
            <a:miter lim="800000"/>
            <a:headEnd/>
            <a:tailEnd/>
          </a:ln>
        </p:spPr>
        <p:txBody>
          <a:bodyPr wrap="none">
            <a:spAutoFit/>
          </a:bodyPr>
          <a:lstStyle/>
          <a:p>
            <a:r>
              <a:rPr lang="en-US" sz="2400"/>
              <a:t>Output </a:t>
            </a:r>
            <a:r>
              <a:rPr lang="en-US" sz="2400">
                <a:sym typeface="Wingdings" pitchFamily="2" charset="2"/>
              </a:rPr>
              <a:t></a:t>
            </a:r>
            <a:endParaRPr lang="en-US" sz="2400"/>
          </a:p>
        </p:txBody>
      </p:sp>
      <p:pic>
        <p:nvPicPr>
          <p:cNvPr id="23560" name="Picture 5"/>
          <p:cNvPicPr>
            <a:picLocks noChangeAspect="1" noChangeArrowheads="1"/>
          </p:cNvPicPr>
          <p:nvPr/>
        </p:nvPicPr>
        <p:blipFill>
          <a:blip r:embed="rId3" cstate="print"/>
          <a:srcRect l="32227" t="40039" r="46533" b="56055"/>
          <a:stretch>
            <a:fillRect/>
          </a:stretch>
        </p:blipFill>
        <p:spPr bwMode="auto">
          <a:xfrm>
            <a:off x="1571625" y="5643563"/>
            <a:ext cx="4143375" cy="571500"/>
          </a:xfrm>
          <a:prstGeom prst="rect">
            <a:avLst/>
          </a:prstGeom>
          <a:noFill/>
          <a:ln w="9525">
            <a:noFill/>
            <a:miter lim="800000"/>
            <a:headEnd/>
            <a:tailEnd/>
          </a:ln>
        </p:spPr>
      </p:pic>
      <p:pic>
        <p:nvPicPr>
          <p:cNvPr id="23561" name="Picture 3"/>
          <p:cNvPicPr>
            <a:picLocks noChangeAspect="1" noChangeArrowheads="1"/>
          </p:cNvPicPr>
          <p:nvPr/>
        </p:nvPicPr>
        <p:blipFill>
          <a:blip r:embed="rId2" cstate="print"/>
          <a:srcRect l="32422" t="31966" r="22998" b="60742"/>
          <a:stretch>
            <a:fillRect/>
          </a:stretch>
        </p:blipFill>
        <p:spPr bwMode="auto">
          <a:xfrm>
            <a:off x="1104900" y="2141538"/>
            <a:ext cx="7581900" cy="930275"/>
          </a:xfrm>
          <a:prstGeom prst="rect">
            <a:avLst/>
          </a:prstGeom>
          <a:noFill/>
          <a:ln w="9525">
            <a:noFill/>
            <a:miter lim="800000"/>
            <a:headEnd/>
            <a:tailEnd/>
          </a:ln>
        </p:spPr>
      </p:pic>
    </p:spTree>
    <p:extLst>
      <p:ext uri="{BB962C8B-B14F-4D97-AF65-F5344CB8AC3E}">
        <p14:creationId xmlns:p14="http://schemas.microsoft.com/office/powerpoint/2010/main" val="4059242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solidFill>
                  <a:schemeClr val="tx1"/>
                </a:solidFill>
                <a:ea typeface="ＭＳ Ｐゴシック" pitchFamily="-84" charset="-128"/>
              </a:rPr>
              <a:t>Input in Java Programming</a:t>
            </a:r>
          </a:p>
        </p:txBody>
      </p:sp>
      <p:sp>
        <p:nvSpPr>
          <p:cNvPr id="3" name="Content Placeholder 2"/>
          <p:cNvSpPr>
            <a:spLocks noGrp="1"/>
          </p:cNvSpPr>
          <p:nvPr>
            <p:ph idx="1"/>
          </p:nvPr>
        </p:nvSpPr>
        <p:spPr/>
        <p:txBody>
          <a:bodyPr/>
          <a:lstStyle/>
          <a:p>
            <a:pPr>
              <a:defRPr/>
            </a:pPr>
            <a:r>
              <a:rPr lang="en-US" sz="1800" dirty="0" smtClean="0"/>
              <a:t>Basic input: From keyboard, How?</a:t>
            </a:r>
          </a:p>
          <a:p>
            <a:pPr lvl="1">
              <a:defRPr/>
            </a:pPr>
            <a:r>
              <a:rPr lang="en-US" sz="1800" dirty="0" smtClean="0"/>
              <a:t>Use Scanner class (included in </a:t>
            </a:r>
            <a:r>
              <a:rPr lang="en-US" sz="1800" dirty="0" err="1" smtClean="0"/>
              <a:t>java.util.Scanner</a:t>
            </a:r>
            <a:r>
              <a:rPr lang="en-US" sz="1800" dirty="0" smtClean="0"/>
              <a:t>)</a:t>
            </a:r>
          </a:p>
          <a:p>
            <a:pPr>
              <a:defRPr/>
            </a:pPr>
            <a:r>
              <a:rPr lang="en-US" sz="1800" dirty="0" smtClean="0"/>
              <a:t>Steps:</a:t>
            </a:r>
          </a:p>
          <a:p>
            <a:pPr marL="914400" lvl="1" indent="-457200">
              <a:buFont typeface="+mj-lt"/>
              <a:buAutoNum type="arabicPeriod"/>
              <a:defRPr/>
            </a:pPr>
            <a:r>
              <a:rPr lang="en-US" sz="1800" dirty="0" smtClean="0"/>
              <a:t>Import the class</a:t>
            </a:r>
          </a:p>
          <a:p>
            <a:pPr marL="914400" lvl="1" indent="-457200">
              <a:buFont typeface="+mj-lt"/>
              <a:buAutoNum type="arabicPeriod"/>
              <a:defRPr/>
            </a:pPr>
            <a:r>
              <a:rPr lang="en-US" sz="1800" dirty="0" smtClean="0"/>
              <a:t>Create the object of Scanner class</a:t>
            </a:r>
          </a:p>
          <a:p>
            <a:pPr marL="914400" lvl="1" indent="-457200">
              <a:buFont typeface="+mj-lt"/>
              <a:buAutoNum type="arabicPeriod"/>
              <a:defRPr/>
            </a:pPr>
            <a:r>
              <a:rPr lang="en-US" sz="1800" dirty="0" smtClean="0"/>
              <a:t>Utilize the functions provided in the class to get the input from user</a:t>
            </a:r>
          </a:p>
          <a:p>
            <a:pPr>
              <a:defRPr/>
            </a:pPr>
            <a:r>
              <a:rPr lang="en-US" sz="1800" dirty="0" smtClean="0"/>
              <a:t>Example:</a:t>
            </a:r>
          </a:p>
          <a:p>
            <a:pPr>
              <a:defRPr/>
            </a:pPr>
            <a:endParaRPr lang="en-US" sz="1800" dirty="0" smtClean="0"/>
          </a:p>
          <a:p>
            <a:pPr>
              <a:defRPr/>
            </a:pPr>
            <a:endParaRPr lang="en-US" sz="1800" dirty="0" smtClean="0"/>
          </a:p>
          <a:p>
            <a:pPr>
              <a:defRPr/>
            </a:pPr>
            <a:endParaRPr lang="en-US" dirty="0"/>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24581" name="Slide Number Placeholder 4"/>
          <p:cNvSpPr>
            <a:spLocks noGrp="1"/>
          </p:cNvSpPr>
          <p:nvPr>
            <p:ph type="sldNum" sz="quarter" idx="16"/>
          </p:nvPr>
        </p:nvSpPr>
        <p:spPr>
          <a:prstGeom prst="rect">
            <a:avLst/>
          </a:prstGeom>
          <a:noFill/>
        </p:spPr>
        <p:txBody>
          <a:bodyPr/>
          <a:lstStyle/>
          <a:p>
            <a:fld id="{2F7B3912-294D-45EF-86F8-F4240F9285F5}" type="slidenum">
              <a:rPr lang="en-US" smtClean="0"/>
              <a:pPr/>
              <a:t>21</a:t>
            </a:fld>
            <a:endParaRPr lang="en-US" smtClean="0"/>
          </a:p>
        </p:txBody>
      </p:sp>
      <p:pic>
        <p:nvPicPr>
          <p:cNvPr id="24582" name="Picture 2"/>
          <p:cNvPicPr>
            <a:picLocks noChangeAspect="1" noChangeArrowheads="1"/>
          </p:cNvPicPr>
          <p:nvPr/>
        </p:nvPicPr>
        <p:blipFill>
          <a:blip r:embed="rId2" cstate="print"/>
          <a:srcRect l="29855" t="14417" r="35547" b="62891"/>
          <a:stretch>
            <a:fillRect/>
          </a:stretch>
        </p:blipFill>
        <p:spPr bwMode="auto">
          <a:xfrm>
            <a:off x="2635250" y="4214813"/>
            <a:ext cx="4891088" cy="2643187"/>
          </a:xfrm>
          <a:prstGeom prst="rect">
            <a:avLst/>
          </a:prstGeom>
          <a:noFill/>
          <a:ln w="9525">
            <a:noFill/>
            <a:miter lim="800000"/>
            <a:headEnd/>
            <a:tailEnd/>
          </a:ln>
        </p:spPr>
      </p:pic>
      <p:sp>
        <p:nvSpPr>
          <p:cNvPr id="7" name="Rectangle 6"/>
          <p:cNvSpPr/>
          <p:nvPr/>
        </p:nvSpPr>
        <p:spPr>
          <a:xfrm>
            <a:off x="2563813" y="4214813"/>
            <a:ext cx="3071812" cy="357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3421063" y="5429250"/>
            <a:ext cx="4143375" cy="3571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4921250" y="5786438"/>
            <a:ext cx="1571625" cy="285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 name="Straight Arrow Connector 9"/>
          <p:cNvCxnSpPr>
            <a:stCxn id="7" idx="3"/>
          </p:cNvCxnSpPr>
          <p:nvPr/>
        </p:nvCxnSpPr>
        <p:spPr>
          <a:xfrm flipV="1">
            <a:off x="5635625" y="4357688"/>
            <a:ext cx="571500" cy="3651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564438" y="5572125"/>
            <a:ext cx="571500" cy="365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21438" y="5929313"/>
            <a:ext cx="571500" cy="3651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589" name="TextBox 14"/>
          <p:cNvSpPr txBox="1">
            <a:spLocks noChangeArrowheads="1"/>
          </p:cNvSpPr>
          <p:nvPr/>
        </p:nvSpPr>
        <p:spPr bwMode="auto">
          <a:xfrm>
            <a:off x="6207125" y="4214813"/>
            <a:ext cx="322263" cy="369887"/>
          </a:xfrm>
          <a:prstGeom prst="rect">
            <a:avLst/>
          </a:prstGeom>
          <a:noFill/>
          <a:ln w="9525">
            <a:noFill/>
            <a:miter lim="800000"/>
            <a:headEnd/>
            <a:tailEnd/>
          </a:ln>
        </p:spPr>
        <p:txBody>
          <a:bodyPr wrap="none">
            <a:spAutoFit/>
          </a:bodyPr>
          <a:lstStyle/>
          <a:p>
            <a:r>
              <a:rPr lang="en-US" sz="1800" b="1">
                <a:solidFill>
                  <a:srgbClr val="FF0000"/>
                </a:solidFill>
                <a:latin typeface="Courier New" pitchFamily="49" charset="0"/>
                <a:cs typeface="Courier New" pitchFamily="49" charset="0"/>
              </a:rPr>
              <a:t>1</a:t>
            </a:r>
          </a:p>
        </p:txBody>
      </p:sp>
      <p:sp>
        <p:nvSpPr>
          <p:cNvPr id="24590" name="TextBox 15"/>
          <p:cNvSpPr txBox="1">
            <a:spLocks noChangeArrowheads="1"/>
          </p:cNvSpPr>
          <p:nvPr/>
        </p:nvSpPr>
        <p:spPr bwMode="auto">
          <a:xfrm>
            <a:off x="8135938" y="5357813"/>
            <a:ext cx="322262" cy="369887"/>
          </a:xfrm>
          <a:prstGeom prst="rect">
            <a:avLst/>
          </a:prstGeom>
          <a:noFill/>
          <a:ln w="9525">
            <a:noFill/>
            <a:miter lim="800000"/>
            <a:headEnd/>
            <a:tailEnd/>
          </a:ln>
        </p:spPr>
        <p:txBody>
          <a:bodyPr wrap="none">
            <a:spAutoFit/>
          </a:bodyPr>
          <a:lstStyle/>
          <a:p>
            <a:r>
              <a:rPr lang="en-US" sz="1800" b="1">
                <a:solidFill>
                  <a:srgbClr val="FF0000"/>
                </a:solidFill>
                <a:latin typeface="Courier New" pitchFamily="49" charset="0"/>
                <a:cs typeface="Courier New" pitchFamily="49" charset="0"/>
              </a:rPr>
              <a:t>2</a:t>
            </a:r>
          </a:p>
        </p:txBody>
      </p:sp>
      <p:sp>
        <p:nvSpPr>
          <p:cNvPr id="24591" name="TextBox 16"/>
          <p:cNvSpPr txBox="1">
            <a:spLocks noChangeArrowheads="1"/>
          </p:cNvSpPr>
          <p:nvPr/>
        </p:nvSpPr>
        <p:spPr bwMode="auto">
          <a:xfrm>
            <a:off x="6921500" y="5773738"/>
            <a:ext cx="322263" cy="369887"/>
          </a:xfrm>
          <a:prstGeom prst="rect">
            <a:avLst/>
          </a:prstGeom>
          <a:noFill/>
          <a:ln w="9525">
            <a:noFill/>
            <a:miter lim="800000"/>
            <a:headEnd/>
            <a:tailEnd/>
          </a:ln>
        </p:spPr>
        <p:txBody>
          <a:bodyPr wrap="none">
            <a:spAutoFit/>
          </a:bodyPr>
          <a:lstStyle/>
          <a:p>
            <a:r>
              <a:rPr lang="en-US" sz="1800" b="1">
                <a:solidFill>
                  <a:srgbClr val="FF0000"/>
                </a:solidFill>
                <a:latin typeface="Courier New" pitchFamily="49" charset="0"/>
                <a:cs typeface="Courier New" pitchFamily="49" charset="0"/>
              </a:rPr>
              <a:t>3</a:t>
            </a:r>
          </a:p>
        </p:txBody>
      </p:sp>
    </p:spTree>
    <p:extLst>
      <p:ext uri="{BB962C8B-B14F-4D97-AF65-F5344CB8AC3E}">
        <p14:creationId xmlns:p14="http://schemas.microsoft.com/office/powerpoint/2010/main" val="2442310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solidFill>
                  <a:schemeClr val="tx1"/>
                </a:solidFill>
                <a:ea typeface="ＭＳ Ｐゴシック" pitchFamily="-84" charset="-128"/>
              </a:rPr>
              <a:t>Common used Scanner’s methods</a:t>
            </a:r>
          </a:p>
        </p:txBody>
      </p:sp>
      <p:sp>
        <p:nvSpPr>
          <p:cNvPr id="7" name="Content Placeholder 6"/>
          <p:cNvSpPr>
            <a:spLocks noGrp="1"/>
          </p:cNvSpPr>
          <p:nvPr>
            <p:ph idx="1"/>
          </p:nvPr>
        </p:nvSpPr>
        <p:spPr/>
        <p:txBody>
          <a:bodyPr/>
          <a:lstStyle/>
          <a:p>
            <a:endParaRPr lang="en-US"/>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25604" name="Slide Number Placeholder 4"/>
          <p:cNvSpPr>
            <a:spLocks noGrp="1"/>
          </p:cNvSpPr>
          <p:nvPr>
            <p:ph type="sldNum" sz="quarter" idx="16"/>
          </p:nvPr>
        </p:nvSpPr>
        <p:spPr>
          <a:prstGeom prst="rect">
            <a:avLst/>
          </a:prstGeom>
          <a:noFill/>
        </p:spPr>
        <p:txBody>
          <a:bodyPr/>
          <a:lstStyle/>
          <a:p>
            <a:fld id="{BDDE4541-89D1-46F3-A8B9-9B91BEA4D766}" type="slidenum">
              <a:rPr lang="en-US" smtClean="0"/>
              <a:pPr/>
              <a:t>22</a:t>
            </a:fld>
            <a:endParaRPr lang="en-US" smtClean="0"/>
          </a:p>
        </p:txBody>
      </p:sp>
      <p:graphicFrame>
        <p:nvGraphicFramePr>
          <p:cNvPr id="6" name="Table 5"/>
          <p:cNvGraphicFramePr>
            <a:graphicFrameLocks noGrp="1"/>
          </p:cNvGraphicFramePr>
          <p:nvPr/>
        </p:nvGraphicFramePr>
        <p:xfrm>
          <a:off x="1357313" y="2071688"/>
          <a:ext cx="6429420" cy="3714780"/>
        </p:xfrm>
        <a:graphic>
          <a:graphicData uri="http://schemas.openxmlformats.org/drawingml/2006/table">
            <a:tbl>
              <a:tblPr/>
              <a:tblGrid>
                <a:gridCol w="2458746">
                  <a:extLst>
                    <a:ext uri="{9D8B030D-6E8A-4147-A177-3AD203B41FA5}">
                      <a16:colId xmlns:a16="http://schemas.microsoft.com/office/drawing/2014/main" val="20000"/>
                    </a:ext>
                  </a:extLst>
                </a:gridCol>
                <a:gridCol w="3970674">
                  <a:extLst>
                    <a:ext uri="{9D8B030D-6E8A-4147-A177-3AD203B41FA5}">
                      <a16:colId xmlns:a16="http://schemas.microsoft.com/office/drawing/2014/main" val="20001"/>
                    </a:ext>
                  </a:extLst>
                </a:gridCol>
              </a:tblGrid>
              <a:tr h="430132">
                <a:tc>
                  <a:txBody>
                    <a:bodyPr/>
                    <a:lstStyle/>
                    <a:p>
                      <a:pPr algn="ctr" rtl="0" fontAlgn="t"/>
                      <a:r>
                        <a:rPr lang="en-US" sz="2000" b="1" i="0" u="none" strike="noStrike" dirty="0">
                          <a:solidFill>
                            <a:srgbClr val="FFFFFF"/>
                          </a:solidFill>
                          <a:latin typeface="Interstate"/>
                        </a:rPr>
                        <a:t>Method</a:t>
                      </a:r>
                      <a:r>
                        <a:rPr lang="en-US" sz="2000" b="0" i="0" u="none" strike="noStrike" dirty="0">
                          <a:solidFill>
                            <a:srgbClr val="FFFFFF"/>
                          </a:solidFill>
                          <a:latin typeface="Arial"/>
                        </a:rPr>
                        <a:t> </a:t>
                      </a:r>
                      <a:endParaRPr lang="en-US" sz="2000" b="1" i="0" u="none" strike="noStrike" dirty="0">
                        <a:solidFill>
                          <a:srgbClr val="FFFFFF"/>
                        </a:solidFill>
                        <a:latin typeface="Interstate"/>
                      </a:endParaRPr>
                    </a:p>
                  </a:txBody>
                  <a:tcPr marL="9525"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76091"/>
                    </a:solidFill>
                  </a:tcPr>
                </a:tc>
                <a:tc>
                  <a:txBody>
                    <a:bodyPr/>
                    <a:lstStyle/>
                    <a:p>
                      <a:pPr algn="ctr" rtl="0" fontAlgn="t"/>
                      <a:r>
                        <a:rPr lang="en-US" sz="2000" b="1" i="0" u="none" strike="noStrike">
                          <a:solidFill>
                            <a:srgbClr val="FFFFFF"/>
                          </a:solidFill>
                          <a:latin typeface="Interstate"/>
                        </a:rPr>
                        <a:t>Description</a:t>
                      </a:r>
                    </a:p>
                  </a:txBody>
                  <a:tcPr marL="9525"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76091"/>
                    </a:solidFill>
                  </a:tcPr>
                </a:tc>
                <a:extLst>
                  <a:ext uri="{0D108BD9-81ED-4DB2-BD59-A6C34878D82A}">
                    <a16:rowId xmlns:a16="http://schemas.microsoft.com/office/drawing/2014/main" val="10000"/>
                  </a:ext>
                </a:extLst>
              </a:tr>
              <a:tr h="410581">
                <a:tc>
                  <a:txBody>
                    <a:bodyPr/>
                    <a:lstStyle/>
                    <a:p>
                      <a:pPr algn="l" rtl="0" fontAlgn="t"/>
                      <a:r>
                        <a:rPr lang="en-US" sz="2000" b="0" i="0" u="none" strike="noStrike" dirty="0">
                          <a:solidFill>
                            <a:srgbClr val="000000"/>
                          </a:solidFill>
                          <a:latin typeface="Interstate"/>
                        </a:rPr>
                        <a:t>next();</a:t>
                      </a:r>
                      <a:r>
                        <a:rPr lang="en-US" sz="2000" b="0" i="0" u="none" strike="noStrike" dirty="0">
                          <a:solidFill>
                            <a:srgbClr val="000000"/>
                          </a:solidFill>
                          <a:latin typeface="Arial"/>
                        </a:rPr>
                        <a:t> </a:t>
                      </a:r>
                      <a:endParaRPr lang="en-US" sz="2000" b="0" i="0" u="none" strike="noStrike" dirty="0">
                        <a:solidFill>
                          <a:srgbClr val="000000"/>
                        </a:solidFill>
                        <a:latin typeface="Interstate"/>
                      </a:endParaRPr>
                    </a:p>
                  </a:txBody>
                  <a:tcPr marL="342900"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2000" b="0" i="0" u="none" strike="noStrike" dirty="0">
                          <a:solidFill>
                            <a:srgbClr val="000000"/>
                          </a:solidFill>
                          <a:latin typeface="Interstate"/>
                        </a:rPr>
                        <a:t>Input String (word)</a:t>
                      </a:r>
                      <a:r>
                        <a:rPr lang="en-US" sz="2000" b="0" i="0" u="none" strike="noStrike" dirty="0">
                          <a:solidFill>
                            <a:srgbClr val="000000"/>
                          </a:solidFill>
                          <a:latin typeface="Arial"/>
                        </a:rPr>
                        <a:t> </a:t>
                      </a:r>
                      <a:endParaRPr lang="en-US" sz="2000" b="0" i="0" u="none" strike="noStrike" dirty="0">
                        <a:solidFill>
                          <a:srgbClr val="000000"/>
                        </a:solidFill>
                        <a:latin typeface="Interstate"/>
                      </a:endParaRPr>
                    </a:p>
                  </a:txBody>
                  <a:tcPr marL="342900"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0581">
                <a:tc>
                  <a:txBody>
                    <a:bodyPr/>
                    <a:lstStyle/>
                    <a:p>
                      <a:pPr algn="l" rtl="0" fontAlgn="t"/>
                      <a:r>
                        <a:rPr lang="en-US" sz="2000" b="0" i="0" u="none" strike="noStrike">
                          <a:solidFill>
                            <a:srgbClr val="000000"/>
                          </a:solidFill>
                          <a:latin typeface="Interstate"/>
                        </a:rPr>
                        <a:t>nextLine</a:t>
                      </a:r>
                      <a:r>
                        <a:rPr lang="en-US" sz="2000" b="0" i="0" u="none" strike="noStrike">
                          <a:solidFill>
                            <a:srgbClr val="000000"/>
                          </a:solidFill>
                          <a:latin typeface="Arial"/>
                        </a:rPr>
                        <a:t>();</a:t>
                      </a:r>
                      <a:endParaRPr lang="en-US" sz="2000" b="0" i="0" u="none" strike="noStrike">
                        <a:solidFill>
                          <a:srgbClr val="000000"/>
                        </a:solidFill>
                        <a:latin typeface="Interstate"/>
                      </a:endParaRPr>
                    </a:p>
                  </a:txBody>
                  <a:tcPr marL="342900"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2000" b="0" i="0" u="none" strike="noStrike" dirty="0">
                          <a:solidFill>
                            <a:srgbClr val="000000"/>
                          </a:solidFill>
                          <a:latin typeface="Interstate"/>
                        </a:rPr>
                        <a:t>Input String (sentence)</a:t>
                      </a:r>
                    </a:p>
                  </a:txBody>
                  <a:tcPr marL="342900"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0581">
                <a:tc>
                  <a:txBody>
                    <a:bodyPr/>
                    <a:lstStyle/>
                    <a:p>
                      <a:pPr algn="l" rtl="0" fontAlgn="t"/>
                      <a:r>
                        <a:rPr lang="en-US" sz="2000" b="0" i="0" u="none" strike="noStrike" dirty="0" err="1">
                          <a:solidFill>
                            <a:srgbClr val="000000"/>
                          </a:solidFill>
                          <a:latin typeface="Interstate"/>
                        </a:rPr>
                        <a:t>nextByte</a:t>
                      </a:r>
                      <a:r>
                        <a:rPr lang="en-US" sz="2000" b="0" i="0" u="none" strike="noStrike" dirty="0">
                          <a:solidFill>
                            <a:srgbClr val="000000"/>
                          </a:solidFill>
                          <a:latin typeface="Interstate"/>
                        </a:rPr>
                        <a:t>();</a:t>
                      </a:r>
                      <a:r>
                        <a:rPr lang="en-US" sz="2000" b="0" i="0" u="none" strike="noStrike" dirty="0">
                          <a:solidFill>
                            <a:srgbClr val="000000"/>
                          </a:solidFill>
                          <a:latin typeface="Arial"/>
                        </a:rPr>
                        <a:t> </a:t>
                      </a:r>
                      <a:endParaRPr lang="en-US" sz="2000" b="0" i="0" u="none" strike="noStrike" dirty="0">
                        <a:solidFill>
                          <a:srgbClr val="000000"/>
                        </a:solidFill>
                        <a:latin typeface="Interstate"/>
                      </a:endParaRPr>
                    </a:p>
                  </a:txBody>
                  <a:tcPr marL="342900"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2000" b="0" i="0" u="none" strike="noStrike" dirty="0">
                          <a:solidFill>
                            <a:srgbClr val="000000"/>
                          </a:solidFill>
                          <a:latin typeface="Interstate"/>
                        </a:rPr>
                        <a:t>Input number (byte)</a:t>
                      </a:r>
                      <a:r>
                        <a:rPr lang="en-US" sz="2000" b="0" i="0" u="none" strike="noStrike" dirty="0">
                          <a:solidFill>
                            <a:srgbClr val="000000"/>
                          </a:solidFill>
                          <a:latin typeface="Arial"/>
                        </a:rPr>
                        <a:t> </a:t>
                      </a:r>
                      <a:endParaRPr lang="en-US" sz="2000" b="0" i="0" u="none" strike="noStrike" dirty="0">
                        <a:solidFill>
                          <a:srgbClr val="000000"/>
                        </a:solidFill>
                        <a:latin typeface="Interstate"/>
                      </a:endParaRPr>
                    </a:p>
                  </a:txBody>
                  <a:tcPr marL="342900"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0581">
                <a:tc>
                  <a:txBody>
                    <a:bodyPr/>
                    <a:lstStyle/>
                    <a:p>
                      <a:pPr algn="l" rtl="0" fontAlgn="t"/>
                      <a:r>
                        <a:rPr lang="en-US" sz="2000" b="0" i="0" u="none" strike="noStrike" dirty="0" err="1">
                          <a:solidFill>
                            <a:srgbClr val="000000"/>
                          </a:solidFill>
                          <a:latin typeface="Interstate"/>
                        </a:rPr>
                        <a:t>nextShort</a:t>
                      </a:r>
                      <a:r>
                        <a:rPr lang="en-US" sz="2000" b="0" i="0" u="none" strike="noStrike" dirty="0">
                          <a:solidFill>
                            <a:srgbClr val="000000"/>
                          </a:solidFill>
                          <a:latin typeface="Interstate"/>
                        </a:rPr>
                        <a:t>();</a:t>
                      </a:r>
                      <a:r>
                        <a:rPr lang="en-US" sz="2000" b="0" i="0" u="none" strike="noStrike" dirty="0">
                          <a:solidFill>
                            <a:srgbClr val="000000"/>
                          </a:solidFill>
                          <a:latin typeface="Arial"/>
                        </a:rPr>
                        <a:t> </a:t>
                      </a:r>
                      <a:endParaRPr lang="en-US" sz="2000" b="0" i="0" u="none" strike="noStrike" dirty="0">
                        <a:solidFill>
                          <a:srgbClr val="000000"/>
                        </a:solidFill>
                        <a:latin typeface="Interstate"/>
                      </a:endParaRPr>
                    </a:p>
                  </a:txBody>
                  <a:tcPr marL="342900"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2000" b="0" i="0" u="none" strike="noStrike" dirty="0">
                          <a:solidFill>
                            <a:srgbClr val="000000"/>
                          </a:solidFill>
                          <a:latin typeface="Interstate"/>
                        </a:rPr>
                        <a:t>Input number (short)</a:t>
                      </a:r>
                      <a:r>
                        <a:rPr lang="en-US" sz="2000" b="0" i="0" u="none" strike="noStrike" dirty="0">
                          <a:solidFill>
                            <a:srgbClr val="000000"/>
                          </a:solidFill>
                          <a:latin typeface="Arial"/>
                        </a:rPr>
                        <a:t> </a:t>
                      </a:r>
                      <a:endParaRPr lang="en-US" sz="2000" b="0" i="0" u="none" strike="noStrike" dirty="0">
                        <a:solidFill>
                          <a:srgbClr val="000000"/>
                        </a:solidFill>
                        <a:latin typeface="Interstate"/>
                      </a:endParaRPr>
                    </a:p>
                  </a:txBody>
                  <a:tcPr marL="342900"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0581">
                <a:tc>
                  <a:txBody>
                    <a:bodyPr/>
                    <a:lstStyle/>
                    <a:p>
                      <a:pPr algn="l" rtl="0" fontAlgn="t"/>
                      <a:r>
                        <a:rPr lang="en-US" sz="2000" b="0" i="0" u="none" strike="noStrike">
                          <a:solidFill>
                            <a:srgbClr val="000000"/>
                          </a:solidFill>
                          <a:latin typeface="Interstate"/>
                        </a:rPr>
                        <a:t>nextInt();</a:t>
                      </a:r>
                      <a:r>
                        <a:rPr lang="en-US" sz="2000" b="0" i="0" u="none" strike="noStrike">
                          <a:solidFill>
                            <a:srgbClr val="000000"/>
                          </a:solidFill>
                          <a:latin typeface="Arial"/>
                        </a:rPr>
                        <a:t> </a:t>
                      </a:r>
                      <a:endParaRPr lang="en-US" sz="2000" b="0" i="0" u="none" strike="noStrike">
                        <a:solidFill>
                          <a:srgbClr val="000000"/>
                        </a:solidFill>
                        <a:latin typeface="Interstate"/>
                      </a:endParaRPr>
                    </a:p>
                  </a:txBody>
                  <a:tcPr marL="342900"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2000" b="0" i="0" u="none" strike="noStrike" dirty="0">
                          <a:solidFill>
                            <a:srgbClr val="000000"/>
                          </a:solidFill>
                          <a:latin typeface="Interstate"/>
                        </a:rPr>
                        <a:t>Input number (int)</a:t>
                      </a:r>
                      <a:r>
                        <a:rPr lang="en-US" sz="2000" b="0" i="0" u="none" strike="noStrike" dirty="0">
                          <a:solidFill>
                            <a:srgbClr val="000000"/>
                          </a:solidFill>
                          <a:latin typeface="Arial"/>
                        </a:rPr>
                        <a:t> </a:t>
                      </a:r>
                      <a:endParaRPr lang="en-US" sz="2000" b="0" i="0" u="none" strike="noStrike" dirty="0">
                        <a:solidFill>
                          <a:srgbClr val="000000"/>
                        </a:solidFill>
                        <a:latin typeface="Interstate"/>
                      </a:endParaRPr>
                    </a:p>
                  </a:txBody>
                  <a:tcPr marL="342900"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0581">
                <a:tc>
                  <a:txBody>
                    <a:bodyPr/>
                    <a:lstStyle/>
                    <a:p>
                      <a:pPr algn="l" rtl="0" fontAlgn="t"/>
                      <a:r>
                        <a:rPr lang="en-US" sz="2000" b="0" i="0" u="none" strike="noStrike">
                          <a:solidFill>
                            <a:srgbClr val="000000"/>
                          </a:solidFill>
                          <a:latin typeface="Interstate"/>
                        </a:rPr>
                        <a:t>nextLong();</a:t>
                      </a:r>
                      <a:r>
                        <a:rPr lang="en-US" sz="2000" b="0" i="0" u="none" strike="noStrike">
                          <a:solidFill>
                            <a:srgbClr val="000000"/>
                          </a:solidFill>
                          <a:latin typeface="Arial"/>
                        </a:rPr>
                        <a:t> </a:t>
                      </a:r>
                      <a:endParaRPr lang="en-US" sz="2000" b="0" i="0" u="none" strike="noStrike">
                        <a:solidFill>
                          <a:srgbClr val="000000"/>
                        </a:solidFill>
                        <a:latin typeface="Interstate"/>
                      </a:endParaRPr>
                    </a:p>
                  </a:txBody>
                  <a:tcPr marL="342900"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2000" b="0" i="0" u="none" strike="noStrike" dirty="0">
                          <a:solidFill>
                            <a:srgbClr val="000000"/>
                          </a:solidFill>
                          <a:latin typeface="Interstate"/>
                        </a:rPr>
                        <a:t>Input number (long)</a:t>
                      </a:r>
                      <a:r>
                        <a:rPr lang="en-US" sz="2000" b="0" i="0" u="none" strike="noStrike" dirty="0">
                          <a:solidFill>
                            <a:srgbClr val="000000"/>
                          </a:solidFill>
                          <a:latin typeface="Arial"/>
                        </a:rPr>
                        <a:t> </a:t>
                      </a:r>
                      <a:endParaRPr lang="en-US" sz="2000" b="0" i="0" u="none" strike="noStrike" dirty="0">
                        <a:solidFill>
                          <a:srgbClr val="000000"/>
                        </a:solidFill>
                        <a:latin typeface="Interstate"/>
                      </a:endParaRPr>
                    </a:p>
                  </a:txBody>
                  <a:tcPr marL="342900"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0581">
                <a:tc>
                  <a:txBody>
                    <a:bodyPr/>
                    <a:lstStyle/>
                    <a:p>
                      <a:pPr algn="l" rtl="0" fontAlgn="t"/>
                      <a:r>
                        <a:rPr lang="en-US" sz="2000" b="0" i="0" u="none" strike="noStrike">
                          <a:solidFill>
                            <a:srgbClr val="000000"/>
                          </a:solidFill>
                          <a:latin typeface="Interstate"/>
                        </a:rPr>
                        <a:t>nextFloat();</a:t>
                      </a:r>
                      <a:r>
                        <a:rPr lang="en-US" sz="2000" b="0" i="0" u="none" strike="noStrike">
                          <a:solidFill>
                            <a:srgbClr val="000000"/>
                          </a:solidFill>
                          <a:latin typeface="Arial"/>
                        </a:rPr>
                        <a:t> </a:t>
                      </a:r>
                      <a:endParaRPr lang="en-US" sz="2000" b="0" i="0" u="none" strike="noStrike">
                        <a:solidFill>
                          <a:srgbClr val="000000"/>
                        </a:solidFill>
                        <a:latin typeface="Interstate"/>
                      </a:endParaRPr>
                    </a:p>
                  </a:txBody>
                  <a:tcPr marL="342900"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2000" b="0" i="0" u="none" strike="noStrike" dirty="0">
                          <a:solidFill>
                            <a:srgbClr val="000000"/>
                          </a:solidFill>
                          <a:latin typeface="Interstate"/>
                        </a:rPr>
                        <a:t>Input number (float)</a:t>
                      </a:r>
                      <a:r>
                        <a:rPr lang="en-US" sz="2000" b="0" i="0" u="none" strike="noStrike" dirty="0">
                          <a:solidFill>
                            <a:srgbClr val="000000"/>
                          </a:solidFill>
                          <a:latin typeface="Arial"/>
                        </a:rPr>
                        <a:t> </a:t>
                      </a:r>
                      <a:endParaRPr lang="en-US" sz="2000" b="0" i="0" u="none" strike="noStrike" dirty="0">
                        <a:solidFill>
                          <a:srgbClr val="000000"/>
                        </a:solidFill>
                        <a:latin typeface="Interstate"/>
                      </a:endParaRPr>
                    </a:p>
                  </a:txBody>
                  <a:tcPr marL="342900"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10581">
                <a:tc>
                  <a:txBody>
                    <a:bodyPr/>
                    <a:lstStyle/>
                    <a:p>
                      <a:pPr algn="l" rtl="0" fontAlgn="t"/>
                      <a:r>
                        <a:rPr lang="en-US" sz="2000" b="0" i="0" u="none" strike="noStrike">
                          <a:solidFill>
                            <a:srgbClr val="000000"/>
                          </a:solidFill>
                          <a:latin typeface="Interstate"/>
                        </a:rPr>
                        <a:t>nextDouble();</a:t>
                      </a:r>
                      <a:r>
                        <a:rPr lang="en-US" sz="2000" b="0" i="0" u="none" strike="noStrike">
                          <a:solidFill>
                            <a:srgbClr val="000000"/>
                          </a:solidFill>
                          <a:latin typeface="Arial"/>
                        </a:rPr>
                        <a:t> </a:t>
                      </a:r>
                      <a:endParaRPr lang="en-US" sz="2000" b="0" i="0" u="none" strike="noStrike">
                        <a:solidFill>
                          <a:srgbClr val="000000"/>
                        </a:solidFill>
                        <a:latin typeface="Interstate"/>
                      </a:endParaRPr>
                    </a:p>
                  </a:txBody>
                  <a:tcPr marL="342900" marR="9525" marT="9525"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rtl="0" fontAlgn="t"/>
                      <a:r>
                        <a:rPr lang="en-US" sz="2000" b="0" i="0" u="none" strike="noStrike" dirty="0">
                          <a:solidFill>
                            <a:srgbClr val="000000"/>
                          </a:solidFill>
                          <a:latin typeface="Interstate"/>
                        </a:rPr>
                        <a:t>Input number (double)</a:t>
                      </a:r>
                      <a:r>
                        <a:rPr lang="en-US" sz="2000" b="0" i="0" u="none" strike="noStrike" dirty="0">
                          <a:solidFill>
                            <a:srgbClr val="000000"/>
                          </a:solidFill>
                          <a:latin typeface="Arial"/>
                        </a:rPr>
                        <a:t> </a:t>
                      </a:r>
                      <a:endParaRPr lang="en-US" sz="2000" b="0" i="0" u="none" strike="noStrike" dirty="0">
                        <a:solidFill>
                          <a:srgbClr val="000000"/>
                        </a:solidFill>
                        <a:latin typeface="Interstate"/>
                      </a:endParaRPr>
                    </a:p>
                  </a:txBody>
                  <a:tcPr marL="342900" marR="9525" marT="9525"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075677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429000" y="533400"/>
            <a:ext cx="7924800" cy="792088"/>
          </a:xfrm>
        </p:spPr>
        <p:txBody>
          <a:bodyPr/>
          <a:lstStyle/>
          <a:p>
            <a:r>
              <a:rPr lang="en-US" dirty="0" smtClean="0">
                <a:solidFill>
                  <a:schemeClr val="tx1"/>
                </a:solidFill>
                <a:ea typeface="ＭＳ Ｐゴシック" pitchFamily="-84" charset="-128"/>
              </a:rPr>
              <a:t>Output</a:t>
            </a:r>
          </a:p>
        </p:txBody>
      </p:sp>
      <p:sp>
        <p:nvSpPr>
          <p:cNvPr id="26627" name="Content Placeholder 2"/>
          <p:cNvSpPr>
            <a:spLocks noGrp="1"/>
          </p:cNvSpPr>
          <p:nvPr>
            <p:ph idx="1"/>
          </p:nvPr>
        </p:nvSpPr>
        <p:spPr>
          <a:xfrm>
            <a:off x="990600" y="1447800"/>
            <a:ext cx="7924800" cy="3886200"/>
          </a:xfrm>
        </p:spPr>
        <p:txBody>
          <a:bodyPr/>
          <a:lstStyle/>
          <a:p>
            <a:r>
              <a:rPr lang="en-US" b="1" dirty="0" err="1" smtClean="0">
                <a:latin typeface="Courier New" pitchFamily="49" charset="0"/>
                <a:ea typeface="ＭＳ Ｐゴシック" pitchFamily="-84" charset="-128"/>
                <a:cs typeface="Courier New" pitchFamily="49" charset="0"/>
              </a:rPr>
              <a:t>System.out.print</a:t>
            </a:r>
            <a:r>
              <a:rPr lang="en-US" dirty="0" smtClean="0">
                <a:ea typeface="ＭＳ Ｐゴシック" pitchFamily="-84" charset="-128"/>
              </a:rPr>
              <a:t> </a:t>
            </a:r>
          </a:p>
          <a:p>
            <a:pPr lvl="1"/>
            <a:r>
              <a:rPr lang="en-US" sz="1600" dirty="0" smtClean="0">
                <a:ea typeface="ＭＳ Ｐゴシック" pitchFamily="-84" charset="-128"/>
                <a:sym typeface="Wingdings" pitchFamily="2" charset="2"/>
              </a:rPr>
              <a:t>print into console without linefeed (newline).</a:t>
            </a:r>
          </a:p>
          <a:p>
            <a:r>
              <a:rPr lang="en-US" b="1" dirty="0" err="1" smtClean="0">
                <a:latin typeface="Courier New" pitchFamily="49" charset="0"/>
                <a:ea typeface="ＭＳ Ｐゴシック" pitchFamily="-84" charset="-128"/>
                <a:cs typeface="Courier New" pitchFamily="49" charset="0"/>
                <a:sym typeface="Wingdings" pitchFamily="2" charset="2"/>
              </a:rPr>
              <a:t>System.out.println</a:t>
            </a:r>
            <a:endParaRPr lang="en-US" b="1" dirty="0" smtClean="0">
              <a:latin typeface="Courier New" pitchFamily="49" charset="0"/>
              <a:ea typeface="ＭＳ Ｐゴシック" pitchFamily="-84" charset="-128"/>
              <a:cs typeface="Courier New" pitchFamily="49" charset="0"/>
              <a:sym typeface="Wingdings" pitchFamily="2" charset="2"/>
            </a:endParaRPr>
          </a:p>
          <a:p>
            <a:pPr lvl="1"/>
            <a:r>
              <a:rPr lang="en-US" sz="1600" dirty="0" smtClean="0">
                <a:ea typeface="ＭＳ Ｐゴシック" pitchFamily="-84" charset="-128"/>
                <a:sym typeface="Wingdings" pitchFamily="2" charset="2"/>
              </a:rPr>
              <a:t>print into console with linefeed (newline)</a:t>
            </a:r>
          </a:p>
          <a:p>
            <a:r>
              <a:rPr lang="en-US" b="1" dirty="0" err="1" smtClean="0">
                <a:latin typeface="Courier New" pitchFamily="49" charset="0"/>
                <a:ea typeface="ＭＳ Ｐゴシック" pitchFamily="-84" charset="-128"/>
                <a:cs typeface="Courier New" pitchFamily="49" charset="0"/>
                <a:sym typeface="Wingdings" pitchFamily="2" charset="2"/>
              </a:rPr>
              <a:t>System.out.printf</a:t>
            </a:r>
            <a:r>
              <a:rPr lang="en-US" b="1" dirty="0" smtClean="0">
                <a:latin typeface="Courier New" pitchFamily="49" charset="0"/>
                <a:ea typeface="ＭＳ Ｐゴシック" pitchFamily="-84" charset="-128"/>
                <a:cs typeface="Courier New" pitchFamily="49" charset="0"/>
                <a:sym typeface="Wingdings" pitchFamily="2" charset="2"/>
              </a:rPr>
              <a:t> </a:t>
            </a:r>
          </a:p>
          <a:p>
            <a:pPr lvl="1"/>
            <a:r>
              <a:rPr lang="en-US" sz="1600" dirty="0" smtClean="0">
                <a:ea typeface="ＭＳ Ｐゴシック" pitchFamily="-84" charset="-128"/>
                <a:sym typeface="Wingdings" pitchFamily="2" charset="2"/>
              </a:rPr>
              <a:t>same as </a:t>
            </a:r>
            <a:r>
              <a:rPr lang="en-US" sz="1600" b="1" dirty="0" err="1" smtClean="0">
                <a:latin typeface="Courier New" pitchFamily="49" charset="0"/>
                <a:ea typeface="ＭＳ Ｐゴシック" pitchFamily="-84" charset="-128"/>
                <a:cs typeface="Courier New" pitchFamily="49" charset="0"/>
                <a:sym typeface="Wingdings" pitchFamily="2" charset="2"/>
              </a:rPr>
              <a:t>System.out.print</a:t>
            </a:r>
            <a:r>
              <a:rPr lang="en-US" sz="1600" dirty="0" smtClean="0">
                <a:ea typeface="ＭＳ Ｐゴシック" pitchFamily="-84" charset="-128"/>
                <a:sym typeface="Wingdings" pitchFamily="2" charset="2"/>
              </a:rPr>
              <a:t>, supports </a:t>
            </a:r>
            <a:r>
              <a:rPr lang="en-US" sz="1800" dirty="0" smtClean="0">
                <a:ea typeface="ＭＳ Ｐゴシック" pitchFamily="-84" charset="-128"/>
                <a:sym typeface="Wingdings" pitchFamily="2" charset="2"/>
              </a:rPr>
              <a:t>format output:</a:t>
            </a:r>
            <a:endParaRPr lang="en-US" sz="1800" dirty="0" smtClean="0">
              <a:ea typeface="ＭＳ Ｐゴシック" pitchFamily="-84" charset="-128"/>
            </a:endParaRPr>
          </a:p>
          <a:p>
            <a:endParaRPr lang="en-US" dirty="0" smtClean="0">
              <a:ea typeface="ＭＳ Ｐゴシック" pitchFamily="-84" charset="-128"/>
            </a:endParaRPr>
          </a:p>
          <a:p>
            <a:endParaRPr lang="en-US" dirty="0" smtClean="0">
              <a:ea typeface="ＭＳ Ｐゴシック" pitchFamily="-84" charset="-128"/>
            </a:endParaRP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26629" name="Slide Number Placeholder 4"/>
          <p:cNvSpPr>
            <a:spLocks noGrp="1"/>
          </p:cNvSpPr>
          <p:nvPr>
            <p:ph type="sldNum" sz="quarter" idx="16"/>
          </p:nvPr>
        </p:nvSpPr>
        <p:spPr>
          <a:prstGeom prst="rect">
            <a:avLst/>
          </a:prstGeom>
          <a:noFill/>
        </p:spPr>
        <p:txBody>
          <a:bodyPr/>
          <a:lstStyle/>
          <a:p>
            <a:fld id="{6B9F179E-5D9A-4CAB-9549-BC85E935274B}" type="slidenum">
              <a:rPr lang="en-US" smtClean="0"/>
              <a:pPr/>
              <a:t>23</a:t>
            </a:fld>
            <a:endParaRPr lang="en-US" smtClean="0"/>
          </a:p>
        </p:txBody>
      </p:sp>
      <p:graphicFrame>
        <p:nvGraphicFramePr>
          <p:cNvPr id="6" name="Content Placeholder 5"/>
          <p:cNvGraphicFramePr>
            <a:graphicFrameLocks/>
          </p:cNvGraphicFramePr>
          <p:nvPr/>
        </p:nvGraphicFramePr>
        <p:xfrm>
          <a:off x="1062014" y="3505200"/>
          <a:ext cx="7929586" cy="2831810"/>
        </p:xfrm>
        <a:graphic>
          <a:graphicData uri="http://schemas.openxmlformats.org/drawingml/2006/table">
            <a:tbl>
              <a:tblPr/>
              <a:tblGrid>
                <a:gridCol w="1007999">
                  <a:extLst>
                    <a:ext uri="{9D8B030D-6E8A-4147-A177-3AD203B41FA5}">
                      <a16:colId xmlns:a16="http://schemas.microsoft.com/office/drawing/2014/main" val="20000"/>
                    </a:ext>
                  </a:extLst>
                </a:gridCol>
                <a:gridCol w="1478397">
                  <a:extLst>
                    <a:ext uri="{9D8B030D-6E8A-4147-A177-3AD203B41FA5}">
                      <a16:colId xmlns:a16="http://schemas.microsoft.com/office/drawing/2014/main" val="20001"/>
                    </a:ext>
                  </a:extLst>
                </a:gridCol>
                <a:gridCol w="1209598">
                  <a:extLst>
                    <a:ext uri="{9D8B030D-6E8A-4147-A177-3AD203B41FA5}">
                      <a16:colId xmlns:a16="http://schemas.microsoft.com/office/drawing/2014/main" val="20002"/>
                    </a:ext>
                  </a:extLst>
                </a:gridCol>
                <a:gridCol w="1478397">
                  <a:extLst>
                    <a:ext uri="{9D8B030D-6E8A-4147-A177-3AD203B41FA5}">
                      <a16:colId xmlns:a16="http://schemas.microsoft.com/office/drawing/2014/main" val="20003"/>
                    </a:ext>
                  </a:extLst>
                </a:gridCol>
                <a:gridCol w="1276798">
                  <a:extLst>
                    <a:ext uri="{9D8B030D-6E8A-4147-A177-3AD203B41FA5}">
                      <a16:colId xmlns:a16="http://schemas.microsoft.com/office/drawing/2014/main" val="20004"/>
                    </a:ext>
                  </a:extLst>
                </a:gridCol>
                <a:gridCol w="1478397">
                  <a:extLst>
                    <a:ext uri="{9D8B030D-6E8A-4147-A177-3AD203B41FA5}">
                      <a16:colId xmlns:a16="http://schemas.microsoft.com/office/drawing/2014/main" val="20005"/>
                    </a:ext>
                  </a:extLst>
                </a:gridCol>
              </a:tblGrid>
              <a:tr h="241978">
                <a:tc>
                  <a:txBody>
                    <a:bodyPr/>
                    <a:lstStyle/>
                    <a:p>
                      <a:pPr algn="ctr" rtl="0" fontAlgn="t"/>
                      <a:r>
                        <a:rPr lang="en-US" sz="1800" b="1" i="0" u="none" strike="noStrike" dirty="0" err="1">
                          <a:solidFill>
                            <a:srgbClr val="FFFFFF"/>
                          </a:solidFill>
                          <a:latin typeface="Interstate"/>
                        </a:rPr>
                        <a:t>Specifier</a:t>
                      </a:r>
                      <a:r>
                        <a:rPr lang="en-US" sz="1800" b="1" i="0" u="none" strike="noStrike" dirty="0">
                          <a:solidFill>
                            <a:srgbClr val="FFFFFF"/>
                          </a:solidFill>
                          <a:latin typeface="Interstate"/>
                        </a:rPr>
                        <a:t> </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76091"/>
                    </a:solidFill>
                  </a:tcPr>
                </a:tc>
                <a:tc>
                  <a:txBody>
                    <a:bodyPr/>
                    <a:lstStyle/>
                    <a:p>
                      <a:pPr algn="ctr" rtl="0" fontAlgn="t"/>
                      <a:r>
                        <a:rPr lang="en-US" sz="1800" b="1" i="0" u="none" strike="noStrike" dirty="0">
                          <a:solidFill>
                            <a:srgbClr val="FFFFFF"/>
                          </a:solidFill>
                          <a:latin typeface="Interstate"/>
                        </a:rPr>
                        <a:t>Description</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76091"/>
                    </a:solidFill>
                  </a:tcPr>
                </a:tc>
                <a:tc>
                  <a:txBody>
                    <a:bodyPr/>
                    <a:lstStyle/>
                    <a:p>
                      <a:pPr algn="ctr" rtl="0" fontAlgn="t"/>
                      <a:r>
                        <a:rPr lang="en-US" sz="1800" b="1" i="0" u="none" strike="noStrike" dirty="0">
                          <a:solidFill>
                            <a:srgbClr val="FFFFFF"/>
                          </a:solidFill>
                          <a:latin typeface="Interstate"/>
                        </a:rPr>
                        <a:t>Example 1</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76091"/>
                    </a:solidFill>
                  </a:tcPr>
                </a:tc>
                <a:tc>
                  <a:txBody>
                    <a:bodyPr/>
                    <a:lstStyle/>
                    <a:p>
                      <a:pPr algn="ctr" rtl="0" fontAlgn="t"/>
                      <a:r>
                        <a:rPr lang="en-US" sz="1800" b="1" i="0" u="none" strike="noStrike" dirty="0">
                          <a:solidFill>
                            <a:srgbClr val="FFFFFF"/>
                          </a:solidFill>
                          <a:latin typeface="Interstate"/>
                        </a:rPr>
                        <a:t>Output 1</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76091"/>
                    </a:solidFill>
                  </a:tcPr>
                </a:tc>
                <a:tc>
                  <a:txBody>
                    <a:bodyPr/>
                    <a:lstStyle/>
                    <a:p>
                      <a:pPr algn="ctr" rtl="0" fontAlgn="t"/>
                      <a:r>
                        <a:rPr lang="en-US" sz="1800" b="1" i="0" u="none" strike="noStrike">
                          <a:solidFill>
                            <a:srgbClr val="FFFFFF"/>
                          </a:solidFill>
                          <a:latin typeface="Interstate"/>
                        </a:rPr>
                        <a:t>Example 2</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76091"/>
                    </a:solidFill>
                  </a:tcPr>
                </a:tc>
                <a:tc>
                  <a:txBody>
                    <a:bodyPr/>
                    <a:lstStyle/>
                    <a:p>
                      <a:pPr algn="ctr" rtl="0" fontAlgn="t"/>
                      <a:r>
                        <a:rPr lang="en-US" sz="1800" b="1" i="0" u="none" strike="noStrike">
                          <a:solidFill>
                            <a:srgbClr val="FFFFFF"/>
                          </a:solidFill>
                          <a:latin typeface="Interstate"/>
                        </a:rPr>
                        <a:t>Output 2</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76091"/>
                    </a:solidFill>
                  </a:tcPr>
                </a:tc>
                <a:extLst>
                  <a:ext uri="{0D108BD9-81ED-4DB2-BD59-A6C34878D82A}">
                    <a16:rowId xmlns:a16="http://schemas.microsoft.com/office/drawing/2014/main" val="10000"/>
                  </a:ext>
                </a:extLst>
              </a:tr>
              <a:tr h="259261">
                <a:tc rowSpan="2">
                  <a:txBody>
                    <a:bodyPr/>
                    <a:lstStyle/>
                    <a:p>
                      <a:pPr algn="ctr" rtl="0" fontAlgn="t"/>
                      <a:r>
                        <a:rPr lang="en-US" sz="1800" b="0" i="0" u="none" strike="noStrike" dirty="0">
                          <a:solidFill>
                            <a:srgbClr val="000000"/>
                          </a:solidFill>
                          <a:latin typeface="Interstate"/>
                        </a:rPr>
                        <a:t>%b</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t"/>
                      <a:r>
                        <a:rPr lang="en-US" sz="1800" b="0" i="0" u="none" strike="noStrike" dirty="0" err="1">
                          <a:solidFill>
                            <a:srgbClr val="000000"/>
                          </a:solidFill>
                          <a:latin typeface="Interstate"/>
                        </a:rPr>
                        <a:t>boolean</a:t>
                      </a:r>
                      <a:r>
                        <a:rPr lang="en-US" sz="1800" b="0" i="0" u="none" strike="noStrike" dirty="0">
                          <a:solidFill>
                            <a:srgbClr val="000000"/>
                          </a:solidFill>
                          <a:latin typeface="Interstate"/>
                        </a:rPr>
                        <a:t> </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t"/>
                      <a:r>
                        <a:rPr lang="en-US" sz="1800" b="0" i="0" u="none" strike="noStrike" dirty="0">
                          <a:solidFill>
                            <a:srgbClr val="000000"/>
                          </a:solidFill>
                          <a:latin typeface="Interstate"/>
                        </a:rPr>
                        <a:t>%6b</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1" i="0" u="none" strike="noStrike">
                          <a:solidFill>
                            <a:srgbClr val="000000"/>
                          </a:solidFill>
                          <a:latin typeface="Courier New"/>
                        </a:rPr>
                        <a:t>˽false</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t"/>
                      <a:r>
                        <a:rPr lang="en-US" sz="1800" b="0" i="0" u="none" strike="noStrike">
                          <a:solidFill>
                            <a:srgbClr val="000000"/>
                          </a:solidFill>
                          <a:latin typeface="Interstate"/>
                        </a:rPr>
                        <a:t>%-6b</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1" i="0" u="none" strike="noStrike">
                          <a:solidFill>
                            <a:srgbClr val="000000"/>
                          </a:solidFill>
                          <a:latin typeface="Courier New"/>
                        </a:rPr>
                        <a:t>false˽</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926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t"/>
                      <a:r>
                        <a:rPr lang="en-US" sz="1800" b="1" i="0" u="none" strike="noStrike" dirty="0">
                          <a:solidFill>
                            <a:srgbClr val="000000"/>
                          </a:solidFill>
                          <a:latin typeface="Courier New"/>
                        </a:rPr>
                        <a:t>˽˽true</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t"/>
                      <a:r>
                        <a:rPr lang="en-US" sz="1800" b="1" i="0" u="none" strike="noStrike">
                          <a:solidFill>
                            <a:srgbClr val="000000"/>
                          </a:solidFill>
                          <a:latin typeface="Courier New"/>
                        </a:rPr>
                        <a:t>true˽˽</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8455">
                <a:tc>
                  <a:txBody>
                    <a:bodyPr/>
                    <a:lstStyle/>
                    <a:p>
                      <a:pPr algn="ctr" rtl="0" fontAlgn="t"/>
                      <a:r>
                        <a:rPr lang="en-US" sz="1800" b="0" i="0" u="none" strike="noStrike">
                          <a:solidFill>
                            <a:srgbClr val="000000"/>
                          </a:solidFill>
                          <a:latin typeface="Interstate"/>
                        </a:rPr>
                        <a:t>%c</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0" i="0" u="none" strike="noStrike">
                          <a:solidFill>
                            <a:srgbClr val="000000"/>
                          </a:solidFill>
                          <a:latin typeface="Interstate"/>
                        </a:rPr>
                        <a:t>character</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0" i="0" u="none" strike="noStrike" dirty="0">
                          <a:solidFill>
                            <a:srgbClr val="000000"/>
                          </a:solidFill>
                          <a:latin typeface="Interstate"/>
                        </a:rPr>
                        <a:t>%5c</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1" i="0" u="none" strike="noStrike" dirty="0">
                          <a:solidFill>
                            <a:srgbClr val="000000"/>
                          </a:solidFill>
                          <a:latin typeface="Courier New"/>
                        </a:rPr>
                        <a:t>˽˽˽˽a</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0" i="0" u="none" strike="noStrike">
                          <a:solidFill>
                            <a:srgbClr val="000000"/>
                          </a:solidFill>
                          <a:latin typeface="Interstate"/>
                        </a:rPr>
                        <a:t>%-5c</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1" i="0" u="none" strike="noStrike">
                          <a:solidFill>
                            <a:srgbClr val="000000"/>
                          </a:solidFill>
                          <a:latin typeface="Courier New"/>
                        </a:rPr>
                        <a:t>a˽˽˽˽</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8455">
                <a:tc rowSpan="2">
                  <a:txBody>
                    <a:bodyPr/>
                    <a:lstStyle/>
                    <a:p>
                      <a:pPr algn="ctr" rtl="0" fontAlgn="t"/>
                      <a:r>
                        <a:rPr lang="en-US" sz="1800" b="0" i="0" u="none" strike="noStrike">
                          <a:solidFill>
                            <a:srgbClr val="000000"/>
                          </a:solidFill>
                          <a:latin typeface="Interstate"/>
                        </a:rPr>
                        <a:t>%d</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t"/>
                      <a:r>
                        <a:rPr lang="en-US" sz="1800" b="0" i="0" u="none" strike="noStrike">
                          <a:solidFill>
                            <a:srgbClr val="000000"/>
                          </a:solidFill>
                          <a:latin typeface="Interstate"/>
                        </a:rPr>
                        <a:t>integer</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t"/>
                      <a:r>
                        <a:rPr lang="en-US" sz="1800" b="0" i="0" u="none" strike="noStrike" dirty="0">
                          <a:solidFill>
                            <a:srgbClr val="000000"/>
                          </a:solidFill>
                          <a:latin typeface="Interstate"/>
                        </a:rPr>
                        <a:t>%5d</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1" i="0" u="none" strike="noStrike" dirty="0">
                          <a:solidFill>
                            <a:srgbClr val="000000"/>
                          </a:solidFill>
                          <a:latin typeface="Courier New"/>
                        </a:rPr>
                        <a:t>˽˽˽69</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t"/>
                      <a:r>
                        <a:rPr lang="en-US" sz="1800" b="0" i="0" u="none" strike="noStrike" dirty="0">
                          <a:solidFill>
                            <a:srgbClr val="000000"/>
                          </a:solidFill>
                          <a:latin typeface="Interstate"/>
                        </a:rPr>
                        <a:t>%-5d</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1" i="0" u="none" strike="noStrike">
                          <a:solidFill>
                            <a:srgbClr val="000000"/>
                          </a:solidFill>
                          <a:latin typeface="Courier New"/>
                        </a:rPr>
                        <a:t>69˽˽˽</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845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t"/>
                      <a:r>
                        <a:rPr lang="en-US" sz="1800" b="1" i="0" u="none" strike="noStrike" dirty="0">
                          <a:solidFill>
                            <a:srgbClr val="000000"/>
                          </a:solidFill>
                          <a:latin typeface="Courier New"/>
                        </a:rPr>
                        <a:t>1234567</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t"/>
                      <a:r>
                        <a:rPr lang="en-US" sz="1800" b="1" i="0" u="none" strike="noStrike">
                          <a:solidFill>
                            <a:srgbClr val="000000"/>
                          </a:solidFill>
                          <a:latin typeface="Courier New"/>
                        </a:rPr>
                        <a:t>1E+06</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9261">
                <a:tc rowSpan="2">
                  <a:txBody>
                    <a:bodyPr/>
                    <a:lstStyle/>
                    <a:p>
                      <a:pPr algn="ctr" rtl="0" fontAlgn="t"/>
                      <a:r>
                        <a:rPr lang="en-US" sz="1800" b="0" i="0" u="none" strike="noStrike">
                          <a:solidFill>
                            <a:srgbClr val="000000"/>
                          </a:solidFill>
                          <a:latin typeface="Interstate"/>
                        </a:rPr>
                        <a:t>%f</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t"/>
                      <a:r>
                        <a:rPr lang="en-US" sz="1800" b="0" i="0" u="none" strike="noStrike">
                          <a:solidFill>
                            <a:srgbClr val="000000"/>
                          </a:solidFill>
                          <a:latin typeface="Interstate"/>
                        </a:rPr>
                        <a:t>Floating-point</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t"/>
                      <a:r>
                        <a:rPr lang="en-US" sz="1800" b="0" i="0" u="none" strike="noStrike">
                          <a:solidFill>
                            <a:srgbClr val="000000"/>
                          </a:solidFill>
                          <a:latin typeface="Interstate"/>
                        </a:rPr>
                        <a:t>%5.2f</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1" i="0" u="none" strike="noStrike" dirty="0">
                          <a:solidFill>
                            <a:srgbClr val="000000"/>
                          </a:solidFill>
                          <a:latin typeface="Courier New"/>
                        </a:rPr>
                        <a:t>˽˽3.14</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t"/>
                      <a:r>
                        <a:rPr lang="en-US" sz="1800" b="0" i="0" u="none" strike="noStrike" dirty="0">
                          <a:solidFill>
                            <a:srgbClr val="000000"/>
                          </a:solidFill>
                          <a:latin typeface="Interstate"/>
                        </a:rPr>
                        <a:t>%-5.2f</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1" i="0" u="none" strike="noStrike">
                          <a:solidFill>
                            <a:srgbClr val="000000"/>
                          </a:solidFill>
                          <a:latin typeface="Courier New"/>
                        </a:rPr>
                        <a:t>3.14˽˽</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926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t"/>
                      <a:r>
                        <a:rPr lang="en-US" sz="1800" b="1" i="0" u="none" strike="noStrike" dirty="0">
                          <a:solidFill>
                            <a:srgbClr val="000000"/>
                          </a:solidFill>
                          <a:latin typeface="Courier New"/>
                        </a:rPr>
                        <a:t>˽20.60</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t"/>
                      <a:r>
                        <a:rPr lang="en-US" sz="1800" b="1" i="0" u="none" strike="noStrike">
                          <a:solidFill>
                            <a:srgbClr val="000000"/>
                          </a:solidFill>
                          <a:latin typeface="Courier New"/>
                        </a:rPr>
                        <a:t>20.60˽</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9261">
                <a:tc>
                  <a:txBody>
                    <a:bodyPr/>
                    <a:lstStyle/>
                    <a:p>
                      <a:pPr algn="ctr" rtl="0" fontAlgn="t"/>
                      <a:r>
                        <a:rPr lang="en-US" sz="1800" b="0" i="0" u="none" strike="noStrike">
                          <a:solidFill>
                            <a:srgbClr val="000000"/>
                          </a:solidFill>
                          <a:latin typeface="Interstate"/>
                        </a:rPr>
                        <a:t>%e</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0" i="0" u="none" strike="noStrike">
                          <a:solidFill>
                            <a:srgbClr val="000000"/>
                          </a:solidFill>
                          <a:latin typeface="Interstate"/>
                        </a:rPr>
                        <a:t>scientific</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0" i="0" u="none" strike="noStrike">
                          <a:solidFill>
                            <a:srgbClr val="000000"/>
                          </a:solidFill>
                          <a:latin typeface="Interstate"/>
                        </a:rPr>
                        <a:t>%10.2e</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1" i="0" u="none" strike="noStrike">
                          <a:solidFill>
                            <a:srgbClr val="000000"/>
                          </a:solidFill>
                          <a:latin typeface="Courier New"/>
                        </a:rPr>
                        <a:t>˽˽3.14e+02</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0" i="0" u="none" strike="noStrike" dirty="0">
                          <a:solidFill>
                            <a:srgbClr val="000000"/>
                          </a:solidFill>
                          <a:latin typeface="Interstate"/>
                        </a:rPr>
                        <a:t>%-10.2e</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1" i="0" u="none" strike="noStrike" dirty="0">
                          <a:solidFill>
                            <a:srgbClr val="000000"/>
                          </a:solidFill>
                          <a:latin typeface="Courier New"/>
                        </a:rPr>
                        <a:t>3.14e+02˽˽</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9261">
                <a:tc>
                  <a:txBody>
                    <a:bodyPr/>
                    <a:lstStyle/>
                    <a:p>
                      <a:pPr algn="ctr" rtl="0" fontAlgn="t"/>
                      <a:r>
                        <a:rPr lang="en-US" sz="1800" b="0" i="0" u="none" strike="noStrike" dirty="0">
                          <a:solidFill>
                            <a:srgbClr val="000000"/>
                          </a:solidFill>
                          <a:latin typeface="Interstate"/>
                        </a:rPr>
                        <a:t>%s</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0" i="0" u="none" strike="noStrike" dirty="0">
                          <a:solidFill>
                            <a:srgbClr val="000000"/>
                          </a:solidFill>
                          <a:latin typeface="Interstate"/>
                        </a:rPr>
                        <a:t>string</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0" i="0" u="none" strike="noStrike">
                          <a:solidFill>
                            <a:srgbClr val="000000"/>
                          </a:solidFill>
                          <a:latin typeface="Interstate"/>
                        </a:rPr>
                        <a:t>%10s</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1" i="0" u="none" strike="noStrike" dirty="0">
                          <a:solidFill>
                            <a:srgbClr val="000000"/>
                          </a:solidFill>
                          <a:latin typeface="Courier New"/>
                        </a:rPr>
                        <a:t>˽˽˽˽˽hello</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0" i="0" u="none" strike="noStrike" dirty="0">
                          <a:solidFill>
                            <a:srgbClr val="000000"/>
                          </a:solidFill>
                          <a:latin typeface="Interstate"/>
                        </a:rPr>
                        <a:t>%-10s</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1" i="0" u="none" strike="noStrike" dirty="0">
                          <a:solidFill>
                            <a:srgbClr val="000000"/>
                          </a:solidFill>
                          <a:latin typeface="Courier New"/>
                        </a:rPr>
                        <a:t>hello˽˽˽˽˽</a:t>
                      </a:r>
                    </a:p>
                  </a:txBody>
                  <a:tcPr marL="8861" marR="8861" marT="88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6700" name="TextBox 6"/>
          <p:cNvSpPr txBox="1">
            <a:spLocks noChangeArrowheads="1"/>
          </p:cNvSpPr>
          <p:nvPr/>
        </p:nvSpPr>
        <p:spPr bwMode="auto">
          <a:xfrm>
            <a:off x="1571625" y="6400800"/>
            <a:ext cx="3500438" cy="400050"/>
          </a:xfrm>
          <a:prstGeom prst="rect">
            <a:avLst/>
          </a:prstGeom>
          <a:noFill/>
          <a:ln w="9525">
            <a:noFill/>
            <a:miter lim="800000"/>
            <a:headEnd/>
            <a:tailEnd/>
          </a:ln>
        </p:spPr>
        <p:txBody>
          <a:bodyPr>
            <a:spAutoFit/>
          </a:bodyPr>
          <a:lstStyle/>
          <a:p>
            <a:pPr marL="342900" indent="-342900">
              <a:spcBef>
                <a:spcPct val="20000"/>
              </a:spcBef>
            </a:pPr>
            <a:r>
              <a:rPr lang="en-US" sz="2000" dirty="0">
                <a:latin typeface="Interstate" pitchFamily="2" charset="0"/>
              </a:rPr>
              <a:t>Note : </a:t>
            </a:r>
            <a:r>
              <a:rPr lang="en-US" sz="1800" b="1" dirty="0">
                <a:latin typeface="Courier New" pitchFamily="49" charset="0"/>
              </a:rPr>
              <a:t>˽ </a:t>
            </a:r>
            <a:r>
              <a:rPr lang="en-US" sz="1800" b="1" dirty="0">
                <a:latin typeface="Courier New" pitchFamily="49" charset="0"/>
                <a:sym typeface="Wingdings" pitchFamily="2" charset="2"/>
              </a:rPr>
              <a:t> space</a:t>
            </a:r>
            <a:endParaRPr lang="en-US" sz="1600" dirty="0">
              <a:solidFill>
                <a:srgbClr val="FF0000"/>
              </a:solidFill>
            </a:endParaRPr>
          </a:p>
        </p:txBody>
      </p:sp>
    </p:spTree>
    <p:extLst>
      <p:ext uri="{BB962C8B-B14F-4D97-AF65-F5344CB8AC3E}">
        <p14:creationId xmlns:p14="http://schemas.microsoft.com/office/powerpoint/2010/main" val="941163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a:xfrm>
            <a:off x="3200400" y="457200"/>
            <a:ext cx="7924800" cy="792088"/>
          </a:xfrm>
        </p:spPr>
        <p:txBody>
          <a:bodyPr/>
          <a:lstStyle/>
          <a:p>
            <a:r>
              <a:rPr lang="en-US" dirty="0" smtClean="0">
                <a:solidFill>
                  <a:schemeClr val="tx1"/>
                </a:solidFill>
                <a:ea typeface="ＭＳ Ｐゴシック" pitchFamily="-84" charset="-128"/>
              </a:rPr>
              <a:t>Simple </a:t>
            </a:r>
            <a:r>
              <a:rPr lang="en-US" dirty="0" err="1" smtClean="0">
                <a:solidFill>
                  <a:schemeClr val="tx1"/>
                </a:solidFill>
                <a:ea typeface="ＭＳ Ｐゴシック" pitchFamily="-84" charset="-128"/>
              </a:rPr>
              <a:t>Input/Output</a:t>
            </a:r>
            <a:r>
              <a:rPr lang="en-US" dirty="0" smtClean="0">
                <a:solidFill>
                  <a:schemeClr val="tx1"/>
                </a:solidFill>
                <a:ea typeface="ＭＳ Ｐゴシック" pitchFamily="-84" charset="-128"/>
              </a:rPr>
              <a:t> Code</a:t>
            </a: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27653" name="Slide Number Placeholder 4"/>
          <p:cNvSpPr>
            <a:spLocks noGrp="1"/>
          </p:cNvSpPr>
          <p:nvPr>
            <p:ph type="sldNum" sz="quarter" idx="16"/>
          </p:nvPr>
        </p:nvSpPr>
        <p:spPr>
          <a:prstGeom prst="rect">
            <a:avLst/>
          </a:prstGeom>
          <a:noFill/>
        </p:spPr>
        <p:txBody>
          <a:bodyPr/>
          <a:lstStyle/>
          <a:p>
            <a:fld id="{8EF10BD1-B362-42FF-BD15-8691F98854F0}" type="slidenum">
              <a:rPr lang="en-US" smtClean="0"/>
              <a:pPr/>
              <a:t>24</a:t>
            </a:fld>
            <a:endParaRPr lang="en-US" smtClean="0"/>
          </a:p>
        </p:txBody>
      </p:sp>
      <p:pic>
        <p:nvPicPr>
          <p:cNvPr id="8" name="Picture 5"/>
          <p:cNvPicPr>
            <a:picLocks noChangeAspect="1" noChangeArrowheads="1"/>
          </p:cNvPicPr>
          <p:nvPr/>
        </p:nvPicPr>
        <p:blipFill>
          <a:blip r:embed="rId2" cstate="print"/>
          <a:srcRect/>
          <a:stretch>
            <a:fillRect/>
          </a:stretch>
        </p:blipFill>
        <p:spPr bwMode="auto">
          <a:xfrm>
            <a:off x="228600" y="1600200"/>
            <a:ext cx="8382000" cy="4908550"/>
          </a:xfrm>
          <a:prstGeom prst="rect">
            <a:avLst/>
          </a:prstGeom>
          <a:noFill/>
          <a:ln w="9525">
            <a:noFill/>
            <a:miter lim="800000"/>
            <a:headEnd/>
            <a:tailEnd/>
          </a:ln>
        </p:spPr>
      </p:pic>
      <p:pic>
        <p:nvPicPr>
          <p:cNvPr id="27654" name="Picture 2"/>
          <p:cNvPicPr>
            <a:picLocks noChangeAspect="1" noChangeArrowheads="1"/>
          </p:cNvPicPr>
          <p:nvPr/>
        </p:nvPicPr>
        <p:blipFill>
          <a:blip r:embed="rId3" cstate="print"/>
          <a:srcRect l="25635" t="39063" r="34814" b="36523"/>
          <a:stretch>
            <a:fillRect/>
          </a:stretch>
        </p:blipFill>
        <p:spPr bwMode="auto">
          <a:xfrm>
            <a:off x="5643563" y="1143000"/>
            <a:ext cx="3357562" cy="1554163"/>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5053959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76600" y="2667000"/>
            <a:ext cx="3886200" cy="792088"/>
          </a:xfrm>
        </p:spPr>
        <p:txBody>
          <a:bodyPr>
            <a:normAutofit/>
          </a:bodyPr>
          <a:lstStyle/>
          <a:p>
            <a:r>
              <a:rPr lang="en-US" dirty="0" smtClean="0">
                <a:solidFill>
                  <a:schemeClr val="tx1"/>
                </a:solidFill>
                <a:ea typeface="ＭＳ Ｐゴシック" pitchFamily="-84" charset="-128"/>
              </a:rPr>
              <a:t>Selection and Loop</a:t>
            </a:r>
            <a:endParaRPr lang="en-US" dirty="0">
              <a:solidFill>
                <a:schemeClr val="tx1"/>
              </a:solidFill>
            </a:endParaRP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28677" name="Slide Number Placeholder 4"/>
          <p:cNvSpPr>
            <a:spLocks noGrp="1"/>
          </p:cNvSpPr>
          <p:nvPr>
            <p:ph type="sldNum" sz="quarter" idx="16"/>
          </p:nvPr>
        </p:nvSpPr>
        <p:spPr>
          <a:prstGeom prst="rect">
            <a:avLst/>
          </a:prstGeom>
          <a:noFill/>
        </p:spPr>
        <p:txBody>
          <a:bodyPr/>
          <a:lstStyle/>
          <a:p>
            <a:fld id="{09E99FDE-9F5C-4542-A888-4AC75DD8D0DC}" type="slidenum">
              <a:rPr lang="en-US" smtClean="0"/>
              <a:pPr/>
              <a:t>25</a:t>
            </a:fld>
            <a:endParaRPr lang="en-US" smtClean="0"/>
          </a:p>
        </p:txBody>
      </p:sp>
    </p:spTree>
    <p:extLst>
      <p:ext uri="{BB962C8B-B14F-4D97-AF65-F5344CB8AC3E}">
        <p14:creationId xmlns:p14="http://schemas.microsoft.com/office/powerpoint/2010/main" val="26070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solidFill>
                  <a:schemeClr val="tx1"/>
                </a:solidFill>
                <a:ea typeface="ＭＳ Ｐゴシック" pitchFamily="-84" charset="-128"/>
              </a:rPr>
              <a:t>Selection Statement</a:t>
            </a:r>
          </a:p>
        </p:txBody>
      </p:sp>
      <p:sp>
        <p:nvSpPr>
          <p:cNvPr id="29699" name="Content Placeholder 2"/>
          <p:cNvSpPr>
            <a:spLocks noGrp="1"/>
          </p:cNvSpPr>
          <p:nvPr>
            <p:ph idx="1"/>
          </p:nvPr>
        </p:nvSpPr>
        <p:spPr/>
        <p:txBody>
          <a:bodyPr>
            <a:normAutofit lnSpcReduction="10000"/>
          </a:bodyPr>
          <a:lstStyle/>
          <a:p>
            <a:pPr algn="just"/>
            <a:r>
              <a:rPr lang="en-US" sz="2400" dirty="0" smtClean="0">
                <a:ea typeface="ＭＳ Ｐゴシック" pitchFamily="-84" charset="-128"/>
              </a:rPr>
              <a:t>Choose actions with two or more alternative courses.</a:t>
            </a:r>
          </a:p>
          <a:p>
            <a:pPr algn="just"/>
            <a:r>
              <a:rPr lang="en-US" sz="2400" dirty="0" smtClean="0">
                <a:ea typeface="ＭＳ Ｐゴシック" pitchFamily="-84" charset="-128"/>
              </a:rPr>
              <a:t>Use conditions, which are Boolean expressions.</a:t>
            </a:r>
          </a:p>
          <a:p>
            <a:pPr algn="just"/>
            <a:r>
              <a:rPr lang="en-US" sz="2400" dirty="0" smtClean="0">
                <a:ea typeface="ＭＳ Ｐゴシック" pitchFamily="-84" charset="-128"/>
              </a:rPr>
              <a:t>Java provides several types of selection statements:</a:t>
            </a:r>
          </a:p>
          <a:p>
            <a:pPr marL="914400" lvl="1" indent="-457200" algn="just">
              <a:buFont typeface="Calibri" pitchFamily="34" charset="0"/>
              <a:buAutoNum type="arabicPeriod"/>
            </a:pPr>
            <a:r>
              <a:rPr lang="en-US" dirty="0" smtClean="0">
                <a:ea typeface="ＭＳ Ｐゴシック" pitchFamily="-84" charset="-128"/>
              </a:rPr>
              <a:t>One-way </a:t>
            </a:r>
            <a:r>
              <a:rPr lang="en-US" dirty="0" smtClean="0">
                <a:latin typeface="Courier New" pitchFamily="49" charset="0"/>
                <a:ea typeface="ＭＳ Ｐゴシック" pitchFamily="-84" charset="-128"/>
                <a:cs typeface="Courier New" pitchFamily="49" charset="0"/>
              </a:rPr>
              <a:t>if</a:t>
            </a:r>
            <a:r>
              <a:rPr lang="en-US" dirty="0" smtClean="0">
                <a:ea typeface="ＭＳ Ｐゴシック" pitchFamily="-84" charset="-128"/>
              </a:rPr>
              <a:t> statements (</a:t>
            </a:r>
            <a:r>
              <a:rPr lang="en-US" b="1" dirty="0" smtClean="0">
                <a:latin typeface="Courier New" pitchFamily="49" charset="0"/>
                <a:ea typeface="ＭＳ Ｐゴシック" pitchFamily="-84" charset="-128"/>
                <a:cs typeface="Courier New" pitchFamily="49" charset="0"/>
              </a:rPr>
              <a:t>if</a:t>
            </a:r>
            <a:r>
              <a:rPr lang="en-US" dirty="0" smtClean="0">
                <a:ea typeface="ＭＳ Ｐゴシック" pitchFamily="-84" charset="-128"/>
              </a:rPr>
              <a:t> without </a:t>
            </a:r>
            <a:r>
              <a:rPr lang="en-US" b="1" dirty="0" smtClean="0">
                <a:latin typeface="Courier New" pitchFamily="49" charset="0"/>
                <a:ea typeface="ＭＳ Ｐゴシック" pitchFamily="-84" charset="-128"/>
                <a:cs typeface="Courier New" pitchFamily="49" charset="0"/>
              </a:rPr>
              <a:t>else</a:t>
            </a:r>
            <a:r>
              <a:rPr lang="en-US" dirty="0" smtClean="0">
                <a:ea typeface="ＭＳ Ｐゴシック" pitchFamily="-84" charset="-128"/>
              </a:rPr>
              <a:t>)</a:t>
            </a:r>
          </a:p>
          <a:p>
            <a:pPr marL="914400" lvl="1" indent="-457200" algn="just">
              <a:buFont typeface="Calibri" pitchFamily="34" charset="0"/>
              <a:buAutoNum type="arabicPeriod"/>
            </a:pPr>
            <a:r>
              <a:rPr lang="en-US" dirty="0" smtClean="0">
                <a:ea typeface="ＭＳ Ｐゴシック" pitchFamily="-84" charset="-128"/>
              </a:rPr>
              <a:t>Two-way </a:t>
            </a:r>
            <a:r>
              <a:rPr lang="en-US" dirty="0" smtClean="0">
                <a:latin typeface="Courier New" pitchFamily="49" charset="0"/>
                <a:ea typeface="ＭＳ Ｐゴシック" pitchFamily="-84" charset="-128"/>
                <a:cs typeface="Courier New" pitchFamily="49" charset="0"/>
              </a:rPr>
              <a:t>if</a:t>
            </a:r>
            <a:r>
              <a:rPr lang="en-US" dirty="0" smtClean="0">
                <a:ea typeface="ＭＳ Ｐゴシック" pitchFamily="-84" charset="-128"/>
              </a:rPr>
              <a:t> statements (</a:t>
            </a:r>
            <a:r>
              <a:rPr lang="en-US" b="1" dirty="0" smtClean="0">
                <a:latin typeface="Courier New" pitchFamily="49" charset="0"/>
                <a:ea typeface="ＭＳ Ｐゴシック" pitchFamily="-84" charset="-128"/>
                <a:cs typeface="Courier New" pitchFamily="49" charset="0"/>
              </a:rPr>
              <a:t>if</a:t>
            </a:r>
            <a:r>
              <a:rPr lang="en-US" dirty="0" smtClean="0">
                <a:ea typeface="ＭＳ Ｐゴシック" pitchFamily="-84" charset="-128"/>
              </a:rPr>
              <a:t> with </a:t>
            </a:r>
            <a:r>
              <a:rPr lang="en-US" b="1" dirty="0" smtClean="0">
                <a:latin typeface="Courier New" pitchFamily="49" charset="0"/>
                <a:ea typeface="ＭＳ Ｐゴシック" pitchFamily="-84" charset="-128"/>
                <a:cs typeface="Courier New" pitchFamily="49" charset="0"/>
              </a:rPr>
              <a:t>else</a:t>
            </a:r>
            <a:r>
              <a:rPr lang="en-US" dirty="0" smtClean="0">
                <a:ea typeface="ＭＳ Ｐゴシック" pitchFamily="-84" charset="-128"/>
              </a:rPr>
              <a:t>)</a:t>
            </a:r>
          </a:p>
          <a:p>
            <a:pPr marL="914400" lvl="1" indent="-457200" algn="just">
              <a:buFont typeface="Calibri" pitchFamily="34" charset="0"/>
              <a:buAutoNum type="arabicPeriod"/>
            </a:pPr>
            <a:r>
              <a:rPr lang="en-US" dirty="0" smtClean="0">
                <a:ea typeface="ＭＳ Ｐゴシック" pitchFamily="-84" charset="-128"/>
              </a:rPr>
              <a:t>Nested </a:t>
            </a:r>
            <a:r>
              <a:rPr lang="en-US" dirty="0" smtClean="0">
                <a:latin typeface="Courier New" pitchFamily="49" charset="0"/>
                <a:ea typeface="ＭＳ Ｐゴシック" pitchFamily="-84" charset="-128"/>
                <a:cs typeface="Courier New" pitchFamily="49" charset="0"/>
              </a:rPr>
              <a:t>if</a:t>
            </a:r>
            <a:r>
              <a:rPr lang="en-US" dirty="0" smtClean="0">
                <a:ea typeface="ＭＳ Ｐゴシック" pitchFamily="-84" charset="-128"/>
              </a:rPr>
              <a:t> statements (</a:t>
            </a:r>
            <a:r>
              <a:rPr lang="en-US" b="1" dirty="0" smtClean="0">
                <a:latin typeface="Courier New" pitchFamily="49" charset="0"/>
                <a:ea typeface="ＭＳ Ｐゴシック" pitchFamily="-84" charset="-128"/>
                <a:cs typeface="Courier New" pitchFamily="49" charset="0"/>
              </a:rPr>
              <a:t>if</a:t>
            </a:r>
            <a:r>
              <a:rPr lang="en-US" dirty="0" smtClean="0">
                <a:ea typeface="ＭＳ Ｐゴシック" pitchFamily="-84" charset="-128"/>
              </a:rPr>
              <a:t> inside </a:t>
            </a:r>
            <a:r>
              <a:rPr lang="en-US" b="1" dirty="0" smtClean="0">
                <a:latin typeface="Courier New" pitchFamily="49" charset="0"/>
                <a:ea typeface="ＭＳ Ｐゴシック" pitchFamily="-84" charset="-128"/>
                <a:cs typeface="Courier New" pitchFamily="49" charset="0"/>
              </a:rPr>
              <a:t>if</a:t>
            </a:r>
            <a:r>
              <a:rPr lang="en-US" dirty="0" smtClean="0">
                <a:ea typeface="ＭＳ Ｐゴシック" pitchFamily="-84" charset="-128"/>
              </a:rPr>
              <a:t>)</a:t>
            </a:r>
          </a:p>
          <a:p>
            <a:pPr marL="914400" lvl="1" indent="-457200" algn="just">
              <a:buFont typeface="Calibri" pitchFamily="34" charset="0"/>
              <a:buAutoNum type="arabicPeriod"/>
            </a:pPr>
            <a:r>
              <a:rPr lang="en-US" dirty="0" smtClean="0">
                <a:latin typeface="Courier New" pitchFamily="49" charset="0"/>
                <a:ea typeface="ＭＳ Ｐゴシック" pitchFamily="-84" charset="-128"/>
                <a:cs typeface="Courier New" pitchFamily="49" charset="0"/>
              </a:rPr>
              <a:t>switch</a:t>
            </a:r>
            <a:r>
              <a:rPr lang="en-US" dirty="0" smtClean="0">
                <a:ea typeface="ＭＳ Ｐゴシック" pitchFamily="-84" charset="-128"/>
              </a:rPr>
              <a:t> statements</a:t>
            </a:r>
          </a:p>
          <a:p>
            <a:pPr marL="914400" lvl="1" indent="-457200" algn="just">
              <a:buFont typeface="Calibri" pitchFamily="34" charset="0"/>
              <a:buAutoNum type="arabicPeriod"/>
            </a:pPr>
            <a:r>
              <a:rPr lang="en-US" dirty="0" smtClean="0">
                <a:ea typeface="ＭＳ Ｐゴシック" pitchFamily="-84" charset="-128"/>
              </a:rPr>
              <a:t>Conditional expressions</a:t>
            </a:r>
          </a:p>
          <a:p>
            <a:pPr algn="just"/>
            <a:r>
              <a:rPr lang="en-US" sz="2400" dirty="0" smtClean="0">
                <a:ea typeface="ＭＳ Ｐゴシック" pitchFamily="-84" charset="-128"/>
              </a:rPr>
              <a:t>The Statement inside Selection Statements is executed when the condition is fulfilled.</a:t>
            </a:r>
          </a:p>
          <a:p>
            <a:pPr algn="just"/>
            <a:endParaRPr lang="en-US" sz="2400" dirty="0" smtClean="0">
              <a:ea typeface="ＭＳ Ｐゴシック" pitchFamily="-84" charset="-128"/>
            </a:endParaRPr>
          </a:p>
          <a:p>
            <a:pPr algn="just"/>
            <a:endParaRPr lang="en-US" sz="2400" dirty="0" smtClean="0">
              <a:ea typeface="ＭＳ Ｐゴシック" pitchFamily="-84" charset="-128"/>
            </a:endParaRP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29701" name="Slide Number Placeholder 4"/>
          <p:cNvSpPr>
            <a:spLocks noGrp="1"/>
          </p:cNvSpPr>
          <p:nvPr>
            <p:ph type="sldNum" sz="quarter" idx="16"/>
          </p:nvPr>
        </p:nvSpPr>
        <p:spPr>
          <a:prstGeom prst="rect">
            <a:avLst/>
          </a:prstGeom>
          <a:noFill/>
        </p:spPr>
        <p:txBody>
          <a:bodyPr/>
          <a:lstStyle/>
          <a:p>
            <a:fld id="{AE00938D-29E5-4029-A851-49A216E6CD3C}" type="slidenum">
              <a:rPr lang="en-US" smtClean="0"/>
              <a:pPr/>
              <a:t>26</a:t>
            </a:fld>
            <a:endParaRPr lang="en-US" smtClean="0"/>
          </a:p>
        </p:txBody>
      </p:sp>
    </p:spTree>
    <p:extLst>
      <p:ext uri="{BB962C8B-B14F-4D97-AF65-F5344CB8AC3E}">
        <p14:creationId xmlns:p14="http://schemas.microsoft.com/office/powerpoint/2010/main" val="1555468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429000" y="609600"/>
            <a:ext cx="7924800" cy="792088"/>
          </a:xfrm>
        </p:spPr>
        <p:txBody>
          <a:bodyPr/>
          <a:lstStyle/>
          <a:p>
            <a:r>
              <a:rPr lang="en-US" dirty="0" smtClean="0">
                <a:solidFill>
                  <a:schemeClr val="tx1"/>
                </a:solidFill>
                <a:ea typeface="ＭＳ Ｐゴシック" pitchFamily="-84" charset="-128"/>
              </a:rPr>
              <a:t>Two-Way </a:t>
            </a:r>
            <a:r>
              <a:rPr lang="en-US" b="1" dirty="0" smtClean="0">
                <a:solidFill>
                  <a:schemeClr val="tx1"/>
                </a:solidFill>
                <a:latin typeface="Courier New" pitchFamily="49" charset="0"/>
                <a:ea typeface="ＭＳ Ｐゴシック" pitchFamily="-84" charset="-128"/>
                <a:cs typeface="Courier New" pitchFamily="49" charset="0"/>
              </a:rPr>
              <a:t>if</a:t>
            </a:r>
            <a:r>
              <a:rPr lang="en-US" dirty="0" smtClean="0">
                <a:solidFill>
                  <a:schemeClr val="tx1"/>
                </a:solidFill>
                <a:ea typeface="ＭＳ Ｐゴシック" pitchFamily="-84" charset="-128"/>
              </a:rPr>
              <a:t> Statements (1)</a:t>
            </a:r>
          </a:p>
        </p:txBody>
      </p:sp>
      <p:sp>
        <p:nvSpPr>
          <p:cNvPr id="7" name="Content Placeholder 6"/>
          <p:cNvSpPr>
            <a:spLocks noGrp="1"/>
          </p:cNvSpPr>
          <p:nvPr>
            <p:ph idx="1"/>
          </p:nvPr>
        </p:nvSpPr>
        <p:spPr/>
        <p:txBody>
          <a:bodyPr/>
          <a:lstStyle/>
          <a:p>
            <a:endParaRPr lang="en-US"/>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30725" name="Slide Number Placeholder 4"/>
          <p:cNvSpPr>
            <a:spLocks noGrp="1"/>
          </p:cNvSpPr>
          <p:nvPr>
            <p:ph type="sldNum" sz="quarter" idx="16"/>
          </p:nvPr>
        </p:nvSpPr>
        <p:spPr>
          <a:prstGeom prst="rect">
            <a:avLst/>
          </a:prstGeom>
          <a:noFill/>
        </p:spPr>
        <p:txBody>
          <a:bodyPr/>
          <a:lstStyle/>
          <a:p>
            <a:fld id="{0963188B-123A-42BD-B8B4-6BA5E967184F}" type="slidenum">
              <a:rPr lang="en-US" smtClean="0"/>
              <a:pPr/>
              <a:t>27</a:t>
            </a:fld>
            <a:endParaRPr lang="en-US" smtClean="0"/>
          </a:p>
        </p:txBody>
      </p:sp>
      <p:pic>
        <p:nvPicPr>
          <p:cNvPr id="30726" name="Picture 5"/>
          <p:cNvPicPr>
            <a:picLocks noChangeAspect="1" noChangeArrowheads="1"/>
          </p:cNvPicPr>
          <p:nvPr/>
        </p:nvPicPr>
        <p:blipFill>
          <a:blip r:embed="rId2" cstate="print"/>
          <a:srcRect/>
          <a:stretch>
            <a:fillRect/>
          </a:stretch>
        </p:blipFill>
        <p:spPr bwMode="auto">
          <a:xfrm>
            <a:off x="1357313" y="1666875"/>
            <a:ext cx="6357937" cy="4762500"/>
          </a:xfrm>
          <a:prstGeom prst="rect">
            <a:avLst/>
          </a:prstGeom>
          <a:noFill/>
          <a:ln w="12700">
            <a:solidFill>
              <a:schemeClr val="tx1"/>
            </a:solidFill>
            <a:miter lim="800000"/>
            <a:headEnd/>
            <a:tailEnd/>
          </a:ln>
        </p:spPr>
      </p:pic>
    </p:spTree>
    <p:extLst>
      <p:ext uri="{BB962C8B-B14F-4D97-AF65-F5344CB8AC3E}">
        <p14:creationId xmlns:p14="http://schemas.microsoft.com/office/powerpoint/2010/main" val="2497578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276600" y="609600"/>
            <a:ext cx="7924800" cy="792088"/>
          </a:xfrm>
        </p:spPr>
        <p:txBody>
          <a:bodyPr/>
          <a:lstStyle/>
          <a:p>
            <a:r>
              <a:rPr lang="en-US" dirty="0" smtClean="0">
                <a:solidFill>
                  <a:schemeClr val="tx1"/>
                </a:solidFill>
                <a:ea typeface="ＭＳ Ｐゴシック" pitchFamily="-84" charset="-128"/>
              </a:rPr>
              <a:t>Two-Way </a:t>
            </a:r>
            <a:r>
              <a:rPr lang="en-US" b="1" dirty="0" smtClean="0">
                <a:solidFill>
                  <a:schemeClr val="tx1"/>
                </a:solidFill>
                <a:latin typeface="Courier New" pitchFamily="49" charset="0"/>
                <a:ea typeface="ＭＳ Ｐゴシック" pitchFamily="-84" charset="-128"/>
                <a:cs typeface="Courier New" pitchFamily="49" charset="0"/>
              </a:rPr>
              <a:t>if</a:t>
            </a:r>
            <a:r>
              <a:rPr lang="en-US" dirty="0" smtClean="0">
                <a:solidFill>
                  <a:schemeClr val="tx1"/>
                </a:solidFill>
                <a:ea typeface="ＭＳ Ｐゴシック" pitchFamily="-84" charset="-128"/>
              </a:rPr>
              <a:t> Statements (2)</a:t>
            </a:r>
          </a:p>
        </p:txBody>
      </p:sp>
      <p:sp>
        <p:nvSpPr>
          <p:cNvPr id="10" name="Content Placeholder 9"/>
          <p:cNvSpPr>
            <a:spLocks noGrp="1"/>
          </p:cNvSpPr>
          <p:nvPr>
            <p:ph idx="1"/>
          </p:nvPr>
        </p:nvSpPr>
        <p:spPr>
          <a:xfrm>
            <a:off x="1371600" y="2209800"/>
            <a:ext cx="7924800" cy="3886200"/>
          </a:xfrm>
        </p:spPr>
        <p:txBody>
          <a:bodyPr/>
          <a:lstStyle/>
          <a:p>
            <a:endParaRPr lang="en-US"/>
          </a:p>
        </p:txBody>
      </p:sp>
      <p:sp>
        <p:nvSpPr>
          <p:cNvPr id="4" name="Date Placeholder 3"/>
          <p:cNvSpPr>
            <a:spLocks noGrp="1"/>
          </p:cNvSpPr>
          <p:nvPr>
            <p:ph type="dt" sz="half" idx="14"/>
          </p:nvPr>
        </p:nvSpPr>
        <p:spPr>
          <a:xfrm>
            <a:off x="533400" y="6453188"/>
            <a:ext cx="2133600" cy="365125"/>
          </a:xfrm>
          <a:prstGeom prst="rect">
            <a:avLst/>
          </a:prstGeom>
        </p:spPr>
        <p:txBody>
          <a:bodyPr/>
          <a:lstStyle/>
          <a:p>
            <a:r>
              <a:rPr lang="en-US" dirty="0"/>
              <a:t>Bina Nusantara University</a:t>
            </a:r>
          </a:p>
        </p:txBody>
      </p:sp>
      <p:sp>
        <p:nvSpPr>
          <p:cNvPr id="31748" name="Slide Number Placeholder 4"/>
          <p:cNvSpPr>
            <a:spLocks noGrp="1"/>
          </p:cNvSpPr>
          <p:nvPr>
            <p:ph type="sldNum" sz="quarter" idx="16"/>
          </p:nvPr>
        </p:nvSpPr>
        <p:spPr>
          <a:xfrm>
            <a:off x="6629400" y="6453188"/>
            <a:ext cx="2133600" cy="365125"/>
          </a:xfrm>
          <a:prstGeom prst="rect">
            <a:avLst/>
          </a:prstGeom>
          <a:noFill/>
        </p:spPr>
        <p:txBody>
          <a:bodyPr/>
          <a:lstStyle/>
          <a:p>
            <a:fld id="{6BE2E444-79E7-439F-B739-53373F9A50B6}" type="slidenum">
              <a:rPr lang="en-US" smtClean="0"/>
              <a:pPr/>
              <a:t>28</a:t>
            </a:fld>
            <a:endParaRPr lang="en-US" smtClean="0"/>
          </a:p>
        </p:txBody>
      </p:sp>
      <p:sp>
        <p:nvSpPr>
          <p:cNvPr id="6" name="Content Placeholder 2"/>
          <p:cNvSpPr txBox="1">
            <a:spLocks/>
          </p:cNvSpPr>
          <p:nvPr/>
        </p:nvSpPr>
        <p:spPr bwMode="auto">
          <a:xfrm>
            <a:off x="849313" y="1628775"/>
            <a:ext cx="8229600" cy="4729163"/>
          </a:xfrm>
          <a:prstGeom prst="rect">
            <a:avLst/>
          </a:prstGeom>
          <a:noFill/>
          <a:ln w="9525">
            <a:noFill/>
            <a:miter lim="800000"/>
            <a:headEnd/>
            <a:tailEnd/>
          </a:ln>
        </p:spPr>
        <p:txBody>
          <a:bodyPr/>
          <a:lstStyle/>
          <a:p>
            <a:pPr marL="342900" indent="-342900" eaLnBrk="0" hangingPunct="0">
              <a:spcBef>
                <a:spcPct val="20000"/>
              </a:spcBef>
              <a:buFontTx/>
              <a:buChar char="•"/>
              <a:defRPr/>
            </a:pPr>
            <a:r>
              <a:rPr lang="en-US" sz="2400" kern="0" dirty="0">
                <a:latin typeface="Interstate" pitchFamily="2" charset="0"/>
                <a:ea typeface="ＭＳ Ｐゴシック" charset="0"/>
                <a:cs typeface="ＭＳ Ｐゴシック" charset="0"/>
              </a:rPr>
              <a:t>Incorrect Output :</a:t>
            </a:r>
          </a:p>
          <a:p>
            <a:pPr marL="342900" indent="-342900" eaLnBrk="0" hangingPunct="0">
              <a:spcBef>
                <a:spcPct val="20000"/>
              </a:spcBef>
              <a:buFontTx/>
              <a:buChar char="•"/>
              <a:defRPr/>
            </a:pPr>
            <a:endParaRPr lang="en-US" sz="2400" kern="0" dirty="0">
              <a:latin typeface="+mn-lt"/>
              <a:ea typeface="ＭＳ Ｐゴシック" charset="0"/>
              <a:cs typeface="ＭＳ Ｐゴシック" charset="0"/>
            </a:endParaRPr>
          </a:p>
          <a:p>
            <a:pPr marL="342900" indent="-342900" eaLnBrk="0" hangingPunct="0">
              <a:spcBef>
                <a:spcPct val="20000"/>
              </a:spcBef>
              <a:defRPr/>
            </a:pPr>
            <a:endParaRPr lang="en-US" sz="2400" kern="0" dirty="0">
              <a:latin typeface="+mn-lt"/>
              <a:ea typeface="ＭＳ Ｐゴシック" charset="0"/>
              <a:cs typeface="ＭＳ Ｐゴシック" charset="0"/>
            </a:endParaRPr>
          </a:p>
          <a:p>
            <a:pPr marL="342900" indent="-342900" eaLnBrk="0" hangingPunct="0">
              <a:spcBef>
                <a:spcPct val="20000"/>
              </a:spcBef>
              <a:buFontTx/>
              <a:buChar char="•"/>
              <a:defRPr/>
            </a:pPr>
            <a:r>
              <a:rPr lang="en-US" sz="2400" kern="0" dirty="0">
                <a:latin typeface="Interstate" pitchFamily="2" charset="0"/>
                <a:ea typeface="ＭＳ Ｐゴシック" charset="0"/>
                <a:cs typeface="ＭＳ Ｐゴシック" charset="0"/>
              </a:rPr>
              <a:t>Correct Output :</a:t>
            </a:r>
          </a:p>
          <a:p>
            <a:pPr marL="342900" indent="-342900" eaLnBrk="0" hangingPunct="0">
              <a:spcBef>
                <a:spcPct val="20000"/>
              </a:spcBef>
              <a:buFontTx/>
              <a:buChar char="•"/>
              <a:defRPr/>
            </a:pPr>
            <a:endParaRPr lang="en-US" sz="2400" kern="0" dirty="0">
              <a:latin typeface="Interstate" pitchFamily="2" charset="0"/>
              <a:ea typeface="ＭＳ Ｐゴシック" charset="0"/>
              <a:cs typeface="ＭＳ Ｐゴシック" charset="0"/>
            </a:endParaRPr>
          </a:p>
          <a:p>
            <a:pPr marL="342900" indent="-342900" eaLnBrk="0" hangingPunct="0">
              <a:spcBef>
                <a:spcPct val="20000"/>
              </a:spcBef>
              <a:buFontTx/>
              <a:buChar char="•"/>
              <a:defRPr/>
            </a:pPr>
            <a:endParaRPr lang="en-US" sz="2400" kern="0" dirty="0">
              <a:latin typeface="Interstate" pitchFamily="2" charset="0"/>
              <a:ea typeface="ＭＳ Ｐゴシック" charset="0"/>
              <a:cs typeface="ＭＳ Ｐゴシック" charset="0"/>
            </a:endParaRPr>
          </a:p>
          <a:p>
            <a:pPr marL="342900" indent="-342900" eaLnBrk="0" hangingPunct="0">
              <a:spcBef>
                <a:spcPct val="20000"/>
              </a:spcBef>
              <a:buFontTx/>
              <a:buChar char="•"/>
              <a:defRPr/>
            </a:pPr>
            <a:r>
              <a:rPr lang="en-US" sz="2400" kern="0" dirty="0">
                <a:latin typeface="Interstate" pitchFamily="2" charset="0"/>
                <a:ea typeface="ＭＳ Ｐゴシック" charset="0"/>
                <a:cs typeface="ＭＳ Ｐゴシック" charset="0"/>
              </a:rPr>
              <a:t>Note:</a:t>
            </a:r>
          </a:p>
          <a:p>
            <a:pPr marL="742950" lvl="1" indent="-285750" eaLnBrk="0" hangingPunct="0">
              <a:spcBef>
                <a:spcPct val="20000"/>
              </a:spcBef>
              <a:buFontTx/>
              <a:buChar char="–"/>
              <a:defRPr/>
            </a:pPr>
            <a:r>
              <a:rPr lang="en-US" sz="1800" i="1" kern="0" dirty="0">
                <a:latin typeface="+mn-lt"/>
                <a:ea typeface="ＭＳ Ｐゴシック" charset="0"/>
              </a:rPr>
              <a:t>Try … Catch </a:t>
            </a:r>
            <a:r>
              <a:rPr lang="en-US" sz="1800" kern="0" dirty="0">
                <a:latin typeface="+mn-lt"/>
                <a:ea typeface="ＭＳ Ｐゴシック" charset="0"/>
              </a:rPr>
              <a:t>is useful for exception testing (try) and catching an exception when found (catch).</a:t>
            </a:r>
            <a:endParaRPr lang="en-US" sz="1800" i="1" kern="0" dirty="0">
              <a:latin typeface="+mn-lt"/>
              <a:ea typeface="ＭＳ Ｐゴシック" charset="0"/>
            </a:endParaRPr>
          </a:p>
          <a:p>
            <a:pPr marL="742950" lvl="1" indent="-285750" eaLnBrk="0" hangingPunct="0">
              <a:spcBef>
                <a:spcPct val="20000"/>
              </a:spcBef>
              <a:buFontTx/>
              <a:buChar char="–"/>
              <a:defRPr/>
            </a:pPr>
            <a:r>
              <a:rPr lang="en-US" sz="1800" kern="0" dirty="0">
                <a:latin typeface="+mn-lt"/>
                <a:ea typeface="ＭＳ Ｐゴシック" charset="0"/>
              </a:rPr>
              <a:t>As depicted in example above, statement inside catch is executed when character or word is entered.  </a:t>
            </a:r>
          </a:p>
          <a:p>
            <a:pPr marL="742950" lvl="1" indent="-285750" eaLnBrk="0" hangingPunct="0">
              <a:spcBef>
                <a:spcPct val="20000"/>
              </a:spcBef>
              <a:buFontTx/>
              <a:buChar char="–"/>
              <a:defRPr/>
            </a:pPr>
            <a:r>
              <a:rPr lang="en-US" sz="1800" b="1" i="1" kern="0" dirty="0">
                <a:solidFill>
                  <a:srgbClr val="FF0000"/>
                </a:solidFill>
                <a:latin typeface="+mn-lt"/>
                <a:ea typeface="ＭＳ Ｐゴシック" charset="0"/>
              </a:rPr>
              <a:t>Try .. Catch </a:t>
            </a:r>
            <a:r>
              <a:rPr lang="en-US" sz="1800" b="1" kern="0" dirty="0">
                <a:solidFill>
                  <a:srgbClr val="FF0000"/>
                </a:solidFill>
                <a:latin typeface="+mn-lt"/>
                <a:ea typeface="ＭＳ Ｐゴシック" charset="0"/>
              </a:rPr>
              <a:t>is explained later at Exception Handling discussion (Session 02)</a:t>
            </a:r>
            <a:endParaRPr lang="en-US" sz="1600" b="1" i="1" kern="0" dirty="0">
              <a:solidFill>
                <a:srgbClr val="FF0000"/>
              </a:solidFill>
              <a:latin typeface="+mn-lt"/>
              <a:ea typeface="ＭＳ Ｐゴシック" charset="0"/>
            </a:endParaRPr>
          </a:p>
          <a:p>
            <a:pPr marL="1143000" lvl="2" indent="-228600" eaLnBrk="0" hangingPunct="0">
              <a:spcBef>
                <a:spcPct val="20000"/>
              </a:spcBef>
              <a:buFontTx/>
              <a:buChar char="•"/>
              <a:defRPr/>
            </a:pPr>
            <a:endParaRPr lang="en-US" sz="1400" kern="0" dirty="0">
              <a:latin typeface="Interstate" pitchFamily="2" charset="0"/>
              <a:ea typeface="ＭＳ Ｐゴシック" charset="0"/>
            </a:endParaRPr>
          </a:p>
          <a:p>
            <a:pPr marL="342900" indent="-342900" eaLnBrk="0" hangingPunct="0">
              <a:spcBef>
                <a:spcPct val="20000"/>
              </a:spcBef>
              <a:buFontTx/>
              <a:buChar char="•"/>
              <a:defRPr/>
            </a:pPr>
            <a:endParaRPr lang="en-US" sz="2400" kern="0" dirty="0">
              <a:latin typeface="+mn-lt"/>
              <a:ea typeface="ＭＳ Ｐゴシック" charset="0"/>
              <a:cs typeface="ＭＳ Ｐゴシック" charset="0"/>
            </a:endParaRPr>
          </a:p>
        </p:txBody>
      </p:sp>
      <p:pic>
        <p:nvPicPr>
          <p:cNvPr id="7" name="Picture 8"/>
          <p:cNvPicPr>
            <a:picLocks noChangeAspect="1" noChangeArrowheads="1"/>
          </p:cNvPicPr>
          <p:nvPr/>
        </p:nvPicPr>
        <p:blipFill>
          <a:blip r:embed="rId2" cstate="print"/>
          <a:srcRect/>
          <a:stretch>
            <a:fillRect/>
          </a:stretch>
        </p:blipFill>
        <p:spPr bwMode="auto">
          <a:xfrm>
            <a:off x="1238250" y="2143125"/>
            <a:ext cx="3786188" cy="468313"/>
          </a:xfrm>
          <a:prstGeom prst="rect">
            <a:avLst/>
          </a:prstGeom>
          <a:ln>
            <a:noFill/>
          </a:ln>
          <a:effectLst>
            <a:outerShdw blurRad="292100" dist="139700" dir="2700000" algn="tl" rotWithShape="0">
              <a:srgbClr val="333333">
                <a:alpha val="65000"/>
              </a:srgbClr>
            </a:outerShdw>
          </a:effectLst>
        </p:spPr>
      </p:pic>
      <p:pic>
        <p:nvPicPr>
          <p:cNvPr id="8" name="Picture 9"/>
          <p:cNvPicPr>
            <a:picLocks noChangeAspect="1" noChangeArrowheads="1"/>
          </p:cNvPicPr>
          <p:nvPr/>
        </p:nvPicPr>
        <p:blipFill>
          <a:blip r:embed="rId3" cstate="print"/>
          <a:srcRect/>
          <a:stretch>
            <a:fillRect/>
          </a:stretch>
        </p:blipFill>
        <p:spPr bwMode="auto">
          <a:xfrm>
            <a:off x="5424488" y="2128838"/>
            <a:ext cx="3743325" cy="514350"/>
          </a:xfrm>
          <a:prstGeom prst="rect">
            <a:avLst/>
          </a:prstGeom>
          <a:ln>
            <a:noFill/>
          </a:ln>
          <a:effectLst>
            <a:outerShdw blurRad="292100" dist="139700" dir="2700000" algn="tl" rotWithShape="0">
              <a:srgbClr val="333333">
                <a:alpha val="65000"/>
              </a:srgbClr>
            </a:outerShdw>
          </a:effectLst>
        </p:spPr>
      </p:pic>
      <p:pic>
        <p:nvPicPr>
          <p:cNvPr id="9" name="Picture 10"/>
          <p:cNvPicPr>
            <a:picLocks noChangeAspect="1" noChangeArrowheads="1"/>
          </p:cNvPicPr>
          <p:nvPr/>
        </p:nvPicPr>
        <p:blipFill>
          <a:blip r:embed="rId4" cstate="print"/>
          <a:srcRect/>
          <a:stretch>
            <a:fillRect/>
          </a:stretch>
        </p:blipFill>
        <p:spPr bwMode="auto">
          <a:xfrm>
            <a:off x="1309688" y="3571875"/>
            <a:ext cx="3857625" cy="5286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1838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124200" y="609600"/>
            <a:ext cx="7924800" cy="792088"/>
          </a:xfrm>
        </p:spPr>
        <p:txBody>
          <a:bodyPr/>
          <a:lstStyle/>
          <a:p>
            <a:r>
              <a:rPr lang="en-US" dirty="0" smtClean="0">
                <a:solidFill>
                  <a:schemeClr val="tx1"/>
                </a:solidFill>
                <a:ea typeface="ＭＳ Ｐゴシック" pitchFamily="-84" charset="-128"/>
              </a:rPr>
              <a:t>Nested </a:t>
            </a:r>
            <a:r>
              <a:rPr lang="en-US" b="1" dirty="0" smtClean="0">
                <a:solidFill>
                  <a:schemeClr val="tx1"/>
                </a:solidFill>
                <a:latin typeface="Courier New" pitchFamily="49" charset="0"/>
                <a:ea typeface="ＭＳ Ｐゴシック" pitchFamily="-84" charset="-128"/>
                <a:cs typeface="Courier New" pitchFamily="49" charset="0"/>
              </a:rPr>
              <a:t>if</a:t>
            </a:r>
            <a:r>
              <a:rPr lang="en-US" dirty="0" smtClean="0">
                <a:solidFill>
                  <a:schemeClr val="tx1"/>
                </a:solidFill>
                <a:ea typeface="ＭＳ Ｐゴシック" pitchFamily="-84" charset="-128"/>
              </a:rPr>
              <a:t> Statement</a:t>
            </a:r>
          </a:p>
        </p:txBody>
      </p:sp>
      <p:sp>
        <p:nvSpPr>
          <p:cNvPr id="32771" name="Content Placeholder 2"/>
          <p:cNvSpPr>
            <a:spLocks noGrp="1"/>
          </p:cNvSpPr>
          <p:nvPr>
            <p:ph idx="1"/>
          </p:nvPr>
        </p:nvSpPr>
        <p:spPr>
          <a:xfrm>
            <a:off x="914400" y="1524000"/>
            <a:ext cx="7924800" cy="3886200"/>
          </a:xfrm>
        </p:spPr>
        <p:txBody>
          <a:bodyPr/>
          <a:lstStyle/>
          <a:p>
            <a:pPr algn="just"/>
            <a:r>
              <a:rPr lang="en-US" dirty="0" smtClean="0">
                <a:ea typeface="ＭＳ Ｐゴシック" pitchFamily="-84" charset="-128"/>
              </a:rPr>
              <a:t>Means there is an “if” or an “if-else” inside an “if” or an “if-else”.</a:t>
            </a:r>
          </a:p>
          <a:p>
            <a:pPr algn="just"/>
            <a:r>
              <a:rPr lang="en-US" dirty="0" smtClean="0">
                <a:ea typeface="ＭＳ Ｐゴシック" pitchFamily="-84" charset="-128"/>
              </a:rPr>
              <a:t>There is no limit to the depth of the nesting.</a:t>
            </a:r>
          </a:p>
          <a:p>
            <a:pPr algn="just"/>
            <a:r>
              <a:rPr lang="en-US" dirty="0" smtClean="0">
                <a:ea typeface="ＭＳ Ｐゴシック" pitchFamily="-84" charset="-128"/>
              </a:rPr>
              <a:t>E.g.</a:t>
            </a:r>
          </a:p>
          <a:p>
            <a:endParaRPr lang="en-US" dirty="0" smtClean="0">
              <a:ea typeface="ＭＳ Ｐゴシック" pitchFamily="-84" charset="-128"/>
            </a:endParaRP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32773" name="Slide Number Placeholder 4"/>
          <p:cNvSpPr>
            <a:spLocks noGrp="1"/>
          </p:cNvSpPr>
          <p:nvPr>
            <p:ph type="sldNum" sz="quarter" idx="16"/>
          </p:nvPr>
        </p:nvSpPr>
        <p:spPr>
          <a:prstGeom prst="rect">
            <a:avLst/>
          </a:prstGeom>
          <a:noFill/>
        </p:spPr>
        <p:txBody>
          <a:bodyPr/>
          <a:lstStyle/>
          <a:p>
            <a:fld id="{3B7D85AA-B639-4EFF-B233-E5692FE7ACDF}" type="slidenum">
              <a:rPr lang="en-US" smtClean="0"/>
              <a:pPr/>
              <a:t>29</a:t>
            </a:fld>
            <a:endParaRPr lang="en-US" smtClean="0"/>
          </a:p>
        </p:txBody>
      </p:sp>
      <p:pic>
        <p:nvPicPr>
          <p:cNvPr id="32774" name="Picture 2"/>
          <p:cNvPicPr>
            <a:picLocks noChangeAspect="1" noChangeArrowheads="1"/>
          </p:cNvPicPr>
          <p:nvPr/>
        </p:nvPicPr>
        <p:blipFill>
          <a:blip r:embed="rId2" cstate="print"/>
          <a:srcRect l="12451" t="34180" r="63379" b="35547"/>
          <a:stretch>
            <a:fillRect/>
          </a:stretch>
        </p:blipFill>
        <p:spPr bwMode="auto">
          <a:xfrm>
            <a:off x="642938" y="2857500"/>
            <a:ext cx="3643312" cy="3422650"/>
          </a:xfrm>
          <a:prstGeom prst="rect">
            <a:avLst/>
          </a:prstGeom>
          <a:noFill/>
          <a:ln w="9525">
            <a:noFill/>
            <a:miter lim="800000"/>
            <a:headEnd/>
            <a:tailEnd/>
          </a:ln>
        </p:spPr>
      </p:pic>
      <p:pic>
        <p:nvPicPr>
          <p:cNvPr id="32775" name="Picture 3"/>
          <p:cNvPicPr>
            <a:picLocks noChangeAspect="1" noChangeArrowheads="1"/>
          </p:cNvPicPr>
          <p:nvPr/>
        </p:nvPicPr>
        <p:blipFill>
          <a:blip r:embed="rId3" cstate="print"/>
          <a:srcRect l="12646" t="36328" r="69043" b="40234"/>
          <a:stretch>
            <a:fillRect/>
          </a:stretch>
        </p:blipFill>
        <p:spPr bwMode="auto">
          <a:xfrm>
            <a:off x="5643563" y="2994025"/>
            <a:ext cx="3071812" cy="2949575"/>
          </a:xfrm>
          <a:prstGeom prst="rect">
            <a:avLst/>
          </a:prstGeom>
          <a:noFill/>
          <a:ln w="9525">
            <a:noFill/>
            <a:miter lim="800000"/>
            <a:headEnd/>
            <a:tailEnd/>
          </a:ln>
        </p:spPr>
      </p:pic>
      <p:sp>
        <p:nvSpPr>
          <p:cNvPr id="8" name="Equal 7"/>
          <p:cNvSpPr/>
          <p:nvPr/>
        </p:nvSpPr>
        <p:spPr>
          <a:xfrm>
            <a:off x="3857593" y="3851277"/>
            <a:ext cx="1643074" cy="714380"/>
          </a:xfrm>
          <a:prstGeom prst="mathEqual">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chemeClr val="tx1"/>
              </a:solidFill>
            </a:endParaRPr>
          </a:p>
        </p:txBody>
      </p:sp>
      <p:sp>
        <p:nvSpPr>
          <p:cNvPr id="32779" name="TextBox 8"/>
          <p:cNvSpPr txBox="1">
            <a:spLocks noChangeArrowheads="1"/>
          </p:cNvSpPr>
          <p:nvPr/>
        </p:nvSpPr>
        <p:spPr bwMode="auto">
          <a:xfrm>
            <a:off x="4143375" y="3656013"/>
            <a:ext cx="1139825" cy="338137"/>
          </a:xfrm>
          <a:prstGeom prst="rect">
            <a:avLst/>
          </a:prstGeom>
          <a:noFill/>
          <a:ln w="9525">
            <a:noFill/>
            <a:miter lim="800000"/>
            <a:headEnd/>
            <a:tailEnd/>
          </a:ln>
        </p:spPr>
        <p:txBody>
          <a:bodyPr wrap="none">
            <a:spAutoFit/>
          </a:bodyPr>
          <a:lstStyle/>
          <a:p>
            <a:r>
              <a:rPr lang="en-US" sz="1600"/>
              <a:t>Equivalent</a:t>
            </a:r>
          </a:p>
        </p:txBody>
      </p:sp>
      <p:cxnSp>
        <p:nvCxnSpPr>
          <p:cNvPr id="10" name="Straight Arrow Connector 9"/>
          <p:cNvCxnSpPr/>
          <p:nvPr/>
        </p:nvCxnSpPr>
        <p:spPr>
          <a:xfrm rot="5400000">
            <a:off x="5143500" y="4994276"/>
            <a:ext cx="642937" cy="50006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781" name="TextBox 11"/>
          <p:cNvSpPr txBox="1">
            <a:spLocks noChangeArrowheads="1"/>
          </p:cNvSpPr>
          <p:nvPr/>
        </p:nvSpPr>
        <p:spPr bwMode="auto">
          <a:xfrm>
            <a:off x="4500563" y="5565775"/>
            <a:ext cx="1463675" cy="338138"/>
          </a:xfrm>
          <a:prstGeom prst="rect">
            <a:avLst/>
          </a:prstGeom>
          <a:noFill/>
          <a:ln w="9525">
            <a:noFill/>
            <a:miter lim="800000"/>
            <a:headEnd/>
            <a:tailEnd/>
          </a:ln>
        </p:spPr>
        <p:txBody>
          <a:bodyPr wrap="none">
            <a:spAutoFit/>
          </a:bodyPr>
          <a:lstStyle/>
          <a:p>
            <a:r>
              <a:rPr lang="en-US" sz="1600" b="1">
                <a:solidFill>
                  <a:srgbClr val="FF0000"/>
                </a:solidFill>
              </a:rPr>
              <a:t>This is better</a:t>
            </a:r>
          </a:p>
        </p:txBody>
      </p:sp>
    </p:spTree>
    <p:extLst>
      <p:ext uri="{BB962C8B-B14F-4D97-AF65-F5344CB8AC3E}">
        <p14:creationId xmlns:p14="http://schemas.microsoft.com/office/powerpoint/2010/main" val="216770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dirty="0">
                <a:solidFill>
                  <a:schemeClr val="tx1"/>
                </a:solidFill>
              </a:rPr>
              <a:t>Java</a:t>
            </a:r>
          </a:p>
        </p:txBody>
      </p:sp>
      <p:sp>
        <p:nvSpPr>
          <p:cNvPr id="7172" name="Rectangle 3"/>
          <p:cNvSpPr>
            <a:spLocks noGrp="1" noChangeArrowheads="1"/>
          </p:cNvSpPr>
          <p:nvPr>
            <p:ph type="body" idx="1"/>
          </p:nvPr>
        </p:nvSpPr>
        <p:spPr/>
        <p:txBody>
          <a:bodyPr/>
          <a:lstStyle/>
          <a:p>
            <a:r>
              <a:rPr lang="en-US" dirty="0"/>
              <a:t>Java was developed by a team led by </a:t>
            </a:r>
            <a:r>
              <a:rPr lang="en-US" b="1" dirty="0"/>
              <a:t>James Gosling </a:t>
            </a:r>
            <a:r>
              <a:rPr lang="en-US" dirty="0"/>
              <a:t>at </a:t>
            </a:r>
            <a:r>
              <a:rPr lang="en-US" b="1" dirty="0"/>
              <a:t>Sun Microsystems</a:t>
            </a:r>
          </a:p>
          <a:p>
            <a:r>
              <a:rPr lang="en-US" dirty="0"/>
              <a:t>Originally called Oak (in 1991)</a:t>
            </a:r>
          </a:p>
          <a:p>
            <a:pPr lvl="1"/>
            <a:r>
              <a:rPr lang="en-US" dirty="0"/>
              <a:t>Design for use in embedded chips in consumer appliance</a:t>
            </a:r>
          </a:p>
          <a:p>
            <a:r>
              <a:rPr lang="en-US" dirty="0"/>
              <a:t>Renamed Java (in 1995)</a:t>
            </a:r>
          </a:p>
          <a:p>
            <a:pPr lvl="1"/>
            <a:r>
              <a:rPr lang="en-US" dirty="0"/>
              <a:t>Re-design for developing Internet applications </a:t>
            </a:r>
          </a:p>
          <a:p>
            <a:endParaRPr lang="en-US" dirty="0"/>
          </a:p>
        </p:txBody>
      </p:sp>
      <p:sp>
        <p:nvSpPr>
          <p:cNvPr id="4" name="Date Placeholder 3"/>
          <p:cNvSpPr>
            <a:spLocks noGrp="1"/>
          </p:cNvSpPr>
          <p:nvPr>
            <p:ph type="dt" sz="quarter" idx="10"/>
          </p:nvPr>
        </p:nvSpPr>
        <p:spPr/>
        <p:txBody>
          <a:bodyPr/>
          <a:lstStyle/>
          <a:p>
            <a:r>
              <a:rPr lang="en-US" dirty="0"/>
              <a:t>Bina Nusantara University</a:t>
            </a:r>
          </a:p>
        </p:txBody>
      </p:sp>
      <p:sp>
        <p:nvSpPr>
          <p:cNvPr id="7173" name="Slide Number Placeholder 4"/>
          <p:cNvSpPr>
            <a:spLocks noGrp="1"/>
          </p:cNvSpPr>
          <p:nvPr>
            <p:ph type="sldNum" sz="quarter" idx="12"/>
          </p:nvPr>
        </p:nvSpPr>
        <p:spPr/>
        <p:txBody>
          <a:bodyPr/>
          <a:lstStyle/>
          <a:p>
            <a:fld id="{EA29445B-6C58-4194-B53E-D2C5B26DF04D}" type="slidenum">
              <a:rPr lang="en-US" smtClean="0"/>
              <a:pPr/>
              <a:t>3</a:t>
            </a:fld>
            <a:endParaRPr lang="en-US"/>
          </a:p>
        </p:txBody>
      </p:sp>
      <p:sp>
        <p:nvSpPr>
          <p:cNvPr id="7174" name="AutoShape 7" descr="data:image/jpeg;base64,/9j/4AAQSkZJRgABAQAAAQABAAD/2wCEAAkGBxISEhUUExIWFRQWFxcUFRcYFxobFxccFRQcFxUYGBsYHCggGRwmHBgVIzIhJSkrLy4uFx8zODMsNygtLisBCgoKDg0OGxAQGzQmICQsLDAsNDAvLDQsLCw0LCwsLCwsLCwsLywsLCwsLC0sLCwsLCwsLDQsLCwsLCwsLCwsLP/AABEIATIApAMBEQACEQEDEQH/xAAcAAEAAgMBAQEAAAAAAAAAAAAABQcDBAYCAQj/xABMEAABAwIACAoEDAMHBAMAAAABAAIDBBEFBgcSITFRcRMiMkFhcoGRobFSYrLBFCMzNEJzgpKiwtHSFlNUQ0STo+Lj8BUkg+EXY5T/xAAbAQEAAgMBAQAAAAAAAAAAAAAAAwQCBQYBB//EAD0RAAIBAgIFCAkEAgICAwAAAAABAgMEETEFEiFBURQyYXGBkaGxEyIzQlLB0eHwBhU0ciPxJGKi4lOSwv/aAAwDAQACEQMRAD8AvFAEAQBAEAQBAEAQBAEAQGCujLo3tBIJa4Ag2IJGgg8xXkliiSlJRmm9zRGYn4a+F0scptn8mS3pNGndcEH7Sjo1NeCZb0lacluJU1lmur7ZE0pSgEAQBAEAQBAEAQBAEAQBAEAQBAEAQBAeJpA1rnHUASewXXj2GUY6zSRXmR+c2njOoCJ43kOa72W9yp2bzR0v6kgsYTX/AGXlh5ssZXTmAgCAIAgCAIAgCAIAgCAIAgCAIAgCAIDncfcJCCjk08aQcEzbxxZx7G5x7FDXnqwfSbPRFu611HhHa+zLxwOfySUxzaiTmJjjG9oc53ttUNos2bL9RVFjTh1vvwXyZYSuHNBAEAQBAEAQBAEAQBAEAQBAEAQBAEB5e8AEk2AFyTqAGslD1Jt4IprHXD/wyfiX4KO7Yx6V9brbSbW6AFrK1TXlsyO40ZZclo+tzntfR0dhZ2KOCvgtLHGRx7Z8nWdpI7NA+yr1GGpBI5TSNzyi4lNZZLqX1zJlSlEIAgCAIAgCAIAgCAIAgCAIAgCAID49wAJJAA0knUANZKHqTbwRVmPGOHwi8EB+J1Pf/MtzD1PPdroV6+t6scjrdFaK9BhVqr1ty4ffy6xk5xd4aQVEg+LjPEB+m8c+5vnbYUtqWs9Z5DTV/wCih6GD9aWfQvv5FqK+ciEAQBAEAQBAEAQBAEAQBAEAQBAEBrYQro4IzJK8MY3WT4Ac5J2DSVjKSisWS0aM601CmsWyp8bccJKsmNl44PR+k/pfbm9Xvvza+rXc9iyOx0doqFsteW2fgur6mvili0+sk03bC0/GP2+o31vLuv5SpOo+gk0jpCNpDjJ5L5vo8y5KWnZGxrGNDWNADQNQAWySSWCOIqVJVJOUni2ZV6YEfhXDdPTC80rWc4F7uO5o4x7AsJ1IwzZZt7SvcPClFvy78jUwbhmSp0wwObF/Nm4ucNscY4zh0nNG9YxqOeS2dJNWtIW+ypNOXCO3DreS7MSbClKAQBAEAQBAEAQBAEAQBAEBE4w4fho486Q3ceQwcpx6Ng2lR1KigsWXLOyq3U9WGW97l+cCoMP4dmrH50p0DkMHJZu2npOnyWuqVJTeLO1tLKlaw1YLre9/nAk8UsUJKsh77spxrd9J/Qzo9buvzZ0qDnteRU0jpSFqtSO2fDcuv6Ft0VIyJjY42hrGiwA5v/fStjGKisEcbVqzqyc5vFs0sOYfgpG3lfYnksGl7tw950LCdSMMye1sq1zLCmu3cjga3HCtrZOBpWGMO1BumS21z9TB0i1tqqSrzqPCB0dLRVraQ9JcPHDjl2Lf+bDocW8RY4iJakiaY8Y30sadunS89Lu4KanbpbZbWay90zOqvR0fVj4v6LoXedirJpAgCAIAgCAIAgCAIAgCAICFxpxhZRRZx40jriNnpHadjRzn9VFVqqmi9YWM7upqrYlm+H3KawjXyTyOkldnPdz8wHMAOYDYtbKTk8WdxRowowUKawSOtxIxM4e09QPitbGfzOl3qdHPu12KFDW9aWRptKaW9DjSov1t74dXT5deVosaAAAAANAA1ADUAr5ybbbxZx2OeOgprwwWdN9I62x79rujm59irVq+rsjmbrRmiXX/AMlXZHdxf26e44LA2CajCE54xJ1yyu05o6dp2N8gqkISqSOiubmjY0ls6kt/5vZbuAsCQ0keZE3rOPKedrj7tQWxp04wWCOMu7yrcz1qj6luXUSSzKoQBAEAQBAEAQBAEAQBAEBjnmaxrnuNmtBc47ABcnuXjeCxMoRc5KMc2UXh7C76uZ0r76dDG+g0clv69JK1VSbnLFn0C0tY21JU49vS97JXEXF74XNd4+JjsX+sfos956N6koUteW3JFTSt9yalhHnSy6OL+n2LiaLaBqWyOIbxOex4w/8ABIOIfjZLtj6NHGf2C3aQoa9TUjszNnoqy5VW9bmx2v5Lt8sSn6aB8sjWN4z5HAC/OXHWT23JWtSbeB2s5xpQcnsSXgi8cA4IjpYWxM5tLnc7nHW4/wDNi2tOChHBHAXd1O5qupLs6FwJFZlYIAgCAIAgCAIAgCAIAgCAICFx0JFDUW/lkdh0O8LqKt7Nl/RiXK6ePEpFas7wubEChEVFFbXIOFcdufpb+HNHYtnbxwpo4fS9Z1LuX/XZ3ffE6JTGsKlyn1RdWZl9EcbQB0uu4ntBb3LXXTxngdloKmo2utxb8Nn1I7EZzRX0+dqznAbzG4N8bLCh7RFnSqbs6mHBeaLrW0OECAIAgCAIAgCAIAgCAIAgCAIDXwhSNmikidyZGOYdzhb3ryS1k0SUarpVI1I5pp9xQlVTOie6N4s9ji1w6Qbdy1DTTwZ9Fp1I1IqccntRdWJ0wfQ05HNE1p3sGafEFbSi8aaOE0lBxu6ifxN9+0mVIUSpcp9MW1gfbRJG0g9LSWkdwb3rX3SwnidloKopWurwb8dv1OUhlcxzXNNnNIc07CDcHvVdPDabiUVKLjLJl5YuYYbVwNlbr1Pb6Lhyh7x0ELa05qccTgL21lbVnTfZ0ok1mVAgCAIAgCAIAgCAIAgCAIAgCAr7KXi6Xf8AdxjSABMBzgaA/s1HotsVO5pe+u06TQd/h/x5v+v07d33PmSvDAs+mcdIJkj6QeWBuOn7RS1n7o0/avFV11P5fQsJXDmzl8oGBDU02cwXliu9o53C3HaN4AO9oUFxT147M0bbQ94revhLmy2P5P8AOJT4WtO1J/E3GA0c9yfiX2bKNmx46R5X6FNRq6kug12krFXVLBc5ZfTtLoab6RqWzOFawPqAIAgCAIAgCAIAgCAIAgCAID45oIsRcHQQgTw2oqzGvF+SgmbVU2iIODh/9R9E+odXbbZfX1aTpy1o5HX6PvoXtJ0K3Ow71x619yw8A4WZVQtlZz6HN52uHKaf+arK7TmpxxRzN3aytqrpy7OlcSRWZWKsyh4s8C41EQ+Ke7jtH0HHnHqk9x3qhcUtV6yyOu0NpH0sfQ1OcsulfVeRxSqm9LuxLmL6GnLteYG9jSWjwAW0ovGmjgtJwUbuolx89pNKUohAEAQBAEAQBAEAQBAEAQBAEB4mia9pa4BzXAggi4IOsFeNY7GZRk4tSi8GjiI6F2CqjhG3dQykNk5+BJNmuPqi/K2HTqF6uq6MsVzX4G+daOkqOpLZVjl/24rr6OOW87oFWznyPxhp2yUs7XajG/ss0kHsIBWFRYxaLNnNwuISXFFHYPo3zyMjjF3vIA95PQBcnctVGLk8Ed9Wqxowc55IvjB1G2GKOJupjWsHTmi11tox1UkfPa1V1akqjzbxNlZEQQBAEAQBAEAQBAEAQEbhPD1LT/LTsYfRvd33W3d4KWnQqVOaiGpcU6fPlgQQx+ikdmU1PPUO9Vlm6dpJuN5Cs8glFY1JJFZaQhJ4U4uRK0VXXSWLqaKBvrzF7+5jLfiUM4UY5Sb7MPN/InhOtLOKXbj5ImGXtpIJ57Cw7rlV2WEekB5ewOBBAIIsQdIIOsEIeptPFHimgEbQxt81os2+mwGodg0di8SwWBlObnJyebILHWtcITBE0vnqAY2NbrzdUjzsaAbXOi5CiryerqrNmw0ZRi6vpqjwhDa307l1vgY8TcVG0bc59nTuFnOGpo9FvRtPOvKNFQWLzMtJaSldS1Y7ILLp6X+bDplOaoIAgI7CjapxDYDFGLcaR4c525rBYdpPZzqWn6NbZ4vq+pFU9I9kMF1/Q5vCWA8LWzo8IB59Hg2x9gsCO9W6da1ylTw7cSnUoXWcamPZgc1T49V9LIY6pgkLTZzXtDHjc5ot22N1blY0Ksdam8ClHSFelLVqrEsjAOG4ayLhIj0OaeUw7HD3rU1qMqUtWRuKFeFaOtEklETBAEBG4w4YZSQOmeC4CwAGslxsB0b1LQourNQRDXrKjBzZUuHMeayouA/gWejGSD2u5R8B0LeUbGlT3YvpNBW0hVqbE8F0fU18TKejknPwx+a212gkhr3X1PdzDuv55XUqsYf4kY2caMp/5mXVg7gAwNg4MMGoR5ub2Zuhc/PXbxnjj0nSQ1EsIYYdBtLAzCAIAgPhNkBqOlgjcXF7GudrcXC5A1C5OoadHSV6qbb2ISrbFFvYjWmxjo2cqqhH/kafIqVW9V5RfcQu5pLOS7yOqMfMHs/t87qsefdZSxsa790hlf26940P/keB7gyGCeV50NaGgX8SfBS/t00sZySRF+5U5PVhFtnS4MmqHjOliZCPQz89/aQA0HddVKihHZF4+BcpyqS2yWHiSCiJQgOLyo4IbJS8OB8ZCRp5y1zrFp7SD2Hatho+q41NTczXaSoqdLX3ryOHyd4TdDWxi/ElPBPG2/IO8Ot3lbG+pKdFvetpq9H1XCsluewuxc8dKEAQGOogZI0se0Oa4WLXC4O8Fexk4vFHkoqSwZyGEcm1HISYy+I7GnOb3OufFXoaRqxz2mvqaMoyy2EFU5LJB8nUtPWYR4glWY6UjviVZaJfuyNF2TWtabtfEdz3A+ypf3Gi80yL9rrp7Gj4MTsLN5Jd9me35gnLLV5+R7yK7WT8T7/DWGh9KX/9P+tecptOC7vsOTXvF94/hnDJ+lL21P8ArTlNpwXd9hyW9e9958/g3CzuU49s9/Ile8stlkvAciu3m/E9DJ1Xu5UkfbI4/lXn7hQWSfcP224ebXezZhyWTHl1EY6rXO87LB6UjuizNaJnvkSVNksiHLqHu6rWt87qKWlJbok0dEw96TJijyfUDNcbpD67z5NsPBQSv60t+BYho6hHdiT9Dg2GEWiiZH1WgeSqzqTnzniW4U4Q5qwNtYGYQBAcllNrxHROZfjSlrGjcQ5x7h4hXdH03KsnwKGkaihQa47CusQqEzV0IA0MdwrjsDNI/FmjtW2vZqFGXTsNPYU3OvHo2l5LnDpwgCAIAgCA5utxxgEzaeH4+ZzswBpsxp585+nQNN7A6lbhZzcNeexePcU53kFP0cNsvDvOjbe2nXzqoXD6gCAIAgCAIAgCAIAgNfCFdHBG6SVwaxouSfIbSdizhCU5asVtMKlSMIuUnsKUxjwxLhKpGYxxHIhjGkgbT0nWTzW2BdBQoxt6e19bObuK07qr6q6kWdiRiwKKI51jNJYyEahbUxvQNvOexae7ufTS2ZLI3dnaqhDbm8zpVULgQBAEAQEZjNSSy0sscLs2RzbNN7X06RfmuLi/SpqEoxqKUsiG4hKdNxhmUS5k1NKLh0UrDcXFnAjUR/yxXSYwqR4pnLNTpT4NHXUeU2qaAJI4pOmxaTvsbeCoy0bTeTaNhDStRc5JkjFlU9Kl7pf1YoXovhLw+5MtLrfHx+xssypw89PINzmn9Fi9Fz+JGa0tT3xZ7OVKn/kS97f1Xn7ZP4ke/u1PgzBJlUZ9Glcd8gHk0rJaLlvl4GL0tHdE0p8qcx5FMxvWc53kApFouO+RE9LS3RIuqyi179TmR9Vg/PdTR0fRWe0glpOu8sF2EWcaq4va/wCEylwNwL8W/UHFO6ym5LRSw1V+dJDyyu5J6z/OgtXFLGKapaBNSyRuty80iJ3SM7SN2netLc28Kb9WSfmb21uJ1V68WvI6VVC4QmMOM9PSCz3Z0p5MTNLzfVo5h0nxVihbTq5ZcdxWr3VOjnnw3nF1GBsI4VeHzj4PADdrXX0DaGa3O6XW6Ni2Ea1varCG1/m810qFxdvGfqx/Nx22LuLNPRttE27yLOkdpe7ovzDoC19e5nWfrZcDZULWnRXqrbxJlVywEAQBAEAQBAatdg+GYZssbJBsc0G26+pZwqSg8YvAwnTjNYSWJzdZk6oX8lr4z6jzbuddW4aQrRz2lOejaEslgRU2SyP6FS8dZgPkQplpSW+JA9Ew3SZquyVu5qof4R/es/3RfD4/Yj/aH8fh9z4Mlb/6pv8Ahn969/dF8Pj9h+0P4/D7mWPJX6VV3R/q9YvSnCPierRC3y8DdgyX0w5c0rt2a0eyVG9J1NyRLHRVJZtkrS4g0DP7EvPrvcfAEDwUMr+u95PHR9CPuk3RYKgh+ShjZ1WAHvAVadWc+c8SzClCHNSRuLAkMdRFntLc5zb87TZ3YebeF7F4PE8ksVgamD8DU8BJjiaHHW/W873uu49pWc60585/TuI4UYQ5q+veb6jJQgCAIAgCAIAgCAj8OYZhpIjLM6w1ADS5x5mtHOVLRoyqy1YkVatCjHWkc7ivjs2sne12ZC0AcGxxu+Qkm/GNhoAHFAvp12BVq4snSgmtvHginbXyrTaexbuLOyVA2IQBAEAQGnV4Vp4vlJ42dZ7R5lSRpTlzU2RyqwhzpJdptscCAQQQdII1Hco2sCRPE+oAgCAIAgCAIAgCAIAgCA5vHnFs1sLQxwEkZLmX5LrixadnNp6Fbs7hUZ4vJlO9tnXhgs0U3hLBk1O7Nmjcw9I0HcdR7FvqdWFRYxeJzlSjOm8JrA+U+EZoxZk0jBsa9wHgV7KnCWaXcI1akVgpNdpvxY1VzdVVL2uzvauona0X7qJVeV17zM/8a4Q/qXfdZ+1Y8iofD5mfL7j4vIxS43VztdVJ2EN9kBeq0or3UYu9rv3iPqcJzyfKTyvHrPcR4lSxpQjkl3EMq1SWcm+01FIRnW4nSYUYR8FY90fO14+J09LrAfZN1RulbP2j29Gf51mxtHdR9mtnTl+dRb1C6UsHCta2T6QY4ub2EgFaKerj6uR0ENbD1szYWJkEAQBAEAQBAReGsYaalHx0oB1hg0vO5o09p0Kalb1KvNRDWuKdLns5RuPdRUvLKGjLz6Uh0DrAEBva5XeQwprGtPu/PkUFf1Krwowx6/z5kpTYKwnJpnrWxD0IY2n8Tho8VDKrbx2Qhj1ssRpXMts54dSJzB2D3xcqoll6H5lvwsB8VWnUUsopdWP1LEKbjnJvrw+hvqMlMc8LXjNe0OadYcAR3FeptPFHjSawZAVuI1BJp4AMO1hLfAG3grUL2tH3u8qTsKEvd7iJmyYUp5Msze1p/KplpOpvSIHoqk8mzWOSyL+pf9xv6rP90l8Jh+0w+JnuPJbB9KolO4NHmCvHpOe6KPVomnvkzfpsnFC3lCR/Wfb2QFFLSNZ5YIljoygs032k5Q4u0kOmOnjadubd3e65VedxVnzpMtQt6UObFEooSYIAgCAICLOGWCr+CuFnuj4VhGoi5BB2HRfpCm9C/RekWWOBD6Zel9G88MSUUJMEBzGUHDUtJTB0Qs57hHn2vmXBN9+iwurllRjVqYS3eJSvq8qNLGOb8ClpZXOcXOcXOJuSSSSdpJ1roEklgjmnJyeLO8xKx5hpoWwSxFoBJ4RljfON7vbrvzXF9Q0LW3dlOpLXi+x/I2tnfwpwUJLtXzO8ocaaKa2ZUx3OoOOY7ufYrWTtqsM4s2sLqjPKSJZjgRcEEdCgwLGJ6QBAEAQBAEAQBAEB5c4DSSAOlMBjgaFTh6lj5dTE07DI2/de6ljQqSyi+4ilXpRzku8hq3KFQR3tI6QjmYw+brDxViNhXluwK09I0I78eo0GY111XooqMtaf7aU8UA84GgdxduUnJaNL2s+xfn0I1d1q3sodr/PqS2LWLHAPdPPKZql4s551NB1hg7hfYNAChr3OulCCwiie3tfRtzm8ZPedBLK1ti4gXIaL85cbAbySqqTeRabSzPa8PTHUQNkaWPaHNIsWuAIO8Fexk4vFHkoqSwZylfk5opCS0PiPqO0dzwfBXYaQrRz2lCpo2hLLZ1ELVZK/5dV2Pj94d7lYjpT4o+JWlole7LwIuoyZVg5L4XjrOB8W28VNHSVJ5pkEtFVVk0aX8FYTiN2RnfHK0fmBUnLbeWb70YchuYP1V3M9cBhmP+r7HPcPAlea1pLgNW9h8R9/63hlms1A60N/NiehtHw7/ue+nvVx7vsP4wwq3W9/bC39icktn/v7hXl2v9fY+jHnCfp/5Tf2pyK3/GOXXX4h/HOE/T/ym/tTkVv+McuuvxH0Y5YVOpzuyBv7F5yO2/H9z3lt3+I9DD+GXauHO6AfsT0FouHf9xyi9fHu+xkvhyT+p8GfovP+HHh5mX/Olx8jIzFrDUnLkkHXqD+VxWLubSOSXceq1vZZt95sRZMql5vNUsB6M558c1YvSVOPNj8jJaLqS2zl8yYosmFM35SWR/QLNHkT4qCek6j5qSLENFUlzm2dFg7FajgsY6dlxqc4Zzu99yFUndVZ5yLlO1o0+bE3a/CkEAvLKxnWcAewaysIUpz5qxJJ1YQ5zwOSwrlIhacymjdO86AbFrb9GjOdusrtPR03tqPBFCppOC2U1izcxbwZVzSCqrnWc2/AwDQ2O4sXEelYkC9yL6ejCvUpQj6Oj2viSW9OrOXpK3YuB1qol8IAgCAICNrauojJzafhW82ZIA/ta8AdzipYwhLOWHZ9PoRTnOOUcep/X6kbLjgxl+FpaqK2suhu3vaSFMrRy5sk+0hd4o86LXYY48oGDzrnI3xye5q9dhX4eKMVpC3+LwZtMxzoD/eWducPMLB2dde6SK8oP3kZBjZQ/wBVF95eclrfCz3ldD4kff4qof6qL74XnJa3wscqo/EjycbaH+qj+8veS1vhY5XR+JGKTHbB411LewOPk1ZKzrv3TF3tBe8asmULB41Sudujf7wFmrCvw8URvSNvx8GaU+U6jHJjmd9loHi73KRaNqvNojlpSisk2R1RlUGqOlJ60nua0+aljov4peBDLSy92JruxywrN8jS2B1FsL3eJ0eCy5HbQ50vFGPLbqfMh4M8HBWHKn5SR0bTtkawd0enwXvpbOnksezHzPPRX1XnPDtw8jcwfkvuc6oqC484jGv7Tv0Uc9J7oR7ySGituNSWJ2WBsXaal+RiAdzuOl5+0dPYFQq3FSrzmbClbU6XMRKqEnCAIAgCAIAgCAwzUkb+XG13WaD5hZKUlkzFxi80aEmLdG7XSwf4bR5BSK4qr3n3kTtqL9xdyMD8UKA66WPsBHkVkrusveZi7Sg/dRhdiNg8/wB2H35B5OWXLa/xeRg7C3fu+f1PP8B4O/p/8yT9695dX+LwX0PP2+3+Hxf1PbcSMHj+7N+88+bl5y2v8XkZKxt17vmZmYpUI/usfa2/msXdVn7zM1aUF7qNiLF+jbqpYB08Ey/fZYu4qvOT7zJW9FZRXcjfip2N5LGt3ADyUTk3myVRSyRkXh6EAQBAEAQBAYpKljTYvaDsJAK8xRmqcmsUj7HOx2hrmk9BB8kTTPJQlHNGRemIQBAEAQBAEAQBAEAQBAEAQBAEAQBAEBTuUlo+Hv0fQj9la259odtoRvka62b+ScD4TL9V+dqztOc+or/qF/4I/wBvky01fORCAIAgCAIAgCAIAgCAIAgCAIAgCAIAgKeykfP39SP2Vrbn2h2uhP4i635m/ko+cy/Vfnas7TnPqK/6g9hH+3yZaSvnJBAfHOA1myHqTeR8a8HUQdyBprM9IeBAEAQBAEAQBAEB8JsgPjZAdRB7UxPXFrNHpDwIAgCAp7KR8/f1I/ZWtufaHa6E/iLrfmb+Sj5zL9V+dqztOc+or/qD2Ef7fJljYXqXxQSyMaHOYxzwDqOaL20bldm2oto5i2pxqVYwk8E2kVBX421s5twzm31Mi4vs8Y9pWtlWnLedrS0Xa0Vjq49L2+ew0jgqrk4xgnd0ljzftI0rHUm9zJ+U28NinFdqNR8ckTtIfG7WLhzHbxqKxwcSZShVjsakuxo6vFbHiaF7WVDzJCTYudpezpvrcNoPZsVilcOLwlkae/0PTqxcqKwlwWT7NzLWIBHQR5rYHIZMozCc9RDNJEZ5rse5vyr9IB0Hlc4se1aqTlFtYnf0IUKtKNRQjtSeS+hYOTDCjpYJI3vLnxvuC4knNkFxcnSeMH+CuWs8YtPcc5p22VOrGcVgpLdxX2wO0Vk0RB47VZiop3Bxac0NBBsQXuDRYjUdKirvCm2X9F0lUu4Rax249yxKcdhOo/nzf4r/ANVrdeXE7dW9H4I9y+he+D4DHFGwkktY1pJNyS1oBJJ1npW2isEkfPa01OpKS3tsqfDmOda972Z4hDXOZmxixu025R419HNZa+debeGR2Nrom1jBTw1sVjt+mRDmiq5tJjqJOktkd4kKLVnLcy76a2pbFKK7UjWqKKWI8eN8ezOa5vcSFi4tZolhWp1ObJPqaZM4BxvqaZwu90sfOx5J0eqTpafDoUtOvKHSild6LoXEXs1ZcV81vLWY5lUyGaN3FvnjWLgtIsbc4dbR6q2GyaTRx7Urac6c1ty8V8vMh5sVZX5udUyHNaGC0kjdDdV813GPSdJUTot7/Mux0lTjjhTW145RfmtnVkdUrBqCnspHz9/Uj9la259odroT+Iut+Zv5KPnMv1X52rO05z6iv+oPYR/t8mWi9oIIOkHQe1Xzk08HijVoMGwwDNiiZGPVaB37VjGEY5Ilq3FWs8akm+tm2siEi8ZMEsqYHxvAvmksdztcBxSO3vCjqQU44Mt2VzO3rRnF79vSiigbhao+gvYy8sUZi+ip3ONzwbQTtzRm38FtaLxgjgNIwULqolxZX2VCg4OqbIBomZc9aPiu/CWKndRwnjxOj0DW17dwfuvwe3zxNfJxX8FWtaTxZWujOy/KYe9pH2ljbSwn1kumqHpLVy3xePyfnj2FwLZHFHE5VarNpo4/TkF9zGk+eaqt0/VSN9oCnrV5T4Lz+2JX+LNJw1XBHtkaTuZx3eDSqlKOtNI6O+q+itqk+h+OxeLL2W1PnxpwYLgY9z2xMD3Euc7NGcSdZvrWKhFPFImnc1ZxUZSeCyWOw3FkQmKqpmSsLJGhzXCxBFwV40msGZ06kqclKDwaKHwxR8DPLEDcMe5o3A6PCy1M46smj6FbVfS0Y1OKTLLyWTE0jmnUyVwG4ta7zJ71etX6nacrp+CVynxivmjslZNIEBT2Uj5+/qR+ytbc+0O10J/EXW/M38lHzmX6r87Vnac59RX/AFB7CP8Ab5MtJXzkiOwthynpheaUNJ1N1uO5o0nesJ1IwzZZt7OtcPCnHHy7zlqrKZAPk4JH9Li1oPiT4Ku7uO5G3p/p6q+fNLvf0NF+U4kEfBBp0fLf7ax5X/18fsWF+nUtvpf/AB/9ivmjQqZ0jLtxJ+Y0/U95W0oezRwWlP5dTrI3KbQcJSZ4GmF4f9l3Ed2aQfsrC5jjDHgWtB19S51HlJYdua+naVTTzuje17eUxzXt3tNx4ha9PB4nYTgpxcZZNYd5f1HUtljZI3kva143OFx5rbxeKxPnNWm6c3CWaeBWGVOszqlkY1Rx3O+Q3Pg1veqN1LGSXA6zQFLVoSn8T8F/tnrJXQ51RJKdUbM0daQ6PBru9LWOMm+B5p+tq0I0/ifgvu0Wmr5yJrYQwhFA3Plkaxu1x19AGsnoCxlJRWLJaNCpWlq044s5SsykUrTaOOSTpsGtP3jfwVd3UFkbiloC4ksZtLxfhs8SNdlQPNSd83+2sOV/9fH7Fpfp1b6v/j/7HEYWreHmklzc3hHF2be9r817C/cqs5a0mzfW9H0NKNPHHBYFj5KPm0v1x9hqu2nNfWcx+oPbx/r82dsrRoQgKeykfP39SP2Vrbn2h2uhP4i635m/ko+cy/Vfnas7TnPqK/6g9hH+3yZ22OGHPgdOXixkccyMHVnEE3PQACe4c6tVqmpHE0OjbPlVbVeS2vq+5T0UctVMBcySyutdx0knnJ5gBfcAtasZy6WdtKVO3pN5RiixcG5N4GgcNI+R3OGnNaN1tPirsbWK5xzNfT9aT/xRSXTtf0N9+IVAAfinaj/ayfuWXJqfArrTV43zl/8AWP0KfadAWuO1eZduJPzGn6nvK2lD2aOC0p/LqdZK19K2WN8buS9rmHc4WPmpJLFYFSlUdOcZxzTTKAlicxzmO5TXFjt7TZ3iCtQ1hsPo0ZKSUo5PaupltZNcIcJRhhOmFzmdnKb4G32VsLaWMMOBx2m6Gpday95Y9uTKyw9XcPUzS8z3kt6o4rPwgKjUlrSbOqtKPoaEKfBeOb8Sz8m2D+Co2uI40zjId3JZ4AH7SvW0cIY8Tk9N1/SXTisorD5vx2HQYVr2wQvlfyWNLj07AOkmw7VNOSim2a63oyrVI045tlH4YwrLVSmSU3J5LRqaOZrR/wAutXObm8Wd9bW1O3p6kFs8+lnb4CyctLA+pe7OIvwbLDNvzOcQSTut2q1C12YyNBd6eak40EsOL+SJtuIFB/Kcf/LJ7nKXk1PgUHpu8+Jdy+hV+MNKyKpmjYLMY8taLk2A6TpKoVElJpHWWdSVWhCcs2tpYWSj5tL9cfYarlpzX1nN/qD28f6/NnbK0aEICnspHz9/Uj9la259oztdCfw11vzN/JR85l+q/O1Z2nOfUV/1B7CP9vkzdyuuN6Yc3xx7RwdvM+Kyu93aQfp1LCq9/q//AKOdxAnayuizufOaD0uYQO/V2qG3aVRGz0vCUrSeruwfZiXOtmcMamFa6OCJz5XhjQNZ2nUAOcnYFjOSisWTW9GdaooU1iygWDQFqD6M8y7cSfmNP1PeVtKHs0cFpT+XU6ycUpQKcyh0HBVryOTKBKN54rvxNJ+0tbcRwn1nb6Gr+ltUt8dnzXg8OwwYuYc+DQ1bb2MsYDOtfNJH2Xk/ZXlOpqxkuJJe2fp6tKW6L29WfmvEicGUTppY4m63uDdwOs9guexRxjrNIt16ypU5VJbliX5BCGNaxos1oDQNgAsAtslgsD53OTnJyebOZylk/AX29OO+7PHvsoLn2ZtdB4crWPB+RVGD5Q2WNzuS2RjnbmvBPgFQi8GmdhWi5U5RWbTXgfoBrgRcaQdIW3PnLWGxnmWRrQXOIa0C5JNgANZJOpG8BGLk8EsWUXjHUtlqp3sOcx0ji07Rt0rU1GnNtH0Gypyp28ISWDS2lg5KPm0v1x9hquWnNfWc3+oPbx/r82dsrRoQgKbyiPvXy9AjH4Afetbce0Z2+hlhZx7fMlskzPj5jsjaPvO/0qS05zKf6hf+KC6X5fc6zHjARq6ezPlYzns9bRZzb81we8BWK9PXjszNPoq8VtWxlzXsfR09hTksbmOLXAte06QQQ5pHRrBWtexnbxlGccVtT7ifp8d69jc3hs7mBcxpcO22ntupVcVEszWz0PZylramHU3h+dRhpKOtwlICXPktoMj9EbNuoWG5ouvFGdVklSra6Phhgo9Czfz7WR+GqH4PPJCXZ2Y619V9AINubQVhOOrJxLFrW9PRjVwwxRcGJHzGn6nvK2VD2aOK0p/LqdZOKUoHDZVqDOgjmGuN+a7qyf6g3vVW6jjFS4HQfp+tq1ZUn7yx7V9sSr84KgdZgd7krwVnSPqSNDBwbOs4cY9jbD7RVu1hi9Y53T9zqwjQWb2vq3ePkWYrxypo4cwaKmCSEm2e2wOwjS09hAWE460Wixa3DoVo1Fuf+yjsJYPlp5DHKwtcO4ja0/SHStXKLi8Gd9Qr068FOm8V+Z8GSWC8bKynaGMluwaGtc0ODdxIuB0Xss41pxWCZVr6Mtq8taUdvFbPsfJK2uwg8Rlz5jfkAAMbsLg0Bo3uRyqVXhmexo2ljHXwUene+rHb2Ix4yYCdRPjY9wc50Yebagc4gtF9drDToXlSm6bSZlZXkbuMpRWCTw+53eSc/wDbS/XH2Gq3ac19Zz36g9vH+vzZ26tGhMNZVMiY6SRwaxou4nmAXjaSxZnTpyqTUILFsonDFcZ55JiLZ7i4DYNTR2AALUzlrSbPoVtRVGlGmty/34liZK8HlkEkxFuFcA3qx3F/vF3crtrHCLfE5nT9dSqxpr3Vt639sDuFaNAadfgqCf5WFkltWc0EjcdYWMoRlmiejc1qPs5NdTNKPFWhabiliv0tv4FYehp8CeWkrtrB1H3kvGwNAAAAGoAWAUpSbbeLMMtBE4kuiY4nWS1pJ7SF44p7jONapFYKT72Zo4w0ANAAGoAWA7AvcMDBycniz0h4eJYmuFnNDgdYIuD2FGsT2MnF4p4M1/8ApkH8mP7jf0WOpHgS8oq/E+9meGFrBZrQ0bAAB3BepJZEcpyk8ZPEyL0xCAwVlHHK3Nlja9uxzQ4eK8cU9jJKdWdJ60JNPoZGDFKhvf4LH3aO7Uo/Q0+Ba/c7v/5GSlNSsjbmxsaxo5mgAdwUiSWxFSdSdR603i+kT0kbzd8bXEas5oPmEaTzEas4c1tdp6gp2MFmNa0a7NAA8ESSyPJTlN4yeJkXpiU/j5heqkndDMODYw3axp4rh9F5P07+GkWuCtdXnNy1ZHa6JtbeFJVaW1vN71xWG759RixTxTlq3BzgWQDW/UX9DNvW1BeUqLnt3GWkNJ07Vasds+HDr+hcNNA2NrWMAa1oDWgagBoAWxSSWCOKnOU5OUni2ZF6YhAEAQBAEAQBAEAQBAEAQBAEAQBAEBz2MVHHJUUmfGx/GeOM0HRmg20jaoakU5RxNlZVZwo1dWTWxZM6AC2pTGtPqAIAgCAIAgCAIAgCAIAgCAIAgCAIAgCA/9k="/>
          <p:cNvSpPr>
            <a:spLocks noChangeAspect="1" noChangeArrowheads="1"/>
          </p:cNvSpPr>
          <p:nvPr/>
        </p:nvSpPr>
        <p:spPr bwMode="auto">
          <a:xfrm>
            <a:off x="134938" y="-144463"/>
            <a:ext cx="304800" cy="304801"/>
          </a:xfrm>
          <a:prstGeom prst="rect">
            <a:avLst/>
          </a:prstGeom>
          <a:noFill/>
          <a:ln w="9525">
            <a:noFill/>
            <a:miter lim="800000"/>
            <a:headEnd/>
            <a:tailEnd/>
          </a:ln>
        </p:spPr>
        <p:txBody>
          <a:bodyPr/>
          <a:lstStyle/>
          <a:p>
            <a:endParaRPr lang="en-US"/>
          </a:p>
        </p:txBody>
      </p:sp>
      <p:pic>
        <p:nvPicPr>
          <p:cNvPr id="7175" name="Picture 11" descr="http://cdn.osxdaily.com/wp-content/uploads/2013/11/java-os-x-mavericks.png"/>
          <p:cNvPicPr>
            <a:picLocks noChangeAspect="1" noChangeArrowheads="1"/>
          </p:cNvPicPr>
          <p:nvPr/>
        </p:nvPicPr>
        <p:blipFill>
          <a:blip r:embed="rId2" cstate="print"/>
          <a:srcRect/>
          <a:stretch>
            <a:fillRect/>
          </a:stretch>
        </p:blipFill>
        <p:spPr bwMode="auto">
          <a:xfrm>
            <a:off x="7543800" y="228600"/>
            <a:ext cx="1143000" cy="2125663"/>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b="1" dirty="0" smtClean="0">
                <a:solidFill>
                  <a:schemeClr val="tx1"/>
                </a:solidFill>
                <a:latin typeface="Courier New" pitchFamily="49" charset="0"/>
                <a:ea typeface="ＭＳ Ｐゴシック" pitchFamily="-84" charset="-128"/>
                <a:cs typeface="Courier New" pitchFamily="49" charset="0"/>
              </a:rPr>
              <a:t>switch</a:t>
            </a:r>
            <a:r>
              <a:rPr lang="en-US" dirty="0" smtClean="0">
                <a:solidFill>
                  <a:schemeClr val="tx1"/>
                </a:solidFill>
                <a:ea typeface="ＭＳ Ｐゴシック" pitchFamily="-84" charset="-128"/>
              </a:rPr>
              <a:t> Statements Procedures</a:t>
            </a:r>
          </a:p>
        </p:txBody>
      </p:sp>
      <p:sp>
        <p:nvSpPr>
          <p:cNvPr id="33795" name="Content Placeholder 2"/>
          <p:cNvSpPr>
            <a:spLocks noGrp="1"/>
          </p:cNvSpPr>
          <p:nvPr>
            <p:ph idx="1"/>
          </p:nvPr>
        </p:nvSpPr>
        <p:spPr/>
        <p:txBody>
          <a:bodyPr/>
          <a:lstStyle/>
          <a:p>
            <a:pPr algn="just"/>
            <a:r>
              <a:rPr lang="en-US" dirty="0" smtClean="0">
                <a:ea typeface="ＭＳ Ｐゴシック" pitchFamily="-84" charset="-128"/>
              </a:rPr>
              <a:t>The switch-expression must yield a value of char, byte, short, or </a:t>
            </a:r>
            <a:r>
              <a:rPr lang="en-US" dirty="0" err="1" smtClean="0">
                <a:ea typeface="ＭＳ Ｐゴシック" pitchFamily="-84" charset="-128"/>
              </a:rPr>
              <a:t>int</a:t>
            </a:r>
            <a:r>
              <a:rPr lang="en-US" dirty="0" smtClean="0">
                <a:ea typeface="ＭＳ Ｐゴシック" pitchFamily="-84" charset="-128"/>
              </a:rPr>
              <a:t> type.</a:t>
            </a:r>
          </a:p>
          <a:p>
            <a:pPr algn="just"/>
            <a:r>
              <a:rPr lang="en-US" dirty="0" smtClean="0">
                <a:ea typeface="ＭＳ Ｐゴシック" pitchFamily="-84" charset="-128"/>
              </a:rPr>
              <a:t>The value, …, and </a:t>
            </a:r>
            <a:r>
              <a:rPr lang="en-US" dirty="0" err="1" smtClean="0">
                <a:ea typeface="ＭＳ Ｐゴシック" pitchFamily="-84" charset="-128"/>
              </a:rPr>
              <a:t>valueN</a:t>
            </a:r>
            <a:r>
              <a:rPr lang="en-US" dirty="0" smtClean="0">
                <a:ea typeface="ＭＳ Ｐゴシック" pitchFamily="-84" charset="-128"/>
              </a:rPr>
              <a:t> must have the same data type as the value of switch-expression.</a:t>
            </a:r>
          </a:p>
          <a:p>
            <a:pPr algn="just"/>
            <a:r>
              <a:rPr lang="en-US" dirty="0" smtClean="0">
                <a:ea typeface="ＭＳ Ｐゴシック" pitchFamily="-84" charset="-128"/>
              </a:rPr>
              <a:t>The statements are executed until either break statement or the end of switch statement is reached.</a:t>
            </a:r>
          </a:p>
          <a:p>
            <a:pPr algn="just"/>
            <a:r>
              <a:rPr lang="en-US" dirty="0" smtClean="0">
                <a:ea typeface="ＭＳ Ｐゴシック" pitchFamily="-84" charset="-128"/>
              </a:rPr>
              <a:t>The keyword break is optional.</a:t>
            </a:r>
          </a:p>
          <a:p>
            <a:pPr algn="just"/>
            <a:r>
              <a:rPr lang="en-US" dirty="0" smtClean="0">
                <a:ea typeface="ＭＳ Ｐゴシック" pitchFamily="-84" charset="-128"/>
              </a:rPr>
              <a:t>The default case is optional.</a:t>
            </a:r>
          </a:p>
          <a:p>
            <a:pPr algn="just"/>
            <a:r>
              <a:rPr lang="en-US" dirty="0" smtClean="0">
                <a:ea typeface="ＭＳ Ｐゴシック" pitchFamily="-84" charset="-128"/>
              </a:rPr>
              <a:t>The case statements are checked in sequential order.</a:t>
            </a:r>
          </a:p>
          <a:p>
            <a:pPr algn="just">
              <a:buFontTx/>
              <a:buNone/>
            </a:pPr>
            <a:endParaRPr lang="en-US" dirty="0" smtClean="0">
              <a:ea typeface="ＭＳ Ｐゴシック" pitchFamily="-84" charset="-128"/>
            </a:endParaRPr>
          </a:p>
          <a:p>
            <a:pPr algn="just"/>
            <a:endParaRPr lang="en-US" dirty="0" smtClean="0">
              <a:ea typeface="ＭＳ Ｐゴシック" pitchFamily="-84" charset="-128"/>
            </a:endParaRPr>
          </a:p>
          <a:p>
            <a:pPr algn="just"/>
            <a:endParaRPr lang="en-US" dirty="0" smtClean="0">
              <a:ea typeface="ＭＳ Ｐゴシック" pitchFamily="-84" charset="-128"/>
            </a:endParaRPr>
          </a:p>
          <a:p>
            <a:endParaRPr lang="en-US" dirty="0" smtClean="0">
              <a:ea typeface="ＭＳ Ｐゴシック" pitchFamily="-84" charset="-128"/>
            </a:endParaRP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33797" name="Slide Number Placeholder 4"/>
          <p:cNvSpPr>
            <a:spLocks noGrp="1"/>
          </p:cNvSpPr>
          <p:nvPr>
            <p:ph type="sldNum" sz="quarter" idx="16"/>
          </p:nvPr>
        </p:nvSpPr>
        <p:spPr>
          <a:prstGeom prst="rect">
            <a:avLst/>
          </a:prstGeom>
          <a:noFill/>
        </p:spPr>
        <p:txBody>
          <a:bodyPr/>
          <a:lstStyle/>
          <a:p>
            <a:fld id="{293D7727-2C87-4D98-AEA0-E16C1A2909B3}" type="slidenum">
              <a:rPr lang="en-US" smtClean="0"/>
              <a:pPr/>
              <a:t>30</a:t>
            </a:fld>
            <a:endParaRPr lang="en-US" smtClean="0"/>
          </a:p>
        </p:txBody>
      </p:sp>
      <p:sp>
        <p:nvSpPr>
          <p:cNvPr id="33798" name="TextBox 5"/>
          <p:cNvSpPr txBox="1">
            <a:spLocks noChangeArrowheads="1"/>
          </p:cNvSpPr>
          <p:nvPr/>
        </p:nvSpPr>
        <p:spPr bwMode="auto">
          <a:xfrm>
            <a:off x="1057275" y="5643563"/>
            <a:ext cx="7858125" cy="369887"/>
          </a:xfrm>
          <a:prstGeom prst="rect">
            <a:avLst/>
          </a:prstGeom>
          <a:noFill/>
          <a:ln w="9525">
            <a:noFill/>
            <a:miter lim="800000"/>
            <a:headEnd/>
            <a:tailEnd/>
          </a:ln>
        </p:spPr>
        <p:txBody>
          <a:bodyPr>
            <a:spAutoFit/>
          </a:bodyPr>
          <a:lstStyle/>
          <a:p>
            <a:r>
              <a:rPr lang="en-US" sz="1800" b="1" dirty="0"/>
              <a:t>Note: </a:t>
            </a:r>
            <a:r>
              <a:rPr lang="en-US" sz="1800" dirty="0"/>
              <a:t>They keyword </a:t>
            </a:r>
            <a:r>
              <a:rPr lang="en-US" sz="1800" b="1" dirty="0"/>
              <a:t>break</a:t>
            </a:r>
            <a:r>
              <a:rPr lang="en-US" sz="1800" dirty="0"/>
              <a:t> is explained in detail in the next session</a:t>
            </a:r>
            <a:endParaRPr lang="en-US" sz="1800" b="1" dirty="0"/>
          </a:p>
        </p:txBody>
      </p:sp>
    </p:spTree>
    <p:extLst>
      <p:ext uri="{BB962C8B-B14F-4D97-AF65-F5344CB8AC3E}">
        <p14:creationId xmlns:p14="http://schemas.microsoft.com/office/powerpoint/2010/main" val="3405592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200400" y="609600"/>
            <a:ext cx="7924800" cy="792088"/>
          </a:xfrm>
        </p:spPr>
        <p:txBody>
          <a:bodyPr/>
          <a:lstStyle/>
          <a:p>
            <a:r>
              <a:rPr lang="en-US" dirty="0" smtClean="0">
                <a:solidFill>
                  <a:schemeClr val="tx1"/>
                </a:solidFill>
                <a:ea typeface="ＭＳ Ｐゴシック" pitchFamily="-84" charset="-128"/>
              </a:rPr>
              <a:t>Sample of switch Statement</a:t>
            </a:r>
          </a:p>
        </p:txBody>
      </p:sp>
      <p:sp>
        <p:nvSpPr>
          <p:cNvPr id="9" name="Content Placeholder 8"/>
          <p:cNvSpPr>
            <a:spLocks noGrp="1"/>
          </p:cNvSpPr>
          <p:nvPr>
            <p:ph idx="1"/>
          </p:nvPr>
        </p:nvSpPr>
        <p:spPr/>
        <p:txBody>
          <a:bodyPr/>
          <a:lstStyle/>
          <a:p>
            <a:endParaRPr lang="en-US"/>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34821" name="Slide Number Placeholder 4"/>
          <p:cNvSpPr>
            <a:spLocks noGrp="1"/>
          </p:cNvSpPr>
          <p:nvPr>
            <p:ph type="sldNum" sz="quarter" idx="16"/>
          </p:nvPr>
        </p:nvSpPr>
        <p:spPr>
          <a:prstGeom prst="rect">
            <a:avLst/>
          </a:prstGeom>
          <a:noFill/>
        </p:spPr>
        <p:txBody>
          <a:bodyPr/>
          <a:lstStyle/>
          <a:p>
            <a:fld id="{8E69D7D4-11C9-48DF-A00B-D71F7D7DDEF8}" type="slidenum">
              <a:rPr lang="en-US" smtClean="0"/>
              <a:pPr/>
              <a:t>31</a:t>
            </a:fld>
            <a:endParaRPr lang="en-US" smtClean="0"/>
          </a:p>
        </p:txBody>
      </p:sp>
      <p:pic>
        <p:nvPicPr>
          <p:cNvPr id="34822" name="Picture 6"/>
          <p:cNvPicPr>
            <a:picLocks noChangeAspect="1" noChangeArrowheads="1"/>
          </p:cNvPicPr>
          <p:nvPr/>
        </p:nvPicPr>
        <p:blipFill>
          <a:blip r:embed="rId2" cstate="print"/>
          <a:srcRect/>
          <a:stretch>
            <a:fillRect/>
          </a:stretch>
        </p:blipFill>
        <p:spPr bwMode="auto">
          <a:xfrm>
            <a:off x="1066800" y="1524000"/>
            <a:ext cx="6342063" cy="4986337"/>
          </a:xfrm>
          <a:prstGeom prst="rect">
            <a:avLst/>
          </a:prstGeom>
          <a:noFill/>
          <a:ln w="9525">
            <a:noFill/>
            <a:miter lim="800000"/>
            <a:headEnd/>
            <a:tailEnd/>
          </a:ln>
        </p:spPr>
      </p:pic>
      <p:pic>
        <p:nvPicPr>
          <p:cNvPr id="7" name="Picture 6"/>
          <p:cNvPicPr>
            <a:picLocks noChangeAspect="1" noChangeArrowheads="1"/>
          </p:cNvPicPr>
          <p:nvPr/>
        </p:nvPicPr>
        <p:blipFill>
          <a:blip r:embed="rId3" cstate="print"/>
          <a:srcRect/>
          <a:stretch>
            <a:fillRect/>
          </a:stretch>
        </p:blipFill>
        <p:spPr bwMode="auto">
          <a:xfrm>
            <a:off x="5715000" y="2000250"/>
            <a:ext cx="2928938" cy="50006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noChangeArrowheads="1"/>
          </p:cNvPicPr>
          <p:nvPr/>
        </p:nvPicPr>
        <p:blipFill>
          <a:blip r:embed="rId4" cstate="print"/>
          <a:srcRect/>
          <a:stretch>
            <a:fillRect/>
          </a:stretch>
        </p:blipFill>
        <p:spPr bwMode="auto">
          <a:xfrm>
            <a:off x="5715000" y="2714625"/>
            <a:ext cx="2928938" cy="517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30974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lgn="ctr"/>
            <a:r>
              <a:rPr lang="en-US" dirty="0" smtClean="0">
                <a:solidFill>
                  <a:schemeClr val="tx1"/>
                </a:solidFill>
                <a:ea typeface="ＭＳ Ｐゴシック" pitchFamily="-84" charset="-128"/>
              </a:rPr>
              <a:t>Conditional Expressions</a:t>
            </a:r>
          </a:p>
        </p:txBody>
      </p:sp>
      <p:sp>
        <p:nvSpPr>
          <p:cNvPr id="35843" name="Content Placeholder 2"/>
          <p:cNvSpPr>
            <a:spLocks noGrp="1"/>
          </p:cNvSpPr>
          <p:nvPr>
            <p:ph idx="1"/>
          </p:nvPr>
        </p:nvSpPr>
        <p:spPr/>
        <p:txBody>
          <a:bodyPr/>
          <a:lstStyle/>
          <a:p>
            <a:r>
              <a:rPr lang="en-US" smtClean="0">
                <a:ea typeface="ＭＳ Ｐゴシック" pitchFamily="-84" charset="-128"/>
              </a:rPr>
              <a:t>A completely different style, with no explicit if in the statement.</a:t>
            </a:r>
          </a:p>
          <a:p>
            <a:r>
              <a:rPr lang="en-US" smtClean="0">
                <a:ea typeface="ＭＳ Ｐゴシック" pitchFamily="-84" charset="-128"/>
              </a:rPr>
              <a:t>Form?</a:t>
            </a:r>
          </a:p>
          <a:p>
            <a:pPr lvl="1">
              <a:buFontTx/>
              <a:buNone/>
            </a:pPr>
            <a:r>
              <a:rPr lang="en-US" smtClean="0">
                <a:ea typeface="ＭＳ Ｐゴシック" pitchFamily="-84" charset="-128"/>
              </a:rPr>
              <a:t>	Boolean-expression ? expression1 : expression2;</a:t>
            </a:r>
          </a:p>
          <a:p>
            <a:r>
              <a:rPr lang="en-US" smtClean="0">
                <a:ea typeface="ＭＳ Ｐゴシック" pitchFamily="-84" charset="-128"/>
              </a:rPr>
              <a:t>E.g.</a:t>
            </a:r>
          </a:p>
          <a:p>
            <a:endParaRPr lang="en-US" smtClean="0">
              <a:ea typeface="ＭＳ Ｐゴシック" pitchFamily="-84" charset="-128"/>
            </a:endParaRPr>
          </a:p>
          <a:p>
            <a:endParaRPr lang="en-US" smtClean="0">
              <a:ea typeface="ＭＳ Ｐゴシック" pitchFamily="-84" charset="-128"/>
            </a:endParaRPr>
          </a:p>
          <a:p>
            <a:endParaRPr lang="en-US" smtClean="0">
              <a:ea typeface="ＭＳ Ｐゴシック" pitchFamily="-84" charset="-128"/>
            </a:endParaRP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35845" name="Slide Number Placeholder 4"/>
          <p:cNvSpPr>
            <a:spLocks noGrp="1"/>
          </p:cNvSpPr>
          <p:nvPr>
            <p:ph type="sldNum" sz="quarter" idx="16"/>
          </p:nvPr>
        </p:nvSpPr>
        <p:spPr>
          <a:prstGeom prst="rect">
            <a:avLst/>
          </a:prstGeom>
          <a:noFill/>
        </p:spPr>
        <p:txBody>
          <a:bodyPr/>
          <a:lstStyle/>
          <a:p>
            <a:fld id="{4BAFFD0C-6626-4A88-A8A5-86AEC45BA89D}" type="slidenum">
              <a:rPr lang="en-US" smtClean="0"/>
              <a:pPr/>
              <a:t>32</a:t>
            </a:fld>
            <a:endParaRPr lang="en-US" smtClean="0"/>
          </a:p>
        </p:txBody>
      </p:sp>
      <p:pic>
        <p:nvPicPr>
          <p:cNvPr id="35846" name="Picture 2"/>
          <p:cNvPicPr>
            <a:picLocks noChangeAspect="1" noChangeArrowheads="1"/>
          </p:cNvPicPr>
          <p:nvPr/>
        </p:nvPicPr>
        <p:blipFill>
          <a:blip r:embed="rId2" cstate="print"/>
          <a:srcRect l="13184" t="51758" r="75830" b="37500"/>
          <a:stretch>
            <a:fillRect/>
          </a:stretch>
        </p:blipFill>
        <p:spPr bwMode="auto">
          <a:xfrm>
            <a:off x="844550" y="3857625"/>
            <a:ext cx="1655763" cy="1214438"/>
          </a:xfrm>
          <a:prstGeom prst="rect">
            <a:avLst/>
          </a:prstGeom>
          <a:noFill/>
          <a:ln w="9525">
            <a:solidFill>
              <a:schemeClr val="tx1"/>
            </a:solidFill>
            <a:miter lim="800000"/>
            <a:headEnd/>
            <a:tailEnd/>
          </a:ln>
        </p:spPr>
      </p:pic>
      <p:pic>
        <p:nvPicPr>
          <p:cNvPr id="35847" name="Picture 3"/>
          <p:cNvPicPr>
            <a:picLocks noChangeAspect="1" noChangeArrowheads="1"/>
          </p:cNvPicPr>
          <p:nvPr/>
        </p:nvPicPr>
        <p:blipFill>
          <a:blip r:embed="rId3" cstate="print"/>
          <a:srcRect l="13379" t="55859" r="69043" b="40234"/>
          <a:stretch>
            <a:fillRect/>
          </a:stretch>
        </p:blipFill>
        <p:spPr bwMode="auto">
          <a:xfrm>
            <a:off x="5715000" y="4214813"/>
            <a:ext cx="3000375" cy="500062"/>
          </a:xfrm>
          <a:prstGeom prst="rect">
            <a:avLst/>
          </a:prstGeom>
          <a:noFill/>
          <a:ln w="9525">
            <a:solidFill>
              <a:schemeClr val="tx1"/>
            </a:solidFill>
            <a:miter lim="800000"/>
            <a:headEnd/>
            <a:tailEnd/>
          </a:ln>
        </p:spPr>
      </p:pic>
      <p:cxnSp>
        <p:nvCxnSpPr>
          <p:cNvPr id="8" name="Straight Arrow Connector 7"/>
          <p:cNvCxnSpPr/>
          <p:nvPr/>
        </p:nvCxnSpPr>
        <p:spPr>
          <a:xfrm>
            <a:off x="2571750" y="4500563"/>
            <a:ext cx="3071813" cy="158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849" name="TextBox 9"/>
          <p:cNvSpPr txBox="1">
            <a:spLocks noChangeArrowheads="1"/>
          </p:cNvSpPr>
          <p:nvPr/>
        </p:nvSpPr>
        <p:spPr bwMode="auto">
          <a:xfrm>
            <a:off x="2571750" y="4071938"/>
            <a:ext cx="2997200" cy="338137"/>
          </a:xfrm>
          <a:prstGeom prst="rect">
            <a:avLst/>
          </a:prstGeom>
          <a:noFill/>
          <a:ln w="9525">
            <a:noFill/>
            <a:miter lim="800000"/>
            <a:headEnd/>
            <a:tailEnd/>
          </a:ln>
        </p:spPr>
        <p:txBody>
          <a:bodyPr wrap="none">
            <a:spAutoFit/>
          </a:bodyPr>
          <a:lstStyle/>
          <a:p>
            <a:r>
              <a:rPr lang="en-US" sz="1600"/>
              <a:t>Use the conditional Expression</a:t>
            </a:r>
          </a:p>
        </p:txBody>
      </p:sp>
    </p:spTree>
    <p:extLst>
      <p:ext uri="{BB962C8B-B14F-4D97-AF65-F5344CB8AC3E}">
        <p14:creationId xmlns:p14="http://schemas.microsoft.com/office/powerpoint/2010/main" val="3566299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solidFill>
                  <a:schemeClr val="tx1"/>
                </a:solidFill>
                <a:ea typeface="ＭＳ Ｐゴシック" pitchFamily="-84" charset="-128"/>
              </a:rPr>
              <a:t>Iteration Statement</a:t>
            </a:r>
          </a:p>
        </p:txBody>
      </p:sp>
      <p:sp>
        <p:nvSpPr>
          <p:cNvPr id="36867" name="Content Placeholder 2"/>
          <p:cNvSpPr>
            <a:spLocks noGrp="1"/>
          </p:cNvSpPr>
          <p:nvPr>
            <p:ph idx="1"/>
          </p:nvPr>
        </p:nvSpPr>
        <p:spPr/>
        <p:txBody>
          <a:bodyPr/>
          <a:lstStyle/>
          <a:p>
            <a:r>
              <a:rPr lang="en-US" smtClean="0">
                <a:ea typeface="ＭＳ Ｐゴシック" pitchFamily="-84" charset="-128"/>
              </a:rPr>
              <a:t>Controls how many times an operation or a sequence of operations is performed in succession.</a:t>
            </a:r>
          </a:p>
          <a:p>
            <a:r>
              <a:rPr lang="en-US" smtClean="0">
                <a:ea typeface="ＭＳ Ｐゴシック" pitchFamily="-84" charset="-128"/>
              </a:rPr>
              <a:t>Three types of iteration statements:</a:t>
            </a:r>
          </a:p>
          <a:p>
            <a:pPr lvl="1"/>
            <a:r>
              <a:rPr lang="en-US" sz="2400" smtClean="0">
                <a:ea typeface="ＭＳ Ｐゴシック" pitchFamily="-84" charset="-128"/>
              </a:rPr>
              <a:t>The while loop (known as </a:t>
            </a:r>
            <a:r>
              <a:rPr lang="en-US" sz="2400" i="1" smtClean="0">
                <a:ea typeface="ＭＳ Ｐゴシック" pitchFamily="-84" charset="-128"/>
              </a:rPr>
              <a:t>counter-controlled loop)</a:t>
            </a:r>
            <a:endParaRPr lang="en-US" sz="2400" smtClean="0">
              <a:ea typeface="ＭＳ Ｐゴシック" pitchFamily="-84" charset="-128"/>
            </a:endParaRPr>
          </a:p>
          <a:p>
            <a:pPr lvl="1"/>
            <a:r>
              <a:rPr lang="en-US" sz="2400" smtClean="0">
                <a:ea typeface="ＭＳ Ｐゴシック" pitchFamily="-84" charset="-128"/>
              </a:rPr>
              <a:t>The do-while loop</a:t>
            </a:r>
          </a:p>
          <a:p>
            <a:pPr lvl="1"/>
            <a:r>
              <a:rPr lang="en-US" sz="2400" smtClean="0">
                <a:ea typeface="ＭＳ Ｐゴシック" pitchFamily="-84" charset="-128"/>
              </a:rPr>
              <a:t>The for loop</a:t>
            </a:r>
          </a:p>
          <a:p>
            <a:r>
              <a:rPr lang="en-US" smtClean="0">
                <a:ea typeface="ＭＳ Ｐゴシック" pitchFamily="-84" charset="-128"/>
              </a:rPr>
              <a:t>Iteration can be implemented inside iteration (nested)</a:t>
            </a:r>
          </a:p>
          <a:p>
            <a:endParaRPr lang="en-US" smtClean="0">
              <a:ea typeface="ＭＳ Ｐゴシック" pitchFamily="-84" charset="-128"/>
            </a:endParaRPr>
          </a:p>
          <a:p>
            <a:endParaRPr lang="en-US" smtClean="0">
              <a:ea typeface="ＭＳ Ｐゴシック" pitchFamily="-84" charset="-128"/>
            </a:endParaRP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36869" name="Slide Number Placeholder 4"/>
          <p:cNvSpPr>
            <a:spLocks noGrp="1"/>
          </p:cNvSpPr>
          <p:nvPr>
            <p:ph type="sldNum" sz="quarter" idx="16"/>
          </p:nvPr>
        </p:nvSpPr>
        <p:spPr>
          <a:prstGeom prst="rect">
            <a:avLst/>
          </a:prstGeom>
          <a:noFill/>
        </p:spPr>
        <p:txBody>
          <a:bodyPr/>
          <a:lstStyle/>
          <a:p>
            <a:fld id="{3E990320-72B5-428A-B055-C72E0971871A}" type="slidenum">
              <a:rPr lang="en-US" smtClean="0"/>
              <a:pPr/>
              <a:t>33</a:t>
            </a:fld>
            <a:endParaRPr lang="en-US" smtClean="0"/>
          </a:p>
        </p:txBody>
      </p:sp>
    </p:spTree>
    <p:extLst>
      <p:ext uri="{BB962C8B-B14F-4D97-AF65-F5344CB8AC3E}">
        <p14:creationId xmlns:p14="http://schemas.microsoft.com/office/powerpoint/2010/main" val="3214758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200400" y="381000"/>
            <a:ext cx="7924800" cy="792088"/>
          </a:xfrm>
        </p:spPr>
        <p:txBody>
          <a:bodyPr/>
          <a:lstStyle/>
          <a:p>
            <a:r>
              <a:rPr lang="en-US" b="1" dirty="0" smtClean="0">
                <a:solidFill>
                  <a:schemeClr val="tx1"/>
                </a:solidFill>
                <a:latin typeface="Courier New" pitchFamily="49" charset="0"/>
                <a:ea typeface="ＭＳ Ｐゴシック" pitchFamily="-84" charset="-128"/>
                <a:cs typeface="Courier New" pitchFamily="49" charset="0"/>
              </a:rPr>
              <a:t>while</a:t>
            </a:r>
            <a:r>
              <a:rPr lang="en-US" dirty="0" smtClean="0">
                <a:solidFill>
                  <a:schemeClr val="tx1"/>
                </a:solidFill>
                <a:ea typeface="ＭＳ Ｐゴシック" pitchFamily="-84" charset="-128"/>
              </a:rPr>
              <a:t> VS </a:t>
            </a:r>
            <a:r>
              <a:rPr lang="en-US" b="1" dirty="0" smtClean="0">
                <a:solidFill>
                  <a:schemeClr val="tx1"/>
                </a:solidFill>
                <a:latin typeface="Courier New" pitchFamily="49" charset="0"/>
                <a:ea typeface="ＭＳ Ｐゴシック" pitchFamily="-84" charset="-128"/>
                <a:cs typeface="Courier New" pitchFamily="49" charset="0"/>
              </a:rPr>
              <a:t>do-while</a:t>
            </a:r>
            <a:r>
              <a:rPr lang="en-US" dirty="0" smtClean="0">
                <a:solidFill>
                  <a:schemeClr val="tx1"/>
                </a:solidFill>
                <a:ea typeface="ＭＳ Ｐゴシック" pitchFamily="-84" charset="-128"/>
              </a:rPr>
              <a:t> Loop</a:t>
            </a: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37892" name="Slide Number Placeholder 4"/>
          <p:cNvSpPr>
            <a:spLocks noGrp="1"/>
          </p:cNvSpPr>
          <p:nvPr>
            <p:ph type="sldNum" sz="quarter" idx="16"/>
          </p:nvPr>
        </p:nvSpPr>
        <p:spPr>
          <a:prstGeom prst="rect">
            <a:avLst/>
          </a:prstGeom>
          <a:noFill/>
        </p:spPr>
        <p:txBody>
          <a:bodyPr/>
          <a:lstStyle/>
          <a:p>
            <a:fld id="{9C432038-0F37-4D27-8D84-0967CB3B92F8}" type="slidenum">
              <a:rPr lang="en-US" smtClean="0"/>
              <a:pPr/>
              <a:t>34</a:t>
            </a:fld>
            <a:endParaRPr lang="en-US" smtClean="0"/>
          </a:p>
        </p:txBody>
      </p:sp>
      <p:pic>
        <p:nvPicPr>
          <p:cNvPr id="37893" name="Picture 5"/>
          <p:cNvPicPr>
            <a:picLocks noChangeAspect="1" noChangeArrowheads="1"/>
          </p:cNvPicPr>
          <p:nvPr/>
        </p:nvPicPr>
        <p:blipFill>
          <a:blip r:embed="rId2" cstate="print"/>
          <a:srcRect/>
          <a:stretch>
            <a:fillRect/>
          </a:stretch>
        </p:blipFill>
        <p:spPr bwMode="auto">
          <a:xfrm>
            <a:off x="946150" y="3571875"/>
            <a:ext cx="3929063" cy="1785938"/>
          </a:xfrm>
          <a:prstGeom prst="rect">
            <a:avLst/>
          </a:prstGeom>
          <a:noFill/>
          <a:ln w="19050">
            <a:solidFill>
              <a:schemeClr val="tx1"/>
            </a:solidFill>
            <a:miter lim="800000"/>
            <a:headEnd/>
            <a:tailEnd/>
          </a:ln>
        </p:spPr>
      </p:pic>
      <p:pic>
        <p:nvPicPr>
          <p:cNvPr id="37894" name="Picture 7"/>
          <p:cNvPicPr>
            <a:picLocks noChangeAspect="1" noChangeArrowheads="1"/>
          </p:cNvPicPr>
          <p:nvPr/>
        </p:nvPicPr>
        <p:blipFill>
          <a:blip r:embed="rId3" cstate="print"/>
          <a:srcRect/>
          <a:stretch>
            <a:fillRect/>
          </a:stretch>
        </p:blipFill>
        <p:spPr bwMode="auto">
          <a:xfrm>
            <a:off x="5303838" y="3571875"/>
            <a:ext cx="3763962" cy="1785938"/>
          </a:xfrm>
          <a:prstGeom prst="rect">
            <a:avLst/>
          </a:prstGeom>
          <a:noFill/>
          <a:ln w="12700">
            <a:solidFill>
              <a:schemeClr val="tx1"/>
            </a:solidFill>
            <a:miter lim="800000"/>
            <a:headEnd/>
            <a:tailEnd/>
          </a:ln>
        </p:spPr>
      </p:pic>
      <p:sp>
        <p:nvSpPr>
          <p:cNvPr id="8" name="Content Placeholder 2"/>
          <p:cNvSpPr txBox="1">
            <a:spLocks/>
          </p:cNvSpPr>
          <p:nvPr/>
        </p:nvSpPr>
        <p:spPr bwMode="auto">
          <a:xfrm>
            <a:off x="842963" y="1843088"/>
            <a:ext cx="3746500" cy="4371975"/>
          </a:xfrm>
          <a:prstGeom prst="rect">
            <a:avLst/>
          </a:prstGeom>
          <a:noFill/>
          <a:ln w="9525">
            <a:noFill/>
            <a:miter lim="800000"/>
            <a:headEnd/>
            <a:tailEnd/>
          </a:ln>
        </p:spPr>
        <p:txBody>
          <a:bodyPr/>
          <a:lstStyle/>
          <a:p>
            <a:pPr marL="342900" lvl="1" indent="-342900" algn="ctr" eaLnBrk="0" hangingPunct="0">
              <a:spcBef>
                <a:spcPct val="20000"/>
              </a:spcBef>
              <a:defRPr/>
            </a:pPr>
            <a:r>
              <a:rPr lang="en-US" sz="2400" b="1" kern="0" dirty="0">
                <a:latin typeface="Courier New" pitchFamily="49" charset="0"/>
                <a:ea typeface="ＭＳ Ｐゴシック" charset="0"/>
                <a:cs typeface="Courier New" pitchFamily="49" charset="0"/>
              </a:rPr>
              <a:t>while</a:t>
            </a:r>
          </a:p>
          <a:p>
            <a:pPr marL="342900" lvl="1" indent="-342900" eaLnBrk="0" hangingPunct="0">
              <a:spcBef>
                <a:spcPct val="20000"/>
              </a:spcBef>
              <a:buFontTx/>
              <a:buChar char="•"/>
              <a:defRPr/>
            </a:pPr>
            <a:r>
              <a:rPr lang="en-US" sz="2000" kern="0" dirty="0">
                <a:latin typeface="+mn-lt"/>
                <a:ea typeface="ＭＳ Ｐゴシック" charset="0"/>
              </a:rPr>
              <a:t>Condition is checked in the beginning of loop (pre-test loop).</a:t>
            </a:r>
          </a:p>
          <a:p>
            <a:pPr marL="342900" indent="-342900" eaLnBrk="0" hangingPunct="0">
              <a:spcBef>
                <a:spcPct val="20000"/>
              </a:spcBef>
              <a:buFontTx/>
              <a:buChar char="•"/>
              <a:defRPr/>
            </a:pPr>
            <a:endParaRPr lang="en-US" sz="3200" kern="0" dirty="0">
              <a:latin typeface="+mn-lt"/>
              <a:ea typeface="ＭＳ Ｐゴシック" charset="0"/>
              <a:cs typeface="ＭＳ Ｐゴシック" charset="0"/>
            </a:endParaRPr>
          </a:p>
        </p:txBody>
      </p:sp>
      <p:sp>
        <p:nvSpPr>
          <p:cNvPr id="9" name="Content Placeholder 2"/>
          <p:cNvSpPr txBox="1">
            <a:spLocks/>
          </p:cNvSpPr>
          <p:nvPr/>
        </p:nvSpPr>
        <p:spPr bwMode="auto">
          <a:xfrm>
            <a:off x="5200650" y="1843088"/>
            <a:ext cx="3746500" cy="4371975"/>
          </a:xfrm>
          <a:prstGeom prst="rect">
            <a:avLst/>
          </a:prstGeom>
          <a:noFill/>
          <a:ln w="9525">
            <a:noFill/>
            <a:miter lim="800000"/>
            <a:headEnd/>
            <a:tailEnd/>
          </a:ln>
        </p:spPr>
        <p:txBody>
          <a:bodyPr/>
          <a:lstStyle/>
          <a:p>
            <a:pPr marL="800100" lvl="2" indent="-342900" algn="ctr" eaLnBrk="0" hangingPunct="0">
              <a:spcBef>
                <a:spcPct val="20000"/>
              </a:spcBef>
              <a:defRPr/>
            </a:pPr>
            <a:r>
              <a:rPr lang="en-US" sz="2400" b="1" dirty="0">
                <a:latin typeface="Courier New" pitchFamily="49" charset="0"/>
                <a:cs typeface="Courier New" pitchFamily="49" charset="0"/>
              </a:rPr>
              <a:t>do-while</a:t>
            </a:r>
          </a:p>
          <a:p>
            <a:pPr marL="342900" lvl="1" indent="-342900" eaLnBrk="0" hangingPunct="0">
              <a:spcBef>
                <a:spcPct val="20000"/>
              </a:spcBef>
              <a:buFontTx/>
              <a:buChar char="•"/>
              <a:defRPr/>
            </a:pPr>
            <a:r>
              <a:rPr lang="en-US" sz="2000" dirty="0">
                <a:latin typeface="+mn-lt"/>
              </a:rPr>
              <a:t>Condition is checked in the last of loop (post-test loop).</a:t>
            </a:r>
          </a:p>
          <a:p>
            <a:pPr marL="342900" lvl="1" indent="-342900" eaLnBrk="0" hangingPunct="0">
              <a:spcBef>
                <a:spcPct val="20000"/>
              </a:spcBef>
              <a:buFontTx/>
              <a:buChar char="•"/>
              <a:defRPr/>
            </a:pPr>
            <a:endParaRPr lang="en-US" sz="2000" kern="0" dirty="0">
              <a:latin typeface="+mn-lt"/>
            </a:endParaRPr>
          </a:p>
          <a:p>
            <a:pPr marL="342900" indent="-342900" eaLnBrk="0" hangingPunct="0">
              <a:spcBef>
                <a:spcPct val="20000"/>
              </a:spcBef>
              <a:buFontTx/>
              <a:buChar char="•"/>
              <a:defRPr/>
            </a:pPr>
            <a:endParaRPr lang="en-US" sz="2400" kern="0" dirty="0">
              <a:latin typeface="+mn-lt"/>
            </a:endParaRPr>
          </a:p>
        </p:txBody>
      </p:sp>
    </p:spTree>
    <p:extLst>
      <p:ext uri="{BB962C8B-B14F-4D97-AF65-F5344CB8AC3E}">
        <p14:creationId xmlns:p14="http://schemas.microsoft.com/office/powerpoint/2010/main" val="930069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3124200" y="609600"/>
            <a:ext cx="7924800" cy="792088"/>
          </a:xfrm>
        </p:spPr>
        <p:txBody>
          <a:bodyPr/>
          <a:lstStyle/>
          <a:p>
            <a:r>
              <a:rPr lang="en-US" dirty="0" smtClean="0">
                <a:solidFill>
                  <a:schemeClr val="tx1"/>
                </a:solidFill>
                <a:ea typeface="ＭＳ Ｐゴシック" pitchFamily="-84" charset="-128"/>
              </a:rPr>
              <a:t>Nested Loops</a:t>
            </a:r>
          </a:p>
        </p:txBody>
      </p:sp>
      <p:sp>
        <p:nvSpPr>
          <p:cNvPr id="38915" name="Content Placeholder 2"/>
          <p:cNvSpPr>
            <a:spLocks noGrp="1"/>
          </p:cNvSpPr>
          <p:nvPr>
            <p:ph idx="1"/>
          </p:nvPr>
        </p:nvSpPr>
        <p:spPr>
          <a:xfrm>
            <a:off x="990600" y="1524000"/>
            <a:ext cx="7924800" cy="3886200"/>
          </a:xfrm>
        </p:spPr>
        <p:txBody>
          <a:bodyPr/>
          <a:lstStyle/>
          <a:p>
            <a:r>
              <a:rPr lang="en-US" sz="2400" dirty="0" smtClean="0">
                <a:ea typeface="ＭＳ Ｐゴシック" pitchFamily="-84" charset="-128"/>
              </a:rPr>
              <a:t>Create a triangle applying </a:t>
            </a:r>
            <a:r>
              <a:rPr lang="en-US" sz="2400" dirty="0" smtClean="0">
                <a:latin typeface="Courier New" pitchFamily="49" charset="0"/>
                <a:ea typeface="ＭＳ Ｐゴシック" pitchFamily="-84" charset="-128"/>
                <a:cs typeface="Courier New" pitchFamily="49" charset="0"/>
              </a:rPr>
              <a:t>for</a:t>
            </a:r>
            <a:r>
              <a:rPr lang="en-US" sz="2400" dirty="0" smtClean="0">
                <a:ea typeface="ＭＳ Ｐゴシック" pitchFamily="-84" charset="-128"/>
              </a:rPr>
              <a:t> nested loop.</a:t>
            </a: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38917" name="Slide Number Placeholder 4"/>
          <p:cNvSpPr>
            <a:spLocks noGrp="1"/>
          </p:cNvSpPr>
          <p:nvPr>
            <p:ph type="sldNum" sz="quarter" idx="16"/>
          </p:nvPr>
        </p:nvSpPr>
        <p:spPr>
          <a:prstGeom prst="rect">
            <a:avLst/>
          </a:prstGeom>
          <a:noFill/>
        </p:spPr>
        <p:txBody>
          <a:bodyPr/>
          <a:lstStyle/>
          <a:p>
            <a:fld id="{3810DED6-594F-4885-8D72-6CAF12A06167}" type="slidenum">
              <a:rPr lang="en-US" smtClean="0"/>
              <a:pPr/>
              <a:t>35</a:t>
            </a:fld>
            <a:endParaRPr lang="en-US" smtClean="0"/>
          </a:p>
        </p:txBody>
      </p:sp>
      <p:pic>
        <p:nvPicPr>
          <p:cNvPr id="38918" name="Picture 7"/>
          <p:cNvPicPr>
            <a:picLocks noChangeAspect="1" noChangeArrowheads="1"/>
          </p:cNvPicPr>
          <p:nvPr/>
        </p:nvPicPr>
        <p:blipFill>
          <a:blip r:embed="rId2" cstate="print"/>
          <a:srcRect/>
          <a:stretch>
            <a:fillRect/>
          </a:stretch>
        </p:blipFill>
        <p:spPr bwMode="auto">
          <a:xfrm>
            <a:off x="1143000" y="1959769"/>
            <a:ext cx="4572000" cy="4822031"/>
          </a:xfrm>
          <a:prstGeom prst="rect">
            <a:avLst/>
          </a:prstGeom>
          <a:noFill/>
          <a:ln w="9525">
            <a:noFill/>
            <a:miter lim="800000"/>
            <a:headEnd/>
            <a:tailEnd/>
          </a:ln>
        </p:spPr>
      </p:pic>
      <p:pic>
        <p:nvPicPr>
          <p:cNvPr id="38919" name="Picture 8"/>
          <p:cNvPicPr>
            <a:picLocks noChangeAspect="1" noChangeArrowheads="1"/>
          </p:cNvPicPr>
          <p:nvPr/>
        </p:nvPicPr>
        <p:blipFill>
          <a:blip r:embed="rId3" cstate="print"/>
          <a:srcRect/>
          <a:stretch>
            <a:fillRect/>
          </a:stretch>
        </p:blipFill>
        <p:spPr bwMode="auto">
          <a:xfrm>
            <a:off x="6072188" y="2214563"/>
            <a:ext cx="2276475" cy="3152775"/>
          </a:xfrm>
          <a:prstGeom prst="rect">
            <a:avLst/>
          </a:prstGeom>
          <a:noFill/>
          <a:ln w="9525">
            <a:noFill/>
            <a:miter lim="800000"/>
            <a:headEnd/>
            <a:tailEnd/>
          </a:ln>
        </p:spPr>
      </p:pic>
    </p:spTree>
    <p:extLst>
      <p:ext uri="{BB962C8B-B14F-4D97-AF65-F5344CB8AC3E}">
        <p14:creationId xmlns:p14="http://schemas.microsoft.com/office/powerpoint/2010/main" val="244490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lgn="ctr"/>
            <a:r>
              <a:rPr lang="en-US" dirty="0" smtClean="0">
                <a:solidFill>
                  <a:schemeClr val="tx1"/>
                </a:solidFill>
                <a:ea typeface="ＭＳ Ｐゴシック" pitchFamily="-84" charset="-128"/>
              </a:rPr>
              <a:t>Jump Operations</a:t>
            </a:r>
          </a:p>
        </p:txBody>
      </p:sp>
      <p:sp>
        <p:nvSpPr>
          <p:cNvPr id="39939" name="Content Placeholder 2"/>
          <p:cNvSpPr>
            <a:spLocks noGrp="1"/>
          </p:cNvSpPr>
          <p:nvPr>
            <p:ph idx="1"/>
          </p:nvPr>
        </p:nvSpPr>
        <p:spPr/>
        <p:txBody>
          <a:bodyPr/>
          <a:lstStyle/>
          <a:p>
            <a:r>
              <a:rPr lang="en-US" dirty="0" smtClean="0">
                <a:ea typeface="ＭＳ Ｐゴシック" pitchFamily="-84" charset="-128"/>
              </a:rPr>
              <a:t>Additional control for Looping.</a:t>
            </a:r>
          </a:p>
          <a:p>
            <a:r>
              <a:rPr lang="en-US" dirty="0" smtClean="0">
                <a:ea typeface="ＭＳ Ｐゴシック" pitchFamily="-84" charset="-128"/>
              </a:rPr>
              <a:t>3  jump operations:</a:t>
            </a:r>
          </a:p>
          <a:p>
            <a:pPr lvl="1"/>
            <a:r>
              <a:rPr lang="en-US" b="1" dirty="0" smtClean="0">
                <a:solidFill>
                  <a:srgbClr val="0000FF"/>
                </a:solidFill>
                <a:latin typeface="Courier New" pitchFamily="49" charset="0"/>
                <a:ea typeface="ＭＳ Ｐゴシック" pitchFamily="-84" charset="-128"/>
                <a:cs typeface="Courier New" pitchFamily="49" charset="0"/>
              </a:rPr>
              <a:t>break</a:t>
            </a:r>
            <a:r>
              <a:rPr lang="en-US" dirty="0" smtClean="0">
                <a:ea typeface="ＭＳ Ｐゴシック" pitchFamily="-84" charset="-128"/>
              </a:rPr>
              <a:t>: Stop (and quit) from inner looping, </a:t>
            </a:r>
          </a:p>
          <a:p>
            <a:pPr lvl="1"/>
            <a:r>
              <a:rPr lang="en-US" b="1" dirty="0" smtClean="0">
                <a:solidFill>
                  <a:srgbClr val="0000FF"/>
                </a:solidFill>
                <a:latin typeface="Courier New" pitchFamily="49" charset="0"/>
                <a:ea typeface="ＭＳ Ｐゴシック" pitchFamily="-84" charset="-128"/>
                <a:cs typeface="Courier New" pitchFamily="49" charset="0"/>
              </a:rPr>
              <a:t>continue</a:t>
            </a:r>
            <a:r>
              <a:rPr lang="en-US" dirty="0" smtClean="0">
                <a:ea typeface="ＭＳ Ｐゴシック" pitchFamily="-84" charset="-128"/>
              </a:rPr>
              <a:t>: Stop (not quit) from looping, generally using with if</a:t>
            </a:r>
          </a:p>
          <a:p>
            <a:pPr lvl="1"/>
            <a:r>
              <a:rPr lang="en-US" b="1" dirty="0" smtClean="0">
                <a:solidFill>
                  <a:srgbClr val="0000FF"/>
                </a:solidFill>
                <a:latin typeface="Courier New" pitchFamily="49" charset="0"/>
                <a:ea typeface="ＭＳ Ｐゴシック" pitchFamily="-84" charset="-128"/>
                <a:cs typeface="Courier New" pitchFamily="49" charset="0"/>
              </a:rPr>
              <a:t>label</a:t>
            </a:r>
            <a:r>
              <a:rPr lang="en-US" dirty="0" smtClean="0">
                <a:ea typeface="ＭＳ Ｐゴシック" pitchFamily="-84" charset="-128"/>
              </a:rPr>
              <a:t>: Controlling exit for break and continue</a:t>
            </a:r>
          </a:p>
          <a:p>
            <a:r>
              <a:rPr lang="en-US" sz="2000" b="1" dirty="0" smtClean="0">
                <a:solidFill>
                  <a:srgbClr val="0000FF"/>
                </a:solidFill>
                <a:latin typeface="Courier New" pitchFamily="49" charset="0"/>
                <a:ea typeface="ＭＳ Ｐゴシック" pitchFamily="-84" charset="-128"/>
                <a:cs typeface="Courier New" pitchFamily="49" charset="0"/>
              </a:rPr>
              <a:t>break</a:t>
            </a:r>
            <a:r>
              <a:rPr lang="en-US" dirty="0" smtClean="0">
                <a:ea typeface="ＭＳ Ｐゴシック" pitchFamily="-84" charset="-128"/>
              </a:rPr>
              <a:t> had been used at </a:t>
            </a:r>
            <a:r>
              <a:rPr lang="en-US" sz="2000" b="1" dirty="0" smtClean="0">
                <a:solidFill>
                  <a:srgbClr val="0000FF"/>
                </a:solidFill>
                <a:latin typeface="Courier New" pitchFamily="49" charset="0"/>
                <a:ea typeface="ＭＳ Ｐゴシック" pitchFamily="-84" charset="-128"/>
                <a:cs typeface="Courier New" pitchFamily="49" charset="0"/>
              </a:rPr>
              <a:t>switch-case</a:t>
            </a:r>
            <a:r>
              <a:rPr lang="en-US" b="1" dirty="0" smtClean="0">
                <a:solidFill>
                  <a:srgbClr val="0000FF"/>
                </a:solidFill>
                <a:ea typeface="ＭＳ Ｐゴシック" pitchFamily="-84" charset="-128"/>
              </a:rPr>
              <a:t> </a:t>
            </a:r>
            <a:r>
              <a:rPr lang="en-US" dirty="0" smtClean="0">
                <a:ea typeface="ＭＳ Ｐゴシック" pitchFamily="-84" charset="-128"/>
              </a:rPr>
              <a:t>too.</a:t>
            </a:r>
          </a:p>
          <a:p>
            <a:endParaRPr lang="en-US" dirty="0" smtClean="0">
              <a:ea typeface="ＭＳ Ｐゴシック" pitchFamily="-84" charset="-128"/>
            </a:endParaRPr>
          </a:p>
          <a:p>
            <a:endParaRPr lang="en-US" dirty="0" smtClean="0">
              <a:ea typeface="ＭＳ Ｐゴシック" pitchFamily="-84" charset="-128"/>
            </a:endParaRP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39941" name="Slide Number Placeholder 4"/>
          <p:cNvSpPr>
            <a:spLocks noGrp="1"/>
          </p:cNvSpPr>
          <p:nvPr>
            <p:ph type="sldNum" sz="quarter" idx="16"/>
          </p:nvPr>
        </p:nvSpPr>
        <p:spPr>
          <a:prstGeom prst="rect">
            <a:avLst/>
          </a:prstGeom>
          <a:noFill/>
        </p:spPr>
        <p:txBody>
          <a:bodyPr/>
          <a:lstStyle/>
          <a:p>
            <a:fld id="{FDAE105F-20C3-4312-9416-E999875CFFAB}" type="slidenum">
              <a:rPr lang="en-US" smtClean="0"/>
              <a:pPr/>
              <a:t>36</a:t>
            </a:fld>
            <a:endParaRPr lang="en-US" smtClean="0"/>
          </a:p>
        </p:txBody>
      </p:sp>
    </p:spTree>
    <p:extLst>
      <p:ext uri="{BB962C8B-B14F-4D97-AF65-F5344CB8AC3E}">
        <p14:creationId xmlns:p14="http://schemas.microsoft.com/office/powerpoint/2010/main" val="30190327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ctr"/>
            <a:r>
              <a:rPr lang="en-US" b="1" dirty="0" smtClean="0">
                <a:solidFill>
                  <a:schemeClr val="tx1"/>
                </a:solidFill>
                <a:latin typeface="Courier New" pitchFamily="49" charset="0"/>
                <a:ea typeface="ＭＳ Ｐゴシック" pitchFamily="-84" charset="-128"/>
                <a:cs typeface="Courier New" pitchFamily="49" charset="0"/>
              </a:rPr>
              <a:t>break </a:t>
            </a:r>
            <a:r>
              <a:rPr lang="en-US" dirty="0" smtClean="0">
                <a:solidFill>
                  <a:schemeClr val="tx1"/>
                </a:solidFill>
                <a:ea typeface="ＭＳ Ｐゴシック" pitchFamily="-84" charset="-128"/>
                <a:cs typeface="Courier New" pitchFamily="49" charset="0"/>
              </a:rPr>
              <a:t>Operation</a:t>
            </a:r>
            <a:endParaRPr lang="en-US" dirty="0" smtClean="0">
              <a:solidFill>
                <a:schemeClr val="tx1"/>
              </a:solidFill>
              <a:ea typeface="ＭＳ Ｐゴシック" pitchFamily="-84" charset="-128"/>
            </a:endParaRPr>
          </a:p>
        </p:txBody>
      </p:sp>
      <p:sp>
        <p:nvSpPr>
          <p:cNvPr id="40963" name="Content Placeholder 2"/>
          <p:cNvSpPr>
            <a:spLocks noGrp="1"/>
          </p:cNvSpPr>
          <p:nvPr>
            <p:ph idx="1"/>
          </p:nvPr>
        </p:nvSpPr>
        <p:spPr/>
        <p:txBody>
          <a:bodyPr/>
          <a:lstStyle/>
          <a:p>
            <a:r>
              <a:rPr lang="en-US" dirty="0" smtClean="0">
                <a:ea typeface="ＭＳ Ｐゴシック" pitchFamily="-84" charset="-128"/>
              </a:rPr>
              <a:t>Can be used in loop statements to provide additional controls.</a:t>
            </a:r>
          </a:p>
          <a:p>
            <a:r>
              <a:rPr lang="en-US" dirty="0" smtClean="0">
                <a:ea typeface="ＭＳ Ｐゴシック" pitchFamily="-84" charset="-128"/>
              </a:rPr>
              <a:t>Simplify programming in some cases.</a:t>
            </a:r>
          </a:p>
          <a:p>
            <a:r>
              <a:rPr lang="en-US" dirty="0" smtClean="0">
                <a:ea typeface="ＭＳ Ｐゴシック" pitchFamily="-84" charset="-128"/>
              </a:rPr>
              <a:t>Caution!</a:t>
            </a:r>
          </a:p>
          <a:p>
            <a:pPr lvl="1"/>
            <a:r>
              <a:rPr lang="en-US" sz="1600" dirty="0" smtClean="0">
                <a:ea typeface="ＭＳ Ｐゴシック" pitchFamily="-84" charset="-128"/>
              </a:rPr>
              <a:t>Overusing or improperly using them, however, can make programs difficult to read and debug</a:t>
            </a:r>
          </a:p>
          <a:p>
            <a:endParaRPr lang="en-US" sz="1600" dirty="0" smtClean="0">
              <a:ea typeface="ＭＳ Ｐゴシック" pitchFamily="-84" charset="-128"/>
            </a:endParaRP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40965" name="Slide Number Placeholder 4"/>
          <p:cNvSpPr>
            <a:spLocks noGrp="1"/>
          </p:cNvSpPr>
          <p:nvPr>
            <p:ph type="sldNum" sz="quarter" idx="16"/>
          </p:nvPr>
        </p:nvSpPr>
        <p:spPr>
          <a:prstGeom prst="rect">
            <a:avLst/>
          </a:prstGeom>
          <a:noFill/>
        </p:spPr>
        <p:txBody>
          <a:bodyPr/>
          <a:lstStyle/>
          <a:p>
            <a:fld id="{40BEAE1D-1FBA-4516-B896-0BB95A6536BD}" type="slidenum">
              <a:rPr lang="en-US" smtClean="0"/>
              <a:pPr/>
              <a:t>37</a:t>
            </a:fld>
            <a:endParaRPr lang="en-US" smtClean="0"/>
          </a:p>
        </p:txBody>
      </p:sp>
      <p:pic>
        <p:nvPicPr>
          <p:cNvPr id="40966" name="Picture 2"/>
          <p:cNvPicPr>
            <a:picLocks noChangeAspect="1" noChangeArrowheads="1"/>
          </p:cNvPicPr>
          <p:nvPr/>
        </p:nvPicPr>
        <p:blipFill>
          <a:blip r:embed="rId2" cstate="print"/>
          <a:srcRect l="13184" t="46875" r="48730" b="29688"/>
          <a:stretch>
            <a:fillRect/>
          </a:stretch>
        </p:blipFill>
        <p:spPr bwMode="auto">
          <a:xfrm>
            <a:off x="1600200" y="3886200"/>
            <a:ext cx="5881688" cy="2714625"/>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l="4590" t="81055" r="81494" b="13867"/>
          <a:stretch>
            <a:fillRect/>
          </a:stretch>
        </p:blipFill>
        <p:spPr bwMode="auto">
          <a:xfrm>
            <a:off x="5529263" y="4243387"/>
            <a:ext cx="2609850" cy="714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1878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ctr"/>
            <a:r>
              <a:rPr lang="en-US" b="1" dirty="0" smtClean="0">
                <a:solidFill>
                  <a:schemeClr val="tx1"/>
                </a:solidFill>
                <a:latin typeface="Courier New" pitchFamily="49" charset="0"/>
                <a:ea typeface="ＭＳ Ｐゴシック" pitchFamily="-84" charset="-128"/>
                <a:cs typeface="Courier New" pitchFamily="49" charset="0"/>
              </a:rPr>
              <a:t>continue </a:t>
            </a:r>
            <a:r>
              <a:rPr lang="en-US" dirty="0" smtClean="0">
                <a:solidFill>
                  <a:schemeClr val="tx1"/>
                </a:solidFill>
                <a:ea typeface="ＭＳ Ｐゴシック" pitchFamily="-84" charset="-128"/>
                <a:cs typeface="Courier New" pitchFamily="49" charset="0"/>
              </a:rPr>
              <a:t>Operation</a:t>
            </a:r>
            <a:endParaRPr lang="en-US" dirty="0" smtClean="0">
              <a:solidFill>
                <a:schemeClr val="tx1"/>
              </a:solidFill>
              <a:ea typeface="ＭＳ Ｐゴシック" pitchFamily="-84" charset="-128"/>
            </a:endParaRPr>
          </a:p>
        </p:txBody>
      </p:sp>
      <p:sp>
        <p:nvSpPr>
          <p:cNvPr id="41987" name="Content Placeholder 2"/>
          <p:cNvSpPr>
            <a:spLocks noGrp="1"/>
          </p:cNvSpPr>
          <p:nvPr>
            <p:ph idx="1"/>
          </p:nvPr>
        </p:nvSpPr>
        <p:spPr/>
        <p:txBody>
          <a:bodyPr/>
          <a:lstStyle/>
          <a:p>
            <a:pPr algn="just"/>
            <a:r>
              <a:rPr lang="en-US" dirty="0" smtClean="0">
                <a:ea typeface="ＭＳ Ｐゴシック" pitchFamily="-84" charset="-128"/>
              </a:rPr>
              <a:t>Can also be used in loop statements.</a:t>
            </a:r>
          </a:p>
          <a:p>
            <a:pPr algn="just"/>
            <a:r>
              <a:rPr lang="en-US" dirty="0" smtClean="0">
                <a:ea typeface="ＭＳ Ｐゴシック" pitchFamily="-84" charset="-128"/>
              </a:rPr>
              <a:t>When it is encountered, it ends the current iteration.</a:t>
            </a:r>
          </a:p>
          <a:p>
            <a:pPr algn="just"/>
            <a:r>
              <a:rPr lang="en-US" dirty="0" smtClean="0">
                <a:ea typeface="ＭＳ Ｐゴシック" pitchFamily="-84" charset="-128"/>
              </a:rPr>
              <a:t>Program control goes to the end of the loop body.</a:t>
            </a:r>
          </a:p>
          <a:p>
            <a:pPr algn="just"/>
            <a:r>
              <a:rPr lang="en-US" dirty="0" smtClean="0">
                <a:ea typeface="ＭＳ Ｐゴシック" pitchFamily="-84" charset="-128"/>
              </a:rPr>
              <a:t>Always inside a loop.</a:t>
            </a:r>
          </a:p>
          <a:p>
            <a:endParaRPr lang="en-US" sz="1800" dirty="0" smtClean="0">
              <a:ea typeface="ＭＳ Ｐゴシック" pitchFamily="-84" charset="-128"/>
            </a:endParaRP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41989" name="Slide Number Placeholder 4"/>
          <p:cNvSpPr>
            <a:spLocks noGrp="1"/>
          </p:cNvSpPr>
          <p:nvPr>
            <p:ph type="sldNum" sz="quarter" idx="16"/>
          </p:nvPr>
        </p:nvSpPr>
        <p:spPr>
          <a:prstGeom prst="rect">
            <a:avLst/>
          </a:prstGeom>
          <a:noFill/>
        </p:spPr>
        <p:txBody>
          <a:bodyPr/>
          <a:lstStyle/>
          <a:p>
            <a:fld id="{A05DBD72-C5AB-44CE-9B0F-C5BBB1E35789}" type="slidenum">
              <a:rPr lang="en-US" smtClean="0"/>
              <a:pPr/>
              <a:t>38</a:t>
            </a:fld>
            <a:endParaRPr lang="en-US" smtClean="0"/>
          </a:p>
        </p:txBody>
      </p:sp>
      <p:pic>
        <p:nvPicPr>
          <p:cNvPr id="41990" name="Picture 3"/>
          <p:cNvPicPr>
            <a:picLocks noChangeAspect="1" noChangeArrowheads="1"/>
          </p:cNvPicPr>
          <p:nvPr/>
        </p:nvPicPr>
        <p:blipFill>
          <a:blip r:embed="rId2" cstate="print"/>
          <a:srcRect l="13379" t="25740" r="54395" b="53906"/>
          <a:stretch>
            <a:fillRect/>
          </a:stretch>
        </p:blipFill>
        <p:spPr bwMode="auto">
          <a:xfrm>
            <a:off x="1338263" y="3857625"/>
            <a:ext cx="5429250" cy="2571750"/>
          </a:xfrm>
          <a:prstGeom prst="rect">
            <a:avLst/>
          </a:prstGeom>
          <a:noFill/>
          <a:ln w="9525">
            <a:noFill/>
            <a:miter lim="800000"/>
            <a:headEnd/>
            <a:tailEnd/>
          </a:ln>
        </p:spPr>
      </p:pic>
      <p:pic>
        <p:nvPicPr>
          <p:cNvPr id="7" name="Picture 4"/>
          <p:cNvPicPr>
            <a:picLocks noChangeAspect="1" noChangeArrowheads="1"/>
          </p:cNvPicPr>
          <p:nvPr/>
        </p:nvPicPr>
        <p:blipFill>
          <a:blip r:embed="rId2" cstate="print"/>
          <a:srcRect l="4590" t="82227" r="82959" b="15820"/>
          <a:stretch>
            <a:fillRect/>
          </a:stretch>
        </p:blipFill>
        <p:spPr bwMode="auto">
          <a:xfrm>
            <a:off x="5767388" y="4143375"/>
            <a:ext cx="3071812" cy="361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18958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algn="ctr"/>
            <a:r>
              <a:rPr lang="en-US" b="1" dirty="0" smtClean="0">
                <a:solidFill>
                  <a:schemeClr val="tx1"/>
                </a:solidFill>
                <a:latin typeface="Courier New" pitchFamily="49" charset="0"/>
                <a:ea typeface="ＭＳ Ｐゴシック" pitchFamily="-84" charset="-128"/>
                <a:cs typeface="Courier New" pitchFamily="49" charset="0"/>
              </a:rPr>
              <a:t>break </a:t>
            </a:r>
            <a:r>
              <a:rPr lang="en-US" dirty="0" smtClean="0">
                <a:solidFill>
                  <a:schemeClr val="tx1"/>
                </a:solidFill>
                <a:ea typeface="ＭＳ Ｐゴシック" pitchFamily="-84" charset="-128"/>
              </a:rPr>
              <a:t>Vs  </a:t>
            </a:r>
            <a:r>
              <a:rPr lang="en-US" b="1" dirty="0" smtClean="0">
                <a:solidFill>
                  <a:schemeClr val="tx1"/>
                </a:solidFill>
                <a:latin typeface="Courier New" pitchFamily="49" charset="0"/>
                <a:ea typeface="ＭＳ Ｐゴシック" pitchFamily="-84" charset="-128"/>
                <a:cs typeface="Courier New" pitchFamily="49" charset="0"/>
              </a:rPr>
              <a:t>continue</a:t>
            </a:r>
            <a:endParaRPr lang="en-US" dirty="0" smtClean="0">
              <a:solidFill>
                <a:schemeClr val="tx1"/>
              </a:solidFill>
              <a:ea typeface="ＭＳ Ｐゴシック" pitchFamily="-84" charset="-128"/>
            </a:endParaRPr>
          </a:p>
        </p:txBody>
      </p:sp>
      <p:sp>
        <p:nvSpPr>
          <p:cNvPr id="43011" name="Content Placeholder 2"/>
          <p:cNvSpPr>
            <a:spLocks noGrp="1"/>
          </p:cNvSpPr>
          <p:nvPr>
            <p:ph idx="1"/>
          </p:nvPr>
        </p:nvSpPr>
        <p:spPr/>
        <p:txBody>
          <a:bodyPr/>
          <a:lstStyle/>
          <a:p>
            <a:pPr algn="just"/>
            <a:r>
              <a:rPr lang="en-US" b="1" smtClean="0">
                <a:latin typeface="Courier New" pitchFamily="49" charset="0"/>
                <a:ea typeface="ＭＳ Ｐゴシック" pitchFamily="-84" charset="-128"/>
                <a:cs typeface="Courier New" pitchFamily="49" charset="0"/>
              </a:rPr>
              <a:t>break</a:t>
            </a:r>
            <a:r>
              <a:rPr lang="en-US" smtClean="0">
                <a:ea typeface="ＭＳ Ｐゴシック" pitchFamily="-84" charset="-128"/>
              </a:rPr>
              <a:t> keyword breaks out of the loop.</a:t>
            </a:r>
          </a:p>
          <a:p>
            <a:pPr algn="just"/>
            <a:r>
              <a:rPr lang="en-US" b="1" smtClean="0">
                <a:latin typeface="Courier New" pitchFamily="49" charset="0"/>
                <a:ea typeface="ＭＳ Ｐゴシック" pitchFamily="-84" charset="-128"/>
                <a:cs typeface="Courier New" pitchFamily="49" charset="0"/>
              </a:rPr>
              <a:t>continue</a:t>
            </a:r>
            <a:r>
              <a:rPr lang="en-US" smtClean="0">
                <a:ea typeface="ＭＳ Ｐゴシック" pitchFamily="-84" charset="-128"/>
              </a:rPr>
              <a:t> breaks out of the current iteration in the loop.</a:t>
            </a:r>
          </a:p>
          <a:p>
            <a:pPr algn="just"/>
            <a:endParaRPr lang="en-US" smtClean="0">
              <a:ea typeface="ＭＳ Ｐゴシック" pitchFamily="-84" charset="-128"/>
            </a:endParaRPr>
          </a:p>
          <a:p>
            <a:pPr algn="just"/>
            <a:r>
              <a:rPr lang="en-US" smtClean="0">
                <a:ea typeface="ＭＳ Ｐゴシック" pitchFamily="-84" charset="-128"/>
              </a:rPr>
              <a:t>Note:</a:t>
            </a:r>
          </a:p>
          <a:p>
            <a:pPr lvl="1" algn="just"/>
            <a:r>
              <a:rPr lang="en-US" smtClean="0">
                <a:ea typeface="ＭＳ Ｐゴシック" pitchFamily="-84" charset="-128"/>
              </a:rPr>
              <a:t>In Java, the break and continue is different from go to statement, which is provided in some programming languages. They operate </a:t>
            </a:r>
            <a:r>
              <a:rPr lang="en-US" b="1" smtClean="0">
                <a:ea typeface="ＭＳ Ｐゴシック" pitchFamily="-84" charset="-128"/>
              </a:rPr>
              <a:t>only</a:t>
            </a:r>
            <a:r>
              <a:rPr lang="en-US" smtClean="0">
                <a:ea typeface="ＭＳ Ｐゴシック" pitchFamily="-84" charset="-128"/>
              </a:rPr>
              <a:t> in a loop or </a:t>
            </a:r>
            <a:r>
              <a:rPr lang="en-US" b="1" smtClean="0">
                <a:latin typeface="Courier New" pitchFamily="49" charset="0"/>
                <a:ea typeface="ＭＳ Ｐゴシック" pitchFamily="-84" charset="-128"/>
                <a:cs typeface="Courier New" pitchFamily="49" charset="0"/>
              </a:rPr>
              <a:t>switch</a:t>
            </a:r>
            <a:r>
              <a:rPr lang="en-US" smtClean="0">
                <a:ea typeface="ＭＳ Ｐゴシック" pitchFamily="-84" charset="-128"/>
              </a:rPr>
              <a:t> statement.</a:t>
            </a:r>
          </a:p>
          <a:p>
            <a:endParaRPr lang="en-US" smtClean="0">
              <a:ea typeface="ＭＳ Ｐゴシック" pitchFamily="-84" charset="-128"/>
            </a:endParaRP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43013" name="Slide Number Placeholder 4"/>
          <p:cNvSpPr>
            <a:spLocks noGrp="1"/>
          </p:cNvSpPr>
          <p:nvPr>
            <p:ph type="sldNum" sz="quarter" idx="16"/>
          </p:nvPr>
        </p:nvSpPr>
        <p:spPr>
          <a:prstGeom prst="rect">
            <a:avLst/>
          </a:prstGeom>
          <a:noFill/>
        </p:spPr>
        <p:txBody>
          <a:bodyPr/>
          <a:lstStyle/>
          <a:p>
            <a:fld id="{FEB4EAD0-BFD3-4840-BEEF-7CFD985F6D24}" type="slidenum">
              <a:rPr lang="en-US" smtClean="0"/>
              <a:pPr/>
              <a:t>39</a:t>
            </a:fld>
            <a:endParaRPr lang="en-US" smtClean="0"/>
          </a:p>
        </p:txBody>
      </p:sp>
    </p:spTree>
    <p:extLst>
      <p:ext uri="{BB962C8B-B14F-4D97-AF65-F5344CB8AC3E}">
        <p14:creationId xmlns:p14="http://schemas.microsoft.com/office/powerpoint/2010/main" val="2981158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solidFill>
                  <a:schemeClr val="tx1"/>
                </a:solidFill>
              </a:rPr>
              <a:t>Java Language Specification and API</a:t>
            </a:r>
          </a:p>
        </p:txBody>
      </p:sp>
      <p:sp>
        <p:nvSpPr>
          <p:cNvPr id="8195" name="Content Placeholder 2"/>
          <p:cNvSpPr>
            <a:spLocks noGrp="1"/>
          </p:cNvSpPr>
          <p:nvPr>
            <p:ph idx="1"/>
          </p:nvPr>
        </p:nvSpPr>
        <p:spPr/>
        <p:txBody>
          <a:bodyPr/>
          <a:lstStyle/>
          <a:p>
            <a:r>
              <a:rPr lang="en-US" dirty="0"/>
              <a:t>Java language specification and Java API define the Java standard.</a:t>
            </a:r>
          </a:p>
          <a:p>
            <a:r>
              <a:rPr lang="en-US" dirty="0"/>
              <a:t>Java language specification is a technical definition of the language that includes the syntax, and semantics of the Java programming language.</a:t>
            </a:r>
          </a:p>
          <a:p>
            <a:r>
              <a:rPr lang="en-US" dirty="0"/>
              <a:t>The application program interface (API) contains pre-defined classes and interfaces for developing Java programs.</a:t>
            </a:r>
          </a:p>
          <a:p>
            <a:r>
              <a:rPr lang="en-US" dirty="0"/>
              <a:t>The java language specification is stable, but the API is still expanding.</a:t>
            </a:r>
          </a:p>
          <a:p>
            <a:endParaRPr lang="en-US" dirty="0"/>
          </a:p>
        </p:txBody>
      </p:sp>
      <p:sp>
        <p:nvSpPr>
          <p:cNvPr id="4" name="Date Placeholder 3"/>
          <p:cNvSpPr>
            <a:spLocks noGrp="1"/>
          </p:cNvSpPr>
          <p:nvPr>
            <p:ph type="dt" sz="quarter" idx="10"/>
          </p:nvPr>
        </p:nvSpPr>
        <p:spPr/>
        <p:txBody>
          <a:bodyPr/>
          <a:lstStyle/>
          <a:p>
            <a:r>
              <a:rPr lang="en-US" dirty="0"/>
              <a:t>Bina Nusantara University</a:t>
            </a:r>
          </a:p>
        </p:txBody>
      </p:sp>
      <p:sp>
        <p:nvSpPr>
          <p:cNvPr id="8197" name="Slide Number Placeholder 4"/>
          <p:cNvSpPr>
            <a:spLocks noGrp="1"/>
          </p:cNvSpPr>
          <p:nvPr>
            <p:ph type="sldNum" sz="quarter" idx="12"/>
          </p:nvPr>
        </p:nvSpPr>
        <p:spPr/>
        <p:txBody>
          <a:bodyPr/>
          <a:lstStyle/>
          <a:p>
            <a:fld id="{717D91C8-38DF-4BBC-A1D3-91E03FDD1CF1}"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solidFill>
                  <a:schemeClr val="tx1"/>
                </a:solidFill>
              </a:rPr>
              <a:t>Programming Style and Documentation</a:t>
            </a:r>
            <a:endParaRPr lang="en-US" dirty="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US" sz="2400" dirty="0"/>
              <a:t>Good programming style and proper documentation make a program easy to read and help programmers prevent errors</a:t>
            </a:r>
          </a:p>
        </p:txBody>
      </p:sp>
    </p:spTree>
    <p:extLst>
      <p:ext uri="{BB962C8B-B14F-4D97-AF65-F5344CB8AC3E}">
        <p14:creationId xmlns:p14="http://schemas.microsoft.com/office/powerpoint/2010/main" val="2016532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AU" dirty="0">
                <a:solidFill>
                  <a:schemeClr val="tx1"/>
                </a:solidFill>
              </a:rPr>
              <a:t>Appropriate Comments and Comment Style</a:t>
            </a:r>
            <a:endParaRPr lang="en-US" dirty="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US" sz="2400" dirty="0"/>
              <a:t>Include a summary at the beginning of the program that explains what </a:t>
            </a:r>
            <a:r>
              <a:rPr lang="en-US" sz="2400" b="1" dirty="0"/>
              <a:t>the program does</a:t>
            </a:r>
            <a:r>
              <a:rPr lang="en-US" sz="2400" dirty="0"/>
              <a:t>, </a:t>
            </a:r>
            <a:r>
              <a:rPr lang="en-US" sz="2400" b="1" dirty="0"/>
              <a:t>its key features</a:t>
            </a:r>
            <a:r>
              <a:rPr lang="en-US" sz="2400" dirty="0"/>
              <a:t>, and </a:t>
            </a:r>
            <a:r>
              <a:rPr lang="en-US" sz="2400" b="1" dirty="0"/>
              <a:t>any unique techniques it uses</a:t>
            </a:r>
            <a:r>
              <a:rPr lang="en-US" sz="2400" dirty="0"/>
              <a:t>. </a:t>
            </a:r>
            <a:endParaRPr lang="en-US" sz="2400" dirty="0" smtClean="0"/>
          </a:p>
          <a:p>
            <a:pPr marL="0" indent="0">
              <a:buNone/>
            </a:pPr>
            <a:endParaRPr lang="en-US" sz="2400" dirty="0"/>
          </a:p>
          <a:p>
            <a:pPr marL="0" indent="0">
              <a:buNone/>
            </a:pPr>
            <a:r>
              <a:rPr lang="en-US" sz="2400" dirty="0" smtClean="0"/>
              <a:t>In </a:t>
            </a:r>
            <a:r>
              <a:rPr lang="en-US" sz="2400" dirty="0"/>
              <a:t>a long program, you should also include comments that introduce each major step and explain anything that is difficult to read. It is important to make comments concise so that they do not crowd the program or make it difficult to read.</a:t>
            </a:r>
          </a:p>
        </p:txBody>
      </p:sp>
    </p:spTree>
    <p:extLst>
      <p:ext uri="{BB962C8B-B14F-4D97-AF65-F5344CB8AC3E}">
        <p14:creationId xmlns:p14="http://schemas.microsoft.com/office/powerpoint/2010/main" val="2472302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AU" dirty="0">
                <a:solidFill>
                  <a:schemeClr val="tx1"/>
                </a:solidFill>
              </a:rPr>
              <a:t>Appropriate Comments and Comment Style</a:t>
            </a:r>
            <a:endParaRPr lang="en-US" dirty="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US" sz="2400" dirty="0" smtClean="0"/>
              <a:t>To line </a:t>
            </a:r>
            <a:r>
              <a:rPr lang="en-US" sz="2400" dirty="0"/>
              <a:t>comments (beginning with //) </a:t>
            </a:r>
            <a:r>
              <a:rPr lang="en-US" sz="2400" dirty="0" smtClean="0"/>
              <a:t>and block </a:t>
            </a:r>
            <a:r>
              <a:rPr lang="en-US" sz="2400" dirty="0"/>
              <a:t>comments (beginning with </a:t>
            </a:r>
            <a:r>
              <a:rPr lang="en-US" sz="2400" dirty="0" smtClean="0"/>
              <a:t>/*).</a:t>
            </a:r>
            <a:endParaRPr lang="en-US" sz="2400" dirty="0"/>
          </a:p>
          <a:p>
            <a:pPr marL="0" indent="0">
              <a:buNone/>
            </a:pPr>
            <a:r>
              <a:rPr lang="en-US" sz="2400" dirty="0" smtClean="0"/>
              <a:t>Example:</a:t>
            </a:r>
            <a:endParaRPr lang="en-US" sz="2400" dirty="0"/>
          </a:p>
        </p:txBody>
      </p:sp>
      <p:pic>
        <p:nvPicPr>
          <p:cNvPr id="7" name="Picture 6"/>
          <p:cNvPicPr>
            <a:picLocks noChangeAspect="1"/>
          </p:cNvPicPr>
          <p:nvPr/>
        </p:nvPicPr>
        <p:blipFill>
          <a:blip r:embed="rId2"/>
          <a:stretch>
            <a:fillRect/>
          </a:stretch>
        </p:blipFill>
        <p:spPr>
          <a:xfrm>
            <a:off x="1018309" y="3581400"/>
            <a:ext cx="7281225" cy="1971675"/>
          </a:xfrm>
          <a:prstGeom prst="rect">
            <a:avLst/>
          </a:prstGeom>
        </p:spPr>
      </p:pic>
    </p:spTree>
    <p:extLst>
      <p:ext uri="{BB962C8B-B14F-4D97-AF65-F5344CB8AC3E}">
        <p14:creationId xmlns:p14="http://schemas.microsoft.com/office/powerpoint/2010/main" val="4241860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Proper Indentation and </a:t>
            </a:r>
            <a:r>
              <a:rPr lang="en-US" dirty="0" smtClean="0">
                <a:solidFill>
                  <a:schemeClr val="tx1"/>
                </a:solidFill>
              </a:rPr>
              <a:t>Spacing</a:t>
            </a: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en-US" dirty="0"/>
              <a:t>A single space should be added on both sides of a binary operator, as shown in the following statement:</a:t>
            </a:r>
          </a:p>
          <a:p>
            <a:pPr marL="0" indent="0">
              <a:buNone/>
            </a:pPr>
            <a:endParaRPr lang="en-US" dirty="0"/>
          </a:p>
        </p:txBody>
      </p:sp>
      <p:pic>
        <p:nvPicPr>
          <p:cNvPr id="4" name="Picture 3"/>
          <p:cNvPicPr>
            <a:picLocks noChangeAspect="1"/>
          </p:cNvPicPr>
          <p:nvPr/>
        </p:nvPicPr>
        <p:blipFill>
          <a:blip r:embed="rId2"/>
          <a:stretch>
            <a:fillRect/>
          </a:stretch>
        </p:blipFill>
        <p:spPr>
          <a:xfrm>
            <a:off x="1828799" y="3505200"/>
            <a:ext cx="5849881" cy="966787"/>
          </a:xfrm>
          <a:prstGeom prst="rect">
            <a:avLst/>
          </a:prstGeom>
        </p:spPr>
      </p:pic>
    </p:spTree>
    <p:extLst>
      <p:ext uri="{BB962C8B-B14F-4D97-AF65-F5344CB8AC3E}">
        <p14:creationId xmlns:p14="http://schemas.microsoft.com/office/powerpoint/2010/main" val="1568721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 Block Styles </a:t>
            </a:r>
          </a:p>
        </p:txBody>
      </p:sp>
      <p:sp>
        <p:nvSpPr>
          <p:cNvPr id="3" name="Content Placeholder 2"/>
          <p:cNvSpPr>
            <a:spLocks noGrp="1"/>
          </p:cNvSpPr>
          <p:nvPr>
            <p:ph idx="1"/>
          </p:nvPr>
        </p:nvSpPr>
        <p:spPr/>
        <p:txBody>
          <a:bodyPr/>
          <a:lstStyle/>
          <a:p>
            <a:pPr marL="0" indent="0">
              <a:buNone/>
            </a:pPr>
            <a:r>
              <a:rPr lang="en-US" dirty="0"/>
              <a:t>There are two popular styles, </a:t>
            </a:r>
            <a:r>
              <a:rPr lang="en-US" b="1" dirty="0"/>
              <a:t>next-line style and end-of-line </a:t>
            </a:r>
            <a:r>
              <a:rPr lang="en-US" b="1" dirty="0" smtClean="0"/>
              <a:t>style</a:t>
            </a:r>
            <a:r>
              <a:rPr lang="en-US" dirty="0"/>
              <a:t>:</a:t>
            </a:r>
          </a:p>
        </p:txBody>
      </p:sp>
      <p:pic>
        <p:nvPicPr>
          <p:cNvPr id="4" name="Picture 3"/>
          <p:cNvPicPr>
            <a:picLocks noChangeAspect="1"/>
          </p:cNvPicPr>
          <p:nvPr/>
        </p:nvPicPr>
        <p:blipFill>
          <a:blip r:embed="rId2"/>
          <a:stretch>
            <a:fillRect/>
          </a:stretch>
        </p:blipFill>
        <p:spPr>
          <a:xfrm>
            <a:off x="907473" y="4921512"/>
            <a:ext cx="4411510" cy="1000125"/>
          </a:xfrm>
          <a:prstGeom prst="rect">
            <a:avLst/>
          </a:prstGeom>
        </p:spPr>
      </p:pic>
      <p:sp>
        <p:nvSpPr>
          <p:cNvPr id="5" name="Rectangle 4"/>
          <p:cNvSpPr/>
          <p:nvPr/>
        </p:nvSpPr>
        <p:spPr>
          <a:xfrm>
            <a:off x="6096000" y="5040868"/>
            <a:ext cx="1706557" cy="369332"/>
          </a:xfrm>
          <a:prstGeom prst="rect">
            <a:avLst/>
          </a:prstGeom>
        </p:spPr>
        <p:txBody>
          <a:bodyPr wrap="none">
            <a:spAutoFit/>
          </a:bodyPr>
          <a:lstStyle/>
          <a:p>
            <a:r>
              <a:rPr lang="en-US" dirty="0"/>
              <a:t>End-of-line style</a:t>
            </a:r>
          </a:p>
        </p:txBody>
      </p:sp>
      <p:pic>
        <p:nvPicPr>
          <p:cNvPr id="6" name="Picture 5"/>
          <p:cNvPicPr>
            <a:picLocks noChangeAspect="1"/>
          </p:cNvPicPr>
          <p:nvPr/>
        </p:nvPicPr>
        <p:blipFill>
          <a:blip r:embed="rId3"/>
          <a:stretch>
            <a:fillRect/>
          </a:stretch>
        </p:blipFill>
        <p:spPr>
          <a:xfrm>
            <a:off x="1025236" y="3048000"/>
            <a:ext cx="3960760" cy="1273101"/>
          </a:xfrm>
          <a:prstGeom prst="rect">
            <a:avLst/>
          </a:prstGeom>
        </p:spPr>
      </p:pic>
      <p:sp>
        <p:nvSpPr>
          <p:cNvPr id="7" name="Rectangle 6"/>
          <p:cNvSpPr/>
          <p:nvPr/>
        </p:nvSpPr>
        <p:spPr>
          <a:xfrm>
            <a:off x="6096000" y="3499884"/>
            <a:ext cx="1525867" cy="369332"/>
          </a:xfrm>
          <a:prstGeom prst="rect">
            <a:avLst/>
          </a:prstGeom>
        </p:spPr>
        <p:txBody>
          <a:bodyPr wrap="none">
            <a:spAutoFit/>
          </a:bodyPr>
          <a:lstStyle/>
          <a:p>
            <a:r>
              <a:rPr lang="en-US" dirty="0"/>
              <a:t>Next-line style</a:t>
            </a:r>
          </a:p>
        </p:txBody>
      </p:sp>
      <p:cxnSp>
        <p:nvCxnSpPr>
          <p:cNvPr id="9" name="Straight Arrow Connector 8"/>
          <p:cNvCxnSpPr>
            <a:stCxn id="6" idx="3"/>
          </p:cNvCxnSpPr>
          <p:nvPr/>
        </p:nvCxnSpPr>
        <p:spPr>
          <a:xfrm flipV="1">
            <a:off x="4985996" y="3684550"/>
            <a:ext cx="9576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318983" y="5236908"/>
            <a:ext cx="7770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855818" y="6237033"/>
            <a:ext cx="3240182" cy="369332"/>
          </a:xfrm>
          <a:prstGeom prst="rect">
            <a:avLst/>
          </a:prstGeom>
        </p:spPr>
        <p:txBody>
          <a:bodyPr wrap="none">
            <a:spAutoFit/>
          </a:bodyPr>
          <a:lstStyle/>
          <a:p>
            <a:r>
              <a:rPr lang="en-US"/>
              <a:t> Both are acceptable block styles</a:t>
            </a:r>
          </a:p>
        </p:txBody>
      </p:sp>
    </p:spTree>
    <p:extLst>
      <p:ext uri="{BB962C8B-B14F-4D97-AF65-F5344CB8AC3E}">
        <p14:creationId xmlns:p14="http://schemas.microsoft.com/office/powerpoint/2010/main" val="3712968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tx1"/>
                </a:solidFill>
              </a:rPr>
              <a:t>Programming Errors</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2400" dirty="0"/>
              <a:t>Syntax </a:t>
            </a:r>
            <a:r>
              <a:rPr lang="en-US" sz="2400" dirty="0" smtClean="0"/>
              <a:t>Errors</a:t>
            </a:r>
          </a:p>
          <a:p>
            <a:r>
              <a:rPr lang="en-US" sz="2400" dirty="0"/>
              <a:t>Runtime Errors </a:t>
            </a:r>
            <a:endParaRPr lang="en-US" sz="2400" dirty="0" smtClean="0"/>
          </a:p>
          <a:p>
            <a:r>
              <a:rPr lang="en-US" sz="2400" dirty="0"/>
              <a:t>Logic </a:t>
            </a:r>
            <a:r>
              <a:rPr lang="en-US" sz="2400" dirty="0" smtClean="0"/>
              <a:t>Errors</a:t>
            </a:r>
          </a:p>
          <a:p>
            <a:r>
              <a:rPr lang="en-US" sz="2400" dirty="0" smtClean="0"/>
              <a:t>Common </a:t>
            </a:r>
            <a:r>
              <a:rPr lang="en-US" sz="2400" dirty="0"/>
              <a:t>Errors </a:t>
            </a:r>
          </a:p>
        </p:txBody>
      </p:sp>
    </p:spTree>
    <p:extLst>
      <p:ext uri="{BB962C8B-B14F-4D97-AF65-F5344CB8AC3E}">
        <p14:creationId xmlns:p14="http://schemas.microsoft.com/office/powerpoint/2010/main" val="37064510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1366194"/>
            <a:ext cx="7924800" cy="792088"/>
          </a:xfrm>
        </p:spPr>
        <p:txBody>
          <a:bodyPr/>
          <a:lstStyle/>
          <a:p>
            <a:r>
              <a:rPr lang="en-US" dirty="0">
                <a:solidFill>
                  <a:schemeClr val="tx1"/>
                </a:solidFill>
              </a:rPr>
              <a:t>Syntax Errors</a:t>
            </a:r>
          </a:p>
        </p:txBody>
      </p:sp>
      <p:sp>
        <p:nvSpPr>
          <p:cNvPr id="3" name="Content Placeholder 2"/>
          <p:cNvSpPr>
            <a:spLocks noGrp="1"/>
          </p:cNvSpPr>
          <p:nvPr>
            <p:ph idx="1"/>
          </p:nvPr>
        </p:nvSpPr>
        <p:spPr>
          <a:xfrm>
            <a:off x="990600" y="2209800"/>
            <a:ext cx="7924800" cy="4419600"/>
          </a:xfrm>
        </p:spPr>
        <p:txBody>
          <a:bodyPr>
            <a:normAutofit fontScale="92500" lnSpcReduction="10000"/>
          </a:bodyPr>
          <a:lstStyle/>
          <a:p>
            <a:pPr marL="0" indent="0">
              <a:buNone/>
            </a:pPr>
            <a:r>
              <a:rPr lang="en-US" dirty="0"/>
              <a:t>Errors that are detected by the compiler are called syntax errors or compile </a:t>
            </a:r>
            <a:r>
              <a:rPr lang="en-US" dirty="0" smtClean="0"/>
              <a:t>errors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dirty="0"/>
              <a:t>Four errors are reported, but the program actually has two errors: </a:t>
            </a:r>
          </a:p>
          <a:p>
            <a:r>
              <a:rPr lang="en-US" dirty="0" smtClean="0"/>
              <a:t>The </a:t>
            </a:r>
            <a:r>
              <a:rPr lang="en-US" dirty="0"/>
              <a:t>keyword void is missing before main in line 2. </a:t>
            </a:r>
          </a:p>
          <a:p>
            <a:r>
              <a:rPr lang="en-US" dirty="0" smtClean="0"/>
              <a:t>The </a:t>
            </a:r>
            <a:r>
              <a:rPr lang="en-US" dirty="0"/>
              <a:t>string Welcome to Java should be closed with a closing quotation mark in line 3. </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990600" y="2876550"/>
            <a:ext cx="6523579" cy="2152650"/>
          </a:xfrm>
          <a:prstGeom prst="rect">
            <a:avLst/>
          </a:prstGeom>
        </p:spPr>
      </p:pic>
    </p:spTree>
    <p:extLst>
      <p:ext uri="{BB962C8B-B14F-4D97-AF65-F5344CB8AC3E}">
        <p14:creationId xmlns:p14="http://schemas.microsoft.com/office/powerpoint/2010/main" val="891070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1417712"/>
            <a:ext cx="7924800" cy="792088"/>
          </a:xfrm>
        </p:spPr>
        <p:txBody>
          <a:bodyPr/>
          <a:lstStyle/>
          <a:p>
            <a:r>
              <a:rPr lang="en-US" dirty="0">
                <a:solidFill>
                  <a:schemeClr val="tx1"/>
                </a:solidFill>
              </a:rPr>
              <a:t>Runtime Errors</a:t>
            </a:r>
          </a:p>
        </p:txBody>
      </p:sp>
      <p:sp>
        <p:nvSpPr>
          <p:cNvPr id="3" name="Content Placeholder 2"/>
          <p:cNvSpPr>
            <a:spLocks noGrp="1"/>
          </p:cNvSpPr>
          <p:nvPr>
            <p:ph idx="1"/>
          </p:nvPr>
        </p:nvSpPr>
        <p:spPr/>
        <p:txBody>
          <a:bodyPr/>
          <a:lstStyle/>
          <a:p>
            <a:pPr marL="0" indent="0" algn="just">
              <a:buNone/>
            </a:pPr>
            <a:r>
              <a:rPr lang="en-US" dirty="0"/>
              <a:t>Runtime errors are errors that cause a program to terminate </a:t>
            </a:r>
            <a:r>
              <a:rPr lang="en-US" dirty="0" smtClean="0"/>
              <a:t>abnormally. </a:t>
            </a:r>
            <a:r>
              <a:rPr lang="en-US" dirty="0"/>
              <a:t>They occur while a program is running if the environment detects an operation that is impossible to carry </a:t>
            </a:r>
            <a:r>
              <a:rPr lang="en-US" dirty="0" smtClean="0"/>
              <a:t>out.</a:t>
            </a:r>
            <a:endParaRPr lang="en-US" dirty="0"/>
          </a:p>
          <a:p>
            <a:pPr marL="0" indent="0" algn="just">
              <a:buNone/>
            </a:pPr>
            <a:r>
              <a:rPr lang="en-US" dirty="0" smtClean="0"/>
              <a:t>Example:</a:t>
            </a:r>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a:p>
        </p:txBody>
      </p:sp>
      <p:pic>
        <p:nvPicPr>
          <p:cNvPr id="4" name="Picture 3"/>
          <p:cNvPicPr>
            <a:picLocks noChangeAspect="1"/>
          </p:cNvPicPr>
          <p:nvPr/>
        </p:nvPicPr>
        <p:blipFill>
          <a:blip r:embed="rId2"/>
          <a:stretch>
            <a:fillRect/>
          </a:stretch>
        </p:blipFill>
        <p:spPr>
          <a:xfrm>
            <a:off x="1371600" y="3733800"/>
            <a:ext cx="5255612" cy="1266825"/>
          </a:xfrm>
          <a:prstGeom prst="rect">
            <a:avLst/>
          </a:prstGeom>
        </p:spPr>
      </p:pic>
    </p:spTree>
    <p:extLst>
      <p:ext uri="{BB962C8B-B14F-4D97-AF65-F5344CB8AC3E}">
        <p14:creationId xmlns:p14="http://schemas.microsoft.com/office/powerpoint/2010/main" val="3877297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1428863"/>
            <a:ext cx="7924800" cy="792088"/>
          </a:xfrm>
        </p:spPr>
        <p:txBody>
          <a:bodyPr/>
          <a:lstStyle/>
          <a:p>
            <a:r>
              <a:rPr lang="en-US" dirty="0">
                <a:solidFill>
                  <a:schemeClr val="tx1"/>
                </a:solidFill>
              </a:rPr>
              <a:t>Logic Errors</a:t>
            </a:r>
          </a:p>
        </p:txBody>
      </p:sp>
      <p:sp>
        <p:nvSpPr>
          <p:cNvPr id="3" name="Content Placeholder 2"/>
          <p:cNvSpPr>
            <a:spLocks noGrp="1"/>
          </p:cNvSpPr>
          <p:nvPr>
            <p:ph idx="1"/>
          </p:nvPr>
        </p:nvSpPr>
        <p:spPr/>
        <p:txBody>
          <a:bodyPr>
            <a:normAutofit/>
          </a:bodyPr>
          <a:lstStyle/>
          <a:p>
            <a:pPr marL="0" indent="0">
              <a:buNone/>
            </a:pPr>
            <a:r>
              <a:rPr lang="en-US" sz="1800" dirty="0"/>
              <a:t>Logic errors occur when a program does not perform the way it was intended to. Errors of this kind occur for many different reasons. </a:t>
            </a:r>
            <a:endParaRPr lang="en-US" sz="1800" dirty="0" smtClean="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r>
              <a:rPr lang="en-US" sz="1800" dirty="0" smtClean="0"/>
              <a:t>You </a:t>
            </a:r>
            <a:r>
              <a:rPr lang="en-US" sz="1800" dirty="0"/>
              <a:t>will get Fahrenheit 67 degrees, </a:t>
            </a:r>
            <a:r>
              <a:rPr lang="en-US" sz="1800" b="1" dirty="0">
                <a:solidFill>
                  <a:srgbClr val="FF0000"/>
                </a:solidFill>
              </a:rPr>
              <a:t>which is wrong</a:t>
            </a:r>
            <a:r>
              <a:rPr lang="en-US" sz="1800" dirty="0"/>
              <a:t>. </a:t>
            </a:r>
            <a:r>
              <a:rPr lang="en-US" sz="1800" dirty="0" smtClean="0"/>
              <a:t>It </a:t>
            </a:r>
            <a:r>
              <a:rPr lang="en-US" sz="1800" dirty="0"/>
              <a:t>should be </a:t>
            </a:r>
            <a:r>
              <a:rPr lang="en-US" sz="1800" dirty="0" smtClean="0"/>
              <a:t>95.0.</a:t>
            </a:r>
          </a:p>
          <a:p>
            <a:pPr marL="0" indent="0">
              <a:buNone/>
            </a:pPr>
            <a:r>
              <a:rPr lang="en-US" sz="1800" dirty="0" smtClean="0"/>
              <a:t>The answer you expect for (9 / 5) calculation is 1,4. However, because both 9 and 5 are integers, (9 / 5) = 1</a:t>
            </a:r>
          </a:p>
          <a:p>
            <a:pPr marL="0" indent="0">
              <a:buNone/>
            </a:pPr>
            <a:r>
              <a:rPr lang="en-US" sz="1800" dirty="0" smtClean="0"/>
              <a:t>Therefore, you must change either 9 or 5 into 9.0 or 5.0 (float data type)</a:t>
            </a:r>
            <a:br>
              <a:rPr lang="en-US" sz="1800" dirty="0" smtClean="0"/>
            </a:br>
            <a:endParaRPr lang="en-US" sz="1800" dirty="0" smtClean="0"/>
          </a:p>
          <a:p>
            <a:pPr marL="0" indent="0">
              <a:buNone/>
            </a:pPr>
            <a:endParaRPr lang="en-US" sz="1800" dirty="0"/>
          </a:p>
        </p:txBody>
      </p:sp>
      <p:pic>
        <p:nvPicPr>
          <p:cNvPr id="4" name="Picture 3"/>
          <p:cNvPicPr>
            <a:picLocks noChangeAspect="1"/>
          </p:cNvPicPr>
          <p:nvPr/>
        </p:nvPicPr>
        <p:blipFill>
          <a:blip r:embed="rId2"/>
          <a:stretch>
            <a:fillRect/>
          </a:stretch>
        </p:blipFill>
        <p:spPr>
          <a:xfrm>
            <a:off x="990600" y="2947555"/>
            <a:ext cx="6210749" cy="1219200"/>
          </a:xfrm>
          <a:prstGeom prst="rect">
            <a:avLst/>
          </a:prstGeom>
        </p:spPr>
      </p:pic>
    </p:spTree>
    <p:extLst>
      <p:ext uri="{BB962C8B-B14F-4D97-AF65-F5344CB8AC3E}">
        <p14:creationId xmlns:p14="http://schemas.microsoft.com/office/powerpoint/2010/main" val="40053623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378" y="1417712"/>
            <a:ext cx="7924800" cy="792088"/>
          </a:xfrm>
        </p:spPr>
        <p:txBody>
          <a:bodyPr/>
          <a:lstStyle/>
          <a:p>
            <a:r>
              <a:rPr lang="en-US" dirty="0">
                <a:solidFill>
                  <a:schemeClr val="tx1"/>
                </a:solidFill>
              </a:rPr>
              <a:t>Common Errors</a:t>
            </a:r>
          </a:p>
        </p:txBody>
      </p:sp>
      <p:sp>
        <p:nvSpPr>
          <p:cNvPr id="3" name="Content Placeholder 2"/>
          <p:cNvSpPr>
            <a:spLocks noGrp="1"/>
          </p:cNvSpPr>
          <p:nvPr>
            <p:ph idx="1"/>
          </p:nvPr>
        </p:nvSpPr>
        <p:spPr/>
        <p:txBody>
          <a:bodyPr/>
          <a:lstStyle/>
          <a:p>
            <a:r>
              <a:rPr lang="en-US" dirty="0"/>
              <a:t>Missing a closing </a:t>
            </a:r>
            <a:r>
              <a:rPr lang="en-US" dirty="0" smtClean="0"/>
              <a:t>brace (})</a:t>
            </a:r>
          </a:p>
          <a:p>
            <a:endParaRPr lang="en-US" dirty="0"/>
          </a:p>
          <a:p>
            <a:endParaRPr lang="en-US" dirty="0" smtClean="0"/>
          </a:p>
          <a:p>
            <a:endParaRPr lang="en-US" dirty="0" smtClean="0"/>
          </a:p>
          <a:p>
            <a:r>
              <a:rPr lang="en-US" dirty="0" smtClean="0"/>
              <a:t>Missing </a:t>
            </a:r>
            <a:r>
              <a:rPr lang="en-US" dirty="0"/>
              <a:t>a </a:t>
            </a:r>
            <a:r>
              <a:rPr lang="en-US" dirty="0" smtClean="0"/>
              <a:t>semicolon (;)</a:t>
            </a:r>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1447799" y="2683232"/>
            <a:ext cx="2801401" cy="821968"/>
          </a:xfrm>
          <a:prstGeom prst="rect">
            <a:avLst/>
          </a:prstGeom>
        </p:spPr>
      </p:pic>
      <p:cxnSp>
        <p:nvCxnSpPr>
          <p:cNvPr id="6" name="Straight Arrow Connector 5"/>
          <p:cNvCxnSpPr/>
          <p:nvPr/>
        </p:nvCxnSpPr>
        <p:spPr>
          <a:xfrm>
            <a:off x="1828800" y="3276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743200" y="3029634"/>
            <a:ext cx="4572000" cy="646331"/>
          </a:xfrm>
          <a:prstGeom prst="rect">
            <a:avLst/>
          </a:prstGeom>
        </p:spPr>
        <p:txBody>
          <a:bodyPr>
            <a:spAutoFit/>
          </a:bodyPr>
          <a:lstStyle/>
          <a:p>
            <a:r>
              <a:rPr lang="en-US" dirty="0"/>
              <a:t>Type this closing brace right away to </a:t>
            </a:r>
            <a:endParaRPr lang="en-US" dirty="0" smtClean="0"/>
          </a:p>
          <a:p>
            <a:r>
              <a:rPr lang="en-US" dirty="0" smtClean="0"/>
              <a:t>match </a:t>
            </a:r>
            <a:r>
              <a:rPr lang="en-US" dirty="0"/>
              <a:t>the opening brace</a:t>
            </a:r>
          </a:p>
        </p:txBody>
      </p:sp>
      <p:pic>
        <p:nvPicPr>
          <p:cNvPr id="8" name="Picture 7"/>
          <p:cNvPicPr>
            <a:picLocks noChangeAspect="1"/>
          </p:cNvPicPr>
          <p:nvPr/>
        </p:nvPicPr>
        <p:blipFill>
          <a:blip r:embed="rId3"/>
          <a:stretch>
            <a:fillRect/>
          </a:stretch>
        </p:blipFill>
        <p:spPr>
          <a:xfrm>
            <a:off x="1447800" y="4195509"/>
            <a:ext cx="4419600" cy="784789"/>
          </a:xfrm>
          <a:prstGeom prst="rect">
            <a:avLst/>
          </a:prstGeom>
        </p:spPr>
      </p:pic>
      <p:sp>
        <p:nvSpPr>
          <p:cNvPr id="12" name="Rectangle 11"/>
          <p:cNvSpPr/>
          <p:nvPr/>
        </p:nvSpPr>
        <p:spPr>
          <a:xfrm>
            <a:off x="6657109" y="4354748"/>
            <a:ext cx="1141338" cy="646331"/>
          </a:xfrm>
          <a:prstGeom prst="rect">
            <a:avLst/>
          </a:prstGeom>
        </p:spPr>
        <p:txBody>
          <a:bodyPr wrap="none">
            <a:spAutoFit/>
          </a:bodyPr>
          <a:lstStyle/>
          <a:p>
            <a:r>
              <a:rPr lang="en-US" dirty="0"/>
              <a:t>Missing a </a:t>
            </a:r>
            <a:endParaRPr lang="en-US" dirty="0" smtClean="0"/>
          </a:p>
          <a:p>
            <a:r>
              <a:rPr lang="en-US" dirty="0" smtClean="0"/>
              <a:t>semicolon</a:t>
            </a:r>
            <a:endParaRPr lang="en-US" dirty="0"/>
          </a:p>
        </p:txBody>
      </p:sp>
      <p:cxnSp>
        <p:nvCxnSpPr>
          <p:cNvPr id="15" name="Straight Arrow Connector 14"/>
          <p:cNvCxnSpPr/>
          <p:nvPr/>
        </p:nvCxnSpPr>
        <p:spPr>
          <a:xfrm>
            <a:off x="5791200" y="46482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392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solidFill>
                  <a:schemeClr val="tx1"/>
                </a:solidFill>
              </a:rPr>
              <a:t>Java Edition and JRE</a:t>
            </a:r>
          </a:p>
        </p:txBody>
      </p:sp>
      <p:sp>
        <p:nvSpPr>
          <p:cNvPr id="9219" name="Content Placeholder 2"/>
          <p:cNvSpPr>
            <a:spLocks noGrp="1"/>
          </p:cNvSpPr>
          <p:nvPr>
            <p:ph idx="1"/>
          </p:nvPr>
        </p:nvSpPr>
        <p:spPr/>
        <p:txBody>
          <a:bodyPr>
            <a:normAutofit fontScale="92500" lnSpcReduction="20000"/>
          </a:bodyPr>
          <a:lstStyle/>
          <a:p>
            <a:r>
              <a:rPr lang="en-US" dirty="0"/>
              <a:t>Java Edition:</a:t>
            </a:r>
          </a:p>
          <a:p>
            <a:pPr lvl="1"/>
            <a:r>
              <a:rPr lang="en-US" dirty="0"/>
              <a:t>Java Standard Edition (Java SE)</a:t>
            </a:r>
            <a:br>
              <a:rPr lang="en-US" dirty="0"/>
            </a:br>
            <a:r>
              <a:rPr lang="en-US" dirty="0"/>
              <a:t>To develop client-side applications.</a:t>
            </a:r>
          </a:p>
          <a:p>
            <a:pPr lvl="1"/>
            <a:r>
              <a:rPr lang="en-US" dirty="0"/>
              <a:t>Java Enterprise Edition (Java EE)</a:t>
            </a:r>
            <a:br>
              <a:rPr lang="en-US" dirty="0"/>
            </a:br>
            <a:r>
              <a:rPr lang="en-US" dirty="0"/>
              <a:t>To develop server-side applications.</a:t>
            </a:r>
          </a:p>
          <a:p>
            <a:pPr lvl="1"/>
            <a:r>
              <a:rPr lang="en-US" dirty="0"/>
              <a:t> Java Micro Edition (Java ME)</a:t>
            </a:r>
            <a:br>
              <a:rPr lang="en-US" dirty="0"/>
            </a:br>
            <a:r>
              <a:rPr lang="en-US" dirty="0"/>
              <a:t>To develop applications for mobile devices.</a:t>
            </a:r>
          </a:p>
          <a:p>
            <a:pPr lvl="1"/>
            <a:endParaRPr lang="en-US" dirty="0"/>
          </a:p>
          <a:p>
            <a:r>
              <a:rPr lang="en-US" dirty="0"/>
              <a:t>Java Runtime Environment (JRE)</a:t>
            </a:r>
          </a:p>
          <a:p>
            <a:pPr lvl="1"/>
            <a:r>
              <a:rPr lang="en-US" dirty="0"/>
              <a:t>A Software that execute Java based application </a:t>
            </a:r>
          </a:p>
          <a:p>
            <a:pPr lvl="1"/>
            <a:r>
              <a:rPr lang="en-US" dirty="0"/>
              <a:t>Java Virtual Machine (JVM) is a collection of programs to execute java bytecode on any computer platform.</a:t>
            </a:r>
          </a:p>
          <a:p>
            <a:pPr lvl="1"/>
            <a:endParaRPr lang="en-US" dirty="0"/>
          </a:p>
          <a:p>
            <a:pPr lvl="1"/>
            <a:endParaRPr lang="en-US" dirty="0"/>
          </a:p>
          <a:p>
            <a:endParaRPr lang="en-US" dirty="0"/>
          </a:p>
        </p:txBody>
      </p:sp>
      <p:sp>
        <p:nvSpPr>
          <p:cNvPr id="4" name="Date Placeholder 3"/>
          <p:cNvSpPr>
            <a:spLocks noGrp="1"/>
          </p:cNvSpPr>
          <p:nvPr>
            <p:ph type="dt" sz="quarter" idx="10"/>
          </p:nvPr>
        </p:nvSpPr>
        <p:spPr/>
        <p:txBody>
          <a:bodyPr/>
          <a:lstStyle/>
          <a:p>
            <a:r>
              <a:rPr lang="en-US" dirty="0"/>
              <a:t>Bina Nusantara University</a:t>
            </a:r>
          </a:p>
        </p:txBody>
      </p:sp>
      <p:sp>
        <p:nvSpPr>
          <p:cNvPr id="9221" name="Slide Number Placeholder 4"/>
          <p:cNvSpPr>
            <a:spLocks noGrp="1"/>
          </p:cNvSpPr>
          <p:nvPr>
            <p:ph type="sldNum" sz="quarter" idx="12"/>
          </p:nvPr>
        </p:nvSpPr>
        <p:spPr/>
        <p:txBody>
          <a:bodyPr/>
          <a:lstStyle/>
          <a:p>
            <a:fld id="{147E904B-FFE5-43F9-8D32-6F34B15063EF}"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1364568"/>
            <a:ext cx="7924800" cy="792088"/>
          </a:xfrm>
        </p:spPr>
        <p:txBody>
          <a:bodyPr/>
          <a:lstStyle/>
          <a:p>
            <a:r>
              <a:rPr lang="en-US" dirty="0">
                <a:solidFill>
                  <a:schemeClr val="tx1"/>
                </a:solidFill>
              </a:rPr>
              <a:t>Common Errors</a:t>
            </a:r>
          </a:p>
        </p:txBody>
      </p:sp>
      <p:sp>
        <p:nvSpPr>
          <p:cNvPr id="3" name="Content Placeholder 2"/>
          <p:cNvSpPr>
            <a:spLocks noGrp="1"/>
          </p:cNvSpPr>
          <p:nvPr>
            <p:ph idx="1"/>
          </p:nvPr>
        </p:nvSpPr>
        <p:spPr/>
        <p:txBody>
          <a:bodyPr/>
          <a:lstStyle/>
          <a:p>
            <a:r>
              <a:rPr lang="en-US" dirty="0" smtClean="0"/>
              <a:t>Missing </a:t>
            </a:r>
            <a:r>
              <a:rPr lang="en-US" dirty="0"/>
              <a:t>quotation marks for </a:t>
            </a:r>
            <a:r>
              <a:rPr lang="en-US" dirty="0" smtClean="0"/>
              <a:t>strings (“)</a:t>
            </a:r>
          </a:p>
          <a:p>
            <a:endParaRPr lang="en-US" dirty="0"/>
          </a:p>
          <a:p>
            <a:endParaRPr lang="en-US" dirty="0" smtClean="0"/>
          </a:p>
          <a:p>
            <a:endParaRPr lang="en-US" dirty="0" smtClean="0"/>
          </a:p>
          <a:p>
            <a:r>
              <a:rPr lang="en-US" dirty="0" smtClean="0"/>
              <a:t>Misspelling </a:t>
            </a:r>
            <a:r>
              <a:rPr lang="en-US" dirty="0"/>
              <a:t>names are common errors for </a:t>
            </a:r>
            <a:r>
              <a:rPr lang="en-US" dirty="0" smtClean="0"/>
              <a:t>new </a:t>
            </a:r>
            <a:r>
              <a:rPr lang="en-US" dirty="0"/>
              <a:t>programmers</a:t>
            </a:r>
            <a:r>
              <a:rPr lang="en-US" dirty="0" smtClean="0"/>
              <a:t>.</a:t>
            </a:r>
          </a:p>
          <a:p>
            <a:pPr marL="0" indent="0">
              <a:buNone/>
            </a:pPr>
            <a:r>
              <a:rPr lang="en-US" sz="1600" dirty="0"/>
              <a:t>Java is </a:t>
            </a:r>
            <a:r>
              <a:rPr lang="en-US" sz="1600" b="1" dirty="0"/>
              <a:t>case sensitive</a:t>
            </a:r>
            <a:r>
              <a:rPr lang="en-US" sz="1600" dirty="0"/>
              <a:t>. Misspelling names is a common error for new programmers. For example,</a:t>
            </a:r>
            <a:r>
              <a:rPr lang="en-US" sz="1600" b="1" dirty="0"/>
              <a:t> the word main </a:t>
            </a:r>
            <a:r>
              <a:rPr lang="en-US" sz="1600" dirty="0"/>
              <a:t>is misspelled as </a:t>
            </a:r>
            <a:r>
              <a:rPr lang="en-US" sz="1600" b="1" dirty="0"/>
              <a:t>Main</a:t>
            </a:r>
            <a:r>
              <a:rPr lang="en-US" sz="1600" dirty="0"/>
              <a:t> </a:t>
            </a:r>
            <a:r>
              <a:rPr lang="en-US" sz="1600" dirty="0" smtClean="0"/>
              <a:t>in </a:t>
            </a:r>
            <a:r>
              <a:rPr lang="en-US" sz="1600" dirty="0"/>
              <a:t>the following </a:t>
            </a:r>
            <a:r>
              <a:rPr lang="en-US" sz="1600" dirty="0" smtClean="0"/>
              <a:t>code:</a:t>
            </a:r>
            <a:endParaRPr lang="en-US" sz="1600" dirty="0"/>
          </a:p>
          <a:p>
            <a:pPr marL="0" indent="0">
              <a:buNone/>
            </a:pPr>
            <a:r>
              <a:rPr lang="en-US" dirty="0"/>
              <a:t> </a:t>
            </a:r>
          </a:p>
        </p:txBody>
      </p:sp>
      <p:pic>
        <p:nvPicPr>
          <p:cNvPr id="9" name="Picture 8"/>
          <p:cNvPicPr>
            <a:picLocks noChangeAspect="1"/>
          </p:cNvPicPr>
          <p:nvPr/>
        </p:nvPicPr>
        <p:blipFill>
          <a:blip r:embed="rId2"/>
          <a:stretch>
            <a:fillRect/>
          </a:stretch>
        </p:blipFill>
        <p:spPr>
          <a:xfrm>
            <a:off x="1524000" y="2775856"/>
            <a:ext cx="4953000" cy="424543"/>
          </a:xfrm>
          <a:prstGeom prst="rect">
            <a:avLst/>
          </a:prstGeom>
        </p:spPr>
      </p:pic>
      <p:cxnSp>
        <p:nvCxnSpPr>
          <p:cNvPr id="17" name="Straight Arrow Connector 16"/>
          <p:cNvCxnSpPr/>
          <p:nvPr/>
        </p:nvCxnSpPr>
        <p:spPr>
          <a:xfrm>
            <a:off x="6019800" y="30480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735698" y="3200400"/>
            <a:ext cx="2568204" cy="369332"/>
          </a:xfrm>
          <a:prstGeom prst="rect">
            <a:avLst/>
          </a:prstGeom>
        </p:spPr>
        <p:txBody>
          <a:bodyPr wrap="none">
            <a:spAutoFit/>
          </a:bodyPr>
          <a:lstStyle/>
          <a:p>
            <a:r>
              <a:rPr lang="en-US" dirty="0"/>
              <a:t>Missing a quotation mark</a:t>
            </a:r>
          </a:p>
        </p:txBody>
      </p:sp>
      <p:pic>
        <p:nvPicPr>
          <p:cNvPr id="19" name="Picture 18"/>
          <p:cNvPicPr>
            <a:picLocks noChangeAspect="1"/>
          </p:cNvPicPr>
          <p:nvPr/>
        </p:nvPicPr>
        <p:blipFill>
          <a:blip r:embed="rId3"/>
          <a:stretch>
            <a:fillRect/>
          </a:stretch>
        </p:blipFill>
        <p:spPr>
          <a:xfrm>
            <a:off x="1905000" y="4724400"/>
            <a:ext cx="4684012" cy="1110952"/>
          </a:xfrm>
          <a:prstGeom prst="rect">
            <a:avLst/>
          </a:prstGeom>
        </p:spPr>
      </p:pic>
    </p:spTree>
    <p:extLst>
      <p:ext uri="{BB962C8B-B14F-4D97-AF65-F5344CB8AC3E}">
        <p14:creationId xmlns:p14="http://schemas.microsoft.com/office/powerpoint/2010/main" val="22937455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1384258"/>
            <a:ext cx="7924800" cy="792088"/>
          </a:xfrm>
        </p:spPr>
        <p:txBody>
          <a:bodyPr/>
          <a:lstStyle/>
          <a:p>
            <a:r>
              <a:rPr lang="en-US" dirty="0" smtClean="0">
                <a:solidFill>
                  <a:schemeClr val="tx1"/>
                </a:solidFill>
              </a:rPr>
              <a:t>Assignment</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You are asked to create a simple calculator that can do addition, subtraction, multiplication, division, modulo</a:t>
            </a:r>
          </a:p>
          <a:p>
            <a:r>
              <a:rPr lang="en-US" dirty="0" smtClean="0"/>
              <a:t>Total always appear in the header and the value will change after the calculator is executed</a:t>
            </a:r>
          </a:p>
          <a:p>
            <a:r>
              <a:rPr lang="en-US" dirty="0" smtClean="0"/>
              <a:t>On the first run, the program requires you to input 2 numbers in order to the calculation</a:t>
            </a:r>
          </a:p>
          <a:p>
            <a:r>
              <a:rPr lang="en-US" dirty="0" smtClean="0"/>
              <a:t>On the second run, you only need to input 1 number in order to the calculation</a:t>
            </a:r>
          </a:p>
          <a:p>
            <a:r>
              <a:rPr lang="en-US" dirty="0" smtClean="0"/>
              <a:t>The menu clear total, will reset the total value. The program will change to the first </a:t>
            </a:r>
            <a:r>
              <a:rPr lang="en-US" smtClean="0"/>
              <a:t>run state.</a:t>
            </a:r>
            <a:endParaRPr lang="en-US" dirty="0" smtClean="0"/>
          </a:p>
          <a:p>
            <a:endParaRPr lang="en-US" dirty="0" smtClean="0"/>
          </a:p>
          <a:p>
            <a:endParaRPr lang="en-US" dirty="0"/>
          </a:p>
        </p:txBody>
      </p:sp>
      <p:sp>
        <p:nvSpPr>
          <p:cNvPr id="5" name="Slide Number Placeholder 4"/>
          <p:cNvSpPr>
            <a:spLocks noGrp="1"/>
          </p:cNvSpPr>
          <p:nvPr>
            <p:ph type="sldNum" sz="quarter" idx="16"/>
          </p:nvPr>
        </p:nvSpPr>
        <p:spPr/>
        <p:txBody>
          <a:bodyPr/>
          <a:lstStyle/>
          <a:p>
            <a:pPr>
              <a:defRPr/>
            </a:pPr>
            <a:fld id="{5B1DAF22-B401-4A2C-8EC1-A5BB2AA7DEF7}" type="slidenum">
              <a:rPr lang="id-ID" smtClean="0"/>
              <a:pPr>
                <a:defRPr/>
              </a:pPr>
              <a:t>51</a:t>
            </a:fld>
            <a:endParaRPr lang="id-ID"/>
          </a:p>
        </p:txBody>
      </p:sp>
    </p:spTree>
    <p:extLst>
      <p:ext uri="{BB962C8B-B14F-4D97-AF65-F5344CB8AC3E}">
        <p14:creationId xmlns:p14="http://schemas.microsoft.com/office/powerpoint/2010/main" val="7254470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6"/>
          </p:nvPr>
        </p:nvSpPr>
        <p:spPr/>
        <p:txBody>
          <a:bodyPr/>
          <a:lstStyle/>
          <a:p>
            <a:pPr>
              <a:defRPr/>
            </a:pPr>
            <a:fld id="{5B1DAF22-B401-4A2C-8EC1-A5BB2AA7DEF7}" type="slidenum">
              <a:rPr lang="id-ID" smtClean="0"/>
              <a:pPr>
                <a:defRPr/>
              </a:pPr>
              <a:t>52</a:t>
            </a:fld>
            <a:endParaRPr lang="id-ID"/>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539215"/>
            <a:ext cx="1866900" cy="12065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500" y="2555697"/>
            <a:ext cx="1689100" cy="26797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7641" y="2540000"/>
            <a:ext cx="1714500" cy="28702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8800" y="2540000"/>
            <a:ext cx="1549400" cy="2514600"/>
          </a:xfrm>
          <a:prstGeom prst="rect">
            <a:avLst/>
          </a:prstGeom>
        </p:spPr>
      </p:pic>
      <p:sp>
        <p:nvSpPr>
          <p:cNvPr id="10" name="Title 1"/>
          <p:cNvSpPr>
            <a:spLocks noGrp="1"/>
          </p:cNvSpPr>
          <p:nvPr>
            <p:ph type="title"/>
          </p:nvPr>
        </p:nvSpPr>
        <p:spPr>
          <a:xfrm>
            <a:off x="2590800" y="1484928"/>
            <a:ext cx="7924800" cy="792088"/>
          </a:xfrm>
        </p:spPr>
        <p:txBody>
          <a:bodyPr/>
          <a:lstStyle/>
          <a:p>
            <a:r>
              <a:rPr lang="en-US" dirty="0" smtClean="0">
                <a:solidFill>
                  <a:schemeClr val="tx1"/>
                </a:solidFill>
              </a:rPr>
              <a:t>Assignment - Screenshots</a:t>
            </a:r>
            <a:endParaRPr lang="en-US" dirty="0">
              <a:solidFill>
                <a:schemeClr val="tx1"/>
              </a:solidFill>
            </a:endParaRPr>
          </a:p>
        </p:txBody>
      </p:sp>
    </p:spTree>
    <p:extLst>
      <p:ext uri="{BB962C8B-B14F-4D97-AF65-F5344CB8AC3E}">
        <p14:creationId xmlns:p14="http://schemas.microsoft.com/office/powerpoint/2010/main" val="23150696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dirty="0" smtClean="0">
                <a:solidFill>
                  <a:schemeClr val="tx1"/>
                </a:solidFill>
              </a:rPr>
              <a:t>References</a:t>
            </a:r>
            <a:endParaRPr lang="en-US" dirty="0">
              <a:solidFill>
                <a:schemeClr val="tx1"/>
              </a:solidFill>
            </a:endParaRPr>
          </a:p>
        </p:txBody>
      </p:sp>
      <p:sp>
        <p:nvSpPr>
          <p:cNvPr id="22532" name="Rectangle 3"/>
          <p:cNvSpPr>
            <a:spLocks noGrp="1" noChangeArrowheads="1"/>
          </p:cNvSpPr>
          <p:nvPr>
            <p:ph type="body" idx="1"/>
          </p:nvPr>
        </p:nvSpPr>
        <p:spPr/>
        <p:txBody>
          <a:bodyPr>
            <a:normAutofit fontScale="85000" lnSpcReduction="20000"/>
          </a:bodyPr>
          <a:lstStyle/>
          <a:p>
            <a:r>
              <a:rPr lang="en-US" dirty="0"/>
              <a:t>Daniel Liang, Y., 2015, Introduction to java programming, vol.</a:t>
            </a:r>
            <a:r>
              <a:rPr lang="en-AU" dirty="0"/>
              <a:t>10, Pearson Education, New Jersey. Chapter 2.</a:t>
            </a:r>
            <a:endParaRPr lang="en-AU" dirty="0">
              <a:hlinkClick r:id="rId2"/>
            </a:endParaRPr>
          </a:p>
          <a:p>
            <a:r>
              <a:rPr lang="en-AU" dirty="0"/>
              <a:t>Data Types. </a:t>
            </a:r>
            <a:r>
              <a:rPr lang="en-AU" dirty="0">
                <a:hlinkClick r:id="rId2"/>
              </a:rPr>
              <a:t>http://docs.oracle.com/javase/tutorial/java/nutsandbolts/datatypes.html</a:t>
            </a:r>
            <a:endParaRPr lang="en-AU" dirty="0"/>
          </a:p>
          <a:p>
            <a:r>
              <a:rPr lang="en-AU" dirty="0"/>
              <a:t>String. </a:t>
            </a:r>
            <a:r>
              <a:rPr lang="en-AU" dirty="0">
                <a:hlinkClick r:id="rId3"/>
              </a:rPr>
              <a:t>http://docs.oracle.com/javase/7/docs/api/java/lang/String.html</a:t>
            </a:r>
            <a:endParaRPr lang="en-AU" dirty="0"/>
          </a:p>
          <a:p>
            <a:r>
              <a:rPr lang="en-US" dirty="0"/>
              <a:t>Composite Data Types. </a:t>
            </a:r>
            <a:r>
              <a:rPr lang="en-US" dirty="0">
                <a:hlinkClick r:id="rId4"/>
              </a:rPr>
              <a:t>http://remote.science.uva.nl/~heck/JAVAcourse/ch4</a:t>
            </a:r>
            <a:endParaRPr lang="en-US" dirty="0"/>
          </a:p>
          <a:p>
            <a:r>
              <a:rPr lang="en-US" dirty="0"/>
              <a:t>Data Type. </a:t>
            </a:r>
            <a:r>
              <a:rPr lang="en-US" dirty="0">
                <a:hlinkClick r:id="rId5"/>
              </a:rPr>
              <a:t>http://en.wikipedia.org/wiki/Data_type</a:t>
            </a:r>
            <a:endParaRPr lang="en-US" dirty="0"/>
          </a:p>
          <a:p>
            <a:r>
              <a:rPr lang="en-US" dirty="0"/>
              <a:t>Primitive Data types. </a:t>
            </a:r>
            <a:r>
              <a:rPr lang="en-US" dirty="0">
                <a:hlinkClick r:id="rId6"/>
              </a:rPr>
              <a:t>http://java.sun.com/docs/books/tutorial/java/nutsandbolts/datatypes.html</a:t>
            </a:r>
            <a:endParaRPr lang="en-US" dirty="0"/>
          </a:p>
          <a:p>
            <a:r>
              <a:rPr lang="en-US" dirty="0"/>
              <a:t>Primitive Data types. </a:t>
            </a:r>
            <a:r>
              <a:rPr lang="en-US" dirty="0">
                <a:hlinkClick r:id="rId7"/>
              </a:rPr>
              <a:t>http://en.wikipedia.org/wiki/Primitive_type</a:t>
            </a:r>
            <a:endParaRPr lang="en-US" dirty="0"/>
          </a:p>
          <a:p>
            <a:endParaRPr lang="en-AU" dirty="0"/>
          </a:p>
          <a:p>
            <a:endParaRPr lang="en-US" dirty="0"/>
          </a:p>
        </p:txBody>
      </p:sp>
      <p:sp>
        <p:nvSpPr>
          <p:cNvPr id="4" name="Date Placeholder 3"/>
          <p:cNvSpPr>
            <a:spLocks noGrp="1"/>
          </p:cNvSpPr>
          <p:nvPr>
            <p:ph type="dt" sz="quarter" idx="10"/>
          </p:nvPr>
        </p:nvSpPr>
        <p:spPr/>
        <p:txBody>
          <a:bodyPr/>
          <a:lstStyle/>
          <a:p>
            <a:r>
              <a:rPr lang="en-US" dirty="0"/>
              <a:t>Bina Nusantara University</a:t>
            </a:r>
          </a:p>
        </p:txBody>
      </p:sp>
      <p:sp>
        <p:nvSpPr>
          <p:cNvPr id="22533" name="Slide Number Placeholder 4"/>
          <p:cNvSpPr>
            <a:spLocks noGrp="1"/>
          </p:cNvSpPr>
          <p:nvPr>
            <p:ph type="sldNum" sz="quarter" idx="12"/>
          </p:nvPr>
        </p:nvSpPr>
        <p:spPr/>
        <p:txBody>
          <a:bodyPr/>
          <a:lstStyle/>
          <a:p>
            <a:fld id="{270CB3E1-BDBA-4EB7-8253-EB6A1294F652}" type="slidenum">
              <a:rPr lang="en-US" smtClean="0"/>
              <a:pPr/>
              <a:t>53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solidFill>
                  <a:schemeClr val="tx1"/>
                </a:solidFill>
              </a:rPr>
              <a:t>JDK</a:t>
            </a:r>
          </a:p>
        </p:txBody>
      </p:sp>
      <p:sp>
        <p:nvSpPr>
          <p:cNvPr id="10243" name="Content Placeholder 2"/>
          <p:cNvSpPr>
            <a:spLocks noGrp="1"/>
          </p:cNvSpPr>
          <p:nvPr>
            <p:ph idx="1"/>
          </p:nvPr>
        </p:nvSpPr>
        <p:spPr/>
        <p:txBody>
          <a:bodyPr>
            <a:normAutofit fontScale="85000" lnSpcReduction="20000"/>
          </a:bodyPr>
          <a:lstStyle/>
          <a:p>
            <a:r>
              <a:rPr lang="en-US" dirty="0"/>
              <a:t>Java Development Toolkit (JDK) consist of set of separate program, each invoked from a command line, for developing and testing Java programs.</a:t>
            </a:r>
          </a:p>
          <a:p>
            <a:r>
              <a:rPr lang="en-US" dirty="0"/>
              <a:t>Java development tool is a software that provides an Integrated Development Environment (IDE) for rapidly developing Java programs. </a:t>
            </a:r>
          </a:p>
          <a:p>
            <a:r>
              <a:rPr lang="en-US" dirty="0"/>
              <a:t>Example: </a:t>
            </a:r>
          </a:p>
          <a:p>
            <a:pPr lvl="1"/>
            <a:r>
              <a:rPr lang="en-US" dirty="0" err="1"/>
              <a:t>JBuilder</a:t>
            </a:r>
            <a:r>
              <a:rPr lang="en-US" dirty="0"/>
              <a:t> by Borland (</a:t>
            </a:r>
            <a:r>
              <a:rPr lang="en-US" dirty="0">
                <a:hlinkClick r:id="rId2"/>
              </a:rPr>
              <a:t>www.borland.com</a:t>
            </a:r>
            <a:r>
              <a:rPr lang="en-US" dirty="0"/>
              <a:t>)</a:t>
            </a:r>
          </a:p>
          <a:p>
            <a:pPr lvl="1"/>
            <a:r>
              <a:rPr lang="en-US" dirty="0" err="1"/>
              <a:t>NetBeans</a:t>
            </a:r>
            <a:r>
              <a:rPr lang="en-US" dirty="0"/>
              <a:t> Open Source by Sun (</a:t>
            </a:r>
            <a:r>
              <a:rPr lang="en-US" dirty="0">
                <a:hlinkClick r:id="rId3"/>
              </a:rPr>
              <a:t>www.netbeans.org</a:t>
            </a:r>
            <a:r>
              <a:rPr lang="en-US" dirty="0"/>
              <a:t>)</a:t>
            </a:r>
          </a:p>
          <a:p>
            <a:pPr lvl="1"/>
            <a:r>
              <a:rPr lang="en-US" dirty="0"/>
              <a:t>Eclipse Open Source by IBM (</a:t>
            </a:r>
            <a:r>
              <a:rPr lang="en-US" dirty="0">
                <a:hlinkClick r:id="rId4"/>
              </a:rPr>
              <a:t>www.eclipse.org</a:t>
            </a:r>
            <a:r>
              <a:rPr lang="en-US" dirty="0"/>
              <a:t>)</a:t>
            </a:r>
          </a:p>
          <a:p>
            <a:pPr lvl="1"/>
            <a:r>
              <a:rPr lang="en-US" dirty="0"/>
              <a:t>Code Warrior by Metrowerks (</a:t>
            </a:r>
            <a:r>
              <a:rPr lang="en-US" dirty="0">
                <a:hlinkClick r:id="rId5"/>
              </a:rPr>
              <a:t>www.metrowerks.com</a:t>
            </a:r>
            <a:r>
              <a:rPr lang="en-US" dirty="0"/>
              <a:t>)</a:t>
            </a:r>
          </a:p>
          <a:p>
            <a:pPr lvl="1"/>
            <a:r>
              <a:rPr lang="en-US" dirty="0" err="1"/>
              <a:t>TextPad</a:t>
            </a:r>
            <a:r>
              <a:rPr lang="en-US" dirty="0"/>
              <a:t> Editor (</a:t>
            </a:r>
            <a:r>
              <a:rPr lang="en-US" dirty="0">
                <a:hlinkClick r:id="rId6"/>
              </a:rPr>
              <a:t>www.textpad.com</a:t>
            </a:r>
            <a:r>
              <a:rPr lang="en-US" dirty="0"/>
              <a:t>)</a:t>
            </a:r>
          </a:p>
          <a:p>
            <a:pPr lvl="1"/>
            <a:r>
              <a:rPr lang="en-US" dirty="0" err="1"/>
              <a:t>JCreator</a:t>
            </a:r>
            <a:r>
              <a:rPr lang="en-US" dirty="0"/>
              <a:t> LE (</a:t>
            </a:r>
            <a:r>
              <a:rPr lang="en-US" dirty="0">
                <a:hlinkClick r:id="rId7"/>
              </a:rPr>
              <a:t>www.jcreator.com</a:t>
            </a:r>
            <a:r>
              <a:rPr lang="en-US" dirty="0"/>
              <a:t>)</a:t>
            </a:r>
          </a:p>
          <a:p>
            <a:pPr lvl="1"/>
            <a:r>
              <a:rPr lang="en-US" dirty="0" err="1"/>
              <a:t>JEdit</a:t>
            </a:r>
            <a:r>
              <a:rPr lang="en-US" dirty="0"/>
              <a:t> (</a:t>
            </a:r>
            <a:r>
              <a:rPr lang="en-US" dirty="0">
                <a:hlinkClick r:id="rId8"/>
              </a:rPr>
              <a:t>www.jedit.org</a:t>
            </a:r>
            <a:r>
              <a:rPr lang="en-US" dirty="0"/>
              <a:t>)</a:t>
            </a:r>
          </a:p>
          <a:p>
            <a:pPr lvl="1"/>
            <a:endParaRPr lang="en-US" dirty="0"/>
          </a:p>
          <a:p>
            <a:endParaRPr lang="en-US" dirty="0"/>
          </a:p>
        </p:txBody>
      </p:sp>
      <p:sp>
        <p:nvSpPr>
          <p:cNvPr id="4" name="Date Placeholder 3"/>
          <p:cNvSpPr>
            <a:spLocks noGrp="1"/>
          </p:cNvSpPr>
          <p:nvPr>
            <p:ph type="dt" sz="quarter" idx="10"/>
          </p:nvPr>
        </p:nvSpPr>
        <p:spPr/>
        <p:txBody>
          <a:bodyPr/>
          <a:lstStyle/>
          <a:p>
            <a:r>
              <a:rPr lang="en-US" dirty="0"/>
              <a:t>Bina Nusantara University</a:t>
            </a:r>
          </a:p>
        </p:txBody>
      </p:sp>
      <p:sp>
        <p:nvSpPr>
          <p:cNvPr id="10245" name="Slide Number Placeholder 4"/>
          <p:cNvSpPr>
            <a:spLocks noGrp="1"/>
          </p:cNvSpPr>
          <p:nvPr>
            <p:ph type="sldNum" sz="quarter" idx="12"/>
          </p:nvPr>
        </p:nvSpPr>
        <p:spPr/>
        <p:txBody>
          <a:bodyPr/>
          <a:lstStyle/>
          <a:p>
            <a:fld id="{9EE71E9F-701D-4789-B560-060092C4B9D6}"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itle 1"/>
          <p:cNvSpPr>
            <a:spLocks noGrp="1"/>
          </p:cNvSpPr>
          <p:nvPr>
            <p:ph type="title"/>
          </p:nvPr>
        </p:nvSpPr>
        <p:spPr/>
        <p:txBody>
          <a:bodyPr/>
          <a:lstStyle/>
          <a:p>
            <a:r>
              <a:rPr lang="en-US" dirty="0">
                <a:solidFill>
                  <a:schemeClr val="tx1"/>
                </a:solidFill>
              </a:rPr>
              <a:t>Most commonly application programs in JDK</a:t>
            </a:r>
          </a:p>
        </p:txBody>
      </p:sp>
      <p:sp>
        <p:nvSpPr>
          <p:cNvPr id="11269" name="Content Placeholder 2"/>
          <p:cNvSpPr>
            <a:spLocks noGrp="1"/>
          </p:cNvSpPr>
          <p:nvPr>
            <p:ph idx="1"/>
          </p:nvPr>
        </p:nvSpPr>
        <p:spPr/>
        <p:txBody>
          <a:bodyPr/>
          <a:lstStyle/>
          <a:p>
            <a:r>
              <a:rPr lang="en-US"/>
              <a:t>Compiler: javac</a:t>
            </a:r>
          </a:p>
          <a:p>
            <a:r>
              <a:rPr lang="en-US"/>
              <a:t>Interpreter: java</a:t>
            </a:r>
          </a:p>
          <a:p>
            <a:r>
              <a:rPr lang="en-US"/>
              <a:t>Debugger: jdb</a:t>
            </a:r>
          </a:p>
          <a:p>
            <a:r>
              <a:rPr lang="en-US"/>
              <a:t>Applet Viewer : appletviewer</a:t>
            </a:r>
          </a:p>
          <a:p>
            <a:r>
              <a:rPr lang="en-US"/>
              <a:t>Documentation: javadoc</a:t>
            </a:r>
          </a:p>
          <a:p>
            <a:r>
              <a:rPr lang="en-US"/>
              <a:t>Compressor: jar	</a:t>
            </a:r>
          </a:p>
          <a:p>
            <a:endParaRPr lang="en-US"/>
          </a:p>
        </p:txBody>
      </p:sp>
      <p:sp>
        <p:nvSpPr>
          <p:cNvPr id="4" name="Date Placeholder 3"/>
          <p:cNvSpPr>
            <a:spLocks noGrp="1"/>
          </p:cNvSpPr>
          <p:nvPr>
            <p:ph type="dt" sz="quarter" idx="10"/>
          </p:nvPr>
        </p:nvSpPr>
        <p:spPr/>
        <p:txBody>
          <a:bodyPr/>
          <a:lstStyle/>
          <a:p>
            <a:r>
              <a:rPr lang="en-US" dirty="0"/>
              <a:t>Bina Nusantara University</a:t>
            </a:r>
          </a:p>
        </p:txBody>
      </p:sp>
      <p:sp>
        <p:nvSpPr>
          <p:cNvPr id="11267" name="Slide Number Placeholder 4"/>
          <p:cNvSpPr>
            <a:spLocks noGrp="1"/>
          </p:cNvSpPr>
          <p:nvPr>
            <p:ph type="sldNum" sz="quarter" idx="12"/>
          </p:nvPr>
        </p:nvSpPr>
        <p:spPr/>
        <p:txBody>
          <a:bodyPr/>
          <a:lstStyle/>
          <a:p>
            <a:fld id="{A2B007CB-7B1D-40BE-9093-598549AE78E5}" type="slidenum">
              <a:rPr lang="en-US" smtClean="0"/>
              <a:pPr/>
              <a:t>7</a:t>
            </a:fld>
            <a:endParaRPr lang="en-US"/>
          </a:p>
        </p:txBody>
      </p:sp>
      <p:sp>
        <p:nvSpPr>
          <p:cNvPr id="8" name="Rectangle 7"/>
          <p:cNvSpPr/>
          <p:nvPr/>
        </p:nvSpPr>
        <p:spPr>
          <a:xfrm>
            <a:off x="838200" y="5164137"/>
            <a:ext cx="1500188"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Welcome.java</a:t>
            </a:r>
          </a:p>
          <a:p>
            <a:pPr algn="ctr">
              <a:defRPr/>
            </a:pPr>
            <a:r>
              <a:rPr lang="en-US" sz="1600" dirty="0"/>
              <a:t>(Java source code file)</a:t>
            </a:r>
          </a:p>
        </p:txBody>
      </p:sp>
      <p:sp>
        <p:nvSpPr>
          <p:cNvPr id="9" name="Rectangle 8"/>
          <p:cNvSpPr/>
          <p:nvPr/>
        </p:nvSpPr>
        <p:spPr>
          <a:xfrm>
            <a:off x="3338513" y="5164137"/>
            <a:ext cx="114300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Java Compiler</a:t>
            </a:r>
          </a:p>
        </p:txBody>
      </p:sp>
      <p:sp>
        <p:nvSpPr>
          <p:cNvPr id="10" name="Rectangle 9"/>
          <p:cNvSpPr/>
          <p:nvPr/>
        </p:nvSpPr>
        <p:spPr>
          <a:xfrm>
            <a:off x="5338763" y="5164137"/>
            <a:ext cx="1785937"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err="1"/>
              <a:t>Welcome.class</a:t>
            </a:r>
            <a:endParaRPr lang="en-US" sz="1600" dirty="0"/>
          </a:p>
          <a:p>
            <a:pPr algn="ctr">
              <a:defRPr/>
            </a:pPr>
            <a:r>
              <a:rPr lang="en-US" sz="1600" dirty="0"/>
              <a:t>(Java </a:t>
            </a:r>
            <a:r>
              <a:rPr lang="en-US" sz="1600" dirty="0" err="1"/>
              <a:t>bytecode</a:t>
            </a:r>
            <a:r>
              <a:rPr lang="en-US" sz="1600" dirty="0"/>
              <a:t> executable </a:t>
            </a:r>
            <a:r>
              <a:rPr lang="en-US" sz="1600" dirty="0" err="1"/>
              <a:t>fle</a:t>
            </a:r>
            <a:r>
              <a:rPr lang="en-US" sz="1600" dirty="0"/>
              <a:t>)</a:t>
            </a:r>
          </a:p>
        </p:txBody>
      </p:sp>
      <p:sp>
        <p:nvSpPr>
          <p:cNvPr id="11" name="Rectangle 10"/>
          <p:cNvSpPr/>
          <p:nvPr/>
        </p:nvSpPr>
        <p:spPr>
          <a:xfrm>
            <a:off x="7981950" y="5164137"/>
            <a:ext cx="928688"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JVM</a:t>
            </a:r>
          </a:p>
        </p:txBody>
      </p:sp>
      <p:cxnSp>
        <p:nvCxnSpPr>
          <p:cNvPr id="12" name="Straight Arrow Connector 11"/>
          <p:cNvCxnSpPr>
            <a:stCxn id="8" idx="3"/>
            <a:endCxn id="9" idx="1"/>
          </p:cNvCxnSpPr>
          <p:nvPr/>
        </p:nvCxnSpPr>
        <p:spPr>
          <a:xfrm>
            <a:off x="2338388" y="5592762"/>
            <a:ext cx="100012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a:stCxn id="9" idx="3"/>
            <a:endCxn id="10" idx="1"/>
          </p:cNvCxnSpPr>
          <p:nvPr/>
        </p:nvCxnSpPr>
        <p:spPr>
          <a:xfrm>
            <a:off x="4481513" y="5592762"/>
            <a:ext cx="85725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10" idx="3"/>
            <a:endCxn id="11" idx="1"/>
          </p:cNvCxnSpPr>
          <p:nvPr/>
        </p:nvCxnSpPr>
        <p:spPr>
          <a:xfrm>
            <a:off x="7124700" y="5592762"/>
            <a:ext cx="85725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277" name="TextBox 20"/>
          <p:cNvSpPr txBox="1">
            <a:spLocks noChangeArrowheads="1"/>
          </p:cNvSpPr>
          <p:nvPr/>
        </p:nvSpPr>
        <p:spPr bwMode="auto">
          <a:xfrm>
            <a:off x="2266950" y="6092825"/>
            <a:ext cx="1179513" cy="307975"/>
          </a:xfrm>
          <a:prstGeom prst="rect">
            <a:avLst/>
          </a:prstGeom>
          <a:noFill/>
          <a:ln w="9525">
            <a:noFill/>
            <a:miter lim="800000"/>
            <a:headEnd/>
            <a:tailEnd/>
          </a:ln>
        </p:spPr>
        <p:txBody>
          <a:bodyPr wrap="none">
            <a:spAutoFit/>
          </a:bodyPr>
          <a:lstStyle/>
          <a:p>
            <a:r>
              <a:rPr lang="en-US" sz="1400"/>
              <a:t>Compiled by</a:t>
            </a:r>
          </a:p>
        </p:txBody>
      </p:sp>
      <p:sp>
        <p:nvSpPr>
          <p:cNvPr id="11278" name="TextBox 22"/>
          <p:cNvSpPr txBox="1">
            <a:spLocks noChangeArrowheads="1"/>
          </p:cNvSpPr>
          <p:nvPr/>
        </p:nvSpPr>
        <p:spPr bwMode="auto">
          <a:xfrm>
            <a:off x="4410075" y="6092825"/>
            <a:ext cx="979488" cy="307975"/>
          </a:xfrm>
          <a:prstGeom prst="rect">
            <a:avLst/>
          </a:prstGeom>
          <a:noFill/>
          <a:ln w="9525">
            <a:noFill/>
            <a:miter lim="800000"/>
            <a:headEnd/>
            <a:tailEnd/>
          </a:ln>
        </p:spPr>
        <p:txBody>
          <a:bodyPr wrap="none">
            <a:spAutoFit/>
          </a:bodyPr>
          <a:lstStyle/>
          <a:p>
            <a:r>
              <a:rPr lang="en-US" sz="1400"/>
              <a:t>generates</a:t>
            </a:r>
          </a:p>
        </p:txBody>
      </p:sp>
      <p:sp>
        <p:nvSpPr>
          <p:cNvPr id="11279" name="TextBox 23"/>
          <p:cNvSpPr txBox="1">
            <a:spLocks noChangeArrowheads="1"/>
          </p:cNvSpPr>
          <p:nvPr/>
        </p:nvSpPr>
        <p:spPr bwMode="auto">
          <a:xfrm>
            <a:off x="6981825" y="6070600"/>
            <a:ext cx="1169988" cy="307975"/>
          </a:xfrm>
          <a:prstGeom prst="rect">
            <a:avLst/>
          </a:prstGeom>
          <a:noFill/>
          <a:ln w="9525">
            <a:noFill/>
            <a:miter lim="800000"/>
            <a:headEnd/>
            <a:tailEnd/>
          </a:ln>
        </p:spPr>
        <p:txBody>
          <a:bodyPr wrap="none">
            <a:spAutoFit/>
          </a:bodyPr>
          <a:lstStyle/>
          <a:p>
            <a:r>
              <a:rPr lang="en-US" sz="1400"/>
              <a:t>Executed by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itle 1"/>
          <p:cNvSpPr>
            <a:spLocks noGrp="1"/>
          </p:cNvSpPr>
          <p:nvPr>
            <p:ph type="title"/>
          </p:nvPr>
        </p:nvSpPr>
        <p:spPr>
          <a:xfrm>
            <a:off x="2590800" y="457200"/>
            <a:ext cx="7067128" cy="1143000"/>
          </a:xfrm>
        </p:spPr>
        <p:txBody>
          <a:bodyPr/>
          <a:lstStyle/>
          <a:p>
            <a:r>
              <a:rPr lang="en-US" dirty="0">
                <a:solidFill>
                  <a:schemeClr val="tx1"/>
                </a:solidFill>
              </a:rPr>
              <a:t>Creating, Compiling, Executing</a:t>
            </a:r>
          </a:p>
        </p:txBody>
      </p:sp>
      <p:sp>
        <p:nvSpPr>
          <p:cNvPr id="33" name="Content Placeholder 32"/>
          <p:cNvSpPr>
            <a:spLocks noGrp="1"/>
          </p:cNvSpPr>
          <p:nvPr>
            <p:ph idx="1"/>
          </p:nvPr>
        </p:nvSpPr>
        <p:spPr/>
        <p:txBody>
          <a:bodyPr/>
          <a:lstStyle/>
          <a:p>
            <a:endParaRPr lang="en-US" dirty="0"/>
          </a:p>
        </p:txBody>
      </p:sp>
      <p:sp>
        <p:nvSpPr>
          <p:cNvPr id="4" name="Date Placeholder 3"/>
          <p:cNvSpPr>
            <a:spLocks noGrp="1"/>
          </p:cNvSpPr>
          <p:nvPr>
            <p:ph type="dt" sz="quarter" idx="10"/>
          </p:nvPr>
        </p:nvSpPr>
        <p:spPr/>
        <p:txBody>
          <a:bodyPr/>
          <a:lstStyle/>
          <a:p>
            <a:r>
              <a:rPr lang="en-US"/>
              <a:t>Bina Nusantara</a:t>
            </a:r>
          </a:p>
        </p:txBody>
      </p:sp>
      <p:sp>
        <p:nvSpPr>
          <p:cNvPr id="12291" name="Slide Number Placeholder 4"/>
          <p:cNvSpPr>
            <a:spLocks noGrp="1"/>
          </p:cNvSpPr>
          <p:nvPr>
            <p:ph type="sldNum" sz="quarter" idx="12"/>
          </p:nvPr>
        </p:nvSpPr>
        <p:spPr/>
        <p:txBody>
          <a:bodyPr/>
          <a:lstStyle/>
          <a:p>
            <a:fld id="{3D2CFECF-615C-4620-8019-AC33795DF8B9}" type="slidenum">
              <a:rPr lang="en-US" smtClean="0"/>
              <a:pPr/>
              <a:t>8</a:t>
            </a:fld>
            <a:endParaRPr lang="en-US"/>
          </a:p>
        </p:txBody>
      </p:sp>
      <p:sp>
        <p:nvSpPr>
          <p:cNvPr id="8" name="Date Placeholder 3"/>
          <p:cNvSpPr txBox="1">
            <a:spLocks/>
          </p:cNvSpPr>
          <p:nvPr/>
        </p:nvSpPr>
        <p:spPr bwMode="auto">
          <a:xfrm>
            <a:off x="312738" y="6237288"/>
            <a:ext cx="2133600" cy="476250"/>
          </a:xfrm>
          <a:prstGeom prst="rect">
            <a:avLst/>
          </a:prstGeom>
          <a:noFill/>
          <a:ln w="9525">
            <a:noFill/>
            <a:miter lim="800000"/>
            <a:headEnd/>
            <a:tailEnd/>
          </a:ln>
          <a:effectLst/>
        </p:spPr>
        <p:txBody>
          <a:bodyPr/>
          <a:lstStyle/>
          <a:p>
            <a:pPr>
              <a:defRPr/>
            </a:pPr>
            <a:r>
              <a:rPr lang="en-US" sz="800">
                <a:latin typeface="+mn-lt"/>
                <a:ea typeface="+mn-ea"/>
              </a:rPr>
              <a:t>Bina Nusantara</a:t>
            </a:r>
          </a:p>
        </p:txBody>
      </p:sp>
      <p:sp>
        <p:nvSpPr>
          <p:cNvPr id="9" name="Rectangle 3"/>
          <p:cNvSpPr txBox="1">
            <a:spLocks noChangeArrowheads="1"/>
          </p:cNvSpPr>
          <p:nvPr/>
        </p:nvSpPr>
        <p:spPr bwMode="auto">
          <a:xfrm>
            <a:off x="552450" y="2168525"/>
            <a:ext cx="8229600" cy="3517900"/>
          </a:xfrm>
          <a:prstGeom prst="rect">
            <a:avLst/>
          </a:prstGeom>
          <a:noFill/>
          <a:ln w="9525">
            <a:noFill/>
            <a:miter lim="800000"/>
            <a:headEnd/>
            <a:tailEnd/>
          </a:ln>
        </p:spPr>
        <p:txBody>
          <a:bodyPr/>
          <a:lstStyle/>
          <a:p>
            <a:pPr marL="342900" indent="-342900">
              <a:spcBef>
                <a:spcPct val="20000"/>
              </a:spcBef>
              <a:defRPr/>
            </a:pPr>
            <a:r>
              <a:rPr lang="en-US" sz="2400" kern="0">
                <a:latin typeface="+mn-lt"/>
              </a:rPr>
              <a:t> </a:t>
            </a:r>
          </a:p>
        </p:txBody>
      </p:sp>
      <p:sp>
        <p:nvSpPr>
          <p:cNvPr id="12295" name="AutoShape 5"/>
          <p:cNvSpPr>
            <a:spLocks noChangeArrowheads="1"/>
          </p:cNvSpPr>
          <p:nvPr/>
        </p:nvSpPr>
        <p:spPr bwMode="auto">
          <a:xfrm>
            <a:off x="5464175" y="2457450"/>
            <a:ext cx="2298700" cy="431800"/>
          </a:xfrm>
          <a:prstGeom prst="can">
            <a:avLst>
              <a:gd name="adj" fmla="val 25000"/>
            </a:avLst>
          </a:prstGeom>
          <a:solidFill>
            <a:schemeClr val="accent1"/>
          </a:solidFill>
          <a:ln w="9525">
            <a:solidFill>
              <a:schemeClr val="tx1"/>
            </a:solidFill>
            <a:round/>
            <a:headEnd/>
            <a:tailEnd/>
          </a:ln>
        </p:spPr>
        <p:txBody>
          <a:bodyPr wrap="none" anchor="ctr"/>
          <a:lstStyle/>
          <a:p>
            <a:pPr algn="ctr"/>
            <a:r>
              <a:rPr lang="en-US" sz="1400" dirty="0">
                <a:solidFill>
                  <a:schemeClr val="bg1"/>
                </a:solidFill>
              </a:rPr>
              <a:t>Source Code</a:t>
            </a:r>
          </a:p>
        </p:txBody>
      </p:sp>
      <p:sp>
        <p:nvSpPr>
          <p:cNvPr id="12296" name="Rectangle 6"/>
          <p:cNvSpPr>
            <a:spLocks noChangeArrowheads="1"/>
          </p:cNvSpPr>
          <p:nvPr/>
        </p:nvSpPr>
        <p:spPr bwMode="auto">
          <a:xfrm>
            <a:off x="5464175" y="1808163"/>
            <a:ext cx="2298700" cy="288925"/>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sz="1400" dirty="0">
                <a:solidFill>
                  <a:schemeClr val="bg1"/>
                </a:solidFill>
              </a:rPr>
              <a:t>Create/Modify Source Code</a:t>
            </a:r>
          </a:p>
        </p:txBody>
      </p:sp>
      <p:sp>
        <p:nvSpPr>
          <p:cNvPr id="12297" name="Rectangle 7"/>
          <p:cNvSpPr>
            <a:spLocks noChangeArrowheads="1"/>
          </p:cNvSpPr>
          <p:nvPr/>
        </p:nvSpPr>
        <p:spPr bwMode="auto">
          <a:xfrm>
            <a:off x="5464175" y="3249613"/>
            <a:ext cx="2371725" cy="647700"/>
          </a:xfrm>
          <a:prstGeom prst="rect">
            <a:avLst/>
          </a:prstGeom>
          <a:solidFill>
            <a:schemeClr val="accent1"/>
          </a:solidFill>
          <a:ln w="9525">
            <a:solidFill>
              <a:schemeClr val="tx1"/>
            </a:solidFill>
            <a:miter lim="800000"/>
            <a:headEnd/>
            <a:tailEnd/>
          </a:ln>
        </p:spPr>
        <p:txBody>
          <a:bodyPr wrap="none" anchor="ctr"/>
          <a:lstStyle/>
          <a:p>
            <a:pPr algn="ctr"/>
            <a:r>
              <a:rPr lang="en-US" sz="1400" dirty="0">
                <a:solidFill>
                  <a:schemeClr val="bg1"/>
                </a:solidFill>
              </a:rPr>
              <a:t>Compile Source Code</a:t>
            </a:r>
          </a:p>
          <a:p>
            <a:pPr algn="ctr"/>
            <a:r>
              <a:rPr lang="en-US" sz="1400" dirty="0">
                <a:solidFill>
                  <a:schemeClr val="bg1"/>
                </a:solidFill>
              </a:rPr>
              <a:t>e.g., </a:t>
            </a:r>
            <a:r>
              <a:rPr lang="en-US" sz="1400" dirty="0" err="1">
                <a:solidFill>
                  <a:schemeClr val="bg1"/>
                </a:solidFill>
              </a:rPr>
              <a:t>javac</a:t>
            </a:r>
            <a:r>
              <a:rPr lang="en-US" sz="1400" dirty="0">
                <a:solidFill>
                  <a:schemeClr val="bg1"/>
                </a:solidFill>
              </a:rPr>
              <a:t> </a:t>
            </a:r>
            <a:r>
              <a:rPr lang="en-US" sz="1400" dirty="0" err="1">
                <a:solidFill>
                  <a:schemeClr val="bg1"/>
                </a:solidFill>
              </a:rPr>
              <a:t>Welcome.java</a:t>
            </a:r>
            <a:endParaRPr lang="en-US" sz="1400" dirty="0">
              <a:solidFill>
                <a:schemeClr val="bg1"/>
              </a:solidFill>
            </a:endParaRPr>
          </a:p>
        </p:txBody>
      </p:sp>
      <p:sp>
        <p:nvSpPr>
          <p:cNvPr id="12298" name="AutoShape 8"/>
          <p:cNvSpPr>
            <a:spLocks noChangeArrowheads="1"/>
          </p:cNvSpPr>
          <p:nvPr/>
        </p:nvSpPr>
        <p:spPr bwMode="auto">
          <a:xfrm>
            <a:off x="5464175" y="4545013"/>
            <a:ext cx="2443163" cy="431800"/>
          </a:xfrm>
          <a:prstGeom prst="can">
            <a:avLst>
              <a:gd name="adj" fmla="val 25000"/>
            </a:avLst>
          </a:prstGeom>
          <a:solidFill>
            <a:schemeClr val="accent1"/>
          </a:solidFill>
          <a:ln w="9525">
            <a:solidFill>
              <a:schemeClr val="tx1"/>
            </a:solidFill>
            <a:round/>
            <a:headEnd/>
            <a:tailEnd/>
          </a:ln>
        </p:spPr>
        <p:txBody>
          <a:bodyPr wrap="none" anchor="ctr"/>
          <a:lstStyle/>
          <a:p>
            <a:pPr algn="ctr"/>
            <a:r>
              <a:rPr lang="en-US" sz="1400" dirty="0">
                <a:solidFill>
                  <a:schemeClr val="bg1"/>
                </a:solidFill>
              </a:rPr>
              <a:t>Bytecode</a:t>
            </a:r>
          </a:p>
        </p:txBody>
      </p:sp>
      <p:sp>
        <p:nvSpPr>
          <p:cNvPr id="12299" name="Rectangle 9"/>
          <p:cNvSpPr>
            <a:spLocks noChangeArrowheads="1"/>
          </p:cNvSpPr>
          <p:nvPr/>
        </p:nvSpPr>
        <p:spPr bwMode="auto">
          <a:xfrm>
            <a:off x="5464175" y="5335588"/>
            <a:ext cx="2443163" cy="576262"/>
          </a:xfrm>
          <a:prstGeom prst="rect">
            <a:avLst/>
          </a:prstGeom>
          <a:solidFill>
            <a:schemeClr val="accent1"/>
          </a:solidFill>
          <a:ln w="9525">
            <a:solidFill>
              <a:schemeClr val="tx1"/>
            </a:solidFill>
            <a:miter lim="800000"/>
            <a:headEnd/>
            <a:tailEnd/>
          </a:ln>
        </p:spPr>
        <p:txBody>
          <a:bodyPr wrap="none" anchor="ctr"/>
          <a:lstStyle/>
          <a:p>
            <a:pPr algn="ctr"/>
            <a:r>
              <a:rPr lang="en-US" sz="1400" dirty="0">
                <a:solidFill>
                  <a:schemeClr val="bg1"/>
                </a:solidFill>
              </a:rPr>
              <a:t>Run Bytecode</a:t>
            </a:r>
          </a:p>
          <a:p>
            <a:pPr algn="ctr"/>
            <a:r>
              <a:rPr lang="en-US" sz="1400" dirty="0">
                <a:solidFill>
                  <a:schemeClr val="bg1"/>
                </a:solidFill>
              </a:rPr>
              <a:t>e.g., java Welcome</a:t>
            </a:r>
          </a:p>
        </p:txBody>
      </p:sp>
      <p:sp>
        <p:nvSpPr>
          <p:cNvPr id="12300" name="Rectangle 10"/>
          <p:cNvSpPr>
            <a:spLocks noChangeArrowheads="1"/>
          </p:cNvSpPr>
          <p:nvPr/>
        </p:nvSpPr>
        <p:spPr bwMode="auto">
          <a:xfrm>
            <a:off x="5464175" y="6200775"/>
            <a:ext cx="2443163" cy="360363"/>
          </a:xfrm>
          <a:prstGeom prst="rect">
            <a:avLst/>
          </a:prstGeom>
          <a:solidFill>
            <a:schemeClr val="accent1"/>
          </a:solidFill>
          <a:ln w="9525">
            <a:solidFill>
              <a:schemeClr val="tx1"/>
            </a:solidFill>
            <a:miter lim="800000"/>
            <a:headEnd/>
            <a:tailEnd/>
          </a:ln>
        </p:spPr>
        <p:txBody>
          <a:bodyPr wrap="none" anchor="ctr"/>
          <a:lstStyle/>
          <a:p>
            <a:pPr algn="ctr"/>
            <a:r>
              <a:rPr lang="en-US" sz="1600" dirty="0">
                <a:solidFill>
                  <a:schemeClr val="bg1"/>
                </a:solidFill>
              </a:rPr>
              <a:t>Result</a:t>
            </a:r>
          </a:p>
        </p:txBody>
      </p:sp>
      <p:sp>
        <p:nvSpPr>
          <p:cNvPr id="12301" name="Line 11"/>
          <p:cNvSpPr>
            <a:spLocks noChangeShapeType="1"/>
          </p:cNvSpPr>
          <p:nvPr/>
        </p:nvSpPr>
        <p:spPr bwMode="auto">
          <a:xfrm>
            <a:off x="6683375" y="2097088"/>
            <a:ext cx="0" cy="358775"/>
          </a:xfrm>
          <a:prstGeom prst="line">
            <a:avLst/>
          </a:prstGeom>
          <a:noFill/>
          <a:ln w="9525">
            <a:solidFill>
              <a:schemeClr val="tx1"/>
            </a:solidFill>
            <a:round/>
            <a:headEnd/>
            <a:tailEnd type="triangle" w="med" len="med"/>
          </a:ln>
        </p:spPr>
        <p:txBody>
          <a:bodyPr/>
          <a:lstStyle/>
          <a:p>
            <a:endParaRPr lang="en-US"/>
          </a:p>
        </p:txBody>
      </p:sp>
      <p:sp>
        <p:nvSpPr>
          <p:cNvPr id="12302" name="Line 12"/>
          <p:cNvSpPr>
            <a:spLocks noChangeShapeType="1"/>
          </p:cNvSpPr>
          <p:nvPr/>
        </p:nvSpPr>
        <p:spPr bwMode="auto">
          <a:xfrm>
            <a:off x="6683375" y="2889250"/>
            <a:ext cx="0" cy="358775"/>
          </a:xfrm>
          <a:prstGeom prst="line">
            <a:avLst/>
          </a:prstGeom>
          <a:noFill/>
          <a:ln w="9525">
            <a:solidFill>
              <a:schemeClr val="tx1"/>
            </a:solidFill>
            <a:round/>
            <a:headEnd/>
            <a:tailEnd type="triangle" w="med" len="med"/>
          </a:ln>
        </p:spPr>
        <p:txBody>
          <a:bodyPr/>
          <a:lstStyle/>
          <a:p>
            <a:endParaRPr lang="en-US"/>
          </a:p>
        </p:txBody>
      </p:sp>
      <p:sp>
        <p:nvSpPr>
          <p:cNvPr id="12303" name="Line 13"/>
          <p:cNvSpPr>
            <a:spLocks noChangeShapeType="1"/>
          </p:cNvSpPr>
          <p:nvPr/>
        </p:nvSpPr>
        <p:spPr bwMode="auto">
          <a:xfrm>
            <a:off x="6683375" y="3897313"/>
            <a:ext cx="0" cy="647700"/>
          </a:xfrm>
          <a:prstGeom prst="line">
            <a:avLst/>
          </a:prstGeom>
          <a:noFill/>
          <a:ln w="9525">
            <a:solidFill>
              <a:schemeClr val="tx1"/>
            </a:solidFill>
            <a:round/>
            <a:headEnd/>
            <a:tailEnd type="triangle" w="med" len="med"/>
          </a:ln>
        </p:spPr>
        <p:txBody>
          <a:bodyPr/>
          <a:lstStyle/>
          <a:p>
            <a:endParaRPr lang="en-US"/>
          </a:p>
        </p:txBody>
      </p:sp>
      <p:sp>
        <p:nvSpPr>
          <p:cNvPr id="12304" name="Line 14"/>
          <p:cNvSpPr>
            <a:spLocks noChangeShapeType="1"/>
          </p:cNvSpPr>
          <p:nvPr/>
        </p:nvSpPr>
        <p:spPr bwMode="auto">
          <a:xfrm>
            <a:off x="6683375" y="4976813"/>
            <a:ext cx="0" cy="360362"/>
          </a:xfrm>
          <a:prstGeom prst="line">
            <a:avLst/>
          </a:prstGeom>
          <a:noFill/>
          <a:ln w="9525">
            <a:solidFill>
              <a:schemeClr val="tx1"/>
            </a:solidFill>
            <a:round/>
            <a:headEnd/>
            <a:tailEnd type="triangle" w="med" len="med"/>
          </a:ln>
        </p:spPr>
        <p:txBody>
          <a:bodyPr/>
          <a:lstStyle/>
          <a:p>
            <a:endParaRPr lang="en-US"/>
          </a:p>
        </p:txBody>
      </p:sp>
      <p:sp>
        <p:nvSpPr>
          <p:cNvPr id="12305" name="Line 15"/>
          <p:cNvSpPr>
            <a:spLocks noChangeShapeType="1"/>
          </p:cNvSpPr>
          <p:nvPr/>
        </p:nvSpPr>
        <p:spPr bwMode="auto">
          <a:xfrm>
            <a:off x="6683375" y="5913438"/>
            <a:ext cx="0" cy="287337"/>
          </a:xfrm>
          <a:prstGeom prst="line">
            <a:avLst/>
          </a:prstGeom>
          <a:noFill/>
          <a:ln w="9525">
            <a:solidFill>
              <a:schemeClr val="tx1"/>
            </a:solidFill>
            <a:round/>
            <a:headEnd/>
            <a:tailEnd type="triangle" w="med" len="med"/>
          </a:ln>
        </p:spPr>
        <p:txBody>
          <a:bodyPr/>
          <a:lstStyle/>
          <a:p>
            <a:endParaRPr lang="en-US"/>
          </a:p>
        </p:txBody>
      </p:sp>
      <p:cxnSp>
        <p:nvCxnSpPr>
          <p:cNvPr id="12306" name="AutoShape 16"/>
          <p:cNvCxnSpPr>
            <a:cxnSpLocks noChangeShapeType="1"/>
            <a:stCxn id="12300" idx="2"/>
            <a:endCxn id="12296" idx="3"/>
          </p:cNvCxnSpPr>
          <p:nvPr/>
        </p:nvCxnSpPr>
        <p:spPr bwMode="auto">
          <a:xfrm rot="5400000" flipH="1" flipV="1">
            <a:off x="4920456" y="3718719"/>
            <a:ext cx="4608513" cy="1076325"/>
          </a:xfrm>
          <a:prstGeom prst="bentConnector4">
            <a:avLst>
              <a:gd name="adj1" fmla="val -4926"/>
              <a:gd name="adj2" fmla="val 224481"/>
            </a:avLst>
          </a:prstGeom>
          <a:noFill/>
          <a:ln w="9525">
            <a:solidFill>
              <a:schemeClr val="tx1"/>
            </a:solidFill>
            <a:miter lim="800000"/>
            <a:headEnd/>
            <a:tailEnd type="triangle" w="med" len="med"/>
          </a:ln>
        </p:spPr>
      </p:cxnSp>
      <p:sp>
        <p:nvSpPr>
          <p:cNvPr id="12307" name="Text Box 17"/>
          <p:cNvSpPr txBox="1">
            <a:spLocks noChangeArrowheads="1"/>
          </p:cNvSpPr>
          <p:nvPr/>
        </p:nvSpPr>
        <p:spPr bwMode="auto">
          <a:xfrm>
            <a:off x="6819900" y="4060825"/>
            <a:ext cx="1658938" cy="274638"/>
          </a:xfrm>
          <a:prstGeom prst="rect">
            <a:avLst/>
          </a:prstGeom>
          <a:noFill/>
          <a:ln w="9525">
            <a:noFill/>
            <a:miter lim="800000"/>
            <a:headEnd/>
            <a:tailEnd/>
          </a:ln>
        </p:spPr>
        <p:txBody>
          <a:bodyPr wrap="none">
            <a:spAutoFit/>
          </a:bodyPr>
          <a:lstStyle/>
          <a:p>
            <a:r>
              <a:rPr lang="en-US" b="1"/>
              <a:t>If compilation errors</a:t>
            </a:r>
          </a:p>
        </p:txBody>
      </p:sp>
      <p:cxnSp>
        <p:nvCxnSpPr>
          <p:cNvPr id="12308" name="AutoShape 18"/>
          <p:cNvCxnSpPr>
            <a:cxnSpLocks noChangeShapeType="1"/>
            <a:stCxn id="12298" idx="1"/>
            <a:endCxn id="12296" idx="3"/>
          </p:cNvCxnSpPr>
          <p:nvPr/>
        </p:nvCxnSpPr>
        <p:spPr bwMode="auto">
          <a:xfrm rot="-5400000">
            <a:off x="5928519" y="2710656"/>
            <a:ext cx="2592388" cy="1076325"/>
          </a:xfrm>
          <a:prstGeom prst="bentConnector4">
            <a:avLst>
              <a:gd name="adj1" fmla="val 7838"/>
              <a:gd name="adj2" fmla="val 182005"/>
            </a:avLst>
          </a:prstGeom>
          <a:noFill/>
          <a:ln w="9525">
            <a:solidFill>
              <a:schemeClr val="tx1"/>
            </a:solidFill>
            <a:miter lim="800000"/>
            <a:headEnd/>
            <a:tailEnd type="triangle" w="med" len="med"/>
          </a:ln>
        </p:spPr>
      </p:cxnSp>
      <p:sp>
        <p:nvSpPr>
          <p:cNvPr id="12309" name="Text Box 19"/>
          <p:cNvSpPr txBox="1">
            <a:spLocks noChangeArrowheads="1"/>
          </p:cNvSpPr>
          <p:nvPr/>
        </p:nvSpPr>
        <p:spPr bwMode="auto">
          <a:xfrm>
            <a:off x="8001000" y="5572125"/>
            <a:ext cx="879475" cy="822325"/>
          </a:xfrm>
          <a:prstGeom prst="rect">
            <a:avLst/>
          </a:prstGeom>
          <a:noFill/>
          <a:ln w="9525">
            <a:noFill/>
            <a:miter lim="800000"/>
            <a:headEnd/>
            <a:tailEnd/>
          </a:ln>
        </p:spPr>
        <p:txBody>
          <a:bodyPr wrap="none">
            <a:spAutoFit/>
          </a:bodyPr>
          <a:lstStyle/>
          <a:p>
            <a:r>
              <a:rPr lang="en-US" b="1"/>
              <a:t>If runtime</a:t>
            </a:r>
          </a:p>
          <a:p>
            <a:r>
              <a:rPr lang="en-US" b="1"/>
              <a:t>errors or</a:t>
            </a:r>
          </a:p>
          <a:p>
            <a:r>
              <a:rPr lang="en-US" b="1"/>
              <a:t>Incorrect</a:t>
            </a:r>
          </a:p>
          <a:p>
            <a:r>
              <a:rPr lang="en-US" b="1"/>
              <a:t>result</a:t>
            </a:r>
          </a:p>
        </p:txBody>
      </p:sp>
      <p:sp>
        <p:nvSpPr>
          <p:cNvPr id="12310" name="Rectangle 20"/>
          <p:cNvSpPr>
            <a:spLocks noChangeArrowheads="1"/>
          </p:cNvSpPr>
          <p:nvPr/>
        </p:nvSpPr>
        <p:spPr bwMode="auto">
          <a:xfrm>
            <a:off x="274638" y="2097088"/>
            <a:ext cx="4752975" cy="1295400"/>
          </a:xfrm>
          <a:prstGeom prst="rect">
            <a:avLst/>
          </a:prstGeom>
          <a:solidFill>
            <a:schemeClr val="accent1"/>
          </a:solidFill>
          <a:ln w="9525">
            <a:solidFill>
              <a:schemeClr val="tx1"/>
            </a:solidFill>
            <a:miter lim="800000"/>
            <a:headEnd/>
            <a:tailEnd/>
          </a:ln>
        </p:spPr>
        <p:txBody>
          <a:bodyPr wrap="none" anchor="ctr"/>
          <a:lstStyle/>
          <a:p>
            <a:r>
              <a:rPr lang="en-US" sz="1400" b="1" dirty="0">
                <a:solidFill>
                  <a:schemeClr val="bg1"/>
                </a:solidFill>
                <a:latin typeface="Courier New" pitchFamily="-109" charset="0"/>
              </a:rPr>
              <a:t>public class Welcome {</a:t>
            </a:r>
          </a:p>
          <a:p>
            <a:r>
              <a:rPr lang="en-US" sz="1400" b="1" dirty="0">
                <a:solidFill>
                  <a:schemeClr val="bg1"/>
                </a:solidFill>
                <a:latin typeface="Courier New" pitchFamily="-109" charset="0"/>
              </a:rPr>
              <a:t>  Public static void main(String [] </a:t>
            </a:r>
            <a:r>
              <a:rPr lang="en-US" sz="1400" b="1" dirty="0" err="1">
                <a:solidFill>
                  <a:schemeClr val="bg1"/>
                </a:solidFill>
                <a:latin typeface="Courier New" pitchFamily="-109" charset="0"/>
              </a:rPr>
              <a:t>args</a:t>
            </a:r>
            <a:r>
              <a:rPr lang="en-US" sz="1400" b="1" dirty="0">
                <a:solidFill>
                  <a:schemeClr val="bg1"/>
                </a:solidFill>
                <a:latin typeface="Courier New" pitchFamily="-109" charset="0"/>
              </a:rPr>
              <a:t>)</a:t>
            </a:r>
          </a:p>
          <a:p>
            <a:r>
              <a:rPr lang="en-US" sz="1400" b="1" dirty="0">
                <a:solidFill>
                  <a:schemeClr val="bg1"/>
                </a:solidFill>
                <a:latin typeface="Courier New" pitchFamily="-109" charset="0"/>
              </a:rPr>
              <a:t>  {</a:t>
            </a:r>
          </a:p>
          <a:p>
            <a:r>
              <a:rPr lang="en-US" sz="1400" b="1" dirty="0">
                <a:solidFill>
                  <a:schemeClr val="bg1"/>
                </a:solidFill>
                <a:latin typeface="Courier New" pitchFamily="-109" charset="0"/>
              </a:rPr>
              <a:t>    </a:t>
            </a:r>
            <a:r>
              <a:rPr lang="en-US" sz="1400" b="1" dirty="0" err="1">
                <a:solidFill>
                  <a:schemeClr val="bg1"/>
                </a:solidFill>
                <a:latin typeface="Courier New" pitchFamily="-109" charset="0"/>
              </a:rPr>
              <a:t>System.out.println</a:t>
            </a:r>
            <a:r>
              <a:rPr lang="en-US" sz="1400" b="1" dirty="0">
                <a:solidFill>
                  <a:schemeClr val="bg1"/>
                </a:solidFill>
                <a:latin typeface="Courier New" pitchFamily="-109" charset="0"/>
              </a:rPr>
              <a:t>(“Welcome to Java!”);</a:t>
            </a:r>
          </a:p>
          <a:p>
            <a:r>
              <a:rPr lang="en-US" sz="1400" b="1" dirty="0">
                <a:solidFill>
                  <a:schemeClr val="bg1"/>
                </a:solidFill>
                <a:latin typeface="Courier New" pitchFamily="-109" charset="0"/>
              </a:rPr>
              <a:t>  }</a:t>
            </a:r>
          </a:p>
          <a:p>
            <a:r>
              <a:rPr lang="en-US" sz="1400" b="1" dirty="0">
                <a:solidFill>
                  <a:schemeClr val="bg1"/>
                </a:solidFill>
                <a:latin typeface="Courier New" pitchFamily="-109" charset="0"/>
              </a:rPr>
              <a:t>}</a:t>
            </a:r>
          </a:p>
        </p:txBody>
      </p:sp>
      <p:sp>
        <p:nvSpPr>
          <p:cNvPr id="12311" name="Line 21"/>
          <p:cNvSpPr>
            <a:spLocks noChangeShapeType="1"/>
          </p:cNvSpPr>
          <p:nvPr/>
        </p:nvSpPr>
        <p:spPr bwMode="auto">
          <a:xfrm flipH="1">
            <a:off x="5027613" y="2600325"/>
            <a:ext cx="431800" cy="0"/>
          </a:xfrm>
          <a:prstGeom prst="line">
            <a:avLst/>
          </a:prstGeom>
          <a:noFill/>
          <a:ln w="9525">
            <a:solidFill>
              <a:schemeClr val="tx1"/>
            </a:solidFill>
            <a:round/>
            <a:headEnd/>
            <a:tailEnd type="triangle" w="med" len="med"/>
          </a:ln>
        </p:spPr>
        <p:txBody>
          <a:bodyPr/>
          <a:lstStyle/>
          <a:p>
            <a:endParaRPr lang="en-US"/>
          </a:p>
        </p:txBody>
      </p:sp>
      <p:sp>
        <p:nvSpPr>
          <p:cNvPr id="12312" name="Text Box 22"/>
          <p:cNvSpPr txBox="1">
            <a:spLocks noChangeArrowheads="1"/>
          </p:cNvSpPr>
          <p:nvPr/>
        </p:nvSpPr>
        <p:spPr bwMode="auto">
          <a:xfrm>
            <a:off x="6884987" y="2113427"/>
            <a:ext cx="1387475" cy="274638"/>
          </a:xfrm>
          <a:prstGeom prst="rect">
            <a:avLst/>
          </a:prstGeom>
          <a:noFill/>
          <a:ln w="9525">
            <a:noFill/>
            <a:miter lim="800000"/>
            <a:headEnd/>
            <a:tailEnd/>
          </a:ln>
        </p:spPr>
        <p:txBody>
          <a:bodyPr wrap="none">
            <a:spAutoFit/>
          </a:bodyPr>
          <a:lstStyle/>
          <a:p>
            <a:r>
              <a:rPr lang="en-US" b="1" dirty="0"/>
              <a:t>Save on the disk</a:t>
            </a:r>
          </a:p>
        </p:txBody>
      </p:sp>
      <p:sp>
        <p:nvSpPr>
          <p:cNvPr id="12313" name="Text Box 23"/>
          <p:cNvSpPr txBox="1">
            <a:spLocks noChangeArrowheads="1"/>
          </p:cNvSpPr>
          <p:nvPr/>
        </p:nvSpPr>
        <p:spPr bwMode="auto">
          <a:xfrm>
            <a:off x="274638" y="1735138"/>
            <a:ext cx="4752975" cy="304800"/>
          </a:xfrm>
          <a:prstGeom prst="rect">
            <a:avLst/>
          </a:prstGeom>
          <a:noFill/>
          <a:ln w="9525">
            <a:noFill/>
            <a:miter lim="800000"/>
            <a:headEnd/>
            <a:tailEnd/>
          </a:ln>
        </p:spPr>
        <p:txBody>
          <a:bodyPr>
            <a:spAutoFit/>
          </a:bodyPr>
          <a:lstStyle/>
          <a:p>
            <a:pPr algn="ctr"/>
            <a:r>
              <a:rPr lang="en-US" sz="1400" b="1"/>
              <a:t>Source code (developed by the programmer)</a:t>
            </a:r>
          </a:p>
        </p:txBody>
      </p:sp>
      <p:sp>
        <p:nvSpPr>
          <p:cNvPr id="12314" name="Rectangle 24"/>
          <p:cNvSpPr>
            <a:spLocks noChangeArrowheads="1"/>
          </p:cNvSpPr>
          <p:nvPr/>
        </p:nvSpPr>
        <p:spPr bwMode="auto">
          <a:xfrm>
            <a:off x="274638" y="4473575"/>
            <a:ext cx="4752975" cy="2232025"/>
          </a:xfrm>
          <a:prstGeom prst="rect">
            <a:avLst/>
          </a:prstGeom>
          <a:solidFill>
            <a:schemeClr val="accent1"/>
          </a:solidFill>
          <a:ln w="9525">
            <a:solidFill>
              <a:schemeClr val="tx1"/>
            </a:solidFill>
            <a:miter lim="800000"/>
            <a:headEnd/>
            <a:tailEnd/>
          </a:ln>
        </p:spPr>
        <p:txBody>
          <a:bodyPr wrap="none" anchor="ctr"/>
          <a:lstStyle/>
          <a:p>
            <a:r>
              <a:rPr lang="en-US" sz="1400" b="1" dirty="0">
                <a:solidFill>
                  <a:schemeClr val="bg1"/>
                </a:solidFill>
                <a:latin typeface="Courier New" pitchFamily="-109" charset="0"/>
              </a:rPr>
              <a:t>…</a:t>
            </a:r>
          </a:p>
          <a:p>
            <a:r>
              <a:rPr lang="en-US" sz="1400" b="1" dirty="0">
                <a:solidFill>
                  <a:schemeClr val="bg1"/>
                </a:solidFill>
                <a:latin typeface="Courier New" pitchFamily="-109" charset="0"/>
              </a:rPr>
              <a:t>Method Welcome()</a:t>
            </a:r>
          </a:p>
          <a:p>
            <a:r>
              <a:rPr lang="en-US" sz="1400" b="1" dirty="0">
                <a:solidFill>
                  <a:schemeClr val="bg1"/>
                </a:solidFill>
                <a:latin typeface="Courier New" pitchFamily="-109" charset="0"/>
              </a:rPr>
              <a:t>  0 aload_0</a:t>
            </a:r>
          </a:p>
          <a:p>
            <a:r>
              <a:rPr lang="en-US" sz="1400" b="1" dirty="0">
                <a:solidFill>
                  <a:schemeClr val="bg1"/>
                </a:solidFill>
                <a:latin typeface="Courier New" pitchFamily="-109" charset="0"/>
              </a:rPr>
              <a:t>  …</a:t>
            </a:r>
          </a:p>
          <a:p>
            <a:endParaRPr lang="en-US" sz="1400" b="1" dirty="0">
              <a:solidFill>
                <a:schemeClr val="bg1"/>
              </a:solidFill>
              <a:latin typeface="Courier New" pitchFamily="-109" charset="0"/>
            </a:endParaRPr>
          </a:p>
          <a:p>
            <a:r>
              <a:rPr lang="en-US" sz="1400" b="1" dirty="0">
                <a:solidFill>
                  <a:schemeClr val="bg1"/>
                </a:solidFill>
                <a:latin typeface="Courier New" pitchFamily="-109" charset="0"/>
              </a:rPr>
              <a:t>Method void main(</a:t>
            </a:r>
            <a:r>
              <a:rPr lang="en-US" sz="1400" b="1" dirty="0" err="1">
                <a:solidFill>
                  <a:schemeClr val="bg1"/>
                </a:solidFill>
                <a:latin typeface="Courier New" pitchFamily="-109" charset="0"/>
              </a:rPr>
              <a:t>java.lang.String</a:t>
            </a:r>
            <a:r>
              <a:rPr lang="en-US" sz="1400" b="1" dirty="0">
                <a:solidFill>
                  <a:schemeClr val="bg1"/>
                </a:solidFill>
                <a:latin typeface="Courier New" pitchFamily="-109" charset="0"/>
              </a:rPr>
              <a:t>[])</a:t>
            </a:r>
          </a:p>
          <a:p>
            <a:r>
              <a:rPr lang="en-US" sz="1400" b="1" dirty="0">
                <a:solidFill>
                  <a:schemeClr val="bg1"/>
                </a:solidFill>
                <a:latin typeface="Courier New" pitchFamily="-109" charset="0"/>
              </a:rPr>
              <a:t>  0 </a:t>
            </a:r>
            <a:r>
              <a:rPr lang="en-US" sz="1400" b="1" dirty="0" err="1">
                <a:solidFill>
                  <a:schemeClr val="bg1"/>
                </a:solidFill>
                <a:latin typeface="Courier New" pitchFamily="-109" charset="0"/>
              </a:rPr>
              <a:t>getstatic</a:t>
            </a:r>
            <a:r>
              <a:rPr lang="en-US" sz="1400" b="1" dirty="0">
                <a:solidFill>
                  <a:schemeClr val="bg1"/>
                </a:solidFill>
                <a:latin typeface="Courier New" pitchFamily="-109" charset="0"/>
              </a:rPr>
              <a:t> #2 …</a:t>
            </a:r>
          </a:p>
          <a:p>
            <a:r>
              <a:rPr lang="en-US" sz="1400" b="1" dirty="0">
                <a:solidFill>
                  <a:schemeClr val="bg1"/>
                </a:solidFill>
                <a:latin typeface="Courier New" pitchFamily="-109" charset="0"/>
              </a:rPr>
              <a:t>  3 </a:t>
            </a:r>
            <a:r>
              <a:rPr lang="en-US" sz="1400" b="1" dirty="0" err="1">
                <a:solidFill>
                  <a:schemeClr val="bg1"/>
                </a:solidFill>
                <a:latin typeface="Courier New" pitchFamily="-109" charset="0"/>
              </a:rPr>
              <a:t>ldc</a:t>
            </a:r>
            <a:r>
              <a:rPr lang="en-US" sz="1400" b="1" dirty="0">
                <a:solidFill>
                  <a:schemeClr val="bg1"/>
                </a:solidFill>
                <a:latin typeface="Courier New" pitchFamily="-109" charset="0"/>
              </a:rPr>
              <a:t> #3 &lt;String “Welcome to Java!”&gt;</a:t>
            </a:r>
          </a:p>
          <a:p>
            <a:r>
              <a:rPr lang="en-US" sz="1400" b="1" dirty="0">
                <a:solidFill>
                  <a:schemeClr val="bg1"/>
                </a:solidFill>
                <a:latin typeface="Courier New" pitchFamily="-109" charset="0"/>
              </a:rPr>
              <a:t>  5 </a:t>
            </a:r>
            <a:r>
              <a:rPr lang="en-US" sz="1400" b="1" dirty="0" err="1">
                <a:solidFill>
                  <a:schemeClr val="bg1"/>
                </a:solidFill>
                <a:latin typeface="Courier New" pitchFamily="-109" charset="0"/>
              </a:rPr>
              <a:t>invokevirtual</a:t>
            </a:r>
            <a:r>
              <a:rPr lang="en-US" sz="1400" b="1" dirty="0">
                <a:solidFill>
                  <a:schemeClr val="bg1"/>
                </a:solidFill>
                <a:latin typeface="Courier New" pitchFamily="-109" charset="0"/>
              </a:rPr>
              <a:t> #4</a:t>
            </a:r>
          </a:p>
          <a:p>
            <a:r>
              <a:rPr lang="en-US" sz="1400" b="1" dirty="0">
                <a:solidFill>
                  <a:schemeClr val="bg1"/>
                </a:solidFill>
                <a:latin typeface="Courier New" pitchFamily="-109" charset="0"/>
              </a:rPr>
              <a:t>  8 return</a:t>
            </a:r>
          </a:p>
        </p:txBody>
      </p:sp>
      <p:sp>
        <p:nvSpPr>
          <p:cNvPr id="12315" name="Text Box 25"/>
          <p:cNvSpPr txBox="1">
            <a:spLocks noChangeArrowheads="1"/>
          </p:cNvSpPr>
          <p:nvPr/>
        </p:nvSpPr>
        <p:spPr bwMode="auto">
          <a:xfrm>
            <a:off x="274638" y="3897313"/>
            <a:ext cx="4752975" cy="517525"/>
          </a:xfrm>
          <a:prstGeom prst="rect">
            <a:avLst/>
          </a:prstGeom>
          <a:noFill/>
          <a:ln w="9525">
            <a:noFill/>
            <a:miter lim="800000"/>
            <a:headEnd/>
            <a:tailEnd/>
          </a:ln>
        </p:spPr>
        <p:txBody>
          <a:bodyPr>
            <a:spAutoFit/>
          </a:bodyPr>
          <a:lstStyle/>
          <a:p>
            <a:pPr algn="ctr"/>
            <a:r>
              <a:rPr lang="en-US" sz="1400" b="1"/>
              <a:t>Bytecode (generated by the compiler for JVM to read and interpret, not for you to understand)</a:t>
            </a:r>
          </a:p>
        </p:txBody>
      </p:sp>
      <p:sp>
        <p:nvSpPr>
          <p:cNvPr id="12316" name="Line 26"/>
          <p:cNvSpPr>
            <a:spLocks noChangeShapeType="1"/>
          </p:cNvSpPr>
          <p:nvPr/>
        </p:nvSpPr>
        <p:spPr bwMode="auto">
          <a:xfrm flipH="1">
            <a:off x="5027613" y="4760913"/>
            <a:ext cx="431800" cy="0"/>
          </a:xfrm>
          <a:prstGeom prst="line">
            <a:avLst/>
          </a:prstGeom>
          <a:noFill/>
          <a:ln w="9525">
            <a:solidFill>
              <a:schemeClr val="tx1"/>
            </a:solidFill>
            <a:round/>
            <a:headEnd/>
            <a:tailEnd type="triangle" w="med" len="med"/>
          </a:ln>
        </p:spPr>
        <p:txBody>
          <a:bodyPr/>
          <a:lstStyle/>
          <a:p>
            <a:endParaRPr lang="en-US"/>
          </a:p>
        </p:txBody>
      </p:sp>
      <p:sp>
        <p:nvSpPr>
          <p:cNvPr id="12317" name="Text Box 27"/>
          <p:cNvSpPr txBox="1">
            <a:spLocks noChangeArrowheads="1"/>
          </p:cNvSpPr>
          <p:nvPr/>
        </p:nvSpPr>
        <p:spPr bwMode="auto">
          <a:xfrm>
            <a:off x="4667250" y="4090988"/>
            <a:ext cx="1465263" cy="274637"/>
          </a:xfrm>
          <a:prstGeom prst="rect">
            <a:avLst/>
          </a:prstGeom>
          <a:noFill/>
          <a:ln w="9525">
            <a:noFill/>
            <a:miter lim="800000"/>
            <a:headEnd/>
            <a:tailEnd/>
          </a:ln>
        </p:spPr>
        <p:txBody>
          <a:bodyPr wrap="none">
            <a:spAutoFit/>
          </a:bodyPr>
          <a:lstStyle/>
          <a:p>
            <a:r>
              <a:rPr lang="en-US" b="1" dirty="0"/>
              <a:t>Stored in the disk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1"/>
          <p:cNvGrpSpPr>
            <a:grpSpLocks/>
          </p:cNvGrpSpPr>
          <p:nvPr/>
        </p:nvGrpSpPr>
        <p:grpSpPr bwMode="auto">
          <a:xfrm>
            <a:off x="801687" y="1371600"/>
            <a:ext cx="8647113" cy="3429000"/>
            <a:chOff x="357158" y="1928802"/>
            <a:chExt cx="8647179" cy="3429024"/>
          </a:xfrm>
        </p:grpSpPr>
        <p:pic>
          <p:nvPicPr>
            <p:cNvPr id="12296" name="Picture 2"/>
            <p:cNvPicPr>
              <a:picLocks noChangeAspect="1" noChangeArrowheads="1"/>
            </p:cNvPicPr>
            <p:nvPr/>
          </p:nvPicPr>
          <p:blipFill>
            <a:blip r:embed="rId2" cstate="print"/>
            <a:srcRect/>
            <a:stretch>
              <a:fillRect/>
            </a:stretch>
          </p:blipFill>
          <p:spPr bwMode="auto">
            <a:xfrm>
              <a:off x="1217595" y="2695160"/>
              <a:ext cx="6240973" cy="2324112"/>
            </a:xfrm>
            <a:prstGeom prst="rect">
              <a:avLst/>
            </a:prstGeom>
            <a:noFill/>
            <a:ln w="9525">
              <a:noFill/>
              <a:miter lim="800000"/>
              <a:headEnd/>
              <a:tailEnd/>
            </a:ln>
          </p:spPr>
        </p:pic>
        <p:sp>
          <p:nvSpPr>
            <p:cNvPr id="39" name="Left Brace 38"/>
            <p:cNvSpPr/>
            <p:nvPr/>
          </p:nvSpPr>
          <p:spPr>
            <a:xfrm>
              <a:off x="1003276" y="2947984"/>
              <a:ext cx="214314" cy="1928825"/>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srgbClr val="FF0000"/>
                </a:solidFill>
              </a:endParaRPr>
            </a:p>
          </p:txBody>
        </p:sp>
        <p:sp>
          <p:nvSpPr>
            <p:cNvPr id="40" name="Left Brace 39"/>
            <p:cNvSpPr/>
            <p:nvPr/>
          </p:nvSpPr>
          <p:spPr>
            <a:xfrm>
              <a:off x="1503342" y="3519488"/>
              <a:ext cx="214315" cy="785817"/>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srgbClr val="FF0000"/>
                </a:solidFill>
              </a:endParaRPr>
            </a:p>
          </p:txBody>
        </p:sp>
        <p:cxnSp>
          <p:nvCxnSpPr>
            <p:cNvPr id="41" name="Curved Connector 12"/>
            <p:cNvCxnSpPr>
              <a:stCxn id="40" idx="1"/>
            </p:cNvCxnSpPr>
            <p:nvPr/>
          </p:nvCxnSpPr>
          <p:spPr>
            <a:xfrm rot="10800000" flipH="1" flipV="1">
              <a:off x="1503342" y="3911603"/>
              <a:ext cx="714380" cy="1108083"/>
            </a:xfrm>
            <a:prstGeom prst="curvedConnector4">
              <a:avLst>
                <a:gd name="adj1" fmla="val -32000"/>
                <a:gd name="adj2" fmla="val 6774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300" name="TextBox 17"/>
            <p:cNvSpPr txBox="1">
              <a:spLocks noChangeArrowheads="1"/>
            </p:cNvSpPr>
            <p:nvPr/>
          </p:nvSpPr>
          <p:spPr bwMode="auto">
            <a:xfrm>
              <a:off x="1646223" y="5019272"/>
              <a:ext cx="2055371" cy="338554"/>
            </a:xfrm>
            <a:prstGeom prst="rect">
              <a:avLst/>
            </a:prstGeom>
            <a:noFill/>
            <a:ln w="9525">
              <a:noFill/>
              <a:miter lim="800000"/>
              <a:headEnd/>
              <a:tailEnd/>
            </a:ln>
          </p:spPr>
          <p:txBody>
            <a:bodyPr wrap="none">
              <a:spAutoFit/>
            </a:bodyPr>
            <a:lstStyle/>
            <a:p>
              <a:r>
                <a:rPr lang="en-US" sz="1600" b="1">
                  <a:solidFill>
                    <a:srgbClr val="0070C0"/>
                  </a:solidFill>
                </a:rPr>
                <a:t>Main Method Block</a:t>
              </a:r>
            </a:p>
          </p:txBody>
        </p:sp>
        <p:sp>
          <p:nvSpPr>
            <p:cNvPr id="12301" name="TextBox 18"/>
            <p:cNvSpPr txBox="1">
              <a:spLocks noChangeArrowheads="1"/>
            </p:cNvSpPr>
            <p:nvPr/>
          </p:nvSpPr>
          <p:spPr bwMode="auto">
            <a:xfrm>
              <a:off x="357158" y="3661950"/>
              <a:ext cx="788999" cy="584775"/>
            </a:xfrm>
            <a:prstGeom prst="rect">
              <a:avLst/>
            </a:prstGeom>
            <a:noFill/>
            <a:ln w="9525">
              <a:noFill/>
              <a:miter lim="800000"/>
              <a:headEnd/>
              <a:tailEnd/>
            </a:ln>
          </p:spPr>
          <p:txBody>
            <a:bodyPr wrap="none">
              <a:spAutoFit/>
            </a:bodyPr>
            <a:lstStyle/>
            <a:p>
              <a:r>
                <a:rPr lang="en-US" sz="1600" b="1">
                  <a:solidFill>
                    <a:srgbClr val="0070C0"/>
                  </a:solidFill>
                </a:rPr>
                <a:t>Class </a:t>
              </a:r>
            </a:p>
            <a:p>
              <a:r>
                <a:rPr lang="en-US" sz="1600" b="1">
                  <a:solidFill>
                    <a:srgbClr val="0070C0"/>
                  </a:solidFill>
                </a:rPr>
                <a:t>Block</a:t>
              </a:r>
            </a:p>
          </p:txBody>
        </p:sp>
        <p:cxnSp>
          <p:nvCxnSpPr>
            <p:cNvPr id="44" name="Elbow Connector 43"/>
            <p:cNvCxnSpPr/>
            <p:nvPr/>
          </p:nvCxnSpPr>
          <p:spPr>
            <a:xfrm>
              <a:off x="7432700" y="4019554"/>
              <a:ext cx="357190" cy="214315"/>
            </a:xfrm>
            <a:prstGeom prst="bentConnector3">
              <a:avLst>
                <a:gd name="adj1" fmla="val 50000"/>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303" name="TextBox 27"/>
            <p:cNvSpPr txBox="1">
              <a:spLocks noChangeArrowheads="1"/>
            </p:cNvSpPr>
            <p:nvPr/>
          </p:nvSpPr>
          <p:spPr bwMode="auto">
            <a:xfrm>
              <a:off x="7713599" y="4090578"/>
              <a:ext cx="1290738" cy="338554"/>
            </a:xfrm>
            <a:prstGeom prst="rect">
              <a:avLst/>
            </a:prstGeom>
            <a:noFill/>
            <a:ln w="9525">
              <a:noFill/>
              <a:miter lim="800000"/>
              <a:headEnd/>
              <a:tailEnd/>
            </a:ln>
          </p:spPr>
          <p:txBody>
            <a:bodyPr wrap="none">
              <a:spAutoFit/>
            </a:bodyPr>
            <a:lstStyle/>
            <a:p>
              <a:r>
                <a:rPr lang="en-US" sz="1600" b="1">
                  <a:solidFill>
                    <a:srgbClr val="0070C0"/>
                  </a:solidFill>
                </a:rPr>
                <a:t>Statements</a:t>
              </a:r>
            </a:p>
          </p:txBody>
        </p:sp>
        <p:sp>
          <p:nvSpPr>
            <p:cNvPr id="46" name="Rectangle 45"/>
            <p:cNvSpPr/>
            <p:nvPr/>
          </p:nvSpPr>
          <p:spPr>
            <a:xfrm>
              <a:off x="2928928" y="2714619"/>
              <a:ext cx="1714513" cy="3571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ectangle 46"/>
            <p:cNvSpPr/>
            <p:nvPr/>
          </p:nvSpPr>
          <p:spPr>
            <a:xfrm>
              <a:off x="4214812" y="3286123"/>
              <a:ext cx="642943" cy="2857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Rectangle 47"/>
            <p:cNvSpPr/>
            <p:nvPr/>
          </p:nvSpPr>
          <p:spPr>
            <a:xfrm>
              <a:off x="1214415" y="2714619"/>
              <a:ext cx="928695" cy="3571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9" name="Straight Arrow Connector 48"/>
            <p:cNvCxnSpPr>
              <a:stCxn id="46" idx="0"/>
            </p:cNvCxnSpPr>
            <p:nvPr/>
          </p:nvCxnSpPr>
          <p:spPr>
            <a:xfrm rot="5400000" flipH="1" flipV="1">
              <a:off x="3786185" y="2214553"/>
              <a:ext cx="500065" cy="5000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4893474" y="2821777"/>
              <a:ext cx="428628" cy="5000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flipH="1" flipV="1">
              <a:off x="1463654" y="2465381"/>
              <a:ext cx="500067"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310" name="TextBox 36"/>
            <p:cNvSpPr txBox="1">
              <a:spLocks noChangeArrowheads="1"/>
            </p:cNvSpPr>
            <p:nvPr/>
          </p:nvSpPr>
          <p:spPr bwMode="auto">
            <a:xfrm>
              <a:off x="873138" y="1928802"/>
              <a:ext cx="1770036" cy="338554"/>
            </a:xfrm>
            <a:prstGeom prst="rect">
              <a:avLst/>
            </a:prstGeom>
            <a:noFill/>
            <a:ln w="9525">
              <a:noFill/>
              <a:miter lim="800000"/>
              <a:headEnd/>
              <a:tailEnd/>
            </a:ln>
          </p:spPr>
          <p:txBody>
            <a:bodyPr wrap="none">
              <a:spAutoFit/>
            </a:bodyPr>
            <a:lstStyle/>
            <a:p>
              <a:r>
                <a:rPr lang="en-US" sz="1600" b="1" dirty="0">
                  <a:solidFill>
                    <a:srgbClr val="0070C0"/>
                  </a:solidFill>
                </a:rPr>
                <a:t>Access modifier</a:t>
              </a:r>
            </a:p>
          </p:txBody>
        </p:sp>
        <p:sp>
          <p:nvSpPr>
            <p:cNvPr id="12311" name="TextBox 37"/>
            <p:cNvSpPr txBox="1">
              <a:spLocks noChangeArrowheads="1"/>
            </p:cNvSpPr>
            <p:nvPr/>
          </p:nvSpPr>
          <p:spPr bwMode="auto">
            <a:xfrm>
              <a:off x="3929058" y="1928802"/>
              <a:ext cx="1324402" cy="338554"/>
            </a:xfrm>
            <a:prstGeom prst="rect">
              <a:avLst/>
            </a:prstGeom>
            <a:noFill/>
            <a:ln w="9525">
              <a:noFill/>
              <a:miter lim="800000"/>
              <a:headEnd/>
              <a:tailEnd/>
            </a:ln>
          </p:spPr>
          <p:txBody>
            <a:bodyPr wrap="none">
              <a:spAutoFit/>
            </a:bodyPr>
            <a:lstStyle/>
            <a:p>
              <a:r>
                <a:rPr lang="en-US" sz="1600" b="1">
                  <a:solidFill>
                    <a:srgbClr val="0070C0"/>
                  </a:solidFill>
                </a:rPr>
                <a:t>Class name</a:t>
              </a:r>
            </a:p>
          </p:txBody>
        </p:sp>
        <p:sp>
          <p:nvSpPr>
            <p:cNvPr id="12312" name="TextBox 38"/>
            <p:cNvSpPr txBox="1">
              <a:spLocks noChangeArrowheads="1"/>
            </p:cNvSpPr>
            <p:nvPr/>
          </p:nvSpPr>
          <p:spPr bwMode="auto">
            <a:xfrm>
              <a:off x="5286380" y="2643182"/>
              <a:ext cx="1643399" cy="338554"/>
            </a:xfrm>
            <a:prstGeom prst="rect">
              <a:avLst/>
            </a:prstGeom>
            <a:noFill/>
            <a:ln w="9525">
              <a:noFill/>
              <a:miter lim="800000"/>
              <a:headEnd/>
              <a:tailEnd/>
            </a:ln>
          </p:spPr>
          <p:txBody>
            <a:bodyPr wrap="none">
              <a:spAutoFit/>
            </a:bodyPr>
            <a:lstStyle/>
            <a:p>
              <a:r>
                <a:rPr lang="en-US" sz="1600" b="1">
                  <a:solidFill>
                    <a:srgbClr val="0070C0"/>
                  </a:solidFill>
                </a:rPr>
                <a:t>Function name</a:t>
              </a:r>
            </a:p>
          </p:txBody>
        </p:sp>
        <p:sp>
          <p:nvSpPr>
            <p:cNvPr id="55" name="Rectangle 54"/>
            <p:cNvSpPr/>
            <p:nvPr/>
          </p:nvSpPr>
          <p:spPr>
            <a:xfrm>
              <a:off x="1714481" y="3286123"/>
              <a:ext cx="928694" cy="3571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6" name="Straight Arrow Connector 55"/>
            <p:cNvCxnSpPr/>
            <p:nvPr/>
          </p:nvCxnSpPr>
          <p:spPr>
            <a:xfrm rot="16200000" flipV="1">
              <a:off x="1535886" y="2464587"/>
              <a:ext cx="1071569" cy="5715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2292" name="Rectangle 2"/>
          <p:cNvSpPr>
            <a:spLocks noGrp="1" noChangeArrowheads="1"/>
          </p:cNvSpPr>
          <p:nvPr>
            <p:ph type="title"/>
          </p:nvPr>
        </p:nvSpPr>
        <p:spPr>
          <a:xfrm>
            <a:off x="4267200" y="381000"/>
            <a:ext cx="7924800" cy="792088"/>
          </a:xfrm>
        </p:spPr>
        <p:txBody>
          <a:bodyPr/>
          <a:lstStyle/>
          <a:p>
            <a:pPr eaLnBrk="1" hangingPunct="1"/>
            <a:r>
              <a:rPr lang="en-US" dirty="0" smtClean="0">
                <a:solidFill>
                  <a:schemeClr val="tx1"/>
                </a:solidFill>
                <a:ea typeface="ＭＳ Ｐゴシック" pitchFamily="-84" charset="-128"/>
              </a:rPr>
              <a:t>Simple Java Program</a:t>
            </a:r>
          </a:p>
        </p:txBody>
      </p:sp>
      <p:sp>
        <p:nvSpPr>
          <p:cNvPr id="4" name="Date Placeholder 3"/>
          <p:cNvSpPr>
            <a:spLocks noGrp="1"/>
          </p:cNvSpPr>
          <p:nvPr>
            <p:ph type="dt" sz="half" idx="14"/>
          </p:nvPr>
        </p:nvSpPr>
        <p:spPr>
          <a:prstGeom prst="rect">
            <a:avLst/>
          </a:prstGeom>
        </p:spPr>
        <p:txBody>
          <a:bodyPr/>
          <a:lstStyle/>
          <a:p>
            <a:r>
              <a:rPr lang="en-US" dirty="0"/>
              <a:t>Bina Nusantara University</a:t>
            </a:r>
          </a:p>
        </p:txBody>
      </p:sp>
      <p:sp>
        <p:nvSpPr>
          <p:cNvPr id="12293" name="Slide Number Placeholder 4"/>
          <p:cNvSpPr>
            <a:spLocks noGrp="1"/>
          </p:cNvSpPr>
          <p:nvPr>
            <p:ph type="sldNum" sz="quarter" idx="16"/>
          </p:nvPr>
        </p:nvSpPr>
        <p:spPr>
          <a:prstGeom prst="rect">
            <a:avLst/>
          </a:prstGeom>
          <a:noFill/>
        </p:spPr>
        <p:txBody>
          <a:bodyPr/>
          <a:lstStyle/>
          <a:p>
            <a:fld id="{FE454387-9755-4623-8089-ED4900F8D10C}" type="slidenum">
              <a:rPr lang="en-US" smtClean="0"/>
              <a:pPr/>
              <a:t>9</a:t>
            </a:fld>
            <a:endParaRPr lang="en-US" smtClean="0"/>
          </a:p>
        </p:txBody>
      </p:sp>
      <p:pic>
        <p:nvPicPr>
          <p:cNvPr id="12294" name="Picture 8"/>
          <p:cNvPicPr>
            <a:picLocks noChangeAspect="1" noChangeArrowheads="1"/>
          </p:cNvPicPr>
          <p:nvPr/>
        </p:nvPicPr>
        <p:blipFill>
          <a:blip r:embed="rId3" cstate="print"/>
          <a:srcRect/>
          <a:stretch>
            <a:fillRect/>
          </a:stretch>
        </p:blipFill>
        <p:spPr bwMode="auto">
          <a:xfrm>
            <a:off x="4191000" y="4038600"/>
            <a:ext cx="4419600" cy="1547813"/>
          </a:xfrm>
          <a:prstGeom prst="rect">
            <a:avLst/>
          </a:prstGeom>
          <a:noFill/>
          <a:ln w="9525">
            <a:noFill/>
            <a:miter lim="800000"/>
            <a:headEnd/>
            <a:tailEnd/>
          </a:ln>
        </p:spPr>
      </p:pic>
      <p:sp>
        <p:nvSpPr>
          <p:cNvPr id="12295" name="TextBox 56"/>
          <p:cNvSpPr txBox="1">
            <a:spLocks noChangeArrowheads="1"/>
          </p:cNvSpPr>
          <p:nvPr/>
        </p:nvSpPr>
        <p:spPr bwMode="auto">
          <a:xfrm>
            <a:off x="571500" y="5572125"/>
            <a:ext cx="8215313" cy="862013"/>
          </a:xfrm>
          <a:prstGeom prst="rect">
            <a:avLst/>
          </a:prstGeom>
          <a:noFill/>
          <a:ln w="9525">
            <a:noFill/>
            <a:miter lim="800000"/>
            <a:headEnd/>
            <a:tailEnd/>
          </a:ln>
        </p:spPr>
        <p:txBody>
          <a:bodyPr>
            <a:spAutoFit/>
          </a:bodyPr>
          <a:lstStyle/>
          <a:p>
            <a:r>
              <a:rPr lang="en-US" sz="1800" b="1" dirty="0"/>
              <a:t>Note: </a:t>
            </a:r>
            <a:r>
              <a:rPr lang="en-US" sz="1600" dirty="0"/>
              <a:t>access modifier will be taught in details in the next subject. At First, you just need to apply the </a:t>
            </a:r>
            <a:r>
              <a:rPr lang="en-US" sz="1600" dirty="0">
                <a:latin typeface="Courier New" pitchFamily="49" charset="0"/>
                <a:cs typeface="Courier New" pitchFamily="49" charset="0"/>
              </a:rPr>
              <a:t>public</a:t>
            </a:r>
            <a:r>
              <a:rPr lang="en-US" sz="1600" dirty="0"/>
              <a:t> access modifier. </a:t>
            </a:r>
          </a:p>
          <a:p>
            <a:endParaRPr lang="en-US" sz="1600" dirty="0"/>
          </a:p>
        </p:txBody>
      </p:sp>
    </p:spTree>
    <p:extLst>
      <p:ext uri="{BB962C8B-B14F-4D97-AF65-F5344CB8AC3E}">
        <p14:creationId xmlns:p14="http://schemas.microsoft.com/office/powerpoint/2010/main" val="2295478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AMS Item" ma:contentTypeID="0x01010081B4385EF6D35446822582DE3946C407003DDF916C8002C34AAF5BED64A1682BDC" ma:contentTypeVersion="39" ma:contentTypeDescription="Content Type for DAMS Related Purposes" ma:contentTypeScope="" ma:versionID="dcca679ccac23fad5ef6a149a6019137">
  <xsd:schema xmlns:xsd="http://www.w3.org/2001/XMLSchema" xmlns:xs="http://www.w3.org/2001/XMLSchema" xmlns:p="http://schemas.microsoft.com/office/2006/metadata/properties" xmlns:ns1="f7443cdf-c33c-464e-a97f-23bb26b3177a" xmlns:ns2="http://schemas.microsoft.com/sharepoint/v3" xmlns:ns4="6c5ed68c-5f31-42ac-9392-2612e73c38e5" targetNamespace="http://schemas.microsoft.com/office/2006/metadata/properties" ma:root="true" ma:fieldsID="23124a404595d37a2b3462e22c737ddc" ns1:_="" ns2:_="" ns4:_="">
    <xsd:import namespace="f7443cdf-c33c-464e-a97f-23bb26b3177a"/>
    <xsd:import namespace="http://schemas.microsoft.com/sharepoint/v3"/>
    <xsd:import namespace="6c5ed68c-5f31-42ac-9392-2612e73c38e5"/>
    <xsd:element name="properties">
      <xsd:complexType>
        <xsd:sequence>
          <xsd:element name="documentManagement">
            <xsd:complexType>
              <xsd:all>
                <xsd:element ref="ns1:Filename" minOccurs="0"/>
                <xsd:element ref="ns1:Tags" minOccurs="0"/>
                <xsd:element ref="ns4:MediaServiceMetadata" minOccurs="0"/>
                <xsd:element ref="ns4:MediaServiceFastMetadata" minOccurs="0"/>
                <xsd:element ref="ns4:MediaServiceAutoTags" minOccurs="0"/>
                <xsd:element ref="ns4:MediaServiceDateTaken" minOccurs="0"/>
                <xsd:element ref="ns4:MediaServiceOCR" minOccurs="0"/>
                <xsd:element ref="ns1:SharedWithUsers" minOccurs="0"/>
                <xsd:element ref="ns1:SharedWithDetails" minOccurs="0"/>
                <xsd:element ref="ns1:Description1" minOccurs="0"/>
                <xsd:element ref="ns1:FileType1" minOccurs="0"/>
                <xsd:element ref="ns1:ChannelID" minOccurs="0"/>
                <xsd:element ref="ns1:VideoID" minOccurs="0"/>
                <xsd:element ref="ns1:SourceURL" minOccurs="0"/>
                <xsd:element ref="ns1:Uploader"/>
                <xsd:element ref="ns1:linkthumb" minOccurs="0"/>
                <xsd:element ref="ns4:MediaServiceLocation" minOccurs="0"/>
                <xsd:element ref="ns2:ol_Department" minOccurs="0"/>
                <xsd:element ref="ns1:ContentDepartment" minOccurs="0"/>
                <xsd:element ref="ns4:Tanggal" minOccurs="0"/>
                <xsd:element ref="ns4:Tanggal_x0020_" minOccurs="0"/>
                <xsd:element ref="ns4:MediaServiceGenerationTime" minOccurs="0"/>
                <xsd:element ref="ns4:MediaServiceEventHashCode" minOccurs="0"/>
                <xsd:element ref="ns4: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443cdf-c33c-464e-a97f-23bb26b3177a" elementFormDefault="qualified">
    <xsd:import namespace="http://schemas.microsoft.com/office/2006/documentManagement/types"/>
    <xsd:import namespace="http://schemas.microsoft.com/office/infopath/2007/PartnerControls"/>
    <xsd:element name="Filename" ma:index="0" nillable="true" ma:displayName="Filename" ma:internalName="Filename">
      <xsd:simpleType>
        <xsd:restriction base="dms:Text"/>
      </xsd:simpleType>
    </xsd:element>
    <xsd:element name="Tags" ma:index="5" nillable="true" ma:displayName="Tags" ma:internalName="Tags">
      <xsd:simpleType>
        <xsd:restriction base="dms:Text">
          <xsd:maxLength value="255"/>
        </xsd:restriction>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Description1" ma:index="20" nillable="true" ma:displayName="Description" ma:internalName="Description1">
      <xsd:simpleType>
        <xsd:restriction base="dms:Note"/>
      </xsd:simpleType>
    </xsd:element>
    <xsd:element name="FileType1" ma:index="21" nillable="true" ma:displayName="FileType" ma:default="Other" ma:format="Dropdown" ma:internalName="FileType1">
      <xsd:simpleType>
        <xsd:restriction base="dms:Choice">
          <xsd:enumeration value="Image"/>
          <xsd:enumeration value="Video"/>
          <xsd:enumeration value="Audio"/>
          <xsd:enumeration value="Document"/>
          <xsd:enumeration value="Interactive"/>
          <xsd:enumeration value="Link"/>
          <xsd:enumeration value="Other"/>
        </xsd:restriction>
      </xsd:simpleType>
    </xsd:element>
    <xsd:element name="ChannelID" ma:index="22" nillable="true" ma:displayName="ChannelID" ma:internalName="ChannelID">
      <xsd:simpleType>
        <xsd:restriction base="dms:Text">
          <xsd:maxLength value="255"/>
        </xsd:restriction>
      </xsd:simpleType>
    </xsd:element>
    <xsd:element name="VideoID" ma:index="23" nillable="true" ma:displayName="VideoID" ma:internalName="VideoID">
      <xsd:simpleType>
        <xsd:restriction base="dms:Text">
          <xsd:maxLength value="255"/>
        </xsd:restriction>
      </xsd:simpleType>
    </xsd:element>
    <xsd:element name="SourceURL" ma:index="24" nillable="true" ma:displayName="SourceURL" ma:internalName="SourceURL">
      <xsd:simpleType>
        <xsd:restriction base="dms:Text">
          <xsd:maxLength value="255"/>
        </xsd:restriction>
      </xsd:simpleType>
    </xsd:element>
    <xsd:element name="Uploader" ma:index="25" ma:displayName="Uploader" ma:internalName="Uploader">
      <xsd:simpleType>
        <xsd:restriction base="dms:Text">
          <xsd:maxLength value="255"/>
        </xsd:restriction>
      </xsd:simpleType>
    </xsd:element>
    <xsd:element name="linkthumb" ma:index="26" nillable="true" ma:displayName="linkthumb" ma:description="Link for thumbnail" ma:internalName="linkthumb">
      <xsd:simpleType>
        <xsd:restriction base="dms:Text">
          <xsd:maxLength value="255"/>
        </xsd:restriction>
      </xsd:simpleType>
    </xsd:element>
    <xsd:element name="ContentDepartment" ma:index="29" nillable="true" ma:displayName="ContentDepartment" ma:default="No Department" ma:internalName="ContentDepart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ol_Department" ma:index="28" nillable="true" ma:displayName="Department" ma:internalName="ol_Departmen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5ed68c-5f31-42ac-9392-2612e73c38e5"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element name="Tanggal" ma:index="30" nillable="true" ma:displayName="Tanggal" ma:format="DateOnly" ma:internalName="Tanggal">
      <xsd:simpleType>
        <xsd:restriction base="dms:DateTime"/>
      </xsd:simpleType>
    </xsd:element>
    <xsd:element name="Tanggal_x0020_" ma:index="31" nillable="true" ma:displayName="Tanggal " ma:format="DateOnly" ma:internalName="Tanggal_x0020_">
      <xsd:simpleType>
        <xsd:restriction base="dms:DateTime"/>
      </xsd:simpleType>
    </xsd:element>
    <xsd:element name="MediaServiceGenerationTime" ma:index="32" nillable="true" ma:displayName="MediaServiceGenerationTime" ma:hidden="true" ma:internalName="MediaServiceGenerationTime" ma:readOnly="true">
      <xsd:simpleType>
        <xsd:restriction base="dms:Text"/>
      </xsd:simpleType>
    </xsd:element>
    <xsd:element name="MediaServiceEventHashCode" ma:index="33" nillable="true" ma:displayName="MediaServiceEventHashCode" ma:hidden="true" ma:internalName="MediaServiceEventHashCode" ma:readOnly="true">
      <xsd:simpleType>
        <xsd:restriction base="dms:Text"/>
      </xsd:simpleType>
    </xsd:element>
    <xsd:element name="Time" ma:index="34" nillable="true" ma:displayName="Time" ma:format="DateOnly" ma:internalNam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4" ma:displayName="Author"/>
        <xsd:element ref="dcterms:created" minOccurs="0" maxOccurs="1"/>
        <xsd:element ref="dc:identifier" minOccurs="0" maxOccurs="1"/>
        <xsd:element name="contentType" minOccurs="0" maxOccurs="1" type="xsd:string" ma:index="9"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index="3"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hannelID xmlns="f7443cdf-c33c-464e-a97f-23bb26b3177a" xsi:nil="true"/>
    <SourceURL xmlns="f7443cdf-c33c-464e-a97f-23bb26b3177a" xsi:nil="true"/>
    <ContentDepartment xmlns="f7443cdf-c33c-464e-a97f-23bb26b3177a">No Department</ContentDepartment>
    <Filename xmlns="f7443cdf-c33c-464e-a97f-23bb26b3177a">180901005</Filename>
    <VideoID xmlns="f7443cdf-c33c-464e-a97f-23bb26b3177a" xsi:nil="true"/>
    <linkthumb xmlns="f7443cdf-c33c-464e-a97f-23bb26b3177a" xsi:nil="true"/>
    <Tags xmlns="f7443cdf-c33c-464e-a97f-23bb26b3177a" xsi:nil="true"/>
    <Uploader xmlns="f7443cdf-c33c-464e-a97f-23bb26b3177a"/>
    <Tanggal xmlns="6c5ed68c-5f31-42ac-9392-2612e73c38e5" xsi:nil="true"/>
    <Tanggal_x0020_ xmlns="6c5ed68c-5f31-42ac-9392-2612e73c38e5" xsi:nil="true"/>
    <Time xmlns="6c5ed68c-5f31-42ac-9392-2612e73c38e5" xsi:nil="true"/>
    <ol_Department xmlns="http://schemas.microsoft.com/sharepoint/v3" xsi:nil="true"/>
    <FileType1 xmlns="f7443cdf-c33c-464e-a97f-23bb26b3177a">Other</FileType1>
    <Description1 xmlns="f7443cdf-c33c-464e-a97f-23bb26b3177a" xsi:nil="true"/>
  </documentManagement>
</p:properties>
</file>

<file path=customXml/itemProps1.xml><?xml version="1.0" encoding="utf-8"?>
<ds:datastoreItem xmlns:ds="http://schemas.openxmlformats.org/officeDocument/2006/customXml" ds:itemID="{AC86A9C5-B83F-45F8-AC2F-76EC168CED4D}"/>
</file>

<file path=customXml/itemProps2.xml><?xml version="1.0" encoding="utf-8"?>
<ds:datastoreItem xmlns:ds="http://schemas.openxmlformats.org/officeDocument/2006/customXml" ds:itemID="{94F8ECC9-7A87-4853-9D95-626801BB2C64}"/>
</file>

<file path=customXml/itemProps3.xml><?xml version="1.0" encoding="utf-8"?>
<ds:datastoreItem xmlns:ds="http://schemas.openxmlformats.org/officeDocument/2006/customXml" ds:itemID="{69A9CA9B-210B-4C0C-8D33-2BFB95F64F53}"/>
</file>

<file path=docProps/app.xml><?xml version="1.0" encoding="utf-8"?>
<Properties xmlns="http://schemas.openxmlformats.org/officeDocument/2006/extended-properties" xmlns:vt="http://schemas.openxmlformats.org/officeDocument/2006/docPropsVTypes">
  <Template>Template PPT 2015</Template>
  <TotalTime>10413</TotalTime>
  <Words>2585</Words>
  <Application>Microsoft Office PowerPoint</Application>
  <PresentationFormat>On-screen Show (4:3)</PresentationFormat>
  <Paragraphs>549</Paragraphs>
  <Slides>53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ＭＳ Ｐゴシック</vt:lpstr>
      <vt:lpstr>Arial</vt:lpstr>
      <vt:lpstr>Calibri</vt:lpstr>
      <vt:lpstr>Courier New</vt:lpstr>
      <vt:lpstr>Interstate</vt:lpstr>
      <vt:lpstr>Open Sans</vt:lpstr>
      <vt:lpstr>Times New Roman</vt:lpstr>
      <vt:lpstr>Wingdings</vt:lpstr>
      <vt:lpstr>Template PPT 2015</vt:lpstr>
      <vt:lpstr>Introduction to Java Algorithm Session  01</vt:lpstr>
      <vt:lpstr>Outline</vt:lpstr>
      <vt:lpstr>Java</vt:lpstr>
      <vt:lpstr>Java Language Specification and API</vt:lpstr>
      <vt:lpstr>Java Edition and JRE</vt:lpstr>
      <vt:lpstr>JDK</vt:lpstr>
      <vt:lpstr>Most commonly application programs in JDK</vt:lpstr>
      <vt:lpstr>Creating, Compiling, Executing</vt:lpstr>
      <vt:lpstr>Simple Java Program</vt:lpstr>
      <vt:lpstr>Basic Things to Know Before Writing a Simple Programs </vt:lpstr>
      <vt:lpstr>Identifier (1)</vt:lpstr>
      <vt:lpstr>Identifier (2)</vt:lpstr>
      <vt:lpstr>Variables</vt:lpstr>
      <vt:lpstr>Assignment Statement and Expression</vt:lpstr>
      <vt:lpstr>Data Type and Input/Output</vt:lpstr>
      <vt:lpstr>Numeric data types</vt:lpstr>
      <vt:lpstr>Character Data Type</vt:lpstr>
      <vt:lpstr>Example of Character Data Type</vt:lpstr>
      <vt:lpstr>ASCII Sample</vt:lpstr>
      <vt:lpstr>String Types and Boolean Variables</vt:lpstr>
      <vt:lpstr>Input in Java Programming</vt:lpstr>
      <vt:lpstr>Common used Scanner’s methods</vt:lpstr>
      <vt:lpstr>Output</vt:lpstr>
      <vt:lpstr>Simple Input/Output Code</vt:lpstr>
      <vt:lpstr>Selection and Loop</vt:lpstr>
      <vt:lpstr>Selection Statement</vt:lpstr>
      <vt:lpstr>Two-Way if Statements (1)</vt:lpstr>
      <vt:lpstr>Two-Way if Statements (2)</vt:lpstr>
      <vt:lpstr>Nested if Statement</vt:lpstr>
      <vt:lpstr>switch Statements Procedures</vt:lpstr>
      <vt:lpstr>Sample of switch Statement</vt:lpstr>
      <vt:lpstr>Conditional Expressions</vt:lpstr>
      <vt:lpstr>Iteration Statement</vt:lpstr>
      <vt:lpstr>while VS do-while Loop</vt:lpstr>
      <vt:lpstr>Nested Loops</vt:lpstr>
      <vt:lpstr>Jump Operations</vt:lpstr>
      <vt:lpstr>break Operation</vt:lpstr>
      <vt:lpstr>continue Operation</vt:lpstr>
      <vt:lpstr>break Vs  continue</vt:lpstr>
      <vt:lpstr>Programming Style and Documentation</vt:lpstr>
      <vt:lpstr>Appropriate Comments and Comment Style</vt:lpstr>
      <vt:lpstr>Appropriate Comments and Comment Style</vt:lpstr>
      <vt:lpstr>Proper Indentation and Spacing</vt:lpstr>
      <vt:lpstr> Block Styles </vt:lpstr>
      <vt:lpstr>Programming Errors</vt:lpstr>
      <vt:lpstr>Syntax Errors</vt:lpstr>
      <vt:lpstr>Runtime Errors</vt:lpstr>
      <vt:lpstr>Logic Errors</vt:lpstr>
      <vt:lpstr>Common Errors</vt:lpstr>
      <vt:lpstr>Common Errors</vt:lpstr>
      <vt:lpstr>Assignment</vt:lpstr>
      <vt:lpstr>Assignment - Screenshots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staff</cp:lastModifiedBy>
  <cp:revision>1088</cp:revision>
  <dcterms:created xsi:type="dcterms:W3CDTF">2015-05-04T03:33:03Z</dcterms:created>
  <dcterms:modified xsi:type="dcterms:W3CDTF">2018-10-29T11:27:18Z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0x01010081B4385EF6D35446822582DE3946C407003DDF916C8002C34AAF5BED64A1682BDC</vt:lpwstr>
  </property>
  <property fmtid="{D5CDD505-2E9C-101B-9397-08002B2CF9AE}" pid="3" name="WorkflowChangePath">
    <vt:lpwstr>65b8325e-c55c-4fda-9cfb-ffa2264e0bed,2;</vt:lpwstr>
  </property>
</Properties>
</file>