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9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3" r:id="rId13"/>
    <p:sldId id="308" r:id="rId14"/>
    <p:sldId id="270" r:id="rId15"/>
    <p:sldId id="271" r:id="rId16"/>
    <p:sldId id="30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10" r:id="rId50"/>
    <p:sldId id="311" r:id="rId51"/>
    <p:sldId id="312" r:id="rId52"/>
    <p:sldId id="313" r:id="rId53"/>
    <p:sldId id="314" r:id="rId54"/>
    <p:sldId id="315" r:id="rId55"/>
    <p:sldId id="295" r:id="rId5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0"/>
    <p:restoredTop sz="92500"/>
  </p:normalViewPr>
  <p:slideViewPr>
    <p:cSldViewPr>
      <p:cViewPr varScale="1">
        <p:scale>
          <a:sx n="43" d="100"/>
          <a:sy n="43" d="100"/>
        </p:scale>
        <p:origin x="82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7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823E34-9534-4E0C-944C-D985BF614524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757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864DE-380D-45E3-8B52-210A97A87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4679E-20D0-4343-9E0D-F6635984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42F33-0408-4B6B-8FAF-CD4856D96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95A7-F8C4-4468-9AD2-A7FFA7CF5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princeton.edu/introcs/11precedence/" TargetMode="External"/><Relationship Id="rId3" Type="http://schemas.openxmlformats.org/officeDocument/2006/relationships/hyperlink" Target="http://www.cs.uwf.edu/~eelsheik/cop2253/resources/op_precedence.html" TargetMode="External"/><Relationship Id="rId7" Type="http://schemas.openxmlformats.org/officeDocument/2006/relationships/hyperlink" Target="http://cms.binus.ac.id/Backend2/CO/CourseDetails8.aspx?id=T0974&amp;id2=0" TargetMode="External"/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uni-bonn.de/~manfear/javaoperators.php" TargetMode="External"/><Relationship Id="rId5" Type="http://schemas.openxmlformats.org/officeDocument/2006/relationships/hyperlink" Target="http://download.oracle.com/javase/tutorial/java/nutsandbolts/operators.html" TargetMode="External"/><Relationship Id="rId4" Type="http://schemas.openxmlformats.org/officeDocument/2006/relationships/hyperlink" Target="http://staff.science.uva.nl/~heck/JAVAcourse/ch4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54893" y="4038600"/>
            <a:ext cx="8496300" cy="14700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Basic Class, Arithmetic Operation,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Logic and Relational Operation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100" dirty="0" smtClean="0"/>
              <a:t>Session 2</a:t>
            </a:r>
            <a:endParaRPr lang="en-US" sz="3100" dirty="0" smtClean="0">
              <a:solidFill>
                <a:schemeClr val="bg1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172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3950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String (Cont’d…)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Comparing String</a:t>
            </a:r>
          </a:p>
          <a:p>
            <a:pPr lvl="1" eaLnBrk="1" hangingPunct="1"/>
            <a:r>
              <a:rPr lang="en-US" dirty="0" smtClean="0"/>
              <a:t>Using operator </a:t>
            </a:r>
            <a:r>
              <a:rPr lang="en-US" dirty="0" smtClean="0">
                <a:solidFill>
                  <a:schemeClr val="hlink"/>
                </a:solidFill>
              </a:rPr>
              <a:t>==</a:t>
            </a:r>
          </a:p>
          <a:p>
            <a:pPr lvl="2" eaLnBrk="1" hangingPunct="1">
              <a:buFontTx/>
              <a:buNone/>
            </a:pPr>
            <a:r>
              <a:rPr lang="en-US" sz="1400" dirty="0" smtClean="0"/>
              <a:t>if(word1 == word2) </a:t>
            </a:r>
            <a:r>
              <a:rPr lang="en-US" sz="1400" dirty="0" err="1" smtClean="0">
                <a:solidFill>
                  <a:schemeClr val="accent2"/>
                </a:solidFill>
              </a:rPr>
              <a:t>System</a:t>
            </a:r>
            <a:r>
              <a:rPr lang="en-US" sz="1400" dirty="0" err="1" smtClean="0"/>
              <a:t>.out.print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hlink"/>
                </a:solidFill>
              </a:rPr>
              <a:t>“word 1 and 2 same object”</a:t>
            </a:r>
            <a:r>
              <a:rPr lang="en-US" sz="1400" dirty="0" smtClean="0"/>
              <a:t>);</a:t>
            </a:r>
          </a:p>
          <a:p>
            <a:pPr lvl="2" eaLnBrk="1" hangingPunct="1"/>
            <a:endParaRPr lang="en-US" sz="1800" dirty="0" smtClean="0"/>
          </a:p>
          <a:p>
            <a:pPr lvl="1" eaLnBrk="1" hangingPunct="1"/>
            <a:r>
              <a:rPr lang="en-US" dirty="0" smtClean="0"/>
              <a:t>Using </a:t>
            </a:r>
            <a:r>
              <a:rPr lang="en-US" dirty="0" smtClean="0">
                <a:solidFill>
                  <a:schemeClr val="hlink"/>
                </a:solidFill>
              </a:rPr>
              <a:t>equals </a:t>
            </a:r>
            <a:r>
              <a:rPr lang="en-US" dirty="0" smtClean="0"/>
              <a:t>method </a:t>
            </a:r>
            <a:endParaRPr lang="en-US" dirty="0" smtClean="0">
              <a:solidFill>
                <a:schemeClr val="hlink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1400" dirty="0" smtClean="0"/>
              <a:t>if(word1.equals(word2)) </a:t>
            </a:r>
            <a:r>
              <a:rPr lang="en-US" sz="1400" dirty="0" err="1" smtClean="0">
                <a:solidFill>
                  <a:schemeClr val="accent2"/>
                </a:solidFill>
              </a:rPr>
              <a:t>System</a:t>
            </a:r>
            <a:r>
              <a:rPr lang="en-US" sz="1400" dirty="0" err="1" smtClean="0"/>
              <a:t>.out.print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hlink"/>
                </a:solidFill>
              </a:rPr>
              <a:t>“word 1 and 2 same contains”</a:t>
            </a:r>
            <a:r>
              <a:rPr lang="en-US" sz="1400" dirty="0" smtClean="0"/>
              <a:t>);</a:t>
            </a:r>
          </a:p>
          <a:p>
            <a:pPr lvl="2" eaLnBrk="1" hangingPunct="1">
              <a:buFontTx/>
              <a:buNone/>
            </a:pPr>
            <a:endParaRPr lang="en-US" sz="1400" dirty="0" smtClean="0"/>
          </a:p>
          <a:p>
            <a:pPr lvl="1" eaLnBrk="1" hangingPunct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hlink"/>
                </a:solidFill>
              </a:rPr>
              <a:t>compareTo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method </a:t>
            </a:r>
            <a:endParaRPr lang="en-US" dirty="0" smtClean="0">
              <a:solidFill>
                <a:schemeClr val="hlink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1400" dirty="0" smtClean="0"/>
              <a:t>word1.compareTo(word2)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600" dirty="0" smtClean="0"/>
              <a:t>Will return 0 (zero) if word1 equals to word2. If not 0, than word1 is not the same form with word2</a:t>
            </a:r>
          </a:p>
        </p:txBody>
      </p:sp>
    </p:spTree>
    <p:extLst>
      <p:ext uri="{BB962C8B-B14F-4D97-AF65-F5344CB8AC3E}">
        <p14:creationId xmlns:p14="http://schemas.microsoft.com/office/powerpoint/2010/main" val="38144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9488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String Method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511824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Functions of String Class: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length()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To find out how the length of the string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Example : </a:t>
            </a:r>
            <a:r>
              <a:rPr lang="en-US" sz="1200" dirty="0" err="1" smtClean="0"/>
              <a:t>msg.length</a:t>
            </a:r>
            <a:r>
              <a:rPr lang="en-US" sz="1200" dirty="0" smtClean="0"/>
              <a:t>();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/>
              <a:t>charAt</a:t>
            </a:r>
            <a:r>
              <a:rPr lang="en-US" sz="1800" dirty="0" smtClean="0"/>
              <a:t>(index)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To restore the specific character designated by the index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Example 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chemeClr val="accent2"/>
                </a:solidFill>
              </a:rPr>
              <a:t>String</a:t>
            </a:r>
            <a:r>
              <a:rPr lang="en-US" sz="1400" dirty="0" smtClean="0"/>
              <a:t> </a:t>
            </a:r>
            <a:r>
              <a:rPr lang="en-US" sz="1400" dirty="0" err="1" smtClean="0"/>
              <a:t>msg</a:t>
            </a:r>
            <a:r>
              <a:rPr lang="en-US" sz="1400" dirty="0" smtClean="0"/>
              <a:t> =“</a:t>
            </a:r>
            <a:r>
              <a:rPr lang="en-US" sz="1400" dirty="0" smtClean="0">
                <a:solidFill>
                  <a:schemeClr val="hlink"/>
                </a:solidFill>
              </a:rPr>
              <a:t>Welcome</a:t>
            </a:r>
            <a:r>
              <a:rPr lang="en-US" sz="1400" dirty="0" smtClean="0"/>
              <a:t>”;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     </a:t>
            </a:r>
            <a:r>
              <a:rPr lang="en-US" sz="1400" dirty="0" err="1" smtClean="0"/>
              <a:t>msg.charAt</a:t>
            </a:r>
            <a:r>
              <a:rPr lang="en-US" sz="1400" dirty="0" smtClean="0"/>
              <a:t>(0)   </a:t>
            </a:r>
            <a:r>
              <a:rPr lang="en-US" sz="1400" dirty="0" smtClean="0">
                <a:sym typeface="Wingdings" pitchFamily="-109" charset="2"/>
              </a:rPr>
              <a:t> then the result : </a:t>
            </a:r>
            <a:r>
              <a:rPr lang="en-US" sz="1400" dirty="0" smtClean="0">
                <a:solidFill>
                  <a:schemeClr val="hlink"/>
                </a:solidFill>
                <a:sym typeface="Wingdings" pitchFamily="-109" charset="2"/>
              </a:rPr>
              <a:t>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/>
              <a:t>concat</a:t>
            </a:r>
            <a:r>
              <a:rPr lang="en-US" sz="1800" dirty="0" smtClean="0"/>
              <a:t>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To combine strings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Example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chemeClr val="accent2"/>
                </a:solidFill>
              </a:rPr>
              <a:t>String</a:t>
            </a:r>
            <a:r>
              <a:rPr lang="en-US" sz="1400" dirty="0" smtClean="0"/>
              <a:t> word3 = word1.concat(word2);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	         but we used to use </a:t>
            </a:r>
            <a:r>
              <a:rPr lang="en-US" sz="1400" dirty="0" smtClean="0">
                <a:solidFill>
                  <a:schemeClr val="accent2"/>
                </a:solidFill>
              </a:rPr>
              <a:t>String</a:t>
            </a:r>
            <a:r>
              <a:rPr lang="en-US" sz="1400" dirty="0" smtClean="0"/>
              <a:t> word3 = word1 + word2;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substring(</a:t>
            </a:r>
            <a:r>
              <a:rPr lang="en-US" sz="1800" dirty="0" err="1" smtClean="0"/>
              <a:t>start,finish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To take a few characters from a string of the index.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Example</a:t>
            </a:r>
            <a:r>
              <a:rPr lang="en-US" sz="1400" dirty="0" smtClean="0"/>
              <a:t> : String </a:t>
            </a:r>
            <a:r>
              <a:rPr lang="en-US" sz="1400" dirty="0" err="1" smtClean="0"/>
              <a:t>msg</a:t>
            </a:r>
            <a:r>
              <a:rPr lang="en-US" sz="1400" dirty="0" smtClean="0"/>
              <a:t> = “</a:t>
            </a:r>
            <a:r>
              <a:rPr lang="en-US" sz="1400" dirty="0" smtClean="0">
                <a:solidFill>
                  <a:schemeClr val="hlink"/>
                </a:solidFill>
              </a:rPr>
              <a:t>Welcome to Java</a:t>
            </a:r>
            <a:r>
              <a:rPr lang="en-US" sz="1400" dirty="0" smtClean="0"/>
              <a:t>”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msg.substring</a:t>
            </a:r>
            <a:r>
              <a:rPr lang="en-US" sz="1400" dirty="0" smtClean="0"/>
              <a:t>(0,6);  </a:t>
            </a:r>
            <a:r>
              <a:rPr lang="en-US" sz="1400" dirty="0" smtClean="0">
                <a:sym typeface="Wingdings" pitchFamily="-109" charset="2"/>
              </a:rPr>
              <a:t> then the result : </a:t>
            </a:r>
            <a:r>
              <a:rPr lang="en-US" sz="1400" dirty="0" smtClean="0">
                <a:solidFill>
                  <a:schemeClr val="hlink"/>
                </a:solidFill>
                <a:sym typeface="Wingdings" pitchFamily="-109" charset="2"/>
              </a:rPr>
              <a:t>Welcome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/>
              <a:t>toLowerCase</a:t>
            </a:r>
            <a:r>
              <a:rPr lang="en-US" sz="1800" dirty="0" smtClean="0"/>
              <a:t>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To convert all letters to lowercase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dirty="0" smtClean="0"/>
              <a:t>Example : “</a:t>
            </a:r>
            <a:r>
              <a:rPr lang="en-US" sz="1400" dirty="0" smtClean="0">
                <a:solidFill>
                  <a:schemeClr val="hlink"/>
                </a:solidFill>
              </a:rPr>
              <a:t>Welcome</a:t>
            </a:r>
            <a:r>
              <a:rPr lang="en-US" sz="1400" dirty="0" smtClean="0"/>
              <a:t>”.</a:t>
            </a:r>
            <a:r>
              <a:rPr lang="en-US" sz="1400" dirty="0" err="1" smtClean="0"/>
              <a:t>toLowerCase</a:t>
            </a:r>
            <a:r>
              <a:rPr lang="en-US" sz="1400" dirty="0" smtClean="0"/>
              <a:t>(); </a:t>
            </a:r>
            <a:r>
              <a:rPr lang="en-US" sz="1400" dirty="0" smtClean="0">
                <a:sym typeface="Wingdings" pitchFamily="-109" charset="2"/>
              </a:rPr>
              <a:t> then the result : </a:t>
            </a:r>
            <a:r>
              <a:rPr lang="en-US" sz="1400" dirty="0" smtClean="0">
                <a:solidFill>
                  <a:schemeClr val="hlink"/>
                </a:solidFill>
                <a:sym typeface="Wingdings" pitchFamily="-109" charset="2"/>
              </a:rPr>
              <a:t>welcome</a:t>
            </a:r>
            <a:endParaRPr lang="en-US" sz="1400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7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9488"/>
            <a:ext cx="8229600" cy="720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Method ( Cont’d… 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82441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pPr lvl="2"/>
            <a:r>
              <a:rPr lang="en-US" sz="1600" dirty="0"/>
              <a:t>To convert all letters to uppercase</a:t>
            </a:r>
          </a:p>
          <a:p>
            <a:pPr lvl="3"/>
            <a:r>
              <a:rPr lang="en-US" dirty="0"/>
              <a:t>Example: “</a:t>
            </a:r>
            <a:r>
              <a:rPr lang="en-US" dirty="0">
                <a:solidFill>
                  <a:schemeClr val="hlink"/>
                </a:solidFill>
              </a:rPr>
              <a:t>Welcome</a:t>
            </a:r>
            <a:r>
              <a:rPr lang="en-US" dirty="0"/>
              <a:t>”.</a:t>
            </a:r>
            <a:r>
              <a:rPr lang="en-US" dirty="0" err="1"/>
              <a:t>toUpperCase</a:t>
            </a:r>
            <a:r>
              <a:rPr lang="en-US" dirty="0"/>
              <a:t>(); </a:t>
            </a:r>
            <a:r>
              <a:rPr lang="en-US" dirty="0">
                <a:sym typeface="Wingdings" pitchFamily="-109" charset="2"/>
              </a:rPr>
              <a:t> then the result </a:t>
            </a:r>
            <a:r>
              <a:rPr lang="en-US" dirty="0">
                <a:solidFill>
                  <a:schemeClr val="hlink"/>
                </a:solidFill>
                <a:sym typeface="Wingdings" pitchFamily="-109" charset="2"/>
              </a:rPr>
              <a:t>WELCOME</a:t>
            </a:r>
          </a:p>
          <a:p>
            <a:pPr lvl="1"/>
            <a:r>
              <a:rPr lang="en-US" dirty="0">
                <a:sym typeface="Wingdings" pitchFamily="-109" charset="2"/>
              </a:rPr>
              <a:t>trim()</a:t>
            </a:r>
          </a:p>
          <a:p>
            <a:pPr lvl="2"/>
            <a:r>
              <a:rPr lang="en-US" sz="1600" dirty="0">
                <a:sym typeface="Wingdings" pitchFamily="-109" charset="2"/>
              </a:rPr>
              <a:t>To eliminate the blank character in string</a:t>
            </a:r>
          </a:p>
          <a:p>
            <a:pPr lvl="3"/>
            <a:r>
              <a:rPr lang="en-US" dirty="0">
                <a:sym typeface="Wingdings" pitchFamily="-109" charset="2"/>
              </a:rPr>
              <a:t>Example: “</a:t>
            </a:r>
            <a:r>
              <a:rPr lang="en-US" dirty="0">
                <a:solidFill>
                  <a:schemeClr val="hlink"/>
                </a:solidFill>
                <a:sym typeface="Wingdings" pitchFamily="-109" charset="2"/>
              </a:rPr>
              <a:t> W el com e </a:t>
            </a:r>
            <a:r>
              <a:rPr lang="en-US" dirty="0">
                <a:sym typeface="Wingdings" pitchFamily="-109" charset="2"/>
              </a:rPr>
              <a:t>“.trim();   then the result </a:t>
            </a:r>
            <a:r>
              <a:rPr lang="en-US" dirty="0">
                <a:solidFill>
                  <a:schemeClr val="hlink"/>
                </a:solidFill>
                <a:sym typeface="Wingdings" pitchFamily="-109" charset="2"/>
              </a:rPr>
              <a:t>Welcome</a:t>
            </a:r>
          </a:p>
          <a:p>
            <a:pPr lvl="1"/>
            <a:r>
              <a:rPr lang="en-US" dirty="0">
                <a:sym typeface="Wingdings" pitchFamily="-109" charset="2"/>
              </a:rPr>
              <a:t>replace(character1, character2)</a:t>
            </a:r>
          </a:p>
          <a:p>
            <a:pPr lvl="2"/>
            <a:r>
              <a:rPr lang="en-US" sz="1600" dirty="0">
                <a:sym typeface="Wingdings" pitchFamily="-109" charset="2"/>
              </a:rPr>
              <a:t>To overwrite all the first character in the string with the second character</a:t>
            </a:r>
          </a:p>
          <a:p>
            <a:pPr lvl="3"/>
            <a:r>
              <a:rPr lang="en-US" dirty="0">
                <a:sym typeface="Wingdings" pitchFamily="-109" charset="2"/>
              </a:rPr>
              <a:t>Example : “</a:t>
            </a:r>
            <a:r>
              <a:rPr lang="en-US" dirty="0" err="1">
                <a:solidFill>
                  <a:schemeClr val="hlink"/>
                </a:solidFill>
                <a:sym typeface="Wingdings" pitchFamily="-109" charset="2"/>
              </a:rPr>
              <a:t>Welcome</a:t>
            </a:r>
            <a:r>
              <a:rPr lang="en-US" dirty="0" err="1">
                <a:sym typeface="Wingdings" pitchFamily="-109" charset="2"/>
              </a:rPr>
              <a:t>”.replace</a:t>
            </a:r>
            <a:r>
              <a:rPr lang="en-US" dirty="0">
                <a:sym typeface="Wingdings" pitchFamily="-109" charset="2"/>
              </a:rPr>
              <a:t>(‘</a:t>
            </a:r>
            <a:r>
              <a:rPr lang="en-US" dirty="0" err="1">
                <a:sym typeface="Wingdings" pitchFamily="-109" charset="2"/>
              </a:rPr>
              <a:t>e’,’o</a:t>
            </a:r>
            <a:r>
              <a:rPr lang="en-US" dirty="0">
                <a:sym typeface="Wingdings" pitchFamily="-109" charset="2"/>
              </a:rPr>
              <a:t>’);   then the result </a:t>
            </a:r>
            <a:r>
              <a:rPr lang="en-US" dirty="0" err="1">
                <a:solidFill>
                  <a:schemeClr val="hlink"/>
                </a:solidFill>
                <a:sym typeface="Wingdings" pitchFamily="-109" charset="2"/>
              </a:rPr>
              <a:t>Wolcomo</a:t>
            </a:r>
            <a:endParaRPr lang="en-US" dirty="0">
              <a:solidFill>
                <a:schemeClr val="hlink"/>
              </a:solidFill>
              <a:sym typeface="Wingdings" pitchFamily="-109" charset="2"/>
            </a:endParaRPr>
          </a:p>
          <a:p>
            <a:pPr lvl="1"/>
            <a:r>
              <a:rPr lang="en-US" dirty="0" err="1">
                <a:sym typeface="Wingdings" pitchFamily="-109" charset="2"/>
              </a:rPr>
              <a:t>replaceFirst</a:t>
            </a:r>
            <a:r>
              <a:rPr lang="en-US" dirty="0">
                <a:sym typeface="Wingdings" pitchFamily="-109" charset="2"/>
              </a:rPr>
              <a:t>(character1, character2)</a:t>
            </a:r>
          </a:p>
          <a:p>
            <a:pPr lvl="2"/>
            <a:r>
              <a:rPr lang="en-US" sz="1600" dirty="0">
                <a:sym typeface="Wingdings" pitchFamily="-109" charset="2"/>
              </a:rPr>
              <a:t>To override the first character only of a string with second characters</a:t>
            </a:r>
          </a:p>
          <a:p>
            <a:pPr lvl="3"/>
            <a:r>
              <a:rPr lang="en-US" dirty="0">
                <a:sym typeface="Wingdings" pitchFamily="-109" charset="2"/>
              </a:rPr>
              <a:t>Example: “</a:t>
            </a:r>
            <a:r>
              <a:rPr lang="en-US" dirty="0">
                <a:solidFill>
                  <a:schemeClr val="hlink"/>
                </a:solidFill>
                <a:sym typeface="Wingdings" pitchFamily="-109" charset="2"/>
              </a:rPr>
              <a:t>Welcome</a:t>
            </a:r>
            <a:r>
              <a:rPr lang="en-US" dirty="0">
                <a:sym typeface="Wingdings" pitchFamily="-109" charset="2"/>
              </a:rPr>
              <a:t>”.</a:t>
            </a:r>
            <a:r>
              <a:rPr lang="en-US" dirty="0" err="1">
                <a:sym typeface="Wingdings" pitchFamily="-109" charset="2"/>
              </a:rPr>
              <a:t>replaceFirst</a:t>
            </a:r>
            <a:r>
              <a:rPr lang="en-US" dirty="0">
                <a:sym typeface="Wingdings" pitchFamily="-109" charset="2"/>
              </a:rPr>
              <a:t>(‘</a:t>
            </a:r>
            <a:r>
              <a:rPr lang="en-US" dirty="0" err="1">
                <a:sym typeface="Wingdings" pitchFamily="-109" charset="2"/>
              </a:rPr>
              <a:t>e’,’o</a:t>
            </a:r>
            <a:r>
              <a:rPr lang="en-US" dirty="0">
                <a:sym typeface="Wingdings" pitchFamily="-109" charset="2"/>
              </a:rPr>
              <a:t>’);   then the result </a:t>
            </a:r>
            <a:r>
              <a:rPr lang="en-US" dirty="0" err="1">
                <a:solidFill>
                  <a:schemeClr val="hlink"/>
                </a:solidFill>
                <a:sym typeface="Wingdings" pitchFamily="-109" charset="2"/>
              </a:rPr>
              <a:t>Wolcome</a:t>
            </a:r>
            <a:endParaRPr lang="en-US" dirty="0">
              <a:solidFill>
                <a:schemeClr val="hlink"/>
              </a:solidFill>
              <a:sym typeface="Wingdings" pitchFamily="-109" charset="2"/>
            </a:endParaRPr>
          </a:p>
          <a:p>
            <a:pPr lvl="1"/>
            <a:r>
              <a:rPr lang="en-US" dirty="0">
                <a:sym typeface="Wingdings" pitchFamily="-109" charset="2"/>
              </a:rPr>
              <a:t>split(</a:t>
            </a:r>
            <a:r>
              <a:rPr lang="en-US" dirty="0" err="1">
                <a:sym typeface="Wingdings" pitchFamily="-109" charset="2"/>
              </a:rPr>
              <a:t>format,limit</a:t>
            </a:r>
            <a:r>
              <a:rPr lang="en-US" dirty="0">
                <a:sym typeface="Wingdings" pitchFamily="-109" charset="2"/>
              </a:rPr>
              <a:t>)</a:t>
            </a:r>
          </a:p>
          <a:p>
            <a:pPr lvl="2"/>
            <a:r>
              <a:rPr lang="en-US" sz="1600" dirty="0">
                <a:sym typeface="Wingdings" pitchFamily="-109" charset="2"/>
              </a:rPr>
              <a:t>To divide into multiple strings in a string with a particular format.</a:t>
            </a:r>
          </a:p>
          <a:p>
            <a:pPr lvl="3"/>
            <a:r>
              <a:rPr lang="en-US" dirty="0">
                <a:sym typeface="Wingdings" pitchFamily="-109" charset="2"/>
              </a:rPr>
              <a:t>Example: String [] a = “</a:t>
            </a:r>
            <a:r>
              <a:rPr lang="en-US" dirty="0" err="1">
                <a:solidFill>
                  <a:schemeClr val="hlink"/>
                </a:solidFill>
                <a:sym typeface="Wingdings" pitchFamily="-109" charset="2"/>
              </a:rPr>
              <a:t>Welcome#to#Java</a:t>
            </a:r>
            <a:r>
              <a:rPr lang="en-US" dirty="0">
                <a:sym typeface="Wingdings" pitchFamily="-109" charset="2"/>
              </a:rPr>
              <a:t>”.split(“</a:t>
            </a:r>
            <a:r>
              <a:rPr lang="en-US" dirty="0">
                <a:solidFill>
                  <a:schemeClr val="hlink"/>
                </a:solidFill>
                <a:sym typeface="Wingdings" pitchFamily="-109" charset="2"/>
              </a:rPr>
              <a:t>#</a:t>
            </a:r>
            <a:r>
              <a:rPr lang="en-US" dirty="0">
                <a:sym typeface="Wingdings" pitchFamily="-109" charset="2"/>
              </a:rPr>
              <a:t>”,0);</a:t>
            </a:r>
          </a:p>
        </p:txBody>
      </p:sp>
    </p:spTree>
    <p:extLst>
      <p:ext uri="{BB962C8B-B14F-4D97-AF65-F5344CB8AC3E}">
        <p14:creationId xmlns:p14="http://schemas.microsoft.com/office/powerpoint/2010/main" val="186623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1672" y="304800"/>
            <a:ext cx="7067128" cy="1143000"/>
          </a:xfrm>
        </p:spPr>
        <p:txBody>
          <a:bodyPr/>
          <a:lstStyle/>
          <a:p>
            <a:r>
              <a:rPr lang="en-US" sz="2800" kern="0" dirty="0">
                <a:solidFill>
                  <a:schemeClr val="tx1"/>
                </a:solidFill>
              </a:rPr>
              <a:t>Common used String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8AA3-035C-4EE8-8D24-E48CA25A0E27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1143000" y="1524000"/>
          <a:ext cx="7824846" cy="5120657"/>
        </p:xfrm>
        <a:graphic>
          <a:graphicData uri="http://schemas.openxmlformats.org/drawingml/2006/table">
            <a:tbl>
              <a:tblPr/>
              <a:tblGrid>
                <a:gridCol w="218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Methods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126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length()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length of this string.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9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charAt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(index)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char value at the specified index.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9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concat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Concatenates the specified string to the end of this string.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9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substring(start,finish)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a new string that is a substring of this string.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toLowerCase()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Converts all of the characters in this String to lower case using the rules of the default locale.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toUpperCase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Converts all of the characters in this String to upper case using the rules of the default locale.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trim()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a copy of the string, with leading and trailing whitespace omitted.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64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replace(char oldChar, char newChar)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a new string resulting from replacing all occurrences of oldChar in this string with newChar.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664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replaceFirst(String regex, String replacement)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Replaces the first substring of this string that matches the given regular expression with the given replacement.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99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split(String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regex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limit)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Splits this string around matches of the given regular expression.</a:t>
                      </a:r>
                    </a:p>
                  </a:txBody>
                  <a:tcPr marL="7194" marR="7194" marT="7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2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7855" y="1145957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6962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Basic math functions</a:t>
            </a:r>
          </a:p>
          <a:p>
            <a:r>
              <a:rPr lang="en-US" sz="1600" dirty="0"/>
              <a:t>Identical to the double data type</a:t>
            </a:r>
          </a:p>
          <a:p>
            <a:r>
              <a:rPr lang="en-US" sz="1600" dirty="0"/>
              <a:t>2 Constants (natural logarithm):</a:t>
            </a:r>
          </a:p>
          <a:p>
            <a:pPr lvl="2"/>
            <a:r>
              <a:rPr lang="en-US" sz="1600" dirty="0" err="1"/>
              <a:t>Math.PI</a:t>
            </a:r>
            <a:r>
              <a:rPr lang="en-US" sz="1600" dirty="0"/>
              <a:t>  </a:t>
            </a:r>
            <a:r>
              <a:rPr lang="en-US" sz="1600" dirty="0">
                <a:sym typeface="Wingdings" pitchFamily="-109" charset="2"/>
              </a:rPr>
              <a:t> phi  </a:t>
            </a:r>
            <a:r>
              <a:rPr lang="en-US" sz="1600" dirty="0" err="1">
                <a:sym typeface="Wingdings" pitchFamily="-109" charset="2"/>
              </a:rPr>
              <a:t>atau</a:t>
            </a:r>
            <a:r>
              <a:rPr lang="en-US" sz="1600" dirty="0">
                <a:sym typeface="Wingdings" pitchFamily="-109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</a:t>
            </a:r>
            <a:r>
              <a:rPr lang="en-US" altLang="zh-CN" sz="1600" dirty="0">
                <a:sym typeface="Wingdings" pitchFamily="-109" charset="2"/>
              </a:rPr>
              <a:t> </a:t>
            </a:r>
            <a:endParaRPr lang="en-US" sz="1600" dirty="0"/>
          </a:p>
          <a:p>
            <a:pPr lvl="2"/>
            <a:r>
              <a:rPr lang="en-US" sz="1600" dirty="0" err="1"/>
              <a:t>Math.E</a:t>
            </a:r>
            <a:endParaRPr lang="en-US" sz="1600" dirty="0"/>
          </a:p>
          <a:p>
            <a:r>
              <a:rPr lang="en-US" sz="1600" dirty="0"/>
              <a:t>3 Function Category:</a:t>
            </a:r>
          </a:p>
          <a:p>
            <a:pPr lvl="2"/>
            <a:r>
              <a:rPr lang="en-US" sz="1600" dirty="0"/>
              <a:t>Trigonometric methods</a:t>
            </a:r>
          </a:p>
          <a:p>
            <a:pPr lvl="3"/>
            <a:r>
              <a:rPr lang="en-US" sz="1600" dirty="0"/>
              <a:t>Example : </a:t>
            </a:r>
            <a:br>
              <a:rPr lang="en-US" sz="1600" dirty="0"/>
            </a:br>
            <a:r>
              <a:rPr lang="en-US" sz="1600" dirty="0" err="1">
                <a:latin typeface="Courier" pitchFamily="2" charset="0"/>
              </a:rPr>
              <a:t>Math.sin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Math.cos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Math.tan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Math.asin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Math.acos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Math.atan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Math.toRadians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Math.toDegrees</a:t>
            </a:r>
            <a:r>
              <a:rPr lang="en-US" sz="1600" dirty="0">
                <a:latin typeface="Courier" pitchFamily="2" charset="0"/>
              </a:rPr>
              <a:t>(x)</a:t>
            </a:r>
          </a:p>
          <a:p>
            <a:pPr lvl="2"/>
            <a:r>
              <a:rPr lang="en-US" sz="1600" dirty="0"/>
              <a:t>Exponent methods</a:t>
            </a:r>
          </a:p>
          <a:p>
            <a:pPr lvl="3"/>
            <a:r>
              <a:rPr lang="en-US" sz="1600" dirty="0"/>
              <a:t>Example : </a:t>
            </a:r>
            <a:br>
              <a:rPr lang="en-US" sz="1600" dirty="0"/>
            </a:br>
            <a:r>
              <a:rPr lang="en-US" sz="1600" dirty="0" err="1">
                <a:latin typeface="Courier" pitchFamily="2" charset="0"/>
              </a:rPr>
              <a:t>Math.exp</a:t>
            </a:r>
            <a:r>
              <a:rPr lang="en-US" sz="1600" dirty="0">
                <a:latin typeface="Courier" pitchFamily="2" charset="0"/>
              </a:rPr>
              <a:t>(x), Math.log(x), Math.log10(x), </a:t>
            </a:r>
            <a:r>
              <a:rPr lang="en-US" sz="1600" dirty="0" err="1">
                <a:latin typeface="Courier" pitchFamily="2" charset="0"/>
              </a:rPr>
              <a:t>Math.pow</a:t>
            </a:r>
            <a:r>
              <a:rPr lang="en-US" sz="1600" dirty="0">
                <a:latin typeface="Courier" pitchFamily="2" charset="0"/>
              </a:rPr>
              <a:t>(x), </a:t>
            </a:r>
            <a:r>
              <a:rPr lang="en-US" sz="1600" dirty="0" err="1">
                <a:latin typeface="Courier" pitchFamily="2" charset="0"/>
              </a:rPr>
              <a:t>Math.sqrt</a:t>
            </a:r>
            <a:r>
              <a:rPr lang="en-US" sz="1600" dirty="0">
                <a:latin typeface="Courier" pitchFamily="2" charset="0"/>
              </a:rPr>
              <a:t>(x)</a:t>
            </a:r>
          </a:p>
          <a:p>
            <a:pPr lvl="2"/>
            <a:r>
              <a:rPr lang="en-US" sz="1600" dirty="0"/>
              <a:t>Service methods</a:t>
            </a:r>
          </a:p>
          <a:p>
            <a:pPr lvl="1"/>
            <a:r>
              <a:rPr lang="en-US" sz="1600" dirty="0"/>
              <a:t>where the value of x is a double value data type </a:t>
            </a:r>
          </a:p>
          <a:p>
            <a:pPr lvl="1"/>
            <a:r>
              <a:rPr lang="en-US" sz="1600" dirty="0"/>
              <a:t>The Return value is a double value.</a:t>
            </a:r>
          </a:p>
          <a:p>
            <a:pPr marL="9144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7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 Method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543800" cy="4068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Rounding Method</a:t>
            </a:r>
          </a:p>
          <a:p>
            <a:pPr lvl="1"/>
            <a:r>
              <a:rPr lang="en-US" dirty="0"/>
              <a:t>ceil(double x)</a:t>
            </a:r>
          </a:p>
          <a:p>
            <a:pPr lvl="2"/>
            <a:r>
              <a:rPr lang="en-US" dirty="0"/>
              <a:t>Rounding numbers up, Example </a:t>
            </a:r>
            <a:r>
              <a:rPr lang="en-US" dirty="0" err="1">
                <a:latin typeface="Courier" pitchFamily="2" charset="0"/>
              </a:rPr>
              <a:t>Math.ceil</a:t>
            </a:r>
            <a:r>
              <a:rPr lang="en-US" dirty="0">
                <a:latin typeface="Courier" pitchFamily="2" charset="0"/>
              </a:rPr>
              <a:t>(2.2); </a:t>
            </a:r>
            <a:r>
              <a:rPr lang="en-US" dirty="0">
                <a:sym typeface="Wingdings" pitchFamily="-109" charset="2"/>
              </a:rPr>
              <a:t> results : 3.0</a:t>
            </a:r>
            <a:endParaRPr lang="en-US" dirty="0"/>
          </a:p>
          <a:p>
            <a:pPr lvl="1"/>
            <a:r>
              <a:rPr lang="en-US" dirty="0"/>
              <a:t>floor(double x)</a:t>
            </a:r>
          </a:p>
          <a:p>
            <a:pPr lvl="2"/>
            <a:r>
              <a:rPr lang="en-US" dirty="0"/>
              <a:t>Rounding numbers down, Example </a:t>
            </a:r>
            <a:r>
              <a:rPr lang="en-US" dirty="0" err="1">
                <a:latin typeface="Courier" pitchFamily="2" charset="0"/>
              </a:rPr>
              <a:t>Math.floor</a:t>
            </a:r>
            <a:r>
              <a:rPr lang="en-US" dirty="0">
                <a:latin typeface="Courier" pitchFamily="2" charset="0"/>
              </a:rPr>
              <a:t>(2.2); </a:t>
            </a:r>
            <a:r>
              <a:rPr lang="en-US" dirty="0">
                <a:sym typeface="Wingdings" pitchFamily="-109" charset="2"/>
              </a:rPr>
              <a:t> results :2.0</a:t>
            </a:r>
            <a:endParaRPr lang="en-US" dirty="0"/>
          </a:p>
          <a:p>
            <a:pPr lvl="1"/>
            <a:r>
              <a:rPr lang="en-US" dirty="0" err="1"/>
              <a:t>rint</a:t>
            </a:r>
            <a:r>
              <a:rPr lang="en-US" dirty="0"/>
              <a:t>(double x)</a:t>
            </a:r>
          </a:p>
          <a:p>
            <a:pPr lvl="2"/>
            <a:r>
              <a:rPr lang="en-US" dirty="0"/>
              <a:t>Rounding numbers to the nearest integer, Example </a:t>
            </a:r>
            <a:r>
              <a:rPr lang="en-US" dirty="0" err="1">
                <a:latin typeface="Courier" pitchFamily="2" charset="0"/>
              </a:rPr>
              <a:t>Math.rint</a:t>
            </a:r>
            <a:r>
              <a:rPr lang="en-US" dirty="0">
                <a:latin typeface="Courier" pitchFamily="2" charset="0"/>
              </a:rPr>
              <a:t>(2.5 ); </a:t>
            </a:r>
            <a:r>
              <a:rPr lang="en-US" dirty="0">
                <a:sym typeface="Wingdings" pitchFamily="-109" charset="2"/>
              </a:rPr>
              <a:t>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sym typeface="Wingdings" pitchFamily="-109" charset="2"/>
              </a:rPr>
              <a:t>results</a:t>
            </a:r>
            <a:r>
              <a:rPr lang="en-US" dirty="0"/>
              <a:t> : 2.0</a:t>
            </a:r>
          </a:p>
          <a:p>
            <a:pPr lvl="1"/>
            <a:r>
              <a:rPr lang="en-US" dirty="0"/>
              <a:t>round(double x)</a:t>
            </a:r>
          </a:p>
          <a:p>
            <a:pPr lvl="2"/>
            <a:r>
              <a:rPr lang="en-US" dirty="0"/>
              <a:t>Rounding using floor but its value added by 0.5 first</a:t>
            </a:r>
          </a:p>
          <a:p>
            <a:pPr lvl="2"/>
            <a:r>
              <a:rPr lang="en-US" dirty="0"/>
              <a:t>Example : </a:t>
            </a:r>
            <a:r>
              <a:rPr lang="en-US" dirty="0" err="1">
                <a:latin typeface="Courier" pitchFamily="2" charset="0"/>
              </a:rPr>
              <a:t>Math.round</a:t>
            </a:r>
            <a:r>
              <a:rPr lang="en-US" dirty="0">
                <a:latin typeface="Courier" pitchFamily="2" charset="0"/>
              </a:rPr>
              <a:t>(2.6);  </a:t>
            </a:r>
            <a:r>
              <a:rPr lang="en-US" dirty="0">
                <a:sym typeface="Wingdings" pitchFamily="-109" charset="2"/>
              </a:rPr>
              <a:t> results 3</a:t>
            </a:r>
          </a:p>
        </p:txBody>
      </p:sp>
    </p:spTree>
    <p:extLst>
      <p:ext uri="{BB962C8B-B14F-4D97-AF65-F5344CB8AC3E}">
        <p14:creationId xmlns:p14="http://schemas.microsoft.com/office/powerpoint/2010/main" val="277760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 Method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543800" cy="4068763"/>
          </a:xfrm>
        </p:spPr>
        <p:txBody>
          <a:bodyPr>
            <a:normAutofit/>
          </a:bodyPr>
          <a:lstStyle/>
          <a:p>
            <a:r>
              <a:rPr lang="en-US" dirty="0"/>
              <a:t>Min, max and abs Method :</a:t>
            </a:r>
          </a:p>
          <a:p>
            <a:pPr lvl="1"/>
            <a:r>
              <a:rPr lang="en-US" dirty="0" err="1">
                <a:latin typeface="Courier" pitchFamily="2" charset="0"/>
              </a:rPr>
              <a:t>Math.max</a:t>
            </a:r>
            <a:r>
              <a:rPr lang="en-US" dirty="0">
                <a:latin typeface="Courier" pitchFamily="2" charset="0"/>
              </a:rPr>
              <a:t>(2.5 , 3)  </a:t>
            </a:r>
            <a:r>
              <a:rPr lang="en-US" dirty="0">
                <a:sym typeface="Wingdings" pitchFamily="-109" charset="2"/>
              </a:rPr>
              <a:t> 3</a:t>
            </a:r>
          </a:p>
          <a:p>
            <a:pPr lvl="1"/>
            <a:r>
              <a:rPr lang="en-US" dirty="0" err="1">
                <a:latin typeface="Courier" pitchFamily="2" charset="0"/>
                <a:sym typeface="Wingdings" pitchFamily="-109" charset="2"/>
              </a:rPr>
              <a:t>Math.min</a:t>
            </a:r>
            <a:r>
              <a:rPr lang="en-US" dirty="0">
                <a:latin typeface="Courier" pitchFamily="2" charset="0"/>
                <a:sym typeface="Wingdings" pitchFamily="-109" charset="2"/>
              </a:rPr>
              <a:t>(-3.0 , 2) </a:t>
            </a:r>
            <a:r>
              <a:rPr lang="en-US" dirty="0">
                <a:sym typeface="Wingdings" pitchFamily="-109" charset="2"/>
              </a:rPr>
              <a:t> -3.0</a:t>
            </a:r>
          </a:p>
          <a:p>
            <a:pPr lvl="1"/>
            <a:r>
              <a:rPr lang="en-US" dirty="0" err="1">
                <a:latin typeface="Courier" pitchFamily="2" charset="0"/>
                <a:sym typeface="Wingdings" pitchFamily="-109" charset="2"/>
              </a:rPr>
              <a:t>Math.abs</a:t>
            </a:r>
            <a:r>
              <a:rPr lang="en-US" dirty="0">
                <a:latin typeface="Courier" pitchFamily="2" charset="0"/>
                <a:sym typeface="Wingdings" pitchFamily="-109" charset="2"/>
              </a:rPr>
              <a:t>(-2.1)     </a:t>
            </a:r>
            <a:r>
              <a:rPr lang="en-US" dirty="0">
                <a:sym typeface="Wingdings" pitchFamily="-109" charset="2"/>
              </a:rPr>
              <a:t> 2.1</a:t>
            </a:r>
          </a:p>
          <a:p>
            <a:r>
              <a:rPr lang="en-US" dirty="0"/>
              <a:t>Random Method :</a:t>
            </a:r>
          </a:p>
          <a:p>
            <a:pPr lvl="1"/>
            <a:r>
              <a:rPr lang="en-US" dirty="0"/>
              <a:t>Generate random numbers in any range.</a:t>
            </a:r>
          </a:p>
          <a:p>
            <a:pPr marL="1036638" lvl="3" indent="-220663">
              <a:buFont typeface="Wingdings" pitchFamily="2" charset="2"/>
              <a:buChar char="Ø"/>
            </a:pPr>
            <a:r>
              <a:rPr lang="en-US" dirty="0"/>
              <a:t>a + </a:t>
            </a:r>
            <a:r>
              <a:rPr lang="en-US" dirty="0" err="1"/>
              <a:t>Math.random</a:t>
            </a:r>
            <a:r>
              <a:rPr lang="en-US" dirty="0"/>
              <a:t>() * b</a:t>
            </a:r>
          </a:p>
          <a:p>
            <a:pPr marL="1273175" lvl="4" indent="0">
              <a:buNone/>
            </a:pPr>
            <a:r>
              <a:rPr lang="en-US" dirty="0">
                <a:sym typeface="Wingdings" pitchFamily="-109" charset="2"/>
              </a:rPr>
              <a:t> </a:t>
            </a:r>
            <a:r>
              <a:rPr lang="en-US" dirty="0"/>
              <a:t>Return a number between a and </a:t>
            </a:r>
            <a:r>
              <a:rPr lang="en-US" dirty="0" err="1"/>
              <a:t>a+b</a:t>
            </a:r>
            <a:r>
              <a:rPr lang="en-US" dirty="0"/>
              <a:t> excluding </a:t>
            </a:r>
            <a:r>
              <a:rPr lang="en-US" dirty="0" err="1"/>
              <a:t>a+b</a:t>
            </a:r>
            <a:endParaRPr lang="en-US" dirty="0"/>
          </a:p>
          <a:p>
            <a:pPr marL="1158875" lvl="2" indent="-342900"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Math.random</a:t>
            </a:r>
            <a:r>
              <a:rPr lang="en-US" dirty="0"/>
              <a:t>() * 10; </a:t>
            </a:r>
          </a:p>
          <a:p>
            <a:pPr marL="1258888" lvl="3" indent="0">
              <a:buNone/>
            </a:pPr>
            <a:r>
              <a:rPr lang="en-US" dirty="0">
                <a:sym typeface="Wingdings" pitchFamily="-109" charset="2"/>
              </a:rPr>
              <a:t> will return random value ranging from 0 -9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77982" y="1099705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Arithmetic Operation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49036" y="22098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600" b="1" dirty="0" smtClean="0"/>
              <a:t>Lecture Outline: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Numeric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Assignment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Assignment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Arithmetic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Operator Shorthand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Operator Increment &amp; Decrement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Naming Convention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79388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pPr>
              <a:defRPr/>
            </a:pPr>
            <a:fld id="{8F9464EF-DA20-4CAB-86CD-F7119C92513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59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graphicFrame>
        <p:nvGraphicFramePr>
          <p:cNvPr id="33972" name="Group 1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67730"/>
              </p:ext>
            </p:extLst>
          </p:nvPr>
        </p:nvGraphicFramePr>
        <p:xfrm>
          <a:off x="228600" y="2743200"/>
          <a:ext cx="8686800" cy="2682240"/>
        </p:xfrm>
        <a:graphic>
          <a:graphicData uri="http://schemas.openxmlformats.org/drawingml/2006/table">
            <a:tbl>
              <a:tblPr/>
              <a:tblGrid>
                <a:gridCol w="199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Operator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Example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Result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+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Addition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34 + 1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Subtraction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34.0 – 0.1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33.9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*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Multiplication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300 * 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9000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/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Division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1.0 / 2.0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0.5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%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Remainder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20 % 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71800" y="1600200"/>
            <a:ext cx="5811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Numeric </a:t>
            </a:r>
            <a:r>
              <a:rPr lang="en-US" sz="3000" b="1" dirty="0"/>
              <a:t>Operators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9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`%’ </a:t>
            </a:r>
            <a:r>
              <a:rPr lang="en-US" smtClean="0"/>
              <a:t>is an operator to calculate remainder/modulo from a division.</a:t>
            </a:r>
          </a:p>
          <a:p>
            <a:r>
              <a:rPr lang="en-US" smtClean="0"/>
              <a:t>This operator can be used with positive/negative number or decimal number.</a:t>
            </a:r>
          </a:p>
          <a:p>
            <a:r>
              <a:rPr lang="en-US" smtClean="0"/>
              <a:t>Example :</a:t>
            </a:r>
          </a:p>
          <a:p>
            <a:pPr lvl="1">
              <a:buFontTx/>
              <a:buNone/>
            </a:pPr>
            <a:r>
              <a:rPr lang="en-US" smtClean="0"/>
              <a:t>10%7 = 3 </a:t>
            </a:r>
          </a:p>
          <a:p>
            <a:pPr lvl="1">
              <a:buFontTx/>
              <a:buNone/>
            </a:pPr>
            <a:r>
              <a:rPr lang="en-US" smtClean="0"/>
              <a:t>6 % 7 = 6</a:t>
            </a:r>
          </a:p>
          <a:p>
            <a:pPr lvl="1">
              <a:buFontTx/>
              <a:buNone/>
            </a:pPr>
            <a:r>
              <a:rPr lang="en-US" smtClean="0"/>
              <a:t>-7 % 3 = -1</a:t>
            </a:r>
          </a:p>
          <a:p>
            <a:pPr lvl="1">
              <a:buFontTx/>
              <a:buNone/>
            </a:pPr>
            <a:r>
              <a:rPr lang="en-US" smtClean="0"/>
              <a:t>-12 % 4 = 0 </a:t>
            </a:r>
          </a:p>
          <a:p>
            <a:pPr lvl="1">
              <a:buFontTx/>
              <a:buNone/>
            </a:pPr>
            <a:r>
              <a:rPr lang="en-US" smtClean="0"/>
              <a:t>20 % -13 = 7 </a:t>
            </a:r>
          </a:p>
          <a:p>
            <a:pPr lvl="1">
              <a:buFontTx/>
              <a:buNone/>
            </a:pPr>
            <a:r>
              <a:rPr lang="en-US" smtClean="0"/>
              <a:t>-26 % -8 = -2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1721105"/>
            <a:ext cx="5811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Numeric Operators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353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571500" indent="-571500" eaLnBrk="0" hangingPunct="0">
              <a:defRPr/>
            </a:pPr>
            <a:r>
              <a:rPr lang="en-US" dirty="0"/>
              <a:t>Wrapper Class Introduction </a:t>
            </a:r>
            <a:endParaRPr lang="en-US" dirty="0" smtClean="0"/>
          </a:p>
          <a:p>
            <a:pPr marL="571500" indent="-571500" eaLnBrk="0" hangingPunct="0">
              <a:defRPr/>
            </a:pPr>
            <a:r>
              <a:rPr lang="en-AU" dirty="0"/>
              <a:t>Wrap Class Method </a:t>
            </a:r>
            <a:endParaRPr lang="en-US" dirty="0"/>
          </a:p>
          <a:p>
            <a:pPr marL="571500" indent="-571500" eaLnBrk="0" hangingPunct="0">
              <a:defRPr/>
            </a:pPr>
            <a:r>
              <a:rPr lang="en-US" dirty="0"/>
              <a:t>Data type in Wrapper Class</a:t>
            </a:r>
          </a:p>
          <a:p>
            <a:pPr marL="571500" indent="-571500" eaLnBrk="0" hangingPunct="0">
              <a:defRPr/>
            </a:pPr>
            <a:r>
              <a:rPr lang="en-US" dirty="0"/>
              <a:t>Wrap Class Method</a:t>
            </a:r>
            <a:endParaRPr lang="en-US" kern="0" dirty="0"/>
          </a:p>
          <a:p>
            <a:pPr marL="571500" indent="-571500" eaLnBrk="0" hangingPunct="0">
              <a:defRPr/>
            </a:pPr>
            <a:r>
              <a:rPr lang="en-US" dirty="0"/>
              <a:t>String and String Method</a:t>
            </a:r>
          </a:p>
          <a:p>
            <a:pPr marL="571500" indent="-571500" eaLnBrk="0" hangingPunct="0">
              <a:defRPr/>
            </a:pPr>
            <a:r>
              <a:rPr lang="en-US" dirty="0"/>
              <a:t>Math Method and Math Method</a:t>
            </a:r>
          </a:p>
          <a:p>
            <a:pPr marL="571500" indent="-571500" eaLnBrk="0" hangingPunct="0">
              <a:defRPr/>
            </a:pPr>
            <a:r>
              <a:rPr lang="en-US" dirty="0"/>
              <a:t>Arithmetic Expressions</a:t>
            </a:r>
          </a:p>
          <a:p>
            <a:pPr marL="571500" indent="-571500" eaLnBrk="0" hangingPunct="0">
              <a:defRPr/>
            </a:pPr>
            <a:r>
              <a:rPr lang="en-US" dirty="0"/>
              <a:t>Increment / decrement Operator</a:t>
            </a:r>
          </a:p>
          <a:p>
            <a:pPr marL="571500" indent="-571500" eaLnBrk="0" hangingPunct="0">
              <a:defRPr/>
            </a:pPr>
            <a:r>
              <a:rPr lang="en-US" dirty="0"/>
              <a:t>Relational / Comparison Operation and Operator</a:t>
            </a:r>
          </a:p>
          <a:p>
            <a:pPr marL="571500" indent="-571500" eaLnBrk="0" hangingPunct="0">
              <a:defRPr/>
            </a:pPr>
            <a:r>
              <a:rPr lang="en-US" dirty="0"/>
              <a:t>Boolean / Logic Operation and Operator</a:t>
            </a:r>
          </a:p>
          <a:p>
            <a:pPr marL="571500" indent="-571500" eaLnBrk="0" hangingPunct="0">
              <a:defRPr/>
            </a:pPr>
            <a:r>
              <a:rPr lang="en-US" dirty="0"/>
              <a:t>Truth </a:t>
            </a:r>
            <a:r>
              <a:rPr lang="en-US" dirty="0" smtClean="0"/>
              <a:t>Table</a:t>
            </a:r>
          </a:p>
          <a:p>
            <a:pPr marL="571500" indent="-571500" eaLnBrk="0" hangingPunct="0">
              <a:defRPr/>
            </a:pPr>
            <a:r>
              <a:rPr lang="en-AU" dirty="0" smtClean="0"/>
              <a:t>Exception </a:t>
            </a:r>
            <a:r>
              <a:rPr lang="en-AU" dirty="0"/>
              <a:t>Handling</a:t>
            </a:r>
            <a:endParaRPr lang="en-US" sz="2800" kern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38A2-178E-48DB-9D5A-3E969304D2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47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Arithmetic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Execution priority is * and / as highest, + and – as lowest. It will executed after parentheses. </a:t>
            </a:r>
          </a:p>
          <a:p>
            <a:r>
              <a:rPr lang="en-US" smtClean="0"/>
              <a:t>If there is more than one Arithmetic Expression at the same level, the highest priority is from the left to the right which is lowest priority. </a:t>
            </a:r>
          </a:p>
          <a:p>
            <a:r>
              <a:rPr lang="en-US" smtClean="0"/>
              <a:t>When executing expression, Java will refer to operator precedence and associative.</a:t>
            </a:r>
          </a:p>
        </p:txBody>
      </p:sp>
    </p:spTree>
    <p:extLst>
      <p:ext uri="{BB962C8B-B14F-4D97-AF65-F5344CB8AC3E}">
        <p14:creationId xmlns:p14="http://schemas.microsoft.com/office/powerpoint/2010/main" val="31902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6985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Operator Shorthand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variable which is used, modified and assigned to the same variable.</a:t>
            </a:r>
          </a:p>
          <a:p>
            <a:r>
              <a:rPr lang="en-US" smtClean="0"/>
              <a:t>Example :</a:t>
            </a:r>
          </a:p>
          <a:p>
            <a:pPr lvl="1">
              <a:buFontTx/>
              <a:buNone/>
            </a:pPr>
            <a:r>
              <a:rPr lang="en-US" smtClean="0"/>
              <a:t>i = i + 8</a:t>
            </a:r>
          </a:p>
          <a:p>
            <a:pPr lvl="1">
              <a:buFontTx/>
              <a:buNone/>
            </a:pPr>
            <a:r>
              <a:rPr lang="en-US" smtClean="0"/>
              <a:t>Can be changed to  i += 8</a:t>
            </a:r>
          </a:p>
          <a:p>
            <a:r>
              <a:rPr lang="en-US" smtClean="0"/>
              <a:t>“+=“ is addition assignment operator in shorthand operator.</a:t>
            </a:r>
          </a:p>
          <a:p>
            <a:r>
              <a:rPr lang="en-US" smtClean="0"/>
              <a:t>This kind of operator must not be separated by space</a:t>
            </a:r>
          </a:p>
          <a:p>
            <a:pPr>
              <a:buFontTx/>
              <a:buNone/>
            </a:pPr>
            <a:r>
              <a:rPr lang="en-US" smtClean="0"/>
              <a:t>	(+=, NOT + =)</a:t>
            </a:r>
          </a:p>
        </p:txBody>
      </p:sp>
    </p:spTree>
    <p:extLst>
      <p:ext uri="{BB962C8B-B14F-4D97-AF65-F5344CB8AC3E}">
        <p14:creationId xmlns:p14="http://schemas.microsoft.com/office/powerpoint/2010/main" val="399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Operator Shorthand</a:t>
            </a:r>
          </a:p>
        </p:txBody>
      </p:sp>
      <p:graphicFrame>
        <p:nvGraphicFramePr>
          <p:cNvPr id="45211" name="Group 155"/>
          <p:cNvGraphicFramePr>
            <a:graphicFrameLocks noGrp="1"/>
          </p:cNvGraphicFramePr>
          <p:nvPr>
            <p:ph sz="half" idx="1"/>
          </p:nvPr>
        </p:nvGraphicFramePr>
        <p:xfrm>
          <a:off x="457200" y="1125538"/>
          <a:ext cx="8229600" cy="3017840"/>
        </p:xfrm>
        <a:graphic>
          <a:graphicData uri="http://schemas.openxmlformats.org/drawingml/2006/table">
            <a:tbl>
              <a:tblPr/>
              <a:tblGrid>
                <a:gridCol w="143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Operator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Example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Equivalent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+=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Addition assignment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+= 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= A + 8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-=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Substratction assignment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-= 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= A – 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*=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Multiplication assignment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*= 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= A * 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/=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Division assignment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/= 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= A / 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terstate" pitchFamily="2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9" charset="-128"/>
                        </a:rPr>
                        <a:t>%=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9" charset="-128"/>
                        </a:rPr>
                        <a:t>Remainder assignment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9" charset="-128"/>
                        </a:rPr>
                        <a:t>A %=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A = A %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37" name="Rectangle 14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65625"/>
            <a:ext cx="8229600" cy="1943100"/>
          </a:xfrm>
        </p:spPr>
        <p:txBody>
          <a:bodyPr/>
          <a:lstStyle/>
          <a:p>
            <a:r>
              <a:rPr lang="en-US" sz="2800" smtClean="0"/>
              <a:t>Example:</a:t>
            </a:r>
          </a:p>
          <a:p>
            <a:pPr lvl="1">
              <a:buFontTx/>
              <a:buNone/>
            </a:pPr>
            <a:r>
              <a:rPr lang="en-US" sz="1800" smtClean="0"/>
              <a:t>A = A – 3	</a:t>
            </a:r>
            <a:r>
              <a:rPr lang="en-US" sz="1800" smtClean="0">
                <a:sym typeface="Wingdings" pitchFamily="-109" charset="2"/>
              </a:rPr>
              <a:t>	A -= 3</a:t>
            </a:r>
          </a:p>
          <a:p>
            <a:pPr lvl="1">
              <a:buFontTx/>
              <a:buNone/>
            </a:pPr>
            <a:r>
              <a:rPr lang="en-US" sz="1800" smtClean="0">
                <a:sym typeface="Wingdings" pitchFamily="-109" charset="2"/>
              </a:rPr>
              <a:t>B = B % 7		B %= 7</a:t>
            </a:r>
          </a:p>
          <a:p>
            <a:pPr lvl="1">
              <a:buFontTx/>
              <a:buNone/>
            </a:pPr>
            <a:r>
              <a:rPr lang="en-US" sz="1800" smtClean="0">
                <a:sym typeface="Wingdings" pitchFamily="-109" charset="2"/>
              </a:rPr>
              <a:t>C = C * 8		C *= 8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7833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70112"/>
            <a:ext cx="5867400" cy="1066800"/>
          </a:xfrm>
        </p:spPr>
        <p:txBody>
          <a:bodyPr/>
          <a:lstStyle/>
          <a:p>
            <a:r>
              <a:rPr lang="en-US" sz="2300" dirty="0" smtClean="0">
                <a:solidFill>
                  <a:schemeClr val="tx1"/>
                </a:solidFill>
              </a:rPr>
              <a:t>Increment &amp; Decrement Operator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Shorthand operator increases or decreases 1 point.</a:t>
            </a:r>
          </a:p>
          <a:p>
            <a:r>
              <a:rPr lang="en-US" smtClean="0"/>
              <a:t>Usually use in looping.</a:t>
            </a:r>
          </a:p>
          <a:p>
            <a:r>
              <a:rPr lang="en-US" smtClean="0"/>
              <a:t>Operator: ++ and -- </a:t>
            </a:r>
          </a:p>
          <a:p>
            <a:r>
              <a:rPr lang="en-US" smtClean="0"/>
              <a:t>It can be use as prefix which is before the variable or as postfix which is after the variable.</a:t>
            </a:r>
          </a:p>
          <a:p>
            <a:r>
              <a:rPr lang="en-US" smtClean="0"/>
              <a:t>It must not be separated by space. (++, NOT + +)</a:t>
            </a:r>
          </a:p>
        </p:txBody>
      </p:sp>
    </p:spTree>
    <p:extLst>
      <p:ext uri="{BB962C8B-B14F-4D97-AF65-F5344CB8AC3E}">
        <p14:creationId xmlns:p14="http://schemas.microsoft.com/office/powerpoint/2010/main" val="26915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graphicFrame>
        <p:nvGraphicFramePr>
          <p:cNvPr id="47215" name="Group 1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69813"/>
              </p:ext>
            </p:extLst>
          </p:nvPr>
        </p:nvGraphicFramePr>
        <p:xfrm>
          <a:off x="685800" y="2362200"/>
          <a:ext cx="7991475" cy="3505200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Operator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++var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preincrement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var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 is incremented by 1 first before its value is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var++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postincrement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var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 is incremented by 1 after its value has been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--var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predecrement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var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 is decremented by 1 first before its value is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var--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postdecrement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9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var</a:t>
                      </a: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  <a:ea typeface="ＭＳ Ｐゴシック" pitchFamily="-109" charset="-128"/>
                          <a:cs typeface="Arial" charset="0"/>
                        </a:rPr>
                        <a:t> is incremented by 1 after its value has been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73" name="Title 4"/>
          <p:cNvSpPr>
            <a:spLocks noGrp="1"/>
          </p:cNvSpPr>
          <p:nvPr>
            <p:ph type="title"/>
          </p:nvPr>
        </p:nvSpPr>
        <p:spPr>
          <a:xfrm>
            <a:off x="433820" y="1371600"/>
            <a:ext cx="8229600" cy="1025525"/>
          </a:xfrm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</a:rPr>
              <a:t>Increment &amp; Decrement Operator</a:t>
            </a:r>
          </a:p>
        </p:txBody>
      </p:sp>
    </p:spTree>
    <p:extLst>
      <p:ext uri="{BB962C8B-B14F-4D97-AF65-F5344CB8AC3E}">
        <p14:creationId xmlns:p14="http://schemas.microsoft.com/office/powerpoint/2010/main" val="35962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Logic and Relational Operational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066800" y="2265218"/>
            <a:ext cx="8229600" cy="3048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600" b="1" dirty="0" smtClean="0"/>
              <a:t>Lecture Outline: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Relational &amp; Comparator procedure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Relational &amp; Comparator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Logic &amp; Boolean procedure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Logic &amp; Boolean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Bitwise Operation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79388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pPr>
              <a:defRPr/>
            </a:pPr>
            <a:fld id="{529B5AF6-C470-4031-A10E-1A78C4C7014D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1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9391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Relational procedure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procedure == Comparator procedure.</a:t>
            </a:r>
          </a:p>
          <a:p>
            <a:pPr eaLnBrk="1" hangingPunct="1"/>
            <a:r>
              <a:rPr lang="en-US" smtClean="0"/>
              <a:t>Comparing two values.</a:t>
            </a:r>
          </a:p>
          <a:p>
            <a:pPr eaLnBrk="1" hangingPunct="1"/>
            <a:r>
              <a:rPr lang="en-US" smtClean="0"/>
              <a:t>Using 6 relational/comparator operator.</a:t>
            </a:r>
          </a:p>
          <a:p>
            <a:pPr eaLnBrk="1" hangingPunct="1"/>
            <a:r>
              <a:rPr lang="en-US" smtClean="0"/>
              <a:t>The result has Boolean type.</a:t>
            </a:r>
          </a:p>
          <a:p>
            <a:pPr eaLnBrk="1" hangingPunct="1"/>
            <a:r>
              <a:rPr lang="en-US" smtClean="0"/>
              <a:t>The values have number, ASCII, or String data type.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80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Comparator operator</a:t>
            </a:r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432689"/>
              </p:ext>
            </p:extLst>
          </p:nvPr>
        </p:nvGraphicFramePr>
        <p:xfrm>
          <a:off x="914400" y="2667000"/>
          <a:ext cx="7616825" cy="3321050"/>
        </p:xfrm>
        <a:graphic>
          <a:graphicData uri="http://schemas.openxmlformats.org/drawingml/2006/table">
            <a:tbl>
              <a:tblPr/>
              <a:tblGrid>
                <a:gridCol w="147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 &lt;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 &lt;=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 &gt;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 &gt;=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1 !=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0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6620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Comparator operator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can be compared by refering to its ASCII number.  </a:t>
            </a:r>
          </a:p>
          <a:p>
            <a:pPr lvl="1" eaLnBrk="1" hangingPunct="1"/>
            <a:r>
              <a:rPr lang="en-US" smtClean="0"/>
              <a:t>Example: ‘a’ is more bigger than ‘A’ because ASCII number for ‘a’ (97) is bigger than ASCII number for ‘A’ (65). </a:t>
            </a:r>
          </a:p>
          <a:p>
            <a:pPr eaLnBrk="1" hangingPunct="1"/>
            <a:r>
              <a:rPr lang="en-US" smtClean="0"/>
              <a:t>Word can be compared by String helper.</a:t>
            </a:r>
          </a:p>
          <a:p>
            <a:pPr eaLnBrk="1" hangingPunct="1"/>
            <a:r>
              <a:rPr lang="en-US" smtClean="0"/>
              <a:t>Comparator operator is different than asssignment operator.</a:t>
            </a:r>
          </a:p>
          <a:p>
            <a:pPr lvl="1" eaLnBrk="1" hangingPunct="1">
              <a:buFontTx/>
              <a:buNone/>
            </a:pPr>
            <a:r>
              <a:rPr lang="en-US" smtClean="0"/>
              <a:t>X = 14 </a:t>
            </a:r>
            <a:r>
              <a:rPr lang="en-US" smtClean="0">
                <a:sym typeface="Wingdings" pitchFamily="-109" charset="2"/>
              </a:rPr>
              <a:t> store 14 to X.</a:t>
            </a:r>
          </a:p>
          <a:p>
            <a:pPr lvl="1" eaLnBrk="1" hangingPunct="1">
              <a:buFontTx/>
              <a:buNone/>
            </a:pPr>
            <a:r>
              <a:rPr lang="en-US" smtClean="0">
                <a:sym typeface="Wingdings" pitchFamily="-109" charset="2"/>
              </a:rPr>
              <a:t>X == 14  compare if X is equal to 14.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47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493912"/>
            <a:ext cx="8229600" cy="1143000"/>
          </a:xfrm>
        </p:spPr>
        <p:txBody>
          <a:bodyPr/>
          <a:lstStyle/>
          <a:p>
            <a:pPr eaLnBrk="1" hangingPunct="1"/>
            <a:r>
              <a:rPr lang="en-US" sz="2900" dirty="0" smtClean="0">
                <a:solidFill>
                  <a:schemeClr val="tx1"/>
                </a:solidFill>
              </a:rPr>
              <a:t>Logic/Boolean Procedure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procedure == Boolean procedure.</a:t>
            </a:r>
          </a:p>
          <a:p>
            <a:pPr eaLnBrk="1" hangingPunct="1"/>
            <a:r>
              <a:rPr lang="en-US" smtClean="0"/>
              <a:t>Execute 1 or 2 logic values.</a:t>
            </a:r>
          </a:p>
          <a:p>
            <a:pPr eaLnBrk="1" hangingPunct="1"/>
            <a:r>
              <a:rPr lang="en-US" smtClean="0"/>
              <a:t>It has 4 types Logic/Boolean operator.</a:t>
            </a:r>
          </a:p>
          <a:p>
            <a:pPr eaLnBrk="1" hangingPunct="1"/>
            <a:r>
              <a:rPr lang="en-US" smtClean="0"/>
              <a:t>The result has Boolean data type.</a:t>
            </a:r>
          </a:p>
          <a:p>
            <a:pPr eaLnBrk="1" hangingPunct="1"/>
            <a:r>
              <a:rPr lang="en-US" smtClean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7095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1438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Introduction to Wrapper Class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1088"/>
            <a:ext cx="8229600" cy="3598862"/>
          </a:xfrm>
        </p:spPr>
        <p:txBody>
          <a:bodyPr/>
          <a:lstStyle/>
          <a:p>
            <a:pPr eaLnBrk="1" hangingPunct="1"/>
            <a:r>
              <a:rPr lang="en-US" smtClean="0"/>
              <a:t>All primitive data types are wrapped into a class in Java and is fixed.</a:t>
            </a:r>
          </a:p>
          <a:p>
            <a:pPr eaLnBrk="1" hangingPunct="1"/>
            <a:r>
              <a:rPr lang="en-US" smtClean="0"/>
              <a:t>Contains in </a:t>
            </a:r>
            <a:r>
              <a:rPr lang="en-US" smtClean="0">
                <a:solidFill>
                  <a:schemeClr val="accent2"/>
                </a:solidFill>
              </a:rPr>
              <a:t>java.lang </a:t>
            </a:r>
            <a:r>
              <a:rPr lang="en-US" i="1" smtClean="0"/>
              <a:t>package</a:t>
            </a:r>
            <a:r>
              <a:rPr lang="en-US" smtClean="0"/>
              <a:t> 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mtClean="0"/>
              <a:t>Used to symbolize the primitive data types in an object if necessary.</a:t>
            </a:r>
          </a:p>
          <a:p>
            <a:pPr eaLnBrk="1" hangingPunct="1"/>
            <a:r>
              <a:rPr lang="en-US" smtClean="0"/>
              <a:t>Is the </a:t>
            </a:r>
            <a:r>
              <a:rPr lang="en-US" i="1" smtClean="0"/>
              <a:t>final</a:t>
            </a:r>
            <a:r>
              <a:rPr lang="en-US" smtClean="0"/>
              <a:t> </a:t>
            </a:r>
            <a:r>
              <a:rPr lang="en-US" i="1" smtClean="0"/>
              <a:t>class</a:t>
            </a:r>
            <a:r>
              <a:rPr lang="en-US" smtClean="0"/>
              <a:t> and </a:t>
            </a:r>
            <a:r>
              <a:rPr lang="en-US" i="1" smtClean="0"/>
              <a:t>interface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34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5774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Boolean Operator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2167802"/>
              </p:ext>
            </p:extLst>
          </p:nvPr>
        </p:nvGraphicFramePr>
        <p:xfrm>
          <a:off x="1220787" y="2514600"/>
          <a:ext cx="7007225" cy="3024276"/>
        </p:xfrm>
        <a:graphic>
          <a:graphicData uri="http://schemas.openxmlformats.org/drawingml/2006/table">
            <a:tbl>
              <a:tblPr/>
              <a:tblGrid>
                <a:gridCol w="168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Operator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Name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Description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!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not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logical negation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&amp;&amp;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and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logical conjunction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||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or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logical disjunction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^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exclusive or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logical exclusion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64" y="1524926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NOT (!)</a:t>
            </a:r>
          </a:p>
        </p:txBody>
      </p:sp>
      <p:graphicFrame>
        <p:nvGraphicFramePr>
          <p:cNvPr id="52274" name="Group 5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4967777"/>
              </p:ext>
            </p:extLst>
          </p:nvPr>
        </p:nvGraphicFramePr>
        <p:xfrm>
          <a:off x="457200" y="2511219"/>
          <a:ext cx="8229600" cy="1554426"/>
        </p:xfrm>
        <a:graphic>
          <a:graphicData uri="http://schemas.openxmlformats.org/drawingml/2006/table">
            <a:tbl>
              <a:tblPr/>
              <a:tblGrid>
                <a:gridCol w="104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!p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Example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!(1&gt;2) is true, because (1&gt;2) is false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!(1&gt;0) is false, because (1&gt;0) is true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34" name="Rectangle 4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43400"/>
            <a:ext cx="8229600" cy="30924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Operator not (!) inverts the original value.</a:t>
            </a:r>
          </a:p>
          <a:p>
            <a:pPr eaLnBrk="1" hangingPunct="1"/>
            <a:r>
              <a:rPr lang="en-US" sz="2800" dirty="0" smtClean="0"/>
              <a:t>true </a:t>
            </a:r>
            <a:r>
              <a:rPr lang="en-US" sz="2800" dirty="0" smtClean="0">
                <a:sym typeface="Wingdings" pitchFamily="-109" charset="2"/>
              </a:rPr>
              <a:t> false and false  true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476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29491" y="1328298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AND (&amp;&amp;)</a:t>
            </a:r>
          </a:p>
        </p:txBody>
      </p:sp>
      <p:graphicFrame>
        <p:nvGraphicFramePr>
          <p:cNvPr id="39972" name="Group 3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0968796"/>
              </p:ext>
            </p:extLst>
          </p:nvPr>
        </p:nvGraphicFramePr>
        <p:xfrm>
          <a:off x="457200" y="2133600"/>
          <a:ext cx="8229600" cy="3444873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p1 &amp;&amp; 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Example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(2&gt;3) &amp;&amp; (5&gt;5) is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both (2&gt;3) and (5&gt;5) are 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(2&gt;3) &amp;&amp; (6&gt;5) is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(2&gt;3) is 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(6&gt;5) &amp;&amp; (2&gt;3) is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(2&gt;3) is 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(3&gt;2) &amp;&amp; (5&gt;=5)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both (3&gt;2) and (5&gt;=5) are true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697686"/>
            <a:ext cx="822960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AND Operator (&amp;&amp;) is true when all of its operands are true.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one of its operand is false, then AND is false.</a:t>
            </a:r>
          </a:p>
        </p:txBody>
      </p:sp>
    </p:spTree>
    <p:extLst>
      <p:ext uri="{BB962C8B-B14F-4D97-AF65-F5344CB8AC3E}">
        <p14:creationId xmlns:p14="http://schemas.microsoft.com/office/powerpoint/2010/main" val="26026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35605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OR (||)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59162"/>
              </p:ext>
            </p:extLst>
          </p:nvPr>
        </p:nvGraphicFramePr>
        <p:xfrm>
          <a:off x="471055" y="1886493"/>
          <a:ext cx="8229600" cy="3783484"/>
        </p:xfrm>
        <a:graphic>
          <a:graphicData uri="http://schemas.openxmlformats.org/drawingml/2006/table">
            <a:tbl>
              <a:tblPr/>
              <a:tblGrid>
                <a:gridCol w="91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p1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p2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p1 || p2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Example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(2&gt;3) || (5&gt;5) is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both (2&gt;3) and (5&gt;5) are 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(2&gt;3) || (6&gt;5)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(6&gt;5) is 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(6&gt;5) || (2&gt;3)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(6&gt;5) is 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(3&gt;2) || (5&gt;=5)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both (3&gt;2) and (5&gt;=5) are 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96" name="Rectangle 35"/>
          <p:cNvSpPr>
            <a:spLocks noChangeArrowheads="1"/>
          </p:cNvSpPr>
          <p:nvPr/>
        </p:nvSpPr>
        <p:spPr bwMode="auto">
          <a:xfrm>
            <a:off x="457200" y="5697686"/>
            <a:ext cx="8229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Interstate" pitchFamily="2" charset="0"/>
              </a:rPr>
              <a:t>OR (||) Operator is true if one of every its operand is true.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Interstate" pitchFamily="2" charset="0"/>
              </a:rPr>
              <a:t>If all of its operands become false then OR is false.</a:t>
            </a:r>
          </a:p>
        </p:txBody>
      </p:sp>
    </p:spTree>
    <p:extLst>
      <p:ext uri="{BB962C8B-B14F-4D97-AF65-F5344CB8AC3E}">
        <p14:creationId xmlns:p14="http://schemas.microsoft.com/office/powerpoint/2010/main" val="20549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66699" y="769231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XOR (^)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587079"/>
              </p:ext>
            </p:extLst>
          </p:nvPr>
        </p:nvGraphicFramePr>
        <p:xfrm>
          <a:off x="266699" y="1524000"/>
          <a:ext cx="8610601" cy="3783484"/>
        </p:xfrm>
        <a:graphic>
          <a:graphicData uri="http://schemas.openxmlformats.org/drawingml/2006/table">
            <a:tbl>
              <a:tblPr/>
              <a:tblGrid>
                <a:gridCol w="8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p1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p2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p1 ^ p2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Example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(2&gt;3) ^ (5&gt;5) is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both (2&gt;3) and (5&gt;5) are 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(2&gt;3) ^ (6&gt;5)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(2&gt;3) is false and (6&gt;5) is 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(6&gt;5) ^ (2&gt;3)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(6&gt;5) is true and (2&gt;3) is 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false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(3&gt;2) ^ (5&gt;=5)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state" pitchFamily="2" charset="0"/>
                        </a:rPr>
                        <a:t>Because both (3&gt;2) and (5&gt;=5) are true</a:t>
                      </a:r>
                    </a:p>
                  </a:txBody>
                  <a:tcPr marT="49774" marB="497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20" name="Rectangle 35"/>
          <p:cNvSpPr>
            <a:spLocks noChangeArrowheads="1"/>
          </p:cNvSpPr>
          <p:nvPr/>
        </p:nvSpPr>
        <p:spPr bwMode="auto">
          <a:xfrm>
            <a:off x="457200" y="5375572"/>
            <a:ext cx="8229600" cy="107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Interstate" pitchFamily="2" charset="0"/>
              </a:rPr>
              <a:t>Operator XOR (^) is true when both if its operands has different condition.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Interstate" pitchFamily="2" charset="0"/>
              </a:rPr>
              <a:t>When its operands has same condition then XOR is false.</a:t>
            </a:r>
          </a:p>
        </p:txBody>
      </p:sp>
    </p:spTree>
    <p:extLst>
      <p:ext uri="{BB962C8B-B14F-4D97-AF65-F5344CB8AC3E}">
        <p14:creationId xmlns:p14="http://schemas.microsoft.com/office/powerpoint/2010/main" val="17244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 error type:</a:t>
            </a:r>
          </a:p>
          <a:p>
            <a:pPr lvl="1"/>
            <a:r>
              <a:rPr lang="en-US" b="1" dirty="0"/>
              <a:t>Syntax errors </a:t>
            </a:r>
            <a:r>
              <a:rPr lang="en-US" dirty="0"/>
              <a:t>(compile errors) </a:t>
            </a:r>
            <a:r>
              <a:rPr lang="en-US" dirty="0">
                <a:sym typeface="Wingdings" pitchFamily="-109" charset="2"/>
              </a:rPr>
              <a:t> against syntax rule of coding programming, founded at compile process by compiler</a:t>
            </a:r>
          </a:p>
          <a:p>
            <a:pPr lvl="1"/>
            <a:r>
              <a:rPr lang="en-US" b="1" dirty="0"/>
              <a:t>Logic errors</a:t>
            </a:r>
            <a:r>
              <a:rPr lang="en-US" dirty="0"/>
              <a:t> (bug) </a:t>
            </a:r>
            <a:r>
              <a:rPr lang="en-US" dirty="0">
                <a:sym typeface="Wingdings" pitchFamily="-109" charset="2"/>
              </a:rPr>
              <a:t> logic errors, obtain deviate output/performance</a:t>
            </a:r>
          </a:p>
          <a:p>
            <a:pPr lvl="1"/>
            <a:r>
              <a:rPr lang="en-US" b="1" dirty="0"/>
              <a:t>Runtime errors </a:t>
            </a:r>
            <a:r>
              <a:rPr lang="en-US" dirty="0">
                <a:sym typeface="Wingdings" pitchFamily="-109" charset="2"/>
              </a:rPr>
              <a:t> false operation at program execution, program terminated</a:t>
            </a:r>
          </a:p>
          <a:p>
            <a:r>
              <a:rPr lang="en-US" dirty="0"/>
              <a:t>Runtime errors : exception</a:t>
            </a:r>
          </a:p>
          <a:p>
            <a:r>
              <a:rPr lang="en-US" dirty="0"/>
              <a:t>Exception cause terminate program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Customer A transfer money to the account of customer B, when account had reduced and account B not yet increase, exception terminate program had happen. Customer A loses  his money.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</p:spTree>
    <p:extLst>
      <p:ext uri="{BB962C8B-B14F-4D97-AF65-F5344CB8AC3E}">
        <p14:creationId xmlns:p14="http://schemas.microsoft.com/office/powerpoint/2010/main" val="1087187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Runtime errors:</a:t>
            </a:r>
          </a:p>
          <a:p>
            <a:pPr lvl="1"/>
            <a:r>
              <a:rPr lang="en-US"/>
              <a:t>Occur while a program is running if the environment detects an operations that is impossible to carry out.</a:t>
            </a:r>
          </a:p>
          <a:p>
            <a:pPr lvl="1"/>
            <a:r>
              <a:rPr lang="en-US"/>
              <a:t>Caused by exceptions.</a:t>
            </a:r>
          </a:p>
          <a:p>
            <a:r>
              <a:rPr lang="en-US"/>
              <a:t>Exception:</a:t>
            </a:r>
          </a:p>
          <a:p>
            <a:pPr lvl="1"/>
            <a:r>
              <a:rPr lang="en-US"/>
              <a:t>An object that represent an error or a condition that prevents execution from proceeding normally.</a:t>
            </a:r>
          </a:p>
          <a:p>
            <a:r>
              <a:rPr lang="en-US"/>
              <a:t>If the exception is not handled, the program will terminate abnormally.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3F29-5AA2-4BF9-A4E2-E7CA2D6F5DA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9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Handling runtime errors (exception handling)</a:t>
            </a:r>
          </a:p>
          <a:p>
            <a:r>
              <a:rPr lang="en-US"/>
              <a:t>Using try and catch</a:t>
            </a:r>
          </a:p>
          <a:p>
            <a:r>
              <a:rPr lang="en-US"/>
              <a:t>Type of error generally occur are:</a:t>
            </a:r>
          </a:p>
          <a:p>
            <a:pPr lvl="1"/>
            <a:r>
              <a:rPr lang="en-US"/>
              <a:t>In-correct input</a:t>
            </a:r>
          </a:p>
          <a:p>
            <a:pPr lvl="1"/>
            <a:r>
              <a:rPr lang="en-US"/>
              <a:t>Arithmetic (divided by 0)</a:t>
            </a:r>
          </a:p>
          <a:p>
            <a:pPr lvl="1"/>
            <a:r>
              <a:rPr lang="en-US"/>
              <a:t>Surpass array boundary that had been set</a:t>
            </a:r>
          </a:p>
          <a:p>
            <a:pPr lvl="1"/>
            <a:r>
              <a:rPr lang="en-US"/>
              <a:t>Un-initialized Object </a:t>
            </a:r>
          </a:p>
          <a:p>
            <a:r>
              <a:rPr lang="en-US"/>
              <a:t>If error not  handled / catch, than error will continued to the next handling</a:t>
            </a:r>
          </a:p>
          <a:p>
            <a:r>
              <a:rPr lang="en-US"/>
              <a:t>Error not handled will cause program terminated.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</p:spTree>
    <p:extLst>
      <p:ext uri="{BB962C8B-B14F-4D97-AF65-F5344CB8AC3E}">
        <p14:creationId xmlns:p14="http://schemas.microsoft.com/office/powerpoint/2010/main" val="154133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953000"/>
            <a:ext cx="5735782" cy="116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62200"/>
            <a:ext cx="4267200" cy="241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Exception Handling Overview (1)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516218"/>
            <a:ext cx="1828801" cy="302244"/>
          </a:xfrm>
        </p:spPr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676400" y="3962401"/>
            <a:ext cx="210589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2286000" y="5943600"/>
            <a:ext cx="454429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4" name="AutoShape 9"/>
          <p:cNvCxnSpPr>
            <a:cxnSpLocks noChangeShapeType="1"/>
            <a:stCxn id="19463" idx="0"/>
            <a:endCxn id="19462" idx="2"/>
          </p:cNvCxnSpPr>
          <p:nvPr/>
        </p:nvCxnSpPr>
        <p:spPr bwMode="auto">
          <a:xfrm flipH="1" flipV="1">
            <a:off x="2729346" y="4191001"/>
            <a:ext cx="1828800" cy="1752599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717494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Exception-Handling Overview 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Solution?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0F2-D008-4B69-BC89-575AEF9A9EF7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5019675" cy="397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257800"/>
            <a:ext cx="2667000" cy="795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10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24067"/>
            <a:ext cx="8229600" cy="72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Data Type to be Wrapped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02021"/>
            <a:ext cx="8218488" cy="518318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There are 8 primitive data type to be wrapped as Class in Java</a:t>
            </a:r>
          </a:p>
          <a:p>
            <a:pPr lvl="1" eaLnBrk="1" hangingPunct="1"/>
            <a:endParaRPr lang="en-US" sz="1800" dirty="0" smtClean="0"/>
          </a:p>
        </p:txBody>
      </p:sp>
      <p:graphicFrame>
        <p:nvGraphicFramePr>
          <p:cNvPr id="106687" name="Group 19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0428640"/>
              </p:ext>
            </p:extLst>
          </p:nvPr>
        </p:nvGraphicFramePr>
        <p:xfrm>
          <a:off x="2826327" y="3031981"/>
          <a:ext cx="4681537" cy="3455991"/>
        </p:xfrm>
        <a:graphic>
          <a:graphicData uri="http://schemas.openxmlformats.org/drawingml/2006/table">
            <a:tbl>
              <a:tblPr/>
              <a:tblGrid>
                <a:gridCol w="130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Primitive type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Wrapper class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Constructor Arguments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byte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String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String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Integer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String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String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float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double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String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double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String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Character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 or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String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15" name="AutoShape 192"/>
          <p:cNvSpPr>
            <a:spLocks/>
          </p:cNvSpPr>
          <p:nvPr/>
        </p:nvSpPr>
        <p:spPr bwMode="auto">
          <a:xfrm>
            <a:off x="2652712" y="3584651"/>
            <a:ext cx="71437" cy="2057400"/>
          </a:xfrm>
          <a:prstGeom prst="leftBrace">
            <a:avLst>
              <a:gd name="adj1" fmla="val 2351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6" name="Text Box 193"/>
          <p:cNvSpPr txBox="1">
            <a:spLocks noChangeArrowheads="1"/>
          </p:cNvSpPr>
          <p:nvPr/>
        </p:nvSpPr>
        <p:spPr bwMode="auto">
          <a:xfrm>
            <a:off x="895349" y="4270450"/>
            <a:ext cx="1695451" cy="646331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Instance of the </a:t>
            </a:r>
          </a:p>
          <a:p>
            <a:r>
              <a:rPr lang="en-US" i="1" dirty="0"/>
              <a:t>class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7573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Runtime Exception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Arithmetic Exception</a:t>
            </a:r>
          </a:p>
          <a:p>
            <a:r>
              <a:rPr lang="en-US"/>
              <a:t>Null Pointer Exception</a:t>
            </a:r>
          </a:p>
          <a:p>
            <a:r>
              <a:rPr lang="en-US"/>
              <a:t>Index Out of Bounds Exception</a:t>
            </a:r>
          </a:p>
          <a:p>
            <a:r>
              <a:rPr lang="en-US"/>
              <a:t>Illegal Argument Exception</a:t>
            </a:r>
          </a:p>
          <a:p>
            <a:r>
              <a:rPr lang="en-US"/>
              <a:t>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3DF8-8721-4E97-A7AF-E2227CF38A8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Exceptions Thrown by a Method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814B-B5B6-463F-929E-36803C2D59A7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884" y="2362200"/>
            <a:ext cx="6713516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867400"/>
            <a:ext cx="6400800" cy="59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791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Declaring Exceptions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method must state the types of checked exceptions it might throw.</a:t>
            </a:r>
          </a:p>
          <a:p>
            <a:r>
              <a:rPr lang="en-US" dirty="0"/>
              <a:t>Java does not require that you declare Error and </a:t>
            </a:r>
            <a:r>
              <a:rPr lang="en-US" dirty="0" err="1"/>
              <a:t>RuntimeException</a:t>
            </a:r>
            <a:r>
              <a:rPr lang="en-US" dirty="0"/>
              <a:t> (unchecked exceptions)explicitly in the method.</a:t>
            </a:r>
          </a:p>
          <a:p>
            <a:r>
              <a:rPr lang="en-US" dirty="0"/>
              <a:t>E.g.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throws Exception1, Exception2, … 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ExceptionN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CB3C-2D56-4C75-BB21-E1FFC10178E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Throwing Exceptions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 program that detects an error can create an instance of an appropriate exception type and throw it. (throwing an exception)</a:t>
            </a:r>
          </a:p>
          <a:p>
            <a:r>
              <a:rPr lang="en-US"/>
              <a:t>Example: </a:t>
            </a:r>
          </a:p>
          <a:p>
            <a:pPr lvl="1"/>
            <a:r>
              <a:rPr lang="en-US"/>
              <a:t>A program pass a value to a method and the argument must be non-negative, but a negative argument is passed.</a:t>
            </a:r>
          </a:p>
          <a:p>
            <a:pPr lvl="1"/>
            <a:r>
              <a:rPr lang="en-US"/>
              <a:t>The program can create an instance of IllegalArgumentException and throw it as follows: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OR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4D-2A33-49A0-B99C-99A724B038F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 cstate="print"/>
          <a:srcRect l="13184" t="44521" r="42871" b="49277"/>
          <a:stretch>
            <a:fillRect/>
          </a:stretch>
        </p:blipFill>
        <p:spPr bwMode="auto">
          <a:xfrm>
            <a:off x="1524000" y="4572000"/>
            <a:ext cx="7219950" cy="76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 cstate="print"/>
          <a:srcRect l="13379" t="46233" r="44141" b="50977"/>
          <a:stretch>
            <a:fillRect/>
          </a:stretch>
        </p:blipFill>
        <p:spPr bwMode="auto">
          <a:xfrm>
            <a:off x="1524000" y="5638800"/>
            <a:ext cx="725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4850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Catching Exceptions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an exception is throw, it can be caught and handled in a try-catch block.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//Statement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catch (Exception1 exVar1){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//handle exception1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catch (Exception2 exVar2){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//handle exception2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Getting Information from Exceptions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printStackTrace</a:t>
            </a:r>
            <a:r>
              <a:rPr lang="en-US" dirty="0"/>
              <a:t>(), </a:t>
            </a:r>
            <a:r>
              <a:rPr lang="en-US" dirty="0" err="1"/>
              <a:t>getMessage</a:t>
            </a:r>
            <a:r>
              <a:rPr lang="en-US" dirty="0"/>
              <a:t>(), </a:t>
            </a:r>
            <a:r>
              <a:rPr lang="en-US" dirty="0" err="1"/>
              <a:t>toString</a:t>
            </a:r>
            <a:r>
              <a:rPr lang="en-US" dirty="0"/>
              <a:t>(), and </a:t>
            </a:r>
            <a:r>
              <a:rPr lang="en-US" dirty="0" err="1"/>
              <a:t>getStackTrace</a:t>
            </a:r>
            <a:r>
              <a:rPr lang="en-US" dirty="0"/>
              <a:t>() methods in obtain information from exception objects.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E9EE-0F20-478C-B036-DDBF87FC636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finally Clause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When?</a:t>
            </a:r>
          </a:p>
          <a:p>
            <a:pPr lvl="1"/>
            <a:r>
              <a:rPr lang="en-US" dirty="0"/>
              <a:t>If you want some code to be executed regardless of whether an exception occurs or is caught.</a:t>
            </a:r>
          </a:p>
          <a:p>
            <a:r>
              <a:rPr lang="en-US" dirty="0"/>
              <a:t>Syntax?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//statement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ex){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//handling exception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finally{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//final statement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29BA-90A9-4FE9-AE8E-944A5160B4E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4724400" y="3657600"/>
            <a:ext cx="3803650" cy="615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en-US" sz="2000">
                <a:solidFill>
                  <a:srgbClr val="0000FF"/>
                </a:solidFill>
              </a:rPr>
              <a:t>finally</a:t>
            </a:r>
            <a:r>
              <a:rPr lang="en-US" sz="2000"/>
              <a:t> can declare without catch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71264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finally Clause Example (1)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6D65-656D-453E-827C-CA6F8D314911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 cstate="print"/>
          <a:srcRect l="7330" t="20357" r="-4912" b="9955"/>
          <a:stretch>
            <a:fillRect/>
          </a:stretch>
        </p:blipFill>
        <p:spPr bwMode="auto">
          <a:xfrm>
            <a:off x="1066800" y="2438400"/>
            <a:ext cx="7914290" cy="370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047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finally Clause Example (2)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Sample input and the 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Bina Nusantara University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1ABE-31C5-4692-A239-3E460D39396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7601218" cy="219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250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Advanced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Disadvantages try and catch:</a:t>
            </a:r>
          </a:p>
          <a:p>
            <a:pPr lvl="1"/>
            <a:r>
              <a:rPr lang="en-US"/>
              <a:t>Takes much time at executed.</a:t>
            </a:r>
          </a:p>
          <a:p>
            <a:pPr lvl="1"/>
            <a:r>
              <a:rPr lang="en-US"/>
              <a:t>Need more memory</a:t>
            </a:r>
          </a:p>
          <a:p>
            <a:pPr lvl="1"/>
            <a:r>
              <a:rPr lang="en-US"/>
              <a:t>Need handler searching</a:t>
            </a:r>
          </a:p>
          <a:p>
            <a:r>
              <a:rPr lang="en-US"/>
              <a:t>Advantages try and catch:</a:t>
            </a:r>
          </a:p>
          <a:p>
            <a:pPr lvl="1"/>
            <a:r>
              <a:rPr lang="en-US"/>
              <a:t>Catch complex error</a:t>
            </a:r>
          </a:p>
          <a:p>
            <a:pPr lvl="1"/>
            <a:r>
              <a:rPr lang="en-US"/>
              <a:t>Easy to read and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 Nusantara University</a:t>
            </a:r>
          </a:p>
        </p:txBody>
      </p:sp>
    </p:spTree>
    <p:extLst>
      <p:ext uri="{BB962C8B-B14F-4D97-AF65-F5344CB8AC3E}">
        <p14:creationId xmlns:p14="http://schemas.microsoft.com/office/powerpoint/2010/main" val="3242985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Does any method in the String class change the contents of the string?</a:t>
            </a:r>
          </a:p>
          <a:p>
            <a:r>
              <a:rPr lang="en-US" dirty="0"/>
              <a:t>Create a program to determine whether a character is alphanumeric?</a:t>
            </a:r>
          </a:p>
          <a:p>
            <a:r>
              <a:rPr lang="en-US" dirty="0"/>
              <a:t>Create a program to determine whether a character is in lowercase or uppercase?</a:t>
            </a:r>
          </a:p>
          <a:p>
            <a:r>
              <a:rPr lang="en-US" dirty="0"/>
              <a:t>Describe how to convert hexadecimal to decimal?</a:t>
            </a:r>
          </a:p>
          <a:p>
            <a:r>
              <a:rPr lang="en-US" dirty="0"/>
              <a:t>Evaluate the following method calls:</a:t>
            </a:r>
          </a:p>
          <a:p>
            <a:pPr lvl="1"/>
            <a:r>
              <a:rPr lang="en-US" dirty="0"/>
              <a:t>Math.pow(2,2)</a:t>
            </a:r>
          </a:p>
          <a:p>
            <a:pPr lvl="1"/>
            <a:r>
              <a:rPr lang="en-US" dirty="0"/>
              <a:t>Math.max(2, Math.min(3,4))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(2.5F)</a:t>
            </a:r>
          </a:p>
          <a:p>
            <a:pPr lvl="1"/>
            <a:r>
              <a:rPr lang="en-US" dirty="0" err="1"/>
              <a:t>Math.ceil</a:t>
            </a:r>
            <a:r>
              <a:rPr lang="en-US" dirty="0"/>
              <a:t>(-9.49)</a:t>
            </a:r>
          </a:p>
          <a:p>
            <a:pPr lvl="1"/>
            <a:r>
              <a:rPr lang="en-US" dirty="0" err="1"/>
              <a:t>Math.floor</a:t>
            </a:r>
            <a:r>
              <a:rPr lang="en-US" dirty="0"/>
              <a:t>(7.5)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3C5B-A168-41DD-A9DC-17031E7CF7D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85313"/>
            <a:ext cx="8229600" cy="72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Wrapper Class Method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02456"/>
            <a:ext cx="8229600" cy="4319587"/>
          </a:xfrm>
        </p:spPr>
        <p:txBody>
          <a:bodyPr>
            <a:normAutofit/>
          </a:bodyPr>
          <a:lstStyle/>
          <a:p>
            <a:r>
              <a:rPr lang="en-US" sz="2400" dirty="0"/>
              <a:t>All numeric class which is derived from abstract class Numeric have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doubleValue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floatValue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longValue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shortValue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byteValue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400" dirty="0"/>
              <a:t>which will return the value in accordance with its data type.</a:t>
            </a:r>
          </a:p>
          <a:p>
            <a:r>
              <a:rPr lang="en-US" sz="2400" dirty="0"/>
              <a:t>Every Wrapped class will override </a:t>
            </a:r>
            <a:r>
              <a:rPr lang="en-US" sz="2400" dirty="0" err="1"/>
              <a:t>toString</a:t>
            </a:r>
            <a:r>
              <a:rPr lang="en-US" sz="2400" dirty="0"/>
              <a:t> and equals functions which has been define by class Object. </a:t>
            </a:r>
          </a:p>
          <a:p>
            <a:r>
              <a:rPr lang="en-US" sz="2400" dirty="0"/>
              <a:t>Some numerical and character classes implement the interface Comparable, </a:t>
            </a:r>
            <a:r>
              <a:rPr lang="en-US" sz="2400" dirty="0" err="1"/>
              <a:t>compareTo</a:t>
            </a:r>
            <a:r>
              <a:rPr lang="en-US" sz="2400" dirty="0"/>
              <a:t> function implemented in its class.</a:t>
            </a:r>
          </a:p>
        </p:txBody>
      </p:sp>
    </p:spTree>
    <p:extLst>
      <p:ext uri="{BB962C8B-B14F-4D97-AF65-F5344CB8AC3E}">
        <p14:creationId xmlns:p14="http://schemas.microsoft.com/office/powerpoint/2010/main" val="16362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Describe and give example for each method of String</a:t>
            </a:r>
          </a:p>
          <a:p>
            <a:pPr lvl="1"/>
            <a:r>
              <a:rPr lang="en-US" dirty="0"/>
              <a:t>contains		</a:t>
            </a:r>
          </a:p>
          <a:p>
            <a:pPr lvl="1"/>
            <a:r>
              <a:rPr lang="en-US" dirty="0" err="1"/>
              <a:t>concat</a:t>
            </a:r>
            <a:endParaRPr lang="en-US" dirty="0"/>
          </a:p>
          <a:p>
            <a:pPr lvl="1"/>
            <a:r>
              <a:rPr lang="en-US" dirty="0" err="1"/>
              <a:t>compareTo</a:t>
            </a:r>
            <a:endParaRPr lang="en-US" dirty="0"/>
          </a:p>
          <a:p>
            <a:pPr lvl="1"/>
            <a:r>
              <a:rPr lang="en-US" dirty="0"/>
              <a:t>format</a:t>
            </a:r>
          </a:p>
          <a:p>
            <a:pPr lvl="1"/>
            <a:r>
              <a:rPr lang="en-US" dirty="0" err="1"/>
              <a:t>charAt</a:t>
            </a:r>
            <a:endParaRPr lang="en-US" dirty="0"/>
          </a:p>
          <a:p>
            <a:pPr lvl="1"/>
            <a:r>
              <a:rPr lang="en-US" dirty="0"/>
              <a:t>replace</a:t>
            </a:r>
          </a:p>
          <a:p>
            <a:pPr lvl="1"/>
            <a:r>
              <a:rPr lang="en-US" dirty="0" err="1"/>
              <a:t>substing</a:t>
            </a:r>
            <a:endParaRPr lang="en-US" dirty="0"/>
          </a:p>
          <a:p>
            <a:pPr lvl="1"/>
            <a:r>
              <a:rPr lang="en-US" dirty="0"/>
              <a:t>trim</a:t>
            </a:r>
          </a:p>
          <a:p>
            <a:pPr lvl="1"/>
            <a:r>
              <a:rPr lang="en-US" dirty="0" err="1"/>
              <a:t>toCharArray</a:t>
            </a:r>
            <a:endParaRPr lang="en-US" dirty="0"/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 err="1"/>
              <a:t>toLowerCase</a:t>
            </a:r>
            <a:endParaRPr lang="en-US" dirty="0"/>
          </a:p>
          <a:p>
            <a:pPr lvl="1"/>
            <a:r>
              <a:rPr lang="en-US" dirty="0" err="1"/>
              <a:t>toUpperCase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B872-CE9B-4FCC-85EF-25D5B97F31A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4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different types of numeric values be used together in computation?</a:t>
            </a:r>
          </a:p>
          <a:p>
            <a:r>
              <a:rPr lang="en-US" dirty="0"/>
              <a:t>Assume that </a:t>
            </a:r>
            <a:r>
              <a:rPr lang="en-US" dirty="0" err="1"/>
              <a:t>int</a:t>
            </a:r>
            <a:r>
              <a:rPr lang="en-US" dirty="0"/>
              <a:t> a = 1 and double d = 1.0 and that each expression is independent. What are the results of the following expressions?</a:t>
            </a:r>
          </a:p>
          <a:p>
            <a:pPr lvl="1"/>
            <a:r>
              <a:rPr lang="en-US" dirty="0"/>
              <a:t>a = 46 % 9 + 4 * 4 – 2</a:t>
            </a:r>
          </a:p>
          <a:p>
            <a:pPr lvl="1"/>
            <a:r>
              <a:rPr lang="en-US" dirty="0"/>
              <a:t>a = 45 + 43 % 5 * (23 * 3 % 2)</a:t>
            </a:r>
          </a:p>
          <a:p>
            <a:pPr lvl="1"/>
            <a:r>
              <a:rPr lang="en-US" dirty="0"/>
              <a:t>a %= 3 / a + 3</a:t>
            </a:r>
          </a:p>
          <a:p>
            <a:pPr lvl="1"/>
            <a:r>
              <a:rPr lang="en-US" dirty="0"/>
              <a:t>d += 1.5 * 3 + (++a)</a:t>
            </a:r>
          </a:p>
          <a:p>
            <a:r>
              <a:rPr lang="en-US" dirty="0"/>
              <a:t>Are the following statements correct? If so, show the output.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(“25 / 4 is “ + 25 / 4);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(“25 / 4.0 is “ + 25 / 4.0);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(“3 * 2 / 4 is “ + 3 * 2 / 4);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(“3.0 * 2 / 4 is “ + 3.0 * 2 / 4);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Bina Nusantara University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3E63-8697-42F1-B18C-DBB05F7D7FC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076872" y="533400"/>
            <a:ext cx="7067128" cy="7989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7067128" cy="3489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Identify and fix the errors in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the following conversions involving casting be allowed? If so, find the converted result.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C090-C670-4E6C-9460-B437D67D5253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4876800" cy="210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3175" y="5189537"/>
            <a:ext cx="1314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5181600"/>
            <a:ext cx="1885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175" y="5951537"/>
            <a:ext cx="20193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951537"/>
            <a:ext cx="1695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2277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Assuming that x is 1, show the result of the following Boolean expressions.</a:t>
            </a:r>
          </a:p>
          <a:p>
            <a:pPr lvl="1"/>
            <a:r>
              <a:rPr lang="en-US" dirty="0"/>
              <a:t>(true) &amp;&amp; (3 &gt; 4)</a:t>
            </a:r>
          </a:p>
          <a:p>
            <a:pPr lvl="1"/>
            <a:r>
              <a:rPr lang="en-US" dirty="0"/>
              <a:t>!(x &gt; 0) &amp;&amp; (x &gt; 0)</a:t>
            </a:r>
          </a:p>
          <a:p>
            <a:pPr lvl="1"/>
            <a:r>
              <a:rPr lang="en-US" dirty="0"/>
              <a:t>(x != 1) == !(x == 1)</a:t>
            </a:r>
          </a:p>
          <a:p>
            <a:pPr lvl="1"/>
            <a:r>
              <a:rPr lang="en-US" dirty="0"/>
              <a:t>(x &gt;= 0) || (x &lt; 0)</a:t>
            </a:r>
          </a:p>
          <a:p>
            <a:pPr marL="0" indent="0">
              <a:buNone/>
            </a:pPr>
            <a:r>
              <a:rPr lang="en-US" dirty="0"/>
              <a:t>List the precedence order of the Boolean operators. Evaluate the following expressions:</a:t>
            </a:r>
          </a:p>
          <a:p>
            <a:pPr lvl="1"/>
            <a:r>
              <a:rPr lang="en-US" dirty="0"/>
              <a:t>2 * 2 – 3 &gt; 2 &amp;&amp; 4 – 2 &gt; 5</a:t>
            </a:r>
          </a:p>
          <a:p>
            <a:pPr lvl="1"/>
            <a:r>
              <a:rPr lang="en-US" dirty="0"/>
              <a:t>2 * 2 – 3 &gt; 2 || 4 – 2 &gt; 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Bina Nusantara University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2131-D200-4C66-90EA-C1DDC190DC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9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Assuming that x is 1, show the result of the following Boolean expressions.</a:t>
            </a:r>
          </a:p>
          <a:p>
            <a:pPr lvl="1"/>
            <a:r>
              <a:rPr lang="en-US" dirty="0"/>
              <a:t>(true) &amp;&amp; (3 &gt; 4)</a:t>
            </a:r>
          </a:p>
          <a:p>
            <a:pPr lvl="1"/>
            <a:r>
              <a:rPr lang="en-US" dirty="0"/>
              <a:t>!(x &gt; 0) &amp;&amp; (x &gt; 0)</a:t>
            </a:r>
          </a:p>
          <a:p>
            <a:pPr lvl="1"/>
            <a:r>
              <a:rPr lang="en-US" dirty="0"/>
              <a:t>(x != 1) == !(x == 1)</a:t>
            </a:r>
          </a:p>
          <a:p>
            <a:pPr lvl="1"/>
            <a:r>
              <a:rPr lang="en-US" dirty="0"/>
              <a:t>(x &gt;= 0) || (x &lt; 0)</a:t>
            </a:r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the precedence order of the Boolean operators. Evaluate the following expressions:</a:t>
            </a:r>
          </a:p>
          <a:p>
            <a:pPr lvl="1"/>
            <a:r>
              <a:rPr lang="en-US" dirty="0"/>
              <a:t>2 * 2 – 3 &gt; 2 &amp;&amp; 4 – 2 &gt; 5</a:t>
            </a:r>
          </a:p>
          <a:p>
            <a:pPr lvl="1"/>
            <a:r>
              <a:rPr lang="en-US" dirty="0"/>
              <a:t>2 * 2 – 3 &gt; 2 || 4 – 2 &gt; 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Bina Nusantara University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2131-D200-4C66-90EA-C1DDC190DC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4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Daniel Liang, Y., 2015, Introduction to java programming, vol.</a:t>
            </a:r>
            <a:r>
              <a:rPr lang="en-AU" dirty="0"/>
              <a:t>10, Pearson Education, New Jersey. Chapter 2.</a:t>
            </a:r>
            <a:endParaRPr lang="en-AU" dirty="0">
              <a:hlinkClick r:id="rId2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Java Operator Precedence 3, </a:t>
            </a:r>
            <a:r>
              <a:rPr lang="en-US" dirty="0">
                <a:hlinkClick r:id="rId3"/>
              </a:rPr>
              <a:t>http://www.cs.uwf.edu/~eelsheik/cop2253/resources/op_precedence.html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Index, </a:t>
            </a:r>
            <a:r>
              <a:rPr lang="en-US" dirty="0">
                <a:hlinkClick r:id="rId4"/>
              </a:rPr>
              <a:t>http://staff.science.uva.nl/~heck/JAVAcourse/ch4/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Java Operator Precedence 2, </a:t>
            </a:r>
            <a:r>
              <a:rPr lang="en-US" dirty="0">
                <a:hlinkClick r:id="rId5"/>
              </a:rPr>
              <a:t>http://download.oracle.com/javase/tutorial/java/nutsandbolts/operators.html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Java Operator Precedence 4, </a:t>
            </a:r>
            <a:r>
              <a:rPr lang="en-US" dirty="0">
                <a:hlinkClick r:id="rId6"/>
              </a:rPr>
              <a:t>http://www.uni-bonn.de/~manfear/javaoperators.php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Java Operator Precedence 1, </a:t>
            </a:r>
            <a:r>
              <a:rPr lang="en-US" dirty="0">
                <a:hlinkClick r:id="rId7"/>
              </a:rPr>
              <a:t>http://cms.binus.ac.id/Backend2/CO/CourseDetails8.aspx?id=T0974&amp;id2=0#CheckPoint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Java Operator Precedence 5, </a:t>
            </a:r>
            <a:r>
              <a:rPr lang="en-US" dirty="0">
                <a:hlinkClick r:id="rId8"/>
              </a:rPr>
              <a:t>http://www.cs.princeton.edu/introcs/11precedence/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B3E1-BDBA-4EB7-8253-EB6A1294F65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27" y="133032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Wrapper Class Constants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620000" cy="3763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numeric class has constants : </a:t>
            </a:r>
          </a:p>
          <a:p>
            <a:pPr lvl="2"/>
            <a:r>
              <a:rPr lang="en-US" dirty="0"/>
              <a:t>MAX_VALUE</a:t>
            </a:r>
          </a:p>
          <a:p>
            <a:pPr lvl="2"/>
            <a:r>
              <a:rPr lang="en-US" dirty="0"/>
              <a:t>MIN_VALUE</a:t>
            </a:r>
          </a:p>
          <a:p>
            <a:r>
              <a:rPr lang="en-US" dirty="0"/>
              <a:t>MAX_VALUE : maximum value according to its data type</a:t>
            </a:r>
          </a:p>
          <a:p>
            <a:r>
              <a:rPr lang="en-US" dirty="0"/>
              <a:t>MIN_VALUE : minimum value</a:t>
            </a:r>
          </a:p>
          <a:p>
            <a:pPr lvl="2"/>
            <a:r>
              <a:rPr lang="en-US" dirty="0"/>
              <a:t>For byte, short, </a:t>
            </a:r>
            <a:r>
              <a:rPr lang="en-US" dirty="0" err="1"/>
              <a:t>int</a:t>
            </a:r>
            <a:r>
              <a:rPr lang="en-US" dirty="0"/>
              <a:t> and long.</a:t>
            </a:r>
          </a:p>
          <a:p>
            <a:pPr lvl="2"/>
            <a:r>
              <a:rPr lang="en-US" dirty="0"/>
              <a:t>For float and double showing positive values.</a:t>
            </a:r>
          </a:p>
          <a:p>
            <a:r>
              <a:rPr lang="en-US" dirty="0"/>
              <a:t>Max integer value = 2.147.483.647</a:t>
            </a:r>
          </a:p>
          <a:p>
            <a:r>
              <a:rPr lang="en-US" dirty="0"/>
              <a:t>Min float value = (1.4E-45)</a:t>
            </a:r>
          </a:p>
          <a:p>
            <a:r>
              <a:rPr lang="en-US" dirty="0"/>
              <a:t>Max double floating point value = (1.79769313486231570e+308d)</a:t>
            </a:r>
          </a:p>
        </p:txBody>
      </p:sp>
    </p:spTree>
    <p:extLst>
      <p:ext uri="{BB962C8B-B14F-4D97-AF65-F5344CB8AC3E}">
        <p14:creationId xmlns:p14="http://schemas.microsoft.com/office/powerpoint/2010/main" val="38534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5388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Wrapper Class Constants ( Cont’d.. 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8063"/>
            <a:ext cx="8229600" cy="4103687"/>
          </a:xfrm>
        </p:spPr>
        <p:txBody>
          <a:bodyPr/>
          <a:lstStyle/>
          <a:p>
            <a:pPr eaLnBrk="1" hangingPunct="1"/>
            <a:r>
              <a:rPr lang="en-US" smtClean="0"/>
              <a:t>Example of use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Output :</a:t>
            </a:r>
          </a:p>
          <a:p>
            <a:pPr eaLnBrk="1" hangingPunct="1"/>
            <a:endParaRPr lang="en-US" smtClean="0"/>
          </a:p>
        </p:txBody>
      </p:sp>
      <p:pic>
        <p:nvPicPr>
          <p:cNvPr id="11269" name="Picture 4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854325"/>
            <a:ext cx="83169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5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5300663"/>
            <a:ext cx="74882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46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Conversion Function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6625"/>
            <a:ext cx="8229600" cy="3959225"/>
          </a:xfrm>
        </p:spPr>
        <p:txBody>
          <a:bodyPr/>
          <a:lstStyle/>
          <a:p>
            <a:pPr eaLnBrk="1" hangingPunct="1"/>
            <a:r>
              <a:rPr lang="en-US" sz="2400" smtClean="0"/>
              <a:t>When initialize a value in the form of a string, we can use the </a:t>
            </a:r>
            <a:r>
              <a:rPr lang="en-US" sz="2400" i="1" smtClean="0"/>
              <a:t>static function </a:t>
            </a:r>
            <a:r>
              <a:rPr lang="en-US" sz="2400" b="1" smtClean="0">
                <a:solidFill>
                  <a:srgbClr val="006600"/>
                </a:solidFill>
              </a:rPr>
              <a:t>valueOf</a:t>
            </a:r>
            <a:r>
              <a:rPr lang="en-US" sz="2400" smtClean="0"/>
              <a:t> or directly using </a:t>
            </a:r>
            <a:r>
              <a:rPr lang="en-US" sz="2400" i="1" smtClean="0"/>
              <a:t>constructor</a:t>
            </a:r>
            <a:r>
              <a:rPr lang="en-US" sz="2400" smtClean="0"/>
              <a:t>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1000" smtClean="0"/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</a:rPr>
              <a:t>	  using valueOf</a:t>
            </a:r>
            <a:r>
              <a:rPr lang="en-US" sz="1600" smtClean="0"/>
              <a:t>			      </a:t>
            </a:r>
            <a:r>
              <a:rPr lang="en-US" sz="1600" smtClean="0">
                <a:solidFill>
                  <a:schemeClr val="accent2"/>
                </a:solidFill>
              </a:rPr>
              <a:t>using Constructor</a:t>
            </a:r>
          </a:p>
          <a:p>
            <a:pPr lvl="1" eaLnBrk="1" hangingPunct="1"/>
            <a:endParaRPr lang="en-US" sz="8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400" smtClean="0"/>
              <a:t>When parsing a value in form of a string, we can use </a:t>
            </a:r>
            <a:r>
              <a:rPr lang="en-US" sz="2400" smtClean="0">
                <a:solidFill>
                  <a:srgbClr val="006600"/>
                </a:solidFill>
              </a:rPr>
              <a:t>parseInt, parseDouble, parseFloat, parseLong, parseShort, parseByte</a:t>
            </a:r>
            <a:r>
              <a:rPr lang="en-US" sz="2400" smtClean="0"/>
              <a:t> function which according to its data type.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2293" name="Picture 5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430588"/>
            <a:ext cx="3960812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3433763"/>
            <a:ext cx="34559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787900" y="350202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9488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608513"/>
          </a:xfrm>
        </p:spPr>
        <p:txBody>
          <a:bodyPr/>
          <a:lstStyle/>
          <a:p>
            <a:pPr eaLnBrk="1" hangingPunct="1"/>
            <a:r>
              <a:rPr lang="en-US" smtClean="0"/>
              <a:t>A collection of some characters into an array (Array of Character)</a:t>
            </a:r>
          </a:p>
          <a:p>
            <a:pPr eaLnBrk="1" hangingPunct="1"/>
            <a:r>
              <a:rPr lang="en-US" smtClean="0"/>
              <a:t>Declaration :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</a:t>
            </a:r>
            <a:r>
              <a:rPr lang="en-US" smtClean="0">
                <a:solidFill>
                  <a:schemeClr val="accent2"/>
                </a:solidFill>
              </a:rPr>
              <a:t>String</a:t>
            </a:r>
            <a:r>
              <a:rPr lang="en-US" smtClean="0"/>
              <a:t> msg = </a:t>
            </a:r>
            <a:r>
              <a:rPr lang="en-US" smtClean="0">
                <a:solidFill>
                  <a:srgbClr val="0000FF"/>
                </a:solidFill>
              </a:rPr>
              <a:t>new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String</a:t>
            </a:r>
            <a:r>
              <a:rPr lang="en-US" smtClean="0"/>
              <a:t>(“</a:t>
            </a:r>
            <a:r>
              <a:rPr lang="en-US" smtClean="0">
                <a:solidFill>
                  <a:schemeClr val="hlink"/>
                </a:solidFill>
              </a:rPr>
              <a:t>Welcome to Java</a:t>
            </a:r>
            <a:r>
              <a:rPr lang="en-US" smtClean="0"/>
              <a:t>”);</a:t>
            </a:r>
          </a:p>
          <a:p>
            <a:pPr lvl="3" eaLnBrk="1" hangingPunct="1">
              <a:buFontTx/>
              <a:buNone/>
            </a:pPr>
            <a:r>
              <a:rPr lang="en-US" smtClean="0"/>
              <a:t>				Atau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</a:t>
            </a:r>
            <a:r>
              <a:rPr lang="en-US" smtClean="0">
                <a:solidFill>
                  <a:schemeClr val="accent2"/>
                </a:solidFill>
              </a:rPr>
              <a:t>String</a:t>
            </a:r>
            <a:r>
              <a:rPr lang="en-US" smtClean="0"/>
              <a:t> msg = “</a:t>
            </a:r>
            <a:r>
              <a:rPr lang="en-US" smtClean="0">
                <a:solidFill>
                  <a:schemeClr val="hlink"/>
                </a:solidFill>
              </a:rPr>
              <a:t>Welcome to Java</a:t>
            </a:r>
            <a:r>
              <a:rPr lang="en-US" smtClean="0"/>
              <a:t>”;</a:t>
            </a:r>
          </a:p>
          <a:p>
            <a:pPr eaLnBrk="1" hangingPunct="1"/>
            <a:r>
              <a:rPr lang="en-US" smtClean="0"/>
              <a:t>Also could be create from a collection of characters :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		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en-US" sz="2000" smtClean="0"/>
              <a:t>[] charArray = {‘G’,’o’,’o’,’d’,’ ‘,’D’,’a’,’y’};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	</a:t>
            </a:r>
            <a:r>
              <a:rPr lang="en-US" sz="2000" smtClean="0">
                <a:solidFill>
                  <a:schemeClr val="accent2"/>
                </a:solidFill>
              </a:rPr>
              <a:t>String</a:t>
            </a:r>
            <a:r>
              <a:rPr lang="en-US" sz="2000" smtClean="0"/>
              <a:t> msg = </a:t>
            </a:r>
            <a:r>
              <a:rPr lang="en-US" sz="2000" smtClean="0">
                <a:solidFill>
                  <a:srgbClr val="0000FF"/>
                </a:solidFill>
              </a:rPr>
              <a:t>new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String</a:t>
            </a:r>
            <a:r>
              <a:rPr lang="en-US" sz="2000" smtClean="0"/>
              <a:t>(charArray);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H="1">
            <a:off x="6300788" y="36242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927850" y="3449638"/>
            <a:ext cx="15192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String Literal Object</a:t>
            </a:r>
          </a:p>
        </p:txBody>
      </p:sp>
    </p:spTree>
    <p:extLst>
      <p:ext uri="{BB962C8B-B14F-4D97-AF65-F5344CB8AC3E}">
        <p14:creationId xmlns:p14="http://schemas.microsoft.com/office/powerpoint/2010/main" val="1057831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02C3C486-E023-42D4-9BEC-D64C6C038595}"/>
</file>

<file path=customXml/itemProps2.xml><?xml version="1.0" encoding="utf-8"?>
<ds:datastoreItem xmlns:ds="http://schemas.openxmlformats.org/officeDocument/2006/customXml" ds:itemID="{F2582E4C-B04A-4B38-94EA-46982C0095E6}"/>
</file>

<file path=customXml/itemProps3.xml><?xml version="1.0" encoding="utf-8"?>
<ds:datastoreItem xmlns:ds="http://schemas.openxmlformats.org/officeDocument/2006/customXml" ds:itemID="{AF17712B-AD7C-4F63-8DE6-A1ADD389E50D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10485</TotalTime>
  <Words>3196</Words>
  <Application>Microsoft Office PowerPoint</Application>
  <PresentationFormat>On-screen Show (4:3)</PresentationFormat>
  <Paragraphs>708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ＭＳ Ｐゴシック</vt:lpstr>
      <vt:lpstr>宋体</vt:lpstr>
      <vt:lpstr>宋体</vt:lpstr>
      <vt:lpstr>Arial</vt:lpstr>
      <vt:lpstr>Calibri</vt:lpstr>
      <vt:lpstr>Courier</vt:lpstr>
      <vt:lpstr>Courier New</vt:lpstr>
      <vt:lpstr>Interstate</vt:lpstr>
      <vt:lpstr>Open Sans</vt:lpstr>
      <vt:lpstr>Symbol</vt:lpstr>
      <vt:lpstr>Times New Roman</vt:lpstr>
      <vt:lpstr>Wingdings</vt:lpstr>
      <vt:lpstr>Template PPT 2015</vt:lpstr>
      <vt:lpstr>Basic Class, Arithmetic Operation,  Logic and Relational Operation  Session 2</vt:lpstr>
      <vt:lpstr>Outline</vt:lpstr>
      <vt:lpstr>Introduction to Wrapper Class</vt:lpstr>
      <vt:lpstr>Data Type to be Wrapped</vt:lpstr>
      <vt:lpstr>Wrapper Class Method</vt:lpstr>
      <vt:lpstr>Wrapper Class Constants</vt:lpstr>
      <vt:lpstr>Wrapper Class Constants ( Cont’d.. )</vt:lpstr>
      <vt:lpstr>Conversion Function</vt:lpstr>
      <vt:lpstr>String</vt:lpstr>
      <vt:lpstr>String (Cont’d…)</vt:lpstr>
      <vt:lpstr>String Method</vt:lpstr>
      <vt:lpstr>String Method ( Cont’d… )</vt:lpstr>
      <vt:lpstr>Common used String Methods</vt:lpstr>
      <vt:lpstr>Math</vt:lpstr>
      <vt:lpstr>Math Method</vt:lpstr>
      <vt:lpstr>Math Method</vt:lpstr>
      <vt:lpstr>Arithmetic Operation</vt:lpstr>
      <vt:lpstr>PowerPoint Presentation</vt:lpstr>
      <vt:lpstr>PowerPoint Presentation</vt:lpstr>
      <vt:lpstr>Arithmetic Expressions</vt:lpstr>
      <vt:lpstr>Operator Shorthand</vt:lpstr>
      <vt:lpstr>Operator Shorthand</vt:lpstr>
      <vt:lpstr>Increment &amp; Decrement Operator</vt:lpstr>
      <vt:lpstr>Increment &amp; Decrement Operator</vt:lpstr>
      <vt:lpstr>Logic and Relational Operational</vt:lpstr>
      <vt:lpstr>Relational procedure</vt:lpstr>
      <vt:lpstr>Comparator operator</vt:lpstr>
      <vt:lpstr>Comparator operator</vt:lpstr>
      <vt:lpstr>Logic/Boolean Procedure</vt:lpstr>
      <vt:lpstr>Boolean Operator</vt:lpstr>
      <vt:lpstr>NOT (!)</vt:lpstr>
      <vt:lpstr>AND (&amp;&amp;)</vt:lpstr>
      <vt:lpstr>OR (||)</vt:lpstr>
      <vt:lpstr>XOR (^)</vt:lpstr>
      <vt:lpstr>Exception Handling</vt:lpstr>
      <vt:lpstr>Exception</vt:lpstr>
      <vt:lpstr>Exception Handling</vt:lpstr>
      <vt:lpstr>Exception Handling Overview (1)</vt:lpstr>
      <vt:lpstr>Exception-Handling Overview (2)</vt:lpstr>
      <vt:lpstr>Runtime Exception Types</vt:lpstr>
      <vt:lpstr>Exceptions Thrown by a Method</vt:lpstr>
      <vt:lpstr>Declaring Exceptions</vt:lpstr>
      <vt:lpstr>Throwing Exceptions</vt:lpstr>
      <vt:lpstr>Catching Exceptions</vt:lpstr>
      <vt:lpstr>The finally Clause</vt:lpstr>
      <vt:lpstr>The finally Clause Example (1)</vt:lpstr>
      <vt:lpstr>The finally Clause Example (2)</vt:lpstr>
      <vt:lpstr>Advanced Learning</vt:lpstr>
      <vt:lpstr>Exercise</vt:lpstr>
      <vt:lpstr>Exercise</vt:lpstr>
      <vt:lpstr>Exercise</vt:lpstr>
      <vt:lpstr>Exercise</vt:lpstr>
      <vt:lpstr>Exercise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staff</cp:lastModifiedBy>
  <cp:revision>1172</cp:revision>
  <dcterms:created xsi:type="dcterms:W3CDTF">2015-05-04T03:33:03Z</dcterms:created>
  <dcterms:modified xsi:type="dcterms:W3CDTF">2018-10-29T11:29:16Z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