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30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5"/>
            <p14:sldId id="284"/>
          </p14:sldIdLst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/>
    <p:restoredTop sz="94631"/>
  </p:normalViewPr>
  <p:slideViewPr>
    <p:cSldViewPr>
      <p:cViewPr varScale="1">
        <p:scale>
          <a:sx n="43" d="100"/>
          <a:sy n="43" d="100"/>
        </p:scale>
        <p:origin x="822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89880-7DA8-4AD6-B151-748CB8E5A913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8DA2E-B8BC-4E32-96E8-2CB756C3A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F7E0D1-A3C5-4706-AEEA-CF093719C0F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720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8229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92538"/>
            <a:ext cx="8229600" cy="2516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3289A-3BB4-4C72-AA41-AE64695D7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E2B0B-412D-402D-A0D0-1544D55D47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xahlee.org/java-a-day/arrays.html" TargetMode="External"/><Relationship Id="rId2" Type="http://schemas.openxmlformats.org/officeDocument/2006/relationships/hyperlink" Target="http://java.sun.com/docs/books/tutorial/java/nutsandbolts/arrays.html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US" sz="3600" dirty="0" smtClean="0"/>
              <a:t>Array, Array List, Vector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800" dirty="0">
                <a:solidFill>
                  <a:schemeClr val="bg1"/>
                </a:solidFill>
              </a:rPr>
              <a:t>Session  </a:t>
            </a:r>
            <a:r>
              <a:rPr lang="en-US" sz="2800" dirty="0" smtClean="0">
                <a:solidFill>
                  <a:schemeClr val="bg1"/>
                </a:solidFill>
              </a:rPr>
              <a:t>3 &amp; 4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	: </a:t>
            </a: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COMP 6175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	  Object Oriented Programming</a:t>
            </a:r>
            <a:endParaRPr lang="en-US" sz="2400" dirty="0">
              <a:solidFill>
                <a:schemeClr val="bg1"/>
              </a:solidFill>
              <a:latin typeface="Open Sans"/>
            </a:endParaRP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Effective Period	: </a:t>
            </a: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October 2018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Array Duplication (Correct Way)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Correct way:</a:t>
            </a:r>
          </a:p>
          <a:p>
            <a:pPr lvl="1"/>
            <a:r>
              <a:rPr lang="en-US" dirty="0"/>
              <a:t>Using looping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arraycopy</a:t>
            </a:r>
            <a:r>
              <a:rPr lang="en-US" dirty="0"/>
              <a:t> from System</a:t>
            </a:r>
          </a:p>
          <a:p>
            <a:pPr lvl="1"/>
            <a:r>
              <a:rPr lang="en-US" dirty="0"/>
              <a:t>Using clone</a:t>
            </a:r>
          </a:p>
          <a:p>
            <a:r>
              <a:rPr lang="en-US" dirty="0"/>
              <a:t>Example of using looping: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403B-7560-46C4-AE84-B21418EAFF7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2294" name="Picture 2"/>
          <p:cNvPicPr>
            <a:picLocks noChangeAspect="1" noChangeArrowheads="1"/>
          </p:cNvPicPr>
          <p:nvPr/>
        </p:nvPicPr>
        <p:blipFill>
          <a:blip r:embed="rId2" cstate="print"/>
          <a:srcRect l="13184" t="35315" r="55322" b="53905"/>
          <a:stretch>
            <a:fillRect/>
          </a:stretch>
        </p:blipFill>
        <p:spPr bwMode="auto">
          <a:xfrm>
            <a:off x="2209800" y="4572000"/>
            <a:ext cx="5410200" cy="138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Array Duplication (Correct Way)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using </a:t>
            </a:r>
            <a:r>
              <a:rPr lang="en-US" dirty="0" err="1"/>
              <a:t>arraycopy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Bina Nusantara University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5E2F-0B74-4732-B9A2-FAD1285A57F8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3400" y="2601912"/>
            <a:ext cx="8610600" cy="2427288"/>
            <a:chOff x="714375" y="4071938"/>
            <a:chExt cx="8143875" cy="2113911"/>
          </a:xfrm>
        </p:grpSpPr>
        <p:pic>
          <p:nvPicPr>
            <p:cNvPr id="1331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l="13184" t="48340" r="45068" b="49219"/>
            <a:stretch>
              <a:fillRect/>
            </a:stretch>
          </p:blipFill>
          <p:spPr bwMode="auto">
            <a:xfrm>
              <a:off x="714375" y="5214938"/>
              <a:ext cx="8143875" cy="357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5071913" y="5571675"/>
              <a:ext cx="356696" cy="35734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7215662" y="5571999"/>
              <a:ext cx="642621" cy="2861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16200000" flipH="1">
              <a:off x="7894188" y="4821733"/>
              <a:ext cx="642883" cy="28527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23" name="TextBox 12"/>
            <p:cNvSpPr txBox="1">
              <a:spLocks noChangeArrowheads="1"/>
            </p:cNvSpPr>
            <p:nvPr/>
          </p:nvSpPr>
          <p:spPr bwMode="auto">
            <a:xfrm>
              <a:off x="3525093" y="5864126"/>
              <a:ext cx="1678642" cy="321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Source position</a:t>
              </a:r>
            </a:p>
          </p:txBody>
        </p:sp>
        <p:sp>
          <p:nvSpPr>
            <p:cNvPr id="13324" name="TextBox 13"/>
            <p:cNvSpPr txBox="1">
              <a:spLocks noChangeArrowheads="1"/>
            </p:cNvSpPr>
            <p:nvPr/>
          </p:nvSpPr>
          <p:spPr bwMode="auto">
            <a:xfrm>
              <a:off x="5759253" y="5864126"/>
              <a:ext cx="2078897" cy="321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Destination position</a:t>
              </a:r>
            </a:p>
          </p:txBody>
        </p:sp>
        <p:sp>
          <p:nvSpPr>
            <p:cNvPr id="13325" name="TextBox 15"/>
            <p:cNvSpPr txBox="1">
              <a:spLocks noChangeArrowheads="1"/>
            </p:cNvSpPr>
            <p:nvPr/>
          </p:nvSpPr>
          <p:spPr bwMode="auto">
            <a:xfrm>
              <a:off x="7215188" y="4071938"/>
              <a:ext cx="1484580" cy="563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Total data </a:t>
              </a:r>
            </a:p>
            <a:p>
              <a:pPr algn="ctr"/>
              <a:r>
                <a:rPr lang="en-US" sz="1800"/>
                <a:t>will be copied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Array Duplication (Correct Way)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 of using clone: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value of numbers didn’t change because they have different references.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5418-B317-47EF-92E3-D8797BD2988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4342" name="Picture 2"/>
          <p:cNvPicPr>
            <a:picLocks noChangeAspect="1" noChangeArrowheads="1"/>
          </p:cNvPicPr>
          <p:nvPr/>
        </p:nvPicPr>
        <p:blipFill>
          <a:blip r:embed="rId2" cstate="print"/>
          <a:srcRect l="13184" t="32227" r="48730" b="55080"/>
          <a:stretch>
            <a:fillRect/>
          </a:stretch>
        </p:blipFill>
        <p:spPr bwMode="auto">
          <a:xfrm>
            <a:off x="1676400" y="3048000"/>
            <a:ext cx="72771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Correct Way of Duplicating Array Illustration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1619672" y="2636912"/>
            <a:ext cx="7067128" cy="3992488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•"/>
              <a:defRPr/>
            </a:pPr>
            <a:endParaRPr lang="en-US" b="1" kern="0" dirty="0">
              <a:solidFill>
                <a:srgbClr val="0000FF"/>
              </a:solidFill>
            </a:endParaRPr>
          </a:p>
          <a:p>
            <a:pPr>
              <a:buFontTx/>
              <a:buChar char="•"/>
              <a:defRPr/>
            </a:pPr>
            <a:endParaRPr lang="en-US" b="1" kern="0" dirty="0">
              <a:solidFill>
                <a:srgbClr val="0000FF"/>
              </a:solidFill>
            </a:endParaRPr>
          </a:p>
          <a:p>
            <a:pPr>
              <a:buFontTx/>
              <a:buChar char="•"/>
              <a:defRPr/>
            </a:pPr>
            <a:endParaRPr lang="en-US" b="1" kern="0" dirty="0">
              <a:solidFill>
                <a:srgbClr val="0000FF"/>
              </a:solidFill>
            </a:endParaRPr>
          </a:p>
          <a:p>
            <a:pPr>
              <a:buFontTx/>
              <a:buChar char="•"/>
              <a:defRPr/>
            </a:pPr>
            <a:endParaRPr lang="en-US" b="1" kern="0" dirty="0">
              <a:solidFill>
                <a:srgbClr val="0000FF"/>
              </a:solidFill>
            </a:endParaRPr>
          </a:p>
          <a:p>
            <a:pPr>
              <a:buFontTx/>
              <a:buChar char="•"/>
              <a:defRPr/>
            </a:pPr>
            <a:endParaRPr lang="en-US" b="1" kern="0" dirty="0">
              <a:solidFill>
                <a:srgbClr val="0000FF"/>
              </a:solidFill>
            </a:endParaRPr>
          </a:p>
          <a:p>
            <a:pPr>
              <a:buFontTx/>
              <a:buChar char="•"/>
              <a:defRPr/>
            </a:pPr>
            <a:endParaRPr lang="en-US" b="1" kern="0" dirty="0">
              <a:solidFill>
                <a:srgbClr val="0000FF"/>
              </a:solidFill>
            </a:endParaRPr>
          </a:p>
          <a:p>
            <a:pPr>
              <a:buFontTx/>
              <a:buChar char="•"/>
              <a:defRPr/>
            </a:pPr>
            <a:endParaRPr lang="en-US" b="1" kern="0" dirty="0">
              <a:solidFill>
                <a:srgbClr val="0000FF"/>
              </a:solidFill>
            </a:endParaRPr>
          </a:p>
          <a:p>
            <a:pPr>
              <a:buFontTx/>
              <a:buChar char="•"/>
              <a:defRPr/>
            </a:pPr>
            <a:endParaRPr lang="en-US" b="1" kern="0" dirty="0">
              <a:solidFill>
                <a:srgbClr val="0000FF"/>
              </a:solidFill>
            </a:endParaRPr>
          </a:p>
          <a:p>
            <a:pPr>
              <a:buFontTx/>
              <a:buChar char="•"/>
              <a:defRPr/>
            </a:pPr>
            <a:endParaRPr lang="en-US" b="1" kern="0" dirty="0">
              <a:solidFill>
                <a:srgbClr val="0000FF"/>
              </a:solidFill>
            </a:endParaRPr>
          </a:p>
          <a:p>
            <a:pPr>
              <a:buFontTx/>
              <a:buChar char="•"/>
              <a:defRPr/>
            </a:pPr>
            <a:r>
              <a:rPr lang="en-US" b="1" kern="0" dirty="0" err="1">
                <a:solidFill>
                  <a:srgbClr val="0000FF"/>
                </a:solidFill>
              </a:rPr>
              <a:t>arraycopy</a:t>
            </a:r>
            <a:r>
              <a:rPr lang="en-US" kern="0" dirty="0"/>
              <a:t> not allocated memory automatically.</a:t>
            </a:r>
          </a:p>
          <a:p>
            <a:pPr>
              <a:buFontTx/>
              <a:buChar char="•"/>
              <a:defRPr/>
            </a:pPr>
            <a:r>
              <a:rPr lang="en-US" b="1" kern="0" dirty="0" err="1">
                <a:solidFill>
                  <a:srgbClr val="0000FF"/>
                </a:solidFill>
              </a:rPr>
              <a:t>arraycopy</a:t>
            </a:r>
            <a:r>
              <a:rPr lang="en-US" kern="0" dirty="0"/>
              <a:t> against names convention, should be </a:t>
            </a:r>
            <a:r>
              <a:rPr lang="en-US" b="1" kern="0" dirty="0" err="1">
                <a:solidFill>
                  <a:srgbClr val="0000FF"/>
                </a:solidFill>
              </a:rPr>
              <a:t>arrayCopy</a:t>
            </a:r>
            <a:r>
              <a:rPr lang="en-US" b="1" kern="0" dirty="0">
                <a:solidFill>
                  <a:srgbClr val="0000FF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C6BC-9DBF-44C6-83AF-6E50DAFA30D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2514600"/>
            <a:ext cx="8229600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295400" y="2514600"/>
            <a:ext cx="3810000" cy="2819400"/>
            <a:chOff x="468702" y="1828800"/>
            <a:chExt cx="4015596" cy="2663825"/>
          </a:xfrm>
        </p:grpSpPr>
        <p:sp>
          <p:nvSpPr>
            <p:cNvPr id="15376" name="Rectangle 4"/>
            <p:cNvSpPr>
              <a:spLocks noChangeArrowheads="1"/>
            </p:cNvSpPr>
            <p:nvPr/>
          </p:nvSpPr>
          <p:spPr bwMode="auto">
            <a:xfrm>
              <a:off x="468702" y="1828800"/>
              <a:ext cx="4015596" cy="2663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377" name="Text Box 5"/>
            <p:cNvSpPr txBox="1">
              <a:spLocks noChangeArrowheads="1"/>
            </p:cNvSpPr>
            <p:nvPr/>
          </p:nvSpPr>
          <p:spPr bwMode="auto">
            <a:xfrm>
              <a:off x="1042988" y="1973263"/>
              <a:ext cx="28082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Before copy</a:t>
              </a:r>
            </a:p>
          </p:txBody>
        </p:sp>
        <p:sp>
          <p:nvSpPr>
            <p:cNvPr id="15378" name="Text Box 6"/>
            <p:cNvSpPr txBox="1">
              <a:spLocks noChangeArrowheads="1"/>
            </p:cNvSpPr>
            <p:nvPr/>
          </p:nvSpPr>
          <p:spPr bwMode="auto">
            <a:xfrm>
              <a:off x="609600" y="2405063"/>
              <a:ext cx="14620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sourceArray</a:t>
              </a:r>
            </a:p>
          </p:txBody>
        </p:sp>
        <p:sp>
          <p:nvSpPr>
            <p:cNvPr id="15379" name="Text Box 7"/>
            <p:cNvSpPr txBox="1">
              <a:spLocks noChangeArrowheads="1"/>
            </p:cNvSpPr>
            <p:nvPr/>
          </p:nvSpPr>
          <p:spPr bwMode="auto">
            <a:xfrm>
              <a:off x="2627313" y="2465388"/>
              <a:ext cx="1716087" cy="954107"/>
            </a:xfrm>
            <a:prstGeom prst="rect">
              <a:avLst/>
            </a:prstGeom>
            <a:solidFill>
              <a:srgbClr val="FF99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/>
                <a:t>content </a:t>
              </a:r>
              <a:r>
                <a:rPr lang="en-US" sz="1600" b="1" dirty="0" err="1"/>
                <a:t>sourceArray</a:t>
              </a:r>
              <a:endParaRPr lang="en-US" sz="1600" b="1" dirty="0"/>
            </a:p>
            <a:p>
              <a:pPr>
                <a:spcBef>
                  <a:spcPct val="50000"/>
                </a:spcBef>
              </a:pPr>
              <a:r>
                <a:rPr lang="en-US" sz="1600" b="1" dirty="0"/>
                <a:t>2, 3, 1, 5, 10</a:t>
              </a:r>
            </a:p>
          </p:txBody>
        </p:sp>
        <p:sp>
          <p:nvSpPr>
            <p:cNvPr id="15380" name="Line 8"/>
            <p:cNvSpPr>
              <a:spLocks noChangeShapeType="1"/>
            </p:cNvSpPr>
            <p:nvPr/>
          </p:nvSpPr>
          <p:spPr bwMode="auto">
            <a:xfrm>
              <a:off x="1979613" y="2549525"/>
              <a:ext cx="576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1" name="Text Box 9"/>
            <p:cNvSpPr txBox="1">
              <a:spLocks noChangeArrowheads="1"/>
            </p:cNvSpPr>
            <p:nvPr/>
          </p:nvSpPr>
          <p:spPr bwMode="auto">
            <a:xfrm>
              <a:off x="609600" y="3352800"/>
              <a:ext cx="16144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targetArray</a:t>
              </a:r>
            </a:p>
          </p:txBody>
        </p:sp>
        <p:sp>
          <p:nvSpPr>
            <p:cNvPr id="15382" name="Text Box 10"/>
            <p:cNvSpPr txBox="1">
              <a:spLocks noChangeArrowheads="1"/>
            </p:cNvSpPr>
            <p:nvPr/>
          </p:nvSpPr>
          <p:spPr bwMode="auto">
            <a:xfrm>
              <a:off x="2627313" y="3473450"/>
              <a:ext cx="1716087" cy="954107"/>
            </a:xfrm>
            <a:prstGeom prst="rect">
              <a:avLst/>
            </a:prstGeom>
            <a:solidFill>
              <a:srgbClr val="FF99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content targetArray</a:t>
              </a:r>
            </a:p>
            <a:p>
              <a:pPr>
                <a:spcBef>
                  <a:spcPct val="50000"/>
                </a:spcBef>
              </a:pPr>
              <a:r>
                <a:rPr lang="en-US" sz="1600" b="1"/>
                <a:t>?</a:t>
              </a:r>
            </a:p>
          </p:txBody>
        </p:sp>
        <p:sp>
          <p:nvSpPr>
            <p:cNvPr id="15383" name="Line 11"/>
            <p:cNvSpPr>
              <a:spLocks noChangeShapeType="1"/>
            </p:cNvSpPr>
            <p:nvPr/>
          </p:nvSpPr>
          <p:spPr bwMode="auto">
            <a:xfrm>
              <a:off x="1979613" y="3557588"/>
              <a:ext cx="576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105400" y="2514600"/>
            <a:ext cx="3810000" cy="2819400"/>
            <a:chOff x="4800601" y="1828800"/>
            <a:chExt cx="3886200" cy="2663825"/>
          </a:xfrm>
        </p:grpSpPr>
        <p:sp>
          <p:nvSpPr>
            <p:cNvPr id="15368" name="Rectangle 12"/>
            <p:cNvSpPr>
              <a:spLocks noChangeArrowheads="1"/>
            </p:cNvSpPr>
            <p:nvPr/>
          </p:nvSpPr>
          <p:spPr bwMode="auto">
            <a:xfrm>
              <a:off x="4800601" y="1828800"/>
              <a:ext cx="3886200" cy="2663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369" name="Text Box 13"/>
            <p:cNvSpPr txBox="1">
              <a:spLocks noChangeArrowheads="1"/>
            </p:cNvSpPr>
            <p:nvPr/>
          </p:nvSpPr>
          <p:spPr bwMode="auto">
            <a:xfrm>
              <a:off x="5291138" y="1973263"/>
              <a:ext cx="28082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After copy</a:t>
              </a:r>
            </a:p>
          </p:txBody>
        </p:sp>
        <p:sp>
          <p:nvSpPr>
            <p:cNvPr id="15370" name="Text Box 14"/>
            <p:cNvSpPr txBox="1">
              <a:spLocks noChangeArrowheads="1"/>
            </p:cNvSpPr>
            <p:nvPr/>
          </p:nvSpPr>
          <p:spPr bwMode="auto">
            <a:xfrm>
              <a:off x="4876800" y="2405063"/>
              <a:ext cx="14049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sourceArray</a:t>
              </a:r>
            </a:p>
          </p:txBody>
        </p:sp>
        <p:sp>
          <p:nvSpPr>
            <p:cNvPr id="15371" name="Text Box 15"/>
            <p:cNvSpPr txBox="1">
              <a:spLocks noChangeArrowheads="1"/>
            </p:cNvSpPr>
            <p:nvPr/>
          </p:nvSpPr>
          <p:spPr bwMode="auto">
            <a:xfrm>
              <a:off x="6875463" y="2465388"/>
              <a:ext cx="1582737" cy="954107"/>
            </a:xfrm>
            <a:prstGeom prst="rect">
              <a:avLst/>
            </a:prstGeom>
            <a:solidFill>
              <a:srgbClr val="FF99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 err="1"/>
                <a:t>contentsourceArray</a:t>
              </a:r>
              <a:endParaRPr lang="en-US" sz="1600" b="1" dirty="0"/>
            </a:p>
            <a:p>
              <a:pPr>
                <a:spcBef>
                  <a:spcPct val="50000"/>
                </a:spcBef>
              </a:pPr>
              <a:r>
                <a:rPr lang="en-US" sz="1600" b="1" dirty="0"/>
                <a:t>2, 3, 1, 5, 10</a:t>
              </a:r>
            </a:p>
          </p:txBody>
        </p:sp>
        <p:sp>
          <p:nvSpPr>
            <p:cNvPr id="15372" name="Line 16"/>
            <p:cNvSpPr>
              <a:spLocks noChangeShapeType="1"/>
            </p:cNvSpPr>
            <p:nvPr/>
          </p:nvSpPr>
          <p:spPr bwMode="auto">
            <a:xfrm>
              <a:off x="6227763" y="2549525"/>
              <a:ext cx="576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Text Box 17"/>
            <p:cNvSpPr txBox="1">
              <a:spLocks noChangeArrowheads="1"/>
            </p:cNvSpPr>
            <p:nvPr/>
          </p:nvSpPr>
          <p:spPr bwMode="auto">
            <a:xfrm>
              <a:off x="4876800" y="3413125"/>
              <a:ext cx="14049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targetArray</a:t>
              </a:r>
            </a:p>
          </p:txBody>
        </p:sp>
        <p:sp>
          <p:nvSpPr>
            <p:cNvPr id="15374" name="Text Box 18"/>
            <p:cNvSpPr txBox="1">
              <a:spLocks noChangeArrowheads="1"/>
            </p:cNvSpPr>
            <p:nvPr/>
          </p:nvSpPr>
          <p:spPr bwMode="auto">
            <a:xfrm>
              <a:off x="6875463" y="3473450"/>
              <a:ext cx="1582737" cy="954107"/>
            </a:xfrm>
            <a:prstGeom prst="rect">
              <a:avLst/>
            </a:prstGeom>
            <a:solidFill>
              <a:srgbClr val="FF99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content targetArray</a:t>
              </a:r>
            </a:p>
            <a:p>
              <a:pPr>
                <a:spcBef>
                  <a:spcPct val="50000"/>
                </a:spcBef>
              </a:pPr>
              <a:r>
                <a:rPr lang="en-US" sz="1600" b="1"/>
                <a:t>2, 3, 1, 5, 10</a:t>
              </a:r>
            </a:p>
          </p:txBody>
        </p:sp>
        <p:sp>
          <p:nvSpPr>
            <p:cNvPr id="15375" name="Line 19"/>
            <p:cNvSpPr>
              <a:spLocks noChangeShapeType="1"/>
            </p:cNvSpPr>
            <p:nvPr/>
          </p:nvSpPr>
          <p:spPr bwMode="auto">
            <a:xfrm flipV="1">
              <a:off x="6227763" y="3556000"/>
              <a:ext cx="576262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Two Dimensional Array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Store a matrix or a table.</a:t>
            </a:r>
          </a:p>
          <a:p>
            <a:r>
              <a:rPr lang="en-US"/>
              <a:t>For example: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F9AF-D3F8-4404-A73D-5754E6A02940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3505200"/>
          <a:ext cx="7786742" cy="2319349"/>
        </p:xfrm>
        <a:graphic>
          <a:graphicData uri="http://schemas.openxmlformats.org/drawingml/2006/table">
            <a:tbl>
              <a:tblPr/>
              <a:tblGrid>
                <a:gridCol w="1483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4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6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24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6669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Distance Table (in miles)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0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Chicago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Boston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New York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Atlanta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Miami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02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Chicago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69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Boston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669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New York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669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Atlanta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669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Miami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Initializing Two-Dimensional Array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Example: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Will create: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92A-BCF3-4BDE-B8E6-CB079E34D507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7414" name="Picture 1"/>
          <p:cNvPicPr>
            <a:picLocks noChangeAspect="1" noChangeArrowheads="1"/>
          </p:cNvPicPr>
          <p:nvPr/>
        </p:nvPicPr>
        <p:blipFill>
          <a:blip r:embed="rId2" cstate="print"/>
          <a:srcRect l="13184" t="43945" r="57520" b="46288"/>
          <a:stretch>
            <a:fillRect/>
          </a:stretch>
        </p:blipFill>
        <p:spPr bwMode="auto">
          <a:xfrm>
            <a:off x="2057400" y="3048000"/>
            <a:ext cx="46482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Group 122"/>
          <p:cNvGraphicFramePr>
            <a:graphicFrameLocks/>
          </p:cNvGraphicFramePr>
          <p:nvPr/>
        </p:nvGraphicFramePr>
        <p:xfrm>
          <a:off x="3581400" y="4343400"/>
          <a:ext cx="1600200" cy="2590800"/>
        </p:xfrm>
        <a:graphic>
          <a:graphicData uri="http://schemas.openxmlformats.org/drawingml/2006/table">
            <a:tbl>
              <a:tblPr/>
              <a:tblGrid>
                <a:gridCol w="39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nterstate" pitchFamily="2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[0]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[1]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[2]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[3]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445" name="TextBox 7"/>
          <p:cNvSpPr txBox="1">
            <a:spLocks noChangeArrowheads="1"/>
          </p:cNvSpPr>
          <p:nvPr/>
        </p:nvSpPr>
        <p:spPr bwMode="auto">
          <a:xfrm>
            <a:off x="5286375" y="4643438"/>
            <a:ext cx="36433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ym typeface="Wingdings" pitchFamily="2" charset="2"/>
              </a:rPr>
              <a:t>Orientation [row][column] , thus,  matrix[2][1] value 8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Sample of Processing Two-Dimensional Array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Process array 2 dimension (example all value summation)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4804-4AAA-4CEB-8BF5-2C5F796CDA2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843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399" y="3048000"/>
            <a:ext cx="4828031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3886200"/>
            <a:ext cx="1558925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Did You Know?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Maximum value for array dimension</a:t>
            </a:r>
          </a:p>
          <a:p>
            <a:pPr lvl="1"/>
            <a:r>
              <a:rPr lang="en-US" dirty="0"/>
              <a:t>	2GB – 1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( 2 * 1024 * 1024 * 1024) – 1 </a:t>
            </a:r>
            <a:r>
              <a:rPr lang="en-US" dirty="0">
                <a:sym typeface="Wingdings" pitchFamily="2" charset="2"/>
              </a:rPr>
              <a:t> 2147483648 – 1  2147483647</a:t>
            </a:r>
          </a:p>
          <a:p>
            <a:pPr lvl="1"/>
            <a:r>
              <a:rPr lang="en-US" dirty="0">
                <a:sym typeface="Wingdings" pitchFamily="2" charset="2"/>
              </a:rPr>
              <a:t>So array dimension maximum:</a:t>
            </a:r>
          </a:p>
          <a:p>
            <a:pPr lvl="2"/>
            <a:r>
              <a:rPr lang="en-US" dirty="0" err="1">
                <a:sym typeface="Wingdings" pitchFamily="2" charset="2"/>
              </a:rPr>
              <a:t>boolean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bool</a:t>
            </a:r>
            <a:r>
              <a:rPr lang="en-US" dirty="0">
                <a:sym typeface="Wingdings" pitchFamily="2" charset="2"/>
              </a:rPr>
              <a:t> = new </a:t>
            </a:r>
            <a:r>
              <a:rPr lang="en-US" dirty="0" err="1">
                <a:sym typeface="Wingdings" pitchFamily="2" charset="2"/>
              </a:rPr>
              <a:t>boolean</a:t>
            </a:r>
            <a:r>
              <a:rPr lang="en-US" dirty="0">
                <a:sym typeface="Wingdings" pitchFamily="2" charset="2"/>
              </a:rPr>
              <a:t>[2147483647];</a:t>
            </a:r>
          </a:p>
          <a:p>
            <a:pPr lvl="2"/>
            <a:r>
              <a:rPr lang="en-US" dirty="0" err="1">
                <a:sym typeface="Wingdings" pitchFamily="2" charset="2"/>
              </a:rPr>
              <a:t>int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 = new </a:t>
            </a:r>
            <a:r>
              <a:rPr lang="en-US" dirty="0" err="1">
                <a:sym typeface="Wingdings" pitchFamily="2" charset="2"/>
              </a:rPr>
              <a:t>int</a:t>
            </a:r>
            <a:r>
              <a:rPr lang="en-US" dirty="0">
                <a:sym typeface="Wingdings" pitchFamily="2" charset="2"/>
              </a:rPr>
              <a:t>[2147483647];</a:t>
            </a:r>
          </a:p>
          <a:p>
            <a:pPr lvl="2"/>
            <a:r>
              <a:rPr lang="en-US" dirty="0">
                <a:sym typeface="Wingdings" pitchFamily="2" charset="2"/>
              </a:rPr>
              <a:t>long l = new long[2147483647];</a:t>
            </a:r>
          </a:p>
          <a:p>
            <a:r>
              <a:rPr lang="en-US" dirty="0">
                <a:sym typeface="Wingdings" pitchFamily="2" charset="2"/>
              </a:rPr>
              <a:t>Array unitization  has default value:</a:t>
            </a:r>
          </a:p>
          <a:p>
            <a:pPr lvl="1"/>
            <a:r>
              <a:rPr lang="en-US" dirty="0" err="1">
                <a:sym typeface="Wingdings" pitchFamily="2" charset="2"/>
              </a:rPr>
              <a:t>boolean</a:t>
            </a:r>
            <a:r>
              <a:rPr lang="en-US" dirty="0">
                <a:sym typeface="Wingdings" pitchFamily="2" charset="2"/>
              </a:rPr>
              <a:t>  false</a:t>
            </a:r>
          </a:p>
          <a:p>
            <a:pPr lvl="1"/>
            <a:r>
              <a:rPr lang="en-US" dirty="0">
                <a:sym typeface="Wingdings" pitchFamily="2" charset="2"/>
              </a:rPr>
              <a:t>numeric (byte, </a:t>
            </a:r>
            <a:r>
              <a:rPr lang="en-US" dirty="0" err="1">
                <a:sym typeface="Wingdings" pitchFamily="2" charset="2"/>
              </a:rPr>
              <a:t>int</a:t>
            </a:r>
            <a:r>
              <a:rPr lang="en-US" dirty="0">
                <a:sym typeface="Wingdings" pitchFamily="2" charset="2"/>
              </a:rPr>
              <a:t>, long, float, double)  0</a:t>
            </a:r>
          </a:p>
          <a:p>
            <a:pPr lvl="1"/>
            <a:r>
              <a:rPr lang="en-US" dirty="0">
                <a:sym typeface="Wingdings" pitchFamily="2" charset="2"/>
              </a:rPr>
              <a:t>char  ‘\x000’ (ASCII 0)</a:t>
            </a:r>
          </a:p>
          <a:p>
            <a:pPr lvl="1"/>
            <a:r>
              <a:rPr lang="en-US" dirty="0">
                <a:sym typeface="Wingdings" pitchFamily="2" charset="2"/>
              </a:rPr>
              <a:t>String  “null”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DCF9-6E56-4E54-AD72-6D65BAB6006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Did You Know?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know length of array can use array.length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Array 1 dimension:</a:t>
            </a:r>
          </a:p>
          <a:p>
            <a:pPr lvl="1"/>
            <a:r>
              <a:rPr lang="en-US"/>
              <a:t>	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Array 2 dimension:</a:t>
            </a:r>
          </a:p>
          <a:p>
            <a:pPr lvl="1"/>
            <a:r>
              <a:rPr lang="en-US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E1DB-A551-49AD-8B33-88C9FD7B745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0486" name="Picture 2"/>
          <p:cNvPicPr>
            <a:picLocks noChangeAspect="1" noChangeArrowheads="1"/>
          </p:cNvPicPr>
          <p:nvPr/>
        </p:nvPicPr>
        <p:blipFill>
          <a:blip r:embed="rId2" cstate="print"/>
          <a:srcRect l="13184" t="42039" r="54590" b="49265"/>
          <a:stretch>
            <a:fillRect/>
          </a:stretch>
        </p:blipFill>
        <p:spPr bwMode="auto">
          <a:xfrm>
            <a:off x="2438400" y="3810000"/>
            <a:ext cx="5410200" cy="1094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3"/>
          <p:cNvPicPr>
            <a:picLocks noChangeAspect="1" noChangeArrowheads="1"/>
          </p:cNvPicPr>
          <p:nvPr/>
        </p:nvPicPr>
        <p:blipFill>
          <a:blip r:embed="rId3" cstate="print"/>
          <a:srcRect l="13379" t="41743" r="50000" b="47070"/>
          <a:stretch>
            <a:fillRect/>
          </a:stretch>
        </p:blipFill>
        <p:spPr bwMode="auto">
          <a:xfrm>
            <a:off x="2438400" y="5181600"/>
            <a:ext cx="5867400" cy="1344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4" cstate="print"/>
          <a:srcRect l="4590" t="82227" r="65381" b="14843"/>
          <a:stretch>
            <a:fillRect/>
          </a:stretch>
        </p:blipFill>
        <p:spPr bwMode="auto">
          <a:xfrm>
            <a:off x="485078" y="5957140"/>
            <a:ext cx="4310062" cy="315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Advanced Learning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Java provided with foreach loop.</a:t>
            </a:r>
          </a:p>
          <a:p>
            <a:r>
              <a:rPr lang="en-US"/>
              <a:t>high level looping.</a:t>
            </a:r>
          </a:p>
          <a:p>
            <a:r>
              <a:rPr lang="en-US"/>
              <a:t>Enable to  search array without index.</a:t>
            </a:r>
          </a:p>
          <a:p>
            <a:r>
              <a:rPr lang="en-US"/>
              <a:t>Example: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myListValue become reference from myList.</a:t>
            </a:r>
          </a:p>
          <a:p>
            <a:r>
              <a:rPr lang="en-US"/>
              <a:t>Value of myListValue automatically begin from index 0 s/d n-1 at looping.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3008-FF7F-4F6B-A3CF-21BE5DFCBE2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1510" name="Picture 2"/>
          <p:cNvPicPr>
            <a:picLocks noChangeAspect="1" noChangeArrowheads="1"/>
          </p:cNvPicPr>
          <p:nvPr/>
        </p:nvPicPr>
        <p:blipFill>
          <a:blip r:embed="rId2" cstate="print"/>
          <a:srcRect l="13184" t="20508" r="54590" b="69727"/>
          <a:stretch>
            <a:fillRect/>
          </a:stretch>
        </p:blipFill>
        <p:spPr bwMode="auto">
          <a:xfrm>
            <a:off x="3276600" y="3733800"/>
            <a:ext cx="4648200" cy="105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Definition</a:t>
            </a:r>
          </a:p>
          <a:p>
            <a:r>
              <a:rPr lang="en-US" dirty="0"/>
              <a:t>Array Declaration</a:t>
            </a:r>
          </a:p>
          <a:p>
            <a:r>
              <a:rPr lang="en-US" dirty="0"/>
              <a:t>Two dimensional array</a:t>
            </a:r>
          </a:p>
          <a:p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Vector</a:t>
            </a:r>
          </a:p>
          <a:p>
            <a:r>
              <a:rPr lang="en-US" dirty="0" err="1"/>
              <a:t>ArrayList</a:t>
            </a:r>
            <a:r>
              <a:rPr lang="en-US" dirty="0"/>
              <a:t> Vs Vector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CD4-87BE-440B-937E-178098CB17B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Passing Arrays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514600"/>
            <a:ext cx="7872262" cy="304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5791200"/>
            <a:ext cx="5910263" cy="518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Return Arrays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Return value can in form of array</a:t>
            </a:r>
          </a:p>
          <a:p>
            <a:r>
              <a:rPr lang="en-US"/>
              <a:t>Data type array receiver and data type array that returned must similar.</a:t>
            </a:r>
          </a:p>
          <a:p>
            <a:r>
              <a:rPr lang="en-US"/>
              <a:t>Array receiver unnecessary to initialize</a:t>
            </a:r>
          </a:p>
          <a:p>
            <a:r>
              <a:rPr lang="en-US"/>
              <a:t>Size  of array receiver will be similar with size of array that returned.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Return Arrays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pic>
        <p:nvPicPr>
          <p:cNvPr id="2458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286000"/>
            <a:ext cx="4391025" cy="42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505200"/>
            <a:ext cx="3209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ArrayList</a:t>
            </a:r>
            <a:r>
              <a:rPr lang="en-US" dirty="0">
                <a:solidFill>
                  <a:schemeClr val="tx1"/>
                </a:solidFill>
              </a:rPr>
              <a:t> Class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ArrayList made to overcome the problems faced by the Array in determining its size because it is a dynamic ArrayList.</a:t>
            </a:r>
          </a:p>
          <a:p>
            <a:r>
              <a:rPr lang="en-US"/>
              <a:t>The following functions are frequently used in the ArrayList class</a:t>
            </a:r>
          </a:p>
          <a:p>
            <a:pPr lvl="1"/>
            <a:r>
              <a:rPr lang="en-US"/>
              <a:t>add(element)  </a:t>
            </a:r>
            <a:r>
              <a:rPr lang="en-US">
                <a:sym typeface="Wingdings" pitchFamily="2" charset="2"/>
              </a:rPr>
              <a:t> adding element to the list</a:t>
            </a:r>
          </a:p>
          <a:p>
            <a:pPr lvl="1"/>
            <a:r>
              <a:rPr lang="en-US">
                <a:sym typeface="Wingdings" pitchFamily="2" charset="2"/>
              </a:rPr>
              <a:t>clear()   delete all element in the list</a:t>
            </a:r>
          </a:p>
          <a:p>
            <a:pPr lvl="1"/>
            <a:r>
              <a:rPr lang="en-US">
                <a:sym typeface="Wingdings" pitchFamily="2" charset="2"/>
              </a:rPr>
              <a:t>clone()  returns the copied object in the list</a:t>
            </a:r>
          </a:p>
          <a:p>
            <a:pPr lvl="1"/>
            <a:r>
              <a:rPr lang="en-US">
                <a:sym typeface="Wingdings" pitchFamily="2" charset="2"/>
              </a:rPr>
              <a:t>contains(element)  searching element contains in the list</a:t>
            </a:r>
          </a:p>
          <a:p>
            <a:pPr lvl="1"/>
            <a:r>
              <a:rPr lang="en-US">
                <a:sym typeface="Wingdings" pitchFamily="2" charset="2"/>
              </a:rPr>
              <a:t>get(index)   take a certain element at index in list</a:t>
            </a:r>
          </a:p>
          <a:p>
            <a:pPr lvl="1"/>
            <a:r>
              <a:rPr lang="en-US">
                <a:sym typeface="Wingdings" pitchFamily="2" charset="2"/>
              </a:rPr>
              <a:t>isEmpty()  to check whether the list is empty or not</a:t>
            </a:r>
          </a:p>
          <a:p>
            <a:pPr lvl="1"/>
            <a:r>
              <a:rPr lang="en-US">
                <a:sym typeface="Wingdings" pitchFamily="2" charset="2"/>
              </a:rPr>
              <a:t>remove(index)  to remove the designated element in the list</a:t>
            </a:r>
          </a:p>
          <a:p>
            <a:pPr lvl="1"/>
            <a:r>
              <a:rPr lang="en-US">
                <a:sym typeface="Wingdings" pitchFamily="2" charset="2"/>
              </a:rPr>
              <a:t>size()  number of element in the list</a:t>
            </a:r>
          </a:p>
          <a:p>
            <a:pPr lvl="1"/>
            <a:r>
              <a:rPr lang="en-US">
                <a:sym typeface="Wingdings" pitchFamily="2" charset="2"/>
              </a:rPr>
              <a:t>set(index, element)  fill an element in the list in accordance with the designated position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11F51-155A-4D12-B6C3-5BB738906D2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ArrayList</a:t>
            </a:r>
            <a:r>
              <a:rPr lang="en-US" dirty="0">
                <a:solidFill>
                  <a:schemeClr val="tx1"/>
                </a:solidFill>
              </a:rPr>
              <a:t> Class Design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2F07-1055-4DC4-BBFA-D42314247205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6630" name="Picture 6" descr="Screen Shot 2013-05-27 at 9.07.05 P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590800"/>
            <a:ext cx="758963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Vector Class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and same implement with </a:t>
            </a:r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Also dynamic in size (</a:t>
            </a:r>
            <a:r>
              <a:rPr lang="en-US" dirty="0" err="1"/>
              <a:t>growable</a:t>
            </a:r>
            <a:r>
              <a:rPr lang="en-US" dirty="0"/>
              <a:t>).</a:t>
            </a:r>
          </a:p>
          <a:p>
            <a:r>
              <a:rPr lang="en-US" dirty="0"/>
              <a:t>Each vector tries to optimize storage management by maintaining its capacity</a:t>
            </a:r>
          </a:p>
          <a:p>
            <a:r>
              <a:rPr lang="en-US" dirty="0"/>
              <a:t>Including one part of java framework collection</a:t>
            </a:r>
          </a:p>
          <a:p>
            <a:r>
              <a:rPr lang="en-US" dirty="0"/>
              <a:t>Declaration :</a:t>
            </a:r>
          </a:p>
          <a:p>
            <a:pPr lvl="1">
              <a:buNone/>
            </a:pPr>
            <a:r>
              <a:rPr lang="en-US" dirty="0"/>
              <a:t>			Vector v = new Vector();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452-5170-4B65-9765-13BB7BE517D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Methods in Vector 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619672" y="2636912"/>
            <a:ext cx="7067128" cy="399248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following functions are frequently used in the vector class </a:t>
            </a:r>
          </a:p>
          <a:p>
            <a:pPr lvl="1"/>
            <a:r>
              <a:rPr lang="en-US" dirty="0" err="1"/>
              <a:t>addElement</a:t>
            </a:r>
            <a:r>
              <a:rPr lang="en-US" dirty="0"/>
              <a:t>(element)  </a:t>
            </a:r>
            <a:r>
              <a:rPr lang="en-US" dirty="0">
                <a:sym typeface="Wingdings" pitchFamily="2" charset="2"/>
              </a:rPr>
              <a:t> adding element to the final sequence of the vector</a:t>
            </a:r>
          </a:p>
          <a:p>
            <a:pPr lvl="1"/>
            <a:r>
              <a:rPr lang="en-US" dirty="0">
                <a:sym typeface="Wingdings" pitchFamily="2" charset="2"/>
              </a:rPr>
              <a:t>capacity()   restore the capacity vector</a:t>
            </a:r>
          </a:p>
          <a:p>
            <a:pPr lvl="1"/>
            <a:r>
              <a:rPr lang="en-US" dirty="0">
                <a:sym typeface="Wingdings" pitchFamily="2" charset="2"/>
              </a:rPr>
              <a:t>clone()  restore </a:t>
            </a:r>
            <a:r>
              <a:rPr lang="en-US" dirty="0" err="1">
                <a:sym typeface="Wingdings" pitchFamily="2" charset="2"/>
              </a:rPr>
              <a:t>objek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coppied</a:t>
            </a:r>
            <a:r>
              <a:rPr lang="en-US" dirty="0">
                <a:sym typeface="Wingdings" pitchFamily="2" charset="2"/>
              </a:rPr>
              <a:t> in that vector</a:t>
            </a:r>
          </a:p>
          <a:p>
            <a:pPr lvl="1"/>
            <a:r>
              <a:rPr lang="en-US" dirty="0" err="1">
                <a:sym typeface="Wingdings" pitchFamily="2" charset="2"/>
              </a:rPr>
              <a:t>containts</a:t>
            </a:r>
            <a:r>
              <a:rPr lang="en-US" dirty="0">
                <a:sym typeface="Wingdings" pitchFamily="2" charset="2"/>
              </a:rPr>
              <a:t>(element)  searching element in the vector</a:t>
            </a:r>
          </a:p>
          <a:p>
            <a:pPr lvl="1"/>
            <a:r>
              <a:rPr lang="en-US" dirty="0" err="1">
                <a:sym typeface="Wingdings" pitchFamily="2" charset="2"/>
              </a:rPr>
              <a:t>copyInto</a:t>
            </a:r>
            <a:r>
              <a:rPr lang="en-US" dirty="0">
                <a:sym typeface="Wingdings" pitchFamily="2" charset="2"/>
              </a:rPr>
              <a:t>(element[])  copy element </a:t>
            </a:r>
            <a:r>
              <a:rPr lang="en-US" dirty="0" err="1">
                <a:sym typeface="Wingdings" pitchFamily="2" charset="2"/>
              </a:rPr>
              <a:t>ke</a:t>
            </a:r>
            <a:r>
              <a:rPr lang="en-US" dirty="0">
                <a:sym typeface="Wingdings" pitchFamily="2" charset="2"/>
              </a:rPr>
              <a:t> specific array</a:t>
            </a:r>
          </a:p>
          <a:p>
            <a:pPr lvl="1"/>
            <a:r>
              <a:rPr lang="en-US" dirty="0" err="1">
                <a:sym typeface="Wingdings" pitchFamily="2" charset="2"/>
              </a:rPr>
              <a:t>elementAt</a:t>
            </a:r>
            <a:r>
              <a:rPr lang="en-US" dirty="0">
                <a:sym typeface="Wingdings" pitchFamily="2" charset="2"/>
              </a:rPr>
              <a:t>(index)   take the element of the designated index</a:t>
            </a:r>
          </a:p>
          <a:p>
            <a:pPr lvl="1"/>
            <a:r>
              <a:rPr lang="en-US" dirty="0" err="1">
                <a:sym typeface="Wingdings" pitchFamily="2" charset="2"/>
              </a:rPr>
              <a:t>insertElementAt</a:t>
            </a:r>
            <a:r>
              <a:rPr lang="en-US" dirty="0">
                <a:sym typeface="Wingdings" pitchFamily="2" charset="2"/>
              </a:rPr>
              <a:t>(element , index)   add an element to the designated index</a:t>
            </a:r>
          </a:p>
          <a:p>
            <a:pPr lvl="1"/>
            <a:r>
              <a:rPr lang="en-US" dirty="0" err="1">
                <a:sym typeface="Wingdings" pitchFamily="2" charset="2"/>
              </a:rPr>
              <a:t>isEmpty</a:t>
            </a:r>
            <a:r>
              <a:rPr lang="en-US" dirty="0">
                <a:sym typeface="Wingdings" pitchFamily="2" charset="2"/>
              </a:rPr>
              <a:t>()  check whether the vector is empty or not</a:t>
            </a:r>
          </a:p>
          <a:p>
            <a:pPr lvl="1"/>
            <a:r>
              <a:rPr lang="en-US" dirty="0">
                <a:sym typeface="Wingdings" pitchFamily="2" charset="2"/>
              </a:rPr>
              <a:t>remove(index)  remove the designated element in the vector</a:t>
            </a:r>
          </a:p>
          <a:p>
            <a:pPr lvl="1"/>
            <a:r>
              <a:rPr lang="en-US" dirty="0">
                <a:sym typeface="Wingdings" pitchFamily="2" charset="2"/>
              </a:rPr>
              <a:t>size()  number of elements in vector</a:t>
            </a:r>
          </a:p>
          <a:p>
            <a:pPr lvl="1"/>
            <a:r>
              <a:rPr lang="en-US" dirty="0">
                <a:sym typeface="Wingdings" pitchFamily="2" charset="2"/>
              </a:rPr>
              <a:t>set(index, element)  fills a vector element in accordance with the designated position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/>
              <a:t>Almost all function in Vector are the same with functions in class List, because Vector mostly implement from class List (interface). And also identically the same with </a:t>
            </a:r>
            <a:r>
              <a:rPr lang="en-US" dirty="0" err="1"/>
              <a:t>ArrayList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B892-19FA-47A7-B667-795A9E4A8F9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5" descr="Screen Shot 2013-05-27 at 8.47.22 P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2038"/>
            <a:ext cx="9144000" cy="579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Title 1"/>
          <p:cNvSpPr>
            <a:spLocks noGrp="1"/>
          </p:cNvSpPr>
          <p:nvPr>
            <p:ph type="title"/>
          </p:nvPr>
        </p:nvSpPr>
        <p:spPr>
          <a:xfrm>
            <a:off x="3276600" y="0"/>
            <a:ext cx="7067128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Vector Class Design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Bina Nusantara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54E4-36BE-4E5D-A812-1062BECBD3E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ArrayList</a:t>
            </a:r>
            <a:r>
              <a:rPr lang="en-US" dirty="0">
                <a:solidFill>
                  <a:schemeClr val="tx1"/>
                </a:solidFill>
              </a:rPr>
              <a:t> Vs Vector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/>
              <a:t>Each method Vector </a:t>
            </a:r>
            <a:r>
              <a:rPr lang="en-US"/>
              <a:t>given keyword “synchronized”, so that when executed in the Thread, it will not happen Thread congestion.</a:t>
            </a:r>
          </a:p>
          <a:p>
            <a:endParaRPr lang="en-US"/>
          </a:p>
          <a:p>
            <a:r>
              <a:rPr lang="en-US"/>
              <a:t>In ArrayList every method not given keyword “synchronized”, so when executed in Thread, this can resulted unsafe Thread, in other words </a:t>
            </a:r>
            <a:r>
              <a:rPr lang="id-ID"/>
              <a:t>collision </a:t>
            </a:r>
            <a:r>
              <a:rPr lang="en-US"/>
              <a:t>of Thread </a:t>
            </a:r>
            <a:r>
              <a:rPr lang="id-ID"/>
              <a:t>can occur</a:t>
            </a:r>
            <a:r>
              <a:rPr lang="en-US"/>
              <a:t>, when Thread try to call ArrayList Method.</a:t>
            </a:r>
          </a:p>
          <a:p>
            <a:endParaRPr lang="en-US"/>
          </a:p>
          <a:p>
            <a:r>
              <a:rPr lang="en-US"/>
              <a:t>Time used by ArrayList is shorter as compared to Vector.</a:t>
            </a:r>
          </a:p>
          <a:p>
            <a:r>
              <a:rPr lang="en-US"/>
              <a:t>If we want to create dynamic array run using a Thread, use Vector. Whereas if indeed the process that we do not need to use threads, then use the ArrayList to faster processing of dynamic arrays.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C520-97AD-4285-B2EA-346EF4E8DFF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Exercise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program that allows to receive multiples entry data, shows the data from the list, and delete from the list as following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C520-97AD-4285-B2EA-346EF4E8DFF7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157D40-BFDB-0445-BD6C-50AA632A2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41" y="5487195"/>
            <a:ext cx="2592385" cy="12779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D16ED7-10C0-F446-84BB-C3E27F4A6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316" y="3873500"/>
            <a:ext cx="2144904" cy="1384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C2E802-FDBA-3049-B395-F2F9D5AF03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950" y="3884538"/>
            <a:ext cx="2635178" cy="13732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3079C8-E7FB-7747-A486-A095A3C802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873500"/>
            <a:ext cx="1404362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0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Array Definition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group of homogeny data type with fix dimension and sequential.</a:t>
            </a:r>
          </a:p>
          <a:p>
            <a:r>
              <a:rPr lang="en-US"/>
              <a:t>Store linear collections of elements.</a:t>
            </a:r>
          </a:p>
          <a:p>
            <a:r>
              <a:rPr lang="en-US"/>
              <a:t>Part of data structure.</a:t>
            </a:r>
          </a:p>
          <a:p>
            <a:r>
              <a:rPr lang="en-US"/>
              <a:t>Declaration group variable efficiently.</a:t>
            </a:r>
          </a:p>
          <a:p>
            <a:r>
              <a:rPr lang="en-US"/>
              <a:t>Access by index.</a:t>
            </a:r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BDC6-B4E0-4BCE-81A7-37BCD285DD0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Java Programming. 10ed. Liang. 2015. </a:t>
            </a:r>
            <a:r>
              <a:rPr lang="en-US"/>
              <a:t>Chapter Chapter 7-8</a:t>
            </a:r>
            <a:endParaRPr lang="en-US" dirty="0"/>
          </a:p>
          <a:p>
            <a:r>
              <a:rPr lang="en-US" dirty="0"/>
              <a:t>Java by Example. Jerry. 1996. Chapter 6</a:t>
            </a:r>
          </a:p>
          <a:p>
            <a:r>
              <a:rPr lang="en-US" dirty="0"/>
              <a:t>Java Software Solutions. 5ed. Lewis &amp; Loftus. 2007. p400-410</a:t>
            </a:r>
          </a:p>
          <a:p>
            <a:r>
              <a:rPr lang="en-US" dirty="0">
                <a:hlinkClick r:id="rId2"/>
              </a:rPr>
              <a:t>http://java.sun.com/docs/books/tutorial/java/nutsandbolts/arrays.html</a:t>
            </a:r>
            <a:endParaRPr lang="en-US" dirty="0"/>
          </a:p>
          <a:p>
            <a:r>
              <a:rPr lang="en-US" dirty="0">
                <a:hlinkClick r:id="rId3"/>
              </a:rPr>
              <a:t>http://xahlee.org/java-a-day/arrays.html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Array Illustration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ph idx="1"/>
          </p:nvPr>
        </p:nvGraphicFramePr>
        <p:xfrm>
          <a:off x="4071937" y="2819400"/>
          <a:ext cx="2209800" cy="381000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5.6</a:t>
                      </a:r>
                    </a:p>
                  </a:txBody>
                  <a:tcPr marL="672877" marR="6728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4.5</a:t>
                      </a:r>
                    </a:p>
                  </a:txBody>
                  <a:tcPr marL="672877" marR="6728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3.3</a:t>
                      </a:r>
                    </a:p>
                  </a:txBody>
                  <a:tcPr marL="672877" marR="6728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13.2</a:t>
                      </a:r>
                    </a:p>
                  </a:txBody>
                  <a:tcPr marL="672877" marR="6728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4.0</a:t>
                      </a:r>
                    </a:p>
                  </a:txBody>
                  <a:tcPr marL="672877" marR="6728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34.33</a:t>
                      </a:r>
                    </a:p>
                  </a:txBody>
                  <a:tcPr marL="672877" marR="6728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34.0</a:t>
                      </a:r>
                    </a:p>
                  </a:txBody>
                  <a:tcPr marL="672877" marR="6728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45.45</a:t>
                      </a:r>
                    </a:p>
                  </a:txBody>
                  <a:tcPr marL="672877" marR="6728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99.993</a:t>
                      </a:r>
                    </a:p>
                  </a:txBody>
                  <a:tcPr marL="672877" marR="6728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11123</a:t>
                      </a:r>
                    </a:p>
                  </a:txBody>
                  <a:tcPr marL="672877" marR="6728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6188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470C-3991-4C79-8EA4-D8F81CA2CCD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72" name="Text Box 27"/>
          <p:cNvSpPr txBox="1">
            <a:spLocks noChangeArrowheads="1"/>
          </p:cNvSpPr>
          <p:nvPr/>
        </p:nvSpPr>
        <p:spPr bwMode="auto">
          <a:xfrm>
            <a:off x="2052637" y="2286000"/>
            <a:ext cx="5262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double[]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double[10];</a:t>
            </a:r>
          </a:p>
        </p:txBody>
      </p:sp>
      <p:sp>
        <p:nvSpPr>
          <p:cNvPr id="6173" name="Text Box 28"/>
          <p:cNvSpPr txBox="1">
            <a:spLocks noChangeArrowheads="1"/>
          </p:cNvSpPr>
          <p:nvPr/>
        </p:nvSpPr>
        <p:spPr bwMode="auto">
          <a:xfrm>
            <a:off x="2595562" y="2743200"/>
            <a:ext cx="1425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myList[0]</a:t>
            </a:r>
          </a:p>
        </p:txBody>
      </p:sp>
      <p:sp>
        <p:nvSpPr>
          <p:cNvPr id="6174" name="Text Box 29"/>
          <p:cNvSpPr txBox="1">
            <a:spLocks noChangeArrowheads="1"/>
          </p:cNvSpPr>
          <p:nvPr/>
        </p:nvSpPr>
        <p:spPr bwMode="auto">
          <a:xfrm>
            <a:off x="2595562" y="3168650"/>
            <a:ext cx="1425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myList[1]</a:t>
            </a:r>
          </a:p>
        </p:txBody>
      </p:sp>
      <p:sp>
        <p:nvSpPr>
          <p:cNvPr id="6175" name="Text Box 30"/>
          <p:cNvSpPr txBox="1">
            <a:spLocks noChangeArrowheads="1"/>
          </p:cNvSpPr>
          <p:nvPr/>
        </p:nvSpPr>
        <p:spPr bwMode="auto">
          <a:xfrm>
            <a:off x="2595562" y="3529013"/>
            <a:ext cx="14255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[2]</a:t>
            </a:r>
          </a:p>
        </p:txBody>
      </p:sp>
      <p:sp>
        <p:nvSpPr>
          <p:cNvPr id="6176" name="Text Box 31"/>
          <p:cNvSpPr txBox="1">
            <a:spLocks noChangeArrowheads="1"/>
          </p:cNvSpPr>
          <p:nvPr/>
        </p:nvSpPr>
        <p:spPr bwMode="auto">
          <a:xfrm>
            <a:off x="2595562" y="3968750"/>
            <a:ext cx="1425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myList[3]</a:t>
            </a:r>
          </a:p>
        </p:txBody>
      </p:sp>
      <p:sp>
        <p:nvSpPr>
          <p:cNvPr id="6177" name="Text Box 32"/>
          <p:cNvSpPr txBox="1">
            <a:spLocks noChangeArrowheads="1"/>
          </p:cNvSpPr>
          <p:nvPr/>
        </p:nvSpPr>
        <p:spPr bwMode="auto">
          <a:xfrm>
            <a:off x="2595562" y="4321175"/>
            <a:ext cx="1425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[4]</a:t>
            </a:r>
          </a:p>
        </p:txBody>
      </p:sp>
      <p:sp>
        <p:nvSpPr>
          <p:cNvPr id="6178" name="Text Box 33"/>
          <p:cNvSpPr txBox="1">
            <a:spLocks noChangeArrowheads="1"/>
          </p:cNvSpPr>
          <p:nvPr/>
        </p:nvSpPr>
        <p:spPr bwMode="auto">
          <a:xfrm>
            <a:off x="2595562" y="4687888"/>
            <a:ext cx="14255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myList[5]</a:t>
            </a:r>
          </a:p>
        </p:txBody>
      </p:sp>
      <p:sp>
        <p:nvSpPr>
          <p:cNvPr id="6179" name="Text Box 34"/>
          <p:cNvSpPr txBox="1">
            <a:spLocks noChangeArrowheads="1"/>
          </p:cNvSpPr>
          <p:nvPr/>
        </p:nvSpPr>
        <p:spPr bwMode="auto">
          <a:xfrm>
            <a:off x="2595562" y="5113338"/>
            <a:ext cx="14255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myList[6]</a:t>
            </a:r>
          </a:p>
        </p:txBody>
      </p:sp>
      <p:sp>
        <p:nvSpPr>
          <p:cNvPr id="6180" name="Text Box 35"/>
          <p:cNvSpPr txBox="1">
            <a:spLocks noChangeArrowheads="1"/>
          </p:cNvSpPr>
          <p:nvPr/>
        </p:nvSpPr>
        <p:spPr bwMode="auto">
          <a:xfrm>
            <a:off x="2595562" y="5480050"/>
            <a:ext cx="1425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myList[7]</a:t>
            </a:r>
          </a:p>
        </p:txBody>
      </p:sp>
      <p:sp>
        <p:nvSpPr>
          <p:cNvPr id="6181" name="Text Box 36"/>
          <p:cNvSpPr txBox="1">
            <a:spLocks noChangeArrowheads="1"/>
          </p:cNvSpPr>
          <p:nvPr/>
        </p:nvSpPr>
        <p:spPr bwMode="auto">
          <a:xfrm>
            <a:off x="2595562" y="5905500"/>
            <a:ext cx="1425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myList[8]</a:t>
            </a:r>
          </a:p>
        </p:txBody>
      </p:sp>
      <p:sp>
        <p:nvSpPr>
          <p:cNvPr id="6182" name="Text Box 37"/>
          <p:cNvSpPr txBox="1">
            <a:spLocks noChangeArrowheads="1"/>
          </p:cNvSpPr>
          <p:nvPr/>
        </p:nvSpPr>
        <p:spPr bwMode="auto">
          <a:xfrm>
            <a:off x="2595562" y="6272213"/>
            <a:ext cx="14255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myList[9]</a:t>
            </a:r>
          </a:p>
        </p:txBody>
      </p:sp>
      <p:sp>
        <p:nvSpPr>
          <p:cNvPr id="17" name="Text Box 38"/>
          <p:cNvSpPr txBox="1">
            <a:spLocks noChangeArrowheads="1"/>
          </p:cNvSpPr>
          <p:nvPr/>
        </p:nvSpPr>
        <p:spPr bwMode="auto">
          <a:xfrm>
            <a:off x="6781800" y="4724400"/>
            <a:ext cx="16637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Element value</a:t>
            </a:r>
          </a:p>
        </p:txBody>
      </p:sp>
      <p:sp>
        <p:nvSpPr>
          <p:cNvPr id="6184" name="Line 39"/>
          <p:cNvSpPr>
            <a:spLocks noChangeShapeType="1"/>
          </p:cNvSpPr>
          <p:nvPr/>
        </p:nvSpPr>
        <p:spPr bwMode="auto">
          <a:xfrm flipH="1">
            <a:off x="6207125" y="4940300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Box 40"/>
          <p:cNvSpPr txBox="1">
            <a:spLocks noChangeArrowheads="1"/>
          </p:cNvSpPr>
          <p:nvPr/>
        </p:nvSpPr>
        <p:spPr bwMode="auto">
          <a:xfrm>
            <a:off x="914400" y="4600575"/>
            <a:ext cx="1400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latin typeface="+mn-lt"/>
              </a:rPr>
              <a:t> Element (at index 5)</a:t>
            </a:r>
          </a:p>
        </p:txBody>
      </p:sp>
      <p:sp>
        <p:nvSpPr>
          <p:cNvPr id="6186" name="Line 41"/>
          <p:cNvSpPr>
            <a:spLocks noChangeShapeType="1"/>
          </p:cNvSpPr>
          <p:nvPr/>
        </p:nvSpPr>
        <p:spPr bwMode="auto">
          <a:xfrm>
            <a:off x="2295525" y="490378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 Box 42"/>
          <p:cNvSpPr txBox="1">
            <a:spLocks noChangeArrowheads="1"/>
          </p:cNvSpPr>
          <p:nvPr/>
        </p:nvSpPr>
        <p:spPr bwMode="auto">
          <a:xfrm>
            <a:off x="6705600" y="2971800"/>
            <a:ext cx="2438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000" dirty="0">
                <a:latin typeface="+mn-lt"/>
              </a:rPr>
              <a:t> array has own 10 data double type element with 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 index 0 to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Array Initialization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619672" y="2636912"/>
            <a:ext cx="7067128" cy="39924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Automatic initialization </a:t>
            </a:r>
          </a:p>
          <a:p>
            <a:endParaRPr lang="en-US" dirty="0"/>
          </a:p>
          <a:p>
            <a:r>
              <a:rPr lang="en-US" dirty="0"/>
              <a:t>Manual initialization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 of Array data char type: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char[] city = {‘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D’,’a’,’l’,’l’,’a’,’s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’};</a:t>
            </a:r>
          </a:p>
          <a:p>
            <a:pPr lvl="1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(city);</a:t>
            </a:r>
          </a:p>
          <a:p>
            <a:r>
              <a:rPr lang="en-US" dirty="0"/>
              <a:t>Example of Array for String: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String[] name={"Andre", 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Bunga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", "Christine", 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Dony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pPr lvl="1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(name[0]);</a:t>
            </a:r>
          </a:p>
          <a:p>
            <a:pPr lvl="1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(name[1]);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717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160E-E021-488C-A27E-67852CF551C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8712" y="2895600"/>
            <a:ext cx="560228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3505200"/>
            <a:ext cx="42370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Simple Sample of Single Array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81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0DA3-6A02-4F12-BAAC-63036B33FBA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19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514600"/>
            <a:ext cx="5570538" cy="3171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5486400"/>
            <a:ext cx="2056319" cy="114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Processing an Array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619672" y="2362200"/>
            <a:ext cx="7067128" cy="34892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Need looping, because of:</a:t>
            </a:r>
          </a:p>
          <a:p>
            <a:pPr lvl="1"/>
            <a:r>
              <a:rPr lang="en-US" dirty="0"/>
              <a:t>Element array has uniform data type can process repeatedly by the same way.</a:t>
            </a:r>
          </a:p>
          <a:p>
            <a:pPr lvl="1"/>
            <a:r>
              <a:rPr lang="en-US" dirty="0"/>
              <a:t>Known Array size support looping process.</a:t>
            </a:r>
          </a:p>
          <a:p>
            <a:r>
              <a:rPr lang="en-US" dirty="0"/>
              <a:t>Example of  biggest number searching: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 of summarization: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7513E-9825-4B49-B42F-65A558B63BE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222" name="Picture 2"/>
          <p:cNvPicPr>
            <a:picLocks noChangeAspect="1" noChangeArrowheads="1"/>
          </p:cNvPicPr>
          <p:nvPr/>
        </p:nvPicPr>
        <p:blipFill>
          <a:blip r:embed="rId2" cstate="print"/>
          <a:srcRect l="13184" t="37109" r="53857" b="51172"/>
          <a:stretch>
            <a:fillRect/>
          </a:stretch>
        </p:blipFill>
        <p:spPr bwMode="auto">
          <a:xfrm>
            <a:off x="2590800" y="3962400"/>
            <a:ext cx="4648200" cy="1239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3"/>
          <p:cNvPicPr>
            <a:picLocks noChangeAspect="1" noChangeArrowheads="1"/>
          </p:cNvPicPr>
          <p:nvPr/>
        </p:nvPicPr>
        <p:blipFill>
          <a:blip r:embed="rId3" cstate="print"/>
          <a:srcRect l="13379" t="43164" r="53662" b="47070"/>
          <a:stretch>
            <a:fillRect/>
          </a:stretch>
        </p:blipFill>
        <p:spPr bwMode="auto">
          <a:xfrm>
            <a:off x="2590800" y="5638800"/>
            <a:ext cx="48863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Array Duplication (Incorrect Way)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Duplicate content of array to another array.</a:t>
            </a:r>
          </a:p>
          <a:p>
            <a:r>
              <a:rPr lang="en-US"/>
              <a:t>Incorrect way: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7591-2B9B-4019-A1AB-BE4EBFD4872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46" name="Picture 2"/>
          <p:cNvPicPr>
            <a:picLocks noChangeAspect="1" noChangeArrowheads="1"/>
          </p:cNvPicPr>
          <p:nvPr/>
        </p:nvPicPr>
        <p:blipFill>
          <a:blip r:embed="rId2" cstate="print"/>
          <a:srcRect l="13184" t="45898" r="55322" b="46289"/>
          <a:stretch>
            <a:fillRect/>
          </a:stretch>
        </p:blipFill>
        <p:spPr bwMode="auto">
          <a:xfrm>
            <a:off x="2057400" y="3505200"/>
            <a:ext cx="5715000" cy="1063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Array Duplication (Incorrect Way) 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’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Bina Nusantara University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1C7E-2328-4D55-B664-FFB474AFFB5B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14400" y="2819400"/>
            <a:ext cx="4343400" cy="3276600"/>
            <a:chOff x="684213" y="3644901"/>
            <a:chExt cx="3723392" cy="2663825"/>
          </a:xfrm>
        </p:grpSpPr>
        <p:sp>
          <p:nvSpPr>
            <p:cNvPr id="11280" name="Rectangle 4"/>
            <p:cNvSpPr>
              <a:spLocks noChangeArrowheads="1"/>
            </p:cNvSpPr>
            <p:nvPr/>
          </p:nvSpPr>
          <p:spPr bwMode="auto">
            <a:xfrm>
              <a:off x="684213" y="3644901"/>
              <a:ext cx="3527425" cy="2663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281" name="Text Box 6"/>
            <p:cNvSpPr txBox="1">
              <a:spLocks noChangeArrowheads="1"/>
            </p:cNvSpPr>
            <p:nvPr/>
          </p:nvSpPr>
          <p:spPr bwMode="auto">
            <a:xfrm>
              <a:off x="814858" y="3789363"/>
              <a:ext cx="3592747" cy="300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Before  </a:t>
              </a:r>
              <a:r>
                <a:rPr lang="en-US" sz="1800" b="1" dirty="0" err="1"/>
                <a:t>targetArray</a:t>
              </a:r>
              <a:r>
                <a:rPr lang="en-US" sz="1800" b="1" dirty="0"/>
                <a:t> = source Array;</a:t>
              </a:r>
            </a:p>
          </p:txBody>
        </p:sp>
        <p:sp>
          <p:nvSpPr>
            <p:cNvPr id="11282" name="Text Box 7"/>
            <p:cNvSpPr txBox="1">
              <a:spLocks noChangeArrowheads="1"/>
            </p:cNvSpPr>
            <p:nvPr/>
          </p:nvSpPr>
          <p:spPr bwMode="auto">
            <a:xfrm>
              <a:off x="684213" y="4178300"/>
              <a:ext cx="1447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sourceArray</a:t>
              </a:r>
            </a:p>
          </p:txBody>
        </p:sp>
        <p:sp>
          <p:nvSpPr>
            <p:cNvPr id="11283" name="Text Box 8"/>
            <p:cNvSpPr txBox="1">
              <a:spLocks noChangeArrowheads="1"/>
            </p:cNvSpPr>
            <p:nvPr/>
          </p:nvSpPr>
          <p:spPr bwMode="auto">
            <a:xfrm>
              <a:off x="2627313" y="4281488"/>
              <a:ext cx="1562100" cy="954107"/>
            </a:xfrm>
            <a:prstGeom prst="rect">
              <a:avLst/>
            </a:prstGeom>
            <a:solidFill>
              <a:srgbClr val="FF99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/>
                <a:t>Content of </a:t>
              </a:r>
              <a:r>
                <a:rPr lang="en-US" sz="1600" b="1" dirty="0" err="1"/>
                <a:t>sourceArray</a:t>
              </a:r>
              <a:endParaRPr lang="en-US" sz="1600" b="1" dirty="0"/>
            </a:p>
            <a:p>
              <a:pPr>
                <a:spcBef>
                  <a:spcPct val="50000"/>
                </a:spcBef>
              </a:pPr>
              <a:r>
                <a:rPr lang="en-US" sz="1600" b="1" dirty="0"/>
                <a:t>2, 3, 1, 5, 10</a:t>
              </a:r>
            </a:p>
          </p:txBody>
        </p:sp>
        <p:sp>
          <p:nvSpPr>
            <p:cNvPr id="11284" name="Line 9"/>
            <p:cNvSpPr>
              <a:spLocks noChangeShapeType="1"/>
            </p:cNvSpPr>
            <p:nvPr/>
          </p:nvSpPr>
          <p:spPr bwMode="auto">
            <a:xfrm>
              <a:off x="1979613" y="4365625"/>
              <a:ext cx="576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5" name="Text Box 10"/>
            <p:cNvSpPr txBox="1">
              <a:spLocks noChangeArrowheads="1"/>
            </p:cNvSpPr>
            <p:nvPr/>
          </p:nvSpPr>
          <p:spPr bwMode="auto">
            <a:xfrm>
              <a:off x="684213" y="5168900"/>
              <a:ext cx="13843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targetArray</a:t>
              </a:r>
            </a:p>
          </p:txBody>
        </p:sp>
        <p:sp>
          <p:nvSpPr>
            <p:cNvPr id="11286" name="Text Box 11"/>
            <p:cNvSpPr txBox="1">
              <a:spLocks noChangeArrowheads="1"/>
            </p:cNvSpPr>
            <p:nvPr/>
          </p:nvSpPr>
          <p:spPr bwMode="auto">
            <a:xfrm>
              <a:off x="2627313" y="5289550"/>
              <a:ext cx="1562100" cy="954107"/>
            </a:xfrm>
            <a:prstGeom prst="rect">
              <a:avLst/>
            </a:prstGeom>
            <a:solidFill>
              <a:srgbClr val="FF99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Content of targetArray</a:t>
              </a:r>
            </a:p>
            <a:p>
              <a:pPr>
                <a:spcBef>
                  <a:spcPct val="50000"/>
                </a:spcBef>
              </a:pPr>
              <a:r>
                <a:rPr lang="en-US" sz="1600" b="1"/>
                <a:t>?</a:t>
              </a:r>
            </a:p>
          </p:txBody>
        </p:sp>
        <p:sp>
          <p:nvSpPr>
            <p:cNvPr id="11287" name="Line 12"/>
            <p:cNvSpPr>
              <a:spLocks noChangeShapeType="1"/>
            </p:cNvSpPr>
            <p:nvPr/>
          </p:nvSpPr>
          <p:spPr bwMode="auto">
            <a:xfrm>
              <a:off x="1979613" y="5373688"/>
              <a:ext cx="576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149850" y="2819400"/>
            <a:ext cx="3917950" cy="3276600"/>
            <a:chOff x="4919663" y="3644900"/>
            <a:chExt cx="3917950" cy="2663825"/>
          </a:xfrm>
        </p:grpSpPr>
        <p:sp>
          <p:nvSpPr>
            <p:cNvPr id="11272" name="Rectangle 13"/>
            <p:cNvSpPr>
              <a:spLocks noChangeArrowheads="1"/>
            </p:cNvSpPr>
            <p:nvPr/>
          </p:nvSpPr>
          <p:spPr bwMode="auto">
            <a:xfrm>
              <a:off x="4932363" y="3644900"/>
              <a:ext cx="3905250" cy="2663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273" name="Text Box 14"/>
            <p:cNvSpPr txBox="1">
              <a:spLocks noChangeArrowheads="1"/>
            </p:cNvSpPr>
            <p:nvPr/>
          </p:nvSpPr>
          <p:spPr bwMode="auto">
            <a:xfrm>
              <a:off x="4951414" y="3789363"/>
              <a:ext cx="3810000" cy="307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After </a:t>
              </a:r>
              <a:r>
                <a:rPr lang="en-US" sz="1800" b="1"/>
                <a:t>targetArray = source Array;</a:t>
              </a:r>
            </a:p>
          </p:txBody>
        </p:sp>
        <p:sp>
          <p:nvSpPr>
            <p:cNvPr id="11274" name="Text Box 15"/>
            <p:cNvSpPr txBox="1">
              <a:spLocks noChangeArrowheads="1"/>
            </p:cNvSpPr>
            <p:nvPr/>
          </p:nvSpPr>
          <p:spPr bwMode="auto">
            <a:xfrm>
              <a:off x="4919663" y="4178300"/>
              <a:ext cx="14795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sourceArray</a:t>
              </a:r>
            </a:p>
          </p:txBody>
        </p:sp>
        <p:sp>
          <p:nvSpPr>
            <p:cNvPr id="11275" name="Text Box 16"/>
            <p:cNvSpPr txBox="1">
              <a:spLocks noChangeArrowheads="1"/>
            </p:cNvSpPr>
            <p:nvPr/>
          </p:nvSpPr>
          <p:spPr bwMode="auto">
            <a:xfrm>
              <a:off x="6875463" y="4281488"/>
              <a:ext cx="1657350" cy="954107"/>
            </a:xfrm>
            <a:prstGeom prst="rect">
              <a:avLst/>
            </a:prstGeom>
            <a:solidFill>
              <a:srgbClr val="FF99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Content of sourceArray</a:t>
              </a:r>
            </a:p>
            <a:p>
              <a:pPr>
                <a:spcBef>
                  <a:spcPct val="50000"/>
                </a:spcBef>
              </a:pPr>
              <a:r>
                <a:rPr lang="en-US" sz="1600" b="1"/>
                <a:t>2, 3, 1, 5, 10</a:t>
              </a:r>
            </a:p>
          </p:txBody>
        </p:sp>
        <p:sp>
          <p:nvSpPr>
            <p:cNvPr id="11276" name="Line 17"/>
            <p:cNvSpPr>
              <a:spLocks noChangeShapeType="1"/>
            </p:cNvSpPr>
            <p:nvPr/>
          </p:nvSpPr>
          <p:spPr bwMode="auto">
            <a:xfrm>
              <a:off x="6227763" y="4365625"/>
              <a:ext cx="576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7" name="Text Box 18"/>
            <p:cNvSpPr txBox="1">
              <a:spLocks noChangeArrowheads="1"/>
            </p:cNvSpPr>
            <p:nvPr/>
          </p:nvSpPr>
          <p:spPr bwMode="auto">
            <a:xfrm>
              <a:off x="4919663" y="5229225"/>
              <a:ext cx="15557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targetArray</a:t>
              </a:r>
            </a:p>
          </p:txBody>
        </p:sp>
        <p:sp>
          <p:nvSpPr>
            <p:cNvPr id="11278" name="Text Box 19"/>
            <p:cNvSpPr txBox="1">
              <a:spLocks noChangeArrowheads="1"/>
            </p:cNvSpPr>
            <p:nvPr/>
          </p:nvSpPr>
          <p:spPr bwMode="auto">
            <a:xfrm>
              <a:off x="6875463" y="5289550"/>
              <a:ext cx="1657350" cy="775674"/>
            </a:xfrm>
            <a:prstGeom prst="rect">
              <a:avLst/>
            </a:prstGeom>
            <a:solidFill>
              <a:srgbClr val="FF99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Content of targetArray</a:t>
              </a:r>
            </a:p>
            <a:p>
              <a:pPr>
                <a:spcBef>
                  <a:spcPct val="50000"/>
                </a:spcBef>
              </a:pPr>
              <a:r>
                <a:rPr lang="en-US" sz="1600" b="1"/>
                <a:t>?</a:t>
              </a:r>
            </a:p>
          </p:txBody>
        </p:sp>
        <p:sp>
          <p:nvSpPr>
            <p:cNvPr id="11279" name="Line 20"/>
            <p:cNvSpPr>
              <a:spLocks noChangeShapeType="1"/>
            </p:cNvSpPr>
            <p:nvPr/>
          </p:nvSpPr>
          <p:spPr bwMode="auto">
            <a:xfrm flipV="1">
              <a:off x="6227763" y="4508500"/>
              <a:ext cx="576262" cy="865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anchor="ctr"/>
      <a:lstStyle>
        <a:defPPr algn="ctr" eaLnBrk="0" hangingPunct="0">
          <a:defRPr sz="3200" kern="0" dirty="0">
            <a:solidFill>
              <a:schemeClr val="tx2"/>
            </a:solidFill>
            <a:latin typeface="+mj-lt"/>
            <a:cs typeface="ＭＳ Ｐゴシック" pitchFamily="-109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9" ma:contentTypeDescription="Content Type for DAMS Related Purposes" ma:contentTypeScope="" ma:versionID="dcca679ccac23fad5ef6a149a6019137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23124a404595d37a2b3462e22c737ddc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  <xsd:element ref="ns4:Tanggal" minOccurs="0"/>
                <xsd:element ref="ns4:Tanggal_x0020_" minOccurs="0"/>
                <xsd:element ref="ns4:MediaServiceGenerationTime" minOccurs="0"/>
                <xsd:element ref="ns4:MediaServiceEventHashCode" minOccurs="0"/>
                <xsd:element ref="ns4: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  <xsd:element name="Tanggal" ma:index="30" nillable="true" ma:displayName="Tanggal" ma:format="DateOnly" ma:internalName="Tanggal">
      <xsd:simpleType>
        <xsd:restriction base="dms:DateTime"/>
      </xsd:simpleType>
    </xsd:element>
    <xsd:element name="Tanggal_x0020_" ma:index="31" nillable="true" ma:displayName="Tanggal " ma:format="DateOnly" ma:internalName="Tanggal_x0020_">
      <xsd:simpleType>
        <xsd:restriction base="dms:DateTime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Time" ma:index="34" nillable="true" ma:displayName="Time" ma:format="DateOnly" ma:internalName="Tim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ContentDepartment xmlns="f7443cdf-c33c-464e-a97f-23bb26b3177a">No Department</ContentDepartment>
    <Filename xmlns="f7443cdf-c33c-464e-a97f-23bb26b3177a">180903815</Filename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Tanggal xmlns="6c5ed68c-5f31-42ac-9392-2612e73c38e5" xsi:nil="true"/>
    <Tanggal_x0020_ xmlns="6c5ed68c-5f31-42ac-9392-2612e73c38e5" xsi:nil="true"/>
    <Time xmlns="6c5ed68c-5f31-42ac-9392-2612e73c38e5" xsi:nil="true"/>
    <ol_Department xmlns="http://schemas.microsoft.com/sharepoint/v3" xsi:nil="true"/>
    <FileType1 xmlns="f7443cdf-c33c-464e-a97f-23bb26b3177a">Other</FileType1>
    <Description1 xmlns="f7443cdf-c33c-464e-a97f-23bb26b3177a" xsi:nil="true"/>
  </documentManagement>
</p:properties>
</file>

<file path=customXml/itemProps1.xml><?xml version="1.0" encoding="utf-8"?>
<ds:datastoreItem xmlns:ds="http://schemas.openxmlformats.org/officeDocument/2006/customXml" ds:itemID="{5CF362ED-B293-4A90-B664-4E13E1E4AF26}"/>
</file>

<file path=customXml/itemProps2.xml><?xml version="1.0" encoding="utf-8"?>
<ds:datastoreItem xmlns:ds="http://schemas.openxmlformats.org/officeDocument/2006/customXml" ds:itemID="{6777BA9B-D8DF-48A8-B1B8-6EBD562162B9}"/>
</file>

<file path=customXml/itemProps3.xml><?xml version="1.0" encoding="utf-8"?>
<ds:datastoreItem xmlns:ds="http://schemas.openxmlformats.org/officeDocument/2006/customXml" ds:itemID="{CCF580F1-A00F-42DA-8C36-43BBB22212F9}"/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10216</TotalTime>
  <Words>1288</Words>
  <Application>Microsoft Office PowerPoint</Application>
  <PresentationFormat>On-screen Show (4:3)</PresentationFormat>
  <Paragraphs>349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ＭＳ Ｐゴシック</vt:lpstr>
      <vt:lpstr>Arial</vt:lpstr>
      <vt:lpstr>Calibri</vt:lpstr>
      <vt:lpstr>Courier New</vt:lpstr>
      <vt:lpstr>Interstate</vt:lpstr>
      <vt:lpstr>Open Sans</vt:lpstr>
      <vt:lpstr>Wingdings</vt:lpstr>
      <vt:lpstr>Template PPT 2015</vt:lpstr>
      <vt:lpstr>Array, Array List, Vector Session  3 &amp; 4</vt:lpstr>
      <vt:lpstr>Outline</vt:lpstr>
      <vt:lpstr>Array Definition</vt:lpstr>
      <vt:lpstr>Array Illustration</vt:lpstr>
      <vt:lpstr>Array Initialization</vt:lpstr>
      <vt:lpstr>Simple Sample of Single Array</vt:lpstr>
      <vt:lpstr>Processing an Array</vt:lpstr>
      <vt:lpstr>Array Duplication (Incorrect Way)</vt:lpstr>
      <vt:lpstr>Array Duplication (Incorrect Way) Cont’</vt:lpstr>
      <vt:lpstr>Array Duplication (Correct Way)</vt:lpstr>
      <vt:lpstr>Array Duplication (Correct Way)</vt:lpstr>
      <vt:lpstr>Array Duplication (Correct Way)</vt:lpstr>
      <vt:lpstr>Correct Way of Duplicating Array Illustration</vt:lpstr>
      <vt:lpstr>Two Dimensional Array</vt:lpstr>
      <vt:lpstr>Initializing Two-Dimensional Array</vt:lpstr>
      <vt:lpstr>Sample of Processing Two-Dimensional Array</vt:lpstr>
      <vt:lpstr>Did You Know?</vt:lpstr>
      <vt:lpstr>Did You Know?</vt:lpstr>
      <vt:lpstr>Advanced Learning (1)</vt:lpstr>
      <vt:lpstr>Passing Arrays</vt:lpstr>
      <vt:lpstr>Return Arrays</vt:lpstr>
      <vt:lpstr>Return Arrays</vt:lpstr>
      <vt:lpstr>ArrayList Class</vt:lpstr>
      <vt:lpstr>ArrayList Class Design</vt:lpstr>
      <vt:lpstr>Vector Class</vt:lpstr>
      <vt:lpstr>Methods in Vector Class</vt:lpstr>
      <vt:lpstr>Vector Class Design</vt:lpstr>
      <vt:lpstr>ArrayList Vs Vector</vt:lpstr>
      <vt:lpstr>Exercise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staff</cp:lastModifiedBy>
  <cp:revision>1073</cp:revision>
  <dcterms:created xsi:type="dcterms:W3CDTF">2015-05-04T03:33:03Z</dcterms:created>
  <dcterms:modified xsi:type="dcterms:W3CDTF">2018-10-29T12:13:14Z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  <property fmtid="{D5CDD505-2E9C-101B-9397-08002B2CF9AE}" pid="3" name="WorkflowChangePath">
    <vt:lpwstr>65b8325e-c55c-4fda-9cfb-ffa2264e0bed,2;</vt:lpwstr>
  </property>
</Properties>
</file>