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31"/>
  </p:normalViewPr>
  <p:slideViewPr>
    <p:cSldViewPr>
      <p:cViewPr varScale="1">
        <p:scale>
          <a:sx n="43" d="100"/>
          <a:sy n="43" d="100"/>
        </p:scale>
        <p:origin x="82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9880-7DA8-4AD6-B151-748CB8E5A913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8DA2E-B8BC-4E32-96E8-2CB756C3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E0D1-A3C5-4706-AEEA-CF093719C0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8229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92538"/>
            <a:ext cx="8229600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289A-3BB4-4C72-AA41-AE64695D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2B0B-412D-402D-A0D0-1544D55D4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038600" cy="518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8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C35AC-83C2-4FFE-BFD4-29DEC11D6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lass_(computer_science)" TargetMode="External"/><Relationship Id="rId3" Type="http://schemas.openxmlformats.org/officeDocument/2006/relationships/hyperlink" Target="http://www.jarticles.com/package/package_eng.html" TargetMode="External"/><Relationship Id="rId7" Type="http://schemas.openxmlformats.org/officeDocument/2006/relationships/hyperlink" Target="http://en.wikipedia.org/wiki/Class_method" TargetMode="External"/><Relationship Id="rId2" Type="http://schemas.openxmlformats.org/officeDocument/2006/relationships/hyperlink" Target="http://en.wikipedia.org/wiki/Java_packag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ancpm.wordpress.com/2008/01/14/package-on-java-programming/" TargetMode="External"/><Relationship Id="rId5" Type="http://schemas.openxmlformats.org/officeDocument/2006/relationships/hyperlink" Target="http://tinf2.vub.ac.be/~dvermeir/java/other_doc/JavaPackages.html" TargetMode="External"/><Relationship Id="rId4" Type="http://schemas.openxmlformats.org/officeDocument/2006/relationships/hyperlink" Target="http://java.sun.com/docs/books/tutorial/java/package/packages.html" TargetMode="External"/><Relationship Id="rId9" Type="http://schemas.openxmlformats.org/officeDocument/2006/relationships/hyperlink" Target="http://java.sun.com/docs/books/tutorial/java/javaOO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2800" dirty="0"/>
              <a:t>Object Oriented Concept, Class,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Object</a:t>
            </a:r>
            <a:r>
              <a:rPr lang="en-AU" sz="2800" dirty="0"/>
              <a:t>, and Package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Session  5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COMP 6175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	  Object Oriented Programming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October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295400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Defining Class for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7579"/>
            <a:ext cx="8229600" cy="4543425"/>
          </a:xfrm>
        </p:spPr>
        <p:txBody>
          <a:bodyPr/>
          <a:lstStyle/>
          <a:p>
            <a:r>
              <a:rPr lang="en-US" dirty="0" smtClean="0"/>
              <a:t>OOP involves programming using objects.</a:t>
            </a:r>
          </a:p>
          <a:p>
            <a:r>
              <a:rPr lang="en-US" dirty="0" smtClean="0"/>
              <a:t>An Object represent an entity in the real world that can be distinctly identified.</a:t>
            </a:r>
          </a:p>
          <a:p>
            <a:pPr algn="just" eaLnBrk="1" hangingPunct="1"/>
            <a:r>
              <a:rPr lang="en-US" i="1" dirty="0" smtClean="0"/>
              <a:t>Class </a:t>
            </a:r>
            <a:r>
              <a:rPr lang="en-US" dirty="0" smtClean="0"/>
              <a:t>is a template of the object, which defines the properties of objects, and provides </a:t>
            </a:r>
            <a:r>
              <a:rPr lang="en-US" i="1" dirty="0" smtClean="0"/>
              <a:t>constructors </a:t>
            </a:r>
            <a:r>
              <a:rPr lang="en-US" dirty="0" smtClean="0"/>
              <a:t>to create </a:t>
            </a:r>
            <a:r>
              <a:rPr lang="en-US" i="1" dirty="0" smtClean="0"/>
              <a:t>objects </a:t>
            </a:r>
            <a:r>
              <a:rPr lang="en-US" dirty="0" smtClean="0"/>
              <a:t>and</a:t>
            </a:r>
            <a:r>
              <a:rPr lang="en-US" i="1" dirty="0" smtClean="0"/>
              <a:t> methods </a:t>
            </a:r>
            <a:r>
              <a:rPr lang="en-US" dirty="0" smtClean="0"/>
              <a:t>to</a:t>
            </a:r>
            <a:r>
              <a:rPr lang="en-US" i="1" dirty="0" smtClean="0"/>
              <a:t> </a:t>
            </a:r>
            <a:r>
              <a:rPr lang="en-US" dirty="0" smtClean="0"/>
              <a:t>manipulate objects.</a:t>
            </a:r>
          </a:p>
          <a:p>
            <a:pPr algn="just" eaLnBrk="1" hangingPunct="1"/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is also a type of data, can be used to express the object referenced by the variables.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Bina Nusantara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636"/>
            <a:ext cx="8229600" cy="4695825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An object of the class have:</a:t>
            </a:r>
          </a:p>
          <a:p>
            <a:pPr lvl="2" algn="just" eaLnBrk="1" hangingPunct="1"/>
            <a:r>
              <a:rPr lang="en-US" i="1" dirty="0" smtClean="0"/>
              <a:t>Unique</a:t>
            </a:r>
            <a:r>
              <a:rPr lang="en-US" dirty="0" smtClean="0"/>
              <a:t> </a:t>
            </a:r>
            <a:r>
              <a:rPr lang="en-US" i="1" dirty="0" smtClean="0"/>
              <a:t>identity</a:t>
            </a:r>
          </a:p>
          <a:p>
            <a:pPr lvl="2" algn="just" eaLnBrk="1" hangingPunct="1"/>
            <a:r>
              <a:rPr lang="en-US" i="1" dirty="0" smtClean="0"/>
              <a:t>State</a:t>
            </a:r>
            <a:r>
              <a:rPr lang="en-US" dirty="0" smtClean="0"/>
              <a:t> – </a:t>
            </a:r>
            <a:r>
              <a:rPr lang="en-US" i="1" dirty="0" smtClean="0"/>
              <a:t>data</a:t>
            </a:r>
            <a:r>
              <a:rPr lang="en-US" dirty="0" smtClean="0"/>
              <a:t> </a:t>
            </a:r>
            <a:r>
              <a:rPr lang="en-US" i="1" dirty="0" smtClean="0"/>
              <a:t>field</a:t>
            </a:r>
            <a:r>
              <a:rPr lang="en-US" dirty="0" smtClean="0"/>
              <a:t>, </a:t>
            </a:r>
            <a:r>
              <a:rPr lang="en-US" i="1" dirty="0" smtClean="0"/>
              <a:t>properties</a:t>
            </a:r>
            <a:r>
              <a:rPr lang="en-US" dirty="0" smtClean="0"/>
              <a:t>.</a:t>
            </a:r>
          </a:p>
          <a:p>
            <a:pPr lvl="2" algn="just" eaLnBrk="1" hangingPunct="1"/>
            <a:r>
              <a:rPr lang="en-US" i="1" dirty="0" smtClean="0"/>
              <a:t>Behavior</a:t>
            </a:r>
            <a:r>
              <a:rPr lang="en-US" dirty="0" smtClean="0"/>
              <a:t> – one or a set of method or function</a:t>
            </a:r>
          </a:p>
          <a:p>
            <a:pPr eaLnBrk="1" hangingPunct="1"/>
            <a:r>
              <a:rPr lang="en-US" dirty="0" smtClean="0"/>
              <a:t>Example: A circle has a data field, the radius, which is a characteristic of the properties of the circle.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Defining Class for Object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563938" y="4591050"/>
            <a:ext cx="1728787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Class :</a:t>
            </a:r>
            <a:r>
              <a:rPr lang="en-US" sz="1400" dirty="0"/>
              <a:t> Circle</a:t>
            </a:r>
          </a:p>
          <a:p>
            <a:endParaRPr lang="en-US" sz="1400" dirty="0"/>
          </a:p>
          <a:p>
            <a:r>
              <a:rPr lang="en-US" sz="1400" b="1" dirty="0"/>
              <a:t>Data Fields :</a:t>
            </a:r>
          </a:p>
          <a:p>
            <a:r>
              <a:rPr lang="en-US" sz="1400" dirty="0"/>
              <a:t>    Radius</a:t>
            </a:r>
          </a:p>
          <a:p>
            <a:endParaRPr lang="en-US" sz="1400" dirty="0"/>
          </a:p>
          <a:p>
            <a:r>
              <a:rPr lang="en-US" sz="1400" b="1" dirty="0"/>
              <a:t>Methods :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getArea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90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6625"/>
            <a:ext cx="8229600" cy="2590800"/>
          </a:xfrm>
        </p:spPr>
        <p:txBody>
          <a:bodyPr/>
          <a:lstStyle/>
          <a:p>
            <a:pPr eaLnBrk="1" hangingPunct="1"/>
            <a:r>
              <a:rPr lang="en-US" dirty="0" smtClean="0"/>
              <a:t>Use the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operator to create objects and operator dot (.) To access the member object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Circle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Circle();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System</a:t>
            </a:r>
            <a:r>
              <a:rPr lang="en-US" dirty="0" err="1" smtClean="0"/>
              <a:t>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folHlink"/>
                </a:solidFill>
              </a:rPr>
              <a:t>area radius of the circle is</a:t>
            </a:r>
            <a:r>
              <a:rPr lang="en-US" dirty="0" smtClean="0"/>
              <a:t> ” + </a:t>
            </a:r>
            <a:r>
              <a:rPr lang="en-US" dirty="0" err="1" smtClean="0"/>
              <a:t>obj.getArea</a:t>
            </a:r>
            <a:r>
              <a:rPr lang="en-US" dirty="0" smtClean="0"/>
              <a:t>());</a:t>
            </a:r>
            <a:endParaRPr lang="en-US" sz="1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1219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Defining Class for Object (Cont.)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5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Constructors are a special kind of method. They have three peculiarities: </a:t>
            </a:r>
          </a:p>
          <a:p>
            <a:pPr lvl="1"/>
            <a:r>
              <a:rPr lang="en-US" dirty="0" smtClean="0"/>
              <a:t>A constructor must have the same name as the class itself</a:t>
            </a:r>
          </a:p>
          <a:p>
            <a:pPr lvl="1"/>
            <a:r>
              <a:rPr lang="en-US" dirty="0" smtClean="0"/>
              <a:t>Constructors do not have a return type – </a:t>
            </a:r>
            <a:r>
              <a:rPr lang="en-US" b="1" dirty="0" smtClean="0"/>
              <a:t>not even void</a:t>
            </a:r>
          </a:p>
          <a:p>
            <a:pPr lvl="1"/>
            <a:r>
              <a:rPr lang="en-US" dirty="0" smtClean="0"/>
              <a:t>Constructors are invoked using the </a:t>
            </a:r>
            <a:r>
              <a:rPr lang="en-US" b="1" dirty="0" smtClean="0"/>
              <a:t>new</a:t>
            </a:r>
            <a:r>
              <a:rPr lang="en-US" dirty="0" smtClean="0"/>
              <a:t> operator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	       Circle         </a:t>
            </a:r>
            <a:r>
              <a:rPr lang="en-US" dirty="0" err="1" smtClean="0"/>
              <a:t>obj</a:t>
            </a:r>
            <a:r>
              <a:rPr lang="en-US" dirty="0" smtClean="0"/>
              <a:t>  =  new      Circle();</a:t>
            </a:r>
          </a:p>
          <a:p>
            <a:pPr lvl="1">
              <a:buNone/>
            </a:pPr>
            <a:r>
              <a:rPr lang="en-US" dirty="0" smtClean="0"/>
              <a:t>		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16200000">
            <a:off x="2232025" y="3971925"/>
            <a:ext cx="215900" cy="1295400"/>
          </a:xfrm>
          <a:prstGeom prst="leftBrace">
            <a:avLst>
              <a:gd name="adj1" fmla="val 50000"/>
              <a:gd name="adj2" fmla="val 4815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 rot="16200000">
            <a:off x="3204369" y="4368006"/>
            <a:ext cx="287338" cy="431800"/>
          </a:xfrm>
          <a:prstGeom prst="leftBrace">
            <a:avLst>
              <a:gd name="adj1" fmla="val 125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 rot="16200000">
            <a:off x="5184775" y="3827462"/>
            <a:ext cx="287338" cy="1512888"/>
          </a:xfrm>
          <a:prstGeom prst="leftBrace">
            <a:avLst>
              <a:gd name="adj1" fmla="val 43877"/>
              <a:gd name="adj2" fmla="val 458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979613" y="4727575"/>
            <a:ext cx="5635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Class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700338" y="4800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Object  for</a:t>
            </a:r>
          </a:p>
          <a:p>
            <a:pPr algn="ctr"/>
            <a:r>
              <a:rPr lang="en-US"/>
              <a:t> </a:t>
            </a:r>
            <a:r>
              <a:rPr lang="en-US" i="1"/>
              <a:t>Class </a:t>
            </a:r>
            <a:r>
              <a:rPr lang="en-US">
                <a:solidFill>
                  <a:srgbClr val="FF0000"/>
                </a:solidFill>
              </a:rPr>
              <a:t>Circle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72000" y="4727575"/>
            <a:ext cx="1439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 dirty="0"/>
              <a:t>Constructor</a:t>
            </a:r>
            <a:r>
              <a:rPr lang="en-US" dirty="0"/>
              <a:t>  for </a:t>
            </a:r>
          </a:p>
          <a:p>
            <a:pPr algn="ctr"/>
            <a:r>
              <a:rPr lang="en-US" i="1" dirty="0"/>
              <a:t>Class </a:t>
            </a:r>
            <a:r>
              <a:rPr lang="en-US" i="1" dirty="0">
                <a:solidFill>
                  <a:srgbClr val="FF0000"/>
                </a:solidFill>
              </a:rPr>
              <a:t>Circle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3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Access Modifiers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900"/>
            <a:ext cx="8229600" cy="3517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 : hide the class members so not accessible from outside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Protected</a:t>
            </a:r>
            <a:r>
              <a:rPr lang="en-US" dirty="0" smtClean="0"/>
              <a:t> : allows members of the class can be accessed by the class or its derivatives in the classroom several similar packages.</a:t>
            </a:r>
          </a:p>
          <a:p>
            <a:pPr eaLnBrk="1" hangingPunct="1">
              <a:lnSpc>
                <a:spcPct val="8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: allows the member class can be accessed by other classes class</a:t>
            </a:r>
          </a:p>
          <a:p>
            <a:pPr eaLnBrk="1" hangingPunct="1">
              <a:lnSpc>
                <a:spcPct val="80000"/>
              </a:lnSpc>
            </a:pPr>
            <a:r>
              <a:rPr lang="en-US" b="1" i="1" dirty="0" smtClean="0">
                <a:solidFill>
                  <a:srgbClr val="0000FF"/>
                </a:solidFill>
              </a:rPr>
              <a:t>Package</a:t>
            </a:r>
            <a:r>
              <a:rPr lang="en-US" dirty="0" smtClean="0"/>
              <a:t> : used to organize classes. If the class that was created without using the package statement, the class will be placed in the default package.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36" y="1524000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Access Modifiers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436" y="2953898"/>
            <a:ext cx="6858000" cy="317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117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Method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Ability of objects</a:t>
            </a:r>
          </a:p>
          <a:p>
            <a:pPr eaLnBrk="1" hangingPunct="1"/>
            <a:r>
              <a:rPr lang="en-US" dirty="0" smtClean="0"/>
              <a:t>In a programming language commonly known as a function / procedure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Specification of </a:t>
            </a:r>
            <a:r>
              <a:rPr lang="en-US" i="1" dirty="0" smtClean="0"/>
              <a:t>header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modifier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return_value_type</a:t>
            </a:r>
            <a:r>
              <a:rPr lang="en-US" sz="1600" dirty="0" smtClean="0"/>
              <a:t> </a:t>
            </a:r>
            <a:r>
              <a:rPr lang="en-US" sz="1600" dirty="0" err="1" smtClean="0"/>
              <a:t>method_name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3300"/>
                </a:solidFill>
              </a:rPr>
              <a:t>parameters</a:t>
            </a:r>
            <a:r>
              <a:rPr lang="en-US" sz="1600" dirty="0" smtClean="0"/>
              <a:t>){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/>
              <a:t>		// </a:t>
            </a:r>
            <a:r>
              <a:rPr lang="en-US" sz="1600" dirty="0" smtClean="0">
                <a:solidFill>
                  <a:schemeClr val="bg2"/>
                </a:solidFill>
              </a:rPr>
              <a:t>Function contain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/>
              <a:t>	}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i="1" dirty="0" smtClean="0"/>
              <a:t>Passing parameter by value</a:t>
            </a:r>
            <a:r>
              <a:rPr lang="en-US" dirty="0" smtClean="0"/>
              <a:t> is sending the value of a function that is in a class.</a:t>
            </a:r>
          </a:p>
          <a:p>
            <a:pPr eaLnBrk="1" hangingPunct="1"/>
            <a:r>
              <a:rPr lang="en-US" dirty="0" smtClean="0"/>
              <a:t>A function allowing for the return value. Only </a:t>
            </a:r>
            <a:r>
              <a:rPr lang="en-US" b="1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 that does not return value from method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endParaRPr lang="en-US" sz="1400" dirty="0" smtClean="0">
              <a:solidFill>
                <a:srgbClr val="0000FF"/>
              </a:solidFill>
            </a:endParaRP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public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void</a:t>
            </a:r>
            <a:r>
              <a:rPr lang="en-US" sz="1400" dirty="0" smtClean="0"/>
              <a:t> </a:t>
            </a:r>
            <a:r>
              <a:rPr lang="en-US" sz="1400" dirty="0" err="1" smtClean="0"/>
              <a:t>setRadius</a:t>
            </a:r>
            <a:r>
              <a:rPr lang="en-US" sz="1400" dirty="0" smtClean="0"/>
              <a:t> ( </a:t>
            </a:r>
            <a:r>
              <a:rPr lang="en-US" sz="1400" dirty="0" smtClean="0">
                <a:solidFill>
                  <a:srgbClr val="0000FF"/>
                </a:solidFill>
              </a:rPr>
              <a:t>double</a:t>
            </a:r>
            <a:r>
              <a:rPr lang="en-US" sz="1400" dirty="0" smtClean="0"/>
              <a:t> r )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1400" dirty="0" smtClean="0"/>
              <a:t>	radius = r;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3951657" y="5097327"/>
            <a:ext cx="1008063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4924735" y="5306257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6148697" y="4983091"/>
            <a:ext cx="1925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Send a value to 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setRadius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569368" y="5133046"/>
            <a:ext cx="936625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3230419" y="5458222"/>
            <a:ext cx="16557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4830619" y="5610622"/>
            <a:ext cx="30686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Access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modifier with data type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</a:p>
          <a:p>
            <a:r>
              <a:rPr lang="en-US" dirty="0"/>
              <a:t>that does not return value</a:t>
            </a:r>
          </a:p>
        </p:txBody>
      </p:sp>
    </p:spTree>
    <p:extLst>
      <p:ext uri="{BB962C8B-B14F-4D97-AF65-F5344CB8AC3E}">
        <p14:creationId xmlns:p14="http://schemas.microsoft.com/office/powerpoint/2010/main" val="19040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Method ( Cont’d… 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 function will return the value in accordance with a data type functions.</a:t>
            </a:r>
          </a:p>
          <a:p>
            <a:pPr lvl="2" algn="just" eaLnBrk="1" hangingPunct="1"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public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double</a:t>
            </a:r>
            <a:r>
              <a:rPr lang="en-US" sz="1600" dirty="0" smtClean="0"/>
              <a:t> </a:t>
            </a:r>
            <a:r>
              <a:rPr lang="en-US" sz="1600" dirty="0" err="1" smtClean="0"/>
              <a:t>getRadius</a:t>
            </a:r>
            <a:r>
              <a:rPr lang="en-US" sz="1600" dirty="0" smtClean="0"/>
              <a:t> ()</a:t>
            </a:r>
          </a:p>
          <a:p>
            <a:pPr lvl="2" algn="just" eaLnBrk="1" hangingPunct="1">
              <a:buFontTx/>
              <a:buNone/>
            </a:pPr>
            <a:r>
              <a:rPr lang="en-US" sz="1600" dirty="0" smtClean="0"/>
              <a:t>{</a:t>
            </a:r>
          </a:p>
          <a:p>
            <a:pPr lvl="2" algn="just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return</a:t>
            </a:r>
            <a:r>
              <a:rPr lang="en-US" sz="1600" dirty="0" smtClean="0"/>
              <a:t> radius;</a:t>
            </a:r>
          </a:p>
          <a:p>
            <a:pPr lvl="2" algn="just" eaLnBrk="1" hangingPunct="1">
              <a:buFontTx/>
              <a:buNone/>
            </a:pPr>
            <a:r>
              <a:rPr lang="en-US" sz="1600" dirty="0" smtClean="0"/>
              <a:t>}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Advantage of Method 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1600" dirty="0" smtClean="0"/>
              <a:t>Reusable. Function can be used to reduce repetitive coding and the same coding can be used repeatedly by invoking the name of the function and can be used in other programs.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1600" dirty="0" smtClean="0"/>
              <a:t>Modularize. Function makes the code into modules, so easy to search its mistakes and improve the quality of the program.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1600" dirty="0" smtClean="0"/>
              <a:t>Maintainable. Easy to maintain.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2628900" y="3120755"/>
            <a:ext cx="1296988" cy="287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2600326" y="3534097"/>
            <a:ext cx="1439862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3781425" y="3425555"/>
            <a:ext cx="165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516483" y="3013005"/>
            <a:ext cx="33921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Functions that return values of its </a:t>
            </a:r>
            <a:endParaRPr lang="en-US" dirty="0" smtClean="0"/>
          </a:p>
          <a:p>
            <a:r>
              <a:rPr lang="en-US" dirty="0" smtClean="0"/>
              <a:t>callers </a:t>
            </a:r>
            <a:r>
              <a:rPr lang="en-US" dirty="0"/>
              <a:t>with the data type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</a:t>
            </a:r>
          </a:p>
          <a:p>
            <a:r>
              <a:rPr lang="en-US" dirty="0"/>
              <a:t>and the nature of access is </a:t>
            </a:r>
            <a:r>
              <a:rPr lang="en-US" dirty="0">
                <a:solidFill>
                  <a:srgbClr val="0000FF"/>
                </a:solidFill>
              </a:rPr>
              <a:t>public</a:t>
            </a:r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4040188" y="3742060"/>
            <a:ext cx="1223963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5264151" y="3936335"/>
            <a:ext cx="29383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Returns a value equal to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type data type functions</a:t>
            </a:r>
          </a:p>
        </p:txBody>
      </p:sp>
    </p:spTree>
    <p:extLst>
      <p:ext uri="{BB962C8B-B14F-4D97-AF65-F5344CB8AC3E}">
        <p14:creationId xmlns:p14="http://schemas.microsoft.com/office/powerpoint/2010/main" val="13273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40085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Overloading Method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3204" y="1447800"/>
            <a:ext cx="8147050" cy="57650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Have two or more names for the same function in a class with a sequence of different parameters.</a:t>
            </a:r>
          </a:p>
          <a:p>
            <a:pPr lvl="3" eaLnBrk="1" hangingPunct="1">
              <a:buFontTx/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public class</a:t>
            </a:r>
            <a:r>
              <a:rPr lang="en-US" sz="1400" dirty="0" smtClean="0"/>
              <a:t> </a:t>
            </a:r>
            <a:r>
              <a:rPr lang="en-US" sz="1400" dirty="0" err="1" smtClean="0"/>
              <a:t>TestOverloading</a:t>
            </a:r>
            <a:r>
              <a:rPr lang="en-US" sz="1400" dirty="0" smtClean="0"/>
              <a:t>{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00FF"/>
                </a:solidFill>
              </a:rPr>
              <a:t>public static </a:t>
            </a: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/>
              <a:t> max( </a:t>
            </a: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/>
              <a:t> a, </a:t>
            </a: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/>
              <a:t> b, </a:t>
            </a: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/>
              <a:t> c ) {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	if ( a &gt; b )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	     </a:t>
            </a:r>
            <a:r>
              <a:rPr lang="en-US" sz="1400" dirty="0" smtClean="0">
                <a:solidFill>
                  <a:srgbClr val="0000FF"/>
                </a:solidFill>
              </a:rPr>
              <a:t>return</a:t>
            </a:r>
            <a:r>
              <a:rPr lang="en-US" sz="1400" dirty="0" smtClean="0"/>
              <a:t> a;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	else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	     </a:t>
            </a:r>
            <a:r>
              <a:rPr lang="en-US" sz="1400" dirty="0" smtClean="0">
                <a:solidFill>
                  <a:srgbClr val="0000FF"/>
                </a:solidFill>
              </a:rPr>
              <a:t>return</a:t>
            </a:r>
            <a:r>
              <a:rPr lang="en-US" sz="1400" dirty="0" smtClean="0"/>
              <a:t> b;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}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00FF"/>
                </a:solidFill>
              </a:rPr>
              <a:t>public static double</a:t>
            </a:r>
            <a:r>
              <a:rPr lang="en-US" sz="1400" dirty="0" smtClean="0"/>
              <a:t> max( </a:t>
            </a:r>
            <a:r>
              <a:rPr lang="en-US" sz="1400" dirty="0" smtClean="0">
                <a:solidFill>
                  <a:srgbClr val="0000FF"/>
                </a:solidFill>
              </a:rPr>
              <a:t>double</a:t>
            </a:r>
            <a:r>
              <a:rPr lang="en-US" sz="1400" dirty="0" smtClean="0"/>
              <a:t> a, </a:t>
            </a:r>
            <a:r>
              <a:rPr lang="en-US" sz="1400" dirty="0" smtClean="0">
                <a:solidFill>
                  <a:srgbClr val="0000FF"/>
                </a:solidFill>
              </a:rPr>
              <a:t>double</a:t>
            </a:r>
            <a:r>
              <a:rPr lang="en-US" sz="1400" dirty="0" smtClean="0"/>
              <a:t> b ) {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	if ( a &gt; b )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 		     </a:t>
            </a:r>
            <a:r>
              <a:rPr lang="en-US" sz="1400" dirty="0" smtClean="0">
                <a:solidFill>
                  <a:srgbClr val="0000FF"/>
                </a:solidFill>
              </a:rPr>
              <a:t>return</a:t>
            </a:r>
            <a:r>
              <a:rPr lang="en-US" sz="1400" dirty="0" smtClean="0"/>
              <a:t> a;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	else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	     </a:t>
            </a:r>
            <a:r>
              <a:rPr lang="en-US" sz="1400" dirty="0" smtClean="0">
                <a:solidFill>
                  <a:srgbClr val="0000FF"/>
                </a:solidFill>
              </a:rPr>
              <a:t>return</a:t>
            </a:r>
            <a:r>
              <a:rPr lang="en-US" sz="1400" dirty="0" smtClean="0"/>
              <a:t> b;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}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00FF"/>
                </a:solidFill>
              </a:rPr>
              <a:t>public static double</a:t>
            </a:r>
            <a:r>
              <a:rPr lang="en-US" sz="1400" dirty="0" smtClean="0"/>
              <a:t> max( </a:t>
            </a:r>
            <a:r>
              <a:rPr lang="en-US" sz="1400" dirty="0" smtClean="0">
                <a:solidFill>
                  <a:srgbClr val="0000FF"/>
                </a:solidFill>
              </a:rPr>
              <a:t>double</a:t>
            </a:r>
            <a:r>
              <a:rPr lang="en-US" sz="1400" dirty="0" smtClean="0"/>
              <a:t> a, </a:t>
            </a:r>
            <a:r>
              <a:rPr lang="en-US" sz="1400" dirty="0" smtClean="0">
                <a:solidFill>
                  <a:srgbClr val="0000FF"/>
                </a:solidFill>
              </a:rPr>
              <a:t>double</a:t>
            </a:r>
            <a:r>
              <a:rPr lang="en-US" sz="1400" dirty="0" smtClean="0"/>
              <a:t> b, </a:t>
            </a:r>
            <a:r>
              <a:rPr lang="en-US" sz="1400" dirty="0" smtClean="0">
                <a:solidFill>
                  <a:srgbClr val="0000FF"/>
                </a:solidFill>
              </a:rPr>
              <a:t>double</a:t>
            </a:r>
            <a:r>
              <a:rPr lang="en-US" sz="1400" dirty="0" smtClean="0"/>
              <a:t> c ) {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0000FF"/>
                </a:solidFill>
              </a:rPr>
              <a:t>return</a:t>
            </a:r>
            <a:r>
              <a:rPr lang="en-US" sz="1400" dirty="0" smtClean="0"/>
              <a:t> max( max( a , b ) , c );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	}</a:t>
            </a:r>
          </a:p>
          <a:p>
            <a:pPr lvl="3" eaLnBrk="1" hangingPunct="1">
              <a:buFontTx/>
              <a:buNone/>
            </a:pPr>
            <a:r>
              <a:rPr lang="en-US" sz="1400" dirty="0" smtClean="0"/>
              <a:t>}</a:t>
            </a:r>
          </a:p>
          <a:p>
            <a:pPr eaLnBrk="1" hangingPunct="1"/>
            <a:endParaRPr lang="en-US" sz="14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15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Abstract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which are declared abstractly.</a:t>
            </a:r>
          </a:p>
          <a:p>
            <a:r>
              <a:rPr lang="en-US" dirty="0" smtClean="0"/>
              <a:t>Abstract classes cannot be instantiated, but they can be subclasses</a:t>
            </a:r>
          </a:p>
          <a:p>
            <a:r>
              <a:rPr lang="en-US" dirty="0" smtClean="0"/>
              <a:t>Always defined in abstract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3995216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eaLnBrk="1" hangingPunct="1"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public abstract class</a:t>
            </a:r>
            <a:r>
              <a:rPr lang="en-US" sz="1600" dirty="0" smtClean="0"/>
              <a:t> Circle</a:t>
            </a:r>
          </a:p>
          <a:p>
            <a:pPr lvl="3" eaLnBrk="1" hangingPunct="1">
              <a:buFontTx/>
              <a:buNone/>
            </a:pPr>
            <a:r>
              <a:rPr lang="en-US" sz="1600" dirty="0" smtClean="0"/>
              <a:t>{</a:t>
            </a:r>
          </a:p>
          <a:p>
            <a:pPr lvl="3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private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double</a:t>
            </a:r>
            <a:r>
              <a:rPr lang="en-US" sz="1600" dirty="0" smtClean="0"/>
              <a:t> radius;</a:t>
            </a:r>
          </a:p>
          <a:p>
            <a:pPr lvl="3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public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setRadius</a:t>
            </a:r>
            <a:r>
              <a:rPr lang="en-US" sz="1600" dirty="0" smtClean="0"/>
              <a:t> ( </a:t>
            </a:r>
            <a:r>
              <a:rPr lang="en-US" sz="1600" dirty="0" smtClean="0">
                <a:solidFill>
                  <a:srgbClr val="0000FF"/>
                </a:solidFill>
              </a:rPr>
              <a:t>double</a:t>
            </a:r>
            <a:r>
              <a:rPr lang="en-US" sz="1600" dirty="0" smtClean="0"/>
              <a:t> x ) {</a:t>
            </a:r>
          </a:p>
          <a:p>
            <a:pPr lvl="3" eaLnBrk="1" hangingPunct="1">
              <a:buFontTx/>
              <a:buNone/>
            </a:pPr>
            <a:r>
              <a:rPr lang="en-US" sz="1600" dirty="0" smtClean="0"/>
              <a:t>		radius = x;</a:t>
            </a:r>
          </a:p>
          <a:p>
            <a:pPr lvl="3" eaLnBrk="1" hangingPunct="1">
              <a:buFontTx/>
              <a:buNone/>
            </a:pPr>
            <a:r>
              <a:rPr lang="en-US" sz="1600" dirty="0" smtClean="0"/>
              <a:t>	}</a:t>
            </a:r>
          </a:p>
          <a:p>
            <a:pPr lvl="3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public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abstract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double</a:t>
            </a:r>
            <a:r>
              <a:rPr lang="en-US" sz="1600" dirty="0" smtClean="0"/>
              <a:t> </a:t>
            </a:r>
            <a:r>
              <a:rPr lang="en-US" sz="1600" dirty="0" err="1" smtClean="0"/>
              <a:t>getArea</a:t>
            </a:r>
            <a:r>
              <a:rPr lang="en-US" sz="1600" dirty="0" smtClean="0"/>
              <a:t>();</a:t>
            </a:r>
          </a:p>
          <a:p>
            <a:pPr lvl="3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public abstract void</a:t>
            </a:r>
            <a:r>
              <a:rPr lang="en-US" sz="1600" dirty="0" smtClean="0"/>
              <a:t> </a:t>
            </a:r>
            <a:r>
              <a:rPr lang="en-US" sz="1600" dirty="0" err="1" smtClean="0"/>
              <a:t>setRadius</a:t>
            </a:r>
            <a:r>
              <a:rPr lang="en-US" sz="1600" dirty="0" smtClean="0"/>
              <a:t>();</a:t>
            </a:r>
          </a:p>
          <a:p>
            <a:pPr lvl="3" eaLnBrk="1" hangingPunct="1">
              <a:buFontTx/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339743" y="5703930"/>
            <a:ext cx="3384550" cy="287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5724293" y="4520940"/>
            <a:ext cx="5032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262455" y="4063740"/>
            <a:ext cx="24223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Abstract method which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value type </a:t>
            </a:r>
          </a:p>
          <a:p>
            <a:r>
              <a:rPr lang="en-US" dirty="0">
                <a:solidFill>
                  <a:srgbClr val="0000FF"/>
                </a:solidFill>
              </a:rPr>
              <a:t>double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295293" y="4749540"/>
            <a:ext cx="3405188" cy="287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692543" y="5703930"/>
            <a:ext cx="5762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213243" y="5475330"/>
            <a:ext cx="26003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Abstract method without </a:t>
            </a:r>
            <a:endParaRPr lang="en-US" dirty="0" smtClean="0"/>
          </a:p>
          <a:p>
            <a:r>
              <a:rPr lang="en-US" dirty="0" smtClean="0"/>
              <a:t>returning </a:t>
            </a:r>
            <a:r>
              <a:rPr lang="en-US" dirty="0"/>
              <a:t>of value</a:t>
            </a:r>
          </a:p>
          <a:p>
            <a:r>
              <a:rPr lang="en-US" dirty="0"/>
              <a:t>And Overloading method</a:t>
            </a:r>
          </a:p>
        </p:txBody>
      </p:sp>
    </p:spTree>
    <p:extLst>
      <p:ext uri="{BB962C8B-B14F-4D97-AF65-F5344CB8AC3E}">
        <p14:creationId xmlns:p14="http://schemas.microsoft.com/office/powerpoint/2010/main" val="56915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eaLnBrk="0" hangingPunct="0">
              <a:defRPr/>
            </a:pPr>
            <a:r>
              <a:rPr lang="en-US" dirty="0"/>
              <a:t>Class to Object </a:t>
            </a:r>
          </a:p>
          <a:p>
            <a:pPr marL="571500" indent="-571500" eaLnBrk="0" hangingPunct="0">
              <a:defRPr/>
            </a:pPr>
            <a:r>
              <a:rPr lang="en-US" dirty="0"/>
              <a:t>Constructor</a:t>
            </a:r>
          </a:p>
          <a:p>
            <a:pPr marL="571500" indent="-571500" eaLnBrk="0" hangingPunct="0">
              <a:defRPr/>
            </a:pPr>
            <a:r>
              <a:rPr lang="en-US" dirty="0"/>
              <a:t>Access Modifier</a:t>
            </a:r>
          </a:p>
          <a:p>
            <a:pPr marL="571500" indent="-571500" eaLnBrk="0" hangingPunct="0">
              <a:defRPr/>
            </a:pPr>
            <a:r>
              <a:rPr lang="en-US" dirty="0"/>
              <a:t>Method</a:t>
            </a:r>
          </a:p>
          <a:p>
            <a:pPr marL="571500" indent="-571500" eaLnBrk="0" hangingPunct="0">
              <a:defRPr/>
            </a:pPr>
            <a:r>
              <a:rPr lang="en-US" dirty="0"/>
              <a:t>Overloading Method</a:t>
            </a:r>
          </a:p>
          <a:p>
            <a:pPr marL="571500" indent="-571500" eaLnBrk="0" hangingPunct="0">
              <a:defRPr/>
            </a:pPr>
            <a:r>
              <a:rPr lang="en-US" dirty="0"/>
              <a:t>Static Variables and Method</a:t>
            </a:r>
          </a:p>
          <a:p>
            <a:pPr marL="571500" indent="-571500" eaLnBrk="0" hangingPunct="0">
              <a:defRPr/>
            </a:pPr>
            <a:r>
              <a:rPr lang="en-US" dirty="0"/>
              <a:t>Introduction of Package</a:t>
            </a:r>
          </a:p>
          <a:p>
            <a:pPr marL="571500" indent="-571500" eaLnBrk="0" hangingPunct="0">
              <a:defRPr/>
            </a:pPr>
            <a:r>
              <a:rPr lang="en-US" dirty="0"/>
              <a:t>Creating and Naming Package</a:t>
            </a:r>
          </a:p>
          <a:p>
            <a:pPr marL="571500" indent="-571500" eaLnBrk="0" hangingPunct="0">
              <a:defRPr/>
            </a:pPr>
            <a:r>
              <a:rPr lang="en-US" dirty="0"/>
              <a:t>Using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ECD4-87BE-440B-937E-178098CB17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75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Static Variables and Methods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67054"/>
            <a:ext cx="8229600" cy="4608512"/>
          </a:xfrm>
        </p:spPr>
        <p:txBody>
          <a:bodyPr/>
          <a:lstStyle/>
          <a:p>
            <a:pPr eaLnBrk="1" hangingPunct="1"/>
            <a:r>
              <a:rPr lang="en-US" i="1" dirty="0" smtClean="0"/>
              <a:t>Variable </a:t>
            </a:r>
            <a:r>
              <a:rPr lang="en-US" b="1" dirty="0" smtClean="0"/>
              <a:t>radius</a:t>
            </a:r>
            <a:r>
              <a:rPr lang="en-US" dirty="0" smtClean="0"/>
              <a:t> in </a:t>
            </a:r>
            <a:r>
              <a:rPr lang="en-US" i="1" dirty="0" smtClean="0"/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Circle</a:t>
            </a:r>
            <a:r>
              <a:rPr lang="en-US" dirty="0" smtClean="0"/>
              <a:t> is an instance variable</a:t>
            </a:r>
          </a:p>
          <a:p>
            <a:pPr eaLnBrk="1" hangingPunct="1"/>
            <a:r>
              <a:rPr lang="en-US" dirty="0" smtClean="0"/>
              <a:t>If you want to use all of data of the entire event (instance) in a class, use static variables.</a:t>
            </a:r>
          </a:p>
          <a:p>
            <a:pPr eaLnBrk="1" hangingPunct="1"/>
            <a:r>
              <a:rPr lang="en-US" i="1" dirty="0" smtClean="0"/>
              <a:t>Static Variables</a:t>
            </a:r>
            <a:r>
              <a:rPr lang="en-US" dirty="0" smtClean="0"/>
              <a:t> store value in local memory.</a:t>
            </a:r>
          </a:p>
          <a:p>
            <a:pPr eaLnBrk="1" hangingPunct="1"/>
            <a:r>
              <a:rPr lang="en-US" i="1" dirty="0" smtClean="0"/>
              <a:t>Static Methods</a:t>
            </a:r>
            <a:r>
              <a:rPr lang="en-US" dirty="0" smtClean="0"/>
              <a:t> can be called without creating objects from the </a:t>
            </a:r>
            <a:r>
              <a:rPr lang="en-US" i="1" dirty="0" smtClean="0"/>
              <a:t>class</a:t>
            </a:r>
            <a:r>
              <a:rPr lang="en-US" dirty="0" smtClean="0"/>
              <a:t>.</a:t>
            </a:r>
            <a:endParaRPr lang="en-US" i="1" dirty="0" smtClean="0"/>
          </a:p>
          <a:p>
            <a:pPr lvl="3"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public class</a:t>
            </a:r>
            <a:r>
              <a:rPr lang="en-US" dirty="0" smtClean="0"/>
              <a:t> Circle {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radius;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static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numberofObject</a:t>
            </a:r>
            <a:r>
              <a:rPr lang="en-US" dirty="0" smtClean="0"/>
              <a:t> = 0;  </a:t>
            </a:r>
            <a:r>
              <a:rPr lang="en-US" dirty="0" smtClean="0">
                <a:solidFill>
                  <a:srgbClr val="6ABCC2"/>
                </a:solidFill>
              </a:rPr>
              <a:t>//static variable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getArea</a:t>
            </a:r>
            <a:r>
              <a:rPr lang="en-US" dirty="0" smtClean="0"/>
              <a:t>() {	 </a:t>
            </a:r>
            <a:r>
              <a:rPr lang="en-US" dirty="0" smtClean="0">
                <a:solidFill>
                  <a:srgbClr val="6ABCC2"/>
                </a:solidFill>
              </a:rPr>
              <a:t>//static method</a:t>
            </a:r>
            <a:endParaRPr lang="en-US" dirty="0" smtClean="0"/>
          </a:p>
          <a:p>
            <a:pPr lvl="3"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numberofObject</a:t>
            </a:r>
            <a:r>
              <a:rPr lang="en-US" dirty="0" smtClean="0"/>
              <a:t>++;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	}</a:t>
            </a:r>
          </a:p>
          <a:p>
            <a:pPr lvl="3" eaLnBrk="1" hangingPunct="1">
              <a:buFontTx/>
              <a:buNone/>
            </a:pPr>
            <a:r>
              <a:rPr lang="en-US" dirty="0" smtClean="0"/>
              <a:t>}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6975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Constants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6625"/>
            <a:ext cx="8229600" cy="2951163"/>
          </a:xfrm>
        </p:spPr>
        <p:txBody>
          <a:bodyPr/>
          <a:lstStyle/>
          <a:p>
            <a:pPr eaLnBrk="1" hangingPunct="1"/>
            <a:r>
              <a:rPr lang="en-US" smtClean="0"/>
              <a:t>Used by all objects in class</a:t>
            </a:r>
          </a:p>
          <a:p>
            <a:pPr eaLnBrk="1" hangingPunct="1"/>
            <a:r>
              <a:rPr lang="en-US" smtClean="0"/>
              <a:t>Must be declared with the keyword</a:t>
            </a:r>
            <a:r>
              <a:rPr lang="en-US" smtClean="0">
                <a:solidFill>
                  <a:srgbClr val="0000FF"/>
                </a:solidFill>
              </a:rPr>
              <a:t>final static</a:t>
            </a:r>
          </a:p>
          <a:p>
            <a:pPr lvl="1" eaLnBrk="1" hangingPunct="1">
              <a:buFontTx/>
              <a:buNone/>
            </a:pPr>
            <a:r>
              <a:rPr lang="en-US" smtClean="0"/>
              <a:t>	Example : PI constant in class </a:t>
            </a:r>
            <a:r>
              <a:rPr lang="en-US" smtClean="0">
                <a:solidFill>
                  <a:srgbClr val="6ABCC2"/>
                </a:solidFill>
              </a:rPr>
              <a:t>Math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</a:p>
          <a:p>
            <a:pPr lvl="1" eaLnBrk="1" hangingPunct="1">
              <a:buFontTx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0000FF"/>
                </a:solidFill>
              </a:rPr>
              <a:t>final static double</a:t>
            </a:r>
            <a:r>
              <a:rPr lang="en-US" smtClean="0"/>
              <a:t> PI = 3.14159265358979323846;</a:t>
            </a:r>
          </a:p>
        </p:txBody>
      </p:sp>
    </p:spTree>
    <p:extLst>
      <p:ext uri="{BB962C8B-B14F-4D97-AF65-F5344CB8AC3E}">
        <p14:creationId xmlns:p14="http://schemas.microsoft.com/office/powerpoint/2010/main" val="7421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Organize files in a directory that has the same function.</a:t>
            </a:r>
          </a:p>
          <a:p>
            <a:pPr eaLnBrk="1" hangingPunct="1"/>
            <a:r>
              <a:rPr lang="en-US" sz="2000" smtClean="0"/>
              <a:t>Facilitate in developing a large project. </a:t>
            </a:r>
          </a:p>
          <a:p>
            <a:pPr eaLnBrk="1" hangingPunct="1"/>
            <a:r>
              <a:rPr lang="en-US" sz="2000" smtClean="0"/>
              <a:t>Example of package JDK from SUN (java.xxx.yyy) is shown as follows: 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3" y="3105150"/>
            <a:ext cx="8523287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29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3950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Introduction ( Cont’d.. 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51063"/>
            <a:ext cx="8229600" cy="3149600"/>
          </a:xfrm>
        </p:spPr>
        <p:txBody>
          <a:bodyPr/>
          <a:lstStyle/>
          <a:p>
            <a:pPr eaLnBrk="1" hangingPunct="1"/>
            <a:r>
              <a:rPr lang="en-US" smtClean="0"/>
              <a:t>Advantage of using package :</a:t>
            </a:r>
          </a:p>
          <a:p>
            <a:pPr lvl="1" eaLnBrk="1" hangingPunct="1"/>
            <a:r>
              <a:rPr lang="en-US" smtClean="0"/>
              <a:t>Collision avoid class name that we created with the existing class.</a:t>
            </a:r>
          </a:p>
          <a:p>
            <a:pPr lvl="1" eaLnBrk="1" hangingPunct="1"/>
            <a:r>
              <a:rPr lang="en-US" smtClean="0"/>
              <a:t>Easy in maintenance and development (grouping)</a:t>
            </a:r>
          </a:p>
          <a:p>
            <a:pPr lvl="1" eaLnBrk="1" hangingPunct="1"/>
            <a:r>
              <a:rPr lang="en-US" smtClean="0"/>
              <a:t>Ease in searching and using the class name and its access control</a:t>
            </a:r>
          </a:p>
          <a:p>
            <a:pPr lvl="1" eaLnBrk="1" hangingPunct="1"/>
            <a:r>
              <a:rPr lang="en-US" smtClean="0"/>
              <a:t>Understand the concept of Package will assist in managing and using files saved in the JAR (Java Archive)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7335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248" y="1311349"/>
            <a:ext cx="7067128" cy="822251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Creating and Naming Package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95512"/>
            <a:ext cx="7844883" cy="4641739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/>
            <a:r>
              <a:rPr lang="en-US" dirty="0" smtClean="0"/>
              <a:t>Steps to create package 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400" dirty="0" smtClean="0"/>
              <a:t>Create a directory that represents location where a package will be made</a:t>
            </a:r>
          </a:p>
          <a:p>
            <a:pPr marL="838200" lvl="1" indent="-381000" eaLnBrk="1" hangingPunct="1">
              <a:buFontTx/>
              <a:buAutoNum type="arabicPeriod"/>
            </a:pPr>
            <a:endParaRPr lang="en-US" sz="2400" dirty="0" smtClean="0"/>
          </a:p>
          <a:p>
            <a:pPr marL="1257300" lvl="2" indent="-342900" eaLnBrk="1" hangingPunct="1">
              <a:buFontTx/>
              <a:buNone/>
            </a:pPr>
            <a:r>
              <a:rPr lang="en-US" sz="1800" dirty="0" smtClean="0"/>
              <a:t>	Example: </a:t>
            </a:r>
            <a:r>
              <a:rPr lang="en-US" sz="1800" b="1" dirty="0" smtClean="0">
                <a:solidFill>
                  <a:srgbClr val="333300"/>
                </a:solidFill>
              </a:rPr>
              <a:t>D:\Java\Proyek\MyPackage\Poligon</a:t>
            </a:r>
          </a:p>
          <a:p>
            <a:pPr marL="1257300" lvl="2" indent="-342900" eaLnBrk="1" hangingPunct="1">
              <a:buFontTx/>
              <a:buNone/>
            </a:pPr>
            <a:endParaRPr lang="en-US" sz="1800" b="1" dirty="0" smtClean="0">
              <a:solidFill>
                <a:srgbClr val="333300"/>
              </a:solidFill>
            </a:endParaRPr>
          </a:p>
          <a:p>
            <a:pPr marL="838200" lvl="1" indent="-381000" eaLnBrk="1" hangingPunct="1">
              <a:buFontTx/>
              <a:buAutoNum type="arabicPeriod" startAt="2"/>
            </a:pPr>
            <a:r>
              <a:rPr lang="en-US" sz="2400" dirty="0" smtClean="0"/>
              <a:t>Create a class (or interface) which will be the contents of the package that we will create with the composition:</a:t>
            </a:r>
          </a:p>
          <a:p>
            <a:pPr marL="1257300" lvl="2" indent="-342900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600" dirty="0" smtClean="0">
                <a:solidFill>
                  <a:schemeClr val="hlink"/>
                </a:solidFill>
              </a:rPr>
              <a:t>// Package declaration</a:t>
            </a:r>
            <a:br>
              <a:rPr lang="en-US" sz="1600" dirty="0" smtClean="0">
                <a:solidFill>
                  <a:schemeClr val="hlink"/>
                </a:solidFill>
              </a:rPr>
            </a:br>
            <a:r>
              <a:rPr lang="en-US" sz="1600" dirty="0" smtClean="0">
                <a:solidFill>
                  <a:schemeClr val="accent2"/>
                </a:solidFill>
              </a:rPr>
              <a:t>package</a:t>
            </a:r>
            <a:r>
              <a:rPr lang="en-US" sz="1600" dirty="0" smtClean="0"/>
              <a:t> </a:t>
            </a:r>
            <a:r>
              <a:rPr lang="en-US" sz="1600" dirty="0" err="1" smtClean="0"/>
              <a:t>packagename</a:t>
            </a:r>
            <a:r>
              <a:rPr lang="en-US" sz="1600" dirty="0" smtClean="0"/>
              <a:t>;</a:t>
            </a:r>
          </a:p>
          <a:p>
            <a:pPr marL="1257300" lvl="2" indent="-342900" eaLnBrk="1" hangingPunct="1">
              <a:buFontTx/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hlink"/>
                </a:solidFill>
              </a:rPr>
              <a:t>// Class declaration</a:t>
            </a:r>
            <a:br>
              <a:rPr lang="en-US" sz="1600" dirty="0" smtClean="0">
                <a:solidFill>
                  <a:schemeClr val="hlink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public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class</a:t>
            </a:r>
            <a:r>
              <a:rPr lang="en-US" sz="1600" dirty="0" smtClean="0"/>
              <a:t>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{</a:t>
            </a:r>
            <a:br>
              <a:rPr lang="en-US" sz="1600" dirty="0" smtClean="0"/>
            </a:br>
            <a:r>
              <a:rPr lang="en-US" sz="1600" dirty="0" smtClean="0"/>
              <a:t>…</a:t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  <a:p>
            <a:pPr marL="1257300" lvl="2" indent="-342900" eaLnBrk="1" hangingPunct="1">
              <a:buFontTx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588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739"/>
            <a:ext cx="86868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Creating and Naming Package ( cont’d..)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264" y="2133600"/>
            <a:ext cx="8086536" cy="3992563"/>
          </a:xfrm>
        </p:spPr>
        <p:txBody>
          <a:bodyPr>
            <a:normAutofit fontScale="92500" lnSpcReduction="20000"/>
          </a:bodyPr>
          <a:lstStyle/>
          <a:p>
            <a:pPr marL="838200" lvl="1" indent="-381000" eaLnBrk="1" hangingPunct="1">
              <a:buFontTx/>
              <a:buAutoNum type="arabicPeriod" startAt="3"/>
            </a:pPr>
            <a:r>
              <a:rPr lang="en-US" sz="2400" dirty="0" smtClean="0"/>
              <a:t>Package Declaration</a:t>
            </a:r>
            <a:br>
              <a:rPr lang="en-US" sz="2400" dirty="0" smtClean="0"/>
            </a:br>
            <a:r>
              <a:rPr lang="en-US" sz="2400" dirty="0" smtClean="0"/>
              <a:t>Using keyword </a:t>
            </a:r>
            <a:r>
              <a:rPr lang="en-US" sz="2400" dirty="0" smtClean="0">
                <a:solidFill>
                  <a:schemeClr val="accent2"/>
                </a:solidFill>
              </a:rPr>
              <a:t>package</a:t>
            </a:r>
            <a:r>
              <a:rPr lang="en-US" sz="2400" dirty="0" smtClean="0"/>
              <a:t> which written in the first row of source file (.java).</a:t>
            </a:r>
            <a:r>
              <a:rPr lang="en-US" dirty="0" smtClean="0"/>
              <a:t> </a:t>
            </a:r>
          </a:p>
          <a:p>
            <a:pPr marL="1257300" lvl="2" indent="-342900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600" b="1" dirty="0" smtClean="0">
                <a:solidFill>
                  <a:schemeClr val="accent2"/>
                </a:solidFill>
              </a:rPr>
              <a:t>package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packagename</a:t>
            </a:r>
            <a:r>
              <a:rPr lang="en-US" sz="1600" b="1" dirty="0" smtClean="0"/>
              <a:t>; </a:t>
            </a:r>
          </a:p>
          <a:p>
            <a:pPr marL="1257300" lvl="2" indent="-342900" eaLnBrk="1" hangingPunct="1">
              <a:buFontTx/>
              <a:buNone/>
            </a:pPr>
            <a:r>
              <a:rPr lang="en-US" sz="1800" dirty="0" smtClean="0"/>
              <a:t>	Example :</a:t>
            </a:r>
          </a:p>
          <a:p>
            <a:pPr marL="1257300" lvl="2" indent="-342900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package</a:t>
            </a:r>
            <a:r>
              <a:rPr lang="en-US" sz="1800" dirty="0" smtClean="0"/>
              <a:t> </a:t>
            </a:r>
            <a:r>
              <a:rPr lang="en-US" sz="1800" dirty="0" err="1" smtClean="0"/>
              <a:t>MyPackage</a:t>
            </a:r>
            <a:r>
              <a:rPr lang="en-US" sz="1800" dirty="0" smtClean="0"/>
              <a:t>;  </a:t>
            </a:r>
          </a:p>
          <a:p>
            <a:pPr marL="1257300" lvl="2" indent="-342900"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2"/>
                </a:solidFill>
              </a:rPr>
              <a:t>package</a:t>
            </a:r>
            <a:r>
              <a:rPr lang="en-US" sz="1800" dirty="0" smtClean="0"/>
              <a:t> </a:t>
            </a:r>
            <a:r>
              <a:rPr lang="en-US" sz="1800" dirty="0" err="1" smtClean="0"/>
              <a:t>MyPackage.Poligon</a:t>
            </a:r>
            <a:r>
              <a:rPr lang="en-US" sz="1800" dirty="0" smtClean="0"/>
              <a:t>;  </a:t>
            </a:r>
          </a:p>
          <a:p>
            <a:pPr marL="1257300" lvl="2" indent="-342900" eaLnBrk="1" hangingPunct="1">
              <a:buFontTx/>
              <a:buNone/>
            </a:pPr>
            <a:endParaRPr lang="en-US" sz="1800" dirty="0" smtClean="0"/>
          </a:p>
          <a:p>
            <a:pPr marL="838200" lvl="1" indent="-381000" eaLnBrk="1" hangingPunct="1">
              <a:buFontTx/>
              <a:buAutoNum type="arabicPeriod" startAt="3"/>
            </a:pPr>
            <a:r>
              <a:rPr lang="en-US" sz="2400" dirty="0" smtClean="0"/>
              <a:t>Class Declaration </a:t>
            </a:r>
            <a:br>
              <a:rPr lang="en-US" sz="2400" dirty="0" smtClean="0"/>
            </a:br>
            <a:r>
              <a:rPr lang="en-US" dirty="0" smtClean="0"/>
              <a:t>Expressed in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so it can be accessed by all classes that exist within and outside of the created package.</a:t>
            </a:r>
          </a:p>
          <a:p>
            <a:pPr marL="838200" lvl="1" indent="-381000" eaLnBrk="1" hangingPunct="1">
              <a:buFontTx/>
              <a:buNone/>
            </a:pPr>
            <a:r>
              <a:rPr lang="en-US" dirty="0" smtClean="0"/>
              <a:t>	If there are several classes in the source file, there is a class only can be expressed in public, i.e., the class whose name is the same as the name of the source file.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076825" y="2924175"/>
            <a:ext cx="3525838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There can be only one package statement</a:t>
            </a:r>
          </a:p>
          <a:p>
            <a:r>
              <a:rPr lang="id-ID" sz="1400"/>
              <a:t>on each source file</a:t>
            </a:r>
          </a:p>
        </p:txBody>
      </p:sp>
    </p:spTree>
    <p:extLst>
      <p:ext uri="{BB962C8B-B14F-4D97-AF65-F5344CB8AC3E}">
        <p14:creationId xmlns:p14="http://schemas.microsoft.com/office/powerpoint/2010/main" val="7975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Using Package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534400" cy="4213687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dirty="0" smtClean="0"/>
              <a:t>There is 2 way to use class in the </a:t>
            </a:r>
            <a:r>
              <a:rPr lang="en-US" i="1" dirty="0" smtClean="0"/>
              <a:t>package: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By referring to package name from its class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Example : 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Compilation result of class </a:t>
            </a:r>
            <a:r>
              <a:rPr lang="en-US" sz="1800" dirty="0" err="1" smtClean="0"/>
              <a:t>SegiEmpat</a:t>
            </a:r>
            <a:r>
              <a:rPr lang="en-US" sz="1800" dirty="0" smtClean="0"/>
              <a:t> in directory Polygon</a:t>
            </a:r>
          </a:p>
          <a:p>
            <a:pPr marL="1676400" lvl="3" indent="-3048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</a:p>
          <a:p>
            <a:pPr marL="1676400" lvl="3" indent="-304800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MyPackage.Polygon.SegiEmpat</a:t>
            </a:r>
            <a:r>
              <a:rPr lang="en-US" dirty="0" smtClean="0"/>
              <a:t> S;</a:t>
            </a:r>
          </a:p>
          <a:p>
            <a:pPr marL="1676400" lvl="3" indent="-3048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 =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MyPackage.Polygon.SegiEmpat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hlink"/>
                </a:solidFill>
              </a:rPr>
              <a:t>17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hlink"/>
                </a:solidFill>
              </a:rPr>
              <a:t>8</a:t>
            </a:r>
            <a:r>
              <a:rPr lang="en-US" dirty="0" smtClean="0"/>
              <a:t>); </a:t>
            </a:r>
          </a:p>
          <a:p>
            <a:pPr marL="1676400" lvl="3" indent="-3048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	</a:t>
            </a:r>
            <a:r>
              <a:rPr lang="en-US" b="1" dirty="0" smtClean="0"/>
              <a:t>or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None/>
            </a:pPr>
            <a:r>
              <a:rPr lang="en-US" sz="1600" dirty="0" err="1" smtClean="0"/>
              <a:t>MyPackage.Polygon.SegiEmpat</a:t>
            </a:r>
            <a:r>
              <a:rPr lang="en-US" sz="1600" dirty="0" smtClean="0"/>
              <a:t> S = </a:t>
            </a:r>
            <a:r>
              <a:rPr lang="en-US" sz="1600" dirty="0" smtClean="0">
                <a:solidFill>
                  <a:srgbClr val="0000FF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MyPackage.Polygon.SegiEmpat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hlink"/>
                </a:solidFill>
              </a:rPr>
              <a:t>17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chemeClr val="hlink"/>
                </a:solidFill>
              </a:rPr>
              <a:t>8</a:t>
            </a:r>
            <a:r>
              <a:rPr lang="en-US" sz="1600" dirty="0" smtClean="0"/>
              <a:t>);</a:t>
            </a:r>
            <a:r>
              <a:rPr lang="en-US" b="1" dirty="0" smtClean="0"/>
              <a:t> 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dirty="0" smtClean="0"/>
              <a:t>By using import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import</a:t>
            </a:r>
            <a:r>
              <a:rPr lang="en-US" sz="1800" dirty="0" smtClean="0"/>
              <a:t> </a:t>
            </a:r>
            <a:r>
              <a:rPr lang="en-US" sz="1800" dirty="0" err="1" smtClean="0"/>
              <a:t>MyPackage.Polygon</a:t>
            </a:r>
            <a:r>
              <a:rPr lang="en-US" sz="1800" dirty="0" smtClean="0"/>
              <a:t>.*;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FF"/>
                </a:solidFill>
              </a:rPr>
              <a:t>import</a:t>
            </a:r>
            <a:r>
              <a:rPr lang="en-US" sz="1800" dirty="0" smtClean="0"/>
              <a:t> </a:t>
            </a:r>
            <a:r>
              <a:rPr lang="en-US" sz="1800" dirty="0" err="1" smtClean="0"/>
              <a:t>MyPackage.Polygon.SegiEmpat</a:t>
            </a:r>
            <a:r>
              <a:rPr lang="en-US" sz="1800" dirty="0" smtClean="0"/>
              <a:t>; 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To use : 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SegiEmpat</a:t>
            </a:r>
            <a:r>
              <a:rPr lang="en-US" sz="1800" dirty="0" smtClean="0"/>
              <a:t> s = </a:t>
            </a:r>
            <a:r>
              <a:rPr lang="en-US" sz="1800" dirty="0" smtClean="0">
                <a:solidFill>
                  <a:srgbClr val="0000FF"/>
                </a:solidFill>
              </a:rPr>
              <a:t>new</a:t>
            </a:r>
            <a:r>
              <a:rPr lang="en-US" sz="1800" dirty="0" smtClean="0"/>
              <a:t> </a:t>
            </a:r>
            <a:r>
              <a:rPr lang="en-US" sz="1800" dirty="0" err="1" smtClean="0"/>
              <a:t>SegiEmpat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hlink"/>
                </a:solidFill>
              </a:rPr>
              <a:t>17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hlink"/>
                </a:solidFill>
              </a:rPr>
              <a:t>8</a:t>
            </a:r>
            <a:r>
              <a:rPr lang="en-US" sz="1800" dirty="0" smtClean="0"/>
              <a:t>);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5076825" y="52292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030913" y="5105400"/>
            <a:ext cx="239251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Import wildcard all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 </a:t>
            </a:r>
            <a:r>
              <a:rPr lang="en-US" dirty="0"/>
              <a:t>classes in the </a:t>
            </a:r>
          </a:p>
          <a:p>
            <a:r>
              <a:rPr lang="en-US" dirty="0"/>
              <a:t>directory Polygons</a:t>
            </a:r>
          </a:p>
        </p:txBody>
      </p:sp>
    </p:spTree>
    <p:extLst>
      <p:ext uri="{BB962C8B-B14F-4D97-AF65-F5344CB8AC3E}">
        <p14:creationId xmlns:p14="http://schemas.microsoft.com/office/powerpoint/2010/main" val="1808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9638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Using Package ( Cont’d.. )</a:t>
            </a:r>
          </a:p>
        </p:txBody>
      </p:sp>
      <p:pic>
        <p:nvPicPr>
          <p:cNvPr id="1229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1687" y="1874838"/>
            <a:ext cx="7427913" cy="4678362"/>
          </a:xfrm>
        </p:spPr>
      </p:pic>
    </p:spTree>
    <p:extLst>
      <p:ext uri="{BB962C8B-B14F-4D97-AF65-F5344CB8AC3E}">
        <p14:creationId xmlns:p14="http://schemas.microsoft.com/office/powerpoint/2010/main" val="19175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52513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Sample Code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1813"/>
            <a:ext cx="8229600" cy="4795837"/>
          </a:xfrm>
        </p:spPr>
        <p:txBody>
          <a:bodyPr/>
          <a:lstStyle/>
          <a:p>
            <a:pPr eaLnBrk="1" hangingPunct="1"/>
            <a:r>
              <a:rPr lang="en-US" sz="2800" smtClean="0"/>
              <a:t>Example of 2 Java file in Poligon package:</a:t>
            </a:r>
          </a:p>
        </p:txBody>
      </p:sp>
      <p:pic>
        <p:nvPicPr>
          <p:cNvPr id="13317" name="Picture 4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668713"/>
            <a:ext cx="3529012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5" descr="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3668713"/>
            <a:ext cx="3190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4673600" y="3529013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403350" y="6056313"/>
            <a:ext cx="25923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Class File SegiEmpat.java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5562600" y="6019800"/>
            <a:ext cx="24288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Class File SegiTiga.java</a:t>
            </a:r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992188" y="3562350"/>
            <a:ext cx="2520950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4932363" y="3529013"/>
            <a:ext cx="2519362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 flipH="1">
            <a:off x="2339975" y="3025775"/>
            <a:ext cx="165576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4500563" y="3025775"/>
            <a:ext cx="14398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612534" y="2336201"/>
            <a:ext cx="8122132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Orderred</a:t>
            </a:r>
            <a:r>
              <a:rPr lang="en-US" dirty="0"/>
              <a:t> result of Java class file compilation which create will be put in the folder.</a:t>
            </a:r>
          </a:p>
          <a:p>
            <a:pPr algn="ctr"/>
            <a:r>
              <a:rPr lang="en-US" dirty="0"/>
              <a:t>If the folder </a:t>
            </a:r>
            <a:r>
              <a:rPr lang="en-US" dirty="0" err="1"/>
              <a:t>havent</a:t>
            </a:r>
            <a:r>
              <a:rPr lang="en-US" dirty="0"/>
              <a:t> created, the compiler will create it.</a:t>
            </a:r>
          </a:p>
        </p:txBody>
      </p:sp>
    </p:spTree>
    <p:extLst>
      <p:ext uri="{BB962C8B-B14F-4D97-AF65-F5344CB8AC3E}">
        <p14:creationId xmlns:p14="http://schemas.microsoft.com/office/powerpoint/2010/main" val="13929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9488"/>
            <a:ext cx="8229600" cy="7207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Sample Code ( Cont’d.. 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pPr eaLnBrk="1" hangingPunct="1"/>
            <a:r>
              <a:rPr lang="en-US" smtClean="0"/>
              <a:t>If used, then :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Output:</a:t>
            </a:r>
          </a:p>
        </p:txBody>
      </p:sp>
      <p:pic>
        <p:nvPicPr>
          <p:cNvPr id="14341" name="Picture 4" descr="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563813"/>
            <a:ext cx="7559675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539750" y="2419350"/>
            <a:ext cx="4248150" cy="7207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 flipV="1">
            <a:off x="4284663" y="2276475"/>
            <a:ext cx="11525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5508625" y="2060575"/>
            <a:ext cx="326980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To use it, previously import class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will be use</a:t>
            </a:r>
          </a:p>
        </p:txBody>
      </p:sp>
      <p:pic>
        <p:nvPicPr>
          <p:cNvPr id="14345" name="Picture 8" descr="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5516563"/>
            <a:ext cx="49688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41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96975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Concept of Object Oriented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8229600" cy="38877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Object Oriented Programming (OOP) is a technique to create object-oriented programs.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An object described by entities in the real world that can be clearly identified. Example: students, cars, desks and other things that can be viewed as objects.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Objects in programming languages must have the behavior / method, property, type, and identity.</a:t>
            </a:r>
          </a:p>
          <a:p>
            <a:pPr algn="just" eaLnBrk="1" hangingPunct="1">
              <a:lnSpc>
                <a:spcPct val="90000"/>
              </a:lnSpc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38718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77286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078" y="2390588"/>
            <a:ext cx="8229600" cy="4391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Daniel Liang, Y., 2015, Introduction to java programming, vol.</a:t>
            </a:r>
            <a:r>
              <a:rPr lang="en-AU" dirty="0"/>
              <a:t>10, Pearson Education, New Jersey. </a:t>
            </a:r>
            <a:endParaRPr lang="en-AU" dirty="0" smtClean="0"/>
          </a:p>
          <a:p>
            <a:r>
              <a:rPr lang="en-US" sz="2000" dirty="0" smtClean="0"/>
              <a:t>Package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1800" dirty="0" smtClean="0">
                <a:hlinkClick r:id="rId2"/>
              </a:rPr>
              <a:t>http://en.wikipedia.org/wiki/Java_package</a:t>
            </a:r>
            <a:endParaRPr lang="en-US" sz="1800" dirty="0" smtClean="0"/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1800" dirty="0" smtClean="0">
                <a:hlinkClick r:id="rId3"/>
              </a:rPr>
              <a:t>http://www.jarticles.com/package/package_eng.html</a:t>
            </a:r>
            <a:endParaRPr lang="en-US" sz="1800" dirty="0" smtClean="0"/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1800" dirty="0" smtClean="0">
                <a:hlinkClick r:id="rId4"/>
              </a:rPr>
              <a:t>http://java.sun.com/docs/books/tutorial/java/package/packages.html</a:t>
            </a:r>
            <a:endParaRPr lang="en-US" sz="1800" dirty="0" smtClean="0"/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1800" dirty="0" smtClean="0">
                <a:hlinkClick r:id="rId5"/>
              </a:rPr>
              <a:t>http://tinf2.vub.ac.be/~dvermeir/java/other_doc/JavaPackages.html</a:t>
            </a:r>
            <a:endParaRPr lang="en-US" sz="1800" dirty="0" smtClean="0"/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1800" dirty="0" smtClean="0">
                <a:hlinkClick r:id="rId6"/>
              </a:rPr>
              <a:t>http://dancpm.wordpress.com/2008/01/14/package-on-java-programming/</a:t>
            </a:r>
            <a:endParaRPr lang="en-US" dirty="0" smtClean="0"/>
          </a:p>
          <a:p>
            <a:pPr eaLnBrk="1" hangingPunct="1"/>
            <a:r>
              <a:rPr lang="en-US" sz="2000" dirty="0" smtClean="0"/>
              <a:t>Method 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7"/>
              </a:rPr>
              <a:t>http://en.wikipedia.org/wiki/Class_method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Class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8"/>
              </a:rPr>
              <a:t>http://en.wikipedia.org/wiki/Class_(computer_science)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Class and Object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9"/>
              </a:rPr>
              <a:t>http://java.sun.com/docs/books/tutorial/java/javaOO/index.html</a:t>
            </a:r>
            <a:endParaRPr lang="en-US" sz="20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864DE-380D-45E3-8B52-210A97A87DC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6975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Concept of Object Oriented(continue)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6625"/>
            <a:ext cx="8229600" cy="2590800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All data and functions wrapped in classes and objects.</a:t>
            </a:r>
          </a:p>
          <a:p>
            <a:pPr algn="just" eaLnBrk="1" hangingPunct="1"/>
            <a:r>
              <a:rPr lang="en-US" sz="2800" smtClean="0"/>
              <a:t>OOP provides the facility to write a program to change the actual object in the component programming code.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3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Concept of Object Oriented(continue)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1175"/>
            <a:ext cx="8229600" cy="4391025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800" dirty="0" smtClean="0"/>
              <a:t>An object-oriented languages such as Java combine language skills in the procedure by adding a dimension that provides: more flexible, clear, easier to use back through abstraction, encapsulation, inheritance, and polymorphism.</a:t>
            </a:r>
          </a:p>
          <a:p>
            <a:pPr algn="just" eaLnBrk="1" hangingPunct="1"/>
            <a:r>
              <a:rPr lang="en-US" sz="2800" dirty="0" smtClean="0"/>
              <a:t>Other advantage of OOP :</a:t>
            </a:r>
          </a:p>
          <a:p>
            <a:pPr lvl="1" algn="just" eaLnBrk="1" hangingPunct="1"/>
            <a:r>
              <a:rPr lang="en-US" sz="2400" dirty="0" smtClean="0"/>
              <a:t>Allows the use of real world modeling</a:t>
            </a:r>
          </a:p>
          <a:p>
            <a:pPr lvl="1" algn="just" eaLnBrk="1" hangingPunct="1"/>
            <a:r>
              <a:rPr lang="en-US" sz="2400" dirty="0" smtClean="0"/>
              <a:t>Support the reuse of existing code</a:t>
            </a:r>
          </a:p>
          <a:p>
            <a:pPr lvl="1" algn="just" eaLnBrk="1" hangingPunct="1"/>
            <a:r>
              <a:rPr lang="en-US" sz="2400" dirty="0" smtClean="0"/>
              <a:t>Provide flexibility in modifying existing applications</a:t>
            </a:r>
          </a:p>
          <a:p>
            <a:pPr lvl="1" algn="just" eaLnBrk="1" hangingPunct="1"/>
            <a:r>
              <a:rPr lang="en-US" sz="2400" dirty="0" smtClean="0"/>
              <a:t>Assist with ease of maintenance of existing code</a:t>
            </a:r>
          </a:p>
          <a:p>
            <a:pPr lvl="1" algn="just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6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990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Concept of Abstraction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76042"/>
            <a:ext cx="8229600" cy="3857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ability of a program to bypass aspects of the information processed by it, namely the ability to focus on the core.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Implement the class separation of the user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Focus on the object characteristics that distinguish one type from another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Every object in the system serve as a model of the "actors" who can do abstract work, reports and changes in circumstances, and communicate with other objects in the system, without disclosing how the excess is applied.</a:t>
            </a:r>
          </a:p>
        </p:txBody>
      </p:sp>
    </p:spTree>
    <p:extLst>
      <p:ext uri="{BB962C8B-B14F-4D97-AF65-F5344CB8AC3E}">
        <p14:creationId xmlns:p14="http://schemas.microsoft.com/office/powerpoint/2010/main" val="32573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412875"/>
            <a:ext cx="8229600" cy="72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Concept of Encapsulation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2735263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800" dirty="0" smtClean="0"/>
              <a:t>Details of the implementation shown in the summary and hidden from the user.</a:t>
            </a:r>
          </a:p>
          <a:p>
            <a:pPr algn="just" eaLnBrk="1" hangingPunct="1"/>
            <a:r>
              <a:rPr lang="en-US" sz="2800" dirty="0" smtClean="0"/>
              <a:t>User objects can not change the situation in a way that is not feasible, only the method in which objects are given permission to access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21843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84784"/>
            <a:ext cx="7848600" cy="82495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Concept of Inheritance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 smtClean="0"/>
              <a:t>Inheritance of properties from another class (parent class), so having the characteristics or nature of the class.</a:t>
            </a:r>
          </a:p>
          <a:p>
            <a:pPr eaLnBrk="1" hangingPunct="1"/>
            <a:r>
              <a:rPr lang="en-US" sz="2800" dirty="0" smtClean="0"/>
              <a:t>Each class can have only one parent class (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), and their respective parent classes may have a child class (subclass) that is not limited.</a:t>
            </a:r>
          </a:p>
          <a:p>
            <a:pPr eaLnBrk="1" hangingPunct="1"/>
            <a:r>
              <a:rPr lang="en-US" sz="2800" dirty="0" smtClean="0"/>
              <a:t>In OOP allows for a general class </a:t>
            </a:r>
            <a:r>
              <a:rPr lang="en-US" sz="2800" dirty="0" err="1" smtClean="0"/>
              <a:t>medefinisikan</a:t>
            </a:r>
            <a:r>
              <a:rPr lang="en-US" sz="2800" dirty="0" smtClean="0"/>
              <a:t> (general class) and the new one to set up some classes by adding some detail a simple code using the old class definition.</a:t>
            </a:r>
          </a:p>
        </p:txBody>
      </p:sp>
    </p:spTree>
    <p:extLst>
      <p:ext uri="{BB962C8B-B14F-4D97-AF65-F5344CB8AC3E}">
        <p14:creationId xmlns:p14="http://schemas.microsoft.com/office/powerpoint/2010/main" val="1020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Bina Nusantara University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44738"/>
            <a:ext cx="8153400" cy="42084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One method has many implementations behavior</a:t>
            </a:r>
          </a:p>
          <a:p>
            <a:pPr eaLnBrk="1" hangingPunct="1"/>
            <a:r>
              <a:rPr lang="en-US" sz="2800" dirty="0" smtClean="0"/>
              <a:t>The ability of an object has a variety of forms depending on the situation</a:t>
            </a:r>
          </a:p>
          <a:p>
            <a:pPr eaLnBrk="1" hangingPunct="1"/>
            <a:r>
              <a:rPr lang="en-US" sz="2800" dirty="0" smtClean="0"/>
              <a:t>Polymorphism provides flexibility for an application based on the needs</a:t>
            </a:r>
          </a:p>
          <a:p>
            <a:pPr eaLnBrk="1" hangingPunct="1"/>
            <a:r>
              <a:rPr lang="en-US" sz="2800" dirty="0" smtClean="0"/>
              <a:t>Simplify the code and reduce code the same workmanship as required in developing and modifying applications</a:t>
            </a:r>
          </a:p>
          <a:p>
            <a:pPr eaLnBrk="1" hangingPunct="1"/>
            <a:r>
              <a:rPr lang="en-US" sz="2800" dirty="0" smtClean="0"/>
              <a:t>Class inheritance can be implemented with interfaces or both</a:t>
            </a:r>
            <a:endParaRPr 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0" y="1270124"/>
            <a:ext cx="78486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Concept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36691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anchor="ctr"/>
      <a:lstStyle>
        <a:defPPr algn="ctr" eaLnBrk="0" hangingPunct="0">
          <a:defRPr sz="3200" kern="0" dirty="0">
            <a:solidFill>
              <a:schemeClr val="tx2"/>
            </a:solidFill>
            <a:latin typeface="+mj-lt"/>
            <a:cs typeface="ＭＳ Ｐゴシック" pitchFamily="-109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180905213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15F0567C-CE8A-4E6D-BD68-6F1D67BDF21A}"/>
</file>

<file path=customXml/itemProps2.xml><?xml version="1.0" encoding="utf-8"?>
<ds:datastoreItem xmlns:ds="http://schemas.openxmlformats.org/officeDocument/2006/customXml" ds:itemID="{B35E16C6-940E-4D2B-8DA3-38D9DA518030}"/>
</file>

<file path=customXml/itemProps3.xml><?xml version="1.0" encoding="utf-8"?>
<ds:datastoreItem xmlns:ds="http://schemas.openxmlformats.org/officeDocument/2006/customXml" ds:itemID="{93E9441A-DB5D-4A18-87D5-61852178855C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10228</TotalTime>
  <Words>1415</Words>
  <Application>Microsoft Office PowerPoint</Application>
  <PresentationFormat>On-screen Show (4:3)</PresentationFormat>
  <Paragraphs>294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Open Sans</vt:lpstr>
      <vt:lpstr>Wingdings</vt:lpstr>
      <vt:lpstr>Template PPT 2015</vt:lpstr>
      <vt:lpstr>Object Oriented Concept, Class,  Object, and Package  Session  5</vt:lpstr>
      <vt:lpstr>Outline</vt:lpstr>
      <vt:lpstr>Concept of Object Oriented</vt:lpstr>
      <vt:lpstr>Concept of Object Oriented(continue)</vt:lpstr>
      <vt:lpstr>Concept of Object Oriented(continue)</vt:lpstr>
      <vt:lpstr>Concept of Abstraction</vt:lpstr>
      <vt:lpstr>Concept of Encapsulation</vt:lpstr>
      <vt:lpstr>Concept of Inheritance</vt:lpstr>
      <vt:lpstr>PowerPoint Presentation</vt:lpstr>
      <vt:lpstr>Defining Class for Object</vt:lpstr>
      <vt:lpstr>Defining Class for Object (Cont.)</vt:lpstr>
      <vt:lpstr>PowerPoint Presentation</vt:lpstr>
      <vt:lpstr>Constructors</vt:lpstr>
      <vt:lpstr>Access Modifiers</vt:lpstr>
      <vt:lpstr>Access Modifiers (Cont.)</vt:lpstr>
      <vt:lpstr>Method</vt:lpstr>
      <vt:lpstr>Method ( Cont’d… )</vt:lpstr>
      <vt:lpstr>Overloading Method</vt:lpstr>
      <vt:lpstr>Abstract Class</vt:lpstr>
      <vt:lpstr>Static Variables and Methods </vt:lpstr>
      <vt:lpstr>Constants</vt:lpstr>
      <vt:lpstr>Introduction</vt:lpstr>
      <vt:lpstr>Introduction ( Cont’d.. )</vt:lpstr>
      <vt:lpstr>Creating and Naming Package </vt:lpstr>
      <vt:lpstr>Creating and Naming Package ( cont’d..)</vt:lpstr>
      <vt:lpstr>Using Package</vt:lpstr>
      <vt:lpstr>Using Package ( Cont’d.. )</vt:lpstr>
      <vt:lpstr>Sample Code</vt:lpstr>
      <vt:lpstr>Sample Code ( Cont’d.. 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staff</cp:lastModifiedBy>
  <cp:revision>1114</cp:revision>
  <dcterms:created xsi:type="dcterms:W3CDTF">2015-05-04T03:33:03Z</dcterms:created>
  <dcterms:modified xsi:type="dcterms:W3CDTF">2018-10-29T12:27:53Z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