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7" r:id="rId4"/>
    <p:sldId id="288" r:id="rId5"/>
    <p:sldId id="292" r:id="rId6"/>
    <p:sldId id="289" r:id="rId7"/>
    <p:sldId id="290" r:id="rId8"/>
    <p:sldId id="294" r:id="rId9"/>
    <p:sldId id="303" r:id="rId10"/>
    <p:sldId id="296" r:id="rId11"/>
    <p:sldId id="298" r:id="rId12"/>
    <p:sldId id="301" r:id="rId13"/>
    <p:sldId id="299" r:id="rId14"/>
    <p:sldId id="293" r:id="rId15"/>
    <p:sldId id="286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87"/>
            <p14:sldId id="288"/>
            <p14:sldId id="292"/>
            <p14:sldId id="289"/>
            <p14:sldId id="290"/>
            <p14:sldId id="294"/>
            <p14:sldId id="303"/>
            <p14:sldId id="296"/>
            <p14:sldId id="298"/>
            <p14:sldId id="301"/>
            <p14:sldId id="299"/>
            <p14:sldId id="293"/>
            <p14:sldId id="286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31"/>
  </p:normalViewPr>
  <p:slideViewPr>
    <p:cSldViewPr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dirty="0" smtClean="0"/>
              <a:t>Class </a:t>
            </a:r>
            <a:r>
              <a:rPr lang="en-AU" sz="2800" dirty="0"/>
              <a:t>Relationships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295400"/>
            <a:ext cx="7067128" cy="72501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Aggregation and Composition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20416"/>
            <a:ext cx="7524328" cy="46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smtClean="0"/>
              <a:t>example:</a:t>
            </a:r>
          </a:p>
          <a:p>
            <a:r>
              <a:rPr lang="en-US" sz="2400" b="1" dirty="0" smtClean="0"/>
              <a:t>“a </a:t>
            </a:r>
            <a:r>
              <a:rPr lang="en-US" sz="2400" b="1" dirty="0"/>
              <a:t>student </a:t>
            </a:r>
            <a:r>
              <a:rPr lang="en-US" sz="2400" dirty="0"/>
              <a:t>has </a:t>
            </a:r>
            <a:r>
              <a:rPr lang="en-US" sz="2400" b="1" dirty="0"/>
              <a:t>a </a:t>
            </a:r>
            <a:r>
              <a:rPr lang="en-US" sz="2400" b="1" dirty="0" smtClean="0"/>
              <a:t>name” </a:t>
            </a:r>
            <a:r>
              <a:rPr lang="en-US" sz="2400" dirty="0"/>
              <a:t>is </a:t>
            </a:r>
            <a:r>
              <a:rPr lang="en-US" sz="2400" b="1" dirty="0"/>
              <a:t>a composition relationship </a:t>
            </a:r>
            <a:r>
              <a:rPr lang="en-US" sz="2400" dirty="0"/>
              <a:t>between </a:t>
            </a:r>
            <a:r>
              <a:rPr lang="en-US" sz="2400" b="1" dirty="0"/>
              <a:t>the Student class </a:t>
            </a:r>
            <a:r>
              <a:rPr lang="en-US" sz="2400" dirty="0"/>
              <a:t>and </a:t>
            </a:r>
            <a:r>
              <a:rPr lang="en-US" sz="2400" b="1" dirty="0"/>
              <a:t>the Name </a:t>
            </a:r>
            <a:r>
              <a:rPr lang="en-US" sz="2400" b="1" dirty="0" smtClean="0"/>
              <a:t>class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“</a:t>
            </a:r>
            <a:r>
              <a:rPr lang="en-US" sz="2400" b="1" dirty="0" smtClean="0"/>
              <a:t>a </a:t>
            </a:r>
            <a:r>
              <a:rPr lang="en-US" sz="2400" b="1" dirty="0"/>
              <a:t>student </a:t>
            </a:r>
            <a:r>
              <a:rPr lang="en-US" sz="2400" dirty="0"/>
              <a:t>has </a:t>
            </a:r>
            <a:r>
              <a:rPr lang="en-US" sz="2400" b="1" dirty="0"/>
              <a:t>an </a:t>
            </a:r>
            <a:r>
              <a:rPr lang="en-US" sz="2400" b="1" dirty="0" smtClean="0"/>
              <a:t>address</a:t>
            </a:r>
            <a:r>
              <a:rPr lang="en-US" sz="2400" dirty="0" smtClean="0"/>
              <a:t>” </a:t>
            </a:r>
            <a:r>
              <a:rPr lang="en-US" sz="2400" dirty="0"/>
              <a:t>is </a:t>
            </a:r>
            <a:r>
              <a:rPr lang="en-US" sz="2400" b="1" dirty="0"/>
              <a:t>an aggregation relationship</a:t>
            </a:r>
            <a:r>
              <a:rPr lang="en-US" sz="2400" dirty="0"/>
              <a:t> between </a:t>
            </a:r>
            <a:r>
              <a:rPr lang="en-US" sz="2400" b="1" dirty="0"/>
              <a:t>the Student class </a:t>
            </a:r>
            <a:r>
              <a:rPr lang="en-US" sz="2400" dirty="0"/>
              <a:t>and t</a:t>
            </a:r>
            <a:r>
              <a:rPr lang="en-US" sz="2400" b="1" dirty="0"/>
              <a:t>he Address class</a:t>
            </a:r>
            <a:r>
              <a:rPr lang="en-US" sz="2400" dirty="0"/>
              <a:t>, since an address can be shared by several students.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257800"/>
            <a:ext cx="634672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295400"/>
            <a:ext cx="7067128" cy="72501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Aggregation and Composition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20416"/>
            <a:ext cx="7524328" cy="46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student has only </a:t>
            </a:r>
            <a:r>
              <a:rPr lang="en-US" sz="2400" dirty="0" smtClean="0"/>
              <a:t>one multiplicity address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address can be shared by up to 3 </a:t>
            </a:r>
            <a:r>
              <a:rPr lang="en-US" sz="2400" dirty="0" smtClean="0"/>
              <a:t>students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student has one name, and a name is unique for each student.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9920"/>
            <a:ext cx="634672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8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295400"/>
            <a:ext cx="7067128" cy="72501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Aggregation and Composition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20416"/>
            <a:ext cx="7524328" cy="46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66" y="2242681"/>
            <a:ext cx="634672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70796"/>
            <a:ext cx="2433305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870795"/>
            <a:ext cx="3076652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681" y="3870794"/>
            <a:ext cx="2632964" cy="16097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5843029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/>
              </a:rPr>
              <a:t>An aggregation relationship is usually represented as a data field in the aggregating class. </a:t>
            </a:r>
          </a:p>
        </p:txBody>
      </p:sp>
    </p:spTree>
    <p:extLst>
      <p:ext uri="{BB962C8B-B14F-4D97-AF65-F5344CB8AC3E}">
        <p14:creationId xmlns:p14="http://schemas.microsoft.com/office/powerpoint/2010/main" val="146310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072" y="1143000"/>
            <a:ext cx="7067128" cy="1143000"/>
          </a:xfrm>
        </p:spPr>
        <p:txBody>
          <a:bodyPr/>
          <a:lstStyle/>
          <a:p>
            <a:r>
              <a:rPr lang="en-AU" sz="3200" dirty="0">
                <a:solidFill>
                  <a:schemeClr val="tx1"/>
                </a:solidFill>
              </a:rPr>
              <a:t>Aggregation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072" y="2627784"/>
            <a:ext cx="7067128" cy="348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Aggregation may exist between objects of the same class. For example, a person may have a supervisor.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3596123"/>
            <a:ext cx="3581400" cy="14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67128" cy="1371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Association 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vs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AU" sz="3200" dirty="0" smtClean="0">
                <a:solidFill>
                  <a:schemeClr val="tx1"/>
                </a:solidFill>
              </a:rPr>
              <a:t>Aggregation /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895600"/>
            <a:ext cx="7067128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the differences and similarities between the classes of the following objects: </a:t>
            </a:r>
            <a:r>
              <a:rPr lang="en-US" sz="2400" b="1" dirty="0"/>
              <a:t>pets</a:t>
            </a:r>
            <a:r>
              <a:rPr lang="en-US" sz="2400" dirty="0"/>
              <a:t>, </a:t>
            </a:r>
            <a:r>
              <a:rPr lang="en-US" sz="2400" b="1" dirty="0"/>
              <a:t>cats</a:t>
            </a:r>
            <a:r>
              <a:rPr lang="en-US" sz="2400" dirty="0"/>
              <a:t>, </a:t>
            </a:r>
            <a:r>
              <a:rPr lang="en-US" sz="2400" b="1" dirty="0"/>
              <a:t>tails</a:t>
            </a:r>
            <a:r>
              <a:rPr lang="en-US" sz="2400" dirty="0"/>
              <a:t>, </a:t>
            </a:r>
            <a:r>
              <a:rPr lang="en-US" sz="2400" b="1" dirty="0"/>
              <a:t>owners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owners </a:t>
            </a:r>
            <a:r>
              <a:rPr lang="en-US" sz="2400" dirty="0"/>
              <a:t>feed pets, pets please owners (association)</a:t>
            </a:r>
          </a:p>
          <a:p>
            <a:r>
              <a:rPr lang="en-US" sz="2400" dirty="0"/>
              <a:t>a tail is a part of both dogs and cats (aggregation / composition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65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77286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78" y="2390588"/>
            <a:ext cx="8229600" cy="4391025"/>
          </a:xfrm>
        </p:spPr>
        <p:txBody>
          <a:bodyPr>
            <a:normAutofit/>
          </a:bodyPr>
          <a:lstStyle/>
          <a:p>
            <a:r>
              <a:rPr lang="en-US" sz="2400" dirty="0"/>
              <a:t>Daniel Liang, Y., 2015, Introduction to java programming, vol.</a:t>
            </a:r>
            <a:r>
              <a:rPr lang="en-AU" sz="2400" dirty="0"/>
              <a:t>10, Pearson Education, New Jersey. </a:t>
            </a:r>
            <a:endParaRPr lang="en-AU" sz="2400" dirty="0" smtClean="0"/>
          </a:p>
          <a:p>
            <a:r>
              <a:rPr lang="fr-FR" dirty="0"/>
              <a:t>UML Association vs </a:t>
            </a:r>
            <a:r>
              <a:rPr lang="fr-FR" dirty="0" err="1"/>
              <a:t>Aggregation</a:t>
            </a:r>
            <a:r>
              <a:rPr lang="fr-FR" dirty="0"/>
              <a:t> vs </a:t>
            </a:r>
            <a:r>
              <a:rPr lang="fr-FR" dirty="0"/>
              <a:t>Composition. https://www.visual-paradigm.com/guide/uml-unified-modeling-language/uml-aggregation-vs-composition/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sz="2400" dirty="0"/>
              <a:t>Association</a:t>
            </a:r>
            <a:endParaRPr lang="en-AU" sz="2400" dirty="0" smtClean="0"/>
          </a:p>
          <a:p>
            <a:pPr eaLnBrk="0" hangingPunct="0">
              <a:defRPr/>
            </a:pPr>
            <a:r>
              <a:rPr lang="en-AU" sz="2400" dirty="0"/>
              <a:t>Aggregation</a:t>
            </a:r>
            <a:endParaRPr lang="en-AU" sz="2400" dirty="0" smtClean="0"/>
          </a:p>
          <a:p>
            <a:pPr eaLnBrk="0" hangingPunct="0">
              <a:defRPr/>
            </a:pPr>
            <a:r>
              <a:rPr lang="en-AU" sz="2400" dirty="0" smtClean="0"/>
              <a:t>Composition</a:t>
            </a:r>
            <a:endParaRPr lang="en-AU" sz="2400" dirty="0"/>
          </a:p>
          <a:p>
            <a:pPr eaLnBrk="0" hangingPunct="0">
              <a:defRPr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>
                <a:solidFill>
                  <a:schemeClr val="tx1"/>
                </a:solidFill>
              </a:rPr>
              <a:t>Class Relationships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design classes, you need to explore the relationships among classes. The common relationships among classes are </a:t>
            </a:r>
            <a:r>
              <a:rPr lang="en-US" sz="2400" b="1" dirty="0"/>
              <a:t>association</a:t>
            </a:r>
            <a:r>
              <a:rPr lang="en-US" sz="2400" dirty="0"/>
              <a:t>, </a:t>
            </a:r>
            <a:r>
              <a:rPr lang="en-US" sz="2400" b="1" dirty="0"/>
              <a:t>aggregation</a:t>
            </a:r>
            <a:r>
              <a:rPr lang="en-US" sz="2400" dirty="0"/>
              <a:t>, </a:t>
            </a:r>
            <a:r>
              <a:rPr lang="en-US" sz="2400" b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23009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16533"/>
            <a:ext cx="7067128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Association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147106"/>
            <a:ext cx="7067128" cy="4406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Association is a general binary relationship that describes an </a:t>
            </a:r>
            <a:r>
              <a:rPr lang="en-US" b="1" dirty="0"/>
              <a:t>activity between two classes</a:t>
            </a:r>
            <a:r>
              <a:rPr lang="en-US" dirty="0"/>
              <a:t>. An association is illustrated by </a:t>
            </a:r>
            <a:r>
              <a:rPr lang="en-US" b="1" dirty="0"/>
              <a:t>a solid line </a:t>
            </a:r>
            <a:r>
              <a:rPr lang="en-US" dirty="0"/>
              <a:t>between two classes with an optional label that describes the relationship.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a student taking a course is an association between the</a:t>
            </a:r>
            <a:r>
              <a:rPr lang="en-US" b="1" dirty="0"/>
              <a:t> Student </a:t>
            </a:r>
            <a:r>
              <a:rPr lang="en-US" dirty="0"/>
              <a:t>class and the </a:t>
            </a:r>
            <a:r>
              <a:rPr lang="en-US" b="1" dirty="0"/>
              <a:t>Course </a:t>
            </a:r>
            <a:r>
              <a:rPr lang="en-US" dirty="0"/>
              <a:t>class, and a </a:t>
            </a:r>
            <a:r>
              <a:rPr lang="en-US" dirty="0" smtClean="0"/>
              <a:t>faculty member </a:t>
            </a:r>
            <a:r>
              <a:rPr lang="en-US" dirty="0"/>
              <a:t>teaching a course is an association between the </a:t>
            </a:r>
            <a:r>
              <a:rPr lang="en-US" b="1" dirty="0" smtClean="0"/>
              <a:t>Faculty</a:t>
            </a:r>
            <a:r>
              <a:rPr lang="en-US" dirty="0" smtClean="0"/>
              <a:t> </a:t>
            </a:r>
            <a:r>
              <a:rPr lang="en-US" dirty="0"/>
              <a:t>class and the </a:t>
            </a:r>
            <a:r>
              <a:rPr lang="en-US" b="1" dirty="0"/>
              <a:t>Course</a:t>
            </a:r>
            <a:r>
              <a:rPr lang="en-US" dirty="0"/>
              <a:t>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83" y="3657600"/>
            <a:ext cx="720638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16533"/>
            <a:ext cx="7067128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Association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147106"/>
            <a:ext cx="7067128" cy="4406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class involved in an association may specify a multiplicity. Some typical examples of multiplicity: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0046"/>
              </p:ext>
            </p:extLst>
          </p:nvPr>
        </p:nvGraphicFramePr>
        <p:xfrm>
          <a:off x="1828800" y="3110966"/>
          <a:ext cx="578612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072">
                  <a:extLst>
                    <a:ext uri="{9D8B030D-6E8A-4147-A177-3AD203B41FA5}">
                      <a16:colId xmlns:a16="http://schemas.microsoft.com/office/drawing/2014/main" val="1767117837"/>
                    </a:ext>
                  </a:extLst>
                </a:gridCol>
                <a:gridCol w="4186048">
                  <a:extLst>
                    <a:ext uri="{9D8B030D-6E8A-4147-A177-3AD203B41FA5}">
                      <a16:colId xmlns:a16="http://schemas.microsoft.com/office/drawing/2014/main" val="4916551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Multiplicity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Cardinality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9754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0..0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Collection must be empty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287739873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0..1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 instances or one instance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65631696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1..1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Exactly one instance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1106202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0..*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Zero or more instances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210671762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1..*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At least one instance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29389164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5..5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Exactly 5 instances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143679473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m..n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At least m but no more than n instances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6193" marR="16193" marT="16193" marB="0"/>
                </a:tc>
                <a:extLst>
                  <a:ext uri="{0D108BD9-81ED-4DB2-BD59-A6C34878D82A}">
                    <a16:rowId xmlns:a16="http://schemas.microsoft.com/office/drawing/2014/main" val="78591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945" y="1447800"/>
            <a:ext cx="7067128" cy="8382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Association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3956683"/>
            <a:ext cx="7553093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student may take any number of courses, and each course must have at least five and at most sixty students. Each course is taught by only one faculty member, and a faculty member may teach from zero to three courses per semester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6" y="2627784"/>
            <a:ext cx="720638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219200"/>
            <a:ext cx="7067128" cy="11430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Association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07586"/>
            <a:ext cx="7067128" cy="348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Java code, you can implement associations by using data fields and methods.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200400"/>
            <a:ext cx="2966496" cy="2160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97" y="3200400"/>
            <a:ext cx="2651753" cy="2164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235712"/>
            <a:ext cx="2868757" cy="21296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431" y="5466261"/>
            <a:ext cx="8210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association relations are implemented using data fields and methods in classes.</a:t>
            </a:r>
          </a:p>
        </p:txBody>
      </p:sp>
    </p:spTree>
    <p:extLst>
      <p:ext uri="{BB962C8B-B14F-4D97-AF65-F5344CB8AC3E}">
        <p14:creationId xmlns:p14="http://schemas.microsoft.com/office/powerpoint/2010/main" val="379742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72501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Aggregation and Composition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7067128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Aggregation</a:t>
            </a:r>
            <a:r>
              <a:rPr lang="en-US" sz="2400" dirty="0"/>
              <a:t> is a special form of association that represents an ownership relationship between two </a:t>
            </a:r>
            <a:r>
              <a:rPr lang="en-US" sz="2400" dirty="0" smtClean="0"/>
              <a:t>objects. An </a:t>
            </a:r>
            <a:r>
              <a:rPr lang="en-US" sz="2400" dirty="0"/>
              <a:t>object can be owned by several other aggregating objects.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an object is exclusively owned by an aggregating object, the relationship between the object and its aggregating object is referred to as a </a:t>
            </a:r>
            <a:r>
              <a:rPr lang="en-US" sz="2400" b="1" dirty="0"/>
              <a:t>composition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01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072" y="1143000"/>
            <a:ext cx="7067128" cy="1143000"/>
          </a:xfrm>
        </p:spPr>
        <p:txBody>
          <a:bodyPr/>
          <a:lstStyle/>
          <a:p>
            <a:r>
              <a:rPr lang="en-AU" sz="3200" dirty="0">
                <a:solidFill>
                  <a:schemeClr val="tx1"/>
                </a:solidFill>
              </a:rPr>
              <a:t>Aggregation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072" y="2327349"/>
            <a:ext cx="7067128" cy="348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Composition implies a relationship where the child cannot </a:t>
            </a:r>
            <a:r>
              <a:rPr lang="en-US" dirty="0" smtClean="0"/>
              <a:t>exist (Head, Hand, Leg) </a:t>
            </a:r>
            <a:r>
              <a:rPr lang="en-US" dirty="0"/>
              <a:t>independent of the </a:t>
            </a:r>
            <a:r>
              <a:rPr lang="en-US" dirty="0" smtClean="0"/>
              <a:t>parent (Person).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342534" cy="21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6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180906509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40F67C5C-5EBE-475A-896E-45C43EA63147}"/>
</file>

<file path=customXml/itemProps2.xml><?xml version="1.0" encoding="utf-8"?>
<ds:datastoreItem xmlns:ds="http://schemas.openxmlformats.org/officeDocument/2006/customXml" ds:itemID="{813EE2F4-125E-4BB2-9936-B055AF40E57E}"/>
</file>

<file path=customXml/itemProps3.xml><?xml version="1.0" encoding="utf-8"?>
<ds:datastoreItem xmlns:ds="http://schemas.openxmlformats.org/officeDocument/2006/customXml" ds:itemID="{291B1E73-0D9A-431B-921C-DCC91C0268A7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10294</TotalTime>
  <Words>563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Open Sans</vt:lpstr>
      <vt:lpstr>Template PPT 2015</vt:lpstr>
      <vt:lpstr>Class Relationships Session  6</vt:lpstr>
      <vt:lpstr>Outline</vt:lpstr>
      <vt:lpstr>Class Relationships</vt:lpstr>
      <vt:lpstr>Association</vt:lpstr>
      <vt:lpstr>Association (Cont.)</vt:lpstr>
      <vt:lpstr>Association (Cont.)</vt:lpstr>
      <vt:lpstr>Association (Cont.)</vt:lpstr>
      <vt:lpstr>Aggregation and Composition</vt:lpstr>
      <vt:lpstr>Aggregation and Composition</vt:lpstr>
      <vt:lpstr>Aggregation and Composition</vt:lpstr>
      <vt:lpstr>Aggregation and Composition</vt:lpstr>
      <vt:lpstr>Aggregation and Composition</vt:lpstr>
      <vt:lpstr>Aggregation and Composition</vt:lpstr>
      <vt:lpstr>Association   vs  Aggregation / Composition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staff</cp:lastModifiedBy>
  <cp:revision>1182</cp:revision>
  <dcterms:created xsi:type="dcterms:W3CDTF">2015-05-04T03:33:03Z</dcterms:created>
  <dcterms:modified xsi:type="dcterms:W3CDTF">2018-10-29T13:31:41Z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