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7" r:id="rId4"/>
    <p:sldId id="29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286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87"/>
            <p14:sldId id="297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286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31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9880-7DA8-4AD6-B151-748CB8E5A913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DA2E-B8BC-4E32-96E8-2CB756C3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E0D1-A3C5-4706-AEEA-CF093719C0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B4231A-A987-479A-A7B0-68CEAE295B97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530B3D-FD99-4E12-A262-340A5132C499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1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229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289A-3BB4-4C72-AA41-AE64695D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2B0B-412D-402D-A0D0-1544D55D4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29/10/2018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177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java/IandI/subclasses.html" TargetMode="External"/><Relationship Id="rId2" Type="http://schemas.openxmlformats.org/officeDocument/2006/relationships/hyperlink" Target="http://home.cogeco.ca/~ve3ll/jatutor5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ech-faq.com/final-method.shtml" TargetMode="External"/><Relationship Id="rId5" Type="http://schemas.openxmlformats.org/officeDocument/2006/relationships/hyperlink" Target="http://www.tech-faq.com/final-class.shtml" TargetMode="External"/><Relationship Id="rId4" Type="http://schemas.openxmlformats.org/officeDocument/2006/relationships/hyperlink" Target="http://java.sun.com/docs/books/tutorial/java/IandI/overrid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2800" dirty="0" smtClean="0"/>
              <a:t>Inheritance</a:t>
            </a:r>
            <a:br>
              <a:rPr lang="en-AU" sz="28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7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COMP 6175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	  Object Oriented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October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Inheritance Code Example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8001000" cy="4038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smtClean="0">
                <a:ea typeface="ＭＳ Ｐゴシック" pitchFamily="34" charset="-128"/>
              </a:rPr>
              <a:t>Child class(</a:t>
            </a:r>
            <a:r>
              <a:rPr lang="en-US" sz="2000" i="1" smtClean="0">
                <a:ea typeface="ＭＳ Ｐゴシック" pitchFamily="34" charset="-128"/>
              </a:rPr>
              <a:t>Subclass</a:t>
            </a:r>
            <a:r>
              <a:rPr lang="en-US" sz="2000" smtClean="0">
                <a:ea typeface="ＭＳ Ｐゴシック" pitchFamily="34" charset="-128"/>
              </a:rPr>
              <a:t>) : MountainBike.java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class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MountainBike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extends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Bicycle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600" smtClean="0">
                <a:solidFill>
                  <a:srgbClr val="6ABCC2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Class MountainBike adding 1 field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int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seatHeight;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600" smtClean="0">
                <a:solidFill>
                  <a:srgbClr val="6ABCC2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Class MountainBike have 1 constructor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public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MountainBike(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startHeight,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startSpeed,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startGear 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super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(startSpeed, startGear);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seatHeight = startHeight;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}		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600" smtClean="0">
                <a:solidFill>
                  <a:srgbClr val="6ABCC2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Class MountainBike adding 1 function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void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setHeight (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newValue 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seatHeight = newValue;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}	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  <a:endParaRPr lang="en-US" sz="140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16389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B9A7832-1A4F-414C-9307-49E8F9FAABD9}" type="slidenum">
              <a:rPr lang="en-US"/>
              <a:pPr/>
              <a:t>10</a:t>
            </a:fld>
            <a:endParaRPr lang="en-US"/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4572000" y="2514600"/>
            <a:ext cx="2133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6705600" y="2667000"/>
            <a:ext cx="1071563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000750" y="3057525"/>
            <a:ext cx="3143250" cy="52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extends</a:t>
            </a:r>
            <a:r>
              <a:rPr lang="en-US" sz="1400"/>
              <a:t> Bicycle = inheritance from class Bicycle</a:t>
            </a:r>
          </a:p>
        </p:txBody>
      </p:sp>
    </p:spTree>
    <p:extLst>
      <p:ext uri="{BB962C8B-B14F-4D97-AF65-F5344CB8AC3E}">
        <p14:creationId xmlns:p14="http://schemas.microsoft.com/office/powerpoint/2010/main" val="17239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Advantage of Inheritance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spcBef>
                <a:spcPct val="0"/>
              </a:spcBef>
              <a:buFontTx/>
              <a:buNone/>
            </a:pPr>
            <a:r>
              <a:rPr lang="en-GB" dirty="0" smtClean="0">
                <a:ea typeface="ＭＳ Ｐゴシック" pitchFamily="34" charset="-128"/>
              </a:rPr>
              <a:t>Advantage in OOP : </a:t>
            </a:r>
            <a:r>
              <a:rPr lang="en-GB" b="1" dirty="0" smtClean="0">
                <a:solidFill>
                  <a:srgbClr val="6600CC"/>
                </a:solidFill>
                <a:ea typeface="ＭＳ Ｐゴシック" pitchFamily="34" charset="-128"/>
              </a:rPr>
              <a:t>Reusability</a:t>
            </a:r>
          </a:p>
          <a:p>
            <a:pPr marL="838200" lvl="1" indent="-381000" algn="just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GB" sz="2800" dirty="0" smtClean="0">
                <a:ea typeface="ＭＳ Ｐゴシック" pitchFamily="34" charset="-128"/>
              </a:rPr>
              <a:t>When behaviour (</a:t>
            </a:r>
            <a:r>
              <a:rPr lang="en-GB" sz="2800" i="1" dirty="0" smtClean="0">
                <a:ea typeface="ＭＳ Ｐゴシック" pitchFamily="34" charset="-128"/>
              </a:rPr>
              <a:t>method</a:t>
            </a:r>
            <a:r>
              <a:rPr lang="en-GB" sz="2800" dirty="0" smtClean="0">
                <a:ea typeface="ＭＳ Ｐゴシック" pitchFamily="34" charset="-128"/>
              </a:rPr>
              <a:t>) is declared in super-class, that behaviour automatically inherited to all subclass</a:t>
            </a:r>
          </a:p>
          <a:p>
            <a:pPr marL="838200" lvl="1" indent="-381000" algn="just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GB" sz="2800" dirty="0" smtClean="0">
                <a:ea typeface="ＭＳ Ｐゴシック" pitchFamily="34" charset="-128"/>
              </a:rPr>
              <a:t>Could only encode </a:t>
            </a:r>
            <a:r>
              <a:rPr lang="en-GB" sz="2800" i="1" dirty="0" smtClean="0">
                <a:ea typeface="ＭＳ Ｐゴシック" pitchFamily="34" charset="-128"/>
              </a:rPr>
              <a:t>method</a:t>
            </a:r>
            <a:r>
              <a:rPr lang="en-GB" sz="2800" dirty="0" smtClean="0">
                <a:ea typeface="ＭＳ Ｐゴシック" pitchFamily="34" charset="-128"/>
              </a:rPr>
              <a:t> once and the </a:t>
            </a:r>
            <a:r>
              <a:rPr lang="en-GB" sz="2800" i="1" dirty="0" smtClean="0">
                <a:ea typeface="ＭＳ Ｐゴシック" pitchFamily="34" charset="-128"/>
              </a:rPr>
              <a:t>method</a:t>
            </a:r>
            <a:r>
              <a:rPr lang="en-GB" sz="2800" dirty="0" smtClean="0">
                <a:ea typeface="ＭＳ Ｐゴシック" pitchFamily="34" charset="-128"/>
              </a:rPr>
              <a:t> could be use by all </a:t>
            </a:r>
            <a:r>
              <a:rPr lang="en-GB" sz="2800" i="1" dirty="0" smtClean="0">
                <a:ea typeface="ＭＳ Ｐゴシック" pitchFamily="34" charset="-128"/>
              </a:rPr>
              <a:t>subclass</a:t>
            </a:r>
            <a:endParaRPr lang="en-GB" sz="2800" dirty="0" smtClean="0">
              <a:ea typeface="ＭＳ Ｐゴシック" pitchFamily="34" charset="-128"/>
            </a:endParaRPr>
          </a:p>
          <a:p>
            <a:pPr marL="838200" lvl="1" indent="-381000" algn="just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GB" sz="2800" dirty="0" smtClean="0">
                <a:ea typeface="ＭＳ Ｐゴシック" pitchFamily="34" charset="-128"/>
              </a:rPr>
              <a:t>A </a:t>
            </a:r>
            <a:r>
              <a:rPr lang="en-GB" sz="2800" i="1" dirty="0" smtClean="0">
                <a:ea typeface="ＭＳ Ｐゴシック" pitchFamily="34" charset="-128"/>
              </a:rPr>
              <a:t>subclass</a:t>
            </a:r>
            <a:r>
              <a:rPr lang="en-GB" sz="2800" dirty="0" smtClean="0">
                <a:ea typeface="ＭＳ Ｐゴシック" pitchFamily="34" charset="-128"/>
              </a:rPr>
              <a:t> only need to implement difference between itself with its parent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926B860-D7F2-423B-95ED-2061105943A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Overriding VS 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Overloading</a:t>
            </a: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sz="1800" dirty="0" smtClean="0">
                <a:ea typeface="ＭＳ Ｐゴシック" pitchFamily="34" charset="-128"/>
              </a:rPr>
              <a:t>Overriding 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i="1" dirty="0" smtClean="0">
                <a:ea typeface="ＭＳ Ｐゴシック" pitchFamily="34" charset="-128"/>
              </a:rPr>
              <a:t>Subclass</a:t>
            </a:r>
            <a:r>
              <a:rPr lang="en-US" dirty="0" smtClean="0">
                <a:ea typeface="ＭＳ Ｐゴシック" pitchFamily="34" charset="-128"/>
              </a:rPr>
              <a:t> modify </a:t>
            </a:r>
            <a:r>
              <a:rPr lang="en-US" i="1" dirty="0" smtClean="0">
                <a:ea typeface="ＭＳ Ｐゴシック" pitchFamily="34" charset="-128"/>
              </a:rPr>
              <a:t>method</a:t>
            </a:r>
            <a:r>
              <a:rPr lang="en-US" dirty="0" smtClean="0">
                <a:ea typeface="ＭＳ Ｐゴシック" pitchFamily="34" charset="-128"/>
              </a:rPr>
              <a:t> which has been defined by </a:t>
            </a:r>
            <a:r>
              <a:rPr lang="en-US" i="1" dirty="0" smtClean="0">
                <a:ea typeface="ＭＳ Ｐゴシック" pitchFamily="34" charset="-128"/>
              </a:rPr>
              <a:t>super-class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Function declared in </a:t>
            </a:r>
            <a:r>
              <a:rPr lang="en-US" i="1" dirty="0" smtClean="0">
                <a:ea typeface="ＭＳ Ｐゴシック" pitchFamily="34" charset="-128"/>
              </a:rPr>
              <a:t>subclass</a:t>
            </a:r>
            <a:r>
              <a:rPr lang="en-US" dirty="0" smtClean="0">
                <a:ea typeface="ＭＳ Ｐゴシック" pitchFamily="34" charset="-128"/>
              </a:rPr>
              <a:t> should have the same </a:t>
            </a:r>
            <a:r>
              <a:rPr lang="en-US" i="1" dirty="0" smtClean="0">
                <a:ea typeface="ＭＳ Ｐゴシック" pitchFamily="34" charset="-128"/>
              </a:rPr>
              <a:t>signature</a:t>
            </a:r>
            <a:r>
              <a:rPr lang="en-US" dirty="0" smtClean="0">
                <a:ea typeface="ＭＳ Ｐゴシック" pitchFamily="34" charset="-128"/>
              </a:rPr>
              <a:t> (name, amount and data type parameter) and </a:t>
            </a:r>
            <a:r>
              <a:rPr lang="en-US" i="1" dirty="0" smtClean="0">
                <a:ea typeface="ＭＳ Ｐゴシック" pitchFamily="34" charset="-128"/>
              </a:rPr>
              <a:t>return value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i="1" dirty="0" smtClean="0">
                <a:ea typeface="ＭＳ Ｐゴシック" pitchFamily="34" charset="-128"/>
              </a:rPr>
              <a:t>method</a:t>
            </a:r>
            <a:r>
              <a:rPr lang="en-US" dirty="0" smtClean="0">
                <a:ea typeface="ＭＳ Ｐゴシック" pitchFamily="34" charset="-128"/>
              </a:rPr>
              <a:t> with that of in the </a:t>
            </a:r>
            <a:r>
              <a:rPr lang="en-US" i="1" dirty="0" smtClean="0">
                <a:ea typeface="ＭＳ Ｐゴシック" pitchFamily="34" charset="-128"/>
              </a:rPr>
              <a:t>super-class</a:t>
            </a:r>
            <a:endParaRPr lang="en-US" dirty="0" smtClean="0">
              <a:ea typeface="ＭＳ Ｐゴシック" pitchFamily="34" charset="-128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sz="1800" dirty="0" smtClean="0">
                <a:ea typeface="ＭＳ Ｐゴシック" pitchFamily="34" charset="-128"/>
              </a:rPr>
              <a:t>Overloading 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More than one function having the same name with that of in super-class.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Function declared in </a:t>
            </a:r>
            <a:r>
              <a:rPr lang="en-US" i="1" dirty="0" smtClean="0">
                <a:ea typeface="ＭＳ Ｐゴシック" pitchFamily="34" charset="-128"/>
              </a:rPr>
              <a:t>subclass</a:t>
            </a:r>
            <a:r>
              <a:rPr lang="en-US" dirty="0" smtClean="0">
                <a:ea typeface="ＭＳ Ｐゴシック" pitchFamily="34" charset="-128"/>
              </a:rPr>
              <a:t> shouldn't</a:t>
            </a:r>
            <a:r>
              <a:rPr lang="en-US" altLang="ja-JP" dirty="0" smtClean="0">
                <a:ea typeface="ＭＳ Ｐゴシック" pitchFamily="34" charset="-128"/>
              </a:rPr>
              <a:t> have the same </a:t>
            </a:r>
            <a:r>
              <a:rPr lang="en-US" altLang="ja-JP" i="1" dirty="0" smtClean="0">
                <a:ea typeface="ＭＳ Ｐゴシック" pitchFamily="34" charset="-128"/>
              </a:rPr>
              <a:t>signature</a:t>
            </a:r>
            <a:r>
              <a:rPr lang="en-US" altLang="ja-JP" dirty="0" smtClean="0">
                <a:ea typeface="ＭＳ Ｐゴシック" pitchFamily="34" charset="-128"/>
              </a:rPr>
              <a:t> (name, amount and data type parameter) and </a:t>
            </a:r>
            <a:r>
              <a:rPr lang="en-US" altLang="ja-JP" i="1" dirty="0" smtClean="0">
                <a:ea typeface="ＭＳ Ｐゴシック" pitchFamily="34" charset="-128"/>
              </a:rPr>
              <a:t>return value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i="1" dirty="0" smtClean="0">
                <a:ea typeface="ＭＳ Ｐゴシック" pitchFamily="34" charset="-128"/>
              </a:rPr>
              <a:t>method</a:t>
            </a:r>
            <a:r>
              <a:rPr lang="en-US" altLang="ja-JP" dirty="0" smtClean="0">
                <a:ea typeface="ＭＳ Ｐゴシック" pitchFamily="34" charset="-128"/>
              </a:rPr>
              <a:t> with that of in the </a:t>
            </a:r>
            <a:r>
              <a:rPr lang="en-US" altLang="ja-JP" i="1" dirty="0" smtClean="0">
                <a:ea typeface="ＭＳ Ｐゴシック" pitchFamily="34" charset="-128"/>
              </a:rPr>
              <a:t>super-class</a:t>
            </a:r>
            <a:endParaRPr lang="en-US" i="1" dirty="0" smtClean="0">
              <a:ea typeface="ＭＳ Ｐゴシック" pitchFamily="34" charset="-128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DFE8CA5-B71F-4FFB-B36D-FB991502F30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Overriding Method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0010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>
                <a:ea typeface="ＭＳ Ｐゴシック" pitchFamily="34" charset="-128"/>
              </a:rPr>
              <a:t>    Example for Overriding</a:t>
            </a:r>
          </a:p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18437" name="Slide Number Placeholder 1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AB31FE4-91BD-490D-BBDD-BC2D3B8F3263}" type="slidenum">
              <a:rPr lang="en-US"/>
              <a:pPr/>
              <a:t>13</a:t>
            </a:fld>
            <a:endParaRPr 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914400" y="2362200"/>
            <a:ext cx="5791200" cy="1585913"/>
          </a:xfrm>
          <a:prstGeom prst="rect">
            <a:avLst/>
          </a:prstGeom>
          <a:solidFill>
            <a:srgbClr val="FF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Animal{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print(){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.out.println(</a:t>
            </a:r>
            <a:r>
              <a:rPr lang="ja-JP" altLang="en-US" sz="160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ja-JP" sz="16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This is a method</a:t>
            </a:r>
          </a:p>
          <a:p>
            <a:r>
              <a:rPr lang="en-US" altLang="ja-JP" sz="16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	 from Class Animal</a:t>
            </a:r>
            <a:r>
              <a:rPr lang="en-US" altLang="ja-JP" sz="160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6705600" y="2971800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7167563" y="2819400"/>
            <a:ext cx="1292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Parent class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914400" y="3881438"/>
            <a:ext cx="6172200" cy="2747962"/>
          </a:xfrm>
          <a:prstGeom prst="rect">
            <a:avLst/>
          </a:prstGeom>
          <a:solidFill>
            <a:srgbClr val="FF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Duck </a:t>
            </a:r>
            <a:r>
              <a:rPr lang="en-US" sz="16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Animal{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print(){</a:t>
            </a:r>
          </a:p>
          <a:p>
            <a:r>
              <a:rPr lang="en-US" sz="16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System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.out.println(</a:t>
            </a:r>
            <a:r>
              <a:rPr lang="ja-JP" altLang="en-US" sz="160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ja-JP" sz="160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This is class Duck</a:t>
            </a:r>
            <a:r>
              <a:rPr lang="en-US" altLang="ja-JP" sz="160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n-US" sz="16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public static 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[] args){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Animal objB = new Duck();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Animal objH = new Animal();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objH.print();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objB.print();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904875" y="3629025"/>
            <a:ext cx="4249738" cy="5762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5119688" y="3917950"/>
            <a:ext cx="1643062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162800" y="4419600"/>
            <a:ext cx="20002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Print function overriding from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print () </a:t>
            </a:r>
            <a:r>
              <a:rPr lang="en-US" sz="1400"/>
              <a:t>function in </a:t>
            </a:r>
          </a:p>
          <a:p>
            <a:r>
              <a:rPr lang="en-US" sz="1400"/>
              <a:t>Its super-class. Have the same signature,</a:t>
            </a:r>
          </a:p>
          <a:p>
            <a:r>
              <a:rPr lang="en-US" sz="1400"/>
              <a:t>And also  return value method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882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Overriding vs 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Overloading</a:t>
            </a: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664B0EA-BDB3-48BB-B0F6-A3A66589D185}" type="slidenum">
              <a:rPr lang="en-US"/>
              <a:pPr/>
              <a:t>14</a:t>
            </a:fld>
            <a:endParaRPr lang="en-US"/>
          </a:p>
        </p:txBody>
      </p:sp>
      <p:pic>
        <p:nvPicPr>
          <p:cNvPr id="20486" name="Picture 4" descr="Screen Shot 2013-05-28 at 8.47.46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2200"/>
            <a:ext cx="8001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Final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b="1" smtClean="0">
                <a:solidFill>
                  <a:srgbClr val="FF3300"/>
                </a:solidFill>
                <a:ea typeface="ＭＳ Ｐゴシック" pitchFamily="34" charset="-128"/>
              </a:rPr>
              <a:t>Final Class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GB" smtClean="0">
                <a:ea typeface="ＭＳ Ｐゴシック" pitchFamily="34" charset="-128"/>
              </a:rPr>
              <a:t>Class that couldn</a:t>
            </a:r>
            <a:r>
              <a:rPr lang="en-GB" altLang="en-US" smtClean="0">
                <a:ea typeface="ＭＳ Ｐゴシック" pitchFamily="34" charset="-128"/>
              </a:rPr>
              <a:t>’</a:t>
            </a:r>
            <a:r>
              <a:rPr lang="en-GB" smtClean="0">
                <a:ea typeface="ＭＳ Ｐゴシック" pitchFamily="34" charset="-128"/>
              </a:rPr>
              <a:t>t be </a:t>
            </a:r>
            <a:r>
              <a:rPr lang="en-GB" b="1" smtClean="0">
                <a:ea typeface="ＭＳ Ｐゴシック" pitchFamily="34" charset="-128"/>
              </a:rPr>
              <a:t>extends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GB" smtClean="0">
                <a:ea typeface="ＭＳ Ｐゴシック" pitchFamily="34" charset="-128"/>
              </a:rPr>
              <a:t>To declare final class, we could write,</a:t>
            </a:r>
            <a:r>
              <a:rPr lang="en-GB" sz="1600" smtClean="0">
                <a:ea typeface="ＭＳ Ｐゴシック" pitchFamily="34" charset="-128"/>
              </a:rPr>
              <a:t/>
            </a:r>
            <a:br>
              <a:rPr lang="en-GB" sz="1600" smtClean="0">
                <a:ea typeface="ＭＳ Ｐゴシック" pitchFamily="34" charset="-128"/>
              </a:rPr>
            </a:br>
            <a:endParaRPr lang="en-GB" sz="160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1600" smtClean="0">
                <a:ea typeface="ＭＳ Ｐゴシック" pitchFamily="34" charset="-128"/>
              </a:rPr>
              <a:t>	</a:t>
            </a:r>
            <a:r>
              <a:rPr lang="en-GB" sz="1600" b="1" smtClean="0">
                <a:ea typeface="ＭＳ Ｐゴシック" pitchFamily="34" charset="-128"/>
              </a:rPr>
              <a:t>	</a:t>
            </a: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</a:t>
            </a:r>
            <a:r>
              <a:rPr lang="en-GB" sz="1800" smtClean="0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final</a:t>
            </a: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ClassName{</a:t>
            </a:r>
            <a:b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. . . </a:t>
            </a:r>
            <a:b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1800" smtClean="0">
              <a:solidFill>
                <a:srgbClr val="0000FF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Example:</a:t>
            </a:r>
            <a:br>
              <a:rPr lang="en-GB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GB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GB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</a:t>
            </a:r>
            <a:r>
              <a:rPr lang="en-GB" smtClean="0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final</a:t>
            </a:r>
            <a:r>
              <a:rPr lang="en-GB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class Person {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	. . 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       } </a:t>
            </a:r>
          </a:p>
          <a:p>
            <a:pPr eaLnBrk="1">
              <a:lnSpc>
                <a:spcPct val="89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endParaRPr lang="en-GB" sz="16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000" smtClean="0">
                <a:ea typeface="ＭＳ Ｐゴシック" pitchFamily="34" charset="-128"/>
              </a:rPr>
              <a:t>	Other example of </a:t>
            </a:r>
            <a:r>
              <a:rPr lang="en-GB" sz="20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final</a:t>
            </a:r>
            <a:r>
              <a:rPr lang="en-GB" sz="2000" smtClean="0">
                <a:ea typeface="ＭＳ Ｐゴシック" pitchFamily="34" charset="-128"/>
              </a:rPr>
              <a:t> class is class wrapper and </a:t>
            </a:r>
            <a:r>
              <a:rPr lang="en-GB" sz="20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</a:t>
            </a:r>
            <a:r>
              <a:rPr lang="en-GB" sz="2000" smtClean="0">
                <a:ea typeface="ＭＳ Ｐゴシック" pitchFamily="34" charset="-128"/>
              </a:rPr>
              <a:t>.</a:t>
            </a: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22E2632-AEE4-42BA-A8A4-4DC9F066B19F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Final Method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000" b="1" smtClean="0">
                <a:solidFill>
                  <a:srgbClr val="FF3300"/>
                </a:solidFill>
                <a:ea typeface="ＭＳ Ｐゴシック" pitchFamily="34" charset="-128"/>
              </a:rPr>
              <a:t>Final Method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smtClean="0">
                <a:ea typeface="ＭＳ Ｐゴシック" pitchFamily="34" charset="-128"/>
              </a:rPr>
              <a:t>Method that couldn</a:t>
            </a:r>
            <a:r>
              <a:rPr lang="en-GB" altLang="en-US" smtClean="0">
                <a:ea typeface="ＭＳ Ｐゴシック" pitchFamily="34" charset="-128"/>
              </a:rPr>
              <a:t>’</a:t>
            </a:r>
            <a:r>
              <a:rPr lang="en-GB" smtClean="0">
                <a:ea typeface="ＭＳ Ｐゴシック" pitchFamily="34" charset="-128"/>
              </a:rPr>
              <a:t>t be </a:t>
            </a:r>
            <a:r>
              <a:rPr lang="en-GB" b="1" smtClean="0">
                <a:ea typeface="ＭＳ Ｐゴシック" pitchFamily="34" charset="-128"/>
              </a:rPr>
              <a:t>override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smtClean="0">
                <a:ea typeface="ＭＳ Ｐゴシック" pitchFamily="34" charset="-128"/>
              </a:rPr>
              <a:t>To declare final method, we could write,</a:t>
            </a:r>
            <a:br>
              <a:rPr lang="en-GB" smtClean="0">
                <a:ea typeface="ＭＳ Ｐゴシック" pitchFamily="34" charset="-128"/>
              </a:rPr>
            </a:br>
            <a:endParaRPr lang="en-GB" smtClean="0">
              <a:ea typeface="ＭＳ Ｐゴシック" pitchFamily="34" charset="-128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mtClean="0">
                <a:ea typeface="ＭＳ Ｐゴシック" pitchFamily="34" charset="-128"/>
              </a:rPr>
              <a:t>	</a:t>
            </a:r>
            <a:r>
              <a:rPr lang="en-GB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</a:t>
            </a:r>
            <a:r>
              <a:rPr lang="en-GB" sz="1800" smtClean="0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final</a:t>
            </a: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GB" sz="1800" smtClean="0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return_Type</a:t>
            </a: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</a:t>
            </a:r>
            <a:r>
              <a:rPr lang="en-GB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method_Name ( 							</a:t>
            </a:r>
            <a:r>
              <a:rPr lang="en-GB" sz="1800" smtClean="0">
                <a:solidFill>
                  <a:schemeClr val="folHlink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parameters</a:t>
            </a:r>
            <a:r>
              <a:rPr lang="en-GB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){</a:t>
            </a:r>
            <a:br>
              <a:rPr lang="en-GB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. . .</a:t>
            </a:r>
            <a:b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GB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GB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mtClean="0">
                <a:ea typeface="ＭＳ Ｐゴシック" pitchFamily="34" charset="-128"/>
              </a:rPr>
              <a:t>	Example 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final </a:t>
            </a:r>
            <a:r>
              <a:rPr lang="en-GB" smtClean="0">
                <a:solidFill>
                  <a:srgbClr val="6600CC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</a:t>
            </a:r>
            <a:r>
              <a:rPr lang="en-GB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GB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getName(){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GB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	</a:t>
            </a:r>
            <a:r>
              <a:rPr lang="en-GB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return</a:t>
            </a:r>
            <a:r>
              <a:rPr lang="en-GB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name;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GB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mtClean="0">
                <a:ea typeface="ＭＳ Ｐゴシック" pitchFamily="34" charset="-128"/>
              </a:rPr>
              <a:t>	</a:t>
            </a:r>
            <a:r>
              <a:rPr lang="en-GB" b="1" smtClean="0">
                <a:ea typeface="ＭＳ Ｐゴシック" pitchFamily="34" charset="-128"/>
              </a:rPr>
              <a:t>static method automatically is a final method. </a:t>
            </a:r>
          </a:p>
          <a:p>
            <a:pPr eaLnBrk="1" hangingPunct="1">
              <a:spcBef>
                <a:spcPct val="0"/>
              </a:spcBef>
            </a:pP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D575B21-3168-4D63-85C8-0CE0A7F41152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assignment you are required to make an application so called showroom using an implementation of inheritance. </a:t>
            </a:r>
          </a:p>
          <a:p>
            <a:r>
              <a:rPr lang="en-US" dirty="0" smtClean="0"/>
              <a:t>Each cars type have their abilities.</a:t>
            </a:r>
          </a:p>
          <a:p>
            <a:pPr lvl="1"/>
            <a:r>
              <a:rPr lang="en-US" dirty="0" smtClean="0"/>
              <a:t>Jeep : Capacity: 30; Speed:120</a:t>
            </a:r>
          </a:p>
          <a:p>
            <a:pPr lvl="1"/>
            <a:r>
              <a:rPr lang="en-US" dirty="0" smtClean="0"/>
              <a:t>SUV : Capacity: 15; Speed: 100</a:t>
            </a:r>
          </a:p>
          <a:p>
            <a:pPr lvl="1"/>
            <a:r>
              <a:rPr lang="en-US" dirty="0" smtClean="0"/>
              <a:t>Sedan : Capacity: 10; Speed 120;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3 menus:</a:t>
            </a:r>
          </a:p>
          <a:p>
            <a:pPr lvl="1"/>
            <a:r>
              <a:rPr lang="en-US" dirty="0"/>
              <a:t>Buy</a:t>
            </a:r>
            <a:br>
              <a:rPr lang="en-US" dirty="0"/>
            </a:br>
            <a:r>
              <a:rPr lang="en-US" dirty="0"/>
              <a:t>Once user choose this menu, then it will be asked to choose the car’s type (Jeep / SUV / Sedan) and the car’s name</a:t>
            </a:r>
          </a:p>
          <a:p>
            <a:pPr lvl="1"/>
            <a:r>
              <a:rPr lang="en-US" dirty="0" smtClean="0"/>
              <a:t>Show</a:t>
            </a:r>
            <a:br>
              <a:rPr lang="en-US" dirty="0" smtClean="0"/>
            </a:br>
            <a:r>
              <a:rPr lang="en-US" dirty="0" smtClean="0"/>
              <a:t>This menu will show the list of car of each type</a:t>
            </a:r>
            <a:endParaRPr lang="en-US" dirty="0"/>
          </a:p>
          <a:p>
            <a:pPr lvl="1"/>
            <a:r>
              <a:rPr lang="en-US" dirty="0"/>
              <a:t>Exit</a:t>
            </a:r>
            <a:br>
              <a:rPr lang="en-US" dirty="0"/>
            </a:br>
            <a:r>
              <a:rPr lang="en-US" dirty="0"/>
              <a:t>Program end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249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Assignment - Screenshots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163688"/>
            <a:ext cx="958526" cy="3886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19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231462"/>
            <a:ext cx="1587500" cy="93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209800"/>
            <a:ext cx="952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buNone/>
              <a:defRPr/>
            </a:pPr>
            <a:r>
              <a:rPr lang="en-AU" dirty="0"/>
              <a:t>- Final Class and Method </a:t>
            </a:r>
            <a:br>
              <a:rPr lang="en-AU" dirty="0"/>
            </a:br>
            <a:r>
              <a:rPr lang="en-AU" dirty="0"/>
              <a:t>- Inheritance Example </a:t>
            </a:r>
            <a:br>
              <a:rPr lang="en-AU" dirty="0"/>
            </a:br>
            <a:r>
              <a:rPr lang="en-AU" dirty="0"/>
              <a:t>- Inheritance Introduction </a:t>
            </a:r>
            <a:br>
              <a:rPr lang="en-AU" dirty="0"/>
            </a:br>
            <a:r>
              <a:rPr lang="en-AU" dirty="0"/>
              <a:t>- Overloading VS Overriding </a:t>
            </a:r>
            <a:br>
              <a:rPr lang="en-AU" dirty="0"/>
            </a:br>
            <a:r>
              <a:rPr lang="en-AU" dirty="0"/>
              <a:t>- Subclass Feature </a:t>
            </a:r>
            <a:br>
              <a:rPr lang="en-AU" dirty="0"/>
            </a:br>
            <a:r>
              <a:rPr lang="en-AU" dirty="0"/>
              <a:t>- Super Keyword </a:t>
            </a:r>
            <a:br>
              <a:rPr lang="en-AU" dirty="0"/>
            </a:br>
            <a:r>
              <a:rPr lang="en-AU" dirty="0"/>
              <a:t>- Superclass and subclass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CD4-87BE-440B-937E-178098CB17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77286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78" y="2390588"/>
            <a:ext cx="8229600" cy="4391025"/>
          </a:xfrm>
        </p:spPr>
        <p:txBody>
          <a:bodyPr>
            <a:normAutofit/>
          </a:bodyPr>
          <a:lstStyle/>
          <a:p>
            <a:r>
              <a:rPr lang="en-US" sz="1800" dirty="0"/>
              <a:t>Daniel Liang, Y., 2015, Introduction to java programming, vol.</a:t>
            </a:r>
            <a:r>
              <a:rPr lang="en-AU" sz="1800" dirty="0"/>
              <a:t>10, Pearson Education, New Jersey. </a:t>
            </a:r>
            <a:endParaRPr lang="en-AU" sz="1800" dirty="0" smtClean="0"/>
          </a:p>
          <a:p>
            <a:pPr>
              <a:spcBef>
                <a:spcPct val="0"/>
              </a:spcBef>
            </a:pPr>
            <a:r>
              <a:rPr lang="en-US" sz="1800" dirty="0">
                <a:ea typeface="ＭＳ Ｐゴシック" pitchFamily="34" charset="-128"/>
              </a:rPr>
              <a:t>Access modifier: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ea typeface="ＭＳ Ｐゴシック" pitchFamily="34" charset="-128"/>
              </a:rPr>
              <a:t>	http://docs.oracle.com/javase/tutorial/java/javaOO/accesscontrol.html</a:t>
            </a:r>
          </a:p>
          <a:p>
            <a:pPr>
              <a:spcBef>
                <a:spcPct val="0"/>
              </a:spcBef>
            </a:pPr>
            <a:r>
              <a:rPr lang="en-US" sz="1800" dirty="0">
                <a:ea typeface="ＭＳ Ｐゴシック" pitchFamily="34" charset="-128"/>
              </a:rPr>
              <a:t>Inheritance and polymorphism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ea typeface="ＭＳ Ｐゴシック" pitchFamily="34" charset="-128"/>
              </a:rPr>
              <a:t>	</a:t>
            </a:r>
            <a:r>
              <a:rPr lang="en-US" sz="1800" dirty="0">
                <a:ea typeface="ＭＳ Ｐゴシック" pitchFamily="34" charset="-128"/>
                <a:hlinkClick r:id="rId2"/>
              </a:rPr>
              <a:t>http://home.cogeco.ca/~ve3ll/jatutor5.htm</a:t>
            </a:r>
            <a:endParaRPr lang="en-US" sz="18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ea typeface="ＭＳ Ｐゴシック" pitchFamily="34" charset="-128"/>
              </a:rPr>
              <a:t>Learning Java Language - Inheritance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ea typeface="ＭＳ Ｐゴシック" pitchFamily="34" charset="-128"/>
              </a:rPr>
              <a:t>	</a:t>
            </a:r>
            <a:r>
              <a:rPr lang="en-US" sz="1800" dirty="0">
                <a:ea typeface="ＭＳ Ｐゴシック" pitchFamily="34" charset="-128"/>
                <a:hlinkClick r:id="rId3"/>
              </a:rPr>
              <a:t>http://java.sun.com/docs/books/tutorial/java/IandI/subclasses.html</a:t>
            </a:r>
            <a:endParaRPr lang="en-US" sz="18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ea typeface="ＭＳ Ｐゴシック" pitchFamily="34" charset="-128"/>
              </a:rPr>
              <a:t>Overriding and Hiding Method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ea typeface="ＭＳ Ｐゴシック" pitchFamily="34" charset="-128"/>
              </a:rPr>
              <a:t>	</a:t>
            </a:r>
            <a:r>
              <a:rPr lang="en-US" sz="1800" dirty="0">
                <a:ea typeface="ＭＳ Ｐゴシック" pitchFamily="34" charset="-128"/>
                <a:hlinkClick r:id="rId4"/>
              </a:rPr>
              <a:t>http://java.sun.com/docs/books/tutorial/java/IandI/override.html</a:t>
            </a:r>
            <a:endParaRPr lang="en-US" sz="18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ea typeface="ＭＳ Ｐゴシック" pitchFamily="34" charset="-128"/>
              </a:rPr>
              <a:t>Final Class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ea typeface="ＭＳ Ｐゴシック" pitchFamily="34" charset="-128"/>
              </a:rPr>
              <a:t>	</a:t>
            </a:r>
            <a:r>
              <a:rPr lang="en-US" sz="1800" dirty="0">
                <a:ea typeface="ＭＳ Ｐゴシック" pitchFamily="34" charset="-128"/>
                <a:hlinkClick r:id="rId5"/>
              </a:rPr>
              <a:t>http://www.tech-faq.com/final-class.shtml</a:t>
            </a:r>
            <a:endParaRPr lang="en-US" sz="18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ea typeface="ＭＳ Ｐゴシック" pitchFamily="34" charset="-128"/>
              </a:rPr>
              <a:t>Final Method 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ea typeface="ＭＳ Ｐゴシック" pitchFamily="34" charset="-128"/>
              </a:rPr>
              <a:t>	</a:t>
            </a:r>
            <a:r>
              <a:rPr lang="en-US" sz="1800" dirty="0">
                <a:ea typeface="ＭＳ Ｐゴシック" pitchFamily="34" charset="-128"/>
                <a:hlinkClick r:id="rId6"/>
              </a:rPr>
              <a:t>http://www.tech-faq.com/final-method.shtml</a:t>
            </a:r>
            <a:endParaRPr lang="en-US" sz="1800" dirty="0">
              <a:ea typeface="ＭＳ Ｐゴシック" pitchFamily="34" charset="-128"/>
            </a:endParaRPr>
          </a:p>
          <a:p>
            <a:endParaRPr lang="en-A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71575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75036"/>
            <a:ext cx="8229600" cy="4543425"/>
          </a:xfrm>
        </p:spPr>
        <p:txBody>
          <a:bodyPr/>
          <a:lstStyle/>
          <a:p>
            <a:r>
              <a:rPr lang="en-US" dirty="0" smtClean="0"/>
              <a:t>Inheritance can be defined as the process where one object acquires the properties of another with the most commonly used keyword would be </a:t>
            </a:r>
            <a:r>
              <a:rPr lang="en-US" b="1" dirty="0" smtClean="0"/>
              <a:t>extends</a:t>
            </a:r>
            <a:r>
              <a:rPr lang="en-US" dirty="0" smtClean="0"/>
              <a:t> and </a:t>
            </a:r>
            <a:r>
              <a:rPr lang="en-US" b="1" dirty="0" smtClean="0"/>
              <a:t>implements.</a:t>
            </a:r>
          </a:p>
          <a:p>
            <a:r>
              <a:rPr lang="en-US" dirty="0" smtClean="0"/>
              <a:t>Inheritance allows to derive new classes from existing classes.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Bina Nusantara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810000"/>
            <a:ext cx="4752975" cy="222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86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Inheritance Sketch</a:t>
            </a:r>
          </a:p>
        </p:txBody>
      </p:sp>
      <p:sp>
        <p:nvSpPr>
          <p:cNvPr id="9219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9221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78995EC-FE69-4C02-8FD6-7960F81F7CCC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2214563"/>
            <a:ext cx="2428875" cy="7858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/>
              <a:t>GeometricObject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714500" y="4071938"/>
            <a:ext cx="2000250" cy="7858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Circle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43563" y="4071938"/>
            <a:ext cx="2071687" cy="7858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Rectangle</a:t>
            </a:r>
          </a:p>
        </p:txBody>
      </p:sp>
      <p:sp>
        <p:nvSpPr>
          <p:cNvPr id="9225" name="TextBox 9"/>
          <p:cNvSpPr txBox="1">
            <a:spLocks noChangeArrowheads="1"/>
          </p:cNvSpPr>
          <p:nvPr/>
        </p:nvSpPr>
        <p:spPr bwMode="auto">
          <a:xfrm>
            <a:off x="1988497" y="2478705"/>
            <a:ext cx="145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SuperClass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26" name="TextBox 10"/>
          <p:cNvSpPr txBox="1">
            <a:spLocks noChangeArrowheads="1"/>
          </p:cNvSpPr>
          <p:nvPr/>
        </p:nvSpPr>
        <p:spPr bwMode="auto">
          <a:xfrm>
            <a:off x="1928813" y="5143500"/>
            <a:ext cx="1236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SubClass</a:t>
            </a:r>
          </a:p>
        </p:txBody>
      </p:sp>
      <p:sp>
        <p:nvSpPr>
          <p:cNvPr id="9227" name="TextBox 11"/>
          <p:cNvSpPr txBox="1">
            <a:spLocks noChangeArrowheads="1"/>
          </p:cNvSpPr>
          <p:nvPr/>
        </p:nvSpPr>
        <p:spPr bwMode="auto">
          <a:xfrm>
            <a:off x="6072188" y="5143500"/>
            <a:ext cx="1236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SubClass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3929063" y="3000375"/>
            <a:ext cx="428625" cy="28575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4857750" y="3000375"/>
            <a:ext cx="428625" cy="28575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cxnSp>
        <p:nvCxnSpPr>
          <p:cNvPr id="13" name="Elbow Connector 12"/>
          <p:cNvCxnSpPr>
            <a:stCxn id="11" idx="3"/>
            <a:endCxn id="6" idx="0"/>
          </p:cNvCxnSpPr>
          <p:nvPr/>
        </p:nvCxnSpPr>
        <p:spPr>
          <a:xfrm rot="5400000">
            <a:off x="3036093" y="2964657"/>
            <a:ext cx="785813" cy="14287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3"/>
            <a:endCxn id="7" idx="0"/>
          </p:cNvCxnSpPr>
          <p:nvPr/>
        </p:nvCxnSpPr>
        <p:spPr>
          <a:xfrm rot="16200000" flipH="1">
            <a:off x="5483225" y="2874963"/>
            <a:ext cx="785813" cy="16081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4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Superclass and Subclass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i="1" smtClean="0">
                <a:ea typeface="ＭＳ Ｐゴシック" pitchFamily="34" charset="-128"/>
              </a:rPr>
              <a:t>Class</a:t>
            </a:r>
            <a:r>
              <a:rPr lang="en-US" smtClean="0">
                <a:ea typeface="ＭＳ Ｐゴシック" pitchFamily="34" charset="-128"/>
              </a:rPr>
              <a:t> that receive from other class, called a </a:t>
            </a:r>
            <a:r>
              <a:rPr lang="en-US" i="1" smtClean="0">
                <a:solidFill>
                  <a:srgbClr val="6600CC"/>
                </a:solidFill>
                <a:ea typeface="ＭＳ Ｐゴシック" pitchFamily="34" charset="-128"/>
              </a:rPr>
              <a:t>Subclass</a:t>
            </a:r>
            <a:r>
              <a:rPr lang="en-US" smtClean="0">
                <a:ea typeface="ＭＳ Ｐゴシック" pitchFamily="34" charset="-128"/>
              </a:rPr>
              <a:t> ( </a:t>
            </a:r>
            <a:r>
              <a:rPr lang="en-US" i="1" smtClean="0">
                <a:ea typeface="ＭＳ Ｐゴシック" pitchFamily="34" charset="-128"/>
              </a:rPr>
              <a:t>derived class, extended class </a:t>
            </a:r>
            <a:r>
              <a:rPr lang="en-US" smtClean="0">
                <a:ea typeface="ＭＳ Ｐゴシック" pitchFamily="34" charset="-128"/>
              </a:rPr>
              <a:t>or</a:t>
            </a:r>
            <a:r>
              <a:rPr lang="en-US" i="1" smtClean="0">
                <a:ea typeface="ＭＳ Ｐゴシック" pitchFamily="34" charset="-128"/>
              </a:rPr>
              <a:t> child class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i="1" smtClean="0">
                <a:solidFill>
                  <a:srgbClr val="6600CC"/>
                </a:solidFill>
                <a:ea typeface="ＭＳ Ｐゴシック" pitchFamily="34" charset="-128"/>
              </a:rPr>
              <a:t>Superclass</a:t>
            </a:r>
            <a:r>
              <a:rPr lang="en-US" smtClean="0">
                <a:ea typeface="ＭＳ Ｐゴシック" pitchFamily="34" charset="-128"/>
              </a:rPr>
              <a:t> is also called as </a:t>
            </a:r>
            <a:r>
              <a:rPr lang="en-US" i="1" smtClean="0">
                <a:ea typeface="ＭＳ Ｐゴシック" pitchFamily="34" charset="-128"/>
              </a:rPr>
              <a:t>parent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class</a:t>
            </a:r>
            <a:endParaRPr lang="en-US" smtClean="0">
              <a:ea typeface="ＭＳ Ｐゴシック" pitchFamily="34" charset="-128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i="1" smtClean="0">
                <a:ea typeface="ＭＳ Ｐゴシック" pitchFamily="34" charset="-128"/>
              </a:rPr>
              <a:t>Subclass</a:t>
            </a:r>
            <a:r>
              <a:rPr lang="en-US" smtClean="0">
                <a:ea typeface="ＭＳ Ｐゴシック" pitchFamily="34" charset="-128"/>
              </a:rPr>
              <a:t> granted the right and pass to access the data members (fields / variables, methods, and nested classes) in the superclass.</a:t>
            </a:r>
          </a:p>
          <a:p>
            <a:pPr algn="just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Constructor </a:t>
            </a:r>
            <a:r>
              <a:rPr lang="en-US" b="1" smtClean="0">
                <a:ea typeface="ＭＳ Ｐゴシック" pitchFamily="34" charset="-128"/>
              </a:rPr>
              <a:t>is not </a:t>
            </a:r>
            <a:r>
              <a:rPr lang="en-US" smtClean="0">
                <a:ea typeface="ＭＳ Ｐゴシック" pitchFamily="34" charset="-128"/>
              </a:rPr>
              <a:t>a member so it is not inherited by subclasses</a:t>
            </a:r>
          </a:p>
          <a:p>
            <a:pPr algn="just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Allows adding new data member in a subclass</a:t>
            </a:r>
          </a:p>
          <a:p>
            <a:pPr algn="just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B731023-00FE-4CF9-A05C-1ED476C4A6A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What you can do in a 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Subclass?</a:t>
            </a: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A Subclass bequeathed all rights to access both 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public</a:t>
            </a:r>
            <a:r>
              <a:rPr lang="en-US" smtClean="0">
                <a:ea typeface="ＭＳ Ｐゴシック" pitchFamily="34" charset="-128"/>
              </a:rPr>
              <a:t> and 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protected</a:t>
            </a:r>
            <a:r>
              <a:rPr lang="en-US" smtClean="0">
                <a:ea typeface="ＭＳ Ｐゴシック" pitchFamily="34" charset="-128"/>
              </a:rPr>
              <a:t> by its superclass, regardless of where the 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package</a:t>
            </a:r>
            <a:r>
              <a:rPr lang="en-US" smtClean="0">
                <a:ea typeface="ＭＳ Ｐゴシック" pitchFamily="34" charset="-128"/>
              </a:rPr>
              <a:t> from the subclass is located.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If a </a:t>
            </a:r>
            <a:r>
              <a:rPr lang="en-US" i="1" smtClean="0">
                <a:ea typeface="ＭＳ Ｐゴシック" pitchFamily="34" charset="-128"/>
              </a:rPr>
              <a:t>subclass</a:t>
            </a:r>
            <a:r>
              <a:rPr lang="en-US" smtClean="0">
                <a:ea typeface="ＭＳ Ｐゴシック" pitchFamily="34" charset="-128"/>
              </a:rPr>
              <a:t> have the same </a:t>
            </a:r>
            <a:r>
              <a:rPr lang="en-US" smtClean="0">
                <a:solidFill>
                  <a:srgbClr val="0000FF"/>
                </a:solidFill>
                <a:ea typeface="ＭＳ Ｐゴシック" pitchFamily="34" charset="-128"/>
              </a:rPr>
              <a:t>package</a:t>
            </a:r>
            <a:r>
              <a:rPr lang="en-US" smtClean="0">
                <a:ea typeface="ＭＳ Ｐゴシック" pitchFamily="34" charset="-128"/>
              </a:rPr>
              <a:t> with its </a:t>
            </a:r>
            <a:r>
              <a:rPr lang="en-US" i="1" smtClean="0">
                <a:ea typeface="ＭＳ Ｐゴシック" pitchFamily="34" charset="-128"/>
              </a:rPr>
              <a:t>superclass</a:t>
            </a:r>
            <a:r>
              <a:rPr lang="en-US" smtClean="0">
                <a:ea typeface="ＭＳ Ｐゴシック" pitchFamily="34" charset="-128"/>
              </a:rPr>
              <a:t> so the </a:t>
            </a:r>
            <a:r>
              <a:rPr lang="en-US" i="1" smtClean="0">
                <a:ea typeface="ＭＳ Ｐゴシック" pitchFamily="34" charset="-128"/>
              </a:rPr>
              <a:t>subclass</a:t>
            </a:r>
            <a:r>
              <a:rPr lang="en-US" smtClean="0">
                <a:ea typeface="ＭＳ Ｐゴシック" pitchFamily="34" charset="-128"/>
              </a:rPr>
              <a:t> will also get inheritance of </a:t>
            </a:r>
            <a:r>
              <a:rPr lang="en-US" i="1" smtClean="0">
                <a:ea typeface="ＭＳ Ｐゴシック" pitchFamily="34" charset="-128"/>
              </a:rPr>
              <a:t>package-private</a:t>
            </a:r>
            <a:r>
              <a:rPr lang="en-US" smtClean="0">
                <a:ea typeface="ＭＳ Ｐゴシック" pitchFamily="34" charset="-128"/>
              </a:rPr>
              <a:t> member from its </a:t>
            </a:r>
            <a:r>
              <a:rPr lang="en-US" i="1" smtClean="0">
                <a:ea typeface="ＭＳ Ｐゴシック" pitchFamily="34" charset="-128"/>
              </a:rPr>
              <a:t>superclass.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Use </a:t>
            </a:r>
            <a:r>
              <a:rPr lang="en-US" smtClean="0">
                <a:solidFill>
                  <a:srgbClr val="0000FF"/>
                </a:solidFill>
                <a:ea typeface="ＭＳ Ｐゴシック" pitchFamily="34" charset="-128"/>
              </a:rPr>
              <a:t>extends</a:t>
            </a:r>
            <a:r>
              <a:rPr lang="en-US" smtClean="0">
                <a:ea typeface="ＭＳ Ｐゴシック" pitchFamily="34" charset="-128"/>
              </a:rPr>
              <a:t> to access parent class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smtClean="0">
                <a:ea typeface="ＭＳ Ｐゴシック" pitchFamily="34" charset="-128"/>
              </a:rPr>
              <a:t>Not allowed </a:t>
            </a:r>
            <a:r>
              <a:rPr lang="en-US" smtClean="0">
                <a:ea typeface="ＭＳ Ｐゴシック" pitchFamily="34" charset="-128"/>
              </a:rPr>
              <a:t>to receive </a:t>
            </a:r>
            <a:r>
              <a:rPr lang="en-US" i="1" smtClean="0">
                <a:ea typeface="ＭＳ Ｐゴシック" pitchFamily="34" charset="-128"/>
              </a:rPr>
              <a:t>multiple inheritance </a:t>
            </a:r>
            <a:r>
              <a:rPr lang="en-US" smtClean="0">
                <a:ea typeface="ＭＳ Ｐゴシック" pitchFamily="34" charset="-128"/>
              </a:rPr>
              <a:t>from more than one parent class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0D6A247-29EC-43EC-838E-DECA689283D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Access Level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Still remember with the access modifier?</a:t>
            </a:r>
          </a:p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Private, protected, public, package</a:t>
            </a:r>
          </a:p>
          <a:p>
            <a:pPr lvl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8E56BC9-C776-4ACC-B98F-85E29AE64D36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276600"/>
          <a:ext cx="6886575" cy="2404112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Modifier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Subclass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World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No-modifier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(package-private)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56" name="TextBox 6"/>
          <p:cNvSpPr txBox="1">
            <a:spLocks noChangeArrowheads="1"/>
          </p:cNvSpPr>
          <p:nvPr/>
        </p:nvSpPr>
        <p:spPr bwMode="auto">
          <a:xfrm>
            <a:off x="1447800" y="5791200"/>
            <a:ext cx="701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http://docs.oracle.com/javase/tutorial/java/javaOO/accesscontrol.html</a:t>
            </a:r>
          </a:p>
        </p:txBody>
      </p:sp>
    </p:spTree>
    <p:extLst>
      <p:ext uri="{BB962C8B-B14F-4D97-AF65-F5344CB8AC3E}">
        <p14:creationId xmlns:p14="http://schemas.microsoft.com/office/powerpoint/2010/main" val="413726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Super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keyword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Keyword 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this</a:t>
            </a:r>
            <a:r>
              <a:rPr lang="en-US" smtClean="0">
                <a:ea typeface="ＭＳ Ｐゴシック" pitchFamily="34" charset="-128"/>
              </a:rPr>
              <a:t> refer to objects in the class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Keyword 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super</a:t>
            </a:r>
            <a:r>
              <a:rPr lang="en-US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refer to </a:t>
            </a:r>
            <a:r>
              <a:rPr lang="en-US" i="1" smtClean="0">
                <a:ea typeface="ＭＳ Ｐゴシック" pitchFamily="34" charset="-128"/>
              </a:rPr>
              <a:t>superclass</a:t>
            </a:r>
            <a:r>
              <a:rPr lang="en-US" smtClean="0">
                <a:ea typeface="ＭＳ Ｐゴシック" pitchFamily="34" charset="-128"/>
              </a:rPr>
              <a:t> from its caller class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2 way of using </a:t>
            </a:r>
            <a:r>
              <a:rPr lang="en-US" i="1" smtClean="0">
                <a:ea typeface="ＭＳ Ｐゴシック" pitchFamily="34" charset="-128"/>
              </a:rPr>
              <a:t>keyword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super</a:t>
            </a:r>
            <a:r>
              <a:rPr lang="en-US" smtClean="0">
                <a:ea typeface="ＭＳ Ｐゴシック" pitchFamily="34" charset="-128"/>
              </a:rPr>
              <a:t> :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Call </a:t>
            </a:r>
            <a:r>
              <a:rPr lang="en-US" i="1" smtClean="0">
                <a:ea typeface="ＭＳ Ｐゴシック" pitchFamily="34" charset="-128"/>
              </a:rPr>
              <a:t>superclass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constructor</a:t>
            </a:r>
            <a:endParaRPr lang="en-US" smtClean="0">
              <a:ea typeface="ＭＳ Ｐゴシック" pitchFamily="34" charset="-128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sz="1600" smtClean="0">
                <a:ea typeface="ＭＳ Ｐゴシック" pitchFamily="34" charset="-128"/>
              </a:rPr>
              <a:t>Example: </a:t>
            </a:r>
            <a:r>
              <a:rPr lang="en-US" sz="1600" smtClean="0">
                <a:solidFill>
                  <a:srgbClr val="0000FF"/>
                </a:solidFill>
                <a:ea typeface="ＭＳ Ｐゴシック" pitchFamily="34" charset="-128"/>
              </a:rPr>
              <a:t>super()</a:t>
            </a:r>
            <a:r>
              <a:rPr lang="en-US" sz="1600" smtClean="0">
                <a:ea typeface="ＭＳ Ｐゴシック" pitchFamily="34" charset="-128"/>
              </a:rPr>
              <a:t> or </a:t>
            </a:r>
            <a:r>
              <a:rPr lang="en-US" sz="1600" smtClean="0">
                <a:solidFill>
                  <a:srgbClr val="0000FF"/>
                </a:solidFill>
                <a:ea typeface="ＭＳ Ｐゴシック" pitchFamily="34" charset="-128"/>
              </a:rPr>
              <a:t>super</a:t>
            </a:r>
            <a:r>
              <a:rPr lang="en-US" sz="1600" smtClean="0">
                <a:ea typeface="ＭＳ Ｐゴシック" pitchFamily="34" charset="-128"/>
              </a:rPr>
              <a:t>( parameters )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Call </a:t>
            </a:r>
            <a:r>
              <a:rPr lang="en-US" i="1" smtClean="0">
                <a:ea typeface="ＭＳ Ｐゴシック" pitchFamily="34" charset="-128"/>
              </a:rPr>
              <a:t>superclass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method</a:t>
            </a:r>
            <a:endParaRPr lang="en-US" smtClean="0">
              <a:ea typeface="ＭＳ Ｐゴシック" pitchFamily="34" charset="-128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sz="1600" smtClean="0">
                <a:ea typeface="ＭＳ Ｐゴシック" pitchFamily="34" charset="-128"/>
              </a:rPr>
              <a:t>Example: </a:t>
            </a:r>
            <a:r>
              <a:rPr lang="en-US" sz="1600" smtClean="0">
                <a:solidFill>
                  <a:srgbClr val="0000FF"/>
                </a:solidFill>
                <a:ea typeface="ＭＳ Ｐゴシック" pitchFamily="34" charset="-128"/>
              </a:rPr>
              <a:t>super</a:t>
            </a:r>
            <a:r>
              <a:rPr lang="en-US" sz="1600" smtClean="0">
                <a:ea typeface="ＭＳ Ｐゴシック" pitchFamily="34" charset="-128"/>
              </a:rPr>
              <a:t>.method( parameters 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 public void</a:t>
            </a:r>
            <a:r>
              <a:rPr lang="en-US" sz="16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printRadius(){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System</a:t>
            </a:r>
            <a:r>
              <a:rPr lang="en-US" sz="16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.out.println(</a:t>
            </a:r>
            <a:r>
              <a:rPr lang="ja-JP" altLang="en-US" sz="16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“</a:t>
            </a:r>
            <a:r>
              <a:rPr lang="en-US" altLang="ja-JP" sz="1600" b="1" smtClean="0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Radius of a circle is </a:t>
            </a:r>
            <a:r>
              <a:rPr lang="ja-JP" altLang="en-US" sz="16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</a:t>
            </a:r>
            <a:r>
              <a:rPr lang="en-US" altLang="ja-JP" sz="16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+    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ja-JP" sz="16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	super</a:t>
            </a:r>
            <a:r>
              <a:rPr lang="en-US" altLang="ja-JP" sz="16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.getRadius() 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14341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EF126A6-85BD-4E9D-AF3A-08CBF53A2BBF}" type="slidenum">
              <a:rPr lang="en-US"/>
              <a:pPr/>
              <a:t>8</a:t>
            </a:fld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43200" y="5791200"/>
            <a:ext cx="4024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Has been previously defined in superclass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3817143" y="4564857"/>
            <a:ext cx="138113" cy="19812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Inheritance Code Example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800" smtClean="0">
                <a:ea typeface="ＭＳ Ｐゴシック" pitchFamily="34" charset="-128"/>
              </a:rPr>
              <a:t>Parent Class (</a:t>
            </a:r>
            <a:r>
              <a:rPr lang="en-US" sz="1800" i="1" smtClean="0">
                <a:ea typeface="ＭＳ Ｐゴシック" pitchFamily="34" charset="-128"/>
              </a:rPr>
              <a:t>superclass</a:t>
            </a:r>
            <a:r>
              <a:rPr lang="en-US" sz="1800" smtClean="0">
                <a:ea typeface="ＭＳ Ｐゴシック" pitchFamily="34" charset="-128"/>
              </a:rPr>
              <a:t>) : Bicycle.java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class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Bicycle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gear;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speed;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6ABCC2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constructor from class Bicycle with passing parameter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Bicycle(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startSpeed,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startGear 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gear = startGear;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speed = startSpeed;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void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setGear (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newValue 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gear = newValue;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void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applyBrake ( int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decrement 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speed -= decrement;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void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speedUp (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increment 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speed += increment;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AA8D4A1-3062-4817-B16B-B7BAD6DB650E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 algn="ctr" eaLnBrk="0" hangingPunct="0">
          <a:defRPr sz="3200" kern="0" dirty="0">
            <a:solidFill>
              <a:schemeClr val="tx2"/>
            </a:solidFill>
            <a:latin typeface="+mj-lt"/>
            <a:cs typeface="ＭＳ Ｐゴシック" pitchFamily="-109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180907866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EB58CC5B-F036-4E76-A42F-6E5E0EA97A30}"/>
</file>

<file path=customXml/itemProps2.xml><?xml version="1.0" encoding="utf-8"?>
<ds:datastoreItem xmlns:ds="http://schemas.openxmlformats.org/officeDocument/2006/customXml" ds:itemID="{5CE8792B-FC64-4C5E-AFD4-B613EF4F6150}"/>
</file>

<file path=customXml/itemProps3.xml><?xml version="1.0" encoding="utf-8"?>
<ds:datastoreItem xmlns:ds="http://schemas.openxmlformats.org/officeDocument/2006/customXml" ds:itemID="{B88C96A2-44FB-4F4D-B92F-B13E32725370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10305</TotalTime>
  <Words>787</Words>
  <Application>Microsoft Office PowerPoint</Application>
  <PresentationFormat>On-screen Show (4:3)</PresentationFormat>
  <Paragraphs>238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Courier New</vt:lpstr>
      <vt:lpstr>Open Sans</vt:lpstr>
      <vt:lpstr>StarSymbol</vt:lpstr>
      <vt:lpstr>Wingdings</vt:lpstr>
      <vt:lpstr>Template PPT 2015</vt:lpstr>
      <vt:lpstr>Inheritance Session  7</vt:lpstr>
      <vt:lpstr>Outline</vt:lpstr>
      <vt:lpstr>Inheritance</vt:lpstr>
      <vt:lpstr>Inheritance Sketch</vt:lpstr>
      <vt:lpstr>Superclass and Subclass</vt:lpstr>
      <vt:lpstr>What you can do in a Subclass?</vt:lpstr>
      <vt:lpstr>Access Level</vt:lpstr>
      <vt:lpstr>Super keyword</vt:lpstr>
      <vt:lpstr>Inheritance Code Example (1)</vt:lpstr>
      <vt:lpstr>Inheritance Code Example (2)</vt:lpstr>
      <vt:lpstr>Advantage of Inheritance</vt:lpstr>
      <vt:lpstr>Overriding VS Overloading</vt:lpstr>
      <vt:lpstr>Overriding Method</vt:lpstr>
      <vt:lpstr>Overriding vs Overloading</vt:lpstr>
      <vt:lpstr>Final Class</vt:lpstr>
      <vt:lpstr>Final Method</vt:lpstr>
      <vt:lpstr>Assignment</vt:lpstr>
      <vt:lpstr>Assignment</vt:lpstr>
      <vt:lpstr>Assignment - Screenshots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staff</cp:lastModifiedBy>
  <cp:revision>1214</cp:revision>
  <dcterms:created xsi:type="dcterms:W3CDTF">2015-05-04T03:33:03Z</dcterms:created>
  <dcterms:modified xsi:type="dcterms:W3CDTF">2018-10-29T13:44:40Z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