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7" r:id="rId4"/>
    <p:sldId id="288" r:id="rId5"/>
    <p:sldId id="296" r:id="rId6"/>
    <p:sldId id="297" r:id="rId7"/>
    <p:sldId id="290" r:id="rId8"/>
    <p:sldId id="291" r:id="rId9"/>
    <p:sldId id="298" r:id="rId10"/>
    <p:sldId id="299" r:id="rId11"/>
    <p:sldId id="300" r:id="rId12"/>
    <p:sldId id="301" r:id="rId13"/>
    <p:sldId id="302" r:id="rId14"/>
    <p:sldId id="303" r:id="rId15"/>
    <p:sldId id="286" r:id="rId16"/>
    <p:sldId id="304" r:id="rId17"/>
    <p:sldId id="305" r:id="rId18"/>
    <p:sldId id="306" r:id="rId19"/>
    <p:sldId id="307" r:id="rId20"/>
    <p:sldId id="308" r:id="rId21"/>
    <p:sldId id="309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87"/>
            <p14:sldId id="288"/>
            <p14:sldId id="296"/>
            <p14:sldId id="297"/>
            <p14:sldId id="290"/>
            <p14:sldId id="291"/>
            <p14:sldId id="298"/>
            <p14:sldId id="299"/>
            <p14:sldId id="300"/>
            <p14:sldId id="301"/>
            <p14:sldId id="302"/>
            <p14:sldId id="303"/>
            <p14:sldId id="286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2396"/>
  </p:normalViewPr>
  <p:slideViewPr>
    <p:cSldViewPr>
      <p:cViewPr>
        <p:scale>
          <a:sx n="91" d="100"/>
          <a:sy n="91" d="100"/>
        </p:scale>
        <p:origin x="24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customXml" Target="../customXml/item2.xml"/><Relationship Id="rId24" Type="http://schemas.openxmlformats.org/officeDocument/2006/relationships/presProps" Target="presProp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9880-7DA8-4AD6-B151-748CB8E5A913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DA2E-B8BC-4E32-96E8-2CB756C3A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E0D1-A3C5-4706-AEEA-CF093719C0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8229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16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289A-3BB4-4C72-AA41-AE64695D7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2B0B-412D-402D-A0D0-1544D55D4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07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7573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5874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485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614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554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2121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0307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337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451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217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256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1792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30/10/18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197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beginner.com/abstract-class-interface.htm" TargetMode="External"/><Relationship Id="rId4" Type="http://schemas.openxmlformats.org/officeDocument/2006/relationships/hyperlink" Target="http://mindprod.com/jgloss/interfacevsabstract.html" TargetMode="External"/><Relationship Id="rId5" Type="http://schemas.openxmlformats.org/officeDocument/2006/relationships/hyperlink" Target="http://geekswithblogs.net/mahesh/archive/2006/07/05/84120.aspx" TargetMode="External"/><Relationship Id="rId1" Type="http://schemas.openxmlformats.org/officeDocument/2006/relationships/slideLayout" Target="../slideLayouts/slideLayout27.xml"/><Relationship Id="rId2" Type="http://schemas.openxmlformats.org/officeDocument/2006/relationships/hyperlink" Target="http://www.javaworld.com/javaworld/javaqa/2001-04/03-qa-0420-abstrac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2800" dirty="0"/>
              <a:t>Interface and Abstract Class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COMP 6175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	  Object Oriented Programming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October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Interface in Advanced</a:t>
            </a:r>
          </a:p>
        </p:txBody>
      </p:sp>
      <p:sp>
        <p:nvSpPr>
          <p:cNvPr id="1843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FC324BA-D447-447D-97E4-B49264B0E320}" type="slidenum">
              <a:rPr lang="en-US"/>
              <a:pPr/>
              <a:t>10</a:t>
            </a:fld>
            <a:endParaRPr lang="en-US"/>
          </a:p>
        </p:txBody>
      </p:sp>
      <p:pic>
        <p:nvPicPr>
          <p:cNvPr id="18438" name="Picture 4" descr="Screen Shot 2013-05-28 at 9.04.01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179637"/>
            <a:ext cx="2971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5" descr="Screen Shot 2013-05-28 at 9.04.37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1775" y="2008187"/>
            <a:ext cx="41005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6" descr="Screen Shot 2013-05-28 at 9.05.10 A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179637"/>
            <a:ext cx="4460875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29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Interface in Advanced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8ACB758-6BEF-4B0C-9025-995AC1BFA12D}" type="slidenum">
              <a:rPr lang="en-US"/>
              <a:pPr/>
              <a:t>11</a:t>
            </a:fld>
            <a:endParaRPr lang="en-US"/>
          </a:p>
        </p:txBody>
      </p:sp>
      <p:pic>
        <p:nvPicPr>
          <p:cNvPr id="19462" name="Picture 4" descr="Screen Shot 2013-05-28 at 9.08.14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780415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737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95400"/>
            <a:ext cx="7924800" cy="792088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Interface VS Abstract Class (1)</a:t>
            </a:r>
          </a:p>
        </p:txBody>
      </p:sp>
      <p:graphicFrame>
        <p:nvGraphicFramePr>
          <p:cNvPr id="16412" name="Group 28"/>
          <p:cNvGraphicFramePr>
            <a:graphicFrameLocks noGrp="1"/>
          </p:cNvGraphicFramePr>
          <p:nvPr>
            <p:ph idx="1"/>
          </p:nvPr>
        </p:nvGraphicFramePr>
        <p:xfrm>
          <a:off x="1447800" y="2743200"/>
          <a:ext cx="7467600" cy="3571875"/>
        </p:xfrm>
        <a:graphic>
          <a:graphicData uri="http://schemas.openxmlformats.org/drawingml/2006/table">
            <a:tbl>
              <a:tblPr/>
              <a:tblGrid>
                <a:gridCol w="1143000"/>
                <a:gridCol w="1905000"/>
                <a:gridCol w="2514600"/>
                <a:gridCol w="1905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Interstate" pitchFamily="2" charset="0"/>
                        <a:ea typeface="ＭＳ Ｐゴシック" pitchFamily="34" charset="-128"/>
                      </a:endParaRPr>
                    </a:p>
                  </a:txBody>
                  <a:tcPr marL="87532" marR="87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Variables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Constructors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Methods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152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Abstract Class</a:t>
                      </a:r>
                    </a:p>
                  </a:txBody>
                  <a:tcPr marL="87532" marR="87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Free, no limit, no restriction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Constructor can be call through subclass via constructor chain.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Can not made the object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Free, no limit, no restriction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terstate" pitchFamily="2" charset="0"/>
                        <a:ea typeface="ＭＳ Ｐゴシック" pitchFamily="34" charset="-128"/>
                      </a:endParaRP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Interfaces</a:t>
                      </a:r>
                    </a:p>
                  </a:txBody>
                  <a:tcPr marL="87532" marR="87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All variables should be declared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public static final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No constructor.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Can not made the object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All functions should be declared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public abstract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5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050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A8C000E-B826-4768-BE4F-2C80FF12628A}" type="slidenum">
              <a:rPr lang="en-US"/>
              <a:pPr/>
              <a:t>12</a:t>
            </a:fld>
            <a:endParaRPr lang="en-US"/>
          </a:p>
        </p:txBody>
      </p:sp>
      <p:sp>
        <p:nvSpPr>
          <p:cNvPr id="20507" name="Rectangle 6"/>
          <p:cNvSpPr>
            <a:spLocks noChangeArrowheads="1"/>
          </p:cNvSpPr>
          <p:nvPr/>
        </p:nvSpPr>
        <p:spPr bwMode="auto">
          <a:xfrm>
            <a:off x="1447800" y="1981200"/>
            <a:ext cx="708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Difference of interfaces and abstract classes it is clear from its use. Interface was implemented and abstract class was derives (inherited).</a:t>
            </a:r>
          </a:p>
        </p:txBody>
      </p:sp>
    </p:spTree>
    <p:extLst>
      <p:ext uri="{BB962C8B-B14F-4D97-AF65-F5344CB8AC3E}">
        <p14:creationId xmlns:p14="http://schemas.microsoft.com/office/powerpoint/2010/main" val="7250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Interface VS Abstract Class (2</a:t>
            </a:r>
            <a:r>
              <a:rPr lang="en-US" altLang="ja-JP" dirty="0" smtClean="0">
                <a:solidFill>
                  <a:schemeClr val="tx1"/>
                </a:solidFill>
                <a:ea typeface="ＭＳ Ｐゴシック" pitchFamily="34" charset="-128"/>
              </a:rPr>
              <a:t>)</a:t>
            </a: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Java only allows </a:t>
            </a:r>
            <a:r>
              <a:rPr lang="en-US" i="1" smtClean="0">
                <a:ea typeface="ＭＳ Ｐゴシック" pitchFamily="34" charset="-128"/>
              </a:rPr>
              <a:t>single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inheritance</a:t>
            </a:r>
            <a:r>
              <a:rPr lang="en-US" smtClean="0">
                <a:ea typeface="ＭＳ Ｐゴシック" pitchFamily="34" charset="-128"/>
              </a:rPr>
              <a:t> for class, but can be </a:t>
            </a:r>
            <a:r>
              <a:rPr lang="en-US" i="1" smtClean="0">
                <a:ea typeface="ＭＳ Ｐゴシック" pitchFamily="34" charset="-128"/>
              </a:rPr>
              <a:t>multiple</a:t>
            </a:r>
            <a:r>
              <a:rPr lang="en-US" smtClean="0">
                <a:ea typeface="ＭＳ Ｐゴシック" pitchFamily="34" charset="-128"/>
              </a:rPr>
              <a:t> for </a:t>
            </a:r>
            <a:r>
              <a:rPr lang="en-US" i="1" smtClean="0">
                <a:ea typeface="ＭＳ Ｐゴシック" pitchFamily="34" charset="-128"/>
              </a:rPr>
              <a:t>interfaces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140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class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NewClass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extends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BaseClass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implements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Interface1, …, InterfacesN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1800" smtClean="0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….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An interface can be inherit from other class using </a:t>
            </a:r>
            <a:r>
              <a:rPr lang="en-US" i="1" smtClean="0">
                <a:ea typeface="ＭＳ Ｐゴシック" pitchFamily="34" charset="-128"/>
              </a:rPr>
              <a:t>keyword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mtClean="0">
                <a:solidFill>
                  <a:srgbClr val="0000FF"/>
                </a:solidFill>
                <a:ea typeface="ＭＳ Ｐゴシック" pitchFamily="34" charset="-128"/>
              </a:rPr>
              <a:t>extends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140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interface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NewClass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extends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Interface1, …, InterfacesN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1800" smtClean="0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constant and abstract method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66DF3A2-E371-45D3-9311-18FD52029E9D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assignment you are asked to create a program to calculate the area of some geometries : Rectangle, Triangle, Circle</a:t>
            </a:r>
          </a:p>
          <a:p>
            <a:r>
              <a:rPr lang="en-US" dirty="0" smtClean="0"/>
              <a:t>This task is require to use abstract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129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77286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78" y="2390588"/>
            <a:ext cx="8229600" cy="4391025"/>
          </a:xfrm>
        </p:spPr>
        <p:txBody>
          <a:bodyPr>
            <a:normAutofit/>
          </a:bodyPr>
          <a:lstStyle/>
          <a:p>
            <a:r>
              <a:rPr lang="en-US" sz="1800" dirty="0"/>
              <a:t>Daniel Liang, Y., 2015, Introduction to java programming, vol.</a:t>
            </a:r>
            <a:r>
              <a:rPr lang="en-AU" sz="1800" dirty="0"/>
              <a:t>10, Pearson Education, New Jersey. </a:t>
            </a:r>
            <a:endParaRPr lang="en-AU" sz="1800" dirty="0" smtClean="0"/>
          </a:p>
          <a:p>
            <a:endParaRPr lang="en-AU" sz="1800" dirty="0" smtClean="0"/>
          </a:p>
          <a:p>
            <a:endParaRPr lang="en-AU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Interface in Advanced</a:t>
            </a:r>
          </a:p>
        </p:txBody>
      </p:sp>
      <p:sp>
        <p:nvSpPr>
          <p:cNvPr id="1843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FC324BA-D447-447D-97E4-B49264B0E320}" type="slidenum">
              <a:rPr lang="en-US"/>
              <a:pPr/>
              <a:t>16</a:t>
            </a:fld>
            <a:endParaRPr lang="en-US"/>
          </a:p>
        </p:txBody>
      </p:sp>
      <p:pic>
        <p:nvPicPr>
          <p:cNvPr id="18438" name="Picture 4" descr="Screen Shot 2013-05-28 at 9.04.01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179637"/>
            <a:ext cx="2971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5" descr="Screen Shot 2013-05-28 at 9.04.37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1775" y="2008187"/>
            <a:ext cx="41005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6" descr="Screen Shot 2013-05-28 at 9.05.10 A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179637"/>
            <a:ext cx="4460875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90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Interface in Advanced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8ACB758-6BEF-4B0C-9025-995AC1BFA12D}" type="slidenum">
              <a:rPr lang="en-US"/>
              <a:pPr/>
              <a:t>17</a:t>
            </a:fld>
            <a:endParaRPr lang="en-US"/>
          </a:p>
        </p:txBody>
      </p:sp>
      <p:pic>
        <p:nvPicPr>
          <p:cNvPr id="19462" name="Picture 4" descr="Screen Shot 2013-05-28 at 9.08.14 A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780415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26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95400"/>
            <a:ext cx="7924800" cy="79208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Interface VS Abstract Class (1)</a:t>
            </a:r>
          </a:p>
        </p:txBody>
      </p:sp>
      <p:graphicFrame>
        <p:nvGraphicFramePr>
          <p:cNvPr id="16412" name="Group 28"/>
          <p:cNvGraphicFramePr>
            <a:graphicFrameLocks noGrp="1"/>
          </p:cNvGraphicFramePr>
          <p:nvPr>
            <p:ph idx="1"/>
          </p:nvPr>
        </p:nvGraphicFramePr>
        <p:xfrm>
          <a:off x="1447800" y="2743200"/>
          <a:ext cx="7467600" cy="3571875"/>
        </p:xfrm>
        <a:graphic>
          <a:graphicData uri="http://schemas.openxmlformats.org/drawingml/2006/table">
            <a:tbl>
              <a:tblPr/>
              <a:tblGrid>
                <a:gridCol w="1143000"/>
                <a:gridCol w="1905000"/>
                <a:gridCol w="2514600"/>
                <a:gridCol w="1905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Interstate" pitchFamily="2" charset="0"/>
                        <a:ea typeface="ＭＳ Ｐゴシック" pitchFamily="34" charset="-128"/>
                      </a:endParaRPr>
                    </a:p>
                  </a:txBody>
                  <a:tcPr marL="87532" marR="87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Variables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Constructors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Methods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152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Abstract Class</a:t>
                      </a:r>
                    </a:p>
                  </a:txBody>
                  <a:tcPr marL="87532" marR="87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Free, no limit, no restriction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Constructor can be call through subclass via constructor chain.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Can not made the object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Free, no limit, no restriction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terstate" pitchFamily="2" charset="0"/>
                        <a:ea typeface="ＭＳ Ｐゴシック" pitchFamily="34" charset="-128"/>
                      </a:endParaRP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Interfaces</a:t>
                      </a:r>
                    </a:p>
                  </a:txBody>
                  <a:tcPr marL="87532" marR="875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All variables should be declared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public static final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No constructor.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Can not made the object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All functions should be declared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nterstate" pitchFamily="2" charset="0"/>
                          <a:ea typeface="ＭＳ Ｐゴシック" pitchFamily="34" charset="-128"/>
                        </a:rPr>
                        <a:t>public abstract</a:t>
                      </a:r>
                    </a:p>
                  </a:txBody>
                  <a:tcPr marL="87532" marR="875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5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050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A8C000E-B826-4768-BE4F-2C80FF12628A}" type="slidenum">
              <a:rPr lang="en-US"/>
              <a:pPr/>
              <a:t>18</a:t>
            </a:fld>
            <a:endParaRPr lang="en-US"/>
          </a:p>
        </p:txBody>
      </p:sp>
      <p:sp>
        <p:nvSpPr>
          <p:cNvPr id="20507" name="Rectangle 6"/>
          <p:cNvSpPr>
            <a:spLocks noChangeArrowheads="1"/>
          </p:cNvSpPr>
          <p:nvPr/>
        </p:nvSpPr>
        <p:spPr bwMode="auto">
          <a:xfrm>
            <a:off x="1447800" y="1981200"/>
            <a:ext cx="708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Difference of interfaces and abstract classes it is clear from its use. Interface was implemented and abstract class was derives (inherited).</a:t>
            </a:r>
          </a:p>
        </p:txBody>
      </p:sp>
    </p:spTree>
    <p:extLst>
      <p:ext uri="{BB962C8B-B14F-4D97-AF65-F5344CB8AC3E}">
        <p14:creationId xmlns:p14="http://schemas.microsoft.com/office/powerpoint/2010/main" val="1572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Interface VS Abstract Class (2</a:t>
            </a:r>
            <a:r>
              <a:rPr lang="en-US" altLang="ja-JP" smtClean="0">
                <a:ea typeface="ＭＳ Ｐゴシック" pitchFamily="34" charset="-128"/>
              </a:rPr>
              <a:t>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Java only allows </a:t>
            </a:r>
            <a:r>
              <a:rPr lang="en-US" i="1" smtClean="0">
                <a:ea typeface="ＭＳ Ｐゴシック" pitchFamily="34" charset="-128"/>
              </a:rPr>
              <a:t>single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inheritance</a:t>
            </a:r>
            <a:r>
              <a:rPr lang="en-US" smtClean="0">
                <a:ea typeface="ＭＳ Ｐゴシック" pitchFamily="34" charset="-128"/>
              </a:rPr>
              <a:t> for class, but can be </a:t>
            </a:r>
            <a:r>
              <a:rPr lang="en-US" i="1" smtClean="0">
                <a:ea typeface="ＭＳ Ｐゴシック" pitchFamily="34" charset="-128"/>
              </a:rPr>
              <a:t>multiple</a:t>
            </a:r>
            <a:r>
              <a:rPr lang="en-US" smtClean="0">
                <a:ea typeface="ＭＳ Ｐゴシック" pitchFamily="34" charset="-128"/>
              </a:rPr>
              <a:t> for </a:t>
            </a:r>
            <a:r>
              <a:rPr lang="en-US" i="1" smtClean="0">
                <a:ea typeface="ＭＳ Ｐゴシック" pitchFamily="34" charset="-128"/>
              </a:rPr>
              <a:t>interfaces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140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class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NewClass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extends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BaseClass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implements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Interface1, …, InterfacesN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1800" smtClean="0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….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An interface can be inherit from other class using </a:t>
            </a:r>
            <a:r>
              <a:rPr lang="en-US" i="1" smtClean="0">
                <a:ea typeface="ＭＳ Ｐゴシック" pitchFamily="34" charset="-128"/>
              </a:rPr>
              <a:t>keyword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mtClean="0">
                <a:solidFill>
                  <a:srgbClr val="0000FF"/>
                </a:solidFill>
                <a:ea typeface="ＭＳ Ｐゴシック" pitchFamily="34" charset="-128"/>
              </a:rPr>
              <a:t>extends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140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interface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NewClass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extends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Interface1, …, InterfacesN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1800" smtClean="0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constant and abstract method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66DF3A2-E371-45D3-9311-18FD52029E9D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buNone/>
              <a:defRPr/>
            </a:pPr>
            <a:r>
              <a:rPr lang="en-AU" dirty="0"/>
              <a:t>- Abstract Class</a:t>
            </a:r>
            <a:br>
              <a:rPr lang="en-AU" dirty="0"/>
            </a:br>
            <a:r>
              <a:rPr lang="en-AU" dirty="0"/>
              <a:t>- Abstract Method</a:t>
            </a:r>
            <a:br>
              <a:rPr lang="en-AU" dirty="0"/>
            </a:br>
            <a:r>
              <a:rPr lang="en-AU" dirty="0"/>
              <a:t>- Interface VS Abstract Class</a:t>
            </a:r>
            <a:br>
              <a:rPr lang="en-AU" dirty="0"/>
            </a:br>
            <a:r>
              <a:rPr lang="en-AU" dirty="0"/>
              <a:t>- Interfaces Example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CD4-87BE-440B-937E-178098CB17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assignment you are asked to create a program to calculate the area of some geometries : Rectangle, Triangle, Circle</a:t>
            </a:r>
          </a:p>
          <a:p>
            <a:r>
              <a:rPr lang="en-US" dirty="0" smtClean="0"/>
              <a:t>This task is require to use abstract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656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References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 Liang, Y., 2015, Introduction to java programming, vol.</a:t>
            </a:r>
            <a:r>
              <a:rPr lang="en-AU"/>
              <a:t>10, Pearson Education, New Jersey.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Interfaces </a:t>
            </a:r>
            <a:r>
              <a:rPr lang="en-US" dirty="0" smtClean="0">
                <a:ea typeface="ＭＳ Ｐゴシック" pitchFamily="34" charset="-128"/>
              </a:rPr>
              <a:t>VS Abstract Class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sz="1600" dirty="0" smtClean="0">
                <a:ea typeface="ＭＳ Ｐゴシック" pitchFamily="34" charset="-128"/>
              </a:rPr>
              <a:t>	</a:t>
            </a:r>
            <a:r>
              <a:rPr lang="en-US" sz="1600" dirty="0" smtClean="0">
                <a:ea typeface="ＭＳ Ｐゴシック" pitchFamily="34" charset="-128"/>
                <a:hlinkClick r:id="rId2"/>
              </a:rPr>
              <a:t>http://www.javaworld.com/javaworld/javaqa/2001-04/03-qa-0420-abstract.html</a:t>
            </a:r>
            <a:endParaRPr lang="en-US" sz="16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sz="1600" dirty="0" smtClean="0">
                <a:ea typeface="ＭＳ Ｐゴシック" pitchFamily="34" charset="-128"/>
              </a:rPr>
              <a:t>	</a:t>
            </a:r>
            <a:r>
              <a:rPr lang="en-US" sz="1600" dirty="0" smtClean="0">
                <a:ea typeface="ＭＳ Ｐゴシック" pitchFamily="34" charset="-128"/>
                <a:hlinkClick r:id="rId3"/>
              </a:rPr>
              <a:t>http://www.javabeginner.com/abstract-class-interface.htm</a:t>
            </a:r>
            <a:endParaRPr lang="en-US" sz="16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sz="1600" dirty="0" smtClean="0">
                <a:ea typeface="ＭＳ Ｐゴシック" pitchFamily="34" charset="-128"/>
              </a:rPr>
              <a:t>   </a:t>
            </a:r>
            <a:r>
              <a:rPr lang="en-US" sz="1600" dirty="0" smtClean="0">
                <a:ea typeface="ＭＳ Ｐゴシック" pitchFamily="34" charset="-128"/>
                <a:hlinkClick r:id="rId4"/>
              </a:rPr>
              <a:t>http://mindprod.com/jgloss/interfacevsabstract.html</a:t>
            </a:r>
            <a:endParaRPr lang="en-US" sz="16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sz="1600" dirty="0" smtClean="0">
                <a:ea typeface="ＭＳ Ｐゴシック" pitchFamily="34" charset="-128"/>
              </a:rPr>
              <a:t>   </a:t>
            </a:r>
            <a:r>
              <a:rPr lang="en-US" sz="1600" dirty="0" smtClean="0">
                <a:ea typeface="ＭＳ Ｐゴシック" pitchFamily="34" charset="-128"/>
                <a:hlinkClick r:id="rId5"/>
              </a:rPr>
              <a:t>http://geekswithblogs.net/mahesh/archive/2006/07/05/84120.aspx</a:t>
            </a:r>
            <a:endParaRPr lang="en-US" sz="1600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sz="2800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079FB6C-37E2-403A-8F6C-2200DF45E249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Abstract Class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13716"/>
            <a:ext cx="8229600" cy="3352799"/>
          </a:xfrm>
        </p:spPr>
        <p:txBody>
          <a:bodyPr/>
          <a:lstStyle/>
          <a:p>
            <a:r>
              <a:rPr lang="en-US" dirty="0" smtClean="0"/>
              <a:t>Abstract class is a class that is declared abstract-it may or may not include abstract methods.</a:t>
            </a:r>
          </a:p>
          <a:p>
            <a:r>
              <a:rPr lang="en-US" dirty="0" smtClean="0"/>
              <a:t>Abstract class cannot be instantiated, but they can be </a:t>
            </a:r>
            <a:r>
              <a:rPr lang="en-US" dirty="0" err="1" smtClean="0"/>
              <a:t>subclassed</a:t>
            </a:r>
            <a:r>
              <a:rPr lang="en-US" dirty="0" smtClean="0"/>
              <a:t> – using 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operator. </a:t>
            </a:r>
          </a:p>
          <a:p>
            <a:r>
              <a:rPr lang="en-US" dirty="0" smtClean="0"/>
              <a:t>Declared using keyword </a:t>
            </a:r>
            <a:r>
              <a:rPr lang="en-US" dirty="0" smtClean="0">
                <a:solidFill>
                  <a:srgbClr val="0000FF"/>
                </a:solidFill>
              </a:rPr>
              <a:t>abstract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Abstract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method is a method that is declared without an implementation.</a:t>
            </a:r>
          </a:p>
          <a:p>
            <a:r>
              <a:rPr lang="en-US" dirty="0" smtClean="0"/>
              <a:t>If a class includes abstract methods, the class itself must be declared abstract.</a:t>
            </a:r>
          </a:p>
          <a:p>
            <a:r>
              <a:rPr lang="en-US" dirty="0" smtClean="0"/>
              <a:t>Has no coding content in the function and immediately terminated with a semicolon (;)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ea typeface="ＭＳ Ｐゴシック" pitchFamily="34" charset="-128"/>
              </a:rPr>
              <a:t>Example of Abstract Class and Method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2133600"/>
            <a:ext cx="6781800" cy="4038600"/>
          </a:xfrm>
        </p:spPr>
        <p:txBody>
          <a:bodyPr/>
          <a:lstStyle/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Declaring Abstract class and its Method</a:t>
            </a:r>
            <a:endParaRPr lang="en-US" sz="2400" smtClean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endParaRPr lang="en-US" sz="1800" smtClean="0">
              <a:solidFill>
                <a:srgbClr val="0000FF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abstract class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Shape {</a:t>
            </a: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 String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color;</a:t>
            </a: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Shape() {}</a:t>
            </a: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void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setColor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c) {</a:t>
            </a: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	color = c;</a:t>
            </a: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}</a:t>
            </a: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 String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getColor() {</a:t>
            </a: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	return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color;</a:t>
            </a: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}</a:t>
            </a: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abstract public double</a:t>
            </a: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area();</a:t>
            </a:r>
          </a:p>
          <a:p>
            <a:pPr marL="838200" lvl="1" indent="-381000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12293" name="Slide Number Placeholder 1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EE6B443-8EA5-4E7B-A76A-528FE0E61A07}" type="slidenum">
              <a:rPr lang="en-US"/>
              <a:pPr/>
              <a:t>5</a:t>
            </a:fld>
            <a:endParaRPr lang="en-US"/>
          </a:p>
        </p:txBody>
      </p:sp>
      <p:sp>
        <p:nvSpPr>
          <p:cNvPr id="12294" name="Oval 4"/>
          <p:cNvSpPr>
            <a:spLocks noChangeArrowheads="1"/>
          </p:cNvSpPr>
          <p:nvPr/>
        </p:nvSpPr>
        <p:spPr bwMode="auto">
          <a:xfrm>
            <a:off x="1012825" y="2667000"/>
            <a:ext cx="3571875" cy="4286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1555750" y="5105400"/>
            <a:ext cx="4181475" cy="5000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>
            <a:off x="4594225" y="2895600"/>
            <a:ext cx="1090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661025" y="2590800"/>
            <a:ext cx="2416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Declaration of abstract class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737225" y="5334000"/>
            <a:ext cx="762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423025" y="5029200"/>
            <a:ext cx="2568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Declaration of 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1931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0" dirty="0" smtClean="0">
                <a:solidFill>
                  <a:schemeClr val="tx1"/>
                </a:solidFill>
                <a:ea typeface="ＭＳ Ｐゴシック" pitchFamily="34" charset="-128"/>
              </a:rPr>
              <a:t>Example of Abstract Class and Method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smtClean="0">
                <a:ea typeface="ＭＳ Ｐゴシック" pitchFamily="34" charset="-128"/>
              </a:rPr>
              <a:t>When use in Subclass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class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Point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extends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Shape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static int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x, y;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Point()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x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y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double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area() {   return 0;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 double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perimeter(){   return 0;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smtClean="0">
              <a:solidFill>
                <a:srgbClr val="0000FF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 static void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print()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System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.out.println("point: " + x + "," + y);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 static void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main(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args[])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		Point p =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new</a:t>
            </a: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Point();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p.print();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  <a:endParaRPr lang="en-US" sz="12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13317" name="Slide Number Placeholder 1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6188E8D-A02A-4BF0-9F3C-CB5C9A141236}" type="slidenum">
              <a:rPr lang="en-US"/>
              <a:pPr/>
              <a:t>6</a:t>
            </a:fld>
            <a:endParaRPr lang="en-US"/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533400" y="2438400"/>
            <a:ext cx="485775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 flipV="1">
            <a:off x="5391150" y="2620963"/>
            <a:ext cx="6270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6019800" y="2286000"/>
            <a:ext cx="2940050" cy="646113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Point is inheritance of abstract Class Shape</a:t>
            </a: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1066800" y="3810000"/>
            <a:ext cx="3048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flipV="1">
            <a:off x="4114800" y="3452813"/>
            <a:ext cx="2066925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6172200" y="3200400"/>
            <a:ext cx="2243138" cy="9239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Area() function that overridden from its super-class.</a:t>
            </a:r>
          </a:p>
        </p:txBody>
      </p:sp>
      <p:pic>
        <p:nvPicPr>
          <p:cNvPr id="13324" name="Picture 5"/>
          <p:cNvPicPr>
            <a:picLocks noChangeAspect="1" noChangeArrowheads="1"/>
          </p:cNvPicPr>
          <p:nvPr/>
        </p:nvPicPr>
        <p:blipFill>
          <a:blip r:embed="rId2" cstate="print"/>
          <a:srcRect l="398" t="8585" r="61485" b="77318"/>
          <a:stretch>
            <a:fillRect/>
          </a:stretch>
        </p:blipFill>
        <p:spPr bwMode="auto">
          <a:xfrm>
            <a:off x="4500563" y="5922963"/>
            <a:ext cx="3929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68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Interface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58264"/>
            <a:ext cx="8229600" cy="4467225"/>
          </a:xfrm>
        </p:spPr>
        <p:txBody>
          <a:bodyPr/>
          <a:lstStyle/>
          <a:p>
            <a:r>
              <a:rPr lang="en-US" dirty="0" smtClean="0"/>
              <a:t>Interface is a class like construct that contains only constant and abstract methods.</a:t>
            </a:r>
          </a:p>
          <a:p>
            <a:r>
              <a:rPr lang="en-US" dirty="0" smtClean="0"/>
              <a:t>Interface is similar to an abstract class, but its intent is to specify common behavior for objects.</a:t>
            </a:r>
          </a:p>
          <a:p>
            <a:r>
              <a:rPr lang="en-US" dirty="0" smtClean="0"/>
              <a:t>Declarations using keyword </a:t>
            </a:r>
            <a:r>
              <a:rPr lang="en-US" dirty="0" smtClean="0">
                <a:solidFill>
                  <a:srgbClr val="0000FF"/>
                </a:solidFill>
              </a:rPr>
              <a:t>interface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modifier interface </a:t>
            </a:r>
            <a:r>
              <a:rPr lang="en-US" dirty="0" err="1" smtClean="0"/>
              <a:t>InterfaceName</a:t>
            </a:r>
            <a:r>
              <a:rPr lang="en-US" dirty="0" smtClean="0"/>
              <a:t>{	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r>
              <a:rPr lang="en-US" dirty="0" smtClean="0"/>
              <a:t>In subclass using keyword </a:t>
            </a:r>
            <a:r>
              <a:rPr lang="en-US" dirty="0" smtClean="0">
                <a:solidFill>
                  <a:srgbClr val="0000FF"/>
                </a:solidFill>
              </a:rPr>
              <a:t>implements.</a:t>
            </a:r>
          </a:p>
          <a:p>
            <a:r>
              <a:rPr lang="en-US" dirty="0" smtClean="0"/>
              <a:t>Cannot be made the object with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2" y="1446212"/>
            <a:ext cx="8229600" cy="7207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Example of Interfaces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2163"/>
            <a:ext cx="8229600" cy="287972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		When declare an interfaces</a:t>
            </a:r>
            <a:endParaRPr lang="en-US" dirty="0" smtClean="0">
              <a:solidFill>
                <a:schemeClr val="accent2"/>
              </a:solidFill>
            </a:endParaRPr>
          </a:p>
          <a:p>
            <a:pPr lvl="3" eaLnBrk="1" hangingPunct="1">
              <a:buFontTx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lvl="3" eaLnBrk="1" hangingPunct="1"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interface</a:t>
            </a:r>
            <a:r>
              <a:rPr lang="en-US" sz="2000" dirty="0" smtClean="0"/>
              <a:t> Shape {</a:t>
            </a:r>
          </a:p>
          <a:p>
            <a:pPr lvl="3"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public double</a:t>
            </a:r>
            <a:r>
              <a:rPr lang="en-US" sz="2000" dirty="0" smtClean="0"/>
              <a:t> area();</a:t>
            </a:r>
          </a:p>
          <a:p>
            <a:pPr lvl="3"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public double</a:t>
            </a:r>
            <a:r>
              <a:rPr lang="en-US" sz="2000" dirty="0" smtClean="0"/>
              <a:t> volume();</a:t>
            </a:r>
          </a:p>
          <a:p>
            <a:pPr lvl="3" eaLnBrk="1" hangingPunct="1"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1600200" y="3213100"/>
            <a:ext cx="2520950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4140200" y="34591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499100" y="3289299"/>
            <a:ext cx="2273300" cy="36933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Declare class interface</a:t>
            </a:r>
          </a:p>
        </p:txBody>
      </p:sp>
      <p:sp>
        <p:nvSpPr>
          <p:cNvPr id="8200" name="AutoShape 8"/>
          <p:cNvSpPr>
            <a:spLocks/>
          </p:cNvSpPr>
          <p:nvPr/>
        </p:nvSpPr>
        <p:spPr bwMode="auto">
          <a:xfrm>
            <a:off x="4932363" y="3860800"/>
            <a:ext cx="431800" cy="504825"/>
          </a:xfrm>
          <a:prstGeom prst="rightBrace">
            <a:avLst>
              <a:gd name="adj1" fmla="val 9743"/>
              <a:gd name="adj2" fmla="val 47486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id-ID"/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5364162" y="4011055"/>
            <a:ext cx="1798637" cy="36933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13149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ea typeface="ＭＳ Ｐゴシック" pitchFamily="34" charset="-128"/>
              </a:rPr>
              <a:t>Example of Interfaces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>
                <a:ea typeface="ＭＳ Ｐゴシック" pitchFamily="34" charset="-128"/>
              </a:rPr>
              <a:t>When use in Subclass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class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Point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implements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Shape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static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x, y;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Point()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x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y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public double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area() {   return 0;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 double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volume() {   return 0;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dirty="0" smtClean="0">
              <a:solidFill>
                <a:srgbClr val="0000FF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 static void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print()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</a:t>
            </a:r>
            <a:r>
              <a:rPr lang="en-US" sz="16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.out.println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("point: " + x + "," + y);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public static void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[])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		Point p =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Point();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p.print</a:t>
            </a: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  <a:endParaRPr lang="en-US" sz="12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17413" name="Slide Number Placeholder 1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BE2D1FD-175E-433D-8BE4-32FA14FDC16F}" type="slidenum">
              <a:rPr lang="en-US"/>
              <a:pPr/>
              <a:t>9</a:t>
            </a:fld>
            <a:endParaRPr lang="en-US"/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620713" y="2506663"/>
            <a:ext cx="485775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 flipV="1">
            <a:off x="5105400" y="2133600"/>
            <a:ext cx="7842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5867400" y="1676400"/>
            <a:ext cx="2940050" cy="9239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Using implement if you want to use interface</a:t>
            </a:r>
          </a:p>
          <a:p>
            <a:r>
              <a:rPr lang="en-US"/>
              <a:t>class Shape</a:t>
            </a:r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914400" y="3429000"/>
            <a:ext cx="5562600" cy="990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 flipV="1">
            <a:off x="6477000" y="3810000"/>
            <a:ext cx="5000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7010400" y="2743200"/>
            <a:ext cx="1785938" cy="15700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 Functions in interface class Shape</a:t>
            </a:r>
          </a:p>
          <a:p>
            <a:r>
              <a:rPr lang="en-US" sz="1600"/>
              <a:t>Should be overridden in subclass Point</a:t>
            </a:r>
          </a:p>
        </p:txBody>
      </p:sp>
      <p:pic>
        <p:nvPicPr>
          <p:cNvPr id="17420" name="Picture 5"/>
          <p:cNvPicPr>
            <a:picLocks noChangeAspect="1" noChangeArrowheads="1"/>
          </p:cNvPicPr>
          <p:nvPr/>
        </p:nvPicPr>
        <p:blipFill>
          <a:blip r:embed="rId2" cstate="print"/>
          <a:srcRect l="398" t="8585" r="61485" b="77318"/>
          <a:stretch>
            <a:fillRect/>
          </a:stretch>
        </p:blipFill>
        <p:spPr bwMode="auto">
          <a:xfrm>
            <a:off x="4500563" y="5922963"/>
            <a:ext cx="3929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99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anchor="ctr"/>
      <a:lstStyle>
        <a:defPPr algn="ctr" eaLnBrk="0" hangingPunct="0">
          <a:defRPr sz="3200" kern="0" dirty="0">
            <a:solidFill>
              <a:schemeClr val="tx2"/>
            </a:solidFill>
            <a:latin typeface="+mj-lt"/>
            <a:cs typeface="ＭＳ Ｐゴシック" pitchFamily="-109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180909819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8EED7567-747C-4E68-96C4-14153550D283}"/>
</file>

<file path=customXml/itemProps2.xml><?xml version="1.0" encoding="utf-8"?>
<ds:datastoreItem xmlns:ds="http://schemas.openxmlformats.org/officeDocument/2006/customXml" ds:itemID="{831AB3AB-BF2C-4FDE-8D61-41BD9D1852BE}"/>
</file>

<file path=customXml/itemProps3.xml><?xml version="1.0" encoding="utf-8"?>
<ds:datastoreItem xmlns:ds="http://schemas.openxmlformats.org/officeDocument/2006/customXml" ds:itemID="{71D31F4A-B4C1-4837-B59D-E91A8D17E956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10352</TotalTime>
  <Words>668</Words>
  <Application>Microsoft Macintosh PowerPoint</Application>
  <PresentationFormat>On-screen Show (4:3)</PresentationFormat>
  <Paragraphs>206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Courier New</vt:lpstr>
      <vt:lpstr>Interstate</vt:lpstr>
      <vt:lpstr>ＭＳ Ｐゴシック</vt:lpstr>
      <vt:lpstr>Open Sans</vt:lpstr>
      <vt:lpstr>Wingdings</vt:lpstr>
      <vt:lpstr>Arial</vt:lpstr>
      <vt:lpstr>Template PPT 2015</vt:lpstr>
      <vt:lpstr>Interface and Abstract Class  Session  9</vt:lpstr>
      <vt:lpstr>Outline</vt:lpstr>
      <vt:lpstr>Abstract Class Introduction</vt:lpstr>
      <vt:lpstr>Abstract Method</vt:lpstr>
      <vt:lpstr>Example of Abstract Class and Method (1)</vt:lpstr>
      <vt:lpstr>Example of Abstract Class and Method (2)</vt:lpstr>
      <vt:lpstr>Interface Introduction</vt:lpstr>
      <vt:lpstr>Example of Interfaces</vt:lpstr>
      <vt:lpstr>Example of Interfaces (2)</vt:lpstr>
      <vt:lpstr>Interface in Advanced</vt:lpstr>
      <vt:lpstr>Interface in Advanced</vt:lpstr>
      <vt:lpstr>Interface VS Abstract Class (1)</vt:lpstr>
      <vt:lpstr>Interface VS Abstract Class (2)</vt:lpstr>
      <vt:lpstr>Assignment</vt:lpstr>
      <vt:lpstr>References</vt:lpstr>
      <vt:lpstr>Interface in Advanced</vt:lpstr>
      <vt:lpstr>Interface in Advanced</vt:lpstr>
      <vt:lpstr>Interface VS Abstract Class (1)</vt:lpstr>
      <vt:lpstr>Interface VS Abstract Class (2)</vt:lpstr>
      <vt:lpstr>Assignment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FIDELSON TANZIL</cp:lastModifiedBy>
  <cp:revision>1248</cp:revision>
  <dcterms:created xsi:type="dcterms:W3CDTF">2015-05-04T03:33:03Z</dcterms:created>
  <dcterms:modified xsi:type="dcterms:W3CDTF">2018-10-29T16:20:29Z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