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2"/>
  </p:notesMasterIdLst>
  <p:sldIdLst>
    <p:sldId id="256" r:id="rId6"/>
    <p:sldId id="257" r:id="rId7"/>
    <p:sldId id="455" r:id="rId8"/>
    <p:sldId id="454" r:id="rId9"/>
    <p:sldId id="456" r:id="rId10"/>
    <p:sldId id="457" r:id="rId11"/>
    <p:sldId id="458" r:id="rId12"/>
    <p:sldId id="459" r:id="rId13"/>
    <p:sldId id="460" r:id="rId14"/>
    <p:sldId id="462" r:id="rId15"/>
    <p:sldId id="461" r:id="rId16"/>
    <p:sldId id="463" r:id="rId17"/>
    <p:sldId id="464" r:id="rId18"/>
    <p:sldId id="465" r:id="rId19"/>
    <p:sldId id="466" r:id="rId20"/>
    <p:sldId id="271" r:id="rId21"/>
  </p:sldIdLst>
  <p:sldSz cx="10688638" cy="7562850"/>
  <p:notesSz cx="6858000" cy="9144000"/>
  <p:defaultTextStyle>
    <a:defPPr>
      <a:defRPr lang="en-US"/>
    </a:defPPr>
    <a:lvl1pPr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520700" indent="-635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1041400" indent="-1270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563688" indent="-1920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2084388" indent="-2555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6D91671F-11EC-43A0-B0B5-6D80C965B915}">
          <p14:sldIdLst>
            <p14:sldId id="256"/>
          </p14:sldIdLst>
        </p14:section>
        <p14:section name="COURSE CONTENT" id="{6162E7E0-B512-4FEF-B619-C9187795397D}">
          <p14:sldIdLst>
            <p14:sldId id="257"/>
            <p14:sldId id="455"/>
            <p14:sldId id="454"/>
            <p14:sldId id="456"/>
            <p14:sldId id="457"/>
            <p14:sldId id="458"/>
            <p14:sldId id="459"/>
            <p14:sldId id="460"/>
            <p14:sldId id="462"/>
            <p14:sldId id="461"/>
            <p14:sldId id="463"/>
            <p14:sldId id="464"/>
            <p14:sldId id="465"/>
            <p14:sldId id="466"/>
          </p14:sldIdLst>
        </p14:section>
        <p14:section name="Reference" id="{7CD1D1F8-B1B9-41FB-A3E8-64EBCA422902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208DCE"/>
    <a:srgbClr val="0079B8"/>
    <a:srgbClr val="946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0"/>
    <p:restoredTop sz="93484"/>
  </p:normalViewPr>
  <p:slideViewPr>
    <p:cSldViewPr snapToGrid="0" snapToObjects="1">
      <p:cViewPr varScale="1">
        <p:scale>
          <a:sx n="50" d="100"/>
          <a:sy n="50" d="100"/>
        </p:scale>
        <p:origin x="936" y="29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738C75-AE9B-4CFC-8F0A-22CF7E6F188E}" type="doc">
      <dgm:prSet loTypeId="urn:microsoft.com/office/officeart/2005/8/layout/target3" loCatId="relationship" qsTypeId="urn:microsoft.com/office/officeart/2005/8/quickstyle/3d3" qsCatId="3D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E8C3D92E-88D8-4EE8-980F-64A08E77C791}">
      <dgm:prSet/>
      <dgm:spPr/>
      <dgm:t>
        <a:bodyPr/>
        <a:lstStyle/>
        <a:p>
          <a:pPr rtl="0"/>
          <a:r>
            <a:rPr lang="en-US" dirty="0"/>
            <a:t>Intro to Scientific Computing</a:t>
          </a:r>
        </a:p>
      </dgm:t>
    </dgm:pt>
    <dgm:pt modelId="{F4CCD9A7-4E64-4069-AE3B-9DF6CA978BE4}" type="parTrans" cxnId="{2D3A6682-25F8-4131-BE1C-F4FD0E13FB93}">
      <dgm:prSet/>
      <dgm:spPr/>
      <dgm:t>
        <a:bodyPr/>
        <a:lstStyle/>
        <a:p>
          <a:endParaRPr lang="en-US"/>
        </a:p>
      </dgm:t>
    </dgm:pt>
    <dgm:pt modelId="{8B665B17-05ED-4B38-8EBC-BE7EA33874D3}" type="sibTrans" cxnId="{2D3A6682-25F8-4131-BE1C-F4FD0E13FB93}">
      <dgm:prSet/>
      <dgm:spPr/>
      <dgm:t>
        <a:bodyPr/>
        <a:lstStyle/>
        <a:p>
          <a:endParaRPr lang="en-US"/>
        </a:p>
      </dgm:t>
    </dgm:pt>
    <dgm:pt modelId="{BF8C27E1-651B-4E74-AEF6-935CD70424D0}">
      <dgm:prSet/>
      <dgm:spPr/>
      <dgm:t>
        <a:bodyPr/>
        <a:lstStyle/>
        <a:p>
          <a:r>
            <a:rPr lang="en-AU" dirty="0"/>
            <a:t>Intro to Numerical Method</a:t>
          </a:r>
          <a:endParaRPr lang="en-US" dirty="0"/>
        </a:p>
      </dgm:t>
    </dgm:pt>
    <dgm:pt modelId="{706DD0C5-C20C-4939-96D1-2DE8836713E7}" type="parTrans" cxnId="{3A223EE7-CD2E-4138-BC2A-FA341E0A4B75}">
      <dgm:prSet/>
      <dgm:spPr/>
      <dgm:t>
        <a:bodyPr/>
        <a:lstStyle/>
        <a:p>
          <a:endParaRPr lang="en-US"/>
        </a:p>
      </dgm:t>
    </dgm:pt>
    <dgm:pt modelId="{4F8FEEF6-D111-4C2F-BCF8-6BF77B445FC0}" type="sibTrans" cxnId="{3A223EE7-CD2E-4138-BC2A-FA341E0A4B75}">
      <dgm:prSet/>
      <dgm:spPr/>
      <dgm:t>
        <a:bodyPr/>
        <a:lstStyle/>
        <a:p>
          <a:endParaRPr lang="en-US"/>
        </a:p>
      </dgm:t>
    </dgm:pt>
    <dgm:pt modelId="{BBE3A848-023A-476F-9612-D18687E18F24}">
      <dgm:prSet/>
      <dgm:spPr/>
      <dgm:t>
        <a:bodyPr/>
        <a:lstStyle/>
        <a:p>
          <a:pPr rtl="0"/>
          <a:r>
            <a:rPr lang="en-AU"/>
            <a:t>Absolute and relative errors</a:t>
          </a:r>
          <a:endParaRPr lang="en-US" dirty="0"/>
        </a:p>
      </dgm:t>
    </dgm:pt>
    <dgm:pt modelId="{AEE77385-BCFD-4B8C-AAD4-7FF83F351C9B}" type="parTrans" cxnId="{86AFD294-0CC1-4CDC-93B7-2907840C8698}">
      <dgm:prSet/>
      <dgm:spPr/>
      <dgm:t>
        <a:bodyPr/>
        <a:lstStyle/>
        <a:p>
          <a:endParaRPr lang="en-HK"/>
        </a:p>
      </dgm:t>
    </dgm:pt>
    <dgm:pt modelId="{88C357EB-6588-4B27-91A3-E6375C5C9A8D}" type="sibTrans" cxnId="{86AFD294-0CC1-4CDC-93B7-2907840C8698}">
      <dgm:prSet/>
      <dgm:spPr/>
      <dgm:t>
        <a:bodyPr/>
        <a:lstStyle/>
        <a:p>
          <a:endParaRPr lang="en-HK"/>
        </a:p>
      </dgm:t>
    </dgm:pt>
    <dgm:pt modelId="{FB12CC6F-FFB7-41C7-8BA1-9212A8C68850}" type="pres">
      <dgm:prSet presAssocID="{D2738C75-AE9B-4CFC-8F0A-22CF7E6F188E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32B0E6A2-5142-41AA-961D-7A04E265F6EE}" type="pres">
      <dgm:prSet presAssocID="{E8C3D92E-88D8-4EE8-980F-64A08E77C791}" presName="circle1" presStyleLbl="node1" presStyleIdx="0" presStyleCnt="3"/>
      <dgm:spPr/>
    </dgm:pt>
    <dgm:pt modelId="{39774DD3-70D2-4140-A1C7-D5C784B7CF5E}" type="pres">
      <dgm:prSet presAssocID="{E8C3D92E-88D8-4EE8-980F-64A08E77C791}" presName="space" presStyleCnt="0"/>
      <dgm:spPr/>
    </dgm:pt>
    <dgm:pt modelId="{027D4DEA-148C-4201-9740-FAC178809EDE}" type="pres">
      <dgm:prSet presAssocID="{E8C3D92E-88D8-4EE8-980F-64A08E77C791}" presName="rect1" presStyleLbl="alignAcc1" presStyleIdx="0" presStyleCnt="3"/>
      <dgm:spPr/>
    </dgm:pt>
    <dgm:pt modelId="{3B9D06E3-13E3-49E3-871E-5275F28255B5}" type="pres">
      <dgm:prSet presAssocID="{BF8C27E1-651B-4E74-AEF6-935CD70424D0}" presName="vertSpace2" presStyleLbl="node1" presStyleIdx="0" presStyleCnt="3"/>
      <dgm:spPr/>
    </dgm:pt>
    <dgm:pt modelId="{41E99FBC-E33F-43D1-9DA9-8BBF2FBECCFD}" type="pres">
      <dgm:prSet presAssocID="{BF8C27E1-651B-4E74-AEF6-935CD70424D0}" presName="circle2" presStyleLbl="node1" presStyleIdx="1" presStyleCnt="3"/>
      <dgm:spPr/>
    </dgm:pt>
    <dgm:pt modelId="{81A610CE-0632-4163-A810-22BF016111BC}" type="pres">
      <dgm:prSet presAssocID="{BF8C27E1-651B-4E74-AEF6-935CD70424D0}" presName="rect2" presStyleLbl="alignAcc1" presStyleIdx="1" presStyleCnt="3"/>
      <dgm:spPr/>
    </dgm:pt>
    <dgm:pt modelId="{E6ABEB2E-0480-412B-BF8B-A5E72F9C31D8}" type="pres">
      <dgm:prSet presAssocID="{BBE3A848-023A-476F-9612-D18687E18F24}" presName="vertSpace3" presStyleLbl="node1" presStyleIdx="1" presStyleCnt="3"/>
      <dgm:spPr/>
    </dgm:pt>
    <dgm:pt modelId="{13BF827E-C40A-46D9-B5FA-9AB4F97F6FC7}" type="pres">
      <dgm:prSet presAssocID="{BBE3A848-023A-476F-9612-D18687E18F24}" presName="circle3" presStyleLbl="node1" presStyleIdx="2" presStyleCnt="3"/>
      <dgm:spPr/>
    </dgm:pt>
    <dgm:pt modelId="{66D8F86D-ECFE-4C5E-8F36-34040C393A13}" type="pres">
      <dgm:prSet presAssocID="{BBE3A848-023A-476F-9612-D18687E18F24}" presName="rect3" presStyleLbl="alignAcc1" presStyleIdx="2" presStyleCnt="3"/>
      <dgm:spPr/>
    </dgm:pt>
    <dgm:pt modelId="{6B6ADCC7-6C33-4561-A9FB-EAADFBF42704}" type="pres">
      <dgm:prSet presAssocID="{E8C3D92E-88D8-4EE8-980F-64A08E77C791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A7CA89B9-3C79-4FDB-9E42-84DED09E02E8}" type="pres">
      <dgm:prSet presAssocID="{BF8C27E1-651B-4E74-AEF6-935CD70424D0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BCAFB752-E0A9-42C9-80AF-7CD716FA79DB}" type="pres">
      <dgm:prSet presAssocID="{BBE3A848-023A-476F-9612-D18687E18F24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02D2170E-60EA-420E-9F80-91CAABA1F167}" type="presOf" srcId="{E8C3D92E-88D8-4EE8-980F-64A08E77C791}" destId="{6B6ADCC7-6C33-4561-A9FB-EAADFBF42704}" srcOrd="1" destOrd="0" presId="urn:microsoft.com/office/officeart/2005/8/layout/target3"/>
    <dgm:cxn modelId="{BFAC6021-3831-4599-8F08-D609A61715DC}" type="presOf" srcId="{E8C3D92E-88D8-4EE8-980F-64A08E77C791}" destId="{027D4DEA-148C-4201-9740-FAC178809EDE}" srcOrd="0" destOrd="0" presId="urn:microsoft.com/office/officeart/2005/8/layout/target3"/>
    <dgm:cxn modelId="{76C25835-A342-4576-AC6E-A601EE866678}" type="presOf" srcId="{BBE3A848-023A-476F-9612-D18687E18F24}" destId="{66D8F86D-ECFE-4C5E-8F36-34040C393A13}" srcOrd="0" destOrd="0" presId="urn:microsoft.com/office/officeart/2005/8/layout/target3"/>
    <dgm:cxn modelId="{2E515C40-6C65-4F00-A74A-C1AFCE0485F6}" type="presOf" srcId="{BBE3A848-023A-476F-9612-D18687E18F24}" destId="{BCAFB752-E0A9-42C9-80AF-7CD716FA79DB}" srcOrd="1" destOrd="0" presId="urn:microsoft.com/office/officeart/2005/8/layout/target3"/>
    <dgm:cxn modelId="{D72C2255-B3EF-49A4-A1B6-A55392AAE7FB}" type="presOf" srcId="{D2738C75-AE9B-4CFC-8F0A-22CF7E6F188E}" destId="{FB12CC6F-FFB7-41C7-8BA1-9212A8C68850}" srcOrd="0" destOrd="0" presId="urn:microsoft.com/office/officeart/2005/8/layout/target3"/>
    <dgm:cxn modelId="{2D3A6682-25F8-4131-BE1C-F4FD0E13FB93}" srcId="{D2738C75-AE9B-4CFC-8F0A-22CF7E6F188E}" destId="{E8C3D92E-88D8-4EE8-980F-64A08E77C791}" srcOrd="0" destOrd="0" parTransId="{F4CCD9A7-4E64-4069-AE3B-9DF6CA978BE4}" sibTransId="{8B665B17-05ED-4B38-8EBC-BE7EA33874D3}"/>
    <dgm:cxn modelId="{86AFD294-0CC1-4CDC-93B7-2907840C8698}" srcId="{D2738C75-AE9B-4CFC-8F0A-22CF7E6F188E}" destId="{BBE3A848-023A-476F-9612-D18687E18F24}" srcOrd="2" destOrd="0" parTransId="{AEE77385-BCFD-4B8C-AAD4-7FF83F351C9B}" sibTransId="{88C357EB-6588-4B27-91A3-E6375C5C9A8D}"/>
    <dgm:cxn modelId="{E90812A3-CAC6-4681-BFF1-57786BDFFB0A}" type="presOf" srcId="{BF8C27E1-651B-4E74-AEF6-935CD70424D0}" destId="{A7CA89B9-3C79-4FDB-9E42-84DED09E02E8}" srcOrd="1" destOrd="0" presId="urn:microsoft.com/office/officeart/2005/8/layout/target3"/>
    <dgm:cxn modelId="{3A223EE7-CD2E-4138-BC2A-FA341E0A4B75}" srcId="{D2738C75-AE9B-4CFC-8F0A-22CF7E6F188E}" destId="{BF8C27E1-651B-4E74-AEF6-935CD70424D0}" srcOrd="1" destOrd="0" parTransId="{706DD0C5-C20C-4939-96D1-2DE8836713E7}" sibTransId="{4F8FEEF6-D111-4C2F-BCF8-6BF77B445FC0}"/>
    <dgm:cxn modelId="{929A80F6-370F-4D87-83D0-ADB4736DEC3E}" type="presOf" srcId="{BF8C27E1-651B-4E74-AEF6-935CD70424D0}" destId="{81A610CE-0632-4163-A810-22BF016111BC}" srcOrd="0" destOrd="0" presId="urn:microsoft.com/office/officeart/2005/8/layout/target3"/>
    <dgm:cxn modelId="{0D6B118E-7E1D-4962-8718-CA34E42641A8}" type="presParOf" srcId="{FB12CC6F-FFB7-41C7-8BA1-9212A8C68850}" destId="{32B0E6A2-5142-41AA-961D-7A04E265F6EE}" srcOrd="0" destOrd="0" presId="urn:microsoft.com/office/officeart/2005/8/layout/target3"/>
    <dgm:cxn modelId="{93A2F7E9-0F0C-4EAE-9B3F-FC1FFBF058AA}" type="presParOf" srcId="{FB12CC6F-FFB7-41C7-8BA1-9212A8C68850}" destId="{39774DD3-70D2-4140-A1C7-D5C784B7CF5E}" srcOrd="1" destOrd="0" presId="urn:microsoft.com/office/officeart/2005/8/layout/target3"/>
    <dgm:cxn modelId="{8C321993-9A50-40E7-A9A1-3E0F47497685}" type="presParOf" srcId="{FB12CC6F-FFB7-41C7-8BA1-9212A8C68850}" destId="{027D4DEA-148C-4201-9740-FAC178809EDE}" srcOrd="2" destOrd="0" presId="urn:microsoft.com/office/officeart/2005/8/layout/target3"/>
    <dgm:cxn modelId="{4FC33765-738E-4AE7-A99B-890867951C45}" type="presParOf" srcId="{FB12CC6F-FFB7-41C7-8BA1-9212A8C68850}" destId="{3B9D06E3-13E3-49E3-871E-5275F28255B5}" srcOrd="3" destOrd="0" presId="urn:microsoft.com/office/officeart/2005/8/layout/target3"/>
    <dgm:cxn modelId="{B8A1BAE2-98D4-4D5D-B225-E5F2AB377A40}" type="presParOf" srcId="{FB12CC6F-FFB7-41C7-8BA1-9212A8C68850}" destId="{41E99FBC-E33F-43D1-9DA9-8BBF2FBECCFD}" srcOrd="4" destOrd="0" presId="urn:microsoft.com/office/officeart/2005/8/layout/target3"/>
    <dgm:cxn modelId="{FBF0CBAC-ADDE-4047-98EF-06D92EFCFB9C}" type="presParOf" srcId="{FB12CC6F-FFB7-41C7-8BA1-9212A8C68850}" destId="{81A610CE-0632-4163-A810-22BF016111BC}" srcOrd="5" destOrd="0" presId="urn:microsoft.com/office/officeart/2005/8/layout/target3"/>
    <dgm:cxn modelId="{18D74122-1016-4410-A47A-0E955F3059C7}" type="presParOf" srcId="{FB12CC6F-FFB7-41C7-8BA1-9212A8C68850}" destId="{E6ABEB2E-0480-412B-BF8B-A5E72F9C31D8}" srcOrd="6" destOrd="0" presId="urn:microsoft.com/office/officeart/2005/8/layout/target3"/>
    <dgm:cxn modelId="{48DBD87A-7C34-4E6B-B640-7B4CED33A1C6}" type="presParOf" srcId="{FB12CC6F-FFB7-41C7-8BA1-9212A8C68850}" destId="{13BF827E-C40A-46D9-B5FA-9AB4F97F6FC7}" srcOrd="7" destOrd="0" presId="urn:microsoft.com/office/officeart/2005/8/layout/target3"/>
    <dgm:cxn modelId="{CF380D10-16C5-4255-9A38-5BA37B158D09}" type="presParOf" srcId="{FB12CC6F-FFB7-41C7-8BA1-9212A8C68850}" destId="{66D8F86D-ECFE-4C5E-8F36-34040C393A13}" srcOrd="8" destOrd="0" presId="urn:microsoft.com/office/officeart/2005/8/layout/target3"/>
    <dgm:cxn modelId="{168433C4-4651-4A79-9E20-DD8130701833}" type="presParOf" srcId="{FB12CC6F-FFB7-41C7-8BA1-9212A8C68850}" destId="{6B6ADCC7-6C33-4561-A9FB-EAADFBF42704}" srcOrd="9" destOrd="0" presId="urn:microsoft.com/office/officeart/2005/8/layout/target3"/>
    <dgm:cxn modelId="{261D6EAB-B1A1-4003-9953-41F6FD4BE5C7}" type="presParOf" srcId="{FB12CC6F-FFB7-41C7-8BA1-9212A8C68850}" destId="{A7CA89B9-3C79-4FDB-9E42-84DED09E02E8}" srcOrd="10" destOrd="0" presId="urn:microsoft.com/office/officeart/2005/8/layout/target3"/>
    <dgm:cxn modelId="{E8D78ECA-B991-440F-87D2-23D762873F8D}" type="presParOf" srcId="{FB12CC6F-FFB7-41C7-8BA1-9212A8C68850}" destId="{BCAFB752-E0A9-42C9-80AF-7CD716FA79DB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B0E6A2-5142-41AA-961D-7A04E265F6EE}">
      <dsp:nvSpPr>
        <dsp:cNvPr id="0" name=""/>
        <dsp:cNvSpPr/>
      </dsp:nvSpPr>
      <dsp:spPr>
        <a:xfrm>
          <a:off x="0" y="0"/>
          <a:ext cx="3927838" cy="3927838"/>
        </a:xfrm>
        <a:prstGeom prst="pie">
          <a:avLst>
            <a:gd name="adj1" fmla="val 5400000"/>
            <a:gd name="adj2" fmla="val 16200000"/>
          </a:avLst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7D4DEA-148C-4201-9740-FAC178809EDE}">
      <dsp:nvSpPr>
        <dsp:cNvPr id="0" name=""/>
        <dsp:cNvSpPr/>
      </dsp:nvSpPr>
      <dsp:spPr>
        <a:xfrm>
          <a:off x="1963919" y="0"/>
          <a:ext cx="6017487" cy="39278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Intro to Scientific Computing</a:t>
          </a:r>
        </a:p>
      </dsp:txBody>
      <dsp:txXfrm>
        <a:off x="1963919" y="0"/>
        <a:ext cx="6017487" cy="1178353"/>
      </dsp:txXfrm>
    </dsp:sp>
    <dsp:sp modelId="{41E99FBC-E33F-43D1-9DA9-8BBF2FBECCFD}">
      <dsp:nvSpPr>
        <dsp:cNvPr id="0" name=""/>
        <dsp:cNvSpPr/>
      </dsp:nvSpPr>
      <dsp:spPr>
        <a:xfrm>
          <a:off x="687372" y="1178353"/>
          <a:ext cx="2553092" cy="2553092"/>
        </a:xfrm>
        <a:prstGeom prst="pie">
          <a:avLst>
            <a:gd name="adj1" fmla="val 5400000"/>
            <a:gd name="adj2" fmla="val 16200000"/>
          </a:avLst>
        </a:prstGeom>
        <a:solidFill>
          <a:schemeClr val="accent6">
            <a:shade val="50000"/>
            <a:hueOff val="-307797"/>
            <a:satOff val="20520"/>
            <a:lumOff val="2679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A610CE-0632-4163-A810-22BF016111BC}">
      <dsp:nvSpPr>
        <dsp:cNvPr id="0" name=""/>
        <dsp:cNvSpPr/>
      </dsp:nvSpPr>
      <dsp:spPr>
        <a:xfrm>
          <a:off x="1963919" y="1178353"/>
          <a:ext cx="6017487" cy="25530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800" kern="1200" dirty="0"/>
            <a:t>Intro to Numerical Method</a:t>
          </a:r>
          <a:endParaRPr lang="en-US" sz="3800" kern="1200" dirty="0"/>
        </a:p>
      </dsp:txBody>
      <dsp:txXfrm>
        <a:off x="1963919" y="1178353"/>
        <a:ext cx="6017487" cy="1178350"/>
      </dsp:txXfrm>
    </dsp:sp>
    <dsp:sp modelId="{13BF827E-C40A-46D9-B5FA-9AB4F97F6FC7}">
      <dsp:nvSpPr>
        <dsp:cNvPr id="0" name=""/>
        <dsp:cNvSpPr/>
      </dsp:nvSpPr>
      <dsp:spPr>
        <a:xfrm>
          <a:off x="1374743" y="2356703"/>
          <a:ext cx="1178350" cy="1178350"/>
        </a:xfrm>
        <a:prstGeom prst="pie">
          <a:avLst>
            <a:gd name="adj1" fmla="val 5400000"/>
            <a:gd name="adj2" fmla="val 16200000"/>
          </a:avLst>
        </a:prstGeom>
        <a:solidFill>
          <a:schemeClr val="accent6">
            <a:shade val="50000"/>
            <a:hueOff val="-307797"/>
            <a:satOff val="20520"/>
            <a:lumOff val="2679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D8F86D-ECFE-4C5E-8F36-34040C393A13}">
      <dsp:nvSpPr>
        <dsp:cNvPr id="0" name=""/>
        <dsp:cNvSpPr/>
      </dsp:nvSpPr>
      <dsp:spPr>
        <a:xfrm>
          <a:off x="1963919" y="2356703"/>
          <a:ext cx="6017487" cy="1178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800" kern="1200"/>
            <a:t>Absolute and relative errors</a:t>
          </a:r>
          <a:endParaRPr lang="en-US" sz="3800" kern="1200" dirty="0"/>
        </a:p>
      </dsp:txBody>
      <dsp:txXfrm>
        <a:off x="1963919" y="2356703"/>
        <a:ext cx="6017487" cy="1178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2327A3B-766F-4631-90B1-9B3D33DE7C5C}" type="datetimeFigureOut">
              <a:rPr lang="en-US"/>
              <a:pPr>
                <a:defRPr/>
              </a:pPr>
              <a:t>11/28/2021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8F58BAA-C397-4D9C-949B-0B7D3F08F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-01.jpg"/>
          <p:cNvPicPr>
            <a:picLocks noChangeAspect="1"/>
          </p:cNvPicPr>
          <p:nvPr userDrawn="1"/>
        </p:nvPicPr>
        <p:blipFill>
          <a:blip r:embed="rId2" cstate="screen">
            <a:alphaModFix/>
          </a:blip>
          <a:srcRect/>
          <a:stretch>
            <a:fillRect/>
          </a:stretch>
        </p:blipFill>
        <p:spPr bwMode="auto">
          <a:xfrm>
            <a:off x="0" y="3175"/>
            <a:ext cx="10688638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A64FB5-AD3D-6B4E-9CDC-DAE578F5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0942" t="89154" r="21091" b="4449"/>
          <a:stretch/>
        </p:blipFill>
        <p:spPr>
          <a:xfrm>
            <a:off x="5080503" y="646216"/>
            <a:ext cx="4004840" cy="625040"/>
          </a:xfrm>
          <a:prstGeom prst="rect">
            <a:avLst/>
          </a:prstGeom>
          <a:ln w="3175"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00FE9A-5B56-CC4A-AE9A-C22895A4A65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40" y="263856"/>
            <a:ext cx="1708498" cy="12079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B2341-C3BD-4867-8D41-5F80C1709B34}" type="datetimeFigureOut">
              <a:rPr lang="en-US"/>
              <a:pPr>
                <a:defRPr/>
              </a:pPr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FA9F5-F61B-45A1-B5E1-F65A5889B2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1" descr="Background 01-02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0688638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1238250" y="749301"/>
            <a:ext cx="96186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3"/>
          </p:nvPr>
        </p:nvSpPr>
        <p:spPr bwMode="auto">
          <a:xfrm>
            <a:off x="1238250" y="2009776"/>
            <a:ext cx="9618662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17F68B-01F1-E94A-99D3-3F09D8A936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0942" t="89154" r="21091" b="4449"/>
          <a:stretch/>
        </p:blipFill>
        <p:spPr>
          <a:xfrm>
            <a:off x="3392488" y="6813668"/>
            <a:ext cx="4004840" cy="625040"/>
          </a:xfrm>
          <a:prstGeom prst="rect">
            <a:avLst/>
          </a:prstGeom>
          <a:ln w="3175"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29EBDB-E5DA-C246-981F-4C19F8FC457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40" y="263856"/>
            <a:ext cx="1708498" cy="12079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59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4E772-3899-4649-A2AA-7CF914911BC6}" type="datetimeFigureOut">
              <a:rPr lang="en-US"/>
              <a:pPr>
                <a:defRPr/>
              </a:pPr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2044D-538C-4006-A81A-9ADFE14E08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33BA03-3A39-B849-9650-5243CD565A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40" y="263856"/>
            <a:ext cx="1708498" cy="12079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432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3391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69E45-41F7-4121-96F3-D9854AFC6DC8}" type="datetimeFigureOut">
              <a:rPr lang="en-US"/>
              <a:pPr>
                <a:defRPr/>
              </a:pPr>
              <a:t>11/28/2021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04BA8-D676-4613-9C2C-2877DCA64D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" descr="Background 01-03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0688638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0" y="596901"/>
            <a:ext cx="96186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3"/>
          </p:nvPr>
        </p:nvSpPr>
        <p:spPr bwMode="auto">
          <a:xfrm>
            <a:off x="1219200" y="1857376"/>
            <a:ext cx="9618662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4EA1D8-E779-9B4C-A906-459512BC2D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0942" t="89154" r="21091" b="4449"/>
          <a:stretch/>
        </p:blipFill>
        <p:spPr>
          <a:xfrm>
            <a:off x="3350299" y="6745088"/>
            <a:ext cx="4004840" cy="625040"/>
          </a:xfrm>
          <a:prstGeom prst="rect">
            <a:avLst/>
          </a:prstGeom>
          <a:ln w="3175"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C9F73C-0878-E542-8513-4097881905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40" y="263856"/>
            <a:ext cx="1708498" cy="12079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84A83-4D5A-429E-BDC6-FD1381510BEB}" type="datetimeFigureOut">
              <a:rPr lang="en-US"/>
              <a:pPr>
                <a:defRPr/>
              </a:pPr>
              <a:t>11/28/2021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70E03-8071-4189-BFD0-FC7EEE7DC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0" y="596901"/>
            <a:ext cx="96186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 bwMode="auto">
          <a:xfrm>
            <a:off x="1219200" y="1857376"/>
            <a:ext cx="9618662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59D3EC-5E23-3B41-9DA0-38316698BC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942" t="89154" r="21091" b="4449"/>
          <a:stretch/>
        </p:blipFill>
        <p:spPr>
          <a:xfrm>
            <a:off x="3341899" y="6779378"/>
            <a:ext cx="4004840" cy="625040"/>
          </a:xfrm>
          <a:prstGeom prst="rect">
            <a:avLst/>
          </a:prstGeom>
          <a:ln w="3175"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D22DC1-2584-BA45-ADB4-CB64B76C91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40" y="263856"/>
            <a:ext cx="1708498" cy="12079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D282C-CC3E-4E1D-BB33-9531F7A7F244}" type="datetimeFigureOut">
              <a:rPr lang="en-US"/>
              <a:pPr>
                <a:defRPr/>
              </a:pPr>
              <a:t>11/28/2021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E6B65-159F-439F-9BD7-E9F07CE5A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0" y="596901"/>
            <a:ext cx="96186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 bwMode="auto">
          <a:xfrm>
            <a:off x="1219200" y="1857376"/>
            <a:ext cx="9618662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E9ED95-923D-3548-823B-31E4248CF7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942" t="89154" r="21091" b="4449"/>
          <a:stretch/>
        </p:blipFill>
        <p:spPr>
          <a:xfrm>
            <a:off x="3341899" y="6786998"/>
            <a:ext cx="4004840" cy="625040"/>
          </a:xfrm>
          <a:prstGeom prst="rect">
            <a:avLst/>
          </a:prstGeom>
          <a:ln w="3175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1711B1-0CB2-3642-B322-BB9057DC06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40" y="263856"/>
            <a:ext cx="1708498" cy="12079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9D9E7-C17C-4132-9B73-48A51CFD46B3}" type="datetimeFigureOut">
              <a:rPr lang="en-US"/>
              <a:pPr>
                <a:defRPr/>
              </a:pPr>
              <a:t>11/28/2021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416AF-AB6B-466F-BD3E-24BE387F4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Picture 1" descr="Background 01-04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0688638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-02.jpg"/>
          <p:cNvPicPr>
            <a:picLocks noChangeAspect="1"/>
          </p:cNvPicPr>
          <p:nvPr userDrawn="1"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0" y="0"/>
            <a:ext cx="10688638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00150" y="596901"/>
            <a:ext cx="96186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00150" y="1857376"/>
            <a:ext cx="9618662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2E5663C-481F-407A-A60F-1F041C634F4F}" type="datetimeFigureOut">
              <a:rPr lang="en-US"/>
              <a:pPr>
                <a:defRPr/>
              </a:pPr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250" y="7010400"/>
            <a:ext cx="3386138" cy="401638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ctr" defTabSz="521437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96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1FCD700-A755-4C30-8B04-5025159A3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5207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Open Sans"/>
          <a:ea typeface="MS PGothic" pitchFamily="34" charset="-128"/>
          <a:cs typeface="Open Sans"/>
        </a:defRPr>
      </a:lvl1pPr>
      <a:lvl2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90525" indent="-390525" algn="l" defTabSz="5207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Open Sans"/>
          <a:ea typeface="MS PGothic" pitchFamily="34" charset="-128"/>
          <a:cs typeface="Open Sans"/>
        </a:defRPr>
      </a:lvl1pPr>
      <a:lvl2pPr marL="846138" indent="-325438" algn="l" defTabSz="5207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Open Sans"/>
          <a:ea typeface="MS PGothic" pitchFamily="34" charset="-128"/>
          <a:cs typeface="+mn-cs"/>
        </a:defRPr>
      </a:lvl2pPr>
      <a:lvl3pPr marL="1303338" indent="-260350" algn="l" defTabSz="5207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Open Sans"/>
          <a:ea typeface="MS PGothic" pitchFamily="34" charset="-128"/>
          <a:cs typeface="+mn-cs"/>
        </a:defRPr>
      </a:lvl3pPr>
      <a:lvl4pPr marL="1824038" indent="-260350" algn="l" defTabSz="5207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Open Sans"/>
          <a:ea typeface="MS PGothic" pitchFamily="34" charset="-128"/>
          <a:cs typeface="+mn-cs"/>
        </a:defRPr>
      </a:lvl4pPr>
      <a:lvl5pPr marL="2346325" indent="-260350" algn="l" defTabSz="5207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Open Sans"/>
          <a:ea typeface="MS PGothic" pitchFamily="34" charset="-128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CE9AF79D-845E-461B-ADC4-7B9B51F04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202" y="2029767"/>
            <a:ext cx="8568435" cy="1010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32DB365E-C0A0-4B3F-B6B1-8D39827C09A3}"/>
              </a:ext>
            </a:extLst>
          </p:cNvPr>
          <p:cNvSpPr txBox="1">
            <a:spLocks noChangeArrowheads="1"/>
          </p:cNvSpPr>
          <p:nvPr/>
        </p:nvSpPr>
        <p:spPr>
          <a:xfrm>
            <a:off x="2120201" y="2802257"/>
            <a:ext cx="8568435" cy="23844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5207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Open Sans"/>
                <a:ea typeface="MS PGothic" pitchFamily="34" charset="-128"/>
                <a:cs typeface="Open Sans"/>
              </a:defRPr>
            </a:lvl1pPr>
            <a:lvl2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altLang="en-US" sz="4400" dirty="0">
                <a:solidFill>
                  <a:schemeClr val="bg1"/>
                </a:solidFill>
              </a:rPr>
              <a:t>Introduction to </a:t>
            </a:r>
          </a:p>
          <a:p>
            <a:pPr algn="ctr" eaLnBrk="1" hangingPunct="1"/>
            <a:r>
              <a:rPr lang="en-US" altLang="en-US" sz="4400" dirty="0">
                <a:solidFill>
                  <a:schemeClr val="bg1"/>
                </a:solidFill>
              </a:rPr>
              <a:t>Scientific Computing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C416F3-B143-444D-972C-1A68BE697AF1}"/>
              </a:ext>
            </a:extLst>
          </p:cNvPr>
          <p:cNvSpPr/>
          <p:nvPr/>
        </p:nvSpPr>
        <p:spPr>
          <a:xfrm>
            <a:off x="4095317" y="5529029"/>
            <a:ext cx="534352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Course	: MATH6183 – Scientific Computing</a:t>
            </a:r>
          </a:p>
          <a:p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Year 		: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749301"/>
            <a:ext cx="8096773" cy="1260475"/>
          </a:xfrm>
        </p:spPr>
        <p:txBody>
          <a:bodyPr/>
          <a:lstStyle/>
          <a:p>
            <a:pPr algn="ctr"/>
            <a:r>
              <a:rPr lang="en-HK" sz="4000" b="1" dirty="0"/>
              <a:t>Representation of Numbers</a:t>
            </a:r>
            <a:endParaRPr lang="id-ID" sz="4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108C64-EFAC-4EF1-8A02-0280734FA271}"/>
              </a:ext>
            </a:extLst>
          </p:cNvPr>
          <p:cNvSpPr/>
          <p:nvPr/>
        </p:nvSpPr>
        <p:spPr>
          <a:xfrm>
            <a:off x="1295932" y="2009776"/>
            <a:ext cx="86604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Base-N and Binary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8B9EC4-EEA6-4578-A3EB-AE7C1F56E939}"/>
              </a:ext>
            </a:extLst>
          </p:cNvPr>
          <p:cNvSpPr/>
          <p:nvPr/>
        </p:nvSpPr>
        <p:spPr>
          <a:xfrm>
            <a:off x="1295932" y="2532996"/>
            <a:ext cx="89619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-Roman"/>
              </a:rPr>
              <a:t>For computers, numbers are often represented in base 2 or </a:t>
            </a:r>
            <a:r>
              <a:rPr lang="en-US" sz="1600" b="1" dirty="0">
                <a:latin typeface="Times-Bold"/>
              </a:rPr>
              <a:t>binary </a:t>
            </a:r>
            <a:r>
              <a:rPr lang="en-US" sz="1600" dirty="0">
                <a:latin typeface="Times-Roman"/>
              </a:rPr>
              <a:t>numbers. The only available digits are 0 and 1, and each digit is the coefficient of a power of 2. Digits in a binary number are also known as </a:t>
            </a:r>
            <a:r>
              <a:rPr lang="en-US" sz="1600" b="1" dirty="0">
                <a:latin typeface="Times-Bold"/>
              </a:rPr>
              <a:t>bits</a:t>
            </a:r>
            <a:r>
              <a:rPr lang="en-US" sz="1600" dirty="0">
                <a:latin typeface="Times-Roman"/>
              </a:rPr>
              <a:t>. It is useful for computers because arithmetic operations on the digits 0 and 1 can be represented using AND, OR, and NOT, which can be computed quickly</a:t>
            </a:r>
          </a:p>
          <a:p>
            <a:endParaRPr lang="en-US" sz="1600" dirty="0">
              <a:latin typeface="Times-Roman"/>
            </a:endParaRPr>
          </a:p>
          <a:p>
            <a:endParaRPr lang="en-US" sz="1600" dirty="0">
              <a:latin typeface="Times-Roman"/>
            </a:endParaRPr>
          </a:p>
          <a:p>
            <a:endParaRPr lang="en-US" sz="1600" dirty="0">
              <a:latin typeface="Times-Roman"/>
            </a:endParaRPr>
          </a:p>
          <a:p>
            <a:endParaRPr lang="en-US" sz="1600" dirty="0">
              <a:latin typeface="Times-Roman"/>
            </a:endParaRPr>
          </a:p>
          <a:p>
            <a:endParaRPr lang="en-US" sz="1600" dirty="0">
              <a:latin typeface="Times-Roman"/>
            </a:endParaRPr>
          </a:p>
          <a:p>
            <a:endParaRPr lang="en-US" sz="1600" dirty="0">
              <a:latin typeface="Times-Roman"/>
            </a:endParaRPr>
          </a:p>
          <a:p>
            <a:endParaRPr lang="en-US" sz="1600" dirty="0">
              <a:latin typeface="Times-Roman"/>
            </a:endParaRPr>
          </a:p>
          <a:p>
            <a:endParaRPr lang="en-US" sz="1600" dirty="0">
              <a:latin typeface="Times-Roman"/>
            </a:endParaRPr>
          </a:p>
          <a:p>
            <a:endParaRPr lang="en-US" sz="1600" dirty="0">
              <a:latin typeface="Times-Roman"/>
            </a:endParaRPr>
          </a:p>
          <a:p>
            <a:r>
              <a:rPr lang="en-US" sz="1600" dirty="0">
                <a:latin typeface="Times-Roman"/>
              </a:rPr>
              <a:t>Binary System</a:t>
            </a:r>
          </a:p>
          <a:p>
            <a:r>
              <a:rPr lang="en-US" sz="1600" dirty="0">
                <a:latin typeface="Times-Roman"/>
              </a:rPr>
              <a:t>Base = 2, Digits {0.1}</a:t>
            </a:r>
            <a:endParaRPr lang="en-HK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B83096-C5D1-49CC-BA86-252919DDA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363" y="3742518"/>
            <a:ext cx="6863602" cy="1704537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97487CB4-D073-4B0A-80E0-748407A3CB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590376"/>
              </p:ext>
            </p:extLst>
          </p:nvPr>
        </p:nvGraphicFramePr>
        <p:xfrm>
          <a:off x="4136554" y="5722965"/>
          <a:ext cx="3890650" cy="72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4" imgW="5067000" imgH="939600" progId="Equation.3">
                  <p:embed/>
                </p:oleObj>
              </mc:Choice>
              <mc:Fallback>
                <p:oleObj name="Equation" r:id="rId4" imgW="5067000" imgH="939600" progId="Equation.3">
                  <p:embed/>
                  <p:pic>
                    <p:nvPicPr>
                      <p:cNvPr id="13" name="Object 4">
                        <a:extLst>
                          <a:ext uri="{FF2B5EF4-FFF2-40B4-BE49-F238E27FC236}">
                            <a16:creationId xmlns:a16="http://schemas.microsoft.com/office/drawing/2014/main" id="{59807EC0-73C9-4FEA-A8D4-266D2D4DE4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6554" y="5722965"/>
                        <a:ext cx="3890650" cy="72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0B834F0-737D-48EF-82AF-59A094A3BC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474884"/>
              </p:ext>
            </p:extLst>
          </p:nvPr>
        </p:nvGraphicFramePr>
        <p:xfrm>
          <a:off x="3716541" y="6495195"/>
          <a:ext cx="4730676" cy="358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6" imgW="5194080" imgH="393480" progId="Equation.3">
                  <p:embed/>
                </p:oleObj>
              </mc:Choice>
              <mc:Fallback>
                <p:oleObj name="Equation" r:id="rId6" imgW="5194080" imgH="393480" progId="Equation.3">
                  <p:embed/>
                  <p:pic>
                    <p:nvPicPr>
                      <p:cNvPr id="14" name="Object 7">
                        <a:extLst>
                          <a:ext uri="{FF2B5EF4-FFF2-40B4-BE49-F238E27FC236}">
                            <a16:creationId xmlns:a16="http://schemas.microsoft.com/office/drawing/2014/main" id="{79FB15D5-17E6-49CD-881E-43F36C1D79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541" y="6495195"/>
                        <a:ext cx="4730676" cy="358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3037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749301"/>
            <a:ext cx="8096773" cy="1260475"/>
          </a:xfrm>
        </p:spPr>
        <p:txBody>
          <a:bodyPr/>
          <a:lstStyle/>
          <a:p>
            <a:pPr algn="ctr"/>
            <a:r>
              <a:rPr lang="en-HK" sz="4000" b="1" dirty="0"/>
              <a:t>Rounding and Chopping</a:t>
            </a:r>
            <a:endParaRPr lang="id-ID" sz="4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CB03D3-F71D-4590-9284-18F392953DDE}"/>
              </a:ext>
            </a:extLst>
          </p:cNvPr>
          <p:cNvSpPr/>
          <p:nvPr/>
        </p:nvSpPr>
        <p:spPr>
          <a:xfrm>
            <a:off x="1295932" y="2009776"/>
            <a:ext cx="75716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eaLnBrk="1" hangingPunct="1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Replace the number by the nearest machine number.</a:t>
            </a:r>
          </a:p>
          <a:p>
            <a:pPr marL="609600" indent="-609600" eaLnBrk="1" hangingPunct="1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Chopping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Throw all extra digits.</a:t>
            </a:r>
          </a:p>
        </p:txBody>
      </p:sp>
      <p:pic>
        <p:nvPicPr>
          <p:cNvPr id="5" name="Picture 3" descr="Fig0307">
            <a:extLst>
              <a:ext uri="{FF2B5EF4-FFF2-40B4-BE49-F238E27FC236}">
                <a16:creationId xmlns:a16="http://schemas.microsoft.com/office/drawing/2014/main" id="{CBB0F092-2949-4654-9347-42C0B1AEC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922" y="2828723"/>
            <a:ext cx="5711985" cy="382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26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749301"/>
            <a:ext cx="8096773" cy="1260475"/>
          </a:xfrm>
        </p:spPr>
        <p:txBody>
          <a:bodyPr/>
          <a:lstStyle/>
          <a:p>
            <a:pPr algn="ctr"/>
            <a:r>
              <a:rPr lang="en-HK" sz="4000" b="1" dirty="0"/>
              <a:t>Accuracy and Precision</a:t>
            </a:r>
            <a:endParaRPr lang="id-ID" sz="4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D50D3F-8055-4E65-87FB-8D72B42BDB30}"/>
              </a:ext>
            </a:extLst>
          </p:cNvPr>
          <p:cNvSpPr/>
          <p:nvPr/>
        </p:nvSpPr>
        <p:spPr>
          <a:xfrm>
            <a:off x="1295932" y="1945432"/>
            <a:ext cx="75716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eaLnBrk="1" hangingPunct="1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related to the closeness to the true value.                       </a:t>
            </a:r>
          </a:p>
          <a:p>
            <a:pPr marL="609600" indent="-609600" eaLnBrk="1" hangingPunct="1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related to the closeness to other estimated values.</a:t>
            </a:r>
          </a:p>
        </p:txBody>
      </p:sp>
      <p:pic>
        <p:nvPicPr>
          <p:cNvPr id="5" name="Picture 2" descr="Fig0302">
            <a:extLst>
              <a:ext uri="{FF2B5EF4-FFF2-40B4-BE49-F238E27FC236}">
                <a16:creationId xmlns:a16="http://schemas.microsoft.com/office/drawing/2014/main" id="{7F67B74B-E38C-4EEF-98A7-8100CB93B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638" y="2764379"/>
            <a:ext cx="3787126" cy="377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8849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749301"/>
            <a:ext cx="8096773" cy="1260475"/>
          </a:xfrm>
        </p:spPr>
        <p:txBody>
          <a:bodyPr/>
          <a:lstStyle/>
          <a:p>
            <a:pPr algn="ctr"/>
            <a:r>
              <a:rPr lang="en-HK" sz="4000" b="1" dirty="0"/>
              <a:t>Error Definitions</a:t>
            </a:r>
            <a:endParaRPr lang="id-ID" sz="4000" b="1" dirty="0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23CBA313-FCD0-4E4E-9760-328AABF53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932" y="1988181"/>
            <a:ext cx="8568952" cy="533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2200" b="1" dirty="0">
                <a:solidFill>
                  <a:srgbClr val="FF0000"/>
                </a:solidFill>
                <a:latin typeface="+mn-lt"/>
                <a:cs typeface="+mn-cs"/>
              </a:rPr>
              <a:t>Truncation errors </a:t>
            </a:r>
            <a:r>
              <a:rPr lang="en-US" sz="2200" dirty="0">
                <a:latin typeface="+mn-lt"/>
                <a:cs typeface="+mn-cs"/>
              </a:rPr>
              <a:t>result when approximations/ discretization are used to represent exact mathematical procedures. e.g. finite Taylor series</a:t>
            </a:r>
          </a:p>
          <a:p>
            <a:pPr>
              <a:spcBef>
                <a:spcPts val="0"/>
              </a:spcBef>
              <a:defRPr/>
            </a:pPr>
            <a:endParaRPr lang="en-US" sz="2200" dirty="0">
              <a:latin typeface="+mn-lt"/>
              <a:cs typeface="+mn-cs"/>
            </a:endParaRPr>
          </a:p>
          <a:p>
            <a:pPr>
              <a:spcBef>
                <a:spcPts val="0"/>
              </a:spcBef>
              <a:defRPr/>
            </a:pPr>
            <a:r>
              <a:rPr lang="en-US" sz="2200" b="1" dirty="0">
                <a:solidFill>
                  <a:srgbClr val="FF0000"/>
                </a:solidFill>
                <a:latin typeface="+mn-lt"/>
                <a:cs typeface="+mn-cs"/>
              </a:rPr>
              <a:t>Round-off errors </a:t>
            </a:r>
            <a:r>
              <a:rPr lang="en-US" sz="2200" dirty="0">
                <a:latin typeface="+mn-lt"/>
                <a:cs typeface="+mn-cs"/>
              </a:rPr>
              <a:t>result when numbers having limited significant figures are used to represent exact numbers</a:t>
            </a:r>
          </a:p>
          <a:p>
            <a:pPr>
              <a:spcBef>
                <a:spcPts val="0"/>
              </a:spcBef>
              <a:defRPr/>
            </a:pPr>
            <a:r>
              <a:rPr lang="en-US" sz="2200" b="1" dirty="0">
                <a:solidFill>
                  <a:srgbClr val="00B050"/>
                </a:solidFill>
                <a:latin typeface="+mn-lt"/>
                <a:cs typeface="+mn-cs"/>
              </a:rPr>
              <a:t>Example:</a:t>
            </a:r>
          </a:p>
          <a:p>
            <a:pPr>
              <a:spcBef>
                <a:spcPts val="0"/>
              </a:spcBef>
              <a:defRPr/>
            </a:pPr>
            <a:r>
              <a:rPr lang="en-US" sz="2200" dirty="0">
                <a:latin typeface="+mn-lt"/>
                <a:cs typeface="+mn-cs"/>
              </a:rPr>
              <a:t>We know that </a:t>
            </a:r>
          </a:p>
          <a:p>
            <a:pPr>
              <a:spcBef>
                <a:spcPts val="0"/>
              </a:spcBef>
              <a:defRPr/>
            </a:pPr>
            <a:r>
              <a:rPr lang="en-US" sz="2200" dirty="0">
                <a:latin typeface="+mn-lt"/>
                <a:cs typeface="+mn-cs"/>
              </a:rPr>
              <a:t>Lets approximate the value of                                        by 1.41421 (using only 5 decimal places). Then</a:t>
            </a:r>
          </a:p>
          <a:p>
            <a:pPr>
              <a:spcBef>
                <a:spcPts val="0"/>
              </a:spcBef>
              <a:defRPr/>
            </a:pPr>
            <a:endParaRPr lang="en-US" sz="2200" dirty="0">
              <a:latin typeface="+mn-lt"/>
              <a:cs typeface="+mn-cs"/>
            </a:endParaRPr>
          </a:p>
          <a:p>
            <a:pPr>
              <a:spcBef>
                <a:spcPts val="0"/>
              </a:spcBef>
              <a:defRPr/>
            </a:pPr>
            <a:endParaRPr lang="en-US" sz="2200" b="1" dirty="0">
              <a:solidFill>
                <a:srgbClr val="FF0000"/>
              </a:solidFill>
              <a:latin typeface="+mn-lt"/>
              <a:cs typeface="+mn-cs"/>
            </a:endParaRPr>
          </a:p>
          <a:p>
            <a:pPr>
              <a:spcBef>
                <a:spcPts val="0"/>
              </a:spcBef>
              <a:defRPr/>
            </a:pPr>
            <a:r>
              <a:rPr lang="en-US" sz="2200" b="1" dirty="0">
                <a:solidFill>
                  <a:srgbClr val="FF0000"/>
                </a:solidFill>
                <a:latin typeface="+mn-lt"/>
                <a:cs typeface="+mn-cs"/>
              </a:rPr>
              <a:t>Modeling Error </a:t>
            </a:r>
            <a:r>
              <a:rPr lang="en-US" sz="2200" dirty="0">
                <a:latin typeface="+mn-lt"/>
                <a:cs typeface="+mn-cs"/>
              </a:rPr>
              <a:t>Errors in deriving the mathematical equation or using a model that does not describe adequately the physical system under study. </a:t>
            </a:r>
            <a:r>
              <a:rPr lang="en-US" sz="2200" dirty="0" err="1">
                <a:latin typeface="+mn-lt"/>
                <a:cs typeface="+mn-cs"/>
              </a:rPr>
              <a:t>e.g</a:t>
            </a:r>
            <a:r>
              <a:rPr lang="en-US" sz="2200" dirty="0">
                <a:latin typeface="+mn-lt"/>
                <a:cs typeface="+mn-cs"/>
              </a:rPr>
              <a:t> Selecting a wrong algorithm</a:t>
            </a:r>
          </a:p>
          <a:p>
            <a:pPr>
              <a:spcBef>
                <a:spcPct val="50000"/>
              </a:spcBef>
              <a:defRPr/>
            </a:pPr>
            <a:endParaRPr lang="en-US" sz="2200" dirty="0">
              <a:latin typeface="+mn-lt"/>
              <a:cs typeface="+mn-cs"/>
            </a:endParaRP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EE4C5C27-9016-4D9B-9BB7-0FCE2821F28C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71060348"/>
              </p:ext>
            </p:extLst>
          </p:nvPr>
        </p:nvGraphicFramePr>
        <p:xfrm>
          <a:off x="3029978" y="3925881"/>
          <a:ext cx="13716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3" imgW="812447" imgH="279279" progId="Equation.3">
                  <p:embed/>
                </p:oleObj>
              </mc:Choice>
              <mc:Fallback>
                <p:oleObj name="Equation" r:id="rId3" imgW="812447" imgH="279279" progId="Equation.3">
                  <p:embed/>
                  <p:pic>
                    <p:nvPicPr>
                      <p:cNvPr id="24585" name="Object 5">
                        <a:extLst>
                          <a:ext uri="{FF2B5EF4-FFF2-40B4-BE49-F238E27FC236}">
                            <a16:creationId xmlns:a16="http://schemas.microsoft.com/office/drawing/2014/main" id="{F52E6E38-E9B5-41B1-9A50-341278322C64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9978" y="3925881"/>
                        <a:ext cx="13716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1168DA77-415B-42A5-AE71-882CF8EFA1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312471"/>
              </p:ext>
            </p:extLst>
          </p:nvPr>
        </p:nvGraphicFramePr>
        <p:xfrm>
          <a:off x="4725106" y="4367521"/>
          <a:ext cx="25146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5" imgW="1511300" imgH="215900" progId="Equation.3">
                  <p:embed/>
                </p:oleObj>
              </mc:Choice>
              <mc:Fallback>
                <p:oleObj name="Equation" r:id="rId5" imgW="1511300" imgH="215900" progId="Equation.3">
                  <p:embed/>
                  <p:pic>
                    <p:nvPicPr>
                      <p:cNvPr id="24588" name="Object 6">
                        <a:extLst>
                          <a:ext uri="{FF2B5EF4-FFF2-40B4-BE49-F238E27FC236}">
                            <a16:creationId xmlns:a16="http://schemas.microsoft.com/office/drawing/2014/main" id="{35522865-2B12-4081-9C11-8619477133F2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106" y="4367521"/>
                        <a:ext cx="25146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A9019F04-5A92-4999-B6A2-61E7020F46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100703"/>
              </p:ext>
            </p:extLst>
          </p:nvPr>
        </p:nvGraphicFramePr>
        <p:xfrm>
          <a:off x="4646525" y="4726296"/>
          <a:ext cx="2671762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7" imgW="1612900" imgH="228600" progId="Equation.3">
                  <p:embed/>
                </p:oleObj>
              </mc:Choice>
              <mc:Fallback>
                <p:oleObj name="Equation" r:id="rId7" imgW="1612900" imgH="228600" progId="Equation.3">
                  <p:embed/>
                  <p:pic>
                    <p:nvPicPr>
                      <p:cNvPr id="24593" name="Object 7">
                        <a:extLst>
                          <a:ext uri="{FF2B5EF4-FFF2-40B4-BE49-F238E27FC236}">
                            <a16:creationId xmlns:a16="http://schemas.microsoft.com/office/drawing/2014/main" id="{8FCBC830-ACCC-4F96-8FCC-7718FF115D9E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525" y="4726296"/>
                        <a:ext cx="2671762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24">
            <a:extLst>
              <a:ext uri="{FF2B5EF4-FFF2-40B4-BE49-F238E27FC236}">
                <a16:creationId xmlns:a16="http://schemas.microsoft.com/office/drawing/2014/main" id="{5FB1DD00-D491-4C18-8F32-F8B183F04CD1}"/>
              </a:ext>
            </a:extLst>
          </p:cNvPr>
          <p:cNvGrpSpPr>
            <a:grpSpLocks/>
          </p:cNvGrpSpPr>
          <p:nvPr/>
        </p:nvGrpSpPr>
        <p:grpSpPr bwMode="auto">
          <a:xfrm>
            <a:off x="6120468" y="4726296"/>
            <a:ext cx="3675062" cy="741363"/>
            <a:chOff x="2448" y="3792"/>
            <a:chExt cx="2315" cy="467"/>
          </a:xfrm>
        </p:grpSpPr>
        <p:sp>
          <p:nvSpPr>
            <p:cNvPr id="11" name="Rectangle 20">
              <a:extLst>
                <a:ext uri="{FF2B5EF4-FFF2-40B4-BE49-F238E27FC236}">
                  <a16:creationId xmlns:a16="http://schemas.microsoft.com/office/drawing/2014/main" id="{78B882EB-A2B8-4C5B-86AF-E871760D0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792"/>
              <a:ext cx="816" cy="28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12" name="Line 21">
              <a:extLst>
                <a:ext uri="{FF2B5EF4-FFF2-40B4-BE49-F238E27FC236}">
                  <a16:creationId xmlns:a16="http://schemas.microsoft.com/office/drawing/2014/main" id="{58262481-DC4D-4184-95DA-128979DE05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64" y="3936"/>
              <a:ext cx="227" cy="7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13" name="Text Box 23">
              <a:extLst>
                <a:ext uri="{FF2B5EF4-FFF2-40B4-BE49-F238E27FC236}">
                  <a16:creationId xmlns:a16="http://schemas.microsoft.com/office/drawing/2014/main" id="{02FE1E7B-86A8-42B3-A8B7-BC088E24B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1" y="4007"/>
              <a:ext cx="13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 dirty="0">
                  <a:solidFill>
                    <a:srgbClr val="FF0000"/>
                  </a:solidFill>
                </a:rPr>
                <a:t>Round-off 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492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749301"/>
            <a:ext cx="8096773" cy="1260475"/>
          </a:xfrm>
        </p:spPr>
        <p:txBody>
          <a:bodyPr/>
          <a:lstStyle/>
          <a:p>
            <a:pPr algn="ctr"/>
            <a:r>
              <a:rPr lang="en-HK" sz="4000" b="1" dirty="0"/>
              <a:t>Round-off Errors</a:t>
            </a:r>
            <a:endParaRPr lang="id-ID" sz="4000" b="1" dirty="0"/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4BCEFC7A-46D4-413D-9906-16A291326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705" y="2009776"/>
            <a:ext cx="80010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2400" dirty="0">
                <a:latin typeface="+mn-lt"/>
                <a:cs typeface="+mn-cs"/>
              </a:rPr>
              <a:t>Round-off errors occur because computers retain only a fixed number of significant figures.</a:t>
            </a:r>
          </a:p>
          <a:p>
            <a:pPr>
              <a:spcBef>
                <a:spcPts val="0"/>
              </a:spcBef>
              <a:defRPr/>
            </a:pPr>
            <a:endParaRPr lang="en-US" sz="2400" dirty="0">
              <a:latin typeface="+mn-lt"/>
              <a:cs typeface="+mn-cs"/>
            </a:endParaRPr>
          </a:p>
          <a:p>
            <a:pPr>
              <a:spcBef>
                <a:spcPts val="0"/>
              </a:spcBef>
              <a:defRPr/>
            </a:pPr>
            <a:endParaRPr lang="en-US" sz="2400" dirty="0">
              <a:latin typeface="+mn-lt"/>
              <a:cs typeface="+mn-cs"/>
            </a:endParaRPr>
          </a:p>
          <a:p>
            <a:pPr>
              <a:spcBef>
                <a:spcPts val="0"/>
              </a:spcBef>
              <a:defRPr/>
            </a:pPr>
            <a:endParaRPr lang="en-US" sz="2400" dirty="0">
              <a:latin typeface="+mn-lt"/>
              <a:cs typeface="+mn-cs"/>
            </a:endParaRPr>
          </a:p>
          <a:p>
            <a:pPr>
              <a:spcBef>
                <a:spcPts val="0"/>
              </a:spcBef>
              <a:defRPr/>
            </a:pPr>
            <a:endParaRPr lang="en-US" sz="2400" dirty="0">
              <a:latin typeface="+mn-lt"/>
              <a:cs typeface="+mn-cs"/>
            </a:endParaRPr>
          </a:p>
          <a:p>
            <a:pPr>
              <a:spcBef>
                <a:spcPts val="0"/>
              </a:spcBef>
              <a:defRPr/>
            </a:pPr>
            <a:endParaRPr lang="en-US" sz="2400" dirty="0">
              <a:latin typeface="+mn-lt"/>
              <a:cs typeface="+mn-cs"/>
            </a:endParaRPr>
          </a:p>
          <a:p>
            <a:pPr>
              <a:spcBef>
                <a:spcPts val="0"/>
              </a:spcBef>
              <a:defRPr/>
            </a:pPr>
            <a:endParaRPr lang="en-US" sz="2400" dirty="0">
              <a:latin typeface="+mn-lt"/>
              <a:cs typeface="+mn-cs"/>
            </a:endParaRPr>
          </a:p>
          <a:p>
            <a:pPr>
              <a:spcBef>
                <a:spcPts val="0"/>
              </a:spcBef>
              <a:defRPr/>
            </a:pPr>
            <a:endParaRPr lang="en-US" sz="2400" dirty="0">
              <a:latin typeface="+mn-lt"/>
              <a:cs typeface="+mn-cs"/>
            </a:endParaRPr>
          </a:p>
          <a:p>
            <a:pPr>
              <a:spcBef>
                <a:spcPts val="0"/>
              </a:spcBef>
              <a:defRPr/>
            </a:pPr>
            <a:endParaRPr lang="en-US" sz="2400" dirty="0">
              <a:latin typeface="+mn-lt"/>
              <a:cs typeface="+mn-cs"/>
            </a:endParaRPr>
          </a:p>
          <a:p>
            <a:pPr>
              <a:spcBef>
                <a:spcPts val="0"/>
              </a:spcBef>
              <a:defRPr/>
            </a:pPr>
            <a:r>
              <a:rPr lang="en-US" sz="2400" dirty="0">
                <a:latin typeface="+mn-lt"/>
                <a:cs typeface="+mn-cs"/>
              </a:rPr>
              <a:t>We use the decimal (base 10) system which uses the 10 digits 0, 1, …, 9.</a:t>
            </a:r>
          </a:p>
          <a:p>
            <a:pPr>
              <a:spcBef>
                <a:spcPct val="50000"/>
              </a:spcBef>
              <a:defRPr/>
            </a:pPr>
            <a:endParaRPr lang="en-US" sz="2400" dirty="0">
              <a:latin typeface="+mn-lt"/>
              <a:cs typeface="+mn-cs"/>
            </a:endParaRPr>
          </a:p>
          <a:p>
            <a:pPr>
              <a:spcBef>
                <a:spcPts val="0"/>
              </a:spcBef>
              <a:defRPr/>
            </a:pPr>
            <a:endParaRPr lang="en-US" sz="2400" dirty="0">
              <a:latin typeface="+mn-lt"/>
              <a:cs typeface="+mn-cs"/>
            </a:endParaRPr>
          </a:p>
          <a:p>
            <a:pPr>
              <a:spcBef>
                <a:spcPct val="50000"/>
              </a:spcBef>
              <a:defRPr/>
            </a:pPr>
            <a:endParaRPr lang="en-US" sz="2400" dirty="0">
              <a:latin typeface="+mn-lt"/>
              <a:cs typeface="+mn-cs"/>
            </a:endParaRPr>
          </a:p>
        </p:txBody>
      </p:sp>
      <p:sp>
        <p:nvSpPr>
          <p:cNvPr id="5" name="Text Box 22">
            <a:extLst>
              <a:ext uri="{FF2B5EF4-FFF2-40B4-BE49-F238E27FC236}">
                <a16:creationId xmlns:a16="http://schemas.microsoft.com/office/drawing/2014/main" id="{3D3E62B7-4788-4979-B7CB-00835BAEB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0105" y="6146801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id-ID" altLang="en-US"/>
          </a:p>
        </p:txBody>
      </p:sp>
      <p:pic>
        <p:nvPicPr>
          <p:cNvPr id="6" name="Picture 7" descr="Untitled-1">
            <a:extLst>
              <a:ext uri="{FF2B5EF4-FFF2-40B4-BE49-F238E27FC236}">
                <a16:creationId xmlns:a16="http://schemas.microsoft.com/office/drawing/2014/main" id="{457DC1ED-EB1E-4957-95FA-DA26837B0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705" y="2824164"/>
            <a:ext cx="5662613" cy="283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540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749301"/>
            <a:ext cx="8096773" cy="1260475"/>
          </a:xfrm>
        </p:spPr>
        <p:txBody>
          <a:bodyPr/>
          <a:lstStyle/>
          <a:p>
            <a:pPr algn="ctr"/>
            <a:r>
              <a:rPr lang="en-HK" sz="3600" b="1" dirty="0"/>
              <a:t>True, Absolute, and Relative Error</a:t>
            </a:r>
            <a:endParaRPr lang="id-ID" sz="3600" b="1" dirty="0"/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53FCABD4-2A36-42E4-9966-B8347D30E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705" y="2009595"/>
            <a:ext cx="8001000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2400" dirty="0">
                <a:latin typeface="Arial" charset="0"/>
                <a:cs typeface="+mn-cs"/>
              </a:rPr>
              <a:t>The error is the difference between the true value and the approximation: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  <a:cs typeface="+mn-cs"/>
              </a:rPr>
              <a:t>true error </a:t>
            </a:r>
            <a:r>
              <a:rPr lang="en-US" sz="2400" dirty="0">
                <a:latin typeface="Arial" charset="0"/>
                <a:cs typeface="+mn-cs"/>
              </a:rPr>
              <a:t>= </a:t>
            </a:r>
            <a:r>
              <a:rPr lang="en-US" sz="2400" dirty="0">
                <a:latin typeface="Arial" charset="0"/>
                <a:cs typeface="Times New Roman" pitchFamily="18" charset="0"/>
              </a:rPr>
              <a:t>E</a:t>
            </a:r>
            <a:r>
              <a:rPr lang="en-US" sz="2400" baseline="-25000" dirty="0">
                <a:latin typeface="Arial" charset="0"/>
                <a:cs typeface="Times New Roman" pitchFamily="18" charset="0"/>
              </a:rPr>
              <a:t>t</a:t>
            </a:r>
            <a:r>
              <a:rPr lang="en-US" sz="2400" dirty="0">
                <a:latin typeface="Arial" charset="0"/>
                <a:cs typeface="+mn-cs"/>
              </a:rPr>
              <a:t> = true value – approximation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  <a:cs typeface="+mn-cs"/>
              </a:rPr>
              <a:t>Absolute error </a:t>
            </a:r>
            <a:r>
              <a:rPr lang="en-US" sz="2400" dirty="0">
                <a:latin typeface="Arial" charset="0"/>
                <a:cs typeface="+mn-cs"/>
              </a:rPr>
              <a:t>= |E</a:t>
            </a:r>
            <a:r>
              <a:rPr lang="en-US" sz="2400" baseline="-25000" dirty="0">
                <a:latin typeface="Arial" charset="0"/>
                <a:cs typeface="+mn-cs"/>
              </a:rPr>
              <a:t>t</a:t>
            </a:r>
            <a:r>
              <a:rPr lang="en-US" sz="2400" dirty="0">
                <a:latin typeface="Arial" charset="0"/>
                <a:cs typeface="+mn-cs"/>
              </a:rPr>
              <a:t>| = | true value – approximation |</a:t>
            </a:r>
          </a:p>
          <a:p>
            <a:pPr algn="ctr">
              <a:spcBef>
                <a:spcPts val="0"/>
              </a:spcBef>
              <a:defRPr/>
            </a:pPr>
            <a:endParaRPr lang="en-US" sz="2400" dirty="0">
              <a:latin typeface="Arial" charset="0"/>
              <a:cs typeface="+mn-cs"/>
            </a:endParaRPr>
          </a:p>
          <a:p>
            <a:pPr>
              <a:spcBef>
                <a:spcPts val="0"/>
              </a:spcBef>
              <a:defRPr/>
            </a:pPr>
            <a:r>
              <a:rPr lang="en-US" sz="2400" dirty="0">
                <a:latin typeface="Arial" charset="0"/>
                <a:cs typeface="+mn-cs"/>
              </a:rPr>
              <a:t>Most of the time we will use what we call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cs typeface="+mn-cs"/>
              </a:rPr>
              <a:t>the true fractional relative error</a:t>
            </a:r>
          </a:p>
          <a:p>
            <a:pPr>
              <a:spcBef>
                <a:spcPts val="0"/>
              </a:spcBef>
              <a:defRPr/>
            </a:pPr>
            <a:endParaRPr lang="en-US" sz="2400" dirty="0">
              <a:solidFill>
                <a:srgbClr val="FF0000"/>
              </a:solidFill>
              <a:latin typeface="Arial" charset="0"/>
              <a:cs typeface="+mn-cs"/>
            </a:endParaRPr>
          </a:p>
          <a:p>
            <a:pPr>
              <a:spcBef>
                <a:spcPts val="0"/>
              </a:spcBef>
              <a:defRPr/>
            </a:pPr>
            <a:endParaRPr lang="en-US" sz="2400" dirty="0">
              <a:solidFill>
                <a:srgbClr val="FF0000"/>
              </a:solidFill>
              <a:latin typeface="Arial" charset="0"/>
              <a:cs typeface="+mn-cs"/>
            </a:endParaRPr>
          </a:p>
          <a:p>
            <a:pPr>
              <a:spcBef>
                <a:spcPts val="0"/>
              </a:spcBef>
              <a:defRPr/>
            </a:pPr>
            <a:r>
              <a:rPr lang="en-US" sz="2400" dirty="0">
                <a:latin typeface="Arial" charset="0"/>
                <a:cs typeface="+mn-cs"/>
              </a:rPr>
              <a:t>Or we use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cs typeface="+mn-cs"/>
              </a:rPr>
              <a:t>the true percent relative error</a:t>
            </a:r>
          </a:p>
          <a:p>
            <a:pPr>
              <a:spcBef>
                <a:spcPts val="0"/>
              </a:spcBef>
              <a:defRPr/>
            </a:pPr>
            <a:endParaRPr lang="en-US" sz="2400" dirty="0">
              <a:solidFill>
                <a:srgbClr val="FF0000"/>
              </a:solidFill>
              <a:latin typeface="Arial" charset="0"/>
              <a:cs typeface="+mn-cs"/>
            </a:endParaRPr>
          </a:p>
          <a:p>
            <a:pPr>
              <a:spcBef>
                <a:spcPts val="0"/>
              </a:spcBef>
              <a:defRPr/>
            </a:pPr>
            <a:r>
              <a:rPr lang="en-US" sz="2400" i="1" dirty="0">
                <a:latin typeface="Arial" charset="0"/>
                <a:cs typeface="Times New Roman" pitchFamily="18" charset="0"/>
                <a:sym typeface="Symbol" pitchFamily="18" charset="2"/>
              </a:rPr>
              <a:t>                                  </a:t>
            </a:r>
            <a:r>
              <a:rPr lang="en-US" sz="2400" i="1" baseline="-25000" dirty="0">
                <a:latin typeface="Arial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sz="2400" dirty="0">
                <a:latin typeface="Arial" charset="0"/>
                <a:cs typeface="Times New Roman" pitchFamily="18" charset="0"/>
                <a:sym typeface="Symbol" pitchFamily="18" charset="2"/>
              </a:rPr>
              <a:t> =</a:t>
            </a:r>
            <a:endParaRPr lang="en-US" sz="2400" dirty="0">
              <a:solidFill>
                <a:srgbClr val="FF0000"/>
              </a:solidFill>
              <a:latin typeface="Arial" charset="0"/>
              <a:cs typeface="+mn-cs"/>
            </a:endParaRPr>
          </a:p>
          <a:p>
            <a:pPr>
              <a:spcBef>
                <a:spcPct val="50000"/>
              </a:spcBef>
              <a:defRPr/>
            </a:pPr>
            <a:endParaRPr lang="en-US" sz="2400" dirty="0">
              <a:latin typeface="+mn-lt"/>
              <a:cs typeface="+mn-cs"/>
            </a:endParaRPr>
          </a:p>
        </p:txBody>
      </p:sp>
      <p:sp>
        <p:nvSpPr>
          <p:cNvPr id="5" name="Text Box 22">
            <a:extLst>
              <a:ext uri="{FF2B5EF4-FFF2-40B4-BE49-F238E27FC236}">
                <a16:creationId xmlns:a16="http://schemas.microsoft.com/office/drawing/2014/main" id="{EDDA52CC-8884-4C39-8E98-F7D9D8E46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0105" y="614662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id-ID" altLang="en-US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C4620994-6962-4316-B849-193E94832349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18972160"/>
              </p:ext>
            </p:extLst>
          </p:nvPr>
        </p:nvGraphicFramePr>
        <p:xfrm>
          <a:off x="4592105" y="4546420"/>
          <a:ext cx="152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787058" imgH="393529" progId="Equation.3">
                  <p:embed/>
                </p:oleObj>
              </mc:Choice>
              <mc:Fallback>
                <p:oleObj name="Equation" r:id="rId3" imgW="787058" imgH="393529" progId="Equation.3">
                  <p:embed/>
                  <p:pic>
                    <p:nvPicPr>
                      <p:cNvPr id="27657" name="Object 4">
                        <a:extLst>
                          <a:ext uri="{FF2B5EF4-FFF2-40B4-BE49-F238E27FC236}">
                            <a16:creationId xmlns:a16="http://schemas.microsoft.com/office/drawing/2014/main" id="{ACE15B4B-C45C-4055-9668-1E94928460B9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105" y="4546420"/>
                        <a:ext cx="1524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93F89BA8-A89C-48D3-9D41-3233327B6A7A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57845242"/>
              </p:ext>
            </p:extLst>
          </p:nvPr>
        </p:nvGraphicFramePr>
        <p:xfrm>
          <a:off x="4896905" y="5887858"/>
          <a:ext cx="205740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5" imgW="1129810" imgH="393529" progId="Equation.3">
                  <p:embed/>
                </p:oleObj>
              </mc:Choice>
              <mc:Fallback>
                <p:oleObj name="Equation" r:id="rId5" imgW="1129810" imgH="393529" progId="Equation.3">
                  <p:embed/>
                  <p:pic>
                    <p:nvPicPr>
                      <p:cNvPr id="2051" name="Object 5">
                        <a:extLst>
                          <a:ext uri="{FF2B5EF4-FFF2-40B4-BE49-F238E27FC236}">
                            <a16:creationId xmlns:a16="http://schemas.microsoft.com/office/drawing/2014/main" id="{AA8387A1-5CC3-4A67-9C3A-F5EEC399CEF8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6905" y="5887858"/>
                        <a:ext cx="2057400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778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390" y="1545294"/>
            <a:ext cx="5100304" cy="4954066"/>
          </a:xfrm>
        </p:spPr>
        <p:txBody>
          <a:bodyPr>
            <a:normAutofit/>
          </a:bodyPr>
          <a:lstStyle/>
          <a:p>
            <a:pPr algn="ctr"/>
            <a:br>
              <a:rPr lang="en-US" sz="2647" b="1" dirty="0"/>
            </a:br>
            <a:r>
              <a:rPr lang="en-US" sz="2647" b="1" dirty="0"/>
              <a:t>These slides have been adapted from:</a:t>
            </a:r>
            <a:br>
              <a:rPr lang="en-US" sz="2647" b="1" dirty="0"/>
            </a:br>
            <a:br>
              <a:rPr lang="en-US" sz="2647" b="1" dirty="0"/>
            </a:br>
            <a:r>
              <a:rPr lang="en-US" sz="2000" dirty="0"/>
              <a:t>Kong, Q., </a:t>
            </a:r>
            <a:r>
              <a:rPr lang="en-US" sz="2000" dirty="0" err="1"/>
              <a:t>Siauw</a:t>
            </a:r>
            <a:r>
              <a:rPr lang="en-US" sz="2000" dirty="0"/>
              <a:t>, T., &amp; </a:t>
            </a:r>
            <a:r>
              <a:rPr lang="en-US" sz="2000" dirty="0" err="1"/>
              <a:t>Bayen</a:t>
            </a:r>
            <a:r>
              <a:rPr lang="en-US" sz="2000" dirty="0"/>
              <a:t>, A. M. (2021). Python Programming and Numerical Methods: A Guide for Engineers and Scientists. Academic Press. ISBN: 978-0-12-819549-9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Kiusalaas</a:t>
            </a:r>
            <a:r>
              <a:rPr lang="en-US" sz="2000" dirty="0"/>
              <a:t>, J. (2013). Numerical Methods in Engineering with Python 3. United Kingdom: Cambridge University Press. ISBN:9781107033856 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55678" y="774185"/>
            <a:ext cx="4577279" cy="771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11" b="1" dirty="0"/>
              <a:t>Acknowledgement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398C150-DF04-4CDB-A967-89BC6193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865" y="1837299"/>
            <a:ext cx="2394760" cy="29492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 descr="A close up of a snake&#10;&#10;Description automatically generated">
            <a:extLst>
              <a:ext uri="{FF2B5EF4-FFF2-40B4-BE49-F238E27FC236}">
                <a16:creationId xmlns:a16="http://schemas.microsoft.com/office/drawing/2014/main" id="{C3997BA9-493B-4048-B2FE-FAA5E2AA3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630" y="3643599"/>
            <a:ext cx="1805989" cy="256894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0064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932" y="749301"/>
            <a:ext cx="8096773" cy="1260475"/>
          </a:xfrm>
        </p:spPr>
        <p:txBody>
          <a:bodyPr/>
          <a:lstStyle/>
          <a:p>
            <a:pPr algn="ctr"/>
            <a:r>
              <a:rPr lang="en-HK" sz="4000" b="1" dirty="0"/>
              <a:t>Outlines</a:t>
            </a:r>
            <a:endParaRPr lang="id-ID" sz="4000" b="1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C85798B2-F736-450C-A653-8B32B12C75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5757363"/>
              </p:ext>
            </p:extLst>
          </p:nvPr>
        </p:nvGraphicFramePr>
        <p:xfrm>
          <a:off x="1238250" y="2172517"/>
          <a:ext cx="7981407" cy="392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065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76F0CFA3-122F-4771-B693-2D83E7571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937" y="2118494"/>
            <a:ext cx="6501690" cy="4729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BCBEB728-7573-4249-9BE8-DC968B72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749301"/>
            <a:ext cx="8096773" cy="1260475"/>
          </a:xfrm>
        </p:spPr>
        <p:txBody>
          <a:bodyPr/>
          <a:lstStyle/>
          <a:p>
            <a:pPr algn="ctr"/>
            <a:r>
              <a:rPr lang="en-HK" sz="4000" b="1" dirty="0"/>
              <a:t>Course Philosophy</a:t>
            </a:r>
            <a:endParaRPr lang="id-ID" sz="4000" b="1" dirty="0"/>
          </a:p>
        </p:txBody>
      </p:sp>
    </p:spTree>
    <p:extLst>
      <p:ext uri="{BB962C8B-B14F-4D97-AF65-F5344CB8AC3E}">
        <p14:creationId xmlns:p14="http://schemas.microsoft.com/office/powerpoint/2010/main" val="243746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749301"/>
            <a:ext cx="8096773" cy="1260475"/>
          </a:xfrm>
        </p:spPr>
        <p:txBody>
          <a:bodyPr/>
          <a:lstStyle/>
          <a:p>
            <a:pPr algn="ctr"/>
            <a:r>
              <a:rPr lang="en-HK" sz="4000" b="1" dirty="0"/>
              <a:t>Scientific Computing</a:t>
            </a:r>
            <a:endParaRPr lang="id-ID" sz="4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53FB95-E8FB-4B30-99B8-FD2A28C555F6}"/>
              </a:ext>
            </a:extLst>
          </p:cNvPr>
          <p:cNvSpPr/>
          <p:nvPr/>
        </p:nvSpPr>
        <p:spPr>
          <a:xfrm>
            <a:off x="1295932" y="2009776"/>
            <a:ext cx="869326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Computing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collection of tools, techniques, and theories required to solve on a computer mathematical models of problems in Science and Engineering (Golub and Ortega, 1992).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majority of these tools, techniques, and theories originally developed in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Mathematics.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of founded  long before the advent of electronic computers. This set is called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Analysis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(or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Methods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constitutes a major part of scientific computing.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Fortran, MATLAB,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Scilab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GNU-Octave, Mathematica, Python</a:t>
            </a:r>
            <a:endParaRPr lang="en-H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3C2A11-4F43-4B5C-A583-7D20632A9B5D}"/>
              </a:ext>
            </a:extLst>
          </p:cNvPr>
          <p:cNvSpPr/>
          <p:nvPr/>
        </p:nvSpPr>
        <p:spPr>
          <a:xfrm>
            <a:off x="1378730" y="597544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b="0" i="0" dirty="0">
                <a:solidFill>
                  <a:srgbClr val="333333"/>
                </a:solidFill>
                <a:effectLst/>
                <a:latin typeface="PT Sans"/>
              </a:rPr>
              <a:t>Gene H. Golub and James M. Ortega. </a:t>
            </a:r>
            <a:r>
              <a:rPr lang="en-US" sz="900" b="0" i="1" dirty="0">
                <a:solidFill>
                  <a:srgbClr val="333333"/>
                </a:solidFill>
                <a:effectLst/>
                <a:latin typeface="PT Sans"/>
              </a:rPr>
              <a:t>Scientific Computing and Differential Equations – An Introduction to Numerical Methods</a:t>
            </a:r>
            <a:r>
              <a:rPr lang="en-US" sz="900" b="0" i="0" dirty="0">
                <a:solidFill>
                  <a:srgbClr val="333333"/>
                </a:solidFill>
                <a:effectLst/>
                <a:latin typeface="PT Sans"/>
              </a:rPr>
              <a:t>. Academic Press, 1992.</a:t>
            </a:r>
            <a:endParaRPr lang="en-HK" sz="900" dirty="0"/>
          </a:p>
        </p:txBody>
      </p:sp>
    </p:spTree>
    <p:extLst>
      <p:ext uri="{BB962C8B-B14F-4D97-AF65-F5344CB8AC3E}">
        <p14:creationId xmlns:p14="http://schemas.microsoft.com/office/powerpoint/2010/main" val="2052830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749301"/>
            <a:ext cx="8096773" cy="1260475"/>
          </a:xfrm>
        </p:spPr>
        <p:txBody>
          <a:bodyPr/>
          <a:lstStyle/>
          <a:p>
            <a:pPr algn="ctr"/>
            <a:r>
              <a:rPr lang="en-HK" sz="4000" b="1" dirty="0"/>
              <a:t>Scientific Computing</a:t>
            </a:r>
            <a:endParaRPr lang="id-ID" sz="4000" b="1" dirty="0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935CFEDC-0E34-4711-A71D-5F11537A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69744" y="6402241"/>
            <a:ext cx="2133600" cy="476250"/>
          </a:xfrm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69D983D-FEE6-4FAB-ABF2-682E45A8455F}" type="slidenum">
              <a:rPr lang="en-US" altLang="en-US" sz="1000">
                <a:latin typeface="Interstate"/>
              </a:rPr>
              <a:pPr eaLnBrk="1" hangingPunct="1"/>
              <a:t>5</a:t>
            </a:fld>
            <a:endParaRPr lang="en-US" altLang="en-US" sz="1000">
              <a:latin typeface="Interstat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0CB794-0AB8-4E7B-B4D2-B063DD7D9919}"/>
              </a:ext>
            </a:extLst>
          </p:cNvPr>
          <p:cNvSpPr/>
          <p:nvPr/>
        </p:nvSpPr>
        <p:spPr>
          <a:xfrm>
            <a:off x="1295932" y="2009776"/>
            <a:ext cx="869326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Python?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&amp; Open source: science should be able to be accessed by everyone. 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Serves both scientific and general purposes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readable language and make your program greatly maintainable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many libraries: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 and matplotlib. Those libraries allow you to do everything you can do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using Python.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Python in Google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a plain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Notebook: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Accessed trough browser and saved on the Cloud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Pre-Installed Libraries:  Pandas, NumPy, Matplotlib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GPU and TPU Use</a:t>
            </a:r>
          </a:p>
        </p:txBody>
      </p:sp>
      <p:pic>
        <p:nvPicPr>
          <p:cNvPr id="7" name="Picture 2" descr="Structure your code better in Google Colab with Text and Code Cells | by  Mitesh Parmar | Medium">
            <a:extLst>
              <a:ext uri="{FF2B5EF4-FFF2-40B4-BE49-F238E27FC236}">
                <a16:creationId xmlns:a16="http://schemas.microsoft.com/office/drawing/2014/main" id="{5EB64FA3-B3DB-473C-805E-28938ECA7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274" y="5282445"/>
            <a:ext cx="3131840" cy="139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457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749301"/>
            <a:ext cx="8096773" cy="1260475"/>
          </a:xfrm>
        </p:spPr>
        <p:txBody>
          <a:bodyPr/>
          <a:lstStyle/>
          <a:p>
            <a:pPr algn="ctr"/>
            <a:r>
              <a:rPr lang="en-HK" sz="4000" b="1" dirty="0"/>
              <a:t>Numerical Methods</a:t>
            </a:r>
            <a:endParaRPr lang="id-ID" sz="4000" b="1" dirty="0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B360C46B-8787-4261-8CE2-436ECBBF84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95932" y="1941874"/>
            <a:ext cx="7772400" cy="1108075"/>
          </a:xfrm>
        </p:spPr>
        <p:txBody>
          <a:bodyPr>
            <a:spAutoFit/>
          </a:bodyPr>
          <a:lstStyle/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</a:rPr>
              <a:t>Numerical methods, or numerical analysis </a:t>
            </a:r>
            <a:r>
              <a:rPr lang="en-US" altLang="en-US" sz="2200" dirty="0"/>
              <a:t>are techniques by which mathematical problems are formulated so that they can be solved with arithmetic operations.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C36D0E9-ED17-49D6-BF0F-B5D8A9CF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72882" y="6350362"/>
            <a:ext cx="2133600" cy="476250"/>
          </a:xfrm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93BE4E-32D6-4240-8F34-E94F3AD0E9E2}" type="slidenum">
              <a:rPr lang="en-US" altLang="en-US" sz="1000">
                <a:latin typeface="Interstate"/>
              </a:rPr>
              <a:pPr eaLnBrk="1" hangingPunct="1"/>
              <a:t>6</a:t>
            </a:fld>
            <a:endParaRPr lang="en-US" altLang="en-US" sz="1000">
              <a:latin typeface="Interstate"/>
            </a:endParaRPr>
          </a:p>
        </p:txBody>
      </p:sp>
      <p:graphicFrame>
        <p:nvGraphicFramePr>
          <p:cNvPr id="6" name="Group 74">
            <a:extLst>
              <a:ext uri="{FF2B5EF4-FFF2-40B4-BE49-F238E27FC236}">
                <a16:creationId xmlns:a16="http://schemas.microsoft.com/office/drawing/2014/main" id="{AB0954C1-9323-4B99-94DC-760CD388C0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0731557"/>
              </p:ext>
            </p:extLst>
          </p:nvPr>
        </p:nvGraphicFramePr>
        <p:xfrm>
          <a:off x="1448332" y="3191237"/>
          <a:ext cx="7620000" cy="3413616"/>
        </p:xfrm>
        <a:graphic>
          <a:graphicData uri="http://schemas.openxmlformats.org/drawingml/2006/table">
            <a:tbl>
              <a:tblPr/>
              <a:tblGrid>
                <a:gridCol w="4023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4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cs typeface="Arial" charset="0"/>
                        </a:rPr>
                        <a:t>Numerical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cs typeface="Arial" charset="0"/>
                        </a:rPr>
                        <a:t>Analytical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approximate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exact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more intuitive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less intuitive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easily coded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not so easy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easy to get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not so easy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Finds a solution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Finds the solution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May diverge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Always finds the solution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This course!!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Not in this course!!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10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749301"/>
            <a:ext cx="8096773" cy="1260475"/>
          </a:xfrm>
        </p:spPr>
        <p:txBody>
          <a:bodyPr/>
          <a:lstStyle/>
          <a:p>
            <a:pPr algn="ctr"/>
            <a:r>
              <a:rPr lang="en-HK" sz="4000" b="1" dirty="0"/>
              <a:t>Numerical Methods</a:t>
            </a:r>
            <a:endParaRPr lang="id-ID" sz="4000" b="1" dirty="0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796D6695-8D65-4D76-917B-2F7302856E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58119" y="1869094"/>
            <a:ext cx="7772400" cy="430887"/>
          </a:xfrm>
        </p:spPr>
        <p:txBody>
          <a:bodyPr>
            <a:spAutoFit/>
          </a:bodyPr>
          <a:lstStyle/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altLang="en-US" sz="2200"/>
              <a:t>Why use Numerical methods ?</a:t>
            </a:r>
            <a:endParaRPr lang="en-US" altLang="en-US" sz="2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0A6B13-9A2A-4277-9D69-39A3BDE1B38C}"/>
              </a:ext>
            </a:extLst>
          </p:cNvPr>
          <p:cNvSpPr/>
          <p:nvPr/>
        </p:nvSpPr>
        <p:spPr>
          <a:xfrm>
            <a:off x="1648524" y="2378432"/>
            <a:ext cx="8116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problems that cannot be solved exactly (intractable)</a:t>
            </a:r>
          </a:p>
        </p:txBody>
      </p:sp>
      <p:pic>
        <p:nvPicPr>
          <p:cNvPr id="7" name="Picture 11" descr="probability">
            <a:extLst>
              <a:ext uri="{FF2B5EF4-FFF2-40B4-BE49-F238E27FC236}">
                <a16:creationId xmlns:a16="http://schemas.microsoft.com/office/drawing/2014/main" id="{A21E9C09-BB1F-4691-BBDA-3392C4F28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710" y="3597286"/>
            <a:ext cx="3816424" cy="2862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B965B583-8BAB-4F4F-995F-A1FB6F4B87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476478"/>
              </p:ext>
            </p:extLst>
          </p:nvPr>
        </p:nvGraphicFramePr>
        <p:xfrm>
          <a:off x="1458119" y="2985598"/>
          <a:ext cx="1703302" cy="935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4" imgW="901440" imgH="495000" progId="Equation.3">
                  <p:embed/>
                </p:oleObj>
              </mc:Choice>
              <mc:Fallback>
                <p:oleObj name="Equation" r:id="rId4" imgW="901440" imgH="495000" progId="Equation.3">
                  <p:embed/>
                  <p:pic>
                    <p:nvPicPr>
                      <p:cNvPr id="9" name="Object 6">
                        <a:extLst>
                          <a:ext uri="{FF2B5EF4-FFF2-40B4-BE49-F238E27FC236}">
                            <a16:creationId xmlns:a16="http://schemas.microsoft.com/office/drawing/2014/main" id="{52CB1F65-23FB-45A7-93AD-225265FAE1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119" y="2985598"/>
                        <a:ext cx="1703302" cy="9353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7">
            <a:extLst>
              <a:ext uri="{FF2B5EF4-FFF2-40B4-BE49-F238E27FC236}">
                <a16:creationId xmlns:a16="http://schemas.microsoft.com/office/drawing/2014/main" id="{F5DF3E8E-5B6A-456D-A725-BD9B1EF1F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134" y="3052649"/>
            <a:ext cx="3694159" cy="244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81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749301"/>
            <a:ext cx="8096773" cy="1260475"/>
          </a:xfrm>
        </p:spPr>
        <p:txBody>
          <a:bodyPr/>
          <a:lstStyle/>
          <a:p>
            <a:pPr algn="ctr"/>
            <a:r>
              <a:rPr lang="en-HK" sz="4000" b="1" dirty="0"/>
              <a:t>Numerical Methods</a:t>
            </a:r>
            <a:endParaRPr lang="id-ID" sz="4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5260D7-56D4-4CC3-9BC4-9CFAE8FA4F5A}"/>
              </a:ext>
            </a:extLst>
          </p:cNvPr>
          <p:cNvSpPr/>
          <p:nvPr/>
        </p:nvSpPr>
        <p:spPr>
          <a:xfrm>
            <a:off x="1303835" y="2006043"/>
            <a:ext cx="8660464" cy="2695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utilize numerical approximation of solutions to understood problems.</a:t>
            </a:r>
          </a:p>
          <a:p>
            <a:pPr eaLnBrk="1" hangingPunct="1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main objectives</a:t>
            </a:r>
          </a:p>
          <a:p>
            <a:pPr marL="800100" lvl="1" indent="-342900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Quantify Errors: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Approximation without error estimation is useless</a:t>
            </a:r>
          </a:p>
          <a:p>
            <a:pPr marL="800100" lvl="1" indent="-342900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Efficiency 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which take years or need more resources that you have are useless</a:t>
            </a:r>
          </a:p>
          <a:p>
            <a:pPr marL="342900" indent="-342900" eaLnBrk="1" hangingPunct="1"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833C81F-4F97-494D-B7A3-408446AB4B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95932" y="4094275"/>
            <a:ext cx="7772400" cy="523220"/>
          </a:xfrm>
        </p:spPr>
        <p:txBody>
          <a:bodyPr>
            <a:spAutoFit/>
          </a:bodyPr>
          <a:lstStyle/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can we solve numerically?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D810A5-A88A-4D19-8F9C-874D007AE58B}"/>
              </a:ext>
            </a:extLst>
          </p:cNvPr>
          <p:cNvSpPr/>
          <p:nvPr/>
        </p:nvSpPr>
        <p:spPr>
          <a:xfrm>
            <a:off x="1437716" y="4701653"/>
            <a:ext cx="8084784" cy="318292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342900" indent="-342900" eaLnBrk="1" hangingPunct="1"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of Linear Equations (*)</a:t>
            </a:r>
          </a:p>
          <a:p>
            <a:pPr marL="342900" indent="-342900" eaLnBrk="1" hangingPunct="1"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and Interpolation (*)</a:t>
            </a:r>
          </a:p>
          <a:p>
            <a:pPr marL="342900" indent="-342900" eaLnBrk="1" hangingPunct="1"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Taylor Series</a:t>
            </a:r>
          </a:p>
          <a:p>
            <a:pPr marL="342900" indent="-342900" eaLnBrk="1" hangingPunct="1"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of Equations (*)</a:t>
            </a:r>
          </a:p>
          <a:p>
            <a:pPr marL="342900" indent="-342900" eaLnBrk="1" hangingPunct="1"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Differentiation (*)</a:t>
            </a:r>
          </a:p>
          <a:p>
            <a:pPr marL="342900" indent="-342900" eaLnBrk="1" hangingPunct="1"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Integration (*)</a:t>
            </a:r>
          </a:p>
          <a:p>
            <a:pPr marL="342900" indent="-342900" eaLnBrk="1" hangingPunct="1"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Ordinary Differential Equations (*)</a:t>
            </a:r>
          </a:p>
          <a:p>
            <a:pPr marL="342900" indent="-342900" eaLnBrk="1" hangingPunct="1"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B05C4E-C74E-42CB-9A4B-8F2C6D0FAE49}"/>
              </a:ext>
            </a:extLst>
          </p:cNvPr>
          <p:cNvSpPr/>
          <p:nvPr/>
        </p:nvSpPr>
        <p:spPr>
          <a:xfrm>
            <a:off x="2105675" y="2768751"/>
            <a:ext cx="7344816" cy="461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5328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749301"/>
            <a:ext cx="8096773" cy="1260475"/>
          </a:xfrm>
        </p:spPr>
        <p:txBody>
          <a:bodyPr/>
          <a:lstStyle/>
          <a:p>
            <a:pPr algn="ctr"/>
            <a:r>
              <a:rPr lang="en-HK" sz="4000" b="1" dirty="0"/>
              <a:t>Representation of Numbers</a:t>
            </a:r>
            <a:endParaRPr lang="id-ID" sz="4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8CC763-79A7-4B37-86F8-38496392FE33}"/>
              </a:ext>
            </a:extLst>
          </p:cNvPr>
          <p:cNvSpPr/>
          <p:nvPr/>
        </p:nvSpPr>
        <p:spPr>
          <a:xfrm>
            <a:off x="1295932" y="1905273"/>
            <a:ext cx="86604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Base-N and Binary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99EA9F1-C95B-44D1-B982-5A3B7913C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350" y="2419581"/>
            <a:ext cx="4826594" cy="457043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familiar with the decimal system: </a:t>
            </a:r>
          </a:p>
          <a:p>
            <a:pPr marL="0" indent="0" eaLnBrk="1" hangingPunct="1">
              <a:buNone/>
            </a:pPr>
            <a:endParaRPr lang="en-US" altLang="en-US" sz="1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Decimal System:   Base = 10 , Digits (0,1,…,9)</a:t>
            </a:r>
          </a:p>
          <a:p>
            <a:pPr marL="0" indent="0" eaLnBrk="1" hangingPunct="1">
              <a:buNone/>
            </a:pPr>
            <a:endParaRPr lang="en-US" altLang="en-US" sz="1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sz="1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sz="1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representation</a:t>
            </a:r>
          </a:p>
          <a:p>
            <a:pPr marL="0" indent="0" eaLnBrk="1" hangingPunct="1">
              <a:buNone/>
            </a:pPr>
            <a:endParaRPr lang="en-US" altLang="en-US" sz="1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sz="1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Floating Point Representation</a:t>
            </a:r>
          </a:p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Notation: Exactly one non-zero digit appears before decimal point.</a:t>
            </a:r>
          </a:p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Advantage: Efficient in representing very small or very large numbers.</a:t>
            </a:r>
          </a:p>
          <a:p>
            <a:pPr marL="0" indent="0" eaLnBrk="1" hangingPunct="1">
              <a:buNone/>
            </a:pPr>
            <a:endParaRPr lang="en-US" altLang="en-US" sz="1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sz="1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08CE36ED-DFE3-46D4-BF0F-7DF35E871C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814230"/>
              </p:ext>
            </p:extLst>
          </p:nvPr>
        </p:nvGraphicFramePr>
        <p:xfrm>
          <a:off x="5037808" y="2433077"/>
          <a:ext cx="4248472" cy="274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3" imgW="3162240" imgH="203040" progId="Equation.3">
                  <p:embed/>
                </p:oleObj>
              </mc:Choice>
              <mc:Fallback>
                <p:oleObj name="Equation" r:id="rId3" imgW="3162240" imgH="203040" progId="Equation.3">
                  <p:embed/>
                  <p:pic>
                    <p:nvPicPr>
                      <p:cNvPr id="17" name="Object 4">
                        <a:extLst>
                          <a:ext uri="{FF2B5EF4-FFF2-40B4-BE49-F238E27FC236}">
                            <a16:creationId xmlns:a16="http://schemas.microsoft.com/office/drawing/2014/main" id="{5A5922EB-E343-45E9-9309-A77E90ED58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808" y="2433077"/>
                        <a:ext cx="4248472" cy="2741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630E540-29F5-4C10-8ED9-9341F9ED8E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57" r="44724"/>
          <a:stretch/>
        </p:blipFill>
        <p:spPr>
          <a:xfrm>
            <a:off x="2120371" y="3278287"/>
            <a:ext cx="4129106" cy="656516"/>
          </a:xfrm>
          <a:prstGeom prst="rect">
            <a:avLst/>
          </a:prstGeom>
        </p:spPr>
      </p:pic>
      <p:pic>
        <p:nvPicPr>
          <p:cNvPr id="8" name="Picture 5" descr="Course: Mathematics - Class 4, Topic: Reading and Writing Decimal Fractions">
            <a:extLst>
              <a:ext uri="{FF2B5EF4-FFF2-40B4-BE49-F238E27FC236}">
                <a16:creationId xmlns:a16="http://schemas.microsoft.com/office/drawing/2014/main" id="{86EC8D83-9F2E-4544-B675-BF3A1DE23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640" y="4261577"/>
            <a:ext cx="367665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24C6219E-0CE3-4DDA-9AF1-701F953DA8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598738"/>
              </p:ext>
            </p:extLst>
          </p:nvPr>
        </p:nvGraphicFramePr>
        <p:xfrm>
          <a:off x="6423080" y="5293277"/>
          <a:ext cx="2930275" cy="1337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7" imgW="3200400" imgH="1460160" progId="Equation.3">
                  <p:embed/>
                </p:oleObj>
              </mc:Choice>
              <mc:Fallback>
                <p:oleObj name="Equation" r:id="rId7" imgW="3200400" imgH="1460160" progId="Equation.3">
                  <p:embed/>
                  <p:pic>
                    <p:nvPicPr>
                      <p:cNvPr id="25" name="Object 4">
                        <a:extLst>
                          <a:ext uri="{FF2B5EF4-FFF2-40B4-BE49-F238E27FC236}">
                            <a16:creationId xmlns:a16="http://schemas.microsoft.com/office/drawing/2014/main" id="{69ACC359-F44E-4276-9223-C13F769C44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3080" y="5293277"/>
                        <a:ext cx="2930275" cy="1337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390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Flow_SignoffStatus xmlns="47793baa-3cbb-486e-a055-4d42ce3882d7" xsi:nil="true"/>
    <_dlc_DocId xmlns="9fdf624c-fedc-4f6c-b928-0c7bf4c9e100">J56STF5CZXNR-2061195910-691142</_dlc_DocId>
    <_dlc_DocIdUrl xmlns="9fdf624c-fedc-4f6c-b928-0c7bf4c9e100">
      <Url>https://binusianorg.sharepoint.com/sites/arc/_layouts/15/DocIdRedir.aspx?ID=J56STF5CZXNR-2061195910-691142</Url>
      <Description>J56STF5CZXNR-2061195910-691142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4340CFFCDDB44F9904404F1FA9688C" ma:contentTypeVersion="15" ma:contentTypeDescription="Create a new document." ma:contentTypeScope="" ma:versionID="939164fb4ce9d77da8b44cb5205bf59b">
  <xsd:schema xmlns:xsd="http://www.w3.org/2001/XMLSchema" xmlns:xs="http://www.w3.org/2001/XMLSchema" xmlns:p="http://schemas.microsoft.com/office/2006/metadata/properties" xmlns:ns2="9fdf624c-fedc-4f6c-b928-0c7bf4c9e100" xmlns:ns3="47793baa-3cbb-486e-a055-4d42ce3882d7" xmlns:ns4="http://schemas.microsoft.com/sharepoint/v3/fields" targetNamespace="http://schemas.microsoft.com/office/2006/metadata/properties" ma:root="true" ma:fieldsID="63b003db5a72b2282a54ad3b1f995462" ns2:_="" ns3:_="" ns4:_="">
    <xsd:import namespace="9fdf624c-fedc-4f6c-b928-0c7bf4c9e100"/>
    <xsd:import namespace="47793baa-3cbb-486e-a055-4d42ce3882d7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2:SharedWithUsers" minOccurs="0"/>
                <xsd:element ref="ns2:SharedWithDetails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_Flow_SignoffStatus" minOccurs="0"/>
                <xsd:element ref="ns4:_Vers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df624c-fedc-4f6c-b928-0c7bf4c9e10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793baa-3cbb-486e-a055-4d42ce3882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24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313E50-9F1C-4EB2-8248-D1942A92381A}">
  <ds:schemaRefs>
    <ds:schemaRef ds:uri="http://purl.org/dc/terms/"/>
    <ds:schemaRef ds:uri="47793baa-3cbb-486e-a055-4d42ce3882d7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9fdf624c-fedc-4f6c-b928-0c7bf4c9e100"/>
    <ds:schemaRef ds:uri="http://schemas.microsoft.com/office/infopath/2007/PartnerControls"/>
    <ds:schemaRef ds:uri="http://schemas.microsoft.com/sharepoint/v3/field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1361C9D-5A18-4E58-8BA9-7D22F5AD4A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df624c-fedc-4f6c-b928-0c7bf4c9e100"/>
    <ds:schemaRef ds:uri="47793baa-3cbb-486e-a055-4d42ce3882d7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6D8D10-5CE6-45C0-899F-3757B0B76385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CED985A4-BE78-47BD-93FF-32CA6D846A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876</Words>
  <Application>Microsoft Office PowerPoint</Application>
  <PresentationFormat>Custom</PresentationFormat>
  <Paragraphs>141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Interstate</vt:lpstr>
      <vt:lpstr>Open Sans</vt:lpstr>
      <vt:lpstr>PT Sans</vt:lpstr>
      <vt:lpstr>Times New Roman</vt:lpstr>
      <vt:lpstr>Times-Bold</vt:lpstr>
      <vt:lpstr>Times-Roman</vt:lpstr>
      <vt:lpstr>Wingdings</vt:lpstr>
      <vt:lpstr>Office Theme</vt:lpstr>
      <vt:lpstr>Equation</vt:lpstr>
      <vt:lpstr>PowerPoint Presentation</vt:lpstr>
      <vt:lpstr>Outlines</vt:lpstr>
      <vt:lpstr>Course Philosophy</vt:lpstr>
      <vt:lpstr>Scientific Computing</vt:lpstr>
      <vt:lpstr>Scientific Computing</vt:lpstr>
      <vt:lpstr>Numerical Methods</vt:lpstr>
      <vt:lpstr>Numerical Methods</vt:lpstr>
      <vt:lpstr>Numerical Methods</vt:lpstr>
      <vt:lpstr>Representation of Numbers</vt:lpstr>
      <vt:lpstr>Representation of Numbers</vt:lpstr>
      <vt:lpstr>Rounding and Chopping</vt:lpstr>
      <vt:lpstr>Accuracy and Precision</vt:lpstr>
      <vt:lpstr>Error Definitions</vt:lpstr>
      <vt:lpstr>Round-off Errors</vt:lpstr>
      <vt:lpstr>True, Absolute, and Relative Error</vt:lpstr>
      <vt:lpstr> These slides have been adapted from:  Kong, Q., Siauw, T., &amp; Bayen, A. M. (2021). Python Programming and Numerical Methods: A Guide for Engineers and Scientists. Academic Press. ISBN: 978-0-12-819549-9   Kiusalaas, J. (2013). Numerical Methods in Engineering with Python 3. United Kingdom: Cambridge University Press. ISBN:9781107033856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FABIAN</dc:creator>
  <cp:lastModifiedBy>FABIAN</cp:lastModifiedBy>
  <cp:revision>6</cp:revision>
  <dcterms:created xsi:type="dcterms:W3CDTF">2021-11-28T00:20:34Z</dcterms:created>
  <dcterms:modified xsi:type="dcterms:W3CDTF">2021-11-28T01:29:23Z</dcterms:modified>
</cp:coreProperties>
</file>