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2"/>
  </p:notesMasterIdLst>
  <p:sldIdLst>
    <p:sldId id="256" r:id="rId6"/>
    <p:sldId id="257" r:id="rId7"/>
    <p:sldId id="455" r:id="rId8"/>
    <p:sldId id="456" r:id="rId9"/>
    <p:sldId id="457" r:id="rId10"/>
    <p:sldId id="458" r:id="rId11"/>
    <p:sldId id="459" r:id="rId12"/>
    <p:sldId id="454"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3" r:id="rId26"/>
    <p:sldId id="472" r:id="rId27"/>
    <p:sldId id="474" r:id="rId28"/>
    <p:sldId id="475" r:id="rId29"/>
    <p:sldId id="476" r:id="rId30"/>
    <p:sldId id="477" r:id="rId31"/>
    <p:sldId id="479" r:id="rId32"/>
    <p:sldId id="478" r:id="rId33"/>
    <p:sldId id="483" r:id="rId34"/>
    <p:sldId id="484" r:id="rId35"/>
    <p:sldId id="480" r:id="rId36"/>
    <p:sldId id="485" r:id="rId37"/>
    <p:sldId id="342" r:id="rId38"/>
    <p:sldId id="486" r:id="rId39"/>
    <p:sldId id="482" r:id="rId40"/>
    <p:sldId id="271" r:id="rId41"/>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455"/>
            <p14:sldId id="456"/>
            <p14:sldId id="457"/>
            <p14:sldId id="458"/>
            <p14:sldId id="459"/>
            <p14:sldId id="454"/>
            <p14:sldId id="460"/>
            <p14:sldId id="461"/>
            <p14:sldId id="462"/>
            <p14:sldId id="463"/>
            <p14:sldId id="464"/>
            <p14:sldId id="465"/>
            <p14:sldId id="466"/>
            <p14:sldId id="467"/>
            <p14:sldId id="468"/>
            <p14:sldId id="469"/>
            <p14:sldId id="470"/>
            <p14:sldId id="471"/>
            <p14:sldId id="473"/>
            <p14:sldId id="472"/>
            <p14:sldId id="474"/>
            <p14:sldId id="475"/>
            <p14:sldId id="476"/>
            <p14:sldId id="477"/>
            <p14:sldId id="479"/>
            <p14:sldId id="478"/>
            <p14:sldId id="483"/>
            <p14:sldId id="484"/>
            <p14:sldId id="480"/>
            <p14:sldId id="485"/>
            <p14:sldId id="342"/>
            <p14:sldId id="486"/>
            <p14:sldId id="482"/>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6" autoAdjust="0"/>
    <p:restoredTop sz="93484"/>
  </p:normalViewPr>
  <p:slideViewPr>
    <p:cSldViewPr snapToGrid="0" snapToObjects="1">
      <p:cViewPr>
        <p:scale>
          <a:sx n="66" d="100"/>
          <a:sy n="66" d="100"/>
        </p:scale>
        <p:origin x="-67" y="456"/>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738C75-AE9B-4CFC-8F0A-22CF7E6F188E}" type="doc">
      <dgm:prSet loTypeId="urn:microsoft.com/office/officeart/2005/8/layout/target3" loCatId="relationship" qsTypeId="urn:microsoft.com/office/officeart/2005/8/quickstyle/3d3" qsCatId="3D" csTypeId="urn:microsoft.com/office/officeart/2005/8/colors/accent6_4" csCatId="accent6" phldr="1"/>
      <dgm:spPr/>
      <dgm:t>
        <a:bodyPr/>
        <a:lstStyle/>
        <a:p>
          <a:endParaRPr lang="en-US"/>
        </a:p>
      </dgm:t>
    </dgm:pt>
    <dgm:pt modelId="{E8C3D92E-88D8-4EE8-980F-64A08E77C791}">
      <dgm:prSet/>
      <dgm:spPr/>
      <dgm:t>
        <a:bodyPr/>
        <a:lstStyle/>
        <a:p>
          <a:pPr rtl="0"/>
          <a:r>
            <a:rPr lang="en-AU" dirty="0"/>
            <a:t>LU Decomposition Methods</a:t>
          </a:r>
          <a:endParaRPr lang="en-US" dirty="0"/>
        </a:p>
      </dgm:t>
    </dgm:pt>
    <dgm:pt modelId="{F4CCD9A7-4E64-4069-AE3B-9DF6CA978BE4}" type="parTrans" cxnId="{2D3A6682-25F8-4131-BE1C-F4FD0E13FB93}">
      <dgm:prSet/>
      <dgm:spPr/>
      <dgm:t>
        <a:bodyPr/>
        <a:lstStyle/>
        <a:p>
          <a:endParaRPr lang="en-US"/>
        </a:p>
      </dgm:t>
    </dgm:pt>
    <dgm:pt modelId="{8B665B17-05ED-4B38-8EBC-BE7EA33874D3}" type="sibTrans" cxnId="{2D3A6682-25F8-4131-BE1C-F4FD0E13FB93}">
      <dgm:prSet/>
      <dgm:spPr/>
      <dgm:t>
        <a:bodyPr/>
        <a:lstStyle/>
        <a:p>
          <a:endParaRPr lang="en-US"/>
        </a:p>
      </dgm:t>
    </dgm:pt>
    <dgm:pt modelId="{BF8C27E1-651B-4E74-AEF6-935CD70424D0}">
      <dgm:prSet/>
      <dgm:spPr/>
      <dgm:t>
        <a:bodyPr/>
        <a:lstStyle/>
        <a:p>
          <a:r>
            <a:rPr lang="en-AU" dirty="0"/>
            <a:t>Pivoting</a:t>
          </a:r>
          <a:endParaRPr lang="en-US" dirty="0"/>
        </a:p>
      </dgm:t>
    </dgm:pt>
    <dgm:pt modelId="{706DD0C5-C20C-4939-96D1-2DE8836713E7}" type="parTrans" cxnId="{3A223EE7-CD2E-4138-BC2A-FA341E0A4B75}">
      <dgm:prSet/>
      <dgm:spPr/>
      <dgm:t>
        <a:bodyPr/>
        <a:lstStyle/>
        <a:p>
          <a:endParaRPr lang="en-US"/>
        </a:p>
      </dgm:t>
    </dgm:pt>
    <dgm:pt modelId="{4F8FEEF6-D111-4C2F-BCF8-6BF77B445FC0}" type="sibTrans" cxnId="{3A223EE7-CD2E-4138-BC2A-FA341E0A4B75}">
      <dgm:prSet/>
      <dgm:spPr/>
      <dgm:t>
        <a:bodyPr/>
        <a:lstStyle/>
        <a:p>
          <a:endParaRPr lang="en-US"/>
        </a:p>
      </dgm:t>
    </dgm:pt>
    <dgm:pt modelId="{BBE3A848-023A-476F-9612-D18687E18F24}">
      <dgm:prSet/>
      <dgm:spPr/>
      <dgm:t>
        <a:bodyPr/>
        <a:lstStyle/>
        <a:p>
          <a:pPr rtl="0"/>
          <a:r>
            <a:rPr lang="en-AU" dirty="0"/>
            <a:t>Gauss-Seidel Method</a:t>
          </a:r>
          <a:endParaRPr lang="en-US" dirty="0"/>
        </a:p>
      </dgm:t>
    </dgm:pt>
    <dgm:pt modelId="{AEE77385-BCFD-4B8C-AAD4-7FF83F351C9B}" type="parTrans" cxnId="{86AFD294-0CC1-4CDC-93B7-2907840C8698}">
      <dgm:prSet/>
      <dgm:spPr/>
      <dgm:t>
        <a:bodyPr/>
        <a:lstStyle/>
        <a:p>
          <a:endParaRPr lang="en-HK"/>
        </a:p>
      </dgm:t>
    </dgm:pt>
    <dgm:pt modelId="{88C357EB-6588-4B27-91A3-E6375C5C9A8D}" type="sibTrans" cxnId="{86AFD294-0CC1-4CDC-93B7-2907840C8698}">
      <dgm:prSet/>
      <dgm:spPr/>
      <dgm:t>
        <a:bodyPr/>
        <a:lstStyle/>
        <a:p>
          <a:endParaRPr lang="en-HK"/>
        </a:p>
      </dgm:t>
    </dgm:pt>
    <dgm:pt modelId="{FB12CC6F-FFB7-41C7-8BA1-9212A8C68850}" type="pres">
      <dgm:prSet presAssocID="{D2738C75-AE9B-4CFC-8F0A-22CF7E6F188E}" presName="Name0" presStyleCnt="0">
        <dgm:presLayoutVars>
          <dgm:chMax val="7"/>
          <dgm:dir/>
          <dgm:animLvl val="lvl"/>
          <dgm:resizeHandles val="exact"/>
        </dgm:presLayoutVars>
      </dgm:prSet>
      <dgm:spPr/>
    </dgm:pt>
    <dgm:pt modelId="{32B0E6A2-5142-41AA-961D-7A04E265F6EE}" type="pres">
      <dgm:prSet presAssocID="{E8C3D92E-88D8-4EE8-980F-64A08E77C791}" presName="circle1" presStyleLbl="node1" presStyleIdx="0" presStyleCnt="3"/>
      <dgm:spPr/>
    </dgm:pt>
    <dgm:pt modelId="{39774DD3-70D2-4140-A1C7-D5C784B7CF5E}" type="pres">
      <dgm:prSet presAssocID="{E8C3D92E-88D8-4EE8-980F-64A08E77C791}" presName="space" presStyleCnt="0"/>
      <dgm:spPr/>
    </dgm:pt>
    <dgm:pt modelId="{027D4DEA-148C-4201-9740-FAC178809EDE}" type="pres">
      <dgm:prSet presAssocID="{E8C3D92E-88D8-4EE8-980F-64A08E77C791}" presName="rect1" presStyleLbl="alignAcc1" presStyleIdx="0" presStyleCnt="3"/>
      <dgm:spPr/>
    </dgm:pt>
    <dgm:pt modelId="{3B9D06E3-13E3-49E3-871E-5275F28255B5}" type="pres">
      <dgm:prSet presAssocID="{BF8C27E1-651B-4E74-AEF6-935CD70424D0}" presName="vertSpace2" presStyleLbl="node1" presStyleIdx="0" presStyleCnt="3"/>
      <dgm:spPr/>
    </dgm:pt>
    <dgm:pt modelId="{41E99FBC-E33F-43D1-9DA9-8BBF2FBECCFD}" type="pres">
      <dgm:prSet presAssocID="{BF8C27E1-651B-4E74-AEF6-935CD70424D0}" presName="circle2" presStyleLbl="node1" presStyleIdx="1" presStyleCnt="3"/>
      <dgm:spPr/>
    </dgm:pt>
    <dgm:pt modelId="{81A610CE-0632-4163-A810-22BF016111BC}" type="pres">
      <dgm:prSet presAssocID="{BF8C27E1-651B-4E74-AEF6-935CD70424D0}" presName="rect2" presStyleLbl="alignAcc1" presStyleIdx="1" presStyleCnt="3"/>
      <dgm:spPr/>
    </dgm:pt>
    <dgm:pt modelId="{E6ABEB2E-0480-412B-BF8B-A5E72F9C31D8}" type="pres">
      <dgm:prSet presAssocID="{BBE3A848-023A-476F-9612-D18687E18F24}" presName="vertSpace3" presStyleLbl="node1" presStyleIdx="1" presStyleCnt="3"/>
      <dgm:spPr/>
    </dgm:pt>
    <dgm:pt modelId="{13BF827E-C40A-46D9-B5FA-9AB4F97F6FC7}" type="pres">
      <dgm:prSet presAssocID="{BBE3A848-023A-476F-9612-D18687E18F24}" presName="circle3" presStyleLbl="node1" presStyleIdx="2" presStyleCnt="3"/>
      <dgm:spPr/>
    </dgm:pt>
    <dgm:pt modelId="{66D8F86D-ECFE-4C5E-8F36-34040C393A13}" type="pres">
      <dgm:prSet presAssocID="{BBE3A848-023A-476F-9612-D18687E18F24}" presName="rect3" presStyleLbl="alignAcc1" presStyleIdx="2" presStyleCnt="3"/>
      <dgm:spPr/>
    </dgm:pt>
    <dgm:pt modelId="{6B6ADCC7-6C33-4561-A9FB-EAADFBF42704}" type="pres">
      <dgm:prSet presAssocID="{E8C3D92E-88D8-4EE8-980F-64A08E77C791}" presName="rect1ParTxNoCh" presStyleLbl="alignAcc1" presStyleIdx="2" presStyleCnt="3">
        <dgm:presLayoutVars>
          <dgm:chMax val="1"/>
          <dgm:bulletEnabled val="1"/>
        </dgm:presLayoutVars>
      </dgm:prSet>
      <dgm:spPr/>
    </dgm:pt>
    <dgm:pt modelId="{A7CA89B9-3C79-4FDB-9E42-84DED09E02E8}" type="pres">
      <dgm:prSet presAssocID="{BF8C27E1-651B-4E74-AEF6-935CD70424D0}" presName="rect2ParTxNoCh" presStyleLbl="alignAcc1" presStyleIdx="2" presStyleCnt="3">
        <dgm:presLayoutVars>
          <dgm:chMax val="1"/>
          <dgm:bulletEnabled val="1"/>
        </dgm:presLayoutVars>
      </dgm:prSet>
      <dgm:spPr/>
    </dgm:pt>
    <dgm:pt modelId="{BCAFB752-E0A9-42C9-80AF-7CD716FA79DB}" type="pres">
      <dgm:prSet presAssocID="{BBE3A848-023A-476F-9612-D18687E18F24}" presName="rect3ParTxNoCh" presStyleLbl="alignAcc1" presStyleIdx="2" presStyleCnt="3">
        <dgm:presLayoutVars>
          <dgm:chMax val="1"/>
          <dgm:bulletEnabled val="1"/>
        </dgm:presLayoutVars>
      </dgm:prSet>
      <dgm:spPr/>
    </dgm:pt>
  </dgm:ptLst>
  <dgm:cxnLst>
    <dgm:cxn modelId="{02D2170E-60EA-420E-9F80-91CAABA1F167}" type="presOf" srcId="{E8C3D92E-88D8-4EE8-980F-64A08E77C791}" destId="{6B6ADCC7-6C33-4561-A9FB-EAADFBF42704}" srcOrd="1" destOrd="0" presId="urn:microsoft.com/office/officeart/2005/8/layout/target3"/>
    <dgm:cxn modelId="{BFAC6021-3831-4599-8F08-D609A61715DC}" type="presOf" srcId="{E8C3D92E-88D8-4EE8-980F-64A08E77C791}" destId="{027D4DEA-148C-4201-9740-FAC178809EDE}" srcOrd="0" destOrd="0" presId="urn:microsoft.com/office/officeart/2005/8/layout/target3"/>
    <dgm:cxn modelId="{76C25835-A342-4576-AC6E-A601EE866678}" type="presOf" srcId="{BBE3A848-023A-476F-9612-D18687E18F24}" destId="{66D8F86D-ECFE-4C5E-8F36-34040C393A13}" srcOrd="0" destOrd="0" presId="urn:microsoft.com/office/officeart/2005/8/layout/target3"/>
    <dgm:cxn modelId="{2E515C40-6C65-4F00-A74A-C1AFCE0485F6}" type="presOf" srcId="{BBE3A848-023A-476F-9612-D18687E18F24}" destId="{BCAFB752-E0A9-42C9-80AF-7CD716FA79DB}" srcOrd="1" destOrd="0" presId="urn:microsoft.com/office/officeart/2005/8/layout/target3"/>
    <dgm:cxn modelId="{D72C2255-B3EF-49A4-A1B6-A55392AAE7FB}" type="presOf" srcId="{D2738C75-AE9B-4CFC-8F0A-22CF7E6F188E}" destId="{FB12CC6F-FFB7-41C7-8BA1-9212A8C68850}" srcOrd="0" destOrd="0" presId="urn:microsoft.com/office/officeart/2005/8/layout/target3"/>
    <dgm:cxn modelId="{2D3A6682-25F8-4131-BE1C-F4FD0E13FB93}" srcId="{D2738C75-AE9B-4CFC-8F0A-22CF7E6F188E}" destId="{E8C3D92E-88D8-4EE8-980F-64A08E77C791}" srcOrd="0" destOrd="0" parTransId="{F4CCD9A7-4E64-4069-AE3B-9DF6CA978BE4}" sibTransId="{8B665B17-05ED-4B38-8EBC-BE7EA33874D3}"/>
    <dgm:cxn modelId="{86AFD294-0CC1-4CDC-93B7-2907840C8698}" srcId="{D2738C75-AE9B-4CFC-8F0A-22CF7E6F188E}" destId="{BBE3A848-023A-476F-9612-D18687E18F24}" srcOrd="2" destOrd="0" parTransId="{AEE77385-BCFD-4B8C-AAD4-7FF83F351C9B}" sibTransId="{88C357EB-6588-4B27-91A3-E6375C5C9A8D}"/>
    <dgm:cxn modelId="{E90812A3-CAC6-4681-BFF1-57786BDFFB0A}" type="presOf" srcId="{BF8C27E1-651B-4E74-AEF6-935CD70424D0}" destId="{A7CA89B9-3C79-4FDB-9E42-84DED09E02E8}" srcOrd="1" destOrd="0" presId="urn:microsoft.com/office/officeart/2005/8/layout/target3"/>
    <dgm:cxn modelId="{3A223EE7-CD2E-4138-BC2A-FA341E0A4B75}" srcId="{D2738C75-AE9B-4CFC-8F0A-22CF7E6F188E}" destId="{BF8C27E1-651B-4E74-AEF6-935CD70424D0}" srcOrd="1" destOrd="0" parTransId="{706DD0C5-C20C-4939-96D1-2DE8836713E7}" sibTransId="{4F8FEEF6-D111-4C2F-BCF8-6BF77B445FC0}"/>
    <dgm:cxn modelId="{929A80F6-370F-4D87-83D0-ADB4736DEC3E}" type="presOf" srcId="{BF8C27E1-651B-4E74-AEF6-935CD70424D0}" destId="{81A610CE-0632-4163-A810-22BF016111BC}" srcOrd="0" destOrd="0" presId="urn:microsoft.com/office/officeart/2005/8/layout/target3"/>
    <dgm:cxn modelId="{0D6B118E-7E1D-4962-8718-CA34E42641A8}" type="presParOf" srcId="{FB12CC6F-FFB7-41C7-8BA1-9212A8C68850}" destId="{32B0E6A2-5142-41AA-961D-7A04E265F6EE}" srcOrd="0" destOrd="0" presId="urn:microsoft.com/office/officeart/2005/8/layout/target3"/>
    <dgm:cxn modelId="{93A2F7E9-0F0C-4EAE-9B3F-FC1FFBF058AA}" type="presParOf" srcId="{FB12CC6F-FFB7-41C7-8BA1-9212A8C68850}" destId="{39774DD3-70D2-4140-A1C7-D5C784B7CF5E}" srcOrd="1" destOrd="0" presId="urn:microsoft.com/office/officeart/2005/8/layout/target3"/>
    <dgm:cxn modelId="{8C321993-9A50-40E7-A9A1-3E0F47497685}" type="presParOf" srcId="{FB12CC6F-FFB7-41C7-8BA1-9212A8C68850}" destId="{027D4DEA-148C-4201-9740-FAC178809EDE}" srcOrd="2" destOrd="0" presId="urn:microsoft.com/office/officeart/2005/8/layout/target3"/>
    <dgm:cxn modelId="{4FC33765-738E-4AE7-A99B-890867951C45}" type="presParOf" srcId="{FB12CC6F-FFB7-41C7-8BA1-9212A8C68850}" destId="{3B9D06E3-13E3-49E3-871E-5275F28255B5}" srcOrd="3" destOrd="0" presId="urn:microsoft.com/office/officeart/2005/8/layout/target3"/>
    <dgm:cxn modelId="{B8A1BAE2-98D4-4D5D-B225-E5F2AB377A40}" type="presParOf" srcId="{FB12CC6F-FFB7-41C7-8BA1-9212A8C68850}" destId="{41E99FBC-E33F-43D1-9DA9-8BBF2FBECCFD}" srcOrd="4" destOrd="0" presId="urn:microsoft.com/office/officeart/2005/8/layout/target3"/>
    <dgm:cxn modelId="{FBF0CBAC-ADDE-4047-98EF-06D92EFCFB9C}" type="presParOf" srcId="{FB12CC6F-FFB7-41C7-8BA1-9212A8C68850}" destId="{81A610CE-0632-4163-A810-22BF016111BC}" srcOrd="5" destOrd="0" presId="urn:microsoft.com/office/officeart/2005/8/layout/target3"/>
    <dgm:cxn modelId="{18D74122-1016-4410-A47A-0E955F3059C7}" type="presParOf" srcId="{FB12CC6F-FFB7-41C7-8BA1-9212A8C68850}" destId="{E6ABEB2E-0480-412B-BF8B-A5E72F9C31D8}" srcOrd="6" destOrd="0" presId="urn:microsoft.com/office/officeart/2005/8/layout/target3"/>
    <dgm:cxn modelId="{48DBD87A-7C34-4E6B-B640-7B4CED33A1C6}" type="presParOf" srcId="{FB12CC6F-FFB7-41C7-8BA1-9212A8C68850}" destId="{13BF827E-C40A-46D9-B5FA-9AB4F97F6FC7}" srcOrd="7" destOrd="0" presId="urn:microsoft.com/office/officeart/2005/8/layout/target3"/>
    <dgm:cxn modelId="{CF380D10-16C5-4255-9A38-5BA37B158D09}" type="presParOf" srcId="{FB12CC6F-FFB7-41C7-8BA1-9212A8C68850}" destId="{66D8F86D-ECFE-4C5E-8F36-34040C393A13}" srcOrd="8" destOrd="0" presId="urn:microsoft.com/office/officeart/2005/8/layout/target3"/>
    <dgm:cxn modelId="{168433C4-4651-4A79-9E20-DD8130701833}" type="presParOf" srcId="{FB12CC6F-FFB7-41C7-8BA1-9212A8C68850}" destId="{6B6ADCC7-6C33-4561-A9FB-EAADFBF42704}" srcOrd="9" destOrd="0" presId="urn:microsoft.com/office/officeart/2005/8/layout/target3"/>
    <dgm:cxn modelId="{261D6EAB-B1A1-4003-9953-41F6FD4BE5C7}" type="presParOf" srcId="{FB12CC6F-FFB7-41C7-8BA1-9212A8C68850}" destId="{A7CA89B9-3C79-4FDB-9E42-84DED09E02E8}" srcOrd="10" destOrd="0" presId="urn:microsoft.com/office/officeart/2005/8/layout/target3"/>
    <dgm:cxn modelId="{E8D78ECA-B991-440F-87D2-23D762873F8D}" type="presParOf" srcId="{FB12CC6F-FFB7-41C7-8BA1-9212A8C68850}" destId="{BCAFB752-E0A9-42C9-80AF-7CD716FA79DB}"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0E6A2-5142-41AA-961D-7A04E265F6EE}">
      <dsp:nvSpPr>
        <dsp:cNvPr id="0" name=""/>
        <dsp:cNvSpPr/>
      </dsp:nvSpPr>
      <dsp:spPr>
        <a:xfrm>
          <a:off x="0" y="0"/>
          <a:ext cx="3927838" cy="3927838"/>
        </a:xfrm>
        <a:prstGeom prst="pie">
          <a:avLst>
            <a:gd name="adj1" fmla="val 5400000"/>
            <a:gd name="adj2" fmla="val 16200000"/>
          </a:avLst>
        </a:prstGeom>
        <a:solidFill>
          <a:schemeClr val="accent6">
            <a:shade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27D4DEA-148C-4201-9740-FAC178809EDE}">
      <dsp:nvSpPr>
        <dsp:cNvPr id="0" name=""/>
        <dsp:cNvSpPr/>
      </dsp:nvSpPr>
      <dsp:spPr>
        <a:xfrm>
          <a:off x="1963919" y="0"/>
          <a:ext cx="6017487" cy="3927838"/>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AU" sz="3900" kern="1200" dirty="0"/>
            <a:t>LU Decomposition Methods</a:t>
          </a:r>
          <a:endParaRPr lang="en-US" sz="3900" kern="1200" dirty="0"/>
        </a:p>
      </dsp:txBody>
      <dsp:txXfrm>
        <a:off x="1963919" y="0"/>
        <a:ext cx="6017487" cy="1178353"/>
      </dsp:txXfrm>
    </dsp:sp>
    <dsp:sp modelId="{41E99FBC-E33F-43D1-9DA9-8BBF2FBECCFD}">
      <dsp:nvSpPr>
        <dsp:cNvPr id="0" name=""/>
        <dsp:cNvSpPr/>
      </dsp:nvSpPr>
      <dsp:spPr>
        <a:xfrm>
          <a:off x="687372" y="1178353"/>
          <a:ext cx="2553092" cy="2553092"/>
        </a:xfrm>
        <a:prstGeom prst="pie">
          <a:avLst>
            <a:gd name="adj1" fmla="val 5400000"/>
            <a:gd name="adj2" fmla="val 16200000"/>
          </a:avLst>
        </a:prstGeom>
        <a:solidFill>
          <a:schemeClr val="accent6">
            <a:shade val="50000"/>
            <a:hueOff val="-307797"/>
            <a:satOff val="20520"/>
            <a:lumOff val="267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1A610CE-0632-4163-A810-22BF016111BC}">
      <dsp:nvSpPr>
        <dsp:cNvPr id="0" name=""/>
        <dsp:cNvSpPr/>
      </dsp:nvSpPr>
      <dsp:spPr>
        <a:xfrm>
          <a:off x="1963919" y="1178353"/>
          <a:ext cx="6017487" cy="2553092"/>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AU" sz="3900" kern="1200" dirty="0"/>
            <a:t>Pivoting</a:t>
          </a:r>
          <a:endParaRPr lang="en-US" sz="3900" kern="1200" dirty="0"/>
        </a:p>
      </dsp:txBody>
      <dsp:txXfrm>
        <a:off x="1963919" y="1178353"/>
        <a:ext cx="6017487" cy="1178350"/>
      </dsp:txXfrm>
    </dsp:sp>
    <dsp:sp modelId="{13BF827E-C40A-46D9-B5FA-9AB4F97F6FC7}">
      <dsp:nvSpPr>
        <dsp:cNvPr id="0" name=""/>
        <dsp:cNvSpPr/>
      </dsp:nvSpPr>
      <dsp:spPr>
        <a:xfrm>
          <a:off x="1374743" y="2356703"/>
          <a:ext cx="1178350" cy="1178350"/>
        </a:xfrm>
        <a:prstGeom prst="pie">
          <a:avLst>
            <a:gd name="adj1" fmla="val 5400000"/>
            <a:gd name="adj2" fmla="val 16200000"/>
          </a:avLst>
        </a:prstGeom>
        <a:solidFill>
          <a:schemeClr val="accent6">
            <a:shade val="50000"/>
            <a:hueOff val="-307797"/>
            <a:satOff val="20520"/>
            <a:lumOff val="267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D8F86D-ECFE-4C5E-8F36-34040C393A13}">
      <dsp:nvSpPr>
        <dsp:cNvPr id="0" name=""/>
        <dsp:cNvSpPr/>
      </dsp:nvSpPr>
      <dsp:spPr>
        <a:xfrm>
          <a:off x="1963919" y="2356703"/>
          <a:ext cx="6017487" cy="11783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en-AU" sz="3900" kern="1200" dirty="0"/>
            <a:t>Gauss-Seidel Method</a:t>
          </a:r>
          <a:endParaRPr lang="en-US" sz="3900" kern="1200" dirty="0"/>
        </a:p>
      </dsp:txBody>
      <dsp:txXfrm>
        <a:off x="1963919" y="2356703"/>
        <a:ext cx="6017487" cy="117835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11/28/2021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343F533-F12F-4329-8B98-28D0DCBDD052}"/>
              </a:ext>
            </a:extLst>
          </p:cNvPr>
          <p:cNvSpPr>
            <a:spLocks noGrp="1" noChangeArrowheads="1"/>
          </p:cNvSpPr>
          <p:nvPr>
            <p:ph type="sldNum" sz="quarter" idx="5"/>
          </p:nvPr>
        </p:nvSpPr>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C5D2BD68-C6F0-42A5-8827-B66D29EE73C4}" type="slidenum">
              <a:rPr lang="en-US" altLang="en-US"/>
              <a:pPr eaLnBrk="1" hangingPunct="1"/>
              <a:t>33</a:t>
            </a:fld>
            <a:endParaRPr lang="en-US" altLang="en-US"/>
          </a:p>
        </p:txBody>
      </p:sp>
      <p:sp>
        <p:nvSpPr>
          <p:cNvPr id="67587" name="Rectangle 2">
            <a:extLst>
              <a:ext uri="{FF2B5EF4-FFF2-40B4-BE49-F238E27FC236}">
                <a16:creationId xmlns:a16="http://schemas.microsoft.com/office/drawing/2014/main" id="{D90286C1-3D82-43B9-A9A5-A5CD9778F8B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C63E698-98D4-4746-94FA-A20052DDD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343F533-F12F-4329-8B98-28D0DCBDD052}"/>
              </a:ext>
            </a:extLst>
          </p:cNvPr>
          <p:cNvSpPr>
            <a:spLocks noGrp="1" noChangeArrowheads="1"/>
          </p:cNvSpPr>
          <p:nvPr>
            <p:ph type="sldNum" sz="quarter" idx="5"/>
          </p:nvPr>
        </p:nvSpPr>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C5D2BD68-C6F0-42A5-8827-B66D29EE73C4}" type="slidenum">
              <a:rPr lang="en-US" altLang="en-US"/>
              <a:pPr eaLnBrk="1" hangingPunct="1"/>
              <a:t>34</a:t>
            </a:fld>
            <a:endParaRPr lang="en-US" altLang="en-US"/>
          </a:p>
        </p:txBody>
      </p:sp>
      <p:sp>
        <p:nvSpPr>
          <p:cNvPr id="67587" name="Rectangle 2">
            <a:extLst>
              <a:ext uri="{FF2B5EF4-FFF2-40B4-BE49-F238E27FC236}">
                <a16:creationId xmlns:a16="http://schemas.microsoft.com/office/drawing/2014/main" id="{D90286C1-3D82-43B9-A9A5-A5CD9778F8B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6C63E698-98D4-4746-94FA-A20052DDDB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d-ID" altLang="en-US">
              <a:latin typeface="Arial" panose="020B0604020202020204" pitchFamily="34" charset="0"/>
            </a:endParaRPr>
          </a:p>
        </p:txBody>
      </p:sp>
    </p:spTree>
    <p:extLst>
      <p:ext uri="{BB962C8B-B14F-4D97-AF65-F5344CB8AC3E}">
        <p14:creationId xmlns:p14="http://schemas.microsoft.com/office/powerpoint/2010/main" val="3280139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11/28/2021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11/28/2021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11/28/2021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11/28/2021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11/28/2021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96177"/>
            <a:ext cx="4720815" cy="3879462"/>
          </a:xfrm>
        </p:spPr>
        <p:txBody>
          <a:bodyPr/>
          <a:lstStyle>
            <a:lvl1pPr>
              <a:defRPr sz="3088"/>
            </a:lvl1pPr>
            <a:lvl2pPr>
              <a:defRPr sz="2647"/>
            </a:lvl2pPr>
            <a:lvl3pPr>
              <a:defRPr sz="2206"/>
            </a:lvl3pPr>
            <a:lvl4pPr>
              <a:defRPr sz="1985"/>
            </a:lvl4pPr>
            <a:lvl5pPr>
              <a:defRPr sz="1985"/>
            </a:lvl5pPr>
            <a:lvl6pPr>
              <a:defRPr sz="1985"/>
            </a:lvl6pPr>
            <a:lvl7pPr>
              <a:defRPr sz="1985"/>
            </a:lvl7pPr>
            <a:lvl8pPr>
              <a:defRPr sz="1985"/>
            </a:lvl8pPr>
            <a:lvl9pPr>
              <a:defRPr sz="19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96177"/>
            <a:ext cx="4720815" cy="3879462"/>
          </a:xfrm>
        </p:spPr>
        <p:txBody>
          <a:bodyPr/>
          <a:lstStyle>
            <a:lvl1pPr>
              <a:defRPr sz="3088"/>
            </a:lvl1pPr>
            <a:lvl2pPr>
              <a:defRPr sz="2647"/>
            </a:lvl2pPr>
            <a:lvl3pPr>
              <a:defRPr sz="2206"/>
            </a:lvl3pPr>
            <a:lvl4pPr>
              <a:defRPr sz="1985"/>
            </a:lvl4pPr>
            <a:lvl5pPr>
              <a:defRPr sz="1985"/>
            </a:lvl5pPr>
            <a:lvl6pPr>
              <a:defRPr sz="1985"/>
            </a:lvl6pPr>
            <a:lvl7pPr>
              <a:defRPr sz="1985"/>
            </a:lvl7pPr>
            <a:lvl8pPr>
              <a:defRPr sz="1985"/>
            </a:lvl8pPr>
            <a:lvl9pPr>
              <a:defRPr sz="19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EFDD30A-D50E-458C-B4D2-B46B5544FA10}"/>
              </a:ext>
            </a:extLst>
          </p:cNvPr>
          <p:cNvSpPr>
            <a:spLocks noGrp="1" noChangeArrowheads="1"/>
          </p:cNvSpPr>
          <p:nvPr>
            <p:ph type="dt" sz="half" idx="10"/>
          </p:nvPr>
        </p:nvSpPr>
        <p:spPr/>
        <p:txBody>
          <a:bodyPr/>
          <a:lstStyle>
            <a:lvl1pPr>
              <a:defRPr/>
            </a:lvl1pPr>
          </a:lstStyle>
          <a:p>
            <a:pPr>
              <a:defRPr/>
            </a:pPr>
            <a:r>
              <a:rPr lang="en-US"/>
              <a:t>Bina Nusantara University</a:t>
            </a:r>
            <a:endParaRPr lang="en-US" dirty="0"/>
          </a:p>
        </p:txBody>
      </p:sp>
      <p:sp>
        <p:nvSpPr>
          <p:cNvPr id="6" name="Rectangle 5">
            <a:extLst>
              <a:ext uri="{FF2B5EF4-FFF2-40B4-BE49-F238E27FC236}">
                <a16:creationId xmlns:a16="http://schemas.microsoft.com/office/drawing/2014/main" id="{B2E87D17-2432-4D99-989E-84EE53984478}"/>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210F0B6-7FC0-4F04-80BE-34DE1328184A}"/>
              </a:ext>
            </a:extLst>
          </p:cNvPr>
          <p:cNvSpPr>
            <a:spLocks noGrp="1" noChangeArrowheads="1"/>
          </p:cNvSpPr>
          <p:nvPr>
            <p:ph type="sldNum" sz="quarter" idx="12"/>
          </p:nvPr>
        </p:nvSpPr>
        <p:spPr/>
        <p:txBody>
          <a:bodyPr/>
          <a:lstStyle>
            <a:lvl1pPr>
              <a:defRPr/>
            </a:lvl1pPr>
          </a:lstStyle>
          <a:p>
            <a:fld id="{C70916DD-19AA-407E-9EF5-08E6FC1DABB9}" type="slidenum">
              <a:rPr lang="en-US" altLang="en-US"/>
              <a:pPr/>
              <a:t>‹#›</a:t>
            </a:fld>
            <a:endParaRPr lang="en-US" altLang="en-US"/>
          </a:p>
        </p:txBody>
      </p:sp>
    </p:spTree>
    <p:extLst>
      <p:ext uri="{BB962C8B-B14F-4D97-AF65-F5344CB8AC3E}">
        <p14:creationId xmlns:p14="http://schemas.microsoft.com/office/powerpoint/2010/main" val="394693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0"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11/28/2021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45.wmf"/><Relationship Id="rId5" Type="http://schemas.openxmlformats.org/officeDocument/2006/relationships/oleObject" Target="../embeddings/oleObject15.bin"/><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50.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19.bin"/><Relationship Id="rId14" Type="http://schemas.openxmlformats.org/officeDocument/2006/relationships/image" Target="../media/image45.wmf"/></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78.png"/><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altLang="en-US" sz="4400" dirty="0">
                <a:solidFill>
                  <a:schemeClr val="bg1"/>
                </a:solidFill>
              </a:rPr>
              <a:t>System of Linear </a:t>
            </a:r>
          </a:p>
          <a:p>
            <a:pPr algn="ctr" eaLnBrk="1" hangingPunct="1"/>
            <a:r>
              <a:rPr lang="en-US" altLang="en-US" sz="4400" dirty="0">
                <a:solidFill>
                  <a:schemeClr val="bg1"/>
                </a:solidFill>
              </a:rPr>
              <a:t>Equations</a:t>
            </a:r>
            <a:endParaRPr lang="en-US" sz="2800" b="1" dirty="0">
              <a:solidFill>
                <a:schemeClr val="bg1"/>
              </a:solidFill>
            </a:endParaRP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1</a:t>
            </a:r>
            <a:endParaRPr lang="id-ID" sz="4000" b="1" dirty="0"/>
          </a:p>
        </p:txBody>
      </p:sp>
      <p:sp>
        <p:nvSpPr>
          <p:cNvPr id="12" name="Rectangle 3">
            <a:extLst>
              <a:ext uri="{FF2B5EF4-FFF2-40B4-BE49-F238E27FC236}">
                <a16:creationId xmlns:a16="http://schemas.microsoft.com/office/drawing/2014/main" id="{ED51E24F-6F00-4870-A26C-B35C353E860B}"/>
              </a:ext>
            </a:extLst>
          </p:cNvPr>
          <p:cNvSpPr txBox="1">
            <a:spLocks noChangeArrowheads="1"/>
          </p:cNvSpPr>
          <p:nvPr/>
        </p:nvSpPr>
        <p:spPr bwMode="auto">
          <a:xfrm>
            <a:off x="1295932" y="1936749"/>
            <a:ext cx="8915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Calculate the row multiplier and record it in the </a:t>
            </a:r>
            <a:r>
              <a:rPr kumimoji="0" lang="en-US" altLang="en-US" sz="2100" b="1" i="0" u="none" strike="noStrike" kern="0" cap="none" spc="0" normalizeH="0" baseline="0" noProof="0">
                <a:ln>
                  <a:noFill/>
                </a:ln>
                <a:solidFill>
                  <a:srgbClr val="000000"/>
                </a:solidFill>
                <a:effectLst/>
                <a:uLnTx/>
                <a:uFillTx/>
                <a:latin typeface="Interstate"/>
                <a:ea typeface="+mn-ea"/>
                <a:cs typeface="+mn-cs"/>
              </a:rPr>
              <a:t>L</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     matrix,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br>
              <a:rPr kumimoji="0" lang="en-US" altLang="en-US" sz="2100" b="0" i="0" u="none" strike="noStrike" kern="0" cap="none" spc="0" normalizeH="0" baseline="0" noProof="0">
                <a:ln>
                  <a:noFill/>
                </a:ln>
                <a:solidFill>
                  <a:srgbClr val="000000"/>
                </a:solidFill>
                <a:effectLst/>
                <a:uLnTx/>
                <a:uFillTx/>
                <a:latin typeface="Interstate"/>
                <a:ea typeface="+mn-ea"/>
                <a:cs typeface="+mn-cs"/>
              </a:rPr>
            </a:br>
            <a:endParaRPr kumimoji="0" lang="en-US" altLang="en-US" sz="21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Zero the second column by subtracting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times the second row from the third row, forming an upper triangular matrix</a:t>
            </a:r>
          </a:p>
          <a:p>
            <a:pPr marL="342900" marR="0" lvl="0" indent="-342900" algn="l" defTabSz="914400" rtl="0" eaLnBrk="1" fontAlgn="base" latinLnBrk="0" hangingPunct="1">
              <a:lnSpc>
                <a:spcPct val="100000"/>
              </a:lnSpc>
              <a:spcBef>
                <a:spcPct val="0"/>
              </a:spcBef>
              <a:spcAft>
                <a:spcPct val="0"/>
              </a:spcAft>
              <a:buClrTx/>
              <a:buSzTx/>
              <a:buFontTx/>
              <a:buChar char="•"/>
              <a:tabLst/>
              <a:defRPr/>
            </a:pPr>
            <a:endParaRPr kumimoji="0" lang="en-US" altLang="en-US" sz="21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tabLst/>
              <a:defRPr/>
            </a:pPr>
            <a:endParaRPr kumimoji="0" lang="en-US" altLang="en-US" sz="21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1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The last row represents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so that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33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–7 / –7 = 1</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The second row represents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y</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so that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y</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22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(–6 + 2) / (–2) = 2</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The first row represents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11</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y</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so that</a:t>
            </a:r>
            <a:br>
              <a:rPr kumimoji="0" lang="en-US" altLang="en-US" sz="2100" b="0" i="0" u="none" strike="noStrike" kern="0" cap="none" spc="0" normalizeH="0" baseline="0" noProof="0">
                <a:ln>
                  <a:noFill/>
                </a:ln>
                <a:solidFill>
                  <a:srgbClr val="000000"/>
                </a:solidFill>
                <a:effectLst/>
                <a:uLnTx/>
                <a:uFillTx/>
                <a:latin typeface="Interstate"/>
                <a:ea typeface="+mn-ea"/>
                <a:cs typeface="+mn-cs"/>
              </a:rPr>
            </a:b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12</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y</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13</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a:ln>
                  <a:noFill/>
                </a:ln>
                <a:solidFill>
                  <a:srgbClr val="000000"/>
                </a:solidFill>
                <a:effectLst/>
                <a:uLnTx/>
                <a:uFillTx/>
                <a:latin typeface="Interstate"/>
                <a:ea typeface="+mn-ea"/>
                <a:cs typeface="+mn-cs"/>
              </a:rPr>
              <a:t>11</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(4 – 2 – 1) / 1 = 1</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100" b="0" i="0" u="none" strike="noStrike" kern="0" cap="none" spc="0" normalizeH="0" baseline="0" noProof="0">
                <a:ln>
                  <a:noFill/>
                </a:ln>
                <a:solidFill>
                  <a:srgbClr val="000000"/>
                </a:solidFill>
                <a:effectLst/>
                <a:uLnTx/>
                <a:uFillTx/>
                <a:latin typeface="Interstate"/>
                <a:ea typeface="+mn-ea"/>
                <a:cs typeface="+mn-cs"/>
              </a:rPr>
              <a:t>The solution is thus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1,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y</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2, </a:t>
            </a:r>
            <a:r>
              <a:rPr kumimoji="0" lang="en-US" altLang="en-US" sz="2100" b="0" i="1" u="none" strike="noStrike" kern="0" cap="none" spc="0" normalizeH="0" baseline="0" noProof="0">
                <a:ln>
                  <a:noFill/>
                </a:ln>
                <a:solidFill>
                  <a:srgbClr val="000000"/>
                </a:solidFill>
                <a:effectLst/>
                <a:uLnTx/>
                <a:uFillTx/>
                <a:latin typeface="Interstate"/>
                <a:ea typeface="+mn-ea"/>
                <a:cs typeface="+mn-cs"/>
              </a:rPr>
              <a:t>z</a:t>
            </a:r>
            <a:r>
              <a:rPr kumimoji="0" lang="en-US" altLang="en-US" sz="2100" b="0" i="0" u="none" strike="noStrike" kern="0" cap="none" spc="0" normalizeH="0" baseline="0" noProof="0">
                <a:ln>
                  <a:noFill/>
                </a:ln>
                <a:solidFill>
                  <a:srgbClr val="000000"/>
                </a:solidFill>
                <a:effectLst/>
                <a:uLnTx/>
                <a:uFillTx/>
                <a:latin typeface="Interstate"/>
                <a:ea typeface="+mn-ea"/>
                <a:cs typeface="+mn-cs"/>
              </a:rPr>
              <a:t> = 1.</a:t>
            </a:r>
          </a:p>
          <a:p>
            <a:pPr marL="342900" marR="0" lvl="0" indent="-342900" algn="l" defTabSz="914400" rtl="0" eaLnBrk="1" fontAlgn="base" latinLnBrk="0" hangingPunct="1">
              <a:lnSpc>
                <a:spcPct val="100000"/>
              </a:lnSpc>
              <a:spcBef>
                <a:spcPct val="0"/>
              </a:spcBef>
              <a:spcAft>
                <a:spcPct val="0"/>
              </a:spcAft>
              <a:buClrTx/>
              <a:buSzTx/>
              <a:buFontTx/>
              <a:buChar char="•"/>
              <a:tabLst/>
              <a:defRPr/>
            </a:pPr>
            <a:endParaRPr kumimoji="0" lang="en-US" altLang="en-US" sz="21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100" b="0" i="0" u="none" strike="noStrike" kern="0" cap="none" spc="0" normalizeH="0" baseline="-25000" noProof="0">
              <a:ln>
                <a:noFill/>
              </a:ln>
              <a:solidFill>
                <a:srgbClr val="000000"/>
              </a:solidFill>
              <a:effectLst/>
              <a:uLnTx/>
              <a:uFillTx/>
              <a:latin typeface="Interstate"/>
              <a:ea typeface="+mn-ea"/>
              <a:cs typeface="+mn-cs"/>
            </a:endParaRPr>
          </a:p>
        </p:txBody>
      </p:sp>
      <p:graphicFrame>
        <p:nvGraphicFramePr>
          <p:cNvPr id="19" name="Object 4">
            <a:extLst>
              <a:ext uri="{FF2B5EF4-FFF2-40B4-BE49-F238E27FC236}">
                <a16:creationId xmlns:a16="http://schemas.microsoft.com/office/drawing/2014/main" id="{D55EA1D9-EF89-4D33-AD6C-445AFEF3FB1F}"/>
              </a:ext>
            </a:extLst>
          </p:cNvPr>
          <p:cNvGraphicFramePr>
            <a:graphicFrameLocks noChangeAspect="1"/>
          </p:cNvGraphicFramePr>
          <p:nvPr>
            <p:extLst>
              <p:ext uri="{D42A27DB-BD31-4B8C-83A1-F6EECF244321}">
                <p14:modId xmlns:p14="http://schemas.microsoft.com/office/powerpoint/2010/main" val="2383939895"/>
              </p:ext>
            </p:extLst>
          </p:nvPr>
        </p:nvGraphicFramePr>
        <p:xfrm>
          <a:off x="3429532" y="3689349"/>
          <a:ext cx="4495800" cy="838200"/>
        </p:xfrm>
        <a:graphic>
          <a:graphicData uri="http://schemas.openxmlformats.org/presentationml/2006/ole">
            <mc:AlternateContent xmlns:mc="http://schemas.openxmlformats.org/markup-compatibility/2006">
              <mc:Choice xmlns:v="urn:schemas-microsoft-com:vml" Requires="v">
                <p:oleObj spid="_x0000_s5126" name="Equation" r:id="rId3" imgW="2400300" imgH="482600" progId="Equation.3">
                  <p:embed/>
                </p:oleObj>
              </mc:Choice>
              <mc:Fallback>
                <p:oleObj name="Equation" r:id="rId3" imgW="2400300" imgH="482600" progId="Equation.3">
                  <p:embed/>
                  <p:pic>
                    <p:nvPicPr>
                      <p:cNvPr id="5122" name="Object 4">
                        <a:extLst>
                          <a:ext uri="{FF2B5EF4-FFF2-40B4-BE49-F238E27FC236}">
                            <a16:creationId xmlns:a16="http://schemas.microsoft.com/office/drawing/2014/main" id="{17ED3C3A-E6CF-4FD4-86D1-08CC21DEF9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532" y="3689349"/>
                        <a:ext cx="449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5">
            <a:extLst>
              <a:ext uri="{FF2B5EF4-FFF2-40B4-BE49-F238E27FC236}">
                <a16:creationId xmlns:a16="http://schemas.microsoft.com/office/drawing/2014/main" id="{A846F02D-6A4A-43A9-AF8E-67F6C3A541E5}"/>
              </a:ext>
            </a:extLst>
          </p:cNvPr>
          <p:cNvGraphicFramePr>
            <a:graphicFrameLocks noChangeAspect="1"/>
          </p:cNvGraphicFramePr>
          <p:nvPr>
            <p:extLst>
              <p:ext uri="{D42A27DB-BD31-4B8C-83A1-F6EECF244321}">
                <p14:modId xmlns:p14="http://schemas.microsoft.com/office/powerpoint/2010/main" val="2050076560"/>
              </p:ext>
            </p:extLst>
          </p:nvPr>
        </p:nvGraphicFramePr>
        <p:xfrm>
          <a:off x="7849132" y="2012949"/>
          <a:ext cx="1676400" cy="774700"/>
        </p:xfrm>
        <a:graphic>
          <a:graphicData uri="http://schemas.openxmlformats.org/presentationml/2006/ole">
            <mc:AlternateContent xmlns:mc="http://schemas.openxmlformats.org/markup-compatibility/2006">
              <mc:Choice xmlns:v="urn:schemas-microsoft-com:vml" Requires="v">
                <p:oleObj spid="_x0000_s5127" name="Equation" r:id="rId5" imgW="965200" imgH="482600" progId="Equation.3">
                  <p:embed/>
                </p:oleObj>
              </mc:Choice>
              <mc:Fallback>
                <p:oleObj name="Equation" r:id="rId5" imgW="965200" imgH="482600" progId="Equation.3">
                  <p:embed/>
                  <p:pic>
                    <p:nvPicPr>
                      <p:cNvPr id="5123" name="Object 5">
                        <a:extLst>
                          <a:ext uri="{FF2B5EF4-FFF2-40B4-BE49-F238E27FC236}">
                            <a16:creationId xmlns:a16="http://schemas.microsoft.com/office/drawing/2014/main" id="{5D3A7FB4-86FF-4817-9C50-C996B8FE4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132" y="2012949"/>
                        <a:ext cx="16764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2315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LU Decomposition</a:t>
            </a:r>
            <a:endParaRPr lang="id-ID" sz="4000" b="1" dirty="0"/>
          </a:p>
        </p:txBody>
      </p:sp>
      <p:sp>
        <p:nvSpPr>
          <p:cNvPr id="3" name="Text Box 7">
            <a:extLst>
              <a:ext uri="{FF2B5EF4-FFF2-40B4-BE49-F238E27FC236}">
                <a16:creationId xmlns:a16="http://schemas.microsoft.com/office/drawing/2014/main" id="{007BD9EB-3737-400C-967B-6AFBD78CD6DF}"/>
              </a:ext>
            </a:extLst>
          </p:cNvPr>
          <p:cNvSpPr txBox="1">
            <a:spLocks noChangeArrowheads="1"/>
          </p:cNvSpPr>
          <p:nvPr/>
        </p:nvSpPr>
        <p:spPr bwMode="auto">
          <a:xfrm>
            <a:off x="1295932" y="1927224"/>
            <a:ext cx="8458200" cy="3324225"/>
          </a:xfrm>
          <a:prstGeom prst="rect">
            <a:avLst/>
          </a:prstGeom>
          <a:noFill/>
          <a:ln w="9525">
            <a:noFill/>
            <a:miter lim="800000"/>
            <a:headEnd/>
            <a:tailEnd/>
          </a:ln>
        </p:spPr>
        <p:txBody>
          <a:bodyPr>
            <a:spAutoFit/>
          </a:bodyPr>
          <a:lstStyle/>
          <a:p>
            <a:pPr>
              <a:spcAft>
                <a:spcPts val="0"/>
              </a:spcAft>
              <a:defRPr/>
            </a:pPr>
            <a:r>
              <a:rPr lang="en-US" sz="2100" dirty="0">
                <a:latin typeface="+mn-lt"/>
                <a:cs typeface="+mn-cs"/>
              </a:rPr>
              <a:t>Any square matrix A can be expressed as a product of a lower triangular matrix L and an upper triangular matrix U:</a:t>
            </a:r>
          </a:p>
          <a:p>
            <a:pPr>
              <a:spcAft>
                <a:spcPts val="0"/>
              </a:spcAft>
              <a:defRPr/>
            </a:pPr>
            <a:r>
              <a:rPr lang="en-US" sz="2100" b="1" dirty="0">
                <a:latin typeface="+mn-lt"/>
                <a:cs typeface="+mn-cs"/>
              </a:rPr>
              <a:t>                                                      A = LU</a:t>
            </a:r>
          </a:p>
          <a:p>
            <a:pPr>
              <a:spcAft>
                <a:spcPts val="0"/>
              </a:spcAft>
              <a:defRPr/>
            </a:pPr>
            <a:r>
              <a:rPr lang="en-US" sz="2100" dirty="0">
                <a:latin typeface="+mn-lt"/>
                <a:cs typeface="+mn-cs"/>
              </a:rPr>
              <a:t>The process of computing L and U for a given A is known as </a:t>
            </a:r>
            <a:r>
              <a:rPr lang="en-US" sz="2100" b="1" dirty="0">
                <a:solidFill>
                  <a:srgbClr val="FF0000"/>
                </a:solidFill>
                <a:latin typeface="+mn-lt"/>
                <a:cs typeface="+mn-cs"/>
              </a:rPr>
              <a:t>LU decomposition</a:t>
            </a:r>
            <a:r>
              <a:rPr lang="en-US" sz="2100" dirty="0">
                <a:solidFill>
                  <a:srgbClr val="FF0000"/>
                </a:solidFill>
                <a:latin typeface="+mn-lt"/>
                <a:cs typeface="+mn-cs"/>
              </a:rPr>
              <a:t> </a:t>
            </a:r>
            <a:r>
              <a:rPr lang="en-US" sz="2100" dirty="0">
                <a:latin typeface="+mn-lt"/>
                <a:cs typeface="+mn-cs"/>
              </a:rPr>
              <a:t>or </a:t>
            </a:r>
            <a:r>
              <a:rPr lang="en-US" sz="2100" b="1" dirty="0">
                <a:solidFill>
                  <a:srgbClr val="FF0000"/>
                </a:solidFill>
                <a:latin typeface="+mn-lt"/>
                <a:cs typeface="+mn-cs"/>
              </a:rPr>
              <a:t>LU factorization</a:t>
            </a:r>
            <a:r>
              <a:rPr lang="en-US" sz="2100" dirty="0">
                <a:latin typeface="+mn-lt"/>
                <a:cs typeface="+mn-cs"/>
              </a:rPr>
              <a:t>.</a:t>
            </a:r>
          </a:p>
          <a:p>
            <a:pPr>
              <a:spcAft>
                <a:spcPts val="0"/>
              </a:spcAft>
              <a:defRPr/>
            </a:pPr>
            <a:endParaRPr lang="en-US" sz="2100" dirty="0">
              <a:latin typeface="+mn-lt"/>
              <a:cs typeface="+mn-cs"/>
            </a:endParaRPr>
          </a:p>
          <a:p>
            <a:pPr>
              <a:spcAft>
                <a:spcPts val="0"/>
              </a:spcAft>
              <a:defRPr/>
            </a:pPr>
            <a:r>
              <a:rPr lang="en-US" sz="2100" dirty="0">
                <a:latin typeface="+mn-lt"/>
                <a:cs typeface="+mn-cs"/>
              </a:rPr>
              <a:t>LU decomposition is not unique (the combinations of L and U for a prescribed A are endless), unless certain constraints are placed on L or U. These constraints distinguish one type of decomposition from another. Three commonly used decompositions are</a:t>
            </a:r>
          </a:p>
        </p:txBody>
      </p:sp>
      <p:pic>
        <p:nvPicPr>
          <p:cNvPr id="5" name="Picture 6">
            <a:extLst>
              <a:ext uri="{FF2B5EF4-FFF2-40B4-BE49-F238E27FC236}">
                <a16:creationId xmlns:a16="http://schemas.microsoft.com/office/drawing/2014/main" id="{02959925-D16F-4E4D-9E0E-E617DBD8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32" y="5280024"/>
            <a:ext cx="5410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80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LU Decomposition</a:t>
            </a:r>
            <a:endParaRPr lang="id-ID" sz="4000" b="1" dirty="0"/>
          </a:p>
        </p:txBody>
      </p:sp>
      <p:sp>
        <p:nvSpPr>
          <p:cNvPr id="3" name="Text Box 7">
            <a:extLst>
              <a:ext uri="{FF2B5EF4-FFF2-40B4-BE49-F238E27FC236}">
                <a16:creationId xmlns:a16="http://schemas.microsoft.com/office/drawing/2014/main" id="{71485A08-BDFB-46AB-B187-E3091E0FE2DD}"/>
              </a:ext>
            </a:extLst>
          </p:cNvPr>
          <p:cNvSpPr txBox="1">
            <a:spLocks noChangeArrowheads="1"/>
          </p:cNvSpPr>
          <p:nvPr/>
        </p:nvSpPr>
        <p:spPr bwMode="auto">
          <a:xfrm>
            <a:off x="1295932" y="2041526"/>
            <a:ext cx="8458200" cy="3786188"/>
          </a:xfrm>
          <a:prstGeom prst="rect">
            <a:avLst/>
          </a:prstGeom>
          <a:noFill/>
          <a:ln w="9525">
            <a:noFill/>
            <a:miter lim="800000"/>
            <a:headEnd/>
            <a:tailEnd/>
          </a:ln>
        </p:spPr>
        <p:txBody>
          <a:bodyPr>
            <a:spAutoFit/>
          </a:bodyPr>
          <a:lstStyle/>
          <a:p>
            <a:pPr>
              <a:defRPr/>
            </a:pPr>
            <a:r>
              <a:rPr lang="en-US" sz="2400" dirty="0">
                <a:latin typeface="+mn-lt"/>
                <a:cs typeface="+mn-cs"/>
              </a:rPr>
              <a:t>After decomposing </a:t>
            </a:r>
            <a:r>
              <a:rPr lang="en-US" sz="2400" b="1" dirty="0">
                <a:latin typeface="+mn-lt"/>
                <a:cs typeface="+mn-cs"/>
              </a:rPr>
              <a:t>A</a:t>
            </a:r>
            <a:r>
              <a:rPr lang="en-US" sz="2400" dirty="0">
                <a:latin typeface="+mn-lt"/>
                <a:cs typeface="+mn-cs"/>
              </a:rPr>
              <a:t>, it is easy to solve the equations </a:t>
            </a:r>
          </a:p>
          <a:p>
            <a:pPr>
              <a:defRPr/>
            </a:pPr>
            <a:r>
              <a:rPr lang="en-US" sz="2400" b="1" dirty="0">
                <a:latin typeface="+mn-lt"/>
                <a:cs typeface="+mn-cs"/>
              </a:rPr>
              <a:t>Ax = b.</a:t>
            </a:r>
          </a:p>
          <a:p>
            <a:pPr>
              <a:defRPr/>
            </a:pPr>
            <a:endParaRPr lang="en-US" sz="2400" dirty="0">
              <a:latin typeface="+mn-lt"/>
              <a:cs typeface="+mn-cs"/>
            </a:endParaRPr>
          </a:p>
          <a:p>
            <a:pPr>
              <a:defRPr/>
            </a:pPr>
            <a:r>
              <a:rPr lang="en-US" sz="2400" dirty="0">
                <a:latin typeface="+mn-lt"/>
                <a:cs typeface="+mn-cs"/>
              </a:rPr>
              <a:t>First rewrite the equations as </a:t>
            </a:r>
            <a:r>
              <a:rPr lang="en-US" sz="2400" b="1" dirty="0" err="1">
                <a:latin typeface="+mn-lt"/>
                <a:cs typeface="+mn-cs"/>
              </a:rPr>
              <a:t>LUx</a:t>
            </a:r>
            <a:r>
              <a:rPr lang="en-US" sz="2400" b="1" dirty="0">
                <a:latin typeface="+mn-lt"/>
                <a:cs typeface="+mn-cs"/>
              </a:rPr>
              <a:t> = b. </a:t>
            </a:r>
            <a:r>
              <a:rPr lang="en-US" sz="2400" dirty="0">
                <a:latin typeface="+mn-lt"/>
                <a:cs typeface="+mn-cs"/>
              </a:rPr>
              <a:t>Upon using the notation </a:t>
            </a:r>
            <a:r>
              <a:rPr lang="en-US" sz="2400" b="1" dirty="0" err="1">
                <a:latin typeface="+mn-lt"/>
                <a:cs typeface="+mn-cs"/>
              </a:rPr>
              <a:t>Ux</a:t>
            </a:r>
            <a:r>
              <a:rPr lang="en-US" sz="2400" b="1" dirty="0">
                <a:latin typeface="+mn-lt"/>
                <a:cs typeface="+mn-cs"/>
              </a:rPr>
              <a:t> = y, </a:t>
            </a:r>
            <a:r>
              <a:rPr lang="en-US" sz="2400" dirty="0">
                <a:latin typeface="+mn-lt"/>
                <a:cs typeface="+mn-cs"/>
              </a:rPr>
              <a:t>the equations become</a:t>
            </a:r>
          </a:p>
          <a:p>
            <a:pPr>
              <a:defRPr/>
            </a:pPr>
            <a:r>
              <a:rPr lang="en-US" sz="2400" b="1" dirty="0">
                <a:latin typeface="+mn-lt"/>
                <a:cs typeface="+mn-cs"/>
              </a:rPr>
              <a:t>                                           Ly = b</a:t>
            </a:r>
          </a:p>
          <a:p>
            <a:pPr>
              <a:defRPr/>
            </a:pPr>
            <a:r>
              <a:rPr lang="en-US" sz="2400" dirty="0">
                <a:latin typeface="+mn-lt"/>
                <a:cs typeface="+mn-cs"/>
              </a:rPr>
              <a:t>which can be solved for </a:t>
            </a:r>
            <a:r>
              <a:rPr lang="en-US" sz="2400" b="1" dirty="0">
                <a:latin typeface="+mn-lt"/>
                <a:cs typeface="+mn-cs"/>
              </a:rPr>
              <a:t>y </a:t>
            </a:r>
            <a:r>
              <a:rPr lang="en-US" sz="2400" dirty="0">
                <a:latin typeface="+mn-lt"/>
                <a:cs typeface="+mn-cs"/>
              </a:rPr>
              <a:t>by forward substitution. Then</a:t>
            </a:r>
          </a:p>
          <a:p>
            <a:pPr>
              <a:defRPr/>
            </a:pPr>
            <a:r>
              <a:rPr lang="en-US" sz="2400" b="1" dirty="0">
                <a:latin typeface="+mn-lt"/>
                <a:cs typeface="+mn-cs"/>
              </a:rPr>
              <a:t>                                           </a:t>
            </a:r>
            <a:r>
              <a:rPr lang="en-US" sz="2400" b="1" dirty="0" err="1">
                <a:latin typeface="+mn-lt"/>
                <a:cs typeface="+mn-cs"/>
              </a:rPr>
              <a:t>Ux</a:t>
            </a:r>
            <a:r>
              <a:rPr lang="en-US" sz="2400" b="1" dirty="0">
                <a:latin typeface="+mn-lt"/>
                <a:cs typeface="+mn-cs"/>
              </a:rPr>
              <a:t> = y</a:t>
            </a:r>
          </a:p>
          <a:p>
            <a:pPr>
              <a:defRPr/>
            </a:pPr>
            <a:r>
              <a:rPr lang="en-US" sz="2400" dirty="0">
                <a:latin typeface="+mn-lt"/>
                <a:cs typeface="+mn-cs"/>
              </a:rPr>
              <a:t>will yield </a:t>
            </a:r>
            <a:r>
              <a:rPr lang="en-US" sz="2400" b="1" dirty="0">
                <a:latin typeface="+mn-lt"/>
                <a:cs typeface="+mn-cs"/>
              </a:rPr>
              <a:t>x </a:t>
            </a:r>
            <a:r>
              <a:rPr lang="en-US" sz="2400" dirty="0">
                <a:latin typeface="+mn-lt"/>
                <a:cs typeface="+mn-cs"/>
              </a:rPr>
              <a:t>by the back substitution process</a:t>
            </a:r>
            <a:r>
              <a:rPr lang="en-US" sz="2400" b="1" dirty="0">
                <a:latin typeface="+mn-lt"/>
                <a:cs typeface="+mn-cs"/>
              </a:rPr>
              <a:t>.</a:t>
            </a:r>
          </a:p>
          <a:p>
            <a:pPr>
              <a:defRPr/>
            </a:pPr>
            <a:endParaRPr lang="en-US" sz="2400" dirty="0">
              <a:latin typeface="+mn-lt"/>
              <a:cs typeface="+mn-cs"/>
            </a:endParaRPr>
          </a:p>
        </p:txBody>
      </p:sp>
    </p:spTree>
    <p:extLst>
      <p:ext uri="{BB962C8B-B14F-4D97-AF65-F5344CB8AC3E}">
        <p14:creationId xmlns:p14="http://schemas.microsoft.com/office/powerpoint/2010/main" val="273994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LU Decomposition Steps</a:t>
            </a:r>
            <a:endParaRPr lang="id-ID" sz="4000" b="1" dirty="0"/>
          </a:p>
        </p:txBody>
      </p:sp>
      <p:pic>
        <p:nvPicPr>
          <p:cNvPr id="3" name="Picture 2">
            <a:extLst>
              <a:ext uri="{FF2B5EF4-FFF2-40B4-BE49-F238E27FC236}">
                <a16:creationId xmlns:a16="http://schemas.microsoft.com/office/drawing/2014/main" id="{DFCD6D74-9F19-447E-992E-BC5588051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505" y="2009776"/>
            <a:ext cx="8077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25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3600" b="1" dirty="0"/>
              <a:t>Doolittle’s Decomposition Method </a:t>
            </a:r>
            <a:endParaRPr lang="id-ID" sz="3600" b="1" dirty="0"/>
          </a:p>
        </p:txBody>
      </p:sp>
      <p:sp>
        <p:nvSpPr>
          <p:cNvPr id="3" name="Text Box 7">
            <a:extLst>
              <a:ext uri="{FF2B5EF4-FFF2-40B4-BE49-F238E27FC236}">
                <a16:creationId xmlns:a16="http://schemas.microsoft.com/office/drawing/2014/main" id="{2B9C55EA-54F1-4B57-AF34-0ECA881AFD69}"/>
              </a:ext>
            </a:extLst>
          </p:cNvPr>
          <p:cNvSpPr txBox="1">
            <a:spLocks noChangeArrowheads="1"/>
          </p:cNvSpPr>
          <p:nvPr/>
        </p:nvSpPr>
        <p:spPr bwMode="auto">
          <a:xfrm>
            <a:off x="1295932" y="1943100"/>
            <a:ext cx="8458200" cy="4294188"/>
          </a:xfrm>
          <a:prstGeom prst="rect">
            <a:avLst/>
          </a:prstGeom>
          <a:noFill/>
          <a:ln w="9525">
            <a:noFill/>
            <a:miter lim="800000"/>
            <a:headEnd/>
            <a:tailEnd/>
          </a:ln>
        </p:spPr>
        <p:txBody>
          <a:bodyPr>
            <a:spAutoFit/>
          </a:bodyPr>
          <a:lstStyle/>
          <a:p>
            <a:pPr>
              <a:spcAft>
                <a:spcPts val="0"/>
              </a:spcAft>
              <a:defRPr/>
            </a:pPr>
            <a:r>
              <a:rPr lang="en-US" sz="2100" dirty="0">
                <a:latin typeface="Arial" charset="0"/>
                <a:cs typeface="+mn-cs"/>
              </a:rPr>
              <a:t>Consider a 3 × 3 matrix </a:t>
            </a:r>
            <a:r>
              <a:rPr lang="en-US" sz="2100" b="1" dirty="0">
                <a:latin typeface="Arial" charset="0"/>
                <a:cs typeface="+mn-cs"/>
              </a:rPr>
              <a:t>A </a:t>
            </a:r>
            <a:r>
              <a:rPr lang="en-US" sz="2100" dirty="0">
                <a:latin typeface="Arial" charset="0"/>
                <a:cs typeface="+mn-cs"/>
              </a:rPr>
              <a:t>and assume that there exist triangular matrices</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such that </a:t>
            </a:r>
            <a:r>
              <a:rPr lang="en-US" sz="2100" b="1" dirty="0">
                <a:latin typeface="Arial" charset="0"/>
                <a:cs typeface="+mn-cs"/>
              </a:rPr>
              <a:t>A = LU. </a:t>
            </a:r>
            <a:r>
              <a:rPr lang="en-US" sz="2100" dirty="0">
                <a:latin typeface="Arial" charset="0"/>
                <a:cs typeface="+mn-cs"/>
              </a:rPr>
              <a:t>After completing the multiplication on the right-hand side, we get</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defRPr/>
            </a:pPr>
            <a:r>
              <a:rPr lang="en-US" sz="2100" dirty="0">
                <a:latin typeface="Arial" charset="0"/>
                <a:cs typeface="+mn-cs"/>
              </a:rPr>
              <a:t>apply Gauss elimination to </a:t>
            </a:r>
            <a:r>
              <a:rPr lang="en-US" sz="2100" b="1" dirty="0">
                <a:latin typeface="Arial" charset="0"/>
                <a:cs typeface="+mn-cs"/>
              </a:rPr>
              <a:t>A</a:t>
            </a:r>
            <a:r>
              <a:rPr lang="en-US" sz="2100" dirty="0">
                <a:latin typeface="Arial" charset="0"/>
                <a:cs typeface="+mn-cs"/>
              </a:rPr>
              <a:t>. The first pass of the elimination procedure consists of choosing the first row as the pivot row and applying the elementary operations</a:t>
            </a:r>
            <a:endParaRPr lang="en-US" sz="2100" dirty="0">
              <a:latin typeface="+mn-lt"/>
              <a:cs typeface="+mn-cs"/>
            </a:endParaRPr>
          </a:p>
        </p:txBody>
      </p:sp>
      <p:pic>
        <p:nvPicPr>
          <p:cNvPr id="7" name="Picture 2">
            <a:extLst>
              <a:ext uri="{FF2B5EF4-FFF2-40B4-BE49-F238E27FC236}">
                <a16:creationId xmlns:a16="http://schemas.microsoft.com/office/drawing/2014/main" id="{AB1BAFE1-B029-4865-BCEA-E61DBA693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045" y="2476500"/>
            <a:ext cx="41433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a:extLst>
              <a:ext uri="{FF2B5EF4-FFF2-40B4-BE49-F238E27FC236}">
                <a16:creationId xmlns:a16="http://schemas.microsoft.com/office/drawing/2014/main" id="{2A7CA1F3-0D72-4F52-81BF-58C753AF2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532" y="4046538"/>
            <a:ext cx="502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a:extLst>
              <a:ext uri="{FF2B5EF4-FFF2-40B4-BE49-F238E27FC236}">
                <a16:creationId xmlns:a16="http://schemas.microsoft.com/office/drawing/2014/main" id="{9DF2F1CF-4A4D-4975-B36C-EE82BEEB5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085" y="6210300"/>
            <a:ext cx="3933293"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49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3600" b="1" dirty="0"/>
              <a:t>Doolittle’s Decomposition Method </a:t>
            </a:r>
            <a:endParaRPr lang="id-ID" sz="3600" b="1" dirty="0"/>
          </a:p>
        </p:txBody>
      </p:sp>
      <p:sp>
        <p:nvSpPr>
          <p:cNvPr id="3" name="Text Box 7">
            <a:extLst>
              <a:ext uri="{FF2B5EF4-FFF2-40B4-BE49-F238E27FC236}">
                <a16:creationId xmlns:a16="http://schemas.microsoft.com/office/drawing/2014/main" id="{4EA441C8-E20B-48D7-9B39-5C2CB8BC1438}"/>
              </a:ext>
            </a:extLst>
          </p:cNvPr>
          <p:cNvSpPr txBox="1">
            <a:spLocks noChangeArrowheads="1"/>
          </p:cNvSpPr>
          <p:nvPr/>
        </p:nvSpPr>
        <p:spPr bwMode="auto">
          <a:xfrm>
            <a:off x="1314450" y="2009776"/>
            <a:ext cx="8458200" cy="3970338"/>
          </a:xfrm>
          <a:prstGeom prst="rect">
            <a:avLst/>
          </a:prstGeom>
          <a:noFill/>
          <a:ln w="9525">
            <a:noFill/>
            <a:miter lim="800000"/>
            <a:headEnd/>
            <a:tailEnd/>
          </a:ln>
        </p:spPr>
        <p:txBody>
          <a:bodyPr>
            <a:spAutoFit/>
          </a:bodyPr>
          <a:lstStyle/>
          <a:p>
            <a:pPr>
              <a:spcAft>
                <a:spcPts val="0"/>
              </a:spcAft>
              <a:defRPr/>
            </a:pPr>
            <a:r>
              <a:rPr lang="en-US" sz="2100" dirty="0">
                <a:latin typeface="Arial" charset="0"/>
                <a:cs typeface="+mn-cs"/>
              </a:rPr>
              <a:t>The result is</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In the next pass we take the second row as the pivot row and utilize the operation</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spcAft>
                <a:spcPts val="0"/>
              </a:spcAft>
              <a:defRPr/>
            </a:pPr>
            <a:r>
              <a:rPr lang="en-US" sz="2100" dirty="0">
                <a:latin typeface="Arial" charset="0"/>
                <a:cs typeface="+mn-cs"/>
              </a:rPr>
              <a:t>ending up with</a:t>
            </a:r>
          </a:p>
          <a:p>
            <a:pPr>
              <a:spcAft>
                <a:spcPts val="0"/>
              </a:spcAft>
              <a:defRPr/>
            </a:pPr>
            <a:endParaRPr lang="en-US" sz="2100" dirty="0">
              <a:latin typeface="+mn-lt"/>
              <a:cs typeface="+mn-cs"/>
            </a:endParaRPr>
          </a:p>
          <a:p>
            <a:pPr>
              <a:spcAft>
                <a:spcPts val="0"/>
              </a:spcAft>
              <a:defRPr/>
            </a:pPr>
            <a:endParaRPr lang="en-US" sz="2100" dirty="0">
              <a:latin typeface="+mn-lt"/>
              <a:cs typeface="+mn-cs"/>
            </a:endParaRPr>
          </a:p>
          <a:p>
            <a:pPr>
              <a:defRPr/>
            </a:pPr>
            <a:r>
              <a:rPr lang="en-US" sz="2100" dirty="0">
                <a:latin typeface="Arial" charset="0"/>
                <a:cs typeface="+mn-cs"/>
              </a:rPr>
              <a:t>The final form of the coefficient matrix would thus be the following</a:t>
            </a:r>
          </a:p>
          <a:p>
            <a:pPr>
              <a:defRPr/>
            </a:pPr>
            <a:r>
              <a:rPr lang="en-US" sz="2100" dirty="0">
                <a:latin typeface="Arial" charset="0"/>
                <a:cs typeface="+mn-cs"/>
              </a:rPr>
              <a:t>mixture of </a:t>
            </a:r>
            <a:r>
              <a:rPr lang="en-US" sz="2100" b="1" dirty="0">
                <a:latin typeface="Arial" charset="0"/>
                <a:cs typeface="+mn-cs"/>
              </a:rPr>
              <a:t>L and U:</a:t>
            </a:r>
            <a:endParaRPr lang="en-US" sz="2100" dirty="0">
              <a:latin typeface="+mn-lt"/>
              <a:cs typeface="+mn-cs"/>
            </a:endParaRPr>
          </a:p>
        </p:txBody>
      </p:sp>
      <p:pic>
        <p:nvPicPr>
          <p:cNvPr id="5" name="Picture 2">
            <a:extLst>
              <a:ext uri="{FF2B5EF4-FFF2-40B4-BE49-F238E27FC236}">
                <a16:creationId xmlns:a16="http://schemas.microsoft.com/office/drawing/2014/main" id="{34589C8C-3971-4CE5-9A08-BE38E3574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009776"/>
            <a:ext cx="31623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321AF6E3-04C8-4D13-86EE-7D4C724AA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50" y="3762376"/>
            <a:ext cx="4876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9403109B-8063-48E4-8713-607001A86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0" y="4295776"/>
            <a:ext cx="2476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F6EBAA25-9AF1-445A-A970-7346FB856B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2450" y="5667376"/>
            <a:ext cx="2343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271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3600" b="1" dirty="0"/>
              <a:t>Doolittle’s Decomposition Method </a:t>
            </a:r>
            <a:endParaRPr lang="id-ID" sz="3600" b="1" dirty="0"/>
          </a:p>
        </p:txBody>
      </p:sp>
      <p:pic>
        <p:nvPicPr>
          <p:cNvPr id="3" name="Picture 2">
            <a:extLst>
              <a:ext uri="{FF2B5EF4-FFF2-40B4-BE49-F238E27FC236}">
                <a16:creationId xmlns:a16="http://schemas.microsoft.com/office/drawing/2014/main" id="{CAEB9D4E-106A-41C5-BB68-28B682CA4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2657475"/>
            <a:ext cx="441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a:extLst>
              <a:ext uri="{FF2B5EF4-FFF2-40B4-BE49-F238E27FC236}">
                <a16:creationId xmlns:a16="http://schemas.microsoft.com/office/drawing/2014/main" id="{C78F9BA6-3F3E-4B75-9B5F-5BA1F651023C}"/>
              </a:ext>
            </a:extLst>
          </p:cNvPr>
          <p:cNvSpPr txBox="1">
            <a:spLocks noChangeArrowheads="1"/>
          </p:cNvSpPr>
          <p:nvPr/>
        </p:nvSpPr>
        <p:spPr bwMode="auto">
          <a:xfrm>
            <a:off x="1743075" y="1905000"/>
            <a:ext cx="8458200" cy="3648075"/>
          </a:xfrm>
          <a:prstGeom prst="rect">
            <a:avLst/>
          </a:prstGeom>
          <a:noFill/>
          <a:ln w="9525">
            <a:noFill/>
            <a:miter lim="800000"/>
            <a:headEnd/>
            <a:tailEnd/>
          </a:ln>
        </p:spPr>
        <p:txBody>
          <a:bodyPr>
            <a:spAutoFit/>
          </a:bodyPr>
          <a:lstStyle/>
          <a:p>
            <a:pPr>
              <a:defRPr/>
            </a:pPr>
            <a:r>
              <a:rPr lang="en-US" sz="2100" dirty="0">
                <a:latin typeface="+mn-lt"/>
                <a:cs typeface="+mn-cs"/>
              </a:rPr>
              <a:t>Consider now the procedure for the solution of </a:t>
            </a:r>
            <a:r>
              <a:rPr lang="en-US" sz="2100" b="1" dirty="0">
                <a:latin typeface="+mn-lt"/>
                <a:cs typeface="+mn-cs"/>
              </a:rPr>
              <a:t>Ly = b </a:t>
            </a:r>
            <a:r>
              <a:rPr lang="en-US" sz="2100" dirty="0">
                <a:latin typeface="+mn-lt"/>
                <a:cs typeface="+mn-cs"/>
              </a:rPr>
              <a:t>by forward substitution. The scalar form of the equations is (recall that </a:t>
            </a:r>
            <a:r>
              <a:rPr lang="en-US" sz="2100" dirty="0" err="1">
                <a:latin typeface="+mn-lt"/>
                <a:cs typeface="+mn-cs"/>
              </a:rPr>
              <a:t>L</a:t>
            </a:r>
            <a:r>
              <a:rPr lang="en-US" sz="2100" baseline="-25000" dirty="0" err="1">
                <a:latin typeface="+mn-lt"/>
                <a:cs typeface="+mn-cs"/>
              </a:rPr>
              <a:t>ii</a:t>
            </a:r>
            <a:r>
              <a:rPr lang="en-US" sz="2100" dirty="0">
                <a:latin typeface="+mn-lt"/>
                <a:cs typeface="+mn-cs"/>
              </a:rPr>
              <a:t> = 1)</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Solving the </a:t>
            </a:r>
            <a:r>
              <a:rPr lang="en-US" sz="2100" dirty="0" err="1">
                <a:latin typeface="+mn-lt"/>
                <a:cs typeface="+mn-cs"/>
              </a:rPr>
              <a:t>k</a:t>
            </a:r>
            <a:r>
              <a:rPr lang="en-US" sz="2100" baseline="30000" dirty="0" err="1">
                <a:latin typeface="+mn-lt"/>
                <a:cs typeface="+mn-cs"/>
              </a:rPr>
              <a:t>th</a:t>
            </a:r>
            <a:r>
              <a:rPr lang="en-US" sz="2100" dirty="0">
                <a:latin typeface="+mn-lt"/>
                <a:cs typeface="+mn-cs"/>
              </a:rPr>
              <a:t> equation for </a:t>
            </a:r>
            <a:r>
              <a:rPr lang="en-US" sz="2100" dirty="0" err="1">
                <a:latin typeface="+mn-lt"/>
                <a:cs typeface="+mn-cs"/>
              </a:rPr>
              <a:t>y</a:t>
            </a:r>
            <a:r>
              <a:rPr lang="en-US" sz="2100" baseline="-25000" dirty="0" err="1">
                <a:latin typeface="+mn-lt"/>
                <a:cs typeface="+mn-cs"/>
              </a:rPr>
              <a:t>k</a:t>
            </a:r>
            <a:r>
              <a:rPr lang="en-US" sz="2100" dirty="0">
                <a:latin typeface="+mn-lt"/>
                <a:cs typeface="+mn-cs"/>
              </a:rPr>
              <a:t> yields</a:t>
            </a:r>
          </a:p>
        </p:txBody>
      </p:sp>
      <p:pic>
        <p:nvPicPr>
          <p:cNvPr id="6" name="Picture 3">
            <a:extLst>
              <a:ext uri="{FF2B5EF4-FFF2-40B4-BE49-F238E27FC236}">
                <a16:creationId xmlns:a16="http://schemas.microsoft.com/office/drawing/2014/main" id="{E25EEFFB-3904-4004-9FF9-5BEDDF8CF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075" y="5619750"/>
            <a:ext cx="3657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736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2</a:t>
            </a:r>
            <a:endParaRPr lang="id-ID" sz="4000" b="1" dirty="0"/>
          </a:p>
        </p:txBody>
      </p:sp>
      <p:sp>
        <p:nvSpPr>
          <p:cNvPr id="3" name="Text Box 7">
            <a:extLst>
              <a:ext uri="{FF2B5EF4-FFF2-40B4-BE49-F238E27FC236}">
                <a16:creationId xmlns:a16="http://schemas.microsoft.com/office/drawing/2014/main" id="{82845D26-1C52-42AD-8FE8-2576C73C4FCA}"/>
              </a:ext>
            </a:extLst>
          </p:cNvPr>
          <p:cNvSpPr txBox="1">
            <a:spLocks noChangeArrowheads="1"/>
          </p:cNvSpPr>
          <p:nvPr/>
        </p:nvSpPr>
        <p:spPr bwMode="auto">
          <a:xfrm>
            <a:off x="1295932" y="1990726"/>
            <a:ext cx="8458200" cy="3970338"/>
          </a:xfrm>
          <a:prstGeom prst="rect">
            <a:avLst/>
          </a:prstGeom>
          <a:noFill/>
          <a:ln w="9525">
            <a:noFill/>
            <a:miter lim="800000"/>
            <a:headEnd/>
            <a:tailEnd/>
          </a:ln>
        </p:spPr>
        <p:txBody>
          <a:bodyPr>
            <a:spAutoFit/>
          </a:bodyPr>
          <a:lstStyle/>
          <a:p>
            <a:pPr>
              <a:defRPr/>
            </a:pPr>
            <a:r>
              <a:rPr lang="en-US" sz="2100" dirty="0">
                <a:latin typeface="Arial" charset="0"/>
                <a:cs typeface="+mn-cs"/>
              </a:rPr>
              <a:t>Use Doolittle’s decomposition method to solve the equations </a:t>
            </a:r>
            <a:r>
              <a:rPr lang="en-US" sz="2100" b="1" dirty="0">
                <a:latin typeface="Arial" charset="0"/>
                <a:cs typeface="+mn-cs"/>
              </a:rPr>
              <a:t>Ax = b, </a:t>
            </a:r>
            <a:r>
              <a:rPr lang="en-US" sz="2100" dirty="0">
                <a:latin typeface="Arial" charset="0"/>
                <a:cs typeface="+mn-cs"/>
              </a:rPr>
              <a:t>where</a:t>
            </a:r>
            <a:endParaRPr lang="en-US" sz="2100" b="1" dirty="0">
              <a:solidFill>
                <a:srgbClr val="00B050"/>
              </a:solidFill>
              <a:latin typeface="Arial" charset="0"/>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r>
              <a:rPr lang="en-US" sz="2100" b="1" dirty="0">
                <a:solidFill>
                  <a:srgbClr val="00B050"/>
                </a:solidFill>
                <a:latin typeface="+mn-lt"/>
                <a:cs typeface="+mn-cs"/>
              </a:rPr>
              <a:t>Solution</a:t>
            </a:r>
          </a:p>
          <a:p>
            <a:pPr>
              <a:defRPr/>
            </a:pPr>
            <a:r>
              <a:rPr lang="en-US" sz="2100" dirty="0">
                <a:latin typeface="+mn-lt"/>
                <a:cs typeface="+mn-cs"/>
              </a:rPr>
              <a:t>The </a:t>
            </a:r>
            <a:r>
              <a:rPr lang="en-US" sz="2100" dirty="0">
                <a:latin typeface="Arial" charset="0"/>
                <a:cs typeface="+mn-cs"/>
              </a:rPr>
              <a:t>first decompose </a:t>
            </a:r>
            <a:r>
              <a:rPr lang="en-US" sz="2100" b="1" dirty="0">
                <a:latin typeface="Arial" charset="0"/>
                <a:cs typeface="+mn-cs"/>
              </a:rPr>
              <a:t>A</a:t>
            </a:r>
            <a:r>
              <a:rPr lang="en-US" sz="2100" dirty="0">
                <a:latin typeface="Arial" charset="0"/>
                <a:cs typeface="+mn-cs"/>
              </a:rPr>
              <a:t> by Gauss elimination. The first pass consists of the elementary operations</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Arial" charset="0"/>
                <a:cs typeface="+mn-cs"/>
              </a:rPr>
              <a:t>Storing the multipliers L</a:t>
            </a:r>
            <a:r>
              <a:rPr lang="en-US" sz="2100" baseline="-25000" dirty="0">
                <a:latin typeface="Arial" charset="0"/>
                <a:cs typeface="+mn-cs"/>
              </a:rPr>
              <a:t>21</a:t>
            </a:r>
            <a:r>
              <a:rPr lang="en-US" sz="2100" dirty="0">
                <a:latin typeface="Arial" charset="0"/>
                <a:cs typeface="+mn-cs"/>
              </a:rPr>
              <a:t> = 1 and L</a:t>
            </a:r>
            <a:r>
              <a:rPr lang="en-US" sz="2100" baseline="-25000" dirty="0">
                <a:latin typeface="Arial" charset="0"/>
                <a:cs typeface="+mn-cs"/>
              </a:rPr>
              <a:t>31</a:t>
            </a:r>
            <a:r>
              <a:rPr lang="en-US" sz="2100" dirty="0">
                <a:latin typeface="Arial" charset="0"/>
                <a:cs typeface="+mn-cs"/>
              </a:rPr>
              <a:t> = 2 in place of the eliminated terms, we obtain</a:t>
            </a:r>
            <a:endParaRPr lang="en-US" sz="2100" dirty="0">
              <a:latin typeface="+mn-lt"/>
              <a:cs typeface="+mn-cs"/>
            </a:endParaRPr>
          </a:p>
        </p:txBody>
      </p:sp>
      <p:pic>
        <p:nvPicPr>
          <p:cNvPr id="5" name="Picture 3">
            <a:extLst>
              <a:ext uri="{FF2B5EF4-FFF2-40B4-BE49-F238E27FC236}">
                <a16:creationId xmlns:a16="http://schemas.microsoft.com/office/drawing/2014/main" id="{DDAB1E25-3450-4FCD-ADCF-AC611C792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007" y="2447926"/>
            <a:ext cx="3209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DBC65110-F560-4AD0-A94C-1F6DF8FE6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595" y="4352926"/>
            <a:ext cx="4656137" cy="7540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B5CDFBCB-16BC-4671-BB95-7C62D5197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732" y="5791201"/>
            <a:ext cx="175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85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2</a:t>
            </a:r>
            <a:endParaRPr lang="id-ID" sz="4000" b="1" dirty="0"/>
          </a:p>
        </p:txBody>
      </p:sp>
      <p:sp>
        <p:nvSpPr>
          <p:cNvPr id="3" name="Text Box 7">
            <a:extLst>
              <a:ext uri="{FF2B5EF4-FFF2-40B4-BE49-F238E27FC236}">
                <a16:creationId xmlns:a16="http://schemas.microsoft.com/office/drawing/2014/main" id="{7B1FBD41-8D6C-4CE4-A766-78F60FF2434D}"/>
              </a:ext>
            </a:extLst>
          </p:cNvPr>
          <p:cNvSpPr txBox="1">
            <a:spLocks noChangeArrowheads="1"/>
          </p:cNvSpPr>
          <p:nvPr/>
        </p:nvSpPr>
        <p:spPr bwMode="auto">
          <a:xfrm>
            <a:off x="1295932" y="1803399"/>
            <a:ext cx="8458200" cy="4293483"/>
          </a:xfrm>
          <a:prstGeom prst="rect">
            <a:avLst/>
          </a:prstGeom>
          <a:noFill/>
          <a:ln w="9525">
            <a:noFill/>
            <a:miter lim="800000"/>
            <a:headEnd/>
            <a:tailEnd/>
          </a:ln>
        </p:spPr>
        <p:txBody>
          <a:bodyPr>
            <a:spAutoFit/>
          </a:bodyPr>
          <a:lstStyle/>
          <a:p>
            <a:pPr>
              <a:defRPr/>
            </a:pPr>
            <a:r>
              <a:rPr lang="en-US" sz="2100" dirty="0">
                <a:latin typeface="+mn-lt"/>
                <a:cs typeface="+mn-cs"/>
              </a:rPr>
              <a:t>The second pass of Gauss elimination uses the operation</a:t>
            </a: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Storing the multiplier L32 = −4.5 in place of A32, we get</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The decomposition is now complete, with</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Solution of </a:t>
            </a:r>
            <a:r>
              <a:rPr lang="en-US" sz="2100" b="1" dirty="0">
                <a:latin typeface="+mn-lt"/>
                <a:cs typeface="+mn-cs"/>
              </a:rPr>
              <a:t>Ly = b </a:t>
            </a:r>
            <a:r>
              <a:rPr lang="en-US" sz="2100" dirty="0">
                <a:latin typeface="+mn-lt"/>
                <a:cs typeface="+mn-cs"/>
              </a:rPr>
              <a:t>by forward substitution comes next. The augmented coefficient form of the equations is</a:t>
            </a:r>
          </a:p>
        </p:txBody>
      </p:sp>
      <p:pic>
        <p:nvPicPr>
          <p:cNvPr id="5" name="Picture 2">
            <a:extLst>
              <a:ext uri="{FF2B5EF4-FFF2-40B4-BE49-F238E27FC236}">
                <a16:creationId xmlns:a16="http://schemas.microsoft.com/office/drawing/2014/main" id="{8C2A4E3C-047B-4E15-9CD0-C6443C7D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595" y="2252724"/>
            <a:ext cx="5325819" cy="363159"/>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C32E9F81-536A-46C9-956A-085E7861E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285" y="3189889"/>
            <a:ext cx="2738437"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99F641D2-6985-4024-9FB2-113C326DE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594" y="4445469"/>
            <a:ext cx="3561818" cy="86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B7D65D17-9920-4F86-816E-6B19DCBA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538" y="5814023"/>
            <a:ext cx="2609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91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2</a:t>
            </a:r>
            <a:endParaRPr lang="id-ID" sz="4000" b="1" dirty="0"/>
          </a:p>
        </p:txBody>
      </p:sp>
      <p:sp>
        <p:nvSpPr>
          <p:cNvPr id="3" name="Text Box 7">
            <a:extLst>
              <a:ext uri="{FF2B5EF4-FFF2-40B4-BE49-F238E27FC236}">
                <a16:creationId xmlns:a16="http://schemas.microsoft.com/office/drawing/2014/main" id="{938C7F78-1914-4A7C-B35A-EFD9CB49CB52}"/>
              </a:ext>
            </a:extLst>
          </p:cNvPr>
          <p:cNvSpPr txBox="1">
            <a:spLocks noChangeArrowheads="1"/>
          </p:cNvSpPr>
          <p:nvPr/>
        </p:nvSpPr>
        <p:spPr bwMode="auto">
          <a:xfrm>
            <a:off x="1288216" y="1752600"/>
            <a:ext cx="8458200" cy="3646488"/>
          </a:xfrm>
          <a:prstGeom prst="rect">
            <a:avLst/>
          </a:prstGeom>
          <a:noFill/>
          <a:ln w="9525">
            <a:noFill/>
            <a:miter lim="800000"/>
            <a:headEnd/>
            <a:tailEnd/>
          </a:ln>
        </p:spPr>
        <p:txBody>
          <a:bodyPr>
            <a:spAutoFit/>
          </a:bodyPr>
          <a:lstStyle/>
          <a:p>
            <a:pPr>
              <a:defRPr/>
            </a:pPr>
            <a:r>
              <a:rPr lang="en-US" sz="2100" dirty="0">
                <a:latin typeface="+mn-lt"/>
                <a:cs typeface="+mn-cs"/>
              </a:rPr>
              <a:t>The solution is</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Finally, the equations </a:t>
            </a:r>
            <a:r>
              <a:rPr lang="en-US" sz="2100" b="1" dirty="0" err="1">
                <a:latin typeface="+mn-lt"/>
                <a:cs typeface="+mn-cs"/>
              </a:rPr>
              <a:t>Ux</a:t>
            </a:r>
            <a:r>
              <a:rPr lang="en-US" sz="2100" b="1" dirty="0">
                <a:latin typeface="+mn-lt"/>
                <a:cs typeface="+mn-cs"/>
              </a:rPr>
              <a:t> = y</a:t>
            </a:r>
            <a:r>
              <a:rPr lang="en-US" sz="2100" dirty="0">
                <a:latin typeface="+mn-lt"/>
                <a:cs typeface="+mn-cs"/>
              </a:rPr>
              <a:t>, or</a:t>
            </a: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endParaRPr lang="en-US" sz="2100" dirty="0">
              <a:latin typeface="+mn-lt"/>
              <a:cs typeface="+mn-cs"/>
            </a:endParaRPr>
          </a:p>
          <a:p>
            <a:pPr>
              <a:defRPr/>
            </a:pPr>
            <a:r>
              <a:rPr lang="en-US" sz="2100" dirty="0">
                <a:latin typeface="+mn-lt"/>
                <a:cs typeface="+mn-cs"/>
              </a:rPr>
              <a:t>are solved by back substitution. This yields</a:t>
            </a:r>
          </a:p>
        </p:txBody>
      </p:sp>
      <p:pic>
        <p:nvPicPr>
          <p:cNvPr id="5" name="Picture 2">
            <a:extLst>
              <a:ext uri="{FF2B5EF4-FFF2-40B4-BE49-F238E27FC236}">
                <a16:creationId xmlns:a16="http://schemas.microsoft.com/office/drawing/2014/main" id="{C7DAF0BD-8CB5-429F-A830-94D132526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091" y="1905000"/>
            <a:ext cx="4429125" cy="1284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79C150DC-4E8B-48C7-9553-79E0A1E82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016" y="3810000"/>
            <a:ext cx="276701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15E53288-CA53-4C27-888A-5108BF4FD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473" y="5354638"/>
            <a:ext cx="3738624" cy="15033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8" name="Content Placeholder 5">
            <a:extLst>
              <a:ext uri="{FF2B5EF4-FFF2-40B4-BE49-F238E27FC236}">
                <a16:creationId xmlns:a16="http://schemas.microsoft.com/office/drawing/2014/main" id="{C85798B2-F736-450C-A653-8B32B12C75F8}"/>
              </a:ext>
            </a:extLst>
          </p:cNvPr>
          <p:cNvGraphicFramePr>
            <a:graphicFrameLocks noGrp="1"/>
          </p:cNvGraphicFramePr>
          <p:nvPr>
            <p:ph idx="1"/>
            <p:extLst>
              <p:ext uri="{D42A27DB-BD31-4B8C-83A1-F6EECF244321}">
                <p14:modId xmlns:p14="http://schemas.microsoft.com/office/powerpoint/2010/main" val="1961708898"/>
              </p:ext>
            </p:extLst>
          </p:nvPr>
        </p:nvGraphicFramePr>
        <p:xfrm>
          <a:off x="1238250" y="2172517"/>
          <a:ext cx="7981407" cy="3927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 : Gauss-Jordan Elimination</a:t>
            </a:r>
            <a:endParaRPr lang="id-ID" b="1" dirty="0"/>
          </a:p>
        </p:txBody>
      </p:sp>
      <p:sp>
        <p:nvSpPr>
          <p:cNvPr id="3" name="Text Box 7">
            <a:extLst>
              <a:ext uri="{FF2B5EF4-FFF2-40B4-BE49-F238E27FC236}">
                <a16:creationId xmlns:a16="http://schemas.microsoft.com/office/drawing/2014/main" id="{468B4835-E633-4986-A117-1E13E194925C}"/>
              </a:ext>
            </a:extLst>
          </p:cNvPr>
          <p:cNvSpPr txBox="1">
            <a:spLocks noChangeArrowheads="1"/>
          </p:cNvSpPr>
          <p:nvPr/>
        </p:nvSpPr>
        <p:spPr bwMode="auto">
          <a:xfrm>
            <a:off x="1295932" y="2057400"/>
            <a:ext cx="8458200" cy="3816350"/>
          </a:xfrm>
          <a:prstGeom prst="rect">
            <a:avLst/>
          </a:prstGeom>
          <a:noFill/>
          <a:ln w="9525">
            <a:noFill/>
            <a:miter lim="800000"/>
            <a:headEnd/>
            <a:tailEnd/>
          </a:ln>
        </p:spPr>
        <p:txBody>
          <a:bodyPr>
            <a:spAutoFit/>
          </a:bodyPr>
          <a:lstStyle/>
          <a:p>
            <a:pPr defTabSz="914400">
              <a:defRPr/>
            </a:pPr>
            <a:r>
              <a:rPr lang="en-US" sz="2200" dirty="0">
                <a:solidFill>
                  <a:srgbClr val="000000"/>
                </a:solidFill>
                <a:latin typeface="Arial" charset="0"/>
                <a:ea typeface="+mn-ea"/>
                <a:cs typeface="Arial" panose="020B0604020202020204" pitchFamily="34" charset="0"/>
              </a:rPr>
              <a:t>The </a:t>
            </a:r>
            <a:r>
              <a:rPr lang="en-US" sz="2200" dirty="0">
                <a:solidFill>
                  <a:srgbClr val="FF0000"/>
                </a:solidFill>
                <a:latin typeface="Arial" charset="0"/>
                <a:ea typeface="+mn-ea"/>
                <a:cs typeface="Arial" panose="020B0604020202020204" pitchFamily="34" charset="0"/>
              </a:rPr>
              <a:t>Gauss–Jordan </a:t>
            </a:r>
            <a:r>
              <a:rPr lang="en-US" sz="2200" dirty="0">
                <a:solidFill>
                  <a:srgbClr val="000000"/>
                </a:solidFill>
                <a:latin typeface="Arial" charset="0"/>
                <a:ea typeface="+mn-ea"/>
                <a:cs typeface="Arial" panose="020B0604020202020204" pitchFamily="34" charset="0"/>
              </a:rPr>
              <a:t>method is essentially Gauss elimination taken to its limit. In the Gauss elimination method only the equations that lie below the pivot equation are transformed. In the Gauss–Jordan method the elimination is also carried out on equations above the pivot equation, resulting in a diagonal coefficient matrix.</a:t>
            </a: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r>
              <a:rPr lang="en-US" sz="2200" dirty="0">
                <a:solidFill>
                  <a:srgbClr val="000000"/>
                </a:solidFill>
                <a:latin typeface="Arial" charset="0"/>
                <a:ea typeface="+mn-ea"/>
                <a:cs typeface="Arial" panose="020B0604020202020204" pitchFamily="34" charset="0"/>
              </a:rPr>
              <a:t>Solve   </a:t>
            </a:r>
          </a:p>
          <a:p>
            <a:pPr defTabSz="914400">
              <a:defRPr/>
            </a:pPr>
            <a:endParaRPr lang="en-US" sz="2200" dirty="0">
              <a:solidFill>
                <a:srgbClr val="000000"/>
              </a:solidFill>
              <a:latin typeface="Arial" charset="0"/>
              <a:ea typeface="+mn-ea"/>
              <a:cs typeface="Arial" panose="020B0604020202020204" pitchFamily="34" charset="0"/>
            </a:endParaRPr>
          </a:p>
          <a:p>
            <a:pPr defTabSz="914400">
              <a:defRPr/>
            </a:pPr>
            <a:r>
              <a:rPr lang="en-US" sz="2200" b="1" dirty="0">
                <a:solidFill>
                  <a:srgbClr val="0066CC"/>
                </a:solidFill>
                <a:latin typeface="Arial" charset="0"/>
                <a:ea typeface="+mn-ea"/>
                <a:cs typeface="Arial" panose="020B0604020202020204" pitchFamily="34" charset="0"/>
              </a:rPr>
              <a:t>Solution </a:t>
            </a:r>
            <a:r>
              <a:rPr lang="en-US" sz="2200" dirty="0">
                <a:solidFill>
                  <a:srgbClr val="000000"/>
                </a:solidFill>
                <a:latin typeface="Arial" charset="0"/>
                <a:ea typeface="+mn-ea"/>
                <a:cs typeface="Arial" panose="020B0604020202020204" pitchFamily="34" charset="0"/>
              </a:rPr>
              <a:t> </a:t>
            </a:r>
          </a:p>
          <a:p>
            <a:pPr defTabSz="914400">
              <a:defRPr/>
            </a:pPr>
            <a:r>
              <a:rPr lang="en-US" sz="2200" dirty="0">
                <a:solidFill>
                  <a:srgbClr val="000000"/>
                </a:solidFill>
                <a:latin typeface="Arial" charset="0"/>
                <a:ea typeface="+mn-ea"/>
                <a:cs typeface="Arial" panose="020B0604020202020204" pitchFamily="34" charset="0"/>
              </a:rPr>
              <a:t>The augmented matrix of this system is                              </a:t>
            </a:r>
          </a:p>
          <a:p>
            <a:pPr defTabSz="914400">
              <a:defRPr/>
            </a:pPr>
            <a:endParaRPr lang="en-US" sz="2200" dirty="0">
              <a:solidFill>
                <a:srgbClr val="000000"/>
              </a:solidFill>
              <a:latin typeface="Interstate"/>
              <a:ea typeface="+mn-ea"/>
              <a:cs typeface="Arial" panose="020B0604020202020204" pitchFamily="34" charset="0"/>
            </a:endParaRPr>
          </a:p>
        </p:txBody>
      </p:sp>
      <p:graphicFrame>
        <p:nvGraphicFramePr>
          <p:cNvPr id="5" name="Object 2">
            <a:extLst>
              <a:ext uri="{FF2B5EF4-FFF2-40B4-BE49-F238E27FC236}">
                <a16:creationId xmlns:a16="http://schemas.microsoft.com/office/drawing/2014/main" id="{E68056C7-4D13-4837-8C6F-8F7BF5AD782D}"/>
              </a:ext>
            </a:extLst>
          </p:cNvPr>
          <p:cNvGraphicFramePr>
            <a:graphicFrameLocks noChangeAspect="1"/>
          </p:cNvGraphicFramePr>
          <p:nvPr>
            <p:extLst>
              <p:ext uri="{D42A27DB-BD31-4B8C-83A1-F6EECF244321}">
                <p14:modId xmlns:p14="http://schemas.microsoft.com/office/powerpoint/2010/main" val="2569823419"/>
              </p:ext>
            </p:extLst>
          </p:nvPr>
        </p:nvGraphicFramePr>
        <p:xfrm>
          <a:off x="4724932" y="4273550"/>
          <a:ext cx="1447800" cy="755650"/>
        </p:xfrm>
        <a:graphic>
          <a:graphicData uri="http://schemas.openxmlformats.org/presentationml/2006/ole">
            <mc:AlternateContent xmlns:mc="http://schemas.openxmlformats.org/markup-compatibility/2006">
              <mc:Choice xmlns:v="urn:schemas-microsoft-com:vml" Requires="v">
                <p:oleObj spid="_x0000_s6150" name="Equation" r:id="rId3" imgW="876240" imgH="457200" progId="Equation.3">
                  <p:embed/>
                </p:oleObj>
              </mc:Choice>
              <mc:Fallback>
                <p:oleObj name="Equation" r:id="rId3" imgW="876240" imgH="457200" progId="Equation.3">
                  <p:embed/>
                  <p:pic>
                    <p:nvPicPr>
                      <p:cNvPr id="6146" name="Object 2">
                        <a:extLst>
                          <a:ext uri="{FF2B5EF4-FFF2-40B4-BE49-F238E27FC236}">
                            <a16:creationId xmlns:a16="http://schemas.microsoft.com/office/drawing/2014/main" id="{8967E0ED-EFF5-4D4A-A851-FFD21FD0A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932" y="4273550"/>
                        <a:ext cx="1447800"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a:extLst>
              <a:ext uri="{FF2B5EF4-FFF2-40B4-BE49-F238E27FC236}">
                <a16:creationId xmlns:a16="http://schemas.microsoft.com/office/drawing/2014/main" id="{AA359C0A-48D9-4CEF-8001-868FBE063B37}"/>
              </a:ext>
            </a:extLst>
          </p:cNvPr>
          <p:cNvGraphicFramePr>
            <a:graphicFrameLocks noChangeAspect="1"/>
          </p:cNvGraphicFramePr>
          <p:nvPr>
            <p:extLst>
              <p:ext uri="{D42A27DB-BD31-4B8C-83A1-F6EECF244321}">
                <p14:modId xmlns:p14="http://schemas.microsoft.com/office/powerpoint/2010/main" val="2815038277"/>
              </p:ext>
            </p:extLst>
          </p:nvPr>
        </p:nvGraphicFramePr>
        <p:xfrm>
          <a:off x="4648732" y="5562600"/>
          <a:ext cx="1584325" cy="762000"/>
        </p:xfrm>
        <a:graphic>
          <a:graphicData uri="http://schemas.openxmlformats.org/presentationml/2006/ole">
            <mc:AlternateContent xmlns:mc="http://schemas.openxmlformats.org/markup-compatibility/2006">
              <mc:Choice xmlns:v="urn:schemas-microsoft-com:vml" Requires="v">
                <p:oleObj spid="_x0000_s6151" name="Equation" r:id="rId5" imgW="761760" imgH="482400" progId="Equation.3">
                  <p:embed/>
                </p:oleObj>
              </mc:Choice>
              <mc:Fallback>
                <p:oleObj name="Equation" r:id="rId5" imgW="761760" imgH="482400" progId="Equation.3">
                  <p:embed/>
                  <p:pic>
                    <p:nvPicPr>
                      <p:cNvPr id="6147" name="Object 3">
                        <a:extLst>
                          <a:ext uri="{FF2B5EF4-FFF2-40B4-BE49-F238E27FC236}">
                            <a16:creationId xmlns:a16="http://schemas.microsoft.com/office/drawing/2014/main" id="{F172F503-46CC-4C6D-952D-468E0EB18F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732" y="5562600"/>
                        <a:ext cx="15843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193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Example 3 : Gauss-Jordan Elimination</a:t>
            </a:r>
            <a:endParaRPr lang="id-ID" b="1" dirty="0"/>
          </a:p>
        </p:txBody>
      </p:sp>
      <p:grpSp>
        <p:nvGrpSpPr>
          <p:cNvPr id="3" name="Group 44">
            <a:extLst>
              <a:ext uri="{FF2B5EF4-FFF2-40B4-BE49-F238E27FC236}">
                <a16:creationId xmlns:a16="http://schemas.microsoft.com/office/drawing/2014/main" id="{BF98F6A3-BCAA-4C86-8036-16DC95FF6524}"/>
              </a:ext>
            </a:extLst>
          </p:cNvPr>
          <p:cNvGrpSpPr>
            <a:grpSpLocks/>
          </p:cNvGrpSpPr>
          <p:nvPr/>
        </p:nvGrpSpPr>
        <p:grpSpPr bwMode="auto">
          <a:xfrm>
            <a:off x="2400300" y="2133600"/>
            <a:ext cx="6477000" cy="2514600"/>
            <a:chOff x="1295400" y="3276600"/>
            <a:chExt cx="6477000" cy="2514600"/>
          </a:xfrm>
        </p:grpSpPr>
        <p:sp>
          <p:nvSpPr>
            <p:cNvPr id="5" name="Rectangle 4">
              <a:extLst>
                <a:ext uri="{FF2B5EF4-FFF2-40B4-BE49-F238E27FC236}">
                  <a16:creationId xmlns:a16="http://schemas.microsoft.com/office/drawing/2014/main" id="{A0F82A61-9BE5-4C0D-B90D-6CB5A933A684}"/>
                </a:ext>
              </a:extLst>
            </p:cNvPr>
            <p:cNvSpPr/>
            <p:nvPr/>
          </p:nvSpPr>
          <p:spPr>
            <a:xfrm>
              <a:off x="3581400" y="4876800"/>
              <a:ext cx="1447800" cy="914400"/>
            </a:xfrm>
            <a:prstGeom prst="rect">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Interstate"/>
                <a:ea typeface="+mn-ea"/>
                <a:cs typeface="+mn-cs"/>
              </a:endParaRPr>
            </a:p>
          </p:txBody>
        </p:sp>
        <p:sp>
          <p:nvSpPr>
            <p:cNvPr id="6" name="Left Arrow Callout 41">
              <a:extLst>
                <a:ext uri="{FF2B5EF4-FFF2-40B4-BE49-F238E27FC236}">
                  <a16:creationId xmlns:a16="http://schemas.microsoft.com/office/drawing/2014/main" id="{3A289DC5-4E99-48B1-A387-2EFF15BAF6DD}"/>
                </a:ext>
              </a:extLst>
            </p:cNvPr>
            <p:cNvSpPr/>
            <p:nvPr/>
          </p:nvSpPr>
          <p:spPr>
            <a:xfrm>
              <a:off x="5181600" y="4876800"/>
              <a:ext cx="2590800" cy="838200"/>
            </a:xfrm>
            <a:prstGeom prst="leftArrowCallout">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Interstate"/>
                <a:ea typeface="+mn-ea"/>
                <a:cs typeface="+mn-cs"/>
              </a:endParaRPr>
            </a:p>
          </p:txBody>
        </p:sp>
        <p:sp>
          <p:nvSpPr>
            <p:cNvPr id="7" name="Down Arrow Callout 40">
              <a:extLst>
                <a:ext uri="{FF2B5EF4-FFF2-40B4-BE49-F238E27FC236}">
                  <a16:creationId xmlns:a16="http://schemas.microsoft.com/office/drawing/2014/main" id="{DAED3835-1082-464E-9282-D2A305324263}"/>
                </a:ext>
              </a:extLst>
            </p:cNvPr>
            <p:cNvSpPr/>
            <p:nvPr/>
          </p:nvSpPr>
          <p:spPr>
            <a:xfrm>
              <a:off x="6248400" y="3276600"/>
              <a:ext cx="1524000" cy="1447800"/>
            </a:xfrm>
            <a:prstGeom prst="downArrowCallout">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Interstate"/>
                <a:ea typeface="+mn-ea"/>
                <a:cs typeface="+mn-cs"/>
              </a:endParaRPr>
            </a:p>
          </p:txBody>
        </p:sp>
        <p:sp>
          <p:nvSpPr>
            <p:cNvPr id="8" name="Right Arrow Callout 39">
              <a:extLst>
                <a:ext uri="{FF2B5EF4-FFF2-40B4-BE49-F238E27FC236}">
                  <a16:creationId xmlns:a16="http://schemas.microsoft.com/office/drawing/2014/main" id="{0D05B4F0-0C91-4788-8E21-0729478C2339}"/>
                </a:ext>
              </a:extLst>
            </p:cNvPr>
            <p:cNvSpPr/>
            <p:nvPr/>
          </p:nvSpPr>
          <p:spPr>
            <a:xfrm>
              <a:off x="3657600" y="3276600"/>
              <a:ext cx="2438400" cy="914400"/>
            </a:xfrm>
            <a:prstGeom prst="rightArrowCallout">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Interstate"/>
                <a:ea typeface="+mn-ea"/>
                <a:cs typeface="+mn-cs"/>
              </a:endParaRPr>
            </a:p>
          </p:txBody>
        </p:sp>
        <p:sp>
          <p:nvSpPr>
            <p:cNvPr id="9" name="Right Arrow Callout 38">
              <a:extLst>
                <a:ext uri="{FF2B5EF4-FFF2-40B4-BE49-F238E27FC236}">
                  <a16:creationId xmlns:a16="http://schemas.microsoft.com/office/drawing/2014/main" id="{19106A18-8803-4973-B897-2DAD465EE991}"/>
                </a:ext>
              </a:extLst>
            </p:cNvPr>
            <p:cNvSpPr/>
            <p:nvPr/>
          </p:nvSpPr>
          <p:spPr>
            <a:xfrm>
              <a:off x="1295400" y="3276600"/>
              <a:ext cx="2286000" cy="914400"/>
            </a:xfrm>
            <a:prstGeom prst="rightArrowCallout">
              <a:avLst/>
            </a:prstGeom>
            <a:solidFill>
              <a:srgbClr val="BBE0E3"/>
            </a:solid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Interstate"/>
                <a:ea typeface="+mn-ea"/>
                <a:cs typeface="+mn-cs"/>
              </a:endParaRPr>
            </a:p>
          </p:txBody>
        </p:sp>
        <p:graphicFrame>
          <p:nvGraphicFramePr>
            <p:cNvPr id="10" name="Object 5">
              <a:extLst>
                <a:ext uri="{FF2B5EF4-FFF2-40B4-BE49-F238E27FC236}">
                  <a16:creationId xmlns:a16="http://schemas.microsoft.com/office/drawing/2014/main" id="{FA72BDB9-FC4F-4D00-A9A7-12668F6099B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82" name="Equation" r:id="rId3" imgW="114120" imgH="215640" progId="Equation.3">
                    <p:embed/>
                  </p:oleObj>
                </mc:Choice>
                <mc:Fallback>
                  <p:oleObj name="Equation" r:id="rId3" imgW="114120" imgH="215640" progId="Equation.3">
                    <p:embed/>
                    <p:pic>
                      <p:nvPicPr>
                        <p:cNvPr id="7170" name="Object 5">
                          <a:extLst>
                            <a:ext uri="{FF2B5EF4-FFF2-40B4-BE49-F238E27FC236}">
                              <a16:creationId xmlns:a16="http://schemas.microsoft.com/office/drawing/2014/main" id="{B4BC51B0-FFBE-4E93-8194-57E53B07D0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8">
              <a:extLst>
                <a:ext uri="{FF2B5EF4-FFF2-40B4-BE49-F238E27FC236}">
                  <a16:creationId xmlns:a16="http://schemas.microsoft.com/office/drawing/2014/main" id="{81C42332-2B57-408F-A4DF-1B53AD4DEA44}"/>
                </a:ext>
              </a:extLst>
            </p:cNvPr>
            <p:cNvGraphicFramePr>
              <a:graphicFrameLocks noChangeAspect="1"/>
            </p:cNvGraphicFramePr>
            <p:nvPr/>
          </p:nvGraphicFramePr>
          <p:xfrm>
            <a:off x="3733800" y="3352800"/>
            <a:ext cx="1447800" cy="785949"/>
          </p:xfrm>
          <a:graphic>
            <a:graphicData uri="http://schemas.openxmlformats.org/presentationml/2006/ole">
              <mc:AlternateContent xmlns:mc="http://schemas.openxmlformats.org/markup-compatibility/2006">
                <mc:Choice xmlns:v="urn:schemas-microsoft-com:vml" Requires="v">
                  <p:oleObj spid="_x0000_s7183" name="Equation" r:id="rId5" imgW="888840" imgH="482400" progId="Equation.3">
                    <p:embed/>
                  </p:oleObj>
                </mc:Choice>
                <mc:Fallback>
                  <p:oleObj name="Equation" r:id="rId5" imgW="888840" imgH="482400" progId="Equation.3">
                    <p:embed/>
                    <p:pic>
                      <p:nvPicPr>
                        <p:cNvPr id="7171" name="Object 8">
                          <a:extLst>
                            <a:ext uri="{FF2B5EF4-FFF2-40B4-BE49-F238E27FC236}">
                              <a16:creationId xmlns:a16="http://schemas.microsoft.com/office/drawing/2014/main" id="{717BD89D-94F0-490B-B66C-E5FEFEDAF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352800"/>
                          <a:ext cx="1447800" cy="7859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a:extLst>
                <a:ext uri="{FF2B5EF4-FFF2-40B4-BE49-F238E27FC236}">
                  <a16:creationId xmlns:a16="http://schemas.microsoft.com/office/drawing/2014/main" id="{CA0C96CB-F508-43CD-A161-8C4467BB5D3A}"/>
                </a:ext>
              </a:extLst>
            </p:cNvPr>
            <p:cNvGraphicFramePr>
              <a:graphicFrameLocks noChangeAspect="1"/>
            </p:cNvGraphicFramePr>
            <p:nvPr/>
          </p:nvGraphicFramePr>
          <p:xfrm>
            <a:off x="6216444" y="4914900"/>
            <a:ext cx="1524000" cy="762000"/>
          </p:xfrm>
          <a:graphic>
            <a:graphicData uri="http://schemas.openxmlformats.org/presentationml/2006/ole">
              <mc:AlternateContent xmlns:mc="http://schemas.openxmlformats.org/markup-compatibility/2006">
                <mc:Choice xmlns:v="urn:schemas-microsoft-com:vml" Requires="v">
                  <p:oleObj spid="_x0000_s7184" name="Equation" r:id="rId7" imgW="965160" imgH="482400" progId="Equation.3">
                    <p:embed/>
                  </p:oleObj>
                </mc:Choice>
                <mc:Fallback>
                  <p:oleObj name="Equation" r:id="rId7" imgW="965160" imgH="482400" progId="Equation.3">
                    <p:embed/>
                    <p:pic>
                      <p:nvPicPr>
                        <p:cNvPr id="7172" name="Object 11">
                          <a:extLst>
                            <a:ext uri="{FF2B5EF4-FFF2-40B4-BE49-F238E27FC236}">
                              <a16:creationId xmlns:a16="http://schemas.microsoft.com/office/drawing/2014/main" id="{C1F37D6F-EE2C-4379-9D52-32B97BC4E4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6444" y="4914900"/>
                          <a:ext cx="1524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a:extLst>
                <a:ext uri="{FF2B5EF4-FFF2-40B4-BE49-F238E27FC236}">
                  <a16:creationId xmlns:a16="http://schemas.microsoft.com/office/drawing/2014/main" id="{8DCB7328-CDA0-4ACF-BD92-C37DB9CFDC5F}"/>
                </a:ext>
              </a:extLst>
            </p:cNvPr>
            <p:cNvGraphicFramePr>
              <a:graphicFrameLocks noChangeAspect="1"/>
            </p:cNvGraphicFramePr>
            <p:nvPr/>
          </p:nvGraphicFramePr>
          <p:xfrm>
            <a:off x="6324600" y="3352800"/>
            <a:ext cx="1371600" cy="755374"/>
          </p:xfrm>
          <a:graphic>
            <a:graphicData uri="http://schemas.openxmlformats.org/presentationml/2006/ole">
              <mc:AlternateContent xmlns:mc="http://schemas.openxmlformats.org/markup-compatibility/2006">
                <mc:Choice xmlns:v="urn:schemas-microsoft-com:vml" Requires="v">
                  <p:oleObj spid="_x0000_s7185" name="Equation" r:id="rId9" imgW="876240" imgH="482400" progId="Equation.3">
                    <p:embed/>
                  </p:oleObj>
                </mc:Choice>
                <mc:Fallback>
                  <p:oleObj name="Equation" r:id="rId9" imgW="876240" imgH="482400" progId="Equation.3">
                    <p:embed/>
                    <p:pic>
                      <p:nvPicPr>
                        <p:cNvPr id="7173" name="Object 12">
                          <a:extLst>
                            <a:ext uri="{FF2B5EF4-FFF2-40B4-BE49-F238E27FC236}">
                              <a16:creationId xmlns:a16="http://schemas.microsoft.com/office/drawing/2014/main" id="{162AF687-4AB3-41A7-A1DF-CB24278FC52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3352800"/>
                          <a:ext cx="1371600" cy="75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4">
              <a:extLst>
                <a:ext uri="{FF2B5EF4-FFF2-40B4-BE49-F238E27FC236}">
                  <a16:creationId xmlns:a16="http://schemas.microsoft.com/office/drawing/2014/main" id="{E40EE277-E742-4C52-93B2-67DA10639E38}"/>
                </a:ext>
              </a:extLst>
            </p:cNvPr>
            <p:cNvGraphicFramePr>
              <a:graphicFrameLocks noChangeAspect="1"/>
            </p:cNvGraphicFramePr>
            <p:nvPr/>
          </p:nvGraphicFramePr>
          <p:xfrm>
            <a:off x="3672348" y="4935792"/>
            <a:ext cx="1295400" cy="781352"/>
          </p:xfrm>
          <a:graphic>
            <a:graphicData uri="http://schemas.openxmlformats.org/presentationml/2006/ole">
              <mc:AlternateContent xmlns:mc="http://schemas.openxmlformats.org/markup-compatibility/2006">
                <mc:Choice xmlns:v="urn:schemas-microsoft-com:vml" Requires="v">
                  <p:oleObj spid="_x0000_s7186" name="Equation" r:id="rId11" imgW="799920" imgH="482400" progId="Equation.3">
                    <p:embed/>
                  </p:oleObj>
                </mc:Choice>
                <mc:Fallback>
                  <p:oleObj name="Equation" r:id="rId11" imgW="799920" imgH="482400" progId="Equation.3">
                    <p:embed/>
                    <p:pic>
                      <p:nvPicPr>
                        <p:cNvPr id="7174" name="Object 14">
                          <a:extLst>
                            <a:ext uri="{FF2B5EF4-FFF2-40B4-BE49-F238E27FC236}">
                              <a16:creationId xmlns:a16="http://schemas.microsoft.com/office/drawing/2014/main" id="{E67561AE-1344-4696-8D73-082352142A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2348" y="4935792"/>
                          <a:ext cx="1295400" cy="781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5">
              <a:extLst>
                <a:ext uri="{FF2B5EF4-FFF2-40B4-BE49-F238E27FC236}">
                  <a16:creationId xmlns:a16="http://schemas.microsoft.com/office/drawing/2014/main" id="{8BB7E872-9B76-4049-8EA4-58BCB8314227}"/>
                </a:ext>
              </a:extLst>
            </p:cNvPr>
            <p:cNvGraphicFramePr>
              <a:graphicFrameLocks noChangeAspect="1"/>
            </p:cNvGraphicFramePr>
            <p:nvPr/>
          </p:nvGraphicFramePr>
          <p:xfrm>
            <a:off x="1371600" y="3352800"/>
            <a:ext cx="1203325" cy="762000"/>
          </p:xfrm>
          <a:graphic>
            <a:graphicData uri="http://schemas.openxmlformats.org/presentationml/2006/ole">
              <mc:AlternateContent xmlns:mc="http://schemas.openxmlformats.org/markup-compatibility/2006">
                <mc:Choice xmlns:v="urn:schemas-microsoft-com:vml" Requires="v">
                  <p:oleObj spid="_x0000_s7187" name="Equation" r:id="rId13" imgW="761760" imgH="482400" progId="Equation.3">
                    <p:embed/>
                  </p:oleObj>
                </mc:Choice>
                <mc:Fallback>
                  <p:oleObj name="Equation" r:id="rId13" imgW="761760" imgH="482400" progId="Equation.3">
                    <p:embed/>
                    <p:pic>
                      <p:nvPicPr>
                        <p:cNvPr id="7175" name="Object 15">
                          <a:extLst>
                            <a:ext uri="{FF2B5EF4-FFF2-40B4-BE49-F238E27FC236}">
                              <a16:creationId xmlns:a16="http://schemas.microsoft.com/office/drawing/2014/main" id="{9CB4BD52-73BD-443D-96C5-665DFB18ED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3352800"/>
                          <a:ext cx="12033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Text Box 7">
            <a:extLst>
              <a:ext uri="{FF2B5EF4-FFF2-40B4-BE49-F238E27FC236}">
                <a16:creationId xmlns:a16="http://schemas.microsoft.com/office/drawing/2014/main" id="{604A3CCD-7A28-48D1-8642-3948A642FBD1}"/>
              </a:ext>
            </a:extLst>
          </p:cNvPr>
          <p:cNvSpPr txBox="1">
            <a:spLocks noChangeArrowheads="1"/>
          </p:cNvSpPr>
          <p:nvPr/>
        </p:nvSpPr>
        <p:spPr bwMode="auto">
          <a:xfrm>
            <a:off x="1714500" y="2057400"/>
            <a:ext cx="8458200" cy="4400550"/>
          </a:xfrm>
          <a:prstGeom prst="rect">
            <a:avLst/>
          </a:prstGeom>
          <a:noFill/>
          <a:ln w="9525">
            <a:noFill/>
            <a:miter lim="800000"/>
            <a:headEnd/>
            <a:tailEnd/>
          </a:ln>
        </p:spPr>
        <p:txBody>
          <a:bodyPr>
            <a:spAutoFit/>
          </a:bodyPr>
          <a:lstStyle/>
          <a:p>
            <a:pPr defTabSz="914400">
              <a:defRPr/>
            </a:pPr>
            <a:endParaRPr lang="en-US" sz="2000" dirty="0">
              <a:solidFill>
                <a:srgbClr val="000000"/>
              </a:solidFill>
              <a:latin typeface="Arial" charset="0"/>
              <a:ea typeface="+mn-ea"/>
              <a:cs typeface="Arial" panose="020B0604020202020204" pitchFamily="34" charset="0"/>
            </a:endParaRPr>
          </a:p>
          <a:p>
            <a:pPr defTabSz="914400">
              <a:defRPr/>
            </a:pPr>
            <a:r>
              <a:rPr lang="en-US" sz="2000" dirty="0">
                <a:solidFill>
                  <a:srgbClr val="000000"/>
                </a:solidFill>
                <a:latin typeface="Arial" charset="0"/>
                <a:ea typeface="+mn-ea"/>
                <a:cs typeface="Arial" panose="020B0604020202020204" pitchFamily="34" charset="0"/>
              </a:rPr>
              <a:t>                                  a                                  b</a:t>
            </a:r>
          </a:p>
          <a:p>
            <a:pPr defTabSz="914400">
              <a:defRPr/>
            </a:pPr>
            <a:endParaRPr lang="en-US" sz="2000" dirty="0">
              <a:solidFill>
                <a:srgbClr val="000000"/>
              </a:solidFill>
              <a:latin typeface="Arial" charset="0"/>
              <a:ea typeface="+mn-ea"/>
              <a:cs typeface="Arial" panose="020B0604020202020204" pitchFamily="34" charset="0"/>
            </a:endParaRPr>
          </a:p>
          <a:p>
            <a:pPr defTabSz="914400">
              <a:defRPr/>
            </a:pPr>
            <a:r>
              <a:rPr lang="en-US" sz="2000" dirty="0">
                <a:solidFill>
                  <a:srgbClr val="000000"/>
                </a:solidFill>
                <a:latin typeface="Arial" charset="0"/>
                <a:ea typeface="+mn-ea"/>
                <a:cs typeface="Arial" panose="020B0604020202020204" pitchFamily="34" charset="0"/>
              </a:rPr>
              <a:t>                                                                                          c</a:t>
            </a:r>
          </a:p>
          <a:p>
            <a:pPr defTabSz="914400">
              <a:defRPr/>
            </a:pPr>
            <a:endParaRPr lang="en-US" sz="2000" dirty="0">
              <a:solidFill>
                <a:srgbClr val="000000"/>
              </a:solidFill>
              <a:latin typeface="Arial" charset="0"/>
              <a:ea typeface="+mn-ea"/>
              <a:cs typeface="Arial" panose="020B0604020202020204" pitchFamily="34" charset="0"/>
            </a:endParaRPr>
          </a:p>
          <a:p>
            <a:pPr defTabSz="914400">
              <a:defRPr/>
            </a:pPr>
            <a:endParaRPr lang="en-US" sz="2000" dirty="0">
              <a:solidFill>
                <a:srgbClr val="000000"/>
              </a:solidFill>
              <a:latin typeface="Arial" charset="0"/>
              <a:ea typeface="+mn-ea"/>
              <a:cs typeface="Arial" panose="020B0604020202020204" pitchFamily="34" charset="0"/>
            </a:endParaRPr>
          </a:p>
          <a:p>
            <a:pPr defTabSz="914400">
              <a:defRPr/>
            </a:pPr>
            <a:r>
              <a:rPr lang="en-US" sz="2000" dirty="0">
                <a:solidFill>
                  <a:srgbClr val="000000"/>
                </a:solidFill>
                <a:latin typeface="Arial" charset="0"/>
                <a:ea typeface="+mn-ea"/>
                <a:cs typeface="Arial" panose="020B0604020202020204" pitchFamily="34" charset="0"/>
              </a:rPr>
              <a:t>                                                                       d</a:t>
            </a:r>
          </a:p>
          <a:p>
            <a:pPr defTabSz="914400">
              <a:defRPr/>
            </a:pPr>
            <a:endParaRPr lang="en-US" sz="2000" dirty="0">
              <a:solidFill>
                <a:srgbClr val="000000"/>
              </a:solidFill>
              <a:latin typeface="Arial" charset="0"/>
              <a:ea typeface="+mn-ea"/>
              <a:cs typeface="Arial" panose="020B0604020202020204" pitchFamily="34" charset="0"/>
            </a:endParaRPr>
          </a:p>
          <a:p>
            <a:pPr defTabSz="914400">
              <a:defRPr/>
            </a:pPr>
            <a:endParaRPr lang="en-US" sz="2000" dirty="0">
              <a:solidFill>
                <a:srgbClr val="000000"/>
              </a:solidFill>
              <a:latin typeface="Arial" charset="0"/>
              <a:ea typeface="+mn-ea"/>
              <a:cs typeface="Arial" panose="020B0604020202020204" pitchFamily="34" charset="0"/>
            </a:endParaRPr>
          </a:p>
          <a:p>
            <a:pPr marL="457200" indent="-457200" defTabSz="914400">
              <a:buFontTx/>
              <a:buAutoNum type="alphaLcPeriod"/>
              <a:defRPr/>
            </a:pPr>
            <a:r>
              <a:rPr lang="en-US" sz="2000" dirty="0">
                <a:solidFill>
                  <a:srgbClr val="000000"/>
                </a:solidFill>
                <a:latin typeface="Arial" charset="0"/>
                <a:ea typeface="+mn-ea"/>
                <a:cs typeface="Arial" panose="020B0604020202020204" pitchFamily="34" charset="0"/>
              </a:rPr>
              <a:t>Replace row1 with </a:t>
            </a:r>
            <a:r>
              <a:rPr lang="en-US" sz="2000" baseline="30000" dirty="0">
                <a:solidFill>
                  <a:srgbClr val="000000"/>
                </a:solidFill>
                <a:latin typeface="Arial" charset="0"/>
                <a:ea typeface="+mn-ea"/>
                <a:cs typeface="Arial" panose="020B0604020202020204" pitchFamily="34" charset="0"/>
              </a:rPr>
              <a:t>1</a:t>
            </a:r>
            <a:r>
              <a:rPr lang="en-US" sz="2000" dirty="0">
                <a:solidFill>
                  <a:srgbClr val="000000"/>
                </a:solidFill>
                <a:latin typeface="Arial" charset="0"/>
                <a:ea typeface="+mn-ea"/>
                <a:cs typeface="Arial" panose="020B0604020202020204" pitchFamily="34" charset="0"/>
              </a:rPr>
              <a:t>/</a:t>
            </a:r>
            <a:r>
              <a:rPr lang="en-US" sz="2000" baseline="-25000" dirty="0">
                <a:solidFill>
                  <a:srgbClr val="000000"/>
                </a:solidFill>
                <a:latin typeface="Arial" charset="0"/>
                <a:ea typeface="+mn-ea"/>
                <a:cs typeface="Arial" panose="020B0604020202020204" pitchFamily="34" charset="0"/>
              </a:rPr>
              <a:t>2</a:t>
            </a:r>
            <a:r>
              <a:rPr lang="en-US" sz="2000" dirty="0">
                <a:solidFill>
                  <a:srgbClr val="000000"/>
                </a:solidFill>
                <a:latin typeface="Arial" charset="0"/>
                <a:ea typeface="+mn-ea"/>
                <a:cs typeface="Arial" panose="020B0604020202020204" pitchFamily="34" charset="0"/>
              </a:rPr>
              <a:t> * row1 + 0 * row2</a:t>
            </a:r>
          </a:p>
          <a:p>
            <a:pPr marL="457200" indent="-457200" defTabSz="914400">
              <a:buFontTx/>
              <a:buAutoNum type="alphaLcPeriod"/>
              <a:defRPr/>
            </a:pPr>
            <a:r>
              <a:rPr lang="en-US" sz="2000" dirty="0">
                <a:solidFill>
                  <a:srgbClr val="000000"/>
                </a:solidFill>
                <a:latin typeface="Arial" charset="0"/>
                <a:ea typeface="+mn-ea"/>
                <a:cs typeface="Arial" panose="020B0604020202020204" pitchFamily="34" charset="0"/>
              </a:rPr>
              <a:t>Replace row2 with row2 – 4 * row1</a:t>
            </a:r>
          </a:p>
          <a:p>
            <a:pPr marL="457200" indent="-457200" defTabSz="914400">
              <a:buFontTx/>
              <a:buAutoNum type="alphaLcPeriod"/>
              <a:defRPr/>
            </a:pPr>
            <a:r>
              <a:rPr lang="en-US" sz="2000" dirty="0">
                <a:solidFill>
                  <a:srgbClr val="000000"/>
                </a:solidFill>
                <a:latin typeface="Arial" charset="0"/>
                <a:ea typeface="+mn-ea"/>
                <a:cs typeface="Arial" panose="020B0604020202020204" pitchFamily="34" charset="0"/>
              </a:rPr>
              <a:t>Negate row2</a:t>
            </a:r>
          </a:p>
          <a:p>
            <a:pPr marL="457200" indent="-457200" defTabSz="914400">
              <a:buFontTx/>
              <a:buAutoNum type="alphaLcPeriod"/>
              <a:defRPr/>
            </a:pPr>
            <a:r>
              <a:rPr lang="en-US" sz="2000" dirty="0">
                <a:solidFill>
                  <a:srgbClr val="000000"/>
                </a:solidFill>
                <a:latin typeface="Arial" charset="0"/>
                <a:ea typeface="+mn-ea"/>
                <a:cs typeface="Arial" panose="020B0604020202020204" pitchFamily="34" charset="0"/>
              </a:rPr>
              <a:t>Replace row1 with row1 + </a:t>
            </a:r>
            <a:r>
              <a:rPr lang="en-US" sz="2000" baseline="30000" dirty="0">
                <a:solidFill>
                  <a:srgbClr val="000000"/>
                </a:solidFill>
                <a:latin typeface="Arial" charset="0"/>
                <a:ea typeface="+mn-ea"/>
                <a:cs typeface="Arial" panose="020B0604020202020204" pitchFamily="34" charset="0"/>
              </a:rPr>
              <a:t>3</a:t>
            </a:r>
            <a:r>
              <a:rPr lang="en-US" sz="2000" dirty="0">
                <a:solidFill>
                  <a:srgbClr val="000000"/>
                </a:solidFill>
                <a:latin typeface="Arial" charset="0"/>
                <a:ea typeface="+mn-ea"/>
                <a:cs typeface="Arial" panose="020B0604020202020204" pitchFamily="34" charset="0"/>
              </a:rPr>
              <a:t>/</a:t>
            </a:r>
            <a:r>
              <a:rPr lang="en-US" sz="2000" baseline="-25000" dirty="0">
                <a:solidFill>
                  <a:srgbClr val="000000"/>
                </a:solidFill>
                <a:latin typeface="Arial" charset="0"/>
                <a:ea typeface="+mn-ea"/>
                <a:cs typeface="Arial" panose="020B0604020202020204" pitchFamily="34" charset="0"/>
              </a:rPr>
              <a:t>2</a:t>
            </a:r>
            <a:r>
              <a:rPr lang="en-US" sz="2000" dirty="0">
                <a:solidFill>
                  <a:srgbClr val="000000"/>
                </a:solidFill>
                <a:latin typeface="Arial" charset="0"/>
                <a:ea typeface="+mn-ea"/>
                <a:cs typeface="Arial" panose="020B0604020202020204" pitchFamily="34" charset="0"/>
              </a:rPr>
              <a:t> * row2</a:t>
            </a:r>
          </a:p>
          <a:p>
            <a:pPr marL="457200" indent="-457200" defTabSz="914400">
              <a:defRPr/>
            </a:pPr>
            <a:r>
              <a:rPr lang="en-US" sz="2000" dirty="0">
                <a:solidFill>
                  <a:srgbClr val="000000"/>
                </a:solidFill>
                <a:latin typeface="Arial" charset="0"/>
                <a:ea typeface="+mn-ea"/>
                <a:cs typeface="Arial" panose="020B0604020202020204" pitchFamily="34" charset="0"/>
              </a:rPr>
              <a:t>Read off solution</a:t>
            </a:r>
            <a:r>
              <a:rPr lang="en-US" sz="2000" dirty="0">
                <a:solidFill>
                  <a:srgbClr val="FF0000"/>
                </a:solidFill>
                <a:latin typeface="Arial" charset="0"/>
                <a:ea typeface="+mn-ea"/>
                <a:cs typeface="Arial" panose="020B0604020202020204" pitchFamily="34" charset="0"/>
              </a:rPr>
              <a:t>: x</a:t>
            </a:r>
            <a:r>
              <a:rPr lang="en-US" sz="2000" baseline="-25000" dirty="0">
                <a:solidFill>
                  <a:srgbClr val="FF0000"/>
                </a:solidFill>
                <a:latin typeface="Arial" charset="0"/>
                <a:ea typeface="+mn-ea"/>
                <a:cs typeface="Arial" panose="020B0604020202020204" pitchFamily="34" charset="0"/>
              </a:rPr>
              <a:t>1 </a:t>
            </a:r>
            <a:r>
              <a:rPr lang="en-US" sz="2000" dirty="0">
                <a:solidFill>
                  <a:srgbClr val="FF0000"/>
                </a:solidFill>
                <a:latin typeface="Arial" charset="0"/>
                <a:ea typeface="+mn-ea"/>
                <a:cs typeface="Arial" panose="020B0604020202020204" pitchFamily="34" charset="0"/>
              </a:rPr>
              <a:t>= 2,  x</a:t>
            </a:r>
            <a:r>
              <a:rPr lang="en-US" sz="2000" baseline="-25000" dirty="0">
                <a:solidFill>
                  <a:srgbClr val="FF0000"/>
                </a:solidFill>
                <a:latin typeface="Arial" charset="0"/>
                <a:ea typeface="+mn-ea"/>
                <a:cs typeface="Arial" panose="020B0604020202020204" pitchFamily="34" charset="0"/>
              </a:rPr>
              <a:t>2 </a:t>
            </a:r>
            <a:r>
              <a:rPr lang="en-US" sz="2000" dirty="0">
                <a:solidFill>
                  <a:srgbClr val="FF0000"/>
                </a:solidFill>
                <a:latin typeface="Arial" charset="0"/>
                <a:ea typeface="+mn-ea"/>
                <a:cs typeface="Arial" panose="020B0604020202020204" pitchFamily="34" charset="0"/>
              </a:rPr>
              <a:t>= 1</a:t>
            </a:r>
          </a:p>
        </p:txBody>
      </p:sp>
    </p:spTree>
    <p:extLst>
      <p:ext uri="{BB962C8B-B14F-4D97-AF65-F5344CB8AC3E}">
        <p14:creationId xmlns:p14="http://schemas.microsoft.com/office/powerpoint/2010/main" val="505251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b="1" dirty="0"/>
              <a:t>Exercise</a:t>
            </a:r>
            <a:endParaRPr lang="id-ID" b="1" dirty="0"/>
          </a:p>
        </p:txBody>
      </p:sp>
      <p:sp>
        <p:nvSpPr>
          <p:cNvPr id="3" name="Text Box 7">
            <a:extLst>
              <a:ext uri="{FF2B5EF4-FFF2-40B4-BE49-F238E27FC236}">
                <a16:creationId xmlns:a16="http://schemas.microsoft.com/office/drawing/2014/main" id="{E578D059-A465-49C9-A6FF-EE85D201E79C}"/>
              </a:ext>
            </a:extLst>
          </p:cNvPr>
          <p:cNvSpPr txBox="1">
            <a:spLocks noChangeArrowheads="1"/>
          </p:cNvSpPr>
          <p:nvPr/>
        </p:nvSpPr>
        <p:spPr bwMode="auto">
          <a:xfrm>
            <a:off x="1295932" y="1774823"/>
            <a:ext cx="8458200" cy="4154488"/>
          </a:xfrm>
          <a:prstGeom prst="rect">
            <a:avLst/>
          </a:prstGeom>
          <a:noFill/>
          <a:ln w="9525">
            <a:noFill/>
            <a:miter lim="800000"/>
            <a:headEnd/>
            <a:tailEnd/>
          </a:ln>
        </p:spPr>
        <p:txBody>
          <a:bodyPr>
            <a:spAutoFit/>
          </a:bodyPr>
          <a:lstStyle/>
          <a:p>
            <a:pPr marL="457200" indent="-457200" defTabSz="914400">
              <a:buFontTx/>
              <a:buAutoNum type="arabicPeriod"/>
              <a:defRPr/>
            </a:pPr>
            <a:r>
              <a:rPr lang="en-US" sz="2200" dirty="0">
                <a:solidFill>
                  <a:srgbClr val="000000"/>
                </a:solidFill>
                <a:latin typeface="Arial" charset="0"/>
                <a:ea typeface="+mn-ea"/>
                <a:cs typeface="Arial" panose="020B0604020202020204" pitchFamily="34" charset="0"/>
              </a:rPr>
              <a:t>Use Gauss elimination to solve the equations </a:t>
            </a:r>
            <a:r>
              <a:rPr lang="en-US" sz="2200" b="1" dirty="0">
                <a:solidFill>
                  <a:srgbClr val="000000"/>
                </a:solidFill>
                <a:latin typeface="Arial" charset="0"/>
                <a:ea typeface="+mn-ea"/>
                <a:cs typeface="Arial" panose="020B0604020202020204" pitchFamily="34" charset="0"/>
              </a:rPr>
              <a:t>Ax = b</a:t>
            </a:r>
            <a:r>
              <a:rPr lang="en-US" sz="2200" dirty="0">
                <a:solidFill>
                  <a:srgbClr val="000000"/>
                </a:solidFill>
                <a:latin typeface="Arial" charset="0"/>
                <a:ea typeface="+mn-ea"/>
                <a:cs typeface="Arial" panose="020B0604020202020204" pitchFamily="34" charset="0"/>
              </a:rPr>
              <a:t>, where</a:t>
            </a:r>
          </a:p>
          <a:p>
            <a:pPr marL="457200" indent="-457200" defTabSz="914400">
              <a:buFontTx/>
              <a:buAutoNum type="arabicPeriod"/>
              <a:defRPr/>
            </a:pPr>
            <a:endParaRPr lang="en-US" sz="2200" b="1" dirty="0">
              <a:solidFill>
                <a:srgbClr val="000000"/>
              </a:solidFill>
              <a:latin typeface="Interstate"/>
              <a:ea typeface="+mn-ea"/>
              <a:cs typeface="Arial" panose="020B0604020202020204" pitchFamily="34" charset="0"/>
            </a:endParaRPr>
          </a:p>
          <a:p>
            <a:pPr marL="457200" indent="-457200" defTabSz="914400">
              <a:buFontTx/>
              <a:buAutoNum type="arabicPeriod"/>
              <a:defRPr/>
            </a:pPr>
            <a:endParaRPr lang="en-US" sz="2200" b="1" dirty="0">
              <a:solidFill>
                <a:srgbClr val="000000"/>
              </a:solidFill>
              <a:latin typeface="Interstate"/>
              <a:ea typeface="+mn-ea"/>
              <a:cs typeface="Arial" panose="020B0604020202020204" pitchFamily="34" charset="0"/>
            </a:endParaRPr>
          </a:p>
          <a:p>
            <a:pPr marL="457200" indent="-457200" defTabSz="914400">
              <a:buFontTx/>
              <a:buAutoNum type="arabicPeriod"/>
              <a:defRPr/>
            </a:pPr>
            <a:endParaRPr lang="en-US" sz="2200" b="1" dirty="0">
              <a:solidFill>
                <a:srgbClr val="000000"/>
              </a:solidFill>
              <a:latin typeface="Interstate"/>
              <a:ea typeface="+mn-ea"/>
              <a:cs typeface="Arial" panose="020B0604020202020204" pitchFamily="34" charset="0"/>
            </a:endParaRPr>
          </a:p>
          <a:p>
            <a:pPr marL="457200" indent="-457200" defTabSz="914400">
              <a:buFontTx/>
              <a:buAutoNum type="arabicPeriod"/>
              <a:defRPr/>
            </a:pPr>
            <a:endParaRPr lang="en-US" sz="2200" b="1" dirty="0">
              <a:solidFill>
                <a:srgbClr val="000000"/>
              </a:solidFill>
              <a:latin typeface="Interstate"/>
              <a:ea typeface="+mn-ea"/>
              <a:cs typeface="Arial" panose="020B0604020202020204" pitchFamily="34" charset="0"/>
            </a:endParaRPr>
          </a:p>
          <a:p>
            <a:pPr marL="457200" indent="-457200" defTabSz="914400">
              <a:buFontTx/>
              <a:buAutoNum type="arabicPeriod"/>
              <a:defRPr/>
            </a:pPr>
            <a:endParaRPr lang="en-US" sz="2200" b="1" dirty="0">
              <a:solidFill>
                <a:srgbClr val="000000"/>
              </a:solidFill>
              <a:latin typeface="Interstate"/>
              <a:ea typeface="+mn-ea"/>
              <a:cs typeface="Arial" panose="020B0604020202020204" pitchFamily="34" charset="0"/>
            </a:endParaRPr>
          </a:p>
          <a:p>
            <a:pPr marL="457200" indent="-457200" defTabSz="914400">
              <a:buFontTx/>
              <a:buAutoNum type="arabicPeriod"/>
              <a:defRPr/>
            </a:pPr>
            <a:r>
              <a:rPr lang="en-US" sz="2200" dirty="0">
                <a:solidFill>
                  <a:srgbClr val="000000"/>
                </a:solidFill>
                <a:latin typeface="Arial" charset="0"/>
                <a:ea typeface="+mn-ea"/>
                <a:cs typeface="Arial" panose="020B0604020202020204" pitchFamily="34" charset="0"/>
              </a:rPr>
              <a:t>Use Gauss-Jordan elimination to solve the equations </a:t>
            </a:r>
            <a:r>
              <a:rPr lang="en-US" sz="2200" b="1" dirty="0">
                <a:solidFill>
                  <a:srgbClr val="000000"/>
                </a:solidFill>
                <a:latin typeface="Arial" charset="0"/>
                <a:ea typeface="+mn-ea"/>
                <a:cs typeface="Arial" panose="020B0604020202020204" pitchFamily="34" charset="0"/>
              </a:rPr>
              <a:t>Ax = b</a:t>
            </a:r>
            <a:r>
              <a:rPr lang="en-US" sz="2200" dirty="0">
                <a:solidFill>
                  <a:srgbClr val="000000"/>
                </a:solidFill>
                <a:latin typeface="Arial" charset="0"/>
                <a:ea typeface="+mn-ea"/>
                <a:cs typeface="Arial" panose="020B0604020202020204" pitchFamily="34" charset="0"/>
              </a:rPr>
              <a:t>, where</a:t>
            </a:r>
          </a:p>
          <a:p>
            <a:pPr marL="457200" indent="-457200" defTabSz="914400">
              <a:buFontTx/>
              <a:buAutoNum type="arabicPeriod"/>
              <a:defRPr/>
            </a:pPr>
            <a:endParaRPr lang="en-US" sz="2200" dirty="0">
              <a:solidFill>
                <a:srgbClr val="000000"/>
              </a:solidFill>
              <a:latin typeface="Arial" charset="0"/>
              <a:ea typeface="+mn-ea"/>
              <a:cs typeface="Arial" panose="020B0604020202020204" pitchFamily="34" charset="0"/>
            </a:endParaRPr>
          </a:p>
          <a:p>
            <a:pPr marL="457200" indent="-457200" defTabSz="914400">
              <a:buFontTx/>
              <a:buAutoNum type="arabicPeriod"/>
              <a:defRPr/>
            </a:pPr>
            <a:endParaRPr lang="en-US" sz="2200" dirty="0">
              <a:solidFill>
                <a:srgbClr val="000000"/>
              </a:solidFill>
              <a:latin typeface="Arial" charset="0"/>
              <a:ea typeface="+mn-ea"/>
              <a:cs typeface="Arial" panose="020B0604020202020204" pitchFamily="34" charset="0"/>
            </a:endParaRPr>
          </a:p>
          <a:p>
            <a:pPr marL="457200" indent="-457200" defTabSz="914400">
              <a:buFontTx/>
              <a:buAutoNum type="arabicPeriod"/>
              <a:defRPr/>
            </a:pPr>
            <a:endParaRPr lang="en-US" sz="2200" dirty="0">
              <a:solidFill>
                <a:srgbClr val="000000"/>
              </a:solidFill>
              <a:latin typeface="Arial" charset="0"/>
              <a:ea typeface="+mn-ea"/>
              <a:cs typeface="Arial" panose="020B0604020202020204" pitchFamily="34" charset="0"/>
            </a:endParaRPr>
          </a:p>
          <a:p>
            <a:pPr marL="457200" indent="-457200" defTabSz="914400">
              <a:buFontTx/>
              <a:buAutoNum type="arabicPeriod"/>
              <a:defRPr/>
            </a:pPr>
            <a:r>
              <a:rPr lang="en-US" sz="2200" dirty="0">
                <a:solidFill>
                  <a:srgbClr val="000000"/>
                </a:solidFill>
                <a:latin typeface="Arial" charset="0"/>
                <a:ea typeface="+mn-ea"/>
                <a:cs typeface="Arial" panose="020B0604020202020204" pitchFamily="34" charset="0"/>
              </a:rPr>
              <a:t>Find </a:t>
            </a:r>
            <a:r>
              <a:rPr lang="en-US" sz="2200" b="1" dirty="0">
                <a:solidFill>
                  <a:srgbClr val="000000"/>
                </a:solidFill>
                <a:latin typeface="Arial" charset="0"/>
                <a:ea typeface="+mn-ea"/>
                <a:cs typeface="Arial" panose="020B0604020202020204" pitchFamily="34" charset="0"/>
              </a:rPr>
              <a:t>L</a:t>
            </a:r>
            <a:r>
              <a:rPr lang="en-US" sz="2200" dirty="0">
                <a:solidFill>
                  <a:srgbClr val="000000"/>
                </a:solidFill>
                <a:latin typeface="Arial" charset="0"/>
                <a:ea typeface="+mn-ea"/>
                <a:cs typeface="Arial" panose="020B0604020202020204" pitchFamily="34" charset="0"/>
              </a:rPr>
              <a:t> and </a:t>
            </a:r>
            <a:r>
              <a:rPr lang="en-US" sz="2200" b="1" dirty="0">
                <a:solidFill>
                  <a:srgbClr val="000000"/>
                </a:solidFill>
                <a:latin typeface="Arial" charset="0"/>
                <a:ea typeface="+mn-ea"/>
                <a:cs typeface="Arial" panose="020B0604020202020204" pitchFamily="34" charset="0"/>
              </a:rPr>
              <a:t>U </a:t>
            </a:r>
            <a:r>
              <a:rPr lang="en-US" sz="2200" dirty="0">
                <a:solidFill>
                  <a:srgbClr val="000000"/>
                </a:solidFill>
                <a:latin typeface="Arial" charset="0"/>
                <a:ea typeface="+mn-ea"/>
                <a:cs typeface="Arial" panose="020B0604020202020204" pitchFamily="34" charset="0"/>
              </a:rPr>
              <a:t>using Doolittle’s decomposition so that</a:t>
            </a:r>
          </a:p>
        </p:txBody>
      </p:sp>
      <p:pic>
        <p:nvPicPr>
          <p:cNvPr id="5" name="Picture 2">
            <a:extLst>
              <a:ext uri="{FF2B5EF4-FFF2-40B4-BE49-F238E27FC236}">
                <a16:creationId xmlns:a16="http://schemas.microsoft.com/office/drawing/2014/main" id="{61A7ADB6-C31E-4700-98A4-425FE02D1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970" y="4252911"/>
            <a:ext cx="297656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5B55AB77-D53D-45E7-ABEA-EDF9C8540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532" y="2232023"/>
            <a:ext cx="3733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41BF198F-7E13-4DDF-9722-FB6A7D63A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932" y="5965823"/>
            <a:ext cx="22860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307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Pivoting: Introduction</a:t>
            </a:r>
            <a:endParaRPr lang="id-ID" sz="4000" b="1" dirty="0"/>
          </a:p>
        </p:txBody>
      </p:sp>
      <p:sp>
        <p:nvSpPr>
          <p:cNvPr id="3" name="Text Box 7">
            <a:extLst>
              <a:ext uri="{FF2B5EF4-FFF2-40B4-BE49-F238E27FC236}">
                <a16:creationId xmlns:a16="http://schemas.microsoft.com/office/drawing/2014/main" id="{48F5A839-E1CB-43E7-90DE-D6D940854D6B}"/>
              </a:ext>
            </a:extLst>
          </p:cNvPr>
          <p:cNvSpPr txBox="1">
            <a:spLocks noChangeArrowheads="1"/>
          </p:cNvSpPr>
          <p:nvPr/>
        </p:nvSpPr>
        <p:spPr bwMode="auto">
          <a:xfrm>
            <a:off x="1295932" y="1952625"/>
            <a:ext cx="8121650" cy="4524375"/>
          </a:xfrm>
          <a:prstGeom prst="rect">
            <a:avLst/>
          </a:prstGeom>
          <a:noFill/>
          <a:ln w="9525">
            <a:noFill/>
            <a:miter lim="800000"/>
            <a:headEnd/>
            <a:tailEnd/>
          </a:ln>
        </p:spPr>
        <p:txBody>
          <a:bodyPr>
            <a:spAutoFit/>
          </a:bodyPr>
          <a:lstStyle/>
          <a:p>
            <a:pPr defTabSz="914400">
              <a:defRPr/>
            </a:pPr>
            <a:r>
              <a:rPr lang="en-US" sz="2400" dirty="0">
                <a:solidFill>
                  <a:srgbClr val="000000"/>
                </a:solidFill>
                <a:latin typeface="Interstate"/>
                <a:ea typeface="+mn-ea"/>
                <a:cs typeface="Arial" panose="020B0604020202020204" pitchFamily="34" charset="0"/>
              </a:rPr>
              <a:t>Row pivoting is required if the pivot element is not zero, but very small in comparison to other elements in the pivot row, as demonstrated by the following set of equations:</a:t>
            </a: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r>
              <a:rPr lang="en-US" sz="2400" dirty="0">
                <a:solidFill>
                  <a:srgbClr val="000000"/>
                </a:solidFill>
                <a:latin typeface="Interstate"/>
                <a:ea typeface="+mn-ea"/>
                <a:cs typeface="Arial" panose="020B0604020202020204" pitchFamily="34" charset="0"/>
              </a:rPr>
              <a:t>After the first phase of Gauss elimination, the augmented coefficient matrix becomes</a:t>
            </a: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endParaRPr lang="en-US" sz="2400" dirty="0">
              <a:solidFill>
                <a:srgbClr val="000000"/>
              </a:solidFill>
              <a:latin typeface="Interstate"/>
              <a:ea typeface="+mn-ea"/>
              <a:cs typeface="Arial" panose="020B0604020202020204" pitchFamily="34" charset="0"/>
            </a:endParaRPr>
          </a:p>
          <a:p>
            <a:pPr defTabSz="914400">
              <a:defRPr/>
            </a:pPr>
            <a:endParaRPr lang="en-US" sz="2400" dirty="0">
              <a:solidFill>
                <a:srgbClr val="000000"/>
              </a:solidFill>
              <a:latin typeface="Interstate"/>
              <a:ea typeface="+mn-ea"/>
              <a:cs typeface="Arial" panose="020B0604020202020204" pitchFamily="34" charset="0"/>
            </a:endParaRPr>
          </a:p>
        </p:txBody>
      </p:sp>
      <p:pic>
        <p:nvPicPr>
          <p:cNvPr id="5" name="Picture 3">
            <a:extLst>
              <a:ext uri="{FF2B5EF4-FFF2-40B4-BE49-F238E27FC236}">
                <a16:creationId xmlns:a16="http://schemas.microsoft.com/office/drawing/2014/main" id="{4DDF6798-D1BD-490C-B00E-0CB499FC4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795" y="3125788"/>
            <a:ext cx="3100387" cy="1355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9C91115-16A8-4534-B1A5-F488BD3E0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582" y="5381625"/>
            <a:ext cx="441960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0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Pivoting: Introduction</a:t>
            </a:r>
            <a:endParaRPr lang="id-ID" sz="4000" b="1" dirty="0"/>
          </a:p>
        </p:txBody>
      </p:sp>
      <p:sp>
        <p:nvSpPr>
          <p:cNvPr id="3" name="Text Box 7">
            <a:extLst>
              <a:ext uri="{FF2B5EF4-FFF2-40B4-BE49-F238E27FC236}">
                <a16:creationId xmlns:a16="http://schemas.microsoft.com/office/drawing/2014/main" id="{BFC9B875-CC77-4284-BEB0-130A2A2033DB}"/>
              </a:ext>
            </a:extLst>
          </p:cNvPr>
          <p:cNvSpPr txBox="1">
            <a:spLocks noChangeArrowheads="1"/>
          </p:cNvSpPr>
          <p:nvPr/>
        </p:nvSpPr>
        <p:spPr bwMode="auto">
          <a:xfrm>
            <a:off x="1295932" y="2009776"/>
            <a:ext cx="8121650" cy="4940300"/>
          </a:xfrm>
          <a:prstGeom prst="rect">
            <a:avLst/>
          </a:prstGeom>
          <a:noFill/>
          <a:ln w="9525">
            <a:noFill/>
            <a:miter lim="800000"/>
            <a:headEnd/>
            <a:tailEnd/>
          </a:ln>
        </p:spPr>
        <p:txBody>
          <a:bodyPr>
            <a:spAutoFit/>
          </a:bodyPr>
          <a:lstStyle/>
          <a:p>
            <a:pPr algn="just" defTabSz="914400">
              <a:defRPr/>
            </a:pPr>
            <a:r>
              <a:rPr lang="en-US" dirty="0">
                <a:solidFill>
                  <a:srgbClr val="000000"/>
                </a:solidFill>
                <a:latin typeface="Arial" charset="0"/>
                <a:ea typeface="+mn-ea"/>
                <a:cs typeface="Arial" panose="020B0604020202020204" pitchFamily="34" charset="0"/>
              </a:rPr>
              <a:t>If ε is very small, then 1/ε is huge, and an element such as 2 − 1/ε is rounded to −1/ε. Therefore, for sufficiently small ε, the last equation are actually stored as</a:t>
            </a:r>
          </a:p>
          <a:p>
            <a:pPr algn="just" defTabSz="914400">
              <a:defRPr/>
            </a:pPr>
            <a:endParaRPr lang="en-US" dirty="0">
              <a:solidFill>
                <a:srgbClr val="000000"/>
              </a:solidFill>
              <a:latin typeface="Arial" charset="0"/>
              <a:ea typeface="+mn-ea"/>
              <a:cs typeface="Arial" panose="020B0604020202020204" pitchFamily="34" charset="0"/>
            </a:endParaRPr>
          </a:p>
          <a:p>
            <a:pPr algn="just" defTabSz="914400">
              <a:defRPr/>
            </a:pPr>
            <a:endParaRPr lang="en-US" dirty="0">
              <a:solidFill>
                <a:srgbClr val="000000"/>
              </a:solidFill>
              <a:latin typeface="Interstate"/>
              <a:ea typeface="+mn-ea"/>
              <a:cs typeface="Arial" panose="020B0604020202020204" pitchFamily="34" charset="0"/>
            </a:endParaRPr>
          </a:p>
          <a:p>
            <a:pPr algn="just" defTabSz="914400">
              <a:defRPr/>
            </a:pPr>
            <a:endParaRPr lang="en-US" dirty="0">
              <a:solidFill>
                <a:srgbClr val="000000"/>
              </a:solidFill>
              <a:latin typeface="Interstate"/>
              <a:ea typeface="+mn-ea"/>
              <a:cs typeface="Arial" panose="020B0604020202020204" pitchFamily="34" charset="0"/>
            </a:endParaRPr>
          </a:p>
          <a:p>
            <a:pPr algn="just" defTabSz="914400">
              <a:defRPr/>
            </a:pPr>
            <a:endParaRPr lang="en-US" dirty="0">
              <a:solidFill>
                <a:srgbClr val="000000"/>
              </a:solidFill>
              <a:latin typeface="Interstate"/>
              <a:ea typeface="+mn-ea"/>
              <a:cs typeface="Arial" panose="020B0604020202020204" pitchFamily="34" charset="0"/>
            </a:endParaRPr>
          </a:p>
          <a:p>
            <a:pPr algn="just" defTabSz="914400">
              <a:defRPr/>
            </a:pPr>
            <a:r>
              <a:rPr lang="en-US" dirty="0">
                <a:solidFill>
                  <a:srgbClr val="000000"/>
                </a:solidFill>
                <a:latin typeface="Arial" charset="0"/>
                <a:ea typeface="+mn-ea"/>
                <a:cs typeface="Arial" panose="020B0604020202020204" pitchFamily="34" charset="0"/>
              </a:rPr>
              <a:t>Because the second and third equations obviously contradict each other, the solution process fails again.</a:t>
            </a:r>
          </a:p>
          <a:p>
            <a:pPr algn="just" defTabSz="914400">
              <a:defRPr/>
            </a:pPr>
            <a:r>
              <a:rPr lang="en-US" dirty="0">
                <a:solidFill>
                  <a:srgbClr val="000000"/>
                </a:solidFill>
                <a:latin typeface="Arial" charset="0"/>
                <a:ea typeface="+mn-ea"/>
                <a:cs typeface="Arial" panose="020B0604020202020204" pitchFamily="34" charset="0"/>
              </a:rPr>
              <a:t>The example illustrates the extreme case where ε was so small that </a:t>
            </a:r>
            <a:r>
              <a:rPr lang="en-US" dirty="0" err="1">
                <a:solidFill>
                  <a:srgbClr val="000000"/>
                </a:solidFill>
                <a:latin typeface="Arial" charset="0"/>
                <a:ea typeface="+mn-ea"/>
                <a:cs typeface="Arial" panose="020B0604020202020204" pitchFamily="34" charset="0"/>
              </a:rPr>
              <a:t>roundoff</a:t>
            </a:r>
            <a:r>
              <a:rPr lang="en-US" dirty="0">
                <a:solidFill>
                  <a:srgbClr val="000000"/>
                </a:solidFill>
                <a:latin typeface="Arial" charset="0"/>
                <a:ea typeface="+mn-ea"/>
                <a:cs typeface="Arial" panose="020B0604020202020204" pitchFamily="34" charset="0"/>
              </a:rPr>
              <a:t> errors resulted in total failure of the solution. If we were to make ε somewhat bigger so that the solution would not “bomb” any more, the </a:t>
            </a:r>
            <a:r>
              <a:rPr lang="en-US" dirty="0" err="1">
                <a:solidFill>
                  <a:srgbClr val="000000"/>
                </a:solidFill>
                <a:latin typeface="Arial" charset="0"/>
                <a:ea typeface="+mn-ea"/>
                <a:cs typeface="Arial" panose="020B0604020202020204" pitchFamily="34" charset="0"/>
              </a:rPr>
              <a:t>roundoff</a:t>
            </a:r>
            <a:r>
              <a:rPr lang="en-US" dirty="0">
                <a:solidFill>
                  <a:srgbClr val="000000"/>
                </a:solidFill>
                <a:latin typeface="Arial" charset="0"/>
                <a:ea typeface="+mn-ea"/>
                <a:cs typeface="Arial" panose="020B0604020202020204" pitchFamily="34" charset="0"/>
              </a:rPr>
              <a:t> errors might still be large enough to render the solution unreliable. Again, this difficulty could be avoided by pivoting.</a:t>
            </a:r>
          </a:p>
        </p:txBody>
      </p:sp>
      <p:pic>
        <p:nvPicPr>
          <p:cNvPr id="5" name="Picture 5">
            <a:extLst>
              <a:ext uri="{FF2B5EF4-FFF2-40B4-BE49-F238E27FC236}">
                <a16:creationId xmlns:a16="http://schemas.microsoft.com/office/drawing/2014/main" id="{19898547-9DF8-47B1-A005-CFC7D8D10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5932" y="3076576"/>
            <a:ext cx="2990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44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Diagonal Dominance</a:t>
            </a:r>
            <a:endParaRPr lang="id-ID" sz="4000" b="1" dirty="0"/>
          </a:p>
        </p:txBody>
      </p:sp>
      <p:sp>
        <p:nvSpPr>
          <p:cNvPr id="9" name="Text Box 7">
            <a:extLst>
              <a:ext uri="{FF2B5EF4-FFF2-40B4-BE49-F238E27FC236}">
                <a16:creationId xmlns:a16="http://schemas.microsoft.com/office/drawing/2014/main" id="{AA969392-D407-4766-9831-BCDA4D182BD2}"/>
              </a:ext>
            </a:extLst>
          </p:cNvPr>
          <p:cNvSpPr txBox="1">
            <a:spLocks noChangeArrowheads="1"/>
          </p:cNvSpPr>
          <p:nvPr/>
        </p:nvSpPr>
        <p:spPr bwMode="auto">
          <a:xfrm>
            <a:off x="1295932" y="1797050"/>
            <a:ext cx="8274050" cy="4940300"/>
          </a:xfrm>
          <a:prstGeom prst="rect">
            <a:avLst/>
          </a:prstGeom>
          <a:noFill/>
          <a:ln w="9525">
            <a:noFill/>
            <a:miter lim="800000"/>
            <a:headEnd/>
            <a:tailEnd/>
          </a:ln>
        </p:spPr>
        <p:txBody>
          <a:bodyPr>
            <a:spAutoFit/>
          </a:bodyPr>
          <a:lstStyle/>
          <a:p>
            <a:pPr>
              <a:defRPr/>
            </a:pPr>
            <a:r>
              <a:rPr lang="en-US" sz="2100" dirty="0">
                <a:latin typeface="Arial" charset="0"/>
                <a:cs typeface="+mn-cs"/>
              </a:rPr>
              <a:t>An n ×n matrix A is said to be </a:t>
            </a:r>
            <a:r>
              <a:rPr lang="en-US" sz="2100" dirty="0">
                <a:solidFill>
                  <a:srgbClr val="FF0000"/>
                </a:solidFill>
                <a:latin typeface="Arial" charset="0"/>
                <a:cs typeface="+mn-cs"/>
              </a:rPr>
              <a:t>diagonally dominant </a:t>
            </a:r>
            <a:r>
              <a:rPr lang="en-US" sz="2100" dirty="0">
                <a:latin typeface="Arial" charset="0"/>
                <a:cs typeface="+mn-cs"/>
              </a:rPr>
              <a:t>if</a:t>
            </a:r>
          </a:p>
          <a:p>
            <a:pPr algn="ctr">
              <a:defRPr/>
            </a:pPr>
            <a:endParaRPr lang="en-US" sz="2100" dirty="0">
              <a:latin typeface="+mn-lt"/>
              <a:cs typeface="+mn-cs"/>
            </a:endParaRPr>
          </a:p>
          <a:p>
            <a:pPr algn="ctr">
              <a:defRPr/>
            </a:pPr>
            <a:endParaRPr lang="en-US" sz="2100" dirty="0">
              <a:latin typeface="+mn-lt"/>
              <a:cs typeface="+mn-cs"/>
            </a:endParaRPr>
          </a:p>
          <a:p>
            <a:pPr algn="ctr">
              <a:defRPr/>
            </a:pPr>
            <a:endParaRPr lang="en-US" sz="2100" dirty="0">
              <a:latin typeface="Arial" charset="0"/>
              <a:cs typeface="+mn-cs"/>
            </a:endParaRPr>
          </a:p>
          <a:p>
            <a:pPr>
              <a:defRPr/>
            </a:pPr>
            <a:r>
              <a:rPr lang="en-US" sz="2100" dirty="0">
                <a:latin typeface="Arial" charset="0"/>
                <a:cs typeface="+mn-cs"/>
              </a:rPr>
              <a:t>For example, the matrix</a:t>
            </a:r>
          </a:p>
          <a:p>
            <a:pPr algn="ctr">
              <a:defRPr/>
            </a:pPr>
            <a:endParaRPr lang="en-US" sz="2100" dirty="0">
              <a:latin typeface="+mn-lt"/>
              <a:cs typeface="+mn-cs"/>
            </a:endParaRPr>
          </a:p>
          <a:p>
            <a:pPr algn="ctr">
              <a:defRPr/>
            </a:pPr>
            <a:endParaRPr lang="en-US" sz="2100" dirty="0">
              <a:latin typeface="+mn-lt"/>
              <a:cs typeface="+mn-cs"/>
            </a:endParaRPr>
          </a:p>
          <a:p>
            <a:pPr>
              <a:defRPr/>
            </a:pPr>
            <a:r>
              <a:rPr lang="en-US" sz="2100" dirty="0">
                <a:latin typeface="Arial" charset="0"/>
                <a:cs typeface="+mn-cs"/>
              </a:rPr>
              <a:t>is not diagonally dominant, but if we rearrange the rows in the following manner:</a:t>
            </a:r>
          </a:p>
          <a:p>
            <a:pPr algn="ctr">
              <a:defRPr/>
            </a:pPr>
            <a:endParaRPr lang="en-US" sz="2100" dirty="0">
              <a:latin typeface="+mn-lt"/>
              <a:cs typeface="+mn-cs"/>
            </a:endParaRPr>
          </a:p>
          <a:p>
            <a:pPr algn="ctr">
              <a:defRPr/>
            </a:pPr>
            <a:endParaRPr lang="en-US" sz="2100" dirty="0">
              <a:latin typeface="+mn-lt"/>
              <a:cs typeface="+mn-cs"/>
            </a:endParaRPr>
          </a:p>
          <a:p>
            <a:pPr>
              <a:defRPr/>
            </a:pPr>
            <a:r>
              <a:rPr lang="en-US" sz="2100" dirty="0">
                <a:latin typeface="Arial" charset="0"/>
                <a:cs typeface="+mn-cs"/>
              </a:rPr>
              <a:t>then we have diagonal dominance</a:t>
            </a:r>
            <a:endParaRPr lang="en-US" sz="2100" dirty="0">
              <a:latin typeface="+mn-lt"/>
              <a:cs typeface="+mn-cs"/>
            </a:endParaRPr>
          </a:p>
          <a:p>
            <a:pPr algn="ctr">
              <a:defRPr/>
            </a:pPr>
            <a:endParaRPr lang="en-US" sz="2100" dirty="0">
              <a:latin typeface="Arial" charset="0"/>
              <a:cs typeface="+mn-cs"/>
            </a:endParaRPr>
          </a:p>
          <a:p>
            <a:pPr algn="ctr">
              <a:defRPr/>
            </a:pPr>
            <a:r>
              <a:rPr lang="en-US" sz="2100" dirty="0">
                <a:latin typeface="Arial" charset="0"/>
                <a:cs typeface="+mn-cs"/>
              </a:rPr>
              <a:t>The strategy of pivoting should be to reorder the equations so that the coefficient matrix is as close to diagonal dominance as possible.</a:t>
            </a:r>
            <a:endParaRPr lang="en-US" sz="2100" dirty="0">
              <a:latin typeface="+mn-lt"/>
              <a:cs typeface="+mn-cs"/>
            </a:endParaRPr>
          </a:p>
        </p:txBody>
      </p:sp>
      <p:sp>
        <p:nvSpPr>
          <p:cNvPr id="10" name="Slide Number Placeholder 5">
            <a:extLst>
              <a:ext uri="{FF2B5EF4-FFF2-40B4-BE49-F238E27FC236}">
                <a16:creationId xmlns:a16="http://schemas.microsoft.com/office/drawing/2014/main" id="{88B67174-D922-45AB-9383-7E84CB2352C1}"/>
              </a:ext>
            </a:extLst>
          </p:cNvPr>
          <p:cNvSpPr>
            <a:spLocks noGrp="1"/>
          </p:cNvSpPr>
          <p:nvPr>
            <p:ph type="sldNum" sz="quarter" idx="12"/>
          </p:nvPr>
        </p:nvSpPr>
        <p:spPr bwMode="auto">
          <a:xfrm>
            <a:off x="8179332" y="6737350"/>
            <a:ext cx="2133600" cy="476250"/>
          </a:xfrm>
          <a:ln>
            <a:miter lim="800000"/>
            <a:headEnd/>
            <a:tailEnd/>
          </a:ln>
        </p:spPr>
        <p:txBody>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fld id="{A12396D9-E344-44A9-91AC-2441C24C8240}" type="slidenum">
              <a:rPr lang="en-US" altLang="en-US" sz="1000"/>
              <a:pPr eaLnBrk="1" hangingPunct="1"/>
              <a:t>25</a:t>
            </a:fld>
            <a:endParaRPr lang="en-US" altLang="en-US" sz="1000"/>
          </a:p>
        </p:txBody>
      </p:sp>
      <p:pic>
        <p:nvPicPr>
          <p:cNvPr id="11" name="Picture 2">
            <a:extLst>
              <a:ext uri="{FF2B5EF4-FFF2-40B4-BE49-F238E27FC236}">
                <a16:creationId xmlns:a16="http://schemas.microsoft.com/office/drawing/2014/main" id="{5D23F761-FE19-42D2-BD2B-D9E37CD3B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582" y="2178050"/>
            <a:ext cx="3124200" cy="8143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
            <a:extLst>
              <a:ext uri="{FF2B5EF4-FFF2-40B4-BE49-F238E27FC236}">
                <a16:creationId xmlns:a16="http://schemas.microsoft.com/office/drawing/2014/main" id="{691C7660-46AE-42B6-8CCB-4007587B0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782" y="3092450"/>
            <a:ext cx="16002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a:extLst>
              <a:ext uri="{FF2B5EF4-FFF2-40B4-BE49-F238E27FC236}">
                <a16:creationId xmlns:a16="http://schemas.microsoft.com/office/drawing/2014/main" id="{A0842903-B079-4CDE-952C-A4CA3F16C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782" y="4464050"/>
            <a:ext cx="160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94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Scaled Row Pivoting</a:t>
            </a:r>
            <a:endParaRPr lang="id-ID" sz="4000" b="1" dirty="0"/>
          </a:p>
        </p:txBody>
      </p:sp>
      <p:sp>
        <p:nvSpPr>
          <p:cNvPr id="3" name="Text Box 7">
            <a:extLst>
              <a:ext uri="{FF2B5EF4-FFF2-40B4-BE49-F238E27FC236}">
                <a16:creationId xmlns:a16="http://schemas.microsoft.com/office/drawing/2014/main" id="{C648E220-C8C1-48D6-AC1E-C165B10BED29}"/>
              </a:ext>
            </a:extLst>
          </p:cNvPr>
          <p:cNvSpPr txBox="1">
            <a:spLocks noChangeArrowheads="1"/>
          </p:cNvSpPr>
          <p:nvPr/>
        </p:nvSpPr>
        <p:spPr bwMode="auto">
          <a:xfrm>
            <a:off x="1295932" y="2189162"/>
            <a:ext cx="8121650" cy="2678113"/>
          </a:xfrm>
          <a:prstGeom prst="rect">
            <a:avLst/>
          </a:prstGeom>
          <a:noFill/>
          <a:ln w="9525">
            <a:noFill/>
            <a:miter lim="800000"/>
            <a:headEnd/>
            <a:tailEnd/>
          </a:ln>
        </p:spPr>
        <p:txBody>
          <a:bodyPr>
            <a:spAutoFit/>
          </a:bodyPr>
          <a:lstStyle/>
          <a:p>
            <a:pPr>
              <a:defRPr/>
            </a:pPr>
            <a:r>
              <a:rPr lang="en-US" sz="2400" dirty="0">
                <a:latin typeface="+mn-lt"/>
                <a:cs typeface="+mn-cs"/>
              </a:rPr>
              <a:t>Establish an array </a:t>
            </a:r>
            <a:r>
              <a:rPr lang="en-US" sz="2400" b="1" dirty="0">
                <a:latin typeface="+mn-lt"/>
                <a:cs typeface="+mn-cs"/>
              </a:rPr>
              <a:t>s </a:t>
            </a:r>
            <a:r>
              <a:rPr lang="en-US" sz="2400" dirty="0">
                <a:latin typeface="+mn-lt"/>
                <a:cs typeface="+mn-cs"/>
              </a:rPr>
              <a:t>with the elements</a:t>
            </a:r>
          </a:p>
          <a:p>
            <a:pPr>
              <a:defRPr/>
            </a:pPr>
            <a:endParaRPr lang="en-US" sz="2400" dirty="0">
              <a:latin typeface="+mn-lt"/>
              <a:cs typeface="+mn-cs"/>
            </a:endParaRPr>
          </a:p>
          <a:p>
            <a:pPr>
              <a:defRPr/>
            </a:pPr>
            <a:endParaRPr lang="en-US" sz="2400" dirty="0">
              <a:latin typeface="+mn-lt"/>
              <a:cs typeface="+mn-cs"/>
            </a:endParaRPr>
          </a:p>
          <a:p>
            <a:pPr>
              <a:defRPr/>
            </a:pPr>
            <a:r>
              <a:rPr lang="en-US" sz="2400" dirty="0">
                <a:latin typeface="+mn-lt"/>
                <a:cs typeface="+mn-cs"/>
              </a:rPr>
              <a:t>Thus, </a:t>
            </a:r>
            <a:r>
              <a:rPr lang="en-US" sz="2400" dirty="0" err="1">
                <a:latin typeface="+mn-lt"/>
                <a:cs typeface="+mn-cs"/>
              </a:rPr>
              <a:t>s</a:t>
            </a:r>
            <a:r>
              <a:rPr lang="en-US" sz="2400" baseline="-25000" dirty="0" err="1">
                <a:latin typeface="+mn-lt"/>
                <a:cs typeface="+mn-cs"/>
              </a:rPr>
              <a:t>i</a:t>
            </a:r>
            <a:r>
              <a:rPr lang="en-US" sz="2400" dirty="0">
                <a:latin typeface="+mn-lt"/>
                <a:cs typeface="+mn-cs"/>
              </a:rPr>
              <a:t> , called the scale factor of row </a:t>
            </a:r>
            <a:r>
              <a:rPr lang="en-US" sz="2400" dirty="0" err="1">
                <a:latin typeface="+mn-lt"/>
                <a:cs typeface="+mn-cs"/>
              </a:rPr>
              <a:t>i</a:t>
            </a:r>
            <a:r>
              <a:rPr lang="en-US" sz="2400" dirty="0">
                <a:latin typeface="+mn-lt"/>
                <a:cs typeface="+mn-cs"/>
              </a:rPr>
              <a:t>, contains the absolute value of the largest element in the </a:t>
            </a:r>
            <a:r>
              <a:rPr lang="en-US" sz="2400" dirty="0" err="1">
                <a:latin typeface="+mn-lt"/>
                <a:cs typeface="+mn-cs"/>
              </a:rPr>
              <a:t>i</a:t>
            </a:r>
            <a:r>
              <a:rPr lang="en-US" sz="2400" baseline="30000" dirty="0" err="1">
                <a:latin typeface="+mn-lt"/>
                <a:cs typeface="+mn-cs"/>
              </a:rPr>
              <a:t>th</a:t>
            </a:r>
            <a:r>
              <a:rPr lang="en-US" sz="2400" dirty="0">
                <a:latin typeface="+mn-lt"/>
                <a:cs typeface="+mn-cs"/>
              </a:rPr>
              <a:t> row of </a:t>
            </a:r>
            <a:r>
              <a:rPr lang="en-US" sz="2400" b="1" dirty="0">
                <a:latin typeface="+mn-lt"/>
                <a:cs typeface="+mn-cs"/>
              </a:rPr>
              <a:t>A.</a:t>
            </a:r>
          </a:p>
          <a:p>
            <a:pPr>
              <a:defRPr/>
            </a:pPr>
            <a:endParaRPr lang="en-US" sz="2400" b="1" dirty="0">
              <a:latin typeface="+mn-lt"/>
              <a:cs typeface="+mn-cs"/>
            </a:endParaRPr>
          </a:p>
          <a:p>
            <a:pPr>
              <a:defRPr/>
            </a:pPr>
            <a:r>
              <a:rPr lang="en-US" sz="2400" dirty="0">
                <a:latin typeface="+mn-lt"/>
                <a:cs typeface="+mn-cs"/>
              </a:rPr>
              <a:t>The relative size of an element </a:t>
            </a:r>
            <a:r>
              <a:rPr lang="en-US" sz="2400" dirty="0" err="1">
                <a:latin typeface="+mn-lt"/>
                <a:cs typeface="+mn-cs"/>
              </a:rPr>
              <a:t>Aij</a:t>
            </a:r>
            <a:r>
              <a:rPr lang="en-US" sz="2400" dirty="0">
                <a:latin typeface="+mn-lt"/>
                <a:cs typeface="+mn-cs"/>
              </a:rPr>
              <a:t> is defined as the ratio</a:t>
            </a:r>
          </a:p>
        </p:txBody>
      </p:sp>
      <p:pic>
        <p:nvPicPr>
          <p:cNvPr id="5" name="Picture 2">
            <a:extLst>
              <a:ext uri="{FF2B5EF4-FFF2-40B4-BE49-F238E27FC236}">
                <a16:creationId xmlns:a16="http://schemas.microsoft.com/office/drawing/2014/main" id="{31835C26-23D9-44CB-BEE3-5769F0AA4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607" y="2662237"/>
            <a:ext cx="3714750" cy="6572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74D1B292-FDB7-45AE-BB59-0E75E12B4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982" y="4843462"/>
            <a:ext cx="1357313" cy="838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1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Scaled Row Pivoting</a:t>
            </a:r>
            <a:endParaRPr lang="id-ID" sz="4000" b="1" dirty="0"/>
          </a:p>
        </p:txBody>
      </p:sp>
      <p:sp>
        <p:nvSpPr>
          <p:cNvPr id="3" name="Text Box 7">
            <a:extLst>
              <a:ext uri="{FF2B5EF4-FFF2-40B4-BE49-F238E27FC236}">
                <a16:creationId xmlns:a16="http://schemas.microsoft.com/office/drawing/2014/main" id="{DD10EF9B-5721-4951-BA76-C17E9F2826E3}"/>
              </a:ext>
            </a:extLst>
          </p:cNvPr>
          <p:cNvSpPr txBox="1">
            <a:spLocks noChangeArrowheads="1"/>
          </p:cNvSpPr>
          <p:nvPr/>
        </p:nvSpPr>
        <p:spPr bwMode="auto">
          <a:xfrm>
            <a:off x="1146175" y="1836736"/>
            <a:ext cx="8121650" cy="4494213"/>
          </a:xfrm>
          <a:prstGeom prst="rect">
            <a:avLst/>
          </a:prstGeom>
          <a:noFill/>
          <a:ln w="9525">
            <a:noFill/>
            <a:miter lim="800000"/>
            <a:headEnd/>
            <a:tailEnd/>
          </a:ln>
        </p:spPr>
        <p:txBody>
          <a:bodyPr>
            <a:spAutoFit/>
          </a:bodyPr>
          <a:lstStyle/>
          <a:p>
            <a:pPr defTabSz="914400">
              <a:defRPr/>
            </a:pPr>
            <a:r>
              <a:rPr lang="en-US" sz="2200" dirty="0">
                <a:solidFill>
                  <a:srgbClr val="000000"/>
                </a:solidFill>
                <a:latin typeface="Arial" charset="0"/>
                <a:ea typeface="+mn-ea"/>
                <a:cs typeface="Arial" panose="020B0604020202020204" pitchFamily="34" charset="0"/>
              </a:rPr>
              <a:t>Suppose that the elimination phase has reached the stage where the </a:t>
            </a:r>
            <a:r>
              <a:rPr lang="en-US" sz="2200" dirty="0" err="1">
                <a:solidFill>
                  <a:srgbClr val="000000"/>
                </a:solidFill>
                <a:latin typeface="Arial" charset="0"/>
                <a:ea typeface="+mn-ea"/>
                <a:cs typeface="Arial" panose="020B0604020202020204" pitchFamily="34" charset="0"/>
              </a:rPr>
              <a:t>k</a:t>
            </a:r>
            <a:r>
              <a:rPr lang="en-US" sz="2200" baseline="30000" dirty="0" err="1">
                <a:solidFill>
                  <a:srgbClr val="000000"/>
                </a:solidFill>
                <a:latin typeface="Arial" charset="0"/>
                <a:ea typeface="+mn-ea"/>
                <a:cs typeface="Arial" panose="020B0604020202020204" pitchFamily="34" charset="0"/>
              </a:rPr>
              <a:t>th</a:t>
            </a:r>
            <a:r>
              <a:rPr lang="en-US" sz="2200" dirty="0">
                <a:solidFill>
                  <a:srgbClr val="000000"/>
                </a:solidFill>
                <a:latin typeface="Arial" charset="0"/>
                <a:ea typeface="+mn-ea"/>
                <a:cs typeface="Arial" panose="020B0604020202020204" pitchFamily="34" charset="0"/>
              </a:rPr>
              <a:t> row has become the pivot row. The augmented coefficient matrix at this point is</a:t>
            </a: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Interstate"/>
              <a:ea typeface="+mn-ea"/>
              <a:cs typeface="Arial" panose="020B0604020202020204" pitchFamily="34" charset="0"/>
            </a:endParaRPr>
          </a:p>
          <a:p>
            <a:pPr defTabSz="914400">
              <a:defRPr/>
            </a:pPr>
            <a:endParaRPr lang="en-US" sz="2200" dirty="0">
              <a:solidFill>
                <a:srgbClr val="000000"/>
              </a:solidFill>
              <a:latin typeface="Arial" charset="0"/>
              <a:ea typeface="+mn-ea"/>
              <a:cs typeface="Arial" panose="020B0604020202020204" pitchFamily="34" charset="0"/>
            </a:endParaRPr>
          </a:p>
          <a:p>
            <a:pPr defTabSz="914400">
              <a:defRPr/>
            </a:pPr>
            <a:r>
              <a:rPr lang="en-US" sz="2200" dirty="0">
                <a:solidFill>
                  <a:srgbClr val="000000"/>
                </a:solidFill>
                <a:latin typeface="Arial" charset="0"/>
                <a:ea typeface="+mn-ea"/>
                <a:cs typeface="Arial" panose="020B0604020202020204" pitchFamily="34" charset="0"/>
              </a:rPr>
              <a:t>The best choice is the element </a:t>
            </a:r>
            <a:r>
              <a:rPr lang="en-US" sz="2200" dirty="0" err="1">
                <a:solidFill>
                  <a:srgbClr val="000000"/>
                </a:solidFill>
                <a:latin typeface="Arial" charset="0"/>
                <a:ea typeface="+mn-ea"/>
                <a:cs typeface="Arial" panose="020B0604020202020204" pitchFamily="34" charset="0"/>
              </a:rPr>
              <a:t>Apk</a:t>
            </a:r>
            <a:r>
              <a:rPr lang="en-US" sz="2200" dirty="0">
                <a:solidFill>
                  <a:srgbClr val="000000"/>
                </a:solidFill>
                <a:latin typeface="Arial" charset="0"/>
                <a:ea typeface="+mn-ea"/>
                <a:cs typeface="Arial" panose="020B0604020202020204" pitchFamily="34" charset="0"/>
              </a:rPr>
              <a:t> that has the largest relative size, that is, we choose p such that</a:t>
            </a:r>
            <a:endParaRPr lang="en-US" sz="2200" dirty="0">
              <a:solidFill>
                <a:srgbClr val="000000"/>
              </a:solidFill>
              <a:latin typeface="Interstate"/>
              <a:ea typeface="+mn-ea"/>
              <a:cs typeface="Arial" panose="020B0604020202020204" pitchFamily="34" charset="0"/>
            </a:endParaRPr>
          </a:p>
        </p:txBody>
      </p:sp>
      <p:pic>
        <p:nvPicPr>
          <p:cNvPr id="5" name="Picture 2">
            <a:extLst>
              <a:ext uri="{FF2B5EF4-FFF2-40B4-BE49-F238E27FC236}">
                <a16:creationId xmlns:a16="http://schemas.microsoft.com/office/drawing/2014/main" id="{BEFFA689-EA70-4F7D-818C-D1EC88955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3017836"/>
            <a:ext cx="4191000" cy="24003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464F8882-DAA3-4F29-9BCD-C69482427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6297611"/>
            <a:ext cx="2466975" cy="4921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38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3</a:t>
            </a:r>
            <a:endParaRPr lang="id-ID" sz="4000" b="1" dirty="0"/>
          </a:p>
        </p:txBody>
      </p:sp>
      <p:sp>
        <p:nvSpPr>
          <p:cNvPr id="3" name="Text Box 7">
            <a:extLst>
              <a:ext uri="{FF2B5EF4-FFF2-40B4-BE49-F238E27FC236}">
                <a16:creationId xmlns:a16="http://schemas.microsoft.com/office/drawing/2014/main" id="{A28F14E8-08A2-4900-8ECE-A0C9A221CB9E}"/>
              </a:ext>
            </a:extLst>
          </p:cNvPr>
          <p:cNvSpPr txBox="1">
            <a:spLocks noChangeArrowheads="1"/>
          </p:cNvSpPr>
          <p:nvPr/>
        </p:nvSpPr>
        <p:spPr bwMode="auto">
          <a:xfrm>
            <a:off x="1271055" y="1803399"/>
            <a:ext cx="8121650" cy="4154488"/>
          </a:xfrm>
          <a:prstGeom prst="rect">
            <a:avLst/>
          </a:prstGeom>
          <a:noFill/>
          <a:ln w="9525">
            <a:noFill/>
            <a:miter lim="800000"/>
            <a:headEnd/>
            <a:tailEnd/>
          </a:ln>
        </p:spPr>
        <p:txBody>
          <a:bodyPr>
            <a:spAutoFit/>
          </a:bodyPr>
          <a:lstStyle/>
          <a:p>
            <a:pPr>
              <a:defRPr/>
            </a:pPr>
            <a:r>
              <a:rPr lang="en-US" sz="2200" dirty="0">
                <a:latin typeface="Arial" charset="0"/>
                <a:cs typeface="+mn-cs"/>
              </a:rPr>
              <a:t>Employ Gauss elimination with scaled row pivoting to solve the equations </a:t>
            </a:r>
            <a:r>
              <a:rPr lang="en-US" sz="2200" b="1" dirty="0">
                <a:latin typeface="Arial" charset="0"/>
                <a:cs typeface="+mn-cs"/>
              </a:rPr>
              <a:t>Ax = b, </a:t>
            </a:r>
            <a:r>
              <a:rPr lang="en-US" sz="2200" dirty="0">
                <a:latin typeface="Arial" charset="0"/>
                <a:cs typeface="+mn-cs"/>
              </a:rPr>
              <a:t>where</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b="1" dirty="0">
                <a:solidFill>
                  <a:srgbClr val="00B050"/>
                </a:solidFill>
                <a:latin typeface="+mn-lt"/>
                <a:cs typeface="+mn-cs"/>
              </a:rPr>
              <a:t>Solution</a:t>
            </a:r>
          </a:p>
          <a:p>
            <a:pPr>
              <a:defRPr/>
            </a:pPr>
            <a:r>
              <a:rPr lang="en-US" sz="2200" dirty="0">
                <a:latin typeface="Arial" charset="0"/>
                <a:cs typeface="+mn-cs"/>
              </a:rPr>
              <a:t>The augmented coefficient matrix and the scale factor array are</a:t>
            </a:r>
          </a:p>
          <a:p>
            <a:pPr>
              <a:defRPr/>
            </a:pPr>
            <a:endParaRPr lang="en-US" sz="2200" b="1" dirty="0">
              <a:solidFill>
                <a:srgbClr val="00B050"/>
              </a:solidFill>
              <a:latin typeface="+mn-lt"/>
              <a:cs typeface="+mn-cs"/>
            </a:endParaRPr>
          </a:p>
          <a:p>
            <a:pPr>
              <a:defRPr/>
            </a:pPr>
            <a:endParaRPr lang="en-US" sz="2200" b="1" dirty="0">
              <a:solidFill>
                <a:srgbClr val="00B050"/>
              </a:solidFill>
              <a:latin typeface="+mn-lt"/>
              <a:cs typeface="+mn-cs"/>
            </a:endParaRPr>
          </a:p>
          <a:p>
            <a:pPr>
              <a:defRPr/>
            </a:pPr>
            <a:endParaRPr lang="en-US" sz="2200" b="1" dirty="0">
              <a:solidFill>
                <a:srgbClr val="00B050"/>
              </a:solidFill>
              <a:latin typeface="+mn-lt"/>
              <a:cs typeface="+mn-cs"/>
            </a:endParaRPr>
          </a:p>
          <a:p>
            <a:pPr>
              <a:defRPr/>
            </a:pPr>
            <a:r>
              <a:rPr lang="en-US" sz="2200" dirty="0">
                <a:latin typeface="Arial" charset="0"/>
                <a:cs typeface="+mn-cs"/>
              </a:rPr>
              <a:t>To determine the best pivot element, we calculate the relative sizes of the elements in the first column:</a:t>
            </a:r>
            <a:endParaRPr lang="en-US" sz="2200" b="1" dirty="0">
              <a:solidFill>
                <a:srgbClr val="00B050"/>
              </a:solidFill>
              <a:latin typeface="+mn-lt"/>
              <a:cs typeface="+mn-cs"/>
            </a:endParaRPr>
          </a:p>
        </p:txBody>
      </p:sp>
      <p:pic>
        <p:nvPicPr>
          <p:cNvPr id="5" name="Picture 2">
            <a:extLst>
              <a:ext uri="{FF2B5EF4-FFF2-40B4-BE49-F238E27FC236}">
                <a16:creationId xmlns:a16="http://schemas.microsoft.com/office/drawing/2014/main" id="{B0229E5B-1D82-4565-867A-506454F5D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518" y="2489199"/>
            <a:ext cx="3305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75A08684-B2D8-4FCA-969B-E44FAD231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905" y="4192587"/>
            <a:ext cx="39528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CAA2162F-117A-479E-AC28-6B2C497DA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680" y="5899149"/>
            <a:ext cx="29908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62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3</a:t>
            </a:r>
            <a:endParaRPr lang="id-ID" sz="4000" b="1" dirty="0"/>
          </a:p>
        </p:txBody>
      </p:sp>
      <p:sp>
        <p:nvSpPr>
          <p:cNvPr id="12" name="Text Box 7">
            <a:extLst>
              <a:ext uri="{FF2B5EF4-FFF2-40B4-BE49-F238E27FC236}">
                <a16:creationId xmlns:a16="http://schemas.microsoft.com/office/drawing/2014/main" id="{6B55269A-FFE1-419E-8038-D0261264FA55}"/>
              </a:ext>
            </a:extLst>
          </p:cNvPr>
          <p:cNvSpPr txBox="1">
            <a:spLocks noChangeArrowheads="1"/>
          </p:cNvSpPr>
          <p:nvPr/>
        </p:nvSpPr>
        <p:spPr bwMode="auto">
          <a:xfrm>
            <a:off x="1271055" y="1851024"/>
            <a:ext cx="8121650" cy="3970338"/>
          </a:xfrm>
          <a:prstGeom prst="rect">
            <a:avLst/>
          </a:prstGeom>
          <a:noFill/>
          <a:ln w="9525">
            <a:noFill/>
            <a:miter lim="800000"/>
            <a:headEnd/>
            <a:tailEnd/>
          </a:ln>
        </p:spPr>
        <p:txBody>
          <a:bodyPr>
            <a:spAutoFit/>
          </a:bodyPr>
          <a:lstStyle/>
          <a:p>
            <a:pPr defTabSz="914400">
              <a:defRPr/>
            </a:pPr>
            <a:r>
              <a:rPr lang="en-US" dirty="0">
                <a:solidFill>
                  <a:srgbClr val="000000"/>
                </a:solidFill>
                <a:latin typeface="Arial" charset="0"/>
                <a:ea typeface="+mn-ea"/>
                <a:cs typeface="Arial" panose="020B0604020202020204" pitchFamily="34" charset="0"/>
              </a:rPr>
              <a:t>r</a:t>
            </a:r>
            <a:r>
              <a:rPr lang="en-US" baseline="-25000" dirty="0">
                <a:solidFill>
                  <a:srgbClr val="000000"/>
                </a:solidFill>
                <a:latin typeface="Arial" charset="0"/>
                <a:ea typeface="+mn-ea"/>
                <a:cs typeface="Arial" panose="020B0604020202020204" pitchFamily="34" charset="0"/>
              </a:rPr>
              <a:t>21</a:t>
            </a:r>
            <a:r>
              <a:rPr lang="en-US" dirty="0">
                <a:solidFill>
                  <a:srgbClr val="000000"/>
                </a:solidFill>
                <a:latin typeface="Arial" charset="0"/>
                <a:ea typeface="+mn-ea"/>
                <a:cs typeface="Arial" panose="020B0604020202020204" pitchFamily="34" charset="0"/>
              </a:rPr>
              <a:t> is the biggest element, so that A</a:t>
            </a:r>
            <a:r>
              <a:rPr lang="en-US" baseline="-25000" dirty="0">
                <a:solidFill>
                  <a:srgbClr val="000000"/>
                </a:solidFill>
                <a:latin typeface="Arial" charset="0"/>
                <a:ea typeface="+mn-ea"/>
                <a:cs typeface="Arial" panose="020B0604020202020204" pitchFamily="34" charset="0"/>
              </a:rPr>
              <a:t>21</a:t>
            </a:r>
            <a:r>
              <a:rPr lang="en-US" dirty="0">
                <a:solidFill>
                  <a:srgbClr val="000000"/>
                </a:solidFill>
                <a:latin typeface="Arial" charset="0"/>
                <a:ea typeface="+mn-ea"/>
                <a:cs typeface="Arial" panose="020B0604020202020204" pitchFamily="34" charset="0"/>
              </a:rPr>
              <a:t> makes the best pivot element. Therefore, we exchange rows 1 and 2 of the augmented coefficient matrix and the scale factor array, obtaining</a:t>
            </a: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r>
              <a:rPr lang="en-US" dirty="0">
                <a:solidFill>
                  <a:srgbClr val="000000"/>
                </a:solidFill>
                <a:latin typeface="Arial" charset="0"/>
                <a:ea typeface="+mn-ea"/>
                <a:cs typeface="Arial" panose="020B0604020202020204" pitchFamily="34" charset="0"/>
              </a:rPr>
              <a:t>the first pass of Gauss elimination is carried out, yielding</a:t>
            </a: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r>
              <a:rPr lang="en-US" dirty="0">
                <a:solidFill>
                  <a:srgbClr val="000000"/>
                </a:solidFill>
                <a:latin typeface="Arial" charset="0"/>
                <a:ea typeface="+mn-ea"/>
                <a:cs typeface="Arial" panose="020B0604020202020204" pitchFamily="34" charset="0"/>
              </a:rPr>
              <a:t>The potential pivot elements for the next elimination pass are </a:t>
            </a:r>
            <a:r>
              <a:rPr lang="en-US" i="1" dirty="0">
                <a:solidFill>
                  <a:srgbClr val="000000"/>
                </a:solidFill>
                <a:latin typeface="Arial" charset="0"/>
                <a:ea typeface="+mn-ea"/>
                <a:cs typeface="Arial" panose="020B0604020202020204" pitchFamily="34" charset="0"/>
              </a:rPr>
              <a:t>A</a:t>
            </a:r>
            <a:r>
              <a:rPr lang="en-US" baseline="-25000" dirty="0">
                <a:solidFill>
                  <a:srgbClr val="000000"/>
                </a:solidFill>
                <a:latin typeface="Arial" charset="0"/>
                <a:ea typeface="+mn-ea"/>
                <a:cs typeface="Arial" panose="020B0604020202020204" pitchFamily="34" charset="0"/>
              </a:rPr>
              <a:t>22</a:t>
            </a:r>
            <a:r>
              <a:rPr lang="en-US" dirty="0">
                <a:solidFill>
                  <a:srgbClr val="000000"/>
                </a:solidFill>
                <a:latin typeface="Arial" charset="0"/>
                <a:ea typeface="+mn-ea"/>
                <a:cs typeface="Arial" panose="020B0604020202020204" pitchFamily="34" charset="0"/>
              </a:rPr>
              <a:t> and </a:t>
            </a:r>
            <a:r>
              <a:rPr lang="en-US" i="1" dirty="0">
                <a:solidFill>
                  <a:srgbClr val="000000"/>
                </a:solidFill>
                <a:latin typeface="Arial" charset="0"/>
                <a:ea typeface="+mn-ea"/>
                <a:cs typeface="Arial" panose="020B0604020202020204" pitchFamily="34" charset="0"/>
              </a:rPr>
              <a:t>A</a:t>
            </a:r>
            <a:r>
              <a:rPr lang="en-US" baseline="-25000" dirty="0">
                <a:solidFill>
                  <a:srgbClr val="000000"/>
                </a:solidFill>
                <a:latin typeface="Arial" charset="0"/>
                <a:ea typeface="+mn-ea"/>
                <a:cs typeface="Arial" panose="020B0604020202020204" pitchFamily="34" charset="0"/>
              </a:rPr>
              <a:t>32</a:t>
            </a:r>
            <a:r>
              <a:rPr lang="en-US" dirty="0">
                <a:solidFill>
                  <a:srgbClr val="000000"/>
                </a:solidFill>
                <a:latin typeface="Arial" charset="0"/>
                <a:ea typeface="+mn-ea"/>
                <a:cs typeface="Arial" panose="020B0604020202020204" pitchFamily="34" charset="0"/>
              </a:rPr>
              <a:t>. We determine the “winner” from</a:t>
            </a:r>
            <a:endParaRPr lang="en-US" dirty="0">
              <a:solidFill>
                <a:srgbClr val="000000"/>
              </a:solidFill>
              <a:latin typeface="Interstate"/>
              <a:ea typeface="+mn-ea"/>
              <a:cs typeface="Arial" panose="020B0604020202020204" pitchFamily="34" charset="0"/>
            </a:endParaRPr>
          </a:p>
        </p:txBody>
      </p:sp>
      <p:pic>
        <p:nvPicPr>
          <p:cNvPr id="13" name="Picture 2">
            <a:extLst>
              <a:ext uri="{FF2B5EF4-FFF2-40B4-BE49-F238E27FC236}">
                <a16:creationId xmlns:a16="http://schemas.microsoft.com/office/drawing/2014/main" id="{0BA9AD68-8209-48AC-B975-58902943D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705" y="4137024"/>
            <a:ext cx="4114800" cy="990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5C833FAE-535D-4475-A839-BCA9FA964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505" y="2841624"/>
            <a:ext cx="4229100" cy="952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4653585-D8C7-4D22-BE22-B0F8445208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505" y="5813424"/>
            <a:ext cx="3657600" cy="962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45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585FC7-02C2-4CF8-A307-DA74EAA6E585}"/>
              </a:ext>
            </a:extLst>
          </p:cNvPr>
          <p:cNvSpPr>
            <a:spLocks noGrp="1"/>
          </p:cNvSpPr>
          <p:nvPr>
            <p:ph type="title"/>
          </p:nvPr>
        </p:nvSpPr>
        <p:spPr>
          <a:xfrm>
            <a:off x="1295932" y="749301"/>
            <a:ext cx="8096773" cy="1260475"/>
          </a:xfrm>
        </p:spPr>
        <p:txBody>
          <a:bodyPr/>
          <a:lstStyle/>
          <a:p>
            <a:pPr algn="ctr"/>
            <a:r>
              <a:rPr lang="en-HK" sz="4000" b="1" dirty="0"/>
              <a:t>Linear Equation Notation</a:t>
            </a:r>
            <a:endParaRPr lang="id-ID" sz="4000" b="1" dirty="0"/>
          </a:p>
        </p:txBody>
      </p:sp>
      <p:sp>
        <p:nvSpPr>
          <p:cNvPr id="11" name="Rectangle 3">
            <a:extLst>
              <a:ext uri="{FF2B5EF4-FFF2-40B4-BE49-F238E27FC236}">
                <a16:creationId xmlns:a16="http://schemas.microsoft.com/office/drawing/2014/main" id="{52AA0B30-9A23-4314-B4AA-E8B2BEF4F422}"/>
              </a:ext>
            </a:extLst>
          </p:cNvPr>
          <p:cNvSpPr txBox="1">
            <a:spLocks noChangeArrowheads="1"/>
          </p:cNvSpPr>
          <p:nvPr/>
        </p:nvSpPr>
        <p:spPr bwMode="auto">
          <a:xfrm>
            <a:off x="1295932" y="2036762"/>
            <a:ext cx="800100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Interstate"/>
                <a:ea typeface="+mn-ea"/>
                <a:cs typeface="+mn-cs"/>
              </a:rPr>
              <a:t>A set of </a:t>
            </a:r>
            <a:r>
              <a:rPr kumimoji="0" lang="en-US" altLang="en-US" sz="2400" b="0" i="1" u="none" strike="noStrike" kern="0" cap="none" spc="0" normalizeH="0" baseline="0" noProof="0">
                <a:ln>
                  <a:noFill/>
                </a:ln>
                <a:solidFill>
                  <a:srgbClr val="000000"/>
                </a:solidFill>
                <a:effectLst/>
                <a:uLnTx/>
                <a:uFillTx/>
                <a:latin typeface="Interstate"/>
                <a:ea typeface="+mn-ea"/>
                <a:cs typeface="+mn-cs"/>
              </a:rPr>
              <a:t>n</a:t>
            </a:r>
            <a:r>
              <a:rPr kumimoji="0" lang="en-US" altLang="en-US" sz="2400" b="0" i="0" u="none" strike="noStrike" kern="0" cap="none" spc="0" normalizeH="0" baseline="0" noProof="0">
                <a:ln>
                  <a:noFill/>
                </a:ln>
                <a:solidFill>
                  <a:srgbClr val="000000"/>
                </a:solidFill>
                <a:effectLst/>
                <a:uLnTx/>
                <a:uFillTx/>
                <a:latin typeface="Interstate"/>
                <a:ea typeface="+mn-ea"/>
                <a:cs typeface="+mn-cs"/>
              </a:rPr>
              <a:t> linear equations in </a:t>
            </a:r>
            <a:r>
              <a:rPr kumimoji="0" lang="en-US" altLang="en-US" sz="2400" b="0" i="1" u="none" strike="noStrike" kern="0" cap="none" spc="0" normalizeH="0" baseline="0" noProof="0">
                <a:ln>
                  <a:noFill/>
                </a:ln>
                <a:solidFill>
                  <a:srgbClr val="000000"/>
                </a:solidFill>
                <a:effectLst/>
                <a:uLnTx/>
                <a:uFillTx/>
                <a:latin typeface="Interstate"/>
                <a:ea typeface="+mn-ea"/>
                <a:cs typeface="+mn-cs"/>
              </a:rPr>
              <a:t>n</a:t>
            </a:r>
            <a:r>
              <a:rPr kumimoji="0" lang="en-US" altLang="en-US" sz="2400" b="0" i="0" u="none" strike="noStrike" kern="0" cap="none" spc="0" normalizeH="0" baseline="0" noProof="0">
                <a:ln>
                  <a:noFill/>
                </a:ln>
                <a:solidFill>
                  <a:srgbClr val="000000"/>
                </a:solidFill>
                <a:effectLst/>
                <a:uLnTx/>
                <a:uFillTx/>
                <a:latin typeface="Interstate"/>
                <a:ea typeface="+mn-ea"/>
                <a:cs typeface="+mn-cs"/>
              </a:rPr>
              <a:t> variables, </a:t>
            </a:r>
            <a:r>
              <a:rPr kumimoji="0" lang="en-US" altLang="en-US" sz="24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400" b="0" i="1" u="none" strike="noStrike" kern="0" cap="none" spc="0" normalizeH="0" baseline="-25000" noProof="0">
                <a:ln>
                  <a:noFill/>
                </a:ln>
                <a:solidFill>
                  <a:srgbClr val="000000"/>
                </a:solidFill>
                <a:effectLst/>
                <a:uLnTx/>
                <a:uFillTx/>
                <a:latin typeface="Interstate"/>
                <a:ea typeface="+mn-ea"/>
                <a:cs typeface="+mn-cs"/>
              </a:rPr>
              <a:t>i</a:t>
            </a:r>
            <a:br>
              <a:rPr kumimoji="0" lang="en-US" altLang="en-US" sz="2400" b="0" i="0" u="none" strike="noStrike" kern="0" cap="none" spc="0" normalizeH="0" baseline="0" noProof="0">
                <a:ln>
                  <a:noFill/>
                </a:ln>
                <a:solidFill>
                  <a:srgbClr val="000000"/>
                </a:solidFill>
                <a:effectLst/>
                <a:uLnTx/>
                <a:uFillTx/>
                <a:latin typeface="Interstate"/>
                <a:ea typeface="+mn-ea"/>
                <a:cs typeface="+mn-cs"/>
              </a:rPr>
            </a:br>
            <a:br>
              <a:rPr kumimoji="0" lang="en-US" altLang="en-US" sz="2400" b="0" i="0" u="none" strike="noStrike" kern="0" cap="none" spc="0" normalizeH="0" baseline="0" noProof="0">
                <a:ln>
                  <a:noFill/>
                </a:ln>
                <a:solidFill>
                  <a:srgbClr val="000000"/>
                </a:solidFill>
                <a:effectLst/>
                <a:uLnTx/>
                <a:uFillTx/>
                <a:latin typeface="Interstate"/>
                <a:ea typeface="+mn-ea"/>
                <a:cs typeface="+mn-cs"/>
              </a:rPr>
            </a:br>
            <a:br>
              <a:rPr kumimoji="0" lang="en-US" altLang="en-US" sz="2400" b="0" i="0" u="none" strike="noStrike" kern="0" cap="none" spc="0" normalizeH="0" baseline="0" noProof="0">
                <a:ln>
                  <a:noFill/>
                </a:ln>
                <a:solidFill>
                  <a:srgbClr val="000000"/>
                </a:solidFill>
                <a:effectLst/>
                <a:uLnTx/>
                <a:uFillTx/>
                <a:latin typeface="Interstate"/>
                <a:ea typeface="+mn-ea"/>
                <a:cs typeface="+mn-cs"/>
              </a:rPr>
            </a:br>
            <a:br>
              <a:rPr kumimoji="0" lang="en-US" altLang="en-US" sz="2400" b="0" i="0" u="none" strike="noStrike" kern="0" cap="none" spc="0" normalizeH="0" baseline="0" noProof="0">
                <a:ln>
                  <a:noFill/>
                </a:ln>
                <a:solidFill>
                  <a:srgbClr val="000000"/>
                </a:solidFill>
                <a:effectLst/>
                <a:uLnTx/>
                <a:uFillTx/>
                <a:latin typeface="Interstate"/>
                <a:ea typeface="+mn-ea"/>
                <a:cs typeface="+mn-cs"/>
              </a:rPr>
            </a:br>
            <a:br>
              <a:rPr kumimoji="0" lang="en-US" altLang="en-US" sz="2400" b="0" i="0" u="none" strike="noStrike" kern="0" cap="none" spc="0" normalizeH="0" baseline="0" noProof="0">
                <a:ln>
                  <a:noFill/>
                </a:ln>
                <a:solidFill>
                  <a:srgbClr val="000000"/>
                </a:solidFill>
                <a:effectLst/>
                <a:uLnTx/>
                <a:uFillTx/>
                <a:latin typeface="Interstate"/>
                <a:ea typeface="+mn-ea"/>
                <a:cs typeface="+mn-cs"/>
              </a:rPr>
            </a:br>
            <a:endParaRPr kumimoji="0" lang="en-US" altLang="en-US" sz="24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Interstate"/>
                <a:ea typeface="+mn-ea"/>
                <a:cs typeface="+mn-cs"/>
              </a:rPr>
              <a:t>Can be written in matrix form, </a:t>
            </a:r>
            <a:r>
              <a:rPr kumimoji="0" lang="en-US" altLang="en-US" sz="2400" b="1" i="0" u="none" strike="noStrike" kern="0" cap="none" spc="0" normalizeH="0" baseline="0" noProof="0">
                <a:ln>
                  <a:noFill/>
                </a:ln>
                <a:solidFill>
                  <a:srgbClr val="000000"/>
                </a:solidFill>
                <a:effectLst/>
                <a:uLnTx/>
                <a:uFillTx/>
                <a:latin typeface="Interstate"/>
                <a:ea typeface="+mn-ea"/>
                <a:cs typeface="+mn-cs"/>
              </a:rPr>
              <a:t>Ax</a:t>
            </a:r>
            <a:r>
              <a:rPr kumimoji="0" lang="en-US" altLang="en-US" sz="24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400" b="1" i="0" u="none" strike="noStrike" kern="0" cap="none" spc="0" normalizeH="0" baseline="0" noProof="0">
                <a:ln>
                  <a:noFill/>
                </a:ln>
                <a:solidFill>
                  <a:srgbClr val="000000"/>
                </a:solidFill>
                <a:effectLst/>
                <a:uLnTx/>
                <a:uFillTx/>
                <a:latin typeface="Interstate"/>
                <a:ea typeface="+mn-ea"/>
                <a:cs typeface="+mn-cs"/>
              </a:rPr>
              <a:t>b</a:t>
            </a:r>
            <a:r>
              <a:rPr kumimoji="0" lang="en-US" altLang="en-US" sz="2400" b="0" i="0" u="none" strike="noStrike" kern="0" cap="none" spc="0" normalizeH="0" baseline="0" noProof="0">
                <a:ln>
                  <a:noFill/>
                </a:ln>
                <a:solidFill>
                  <a:srgbClr val="000000"/>
                </a:solidFill>
                <a:effectLst/>
                <a:uLnTx/>
                <a:uFillTx/>
                <a:latin typeface="Interstate"/>
                <a:ea typeface="+mn-ea"/>
                <a:cs typeface="+mn-cs"/>
              </a:rPr>
              <a:t>:</a:t>
            </a:r>
          </a:p>
        </p:txBody>
      </p:sp>
      <p:graphicFrame>
        <p:nvGraphicFramePr>
          <p:cNvPr id="12" name="Object 4">
            <a:extLst>
              <a:ext uri="{FF2B5EF4-FFF2-40B4-BE49-F238E27FC236}">
                <a16:creationId xmlns:a16="http://schemas.microsoft.com/office/drawing/2014/main" id="{49494BAE-2A44-49BC-8BF9-0D8929CFE88B}"/>
              </a:ext>
            </a:extLst>
          </p:cNvPr>
          <p:cNvGraphicFramePr>
            <a:graphicFrameLocks noChangeAspect="1"/>
          </p:cNvGraphicFramePr>
          <p:nvPr>
            <p:extLst>
              <p:ext uri="{D42A27DB-BD31-4B8C-83A1-F6EECF244321}">
                <p14:modId xmlns:p14="http://schemas.microsoft.com/office/powerpoint/2010/main" val="2665472594"/>
              </p:ext>
            </p:extLst>
          </p:nvPr>
        </p:nvGraphicFramePr>
        <p:xfrm>
          <a:off x="2972332" y="2659062"/>
          <a:ext cx="3886200" cy="1422400"/>
        </p:xfrm>
        <a:graphic>
          <a:graphicData uri="http://schemas.openxmlformats.org/presentationml/2006/ole">
            <mc:AlternateContent xmlns:mc="http://schemas.openxmlformats.org/markup-compatibility/2006">
              <mc:Choice xmlns:v="urn:schemas-microsoft-com:vml" Requires="v">
                <p:oleObj spid="_x0000_s1030" name="Equation" r:id="rId3" imgW="1943100" imgH="711200" progId="Equation.3">
                  <p:embed/>
                </p:oleObj>
              </mc:Choice>
              <mc:Fallback>
                <p:oleObj name="Equation" r:id="rId3" imgW="1943100" imgH="711200" progId="Equation.3">
                  <p:embed/>
                  <p:pic>
                    <p:nvPicPr>
                      <p:cNvPr id="1026" name="Object 4">
                        <a:extLst>
                          <a:ext uri="{FF2B5EF4-FFF2-40B4-BE49-F238E27FC236}">
                            <a16:creationId xmlns:a16="http://schemas.microsoft.com/office/drawing/2014/main" id="{B55297CE-2F8F-4DA8-A36C-9BC4EC8430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332" y="2659062"/>
                        <a:ext cx="3886200"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2A26A619-435B-4FD0-8C57-F4CC04E42217}"/>
              </a:ext>
            </a:extLst>
          </p:cNvPr>
          <p:cNvGraphicFramePr>
            <a:graphicFrameLocks noChangeAspect="1"/>
          </p:cNvGraphicFramePr>
          <p:nvPr>
            <p:extLst>
              <p:ext uri="{D42A27DB-BD31-4B8C-83A1-F6EECF244321}">
                <p14:modId xmlns:p14="http://schemas.microsoft.com/office/powerpoint/2010/main" val="2920555223"/>
              </p:ext>
            </p:extLst>
          </p:nvPr>
        </p:nvGraphicFramePr>
        <p:xfrm>
          <a:off x="3353332" y="4945062"/>
          <a:ext cx="3683000" cy="1473200"/>
        </p:xfrm>
        <a:graphic>
          <a:graphicData uri="http://schemas.openxmlformats.org/presentationml/2006/ole">
            <mc:AlternateContent xmlns:mc="http://schemas.openxmlformats.org/markup-compatibility/2006">
              <mc:Choice xmlns:v="urn:schemas-microsoft-com:vml" Requires="v">
                <p:oleObj spid="_x0000_s1031" name="Equation" r:id="rId5" imgW="1841500" imgH="736600" progId="Equation.3">
                  <p:embed/>
                </p:oleObj>
              </mc:Choice>
              <mc:Fallback>
                <p:oleObj name="Equation" r:id="rId5" imgW="1841500" imgH="736600" progId="Equation.3">
                  <p:embed/>
                  <p:pic>
                    <p:nvPicPr>
                      <p:cNvPr id="1027" name="Object 5">
                        <a:extLst>
                          <a:ext uri="{FF2B5EF4-FFF2-40B4-BE49-F238E27FC236}">
                            <a16:creationId xmlns:a16="http://schemas.microsoft.com/office/drawing/2014/main" id="{3EE78132-BCA6-4880-B685-DDF675EA93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332" y="4945062"/>
                        <a:ext cx="3683000"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37466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3</a:t>
            </a:r>
            <a:endParaRPr lang="id-ID" sz="4000" b="1" dirty="0"/>
          </a:p>
        </p:txBody>
      </p:sp>
      <p:sp>
        <p:nvSpPr>
          <p:cNvPr id="7" name="Text Box 7">
            <a:extLst>
              <a:ext uri="{FF2B5EF4-FFF2-40B4-BE49-F238E27FC236}">
                <a16:creationId xmlns:a16="http://schemas.microsoft.com/office/drawing/2014/main" id="{42039315-4F87-4713-AF69-CB91CEC97760}"/>
              </a:ext>
            </a:extLst>
          </p:cNvPr>
          <p:cNvSpPr txBox="1">
            <a:spLocks noChangeArrowheads="1"/>
          </p:cNvSpPr>
          <p:nvPr/>
        </p:nvSpPr>
        <p:spPr bwMode="auto">
          <a:xfrm>
            <a:off x="1295932" y="2009776"/>
            <a:ext cx="8426450" cy="4940300"/>
          </a:xfrm>
          <a:prstGeom prst="rect">
            <a:avLst/>
          </a:prstGeom>
          <a:noFill/>
          <a:ln w="9525">
            <a:noFill/>
            <a:miter lim="800000"/>
            <a:headEnd/>
            <a:tailEnd/>
          </a:ln>
        </p:spPr>
        <p:txBody>
          <a:bodyPr>
            <a:spAutoFit/>
          </a:bodyPr>
          <a:lstStyle/>
          <a:p>
            <a:pPr defTabSz="914400">
              <a:defRPr/>
            </a:pPr>
            <a:r>
              <a:rPr lang="en-US" dirty="0">
                <a:solidFill>
                  <a:srgbClr val="000000"/>
                </a:solidFill>
                <a:latin typeface="Arial" charset="0"/>
                <a:ea typeface="+mn-ea"/>
                <a:cs typeface="Arial" panose="020B0604020202020204" pitchFamily="34" charset="0"/>
              </a:rPr>
              <a:t>r</a:t>
            </a:r>
            <a:r>
              <a:rPr lang="en-US" baseline="-25000" dirty="0">
                <a:solidFill>
                  <a:srgbClr val="000000"/>
                </a:solidFill>
                <a:latin typeface="Arial" charset="0"/>
                <a:ea typeface="+mn-ea"/>
                <a:cs typeface="Arial" panose="020B0604020202020204" pitchFamily="34" charset="0"/>
              </a:rPr>
              <a:t>12</a:t>
            </a:r>
            <a:r>
              <a:rPr lang="en-US" dirty="0">
                <a:solidFill>
                  <a:srgbClr val="000000"/>
                </a:solidFill>
                <a:latin typeface="Arial" charset="0"/>
                <a:ea typeface="+mn-ea"/>
                <a:cs typeface="Arial" panose="020B0604020202020204" pitchFamily="34" charset="0"/>
              </a:rPr>
              <a:t> is irrelevant, since row 1 already acted as the pivot row. As r</a:t>
            </a:r>
            <a:r>
              <a:rPr lang="en-US" baseline="-25000" dirty="0">
                <a:solidFill>
                  <a:srgbClr val="000000"/>
                </a:solidFill>
                <a:latin typeface="Arial" charset="0"/>
                <a:ea typeface="+mn-ea"/>
                <a:cs typeface="Arial" panose="020B0604020202020204" pitchFamily="34" charset="0"/>
              </a:rPr>
              <a:t>32</a:t>
            </a:r>
            <a:r>
              <a:rPr lang="en-US" dirty="0">
                <a:solidFill>
                  <a:srgbClr val="000000"/>
                </a:solidFill>
                <a:latin typeface="Arial" charset="0"/>
                <a:ea typeface="+mn-ea"/>
                <a:cs typeface="Arial" panose="020B0604020202020204" pitchFamily="34" charset="0"/>
              </a:rPr>
              <a:t> is bigger than r</a:t>
            </a:r>
            <a:r>
              <a:rPr lang="en-US" baseline="-25000" dirty="0">
                <a:solidFill>
                  <a:srgbClr val="000000"/>
                </a:solidFill>
                <a:latin typeface="Arial" charset="0"/>
                <a:ea typeface="+mn-ea"/>
                <a:cs typeface="Arial" panose="020B0604020202020204" pitchFamily="34" charset="0"/>
              </a:rPr>
              <a:t>22</a:t>
            </a:r>
            <a:r>
              <a:rPr lang="en-US" dirty="0">
                <a:solidFill>
                  <a:srgbClr val="000000"/>
                </a:solidFill>
                <a:latin typeface="Arial" charset="0"/>
                <a:ea typeface="+mn-ea"/>
                <a:cs typeface="Arial" panose="020B0604020202020204" pitchFamily="34" charset="0"/>
              </a:rPr>
              <a:t>, the third row is the better pivot row. After interchanging rows 2 and 3, we have</a:t>
            </a: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Arial" charset="0"/>
              <a:ea typeface="+mn-ea"/>
              <a:cs typeface="Arial" panose="020B0604020202020204" pitchFamily="34" charset="0"/>
            </a:endParaRPr>
          </a:p>
          <a:p>
            <a:pPr defTabSz="914400">
              <a:defRPr/>
            </a:pPr>
            <a:r>
              <a:rPr lang="en-US" dirty="0">
                <a:solidFill>
                  <a:srgbClr val="000000"/>
                </a:solidFill>
                <a:latin typeface="Arial" charset="0"/>
                <a:ea typeface="+mn-ea"/>
                <a:cs typeface="Arial" panose="020B0604020202020204" pitchFamily="34" charset="0"/>
              </a:rPr>
              <a:t>The second elimination pass now yields</a:t>
            </a: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Interstate"/>
              <a:ea typeface="+mn-ea"/>
              <a:cs typeface="Arial" panose="020B0604020202020204" pitchFamily="34" charset="0"/>
            </a:endParaRPr>
          </a:p>
          <a:p>
            <a:pPr defTabSz="914400">
              <a:defRPr/>
            </a:pPr>
            <a:endParaRPr lang="en-US" dirty="0">
              <a:solidFill>
                <a:srgbClr val="000000"/>
              </a:solidFill>
              <a:latin typeface="Arial" charset="0"/>
              <a:ea typeface="+mn-ea"/>
              <a:cs typeface="Arial" panose="020B0604020202020204" pitchFamily="34" charset="0"/>
            </a:endParaRPr>
          </a:p>
          <a:p>
            <a:pPr defTabSz="914400">
              <a:defRPr/>
            </a:pPr>
            <a:r>
              <a:rPr lang="en-US" dirty="0">
                <a:solidFill>
                  <a:srgbClr val="000000"/>
                </a:solidFill>
                <a:latin typeface="Arial" charset="0"/>
                <a:ea typeface="+mn-ea"/>
                <a:cs typeface="Arial" panose="020B0604020202020204" pitchFamily="34" charset="0"/>
              </a:rPr>
              <a:t>Because the solution of </a:t>
            </a:r>
            <a:r>
              <a:rPr lang="en-US" b="1" dirty="0" err="1">
                <a:solidFill>
                  <a:srgbClr val="000000"/>
                </a:solidFill>
                <a:latin typeface="Arial" charset="0"/>
                <a:ea typeface="+mn-ea"/>
                <a:cs typeface="Arial" panose="020B0604020202020204" pitchFamily="34" charset="0"/>
              </a:rPr>
              <a:t>Ux</a:t>
            </a:r>
            <a:r>
              <a:rPr lang="en-US" b="1" dirty="0">
                <a:solidFill>
                  <a:srgbClr val="000000"/>
                </a:solidFill>
                <a:latin typeface="Arial" charset="0"/>
                <a:ea typeface="+mn-ea"/>
                <a:cs typeface="Arial" panose="020B0604020202020204" pitchFamily="34" charset="0"/>
              </a:rPr>
              <a:t> = c </a:t>
            </a:r>
            <a:r>
              <a:rPr lang="en-US" dirty="0">
                <a:solidFill>
                  <a:srgbClr val="000000"/>
                </a:solidFill>
                <a:latin typeface="Arial" charset="0"/>
                <a:ea typeface="+mn-ea"/>
                <a:cs typeface="Arial" panose="020B0604020202020204" pitchFamily="34" charset="0"/>
              </a:rPr>
              <a:t>by back substitution is not affected by pivoting, we skip the details computation. The result is </a:t>
            </a:r>
            <a:r>
              <a:rPr lang="en-US" b="1" dirty="0" err="1">
                <a:solidFill>
                  <a:srgbClr val="000000"/>
                </a:solidFill>
                <a:latin typeface="Arial" charset="0"/>
                <a:ea typeface="+mn-ea"/>
                <a:cs typeface="Arial" panose="020B0604020202020204" pitchFamily="34" charset="0"/>
              </a:rPr>
              <a:t>x</a:t>
            </a:r>
            <a:r>
              <a:rPr lang="en-US" b="1" baseline="30000" dirty="0" err="1">
                <a:solidFill>
                  <a:srgbClr val="000000"/>
                </a:solidFill>
                <a:latin typeface="Arial" charset="0"/>
                <a:ea typeface="+mn-ea"/>
                <a:cs typeface="Arial" panose="020B0604020202020204" pitchFamily="34" charset="0"/>
              </a:rPr>
              <a:t>T</a:t>
            </a:r>
            <a:r>
              <a:rPr lang="en-US" b="1" dirty="0">
                <a:solidFill>
                  <a:srgbClr val="000000"/>
                </a:solidFill>
                <a:latin typeface="Arial" charset="0"/>
                <a:ea typeface="+mn-ea"/>
                <a:cs typeface="Arial" panose="020B0604020202020204" pitchFamily="34" charset="0"/>
              </a:rPr>
              <a:t> = [1 -1 2]</a:t>
            </a:r>
            <a:endParaRPr lang="en-US" dirty="0">
              <a:solidFill>
                <a:srgbClr val="000000"/>
              </a:solidFill>
              <a:latin typeface="Arial" charset="0"/>
              <a:ea typeface="+mn-ea"/>
              <a:cs typeface="Arial" panose="020B0604020202020204" pitchFamily="34" charset="0"/>
            </a:endParaRPr>
          </a:p>
          <a:p>
            <a:pPr defTabSz="914400">
              <a:defRPr/>
            </a:pPr>
            <a:endParaRPr lang="en-US" dirty="0">
              <a:solidFill>
                <a:srgbClr val="000000"/>
              </a:solidFill>
              <a:latin typeface="Arial" charset="0"/>
              <a:ea typeface="+mn-ea"/>
              <a:cs typeface="Arial" panose="020B0604020202020204" pitchFamily="34" charset="0"/>
            </a:endParaRPr>
          </a:p>
        </p:txBody>
      </p:sp>
      <p:pic>
        <p:nvPicPr>
          <p:cNvPr id="8" name="Picture 2">
            <a:extLst>
              <a:ext uri="{FF2B5EF4-FFF2-40B4-BE49-F238E27FC236}">
                <a16:creationId xmlns:a16="http://schemas.microsoft.com/office/drawing/2014/main" id="{F2D2AA5D-8A47-48DE-A5A9-03B71B28C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182" y="3105151"/>
            <a:ext cx="44100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63EAC0C1-5A5E-4D6B-8EBD-18E36D0AC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582" y="4646614"/>
            <a:ext cx="40005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02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Gauss–Seidel Method</a:t>
            </a:r>
          </a:p>
        </p:txBody>
      </p:sp>
      <p:sp>
        <p:nvSpPr>
          <p:cNvPr id="3" name="Text Box 16">
            <a:extLst>
              <a:ext uri="{FF2B5EF4-FFF2-40B4-BE49-F238E27FC236}">
                <a16:creationId xmlns:a16="http://schemas.microsoft.com/office/drawing/2014/main" id="{4634E8AC-0FAE-4B25-A75D-1F9FDF33E107}"/>
              </a:ext>
            </a:extLst>
          </p:cNvPr>
          <p:cNvSpPr txBox="1">
            <a:spLocks noChangeArrowheads="1"/>
          </p:cNvSpPr>
          <p:nvPr/>
        </p:nvSpPr>
        <p:spPr bwMode="auto">
          <a:xfrm>
            <a:off x="1295932" y="1736725"/>
            <a:ext cx="7391400" cy="3816350"/>
          </a:xfrm>
          <a:prstGeom prst="rect">
            <a:avLst/>
          </a:prstGeom>
          <a:noFill/>
          <a:ln w="9525">
            <a:noFill/>
            <a:miter lim="800000"/>
            <a:headEnd/>
            <a:tailEnd/>
          </a:ln>
        </p:spPr>
        <p:txBody>
          <a:bodyPr>
            <a:spAutoFit/>
          </a:bodyPr>
          <a:lstStyle/>
          <a:p>
            <a:pPr defTabSz="914400">
              <a:spcBef>
                <a:spcPct val="50000"/>
              </a:spcBef>
              <a:defRPr/>
            </a:pPr>
            <a:r>
              <a:rPr lang="en-US" sz="2200" dirty="0">
                <a:solidFill>
                  <a:srgbClr val="000000"/>
                </a:solidFill>
                <a:latin typeface="Interstate"/>
                <a:ea typeface="+mn-ea"/>
                <a:cs typeface="Arial" panose="020B0604020202020204" pitchFamily="34" charset="0"/>
              </a:rPr>
              <a:t>The equations </a:t>
            </a:r>
            <a:r>
              <a:rPr lang="en-US" sz="2200" b="1" dirty="0">
                <a:solidFill>
                  <a:srgbClr val="000000"/>
                </a:solidFill>
                <a:latin typeface="Interstate"/>
                <a:ea typeface="+mn-ea"/>
                <a:cs typeface="Arial" panose="020B0604020202020204" pitchFamily="34" charset="0"/>
              </a:rPr>
              <a:t>Ax = b </a:t>
            </a:r>
            <a:r>
              <a:rPr lang="en-US" sz="2200" dirty="0">
                <a:solidFill>
                  <a:srgbClr val="000000"/>
                </a:solidFill>
                <a:latin typeface="Interstate"/>
                <a:ea typeface="+mn-ea"/>
                <a:cs typeface="Arial" panose="020B0604020202020204" pitchFamily="34" charset="0"/>
              </a:rPr>
              <a:t>are in scalar notation</a:t>
            </a:r>
          </a:p>
          <a:p>
            <a:pPr defTabSz="914400">
              <a:spcBef>
                <a:spcPct val="50000"/>
              </a:spcBef>
              <a:defRPr/>
            </a:pPr>
            <a:endParaRPr lang="en-US" sz="2200" dirty="0">
              <a:solidFill>
                <a:srgbClr val="000000"/>
              </a:solidFill>
              <a:latin typeface="Interstate"/>
              <a:ea typeface="+mn-ea"/>
              <a:cs typeface="Arial" panose="020B0604020202020204" pitchFamily="34" charset="0"/>
            </a:endParaRPr>
          </a:p>
          <a:p>
            <a:pPr defTabSz="914400">
              <a:spcBef>
                <a:spcPct val="50000"/>
              </a:spcBef>
              <a:defRPr/>
            </a:pPr>
            <a:endParaRPr lang="en-US" sz="2200" dirty="0">
              <a:solidFill>
                <a:srgbClr val="000000"/>
              </a:solidFill>
              <a:latin typeface="Interstate"/>
              <a:ea typeface="+mn-ea"/>
              <a:cs typeface="Arial" panose="020B0604020202020204" pitchFamily="34" charset="0"/>
            </a:endParaRPr>
          </a:p>
          <a:p>
            <a:pPr defTabSz="914400">
              <a:spcBef>
                <a:spcPct val="50000"/>
              </a:spcBef>
              <a:defRPr/>
            </a:pPr>
            <a:r>
              <a:rPr lang="en-US" sz="2200" dirty="0">
                <a:solidFill>
                  <a:srgbClr val="000000"/>
                </a:solidFill>
                <a:latin typeface="Interstate"/>
                <a:ea typeface="+mn-ea"/>
                <a:cs typeface="Arial" panose="020B0604020202020204" pitchFamily="34" charset="0"/>
              </a:rPr>
              <a:t>Extracting the term containing x</a:t>
            </a:r>
            <a:r>
              <a:rPr lang="en-US" sz="2200" baseline="-25000" dirty="0">
                <a:solidFill>
                  <a:srgbClr val="000000"/>
                </a:solidFill>
                <a:latin typeface="Interstate"/>
                <a:ea typeface="+mn-ea"/>
                <a:cs typeface="Arial" panose="020B0604020202020204" pitchFamily="34" charset="0"/>
              </a:rPr>
              <a:t>i</a:t>
            </a:r>
            <a:r>
              <a:rPr lang="en-US" sz="2200" dirty="0">
                <a:solidFill>
                  <a:srgbClr val="000000"/>
                </a:solidFill>
                <a:latin typeface="Interstate"/>
                <a:ea typeface="+mn-ea"/>
                <a:cs typeface="Arial" panose="020B0604020202020204" pitchFamily="34" charset="0"/>
              </a:rPr>
              <a:t> from the summation sign yields</a:t>
            </a:r>
          </a:p>
          <a:p>
            <a:pPr defTabSz="914400">
              <a:spcBef>
                <a:spcPct val="50000"/>
              </a:spcBef>
              <a:defRPr/>
            </a:pPr>
            <a:endParaRPr lang="en-US" sz="2200" dirty="0">
              <a:solidFill>
                <a:srgbClr val="000000"/>
              </a:solidFill>
              <a:latin typeface="Interstate"/>
              <a:ea typeface="+mn-ea"/>
              <a:cs typeface="Arial" panose="020B0604020202020204" pitchFamily="34" charset="0"/>
            </a:endParaRPr>
          </a:p>
          <a:p>
            <a:pPr defTabSz="914400">
              <a:spcBef>
                <a:spcPct val="50000"/>
              </a:spcBef>
              <a:defRPr/>
            </a:pPr>
            <a:endParaRPr lang="en-US" sz="2200" dirty="0">
              <a:solidFill>
                <a:srgbClr val="000000"/>
              </a:solidFill>
              <a:latin typeface="Interstate"/>
              <a:ea typeface="+mn-ea"/>
              <a:cs typeface="Arial" panose="020B0604020202020204" pitchFamily="34" charset="0"/>
            </a:endParaRPr>
          </a:p>
          <a:p>
            <a:pPr defTabSz="914400">
              <a:spcBef>
                <a:spcPct val="50000"/>
              </a:spcBef>
              <a:defRPr/>
            </a:pPr>
            <a:r>
              <a:rPr lang="en-US" sz="2200" dirty="0">
                <a:solidFill>
                  <a:srgbClr val="000000"/>
                </a:solidFill>
                <a:latin typeface="Interstate"/>
                <a:ea typeface="+mn-ea"/>
                <a:cs typeface="Arial" panose="020B0604020202020204" pitchFamily="34" charset="0"/>
              </a:rPr>
              <a:t>Solving for x</a:t>
            </a:r>
            <a:r>
              <a:rPr lang="en-US" sz="2200" baseline="-25000" dirty="0">
                <a:solidFill>
                  <a:srgbClr val="000000"/>
                </a:solidFill>
                <a:latin typeface="Interstate"/>
                <a:ea typeface="+mn-ea"/>
                <a:cs typeface="Arial" panose="020B0604020202020204" pitchFamily="34" charset="0"/>
              </a:rPr>
              <a:t>i</a:t>
            </a:r>
            <a:r>
              <a:rPr lang="en-US" sz="2200" dirty="0">
                <a:solidFill>
                  <a:srgbClr val="000000"/>
                </a:solidFill>
                <a:latin typeface="Interstate"/>
                <a:ea typeface="+mn-ea"/>
                <a:cs typeface="Arial" panose="020B0604020202020204" pitchFamily="34" charset="0"/>
              </a:rPr>
              <a:t>, we get</a:t>
            </a:r>
          </a:p>
        </p:txBody>
      </p:sp>
      <p:sp>
        <p:nvSpPr>
          <p:cNvPr id="5" name="Rectangle 5">
            <a:extLst>
              <a:ext uri="{FF2B5EF4-FFF2-40B4-BE49-F238E27FC236}">
                <a16:creationId xmlns:a16="http://schemas.microsoft.com/office/drawing/2014/main" id="{203A2E06-4F15-4BDE-B086-6DC8906A76F0}"/>
              </a:ext>
            </a:extLst>
          </p:cNvPr>
          <p:cNvSpPr>
            <a:spLocks noChangeArrowheads="1"/>
          </p:cNvSpPr>
          <p:nvPr/>
        </p:nvSpPr>
        <p:spPr bwMode="auto">
          <a:xfrm>
            <a:off x="762532" y="3379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6" name="Picture 7">
            <a:extLst>
              <a:ext uri="{FF2B5EF4-FFF2-40B4-BE49-F238E27FC236}">
                <a16:creationId xmlns:a16="http://schemas.microsoft.com/office/drawing/2014/main" id="{B234AB3C-6FDE-4AA1-A804-C6AC97767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332" y="2193925"/>
            <a:ext cx="3286125" cy="8509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FFED92CA-C84D-4149-9D83-DC631878A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532" y="3771900"/>
            <a:ext cx="3819525" cy="1089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9">
            <a:extLst>
              <a:ext uri="{FF2B5EF4-FFF2-40B4-BE49-F238E27FC236}">
                <a16:creationId xmlns:a16="http://schemas.microsoft.com/office/drawing/2014/main" id="{99F9F819-CC80-4E57-9CA2-A88C8F93D5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7470" y="5532438"/>
            <a:ext cx="4183062"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2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Gauss–Seidel Method</a:t>
            </a:r>
          </a:p>
        </p:txBody>
      </p:sp>
      <p:sp>
        <p:nvSpPr>
          <p:cNvPr id="5" name="Rectangle 5">
            <a:extLst>
              <a:ext uri="{FF2B5EF4-FFF2-40B4-BE49-F238E27FC236}">
                <a16:creationId xmlns:a16="http://schemas.microsoft.com/office/drawing/2014/main" id="{203A2E06-4F15-4BDE-B086-6DC8906A76F0}"/>
              </a:ext>
            </a:extLst>
          </p:cNvPr>
          <p:cNvSpPr>
            <a:spLocks noChangeArrowheads="1"/>
          </p:cNvSpPr>
          <p:nvPr/>
        </p:nvSpPr>
        <p:spPr bwMode="auto">
          <a:xfrm>
            <a:off x="762532" y="3379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altLang="en-US" sz="1200" b="0"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Content Placeholder 2">
            <a:extLst>
              <a:ext uri="{FF2B5EF4-FFF2-40B4-BE49-F238E27FC236}">
                <a16:creationId xmlns:a16="http://schemas.microsoft.com/office/drawing/2014/main" id="{C96AEC87-F218-4C58-8A1D-44A0CA1F17B9}"/>
              </a:ext>
            </a:extLst>
          </p:cNvPr>
          <p:cNvSpPr txBox="1">
            <a:spLocks/>
          </p:cNvSpPr>
          <p:nvPr/>
        </p:nvSpPr>
        <p:spPr bwMode="auto">
          <a:xfrm>
            <a:off x="1295932" y="2009776"/>
            <a:ext cx="8077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Convergence can be checked using the criterion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    for all </a:t>
            </a:r>
            <a:r>
              <a:rPr kumimoji="0" lang="en-US" altLang="en-US" sz="2400" b="0" i="1" u="none" strike="noStrike" kern="0" cap="none" spc="0" normalizeH="0" baseline="0" noProof="0" dirty="0" err="1">
                <a:ln>
                  <a:noFill/>
                </a:ln>
                <a:solidFill>
                  <a:srgbClr val="000000"/>
                </a:solidFill>
                <a:effectLst/>
                <a:uLnTx/>
                <a:uFillTx/>
                <a:latin typeface="Interstate"/>
                <a:ea typeface="+mn-ea"/>
                <a:cs typeface="+mn-cs"/>
              </a:rPr>
              <a:t>i</a:t>
            </a: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 where </a:t>
            </a:r>
            <a:r>
              <a:rPr kumimoji="0" lang="en-US" altLang="en-US" sz="2400" b="0" i="1" u="none" strike="noStrike" kern="0" cap="none" spc="0" normalizeH="0" baseline="0" noProof="0" dirty="0">
                <a:ln>
                  <a:noFill/>
                </a:ln>
                <a:solidFill>
                  <a:srgbClr val="000000"/>
                </a:solidFill>
                <a:effectLst/>
                <a:uLnTx/>
                <a:uFillTx/>
                <a:latin typeface="Interstate"/>
                <a:ea typeface="+mn-ea"/>
                <a:cs typeface="+mn-cs"/>
              </a:rPr>
              <a:t>j</a:t>
            </a: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 and </a:t>
            </a:r>
            <a:r>
              <a:rPr kumimoji="0" lang="en-US" altLang="en-US" sz="2400" b="0" i="1" u="none" strike="noStrike" kern="0" cap="none" spc="0" normalizeH="0" baseline="0" noProof="0" dirty="0">
                <a:ln>
                  <a:noFill/>
                </a:ln>
                <a:solidFill>
                  <a:srgbClr val="000000"/>
                </a:solidFill>
                <a:effectLst/>
                <a:uLnTx/>
                <a:uFillTx/>
                <a:latin typeface="Interstate"/>
                <a:ea typeface="+mn-ea"/>
                <a:cs typeface="+mn-cs"/>
              </a:rPr>
              <a:t>j − 1 </a:t>
            </a: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are the present and previous iterations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Interstate"/>
                <a:ea typeface="+mn-ea"/>
                <a:cs typeface="+mn-cs"/>
              </a:rPr>
              <a:t>    </a:t>
            </a:r>
            <a:r>
              <a:rPr kumimoji="0" lang="en-US" altLang="en-US" sz="2400" b="0" i="0" u="none" strike="noStrike" kern="0" cap="none" spc="0" normalizeH="0" baseline="0" noProof="0" dirty="0">
                <a:ln>
                  <a:noFill/>
                </a:ln>
                <a:solidFill>
                  <a:srgbClr val="000000"/>
                </a:solidFill>
                <a:effectLst/>
                <a:uLnTx/>
                <a:uFillTx/>
                <a:latin typeface="Interstate"/>
                <a:ea typeface="+mn-ea"/>
                <a:cs typeface="+mn-cs"/>
                <a:sym typeface="Symbol" panose="05050102010706020507" pitchFamily="18" charset="2"/>
              </a:rPr>
              <a:t></a:t>
            </a:r>
            <a:r>
              <a:rPr kumimoji="0" lang="en-US" altLang="en-US" sz="2400" b="0" i="1" u="none" strike="noStrike" kern="0" cap="none" spc="0" normalizeH="0" baseline="0" noProof="0" dirty="0">
                <a:ln>
                  <a:noFill/>
                </a:ln>
                <a:solidFill>
                  <a:srgbClr val="000000"/>
                </a:solidFill>
                <a:effectLst/>
                <a:uLnTx/>
                <a:uFillTx/>
                <a:latin typeface="Interstate"/>
                <a:ea typeface="+mn-ea"/>
                <a:cs typeface="+mn-cs"/>
                <a:sym typeface="Symbol" panose="05050102010706020507" pitchFamily="18" charset="2"/>
              </a:rPr>
              <a:t>s </a:t>
            </a:r>
            <a:r>
              <a:rPr kumimoji="0" lang="en-US" altLang="en-US" sz="2400" b="0" i="0" u="none" strike="noStrike" kern="0" cap="none" spc="0" normalizeH="0" baseline="0" noProof="0" dirty="0">
                <a:ln>
                  <a:noFill/>
                </a:ln>
                <a:solidFill>
                  <a:srgbClr val="000000"/>
                </a:solidFill>
                <a:effectLst/>
                <a:uLnTx/>
                <a:uFillTx/>
                <a:latin typeface="Interstate"/>
                <a:ea typeface="+mn-ea"/>
                <a:cs typeface="+mn-cs"/>
                <a:sym typeface="Symbol" panose="05050102010706020507" pitchFamily="18" charset="2"/>
              </a:rPr>
              <a:t>is tolerance error</a:t>
            </a:r>
            <a:endParaRPr kumimoji="0" lang="en-US" altLang="en-US" sz="2400" b="0" i="0" u="none" strike="noStrike" kern="0" cap="none" spc="0" normalizeH="0" baseline="0" noProof="0" dirty="0">
              <a:ln>
                <a:noFill/>
              </a:ln>
              <a:solidFill>
                <a:srgbClr val="000000"/>
              </a:solidFill>
              <a:effectLst/>
              <a:uLnTx/>
              <a:uFillTx/>
              <a:latin typeface="Interstate"/>
              <a:ea typeface="+mn-ea"/>
              <a:cs typeface="+mn-cs"/>
            </a:endParaRPr>
          </a:p>
        </p:txBody>
      </p:sp>
      <p:pic>
        <p:nvPicPr>
          <p:cNvPr id="10" name="Picture 2">
            <a:extLst>
              <a:ext uri="{FF2B5EF4-FFF2-40B4-BE49-F238E27FC236}">
                <a16:creationId xmlns:a16="http://schemas.microsoft.com/office/drawing/2014/main" id="{718028C8-1C65-4532-8559-3887E370F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532" y="2695576"/>
            <a:ext cx="39624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83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6">
            <a:extLst>
              <a:ext uri="{FF2B5EF4-FFF2-40B4-BE49-F238E27FC236}">
                <a16:creationId xmlns:a16="http://schemas.microsoft.com/office/drawing/2014/main" id="{4FC8074E-A40B-4854-AA8A-88A445A40FB3}"/>
              </a:ext>
            </a:extLst>
          </p:cNvPr>
          <p:cNvSpPr txBox="1">
            <a:spLocks noChangeArrowheads="1"/>
          </p:cNvSpPr>
          <p:nvPr/>
        </p:nvSpPr>
        <p:spPr bwMode="auto">
          <a:xfrm>
            <a:off x="1109028" y="1820020"/>
            <a:ext cx="8655262" cy="280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r>
              <a:rPr lang="en-US" altLang="en-US" sz="2206"/>
              <a:t>Solve the equations by the Gauss–Seidel method without relaxation</a:t>
            </a:r>
          </a:p>
          <a:p>
            <a:pPr eaLnBrk="1" hangingPunct="1"/>
            <a:endParaRPr lang="en-US" altLang="en-US" sz="2206"/>
          </a:p>
          <a:p>
            <a:pPr eaLnBrk="1" hangingPunct="1"/>
            <a:endParaRPr lang="en-US" altLang="en-US" sz="2206"/>
          </a:p>
          <a:p>
            <a:pPr eaLnBrk="1" hangingPunct="1"/>
            <a:endParaRPr lang="en-US" altLang="en-US" sz="2206"/>
          </a:p>
          <a:p>
            <a:pPr eaLnBrk="1" hangingPunct="1"/>
            <a:r>
              <a:rPr lang="en-US" altLang="en-US" sz="2206" b="1">
                <a:solidFill>
                  <a:srgbClr val="00B050"/>
                </a:solidFill>
              </a:rPr>
              <a:t>Solution</a:t>
            </a:r>
          </a:p>
          <a:p>
            <a:pPr eaLnBrk="1" hangingPunct="1"/>
            <a:r>
              <a:rPr lang="en-US" altLang="en-US" sz="2206"/>
              <a:t>With the given data, the iteration formulas become as left equation below. Choosing the starting values x</a:t>
            </a:r>
            <a:r>
              <a:rPr lang="en-US" altLang="en-US" sz="2206" baseline="-25000"/>
              <a:t>1</a:t>
            </a:r>
            <a:r>
              <a:rPr lang="en-US" altLang="en-US" sz="2206"/>
              <a:t> = x</a:t>
            </a:r>
            <a:r>
              <a:rPr lang="en-US" altLang="en-US" sz="2206" baseline="-25000"/>
              <a:t>2 </a:t>
            </a:r>
            <a:r>
              <a:rPr lang="en-US" altLang="en-US" sz="2206"/>
              <a:t>= x</a:t>
            </a:r>
            <a:r>
              <a:rPr lang="en-US" altLang="en-US" sz="2206" baseline="-25000"/>
              <a:t>3</a:t>
            </a:r>
            <a:r>
              <a:rPr lang="en-US" altLang="en-US" sz="2206"/>
              <a:t> = 0, the first iteration gives us a right equation below</a:t>
            </a:r>
            <a:endParaRPr lang="en-US" altLang="en-US" sz="2206" b="1">
              <a:solidFill>
                <a:srgbClr val="00B050"/>
              </a:solidFill>
            </a:endParaRPr>
          </a:p>
        </p:txBody>
      </p:sp>
      <p:sp>
        <p:nvSpPr>
          <p:cNvPr id="34819" name="Rectangle 5">
            <a:extLst>
              <a:ext uri="{FF2B5EF4-FFF2-40B4-BE49-F238E27FC236}">
                <a16:creationId xmlns:a16="http://schemas.microsoft.com/office/drawing/2014/main" id="{F1DA10C8-6C8F-4E9B-8929-B036F6E138BB}"/>
              </a:ext>
            </a:extLst>
          </p:cNvPr>
          <p:cNvSpPr>
            <a:spLocks noChangeArrowheads="1"/>
          </p:cNvSpPr>
          <p:nvPr/>
        </p:nvSpPr>
        <p:spPr bwMode="auto">
          <a:xfrm>
            <a:off x="604839" y="3483996"/>
            <a:ext cx="184731" cy="29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endParaRPr lang="id-ID" altLang="en-US" sz="1323"/>
          </a:p>
        </p:txBody>
      </p:sp>
      <p:pic>
        <p:nvPicPr>
          <p:cNvPr id="34823" name="Picture 2">
            <a:extLst>
              <a:ext uri="{FF2B5EF4-FFF2-40B4-BE49-F238E27FC236}">
                <a16:creationId xmlns:a16="http://schemas.microsoft.com/office/drawing/2014/main" id="{5DF07FE7-932B-43AE-A6C8-4E10EE45B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041" y="2240178"/>
            <a:ext cx="3613362" cy="117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3">
            <a:extLst>
              <a:ext uri="{FF2B5EF4-FFF2-40B4-BE49-F238E27FC236}">
                <a16:creationId xmlns:a16="http://schemas.microsoft.com/office/drawing/2014/main" id="{315B3A50-BFD6-4594-B54C-D1C5E05A9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440" y="4677096"/>
            <a:ext cx="2773045" cy="217957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34825" name="Picture 4">
            <a:extLst>
              <a:ext uri="{FF2B5EF4-FFF2-40B4-BE49-F238E27FC236}">
                <a16:creationId xmlns:a16="http://schemas.microsoft.com/office/drawing/2014/main" id="{3B06D0C5-D41A-4751-B243-6EEDF1C324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6738" y="4677096"/>
            <a:ext cx="3529330" cy="219357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5CD9B63-3B5F-467E-A105-0FF4F2A7DD93}"/>
              </a:ext>
            </a:extLst>
          </p:cNvPr>
          <p:cNvSpPr>
            <a:spLocks noGrp="1"/>
          </p:cNvSpPr>
          <p:nvPr>
            <p:ph type="title"/>
          </p:nvPr>
        </p:nvSpPr>
        <p:spPr>
          <a:xfrm>
            <a:off x="1295932" y="749301"/>
            <a:ext cx="8096773" cy="1260475"/>
          </a:xfrm>
        </p:spPr>
        <p:txBody>
          <a:bodyPr/>
          <a:lstStyle/>
          <a:p>
            <a:pPr algn="ctr"/>
            <a:r>
              <a:rPr lang="en-HK" sz="4000" b="1" dirty="0"/>
              <a:t>Example 4</a:t>
            </a:r>
            <a:endParaRPr lang="id-ID" sz="4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a:extLst>
              <a:ext uri="{FF2B5EF4-FFF2-40B4-BE49-F238E27FC236}">
                <a16:creationId xmlns:a16="http://schemas.microsoft.com/office/drawing/2014/main" id="{F1DA10C8-6C8F-4E9B-8929-B036F6E138BB}"/>
              </a:ext>
            </a:extLst>
          </p:cNvPr>
          <p:cNvSpPr>
            <a:spLocks noChangeArrowheads="1"/>
          </p:cNvSpPr>
          <p:nvPr/>
        </p:nvSpPr>
        <p:spPr bwMode="auto">
          <a:xfrm>
            <a:off x="604839" y="3483996"/>
            <a:ext cx="184731" cy="29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endParaRPr lang="id-ID" altLang="en-US" sz="1323"/>
          </a:p>
        </p:txBody>
      </p:sp>
      <p:sp>
        <p:nvSpPr>
          <p:cNvPr id="10" name="Title 1">
            <a:extLst>
              <a:ext uri="{FF2B5EF4-FFF2-40B4-BE49-F238E27FC236}">
                <a16:creationId xmlns:a16="http://schemas.microsoft.com/office/drawing/2014/main" id="{45CD9B63-3B5F-467E-A105-0FF4F2A7DD93}"/>
              </a:ext>
            </a:extLst>
          </p:cNvPr>
          <p:cNvSpPr>
            <a:spLocks noGrp="1"/>
          </p:cNvSpPr>
          <p:nvPr>
            <p:ph type="title"/>
          </p:nvPr>
        </p:nvSpPr>
        <p:spPr>
          <a:xfrm>
            <a:off x="1295932" y="749301"/>
            <a:ext cx="8096773" cy="1260475"/>
          </a:xfrm>
        </p:spPr>
        <p:txBody>
          <a:bodyPr/>
          <a:lstStyle/>
          <a:p>
            <a:pPr algn="ctr"/>
            <a:r>
              <a:rPr lang="en-HK" sz="4000" b="1" dirty="0"/>
              <a:t>Example 4</a:t>
            </a:r>
            <a:endParaRPr lang="id-ID" sz="4000" b="1" dirty="0"/>
          </a:p>
        </p:txBody>
      </p:sp>
      <p:sp>
        <p:nvSpPr>
          <p:cNvPr id="8" name="Text Box 16">
            <a:extLst>
              <a:ext uri="{FF2B5EF4-FFF2-40B4-BE49-F238E27FC236}">
                <a16:creationId xmlns:a16="http://schemas.microsoft.com/office/drawing/2014/main" id="{06B8E3E0-A36A-4E57-85C5-9ADE98EB192F}"/>
              </a:ext>
            </a:extLst>
          </p:cNvPr>
          <p:cNvSpPr txBox="1">
            <a:spLocks noChangeArrowheads="1"/>
          </p:cNvSpPr>
          <p:nvPr/>
        </p:nvSpPr>
        <p:spPr bwMode="auto">
          <a:xfrm>
            <a:off x="1295932" y="1824038"/>
            <a:ext cx="8153400" cy="5262563"/>
          </a:xfrm>
          <a:prstGeom prst="rect">
            <a:avLst/>
          </a:prstGeom>
          <a:noFill/>
          <a:ln w="9525">
            <a:noFill/>
            <a:miter lim="800000"/>
            <a:headEnd/>
            <a:tailEnd/>
          </a:ln>
        </p:spPr>
        <p:txBody>
          <a:bodyPr>
            <a:spAutoFit/>
          </a:bodyPr>
          <a:lstStyle/>
          <a:p>
            <a:pPr>
              <a:defRPr/>
            </a:pPr>
            <a:r>
              <a:rPr lang="en-US" sz="2100" dirty="0">
                <a:latin typeface="+mn-lt"/>
                <a:cs typeface="+mn-cs"/>
              </a:rPr>
              <a:t>The second iteration yields</a:t>
            </a: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r>
              <a:rPr lang="en-US" sz="2100" dirty="0">
                <a:latin typeface="+mn-lt"/>
                <a:cs typeface="+mn-cs"/>
              </a:rPr>
              <a:t>and the third iteration results in</a:t>
            </a: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endParaRPr lang="en-US" sz="2100" b="1" dirty="0">
              <a:solidFill>
                <a:srgbClr val="00B050"/>
              </a:solidFill>
              <a:latin typeface="+mn-lt"/>
              <a:cs typeface="+mn-cs"/>
            </a:endParaRPr>
          </a:p>
          <a:p>
            <a:pPr>
              <a:defRPr/>
            </a:pPr>
            <a:r>
              <a:rPr lang="en-US" sz="2100" dirty="0">
                <a:latin typeface="+mn-lt"/>
                <a:cs typeface="+mn-cs"/>
              </a:rPr>
              <a:t>After five more iterations the results would agree with the exact solution x</a:t>
            </a:r>
            <a:r>
              <a:rPr lang="en-US" sz="2100" baseline="-25000" dirty="0">
                <a:latin typeface="+mn-lt"/>
                <a:cs typeface="+mn-cs"/>
              </a:rPr>
              <a:t>1</a:t>
            </a:r>
            <a:r>
              <a:rPr lang="en-US" sz="2100" dirty="0">
                <a:latin typeface="+mn-lt"/>
                <a:cs typeface="+mn-cs"/>
              </a:rPr>
              <a:t> = 3,x</a:t>
            </a:r>
            <a:r>
              <a:rPr lang="en-US" sz="2100" baseline="-25000" dirty="0">
                <a:latin typeface="+mn-lt"/>
                <a:cs typeface="+mn-cs"/>
              </a:rPr>
              <a:t>2</a:t>
            </a:r>
            <a:r>
              <a:rPr lang="en-US" sz="2100" dirty="0">
                <a:latin typeface="+mn-lt"/>
                <a:cs typeface="+mn-cs"/>
              </a:rPr>
              <a:t> = x</a:t>
            </a:r>
            <a:r>
              <a:rPr lang="en-US" sz="2100" baseline="-25000" dirty="0">
                <a:latin typeface="+mn-lt"/>
                <a:cs typeface="+mn-cs"/>
              </a:rPr>
              <a:t>3</a:t>
            </a:r>
            <a:r>
              <a:rPr lang="en-US" sz="2100" dirty="0">
                <a:latin typeface="+mn-lt"/>
                <a:cs typeface="+mn-cs"/>
              </a:rPr>
              <a:t> = 1 within five decimal places.</a:t>
            </a:r>
            <a:endParaRPr lang="en-US" sz="2100" b="1" dirty="0">
              <a:solidFill>
                <a:srgbClr val="00B050"/>
              </a:solidFill>
              <a:latin typeface="+mn-lt"/>
              <a:cs typeface="+mn-cs"/>
            </a:endParaRPr>
          </a:p>
        </p:txBody>
      </p:sp>
      <p:sp>
        <p:nvSpPr>
          <p:cNvPr id="9" name="Rectangle 5">
            <a:extLst>
              <a:ext uri="{FF2B5EF4-FFF2-40B4-BE49-F238E27FC236}">
                <a16:creationId xmlns:a16="http://schemas.microsoft.com/office/drawing/2014/main" id="{9EE6D551-2077-4DBE-B175-F3E0E8DC161A}"/>
              </a:ext>
            </a:extLst>
          </p:cNvPr>
          <p:cNvSpPr>
            <a:spLocks noChangeArrowheads="1"/>
          </p:cNvSpPr>
          <p:nvPr/>
        </p:nvSpPr>
        <p:spPr bwMode="auto">
          <a:xfrm>
            <a:off x="838732" y="3619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endParaRPr lang="id-ID" altLang="en-US"/>
          </a:p>
        </p:txBody>
      </p:sp>
      <p:pic>
        <p:nvPicPr>
          <p:cNvPr id="11" name="Picture 2">
            <a:extLst>
              <a:ext uri="{FF2B5EF4-FFF2-40B4-BE49-F238E27FC236}">
                <a16:creationId xmlns:a16="http://schemas.microsoft.com/office/drawing/2014/main" id="{4CB37108-4116-4FDA-A867-AF636CE98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732" y="2257426"/>
            <a:ext cx="4876800" cy="18526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3">
            <a:extLst>
              <a:ext uri="{FF2B5EF4-FFF2-40B4-BE49-F238E27FC236}">
                <a16:creationId xmlns:a16="http://schemas.microsoft.com/office/drawing/2014/main" id="{CA1E0512-9D31-4491-9739-CF9F5094E3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732" y="4414838"/>
            <a:ext cx="4983163" cy="18367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63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Exercise</a:t>
            </a:r>
            <a:endParaRPr lang="id-ID" sz="4000" b="1" dirty="0"/>
          </a:p>
        </p:txBody>
      </p:sp>
      <p:sp>
        <p:nvSpPr>
          <p:cNvPr id="9" name="Text Box 16">
            <a:extLst>
              <a:ext uri="{FF2B5EF4-FFF2-40B4-BE49-F238E27FC236}">
                <a16:creationId xmlns:a16="http://schemas.microsoft.com/office/drawing/2014/main" id="{CA191213-C6F7-4404-9DF3-8A01A4D71486}"/>
              </a:ext>
            </a:extLst>
          </p:cNvPr>
          <p:cNvSpPr txBox="1">
            <a:spLocks noChangeArrowheads="1"/>
          </p:cNvSpPr>
          <p:nvPr/>
        </p:nvSpPr>
        <p:spPr bwMode="auto">
          <a:xfrm>
            <a:off x="1524000" y="2050257"/>
            <a:ext cx="7391400" cy="2862262"/>
          </a:xfrm>
          <a:prstGeom prst="rect">
            <a:avLst/>
          </a:prstGeom>
          <a:noFill/>
          <a:ln w="9525">
            <a:noFill/>
            <a:miter lim="800000"/>
            <a:headEnd/>
            <a:tailEnd/>
          </a:ln>
        </p:spPr>
        <p:txBody>
          <a:bodyPr>
            <a:spAutoFit/>
          </a:bodyPr>
          <a:lstStyle/>
          <a:p>
            <a:pPr marL="457200" indent="-457200">
              <a:buFontTx/>
              <a:buAutoNum type="arabicPeriod"/>
              <a:defRPr/>
            </a:pPr>
            <a:r>
              <a:rPr lang="en-US" sz="2000" dirty="0">
                <a:latin typeface="Arial" charset="0"/>
                <a:cs typeface="+mn-cs"/>
              </a:rPr>
              <a:t>Use the Gauss–Seidel method to solve</a:t>
            </a:r>
          </a:p>
          <a:p>
            <a:pPr marL="457200" indent="-457200">
              <a:defRPr/>
            </a:pPr>
            <a:r>
              <a:rPr lang="en-US" sz="2000" dirty="0">
                <a:latin typeface="Arial" charset="0"/>
                <a:cs typeface="+mn-cs"/>
              </a:rPr>
              <a:t>       a.                                                 b. </a:t>
            </a:r>
          </a:p>
          <a:p>
            <a:pPr marL="457200" indent="-457200">
              <a:buFontTx/>
              <a:buAutoNum type="arabicPeriod"/>
              <a:defRPr/>
            </a:pPr>
            <a:endParaRPr lang="en-US" sz="2000" dirty="0">
              <a:latin typeface="Arial" charset="0"/>
              <a:cs typeface="+mn-cs"/>
            </a:endParaRPr>
          </a:p>
          <a:p>
            <a:pPr marL="457200" indent="-457200">
              <a:buFontTx/>
              <a:buAutoNum type="arabicPeriod"/>
              <a:defRPr/>
            </a:pPr>
            <a:endParaRPr lang="en-US" sz="2000" dirty="0">
              <a:latin typeface="Arial" charset="0"/>
              <a:cs typeface="+mn-cs"/>
            </a:endParaRPr>
          </a:p>
          <a:p>
            <a:pPr marL="457200" indent="-457200">
              <a:buFontTx/>
              <a:buAutoNum type="arabicPeriod"/>
              <a:defRPr/>
            </a:pPr>
            <a:endParaRPr lang="en-US" sz="2000" dirty="0">
              <a:latin typeface="Arial" charset="0"/>
              <a:cs typeface="+mn-cs"/>
            </a:endParaRPr>
          </a:p>
          <a:p>
            <a:pPr marL="457200" indent="-457200">
              <a:buFontTx/>
              <a:buAutoNum type="arabicPeriod"/>
              <a:defRPr/>
            </a:pPr>
            <a:endParaRPr lang="en-US" sz="2000" dirty="0">
              <a:latin typeface="Arial" charset="0"/>
              <a:cs typeface="+mn-cs"/>
            </a:endParaRPr>
          </a:p>
          <a:p>
            <a:pPr marL="457200" indent="-457200">
              <a:defRPr/>
            </a:pPr>
            <a:r>
              <a:rPr lang="en-US" sz="2000" dirty="0">
                <a:latin typeface="Arial" charset="0"/>
                <a:cs typeface="+mn-cs"/>
              </a:rPr>
              <a:t>2.    Use Gauss elimination with scaled row pivoting to solve</a:t>
            </a:r>
          </a:p>
          <a:p>
            <a:pPr>
              <a:defRPr/>
            </a:pPr>
            <a:endParaRPr lang="en-US" sz="2000" dirty="0">
              <a:latin typeface="Arial" charset="0"/>
              <a:cs typeface="+mn-cs"/>
            </a:endParaRPr>
          </a:p>
          <a:p>
            <a:pPr>
              <a:defRPr/>
            </a:pPr>
            <a:r>
              <a:rPr lang="en-US" sz="2000" dirty="0">
                <a:latin typeface="Arial" charset="0"/>
                <a:cs typeface="+mn-cs"/>
              </a:rPr>
              <a:t>.</a:t>
            </a:r>
          </a:p>
        </p:txBody>
      </p:sp>
      <p:sp>
        <p:nvSpPr>
          <p:cNvPr id="10" name="Rectangle 5">
            <a:extLst>
              <a:ext uri="{FF2B5EF4-FFF2-40B4-BE49-F238E27FC236}">
                <a16:creationId xmlns:a16="http://schemas.microsoft.com/office/drawing/2014/main" id="{91849642-8DC5-4E37-9EDF-DB0C4C42B6C6}"/>
              </a:ext>
            </a:extLst>
          </p:cNvPr>
          <p:cNvSpPr>
            <a:spLocks noChangeArrowheads="1"/>
          </p:cNvSpPr>
          <p:nvPr/>
        </p:nvSpPr>
        <p:spPr bwMode="auto">
          <a:xfrm>
            <a:off x="990600" y="3393282"/>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endParaRPr lang="id-ID" altLang="en-US"/>
          </a:p>
        </p:txBody>
      </p:sp>
      <p:pic>
        <p:nvPicPr>
          <p:cNvPr id="11" name="Picture 2">
            <a:extLst>
              <a:ext uri="{FF2B5EF4-FFF2-40B4-BE49-F238E27FC236}">
                <a16:creationId xmlns:a16="http://schemas.microsoft.com/office/drawing/2014/main" id="{A2AF2163-F3BF-48B5-8A1E-3F1EB4EC3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688" y="4291807"/>
            <a:ext cx="3262312"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a:extLst>
              <a:ext uri="{FF2B5EF4-FFF2-40B4-BE49-F238E27FC236}">
                <a16:creationId xmlns:a16="http://schemas.microsoft.com/office/drawing/2014/main" id="{C80A5D01-C47C-4FCC-BE8C-D4E4B94E3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407444"/>
            <a:ext cx="2963863"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a:extLst>
              <a:ext uri="{FF2B5EF4-FFF2-40B4-BE49-F238E27FC236}">
                <a16:creationId xmlns:a16="http://schemas.microsoft.com/office/drawing/2014/main" id="{3102F7C9-5D97-4E09-BADA-4C32C15BD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436019"/>
            <a:ext cx="3124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621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1600" dirty="0"/>
            </a:br>
            <a:br>
              <a:rPr lang="en-US" sz="1600" dirty="0"/>
            </a:br>
            <a:r>
              <a:rPr lang="en-US" sz="1600" i="1" dirty="0"/>
              <a:t>Additional materials :</a:t>
            </a:r>
            <a:br>
              <a:rPr lang="en-US" sz="1600" dirty="0"/>
            </a:br>
            <a:r>
              <a:rPr lang="en-US" sz="1600" dirty="0" err="1"/>
              <a:t>Chapra</a:t>
            </a:r>
            <a:r>
              <a:rPr lang="en-US" sz="1600" dirty="0"/>
              <a:t>, S.C (2015). Numerical Methods for Engineers. 6st Edition. McGraw-Hill Companies, Inc . New York. ISBN. 978-981-4670-87</a:t>
            </a:r>
            <a:br>
              <a:rPr lang="en-US" sz="1600"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585FC7-02C2-4CF8-A307-DA74EAA6E585}"/>
              </a:ext>
            </a:extLst>
          </p:cNvPr>
          <p:cNvSpPr>
            <a:spLocks noGrp="1"/>
          </p:cNvSpPr>
          <p:nvPr>
            <p:ph type="title"/>
          </p:nvPr>
        </p:nvSpPr>
        <p:spPr>
          <a:xfrm>
            <a:off x="1295932" y="749301"/>
            <a:ext cx="8096773" cy="1260475"/>
          </a:xfrm>
        </p:spPr>
        <p:txBody>
          <a:bodyPr/>
          <a:lstStyle/>
          <a:p>
            <a:pPr algn="ctr"/>
            <a:r>
              <a:rPr lang="en-HK" sz="4000" b="1" dirty="0"/>
              <a:t>Overview of Direct Method</a:t>
            </a:r>
            <a:endParaRPr lang="id-ID" sz="4000" b="1" dirty="0"/>
          </a:p>
        </p:txBody>
      </p:sp>
      <p:sp>
        <p:nvSpPr>
          <p:cNvPr id="14" name="Rectangle 3">
            <a:extLst>
              <a:ext uri="{FF2B5EF4-FFF2-40B4-BE49-F238E27FC236}">
                <a16:creationId xmlns:a16="http://schemas.microsoft.com/office/drawing/2014/main" id="{744CAEAE-B2DF-4C9C-88B8-9D504EE0CC8F}"/>
              </a:ext>
            </a:extLst>
          </p:cNvPr>
          <p:cNvSpPr txBox="1">
            <a:spLocks noChangeArrowheads="1"/>
          </p:cNvSpPr>
          <p:nvPr/>
        </p:nvSpPr>
        <p:spPr bwMode="auto">
          <a:xfrm>
            <a:off x="1514475" y="2057401"/>
            <a:ext cx="800100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The following table lists three popular direct methods, each of which uses elementary operations to produce its own final form of easy-to-solve equations.</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In the table, </a:t>
            </a:r>
            <a:r>
              <a:rPr kumimoji="0" lang="en-US" altLang="en-US" sz="2200" b="1" i="0" u="none" strike="noStrike" kern="0" cap="none" spc="0" normalizeH="0" baseline="0" noProof="0">
                <a:ln>
                  <a:noFill/>
                </a:ln>
                <a:solidFill>
                  <a:srgbClr val="000000"/>
                </a:solidFill>
                <a:effectLst/>
                <a:uLnTx/>
                <a:uFillTx/>
                <a:latin typeface="Interstate"/>
                <a:ea typeface="+mn-ea"/>
                <a:cs typeface="+mn-cs"/>
              </a:rPr>
              <a:t>U </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represents an upper triangular matrix</a:t>
            </a:r>
            <a:r>
              <a:rPr kumimoji="0" lang="en-US" altLang="en-US" sz="2200" b="1" i="0" u="none" strike="noStrike" kern="0" cap="none" spc="0" normalizeH="0" baseline="0" noProof="0">
                <a:ln>
                  <a:noFill/>
                </a:ln>
                <a:solidFill>
                  <a:srgbClr val="000000"/>
                </a:solidFill>
                <a:effectLst/>
                <a:uLnTx/>
                <a:uFillTx/>
                <a:latin typeface="Interstate"/>
                <a:ea typeface="+mn-ea"/>
                <a:cs typeface="+mn-cs"/>
              </a:rPr>
              <a:t>, L</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is a lower triangular matrix, and</a:t>
            </a:r>
            <a:r>
              <a:rPr kumimoji="0" lang="en-US" altLang="en-US" sz="2200" b="1" i="0" u="none" strike="noStrike" kern="0" cap="none" spc="0" normalizeH="0" baseline="0" noProof="0">
                <a:ln>
                  <a:noFill/>
                </a:ln>
                <a:solidFill>
                  <a:srgbClr val="000000"/>
                </a:solidFill>
                <a:effectLst/>
                <a:uLnTx/>
                <a:uFillTx/>
                <a:latin typeface="Interstate"/>
                <a:ea typeface="+mn-ea"/>
                <a:cs typeface="+mn-cs"/>
              </a:rPr>
              <a:t> I </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denotes the identity matrix</a:t>
            </a:r>
            <a:r>
              <a:rPr kumimoji="0" lang="en-US" altLang="en-US" sz="2200" b="1" i="0" u="none" strike="noStrike" kern="0" cap="none" spc="0" normalizeH="0" baseline="0" noProof="0">
                <a:ln>
                  <a:noFill/>
                </a:ln>
                <a:solidFill>
                  <a:srgbClr val="000000"/>
                </a:solidFill>
                <a:effectLst/>
                <a:uLnTx/>
                <a:uFillTx/>
                <a:latin typeface="Interstate"/>
                <a:ea typeface="+mn-ea"/>
                <a:cs typeface="+mn-cs"/>
              </a:rPr>
              <a:t>.</a:t>
            </a: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p:txBody>
      </p:sp>
      <p:pic>
        <p:nvPicPr>
          <p:cNvPr id="15" name="Picture 4">
            <a:extLst>
              <a:ext uri="{FF2B5EF4-FFF2-40B4-BE49-F238E27FC236}">
                <a16:creationId xmlns:a16="http://schemas.microsoft.com/office/drawing/2014/main" id="{3E6A5E65-0F12-468E-9E8B-CDFC86834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3255964"/>
            <a:ext cx="5443538"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
            <a:extLst>
              <a:ext uri="{FF2B5EF4-FFF2-40B4-BE49-F238E27FC236}">
                <a16:creationId xmlns:a16="http://schemas.microsoft.com/office/drawing/2014/main" id="{82C812E1-EE4B-4E8F-8DD2-A6723A90D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0200" y="5546726"/>
            <a:ext cx="2225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A875434D-B7B9-40D3-A370-DA9AE1B01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688" y="5562601"/>
            <a:ext cx="216058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86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585FC7-02C2-4CF8-A307-DA74EAA6E585}"/>
              </a:ext>
            </a:extLst>
          </p:cNvPr>
          <p:cNvSpPr>
            <a:spLocks noGrp="1"/>
          </p:cNvSpPr>
          <p:nvPr>
            <p:ph type="title"/>
          </p:nvPr>
        </p:nvSpPr>
        <p:spPr>
          <a:xfrm>
            <a:off x="1295932" y="749301"/>
            <a:ext cx="8096773" cy="1260475"/>
          </a:xfrm>
        </p:spPr>
        <p:txBody>
          <a:bodyPr/>
          <a:lstStyle/>
          <a:p>
            <a:pPr algn="ctr"/>
            <a:r>
              <a:rPr lang="en-HK" sz="4000" b="1" dirty="0"/>
              <a:t>Gaussian Elimination (1/2)</a:t>
            </a:r>
            <a:endParaRPr lang="id-ID" sz="4000" b="1" dirty="0"/>
          </a:p>
        </p:txBody>
      </p:sp>
      <p:sp>
        <p:nvSpPr>
          <p:cNvPr id="8" name="Rectangle 3">
            <a:extLst>
              <a:ext uri="{FF2B5EF4-FFF2-40B4-BE49-F238E27FC236}">
                <a16:creationId xmlns:a16="http://schemas.microsoft.com/office/drawing/2014/main" id="{6FDC087B-86EC-47A7-A348-AE387331123E}"/>
              </a:ext>
            </a:extLst>
          </p:cNvPr>
          <p:cNvSpPr txBox="1">
            <a:spLocks noChangeArrowheads="1"/>
          </p:cNvSpPr>
          <p:nvPr/>
        </p:nvSpPr>
        <p:spPr bwMode="auto">
          <a:xfrm>
            <a:off x="1295932" y="2127250"/>
            <a:ext cx="6324600" cy="4432300"/>
          </a:xfrm>
          <a:prstGeom prst="rect">
            <a:avLst/>
          </a:prstGeom>
          <a:noFill/>
          <a:ln w="9525">
            <a:solidFill>
              <a:schemeClr val="accent6">
                <a:lumMod val="60000"/>
                <a:lumOff val="40000"/>
              </a:schemeClr>
            </a:solidFill>
            <a:miter lim="800000"/>
            <a:headEnd/>
            <a:tailEnd/>
          </a:ln>
        </p:spPr>
        <p:txBody>
          <a:bodyPr vert="horz" wrap="square" lIns="104287" tIns="52144" rIns="104287" bIns="52144" numCol="1" anchor="t" anchorCtr="0" compatLnSpc="1">
            <a:prstTxWarp prst="textNoShape">
              <a:avLst/>
            </a:prstTxWarp>
          </a:bodyPr>
          <a:lst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a:lstStyle>
          <a:p>
            <a:pPr marL="0" indent="0" eaLnBrk="1" hangingPunct="1">
              <a:spcBef>
                <a:spcPts val="0"/>
              </a:spcBef>
              <a:buFontTx/>
              <a:buNone/>
              <a:defRPr/>
            </a:pPr>
            <a:r>
              <a:rPr lang="en-US" sz="2200"/>
              <a:t>Consider a system of 3 </a:t>
            </a:r>
            <a:r>
              <a:rPr lang="en-US" sz="2200">
                <a:sym typeface="Symbol" pitchFamily="18" charset="2"/>
              </a:rPr>
              <a:t> 3 </a:t>
            </a:r>
            <a:r>
              <a:rPr lang="en-US" sz="2200"/>
              <a:t>linear equations in </a:t>
            </a:r>
          </a:p>
          <a:p>
            <a:pPr marL="0" indent="0" eaLnBrk="1" hangingPunct="1">
              <a:spcBef>
                <a:spcPts val="0"/>
              </a:spcBef>
              <a:buFontTx/>
              <a:buNone/>
              <a:defRPr/>
            </a:pPr>
            <a:r>
              <a:rPr lang="en-US" sz="2200"/>
              <a:t>matrix form, </a:t>
            </a:r>
            <a:r>
              <a:rPr lang="en-US" sz="2200" b="1"/>
              <a:t>Ax</a:t>
            </a:r>
            <a:r>
              <a:rPr lang="en-US" sz="2200"/>
              <a:t> = </a:t>
            </a:r>
            <a:r>
              <a:rPr lang="en-US" sz="2200" b="1"/>
              <a:t>b</a:t>
            </a:r>
            <a:r>
              <a:rPr lang="en-US" sz="2200"/>
              <a:t>: represent by an </a:t>
            </a:r>
            <a:r>
              <a:rPr lang="en-US" sz="2200">
                <a:solidFill>
                  <a:srgbClr val="FF0000"/>
                </a:solidFill>
              </a:rPr>
              <a:t>augmented </a:t>
            </a:r>
          </a:p>
          <a:p>
            <a:pPr marL="0" indent="0" eaLnBrk="1" hangingPunct="1">
              <a:spcBef>
                <a:spcPts val="0"/>
              </a:spcBef>
              <a:buFontTx/>
              <a:buNone/>
              <a:defRPr/>
            </a:pPr>
            <a:r>
              <a:rPr lang="en-US" sz="2200">
                <a:solidFill>
                  <a:srgbClr val="FF0000"/>
                </a:solidFill>
              </a:rPr>
              <a:t>matrix:</a:t>
            </a:r>
          </a:p>
          <a:p>
            <a:pPr marL="0" indent="0" eaLnBrk="1" hangingPunct="1">
              <a:spcBef>
                <a:spcPts val="0"/>
              </a:spcBef>
              <a:buFontTx/>
              <a:buNone/>
              <a:defRPr/>
            </a:pPr>
            <a:endParaRPr lang="en-US" sz="2200"/>
          </a:p>
          <a:p>
            <a:pPr marL="236538" indent="-236538" eaLnBrk="1" hangingPunct="1">
              <a:spcBef>
                <a:spcPts val="0"/>
              </a:spcBef>
              <a:defRPr/>
            </a:pPr>
            <a:r>
              <a:rPr lang="en-US" sz="2200"/>
              <a:t>We can zero the first column by subtracting</a:t>
            </a:r>
          </a:p>
          <a:p>
            <a:pPr marL="236538" indent="-236538" eaLnBrk="1" hangingPunct="1">
              <a:spcBef>
                <a:spcPts val="0"/>
              </a:spcBef>
              <a:buFontTx/>
              <a:buNone/>
              <a:defRPr/>
            </a:pPr>
            <a:r>
              <a:rPr lang="en-US" sz="2200"/>
              <a:t>   </a:t>
            </a:r>
            <a:r>
              <a:rPr lang="en-US" sz="2200" i="1">
                <a:solidFill>
                  <a:srgbClr val="FF0000"/>
                </a:solidFill>
              </a:rPr>
              <a:t>a</a:t>
            </a:r>
            <a:r>
              <a:rPr lang="en-US" sz="2200" baseline="-25000">
                <a:solidFill>
                  <a:srgbClr val="FF0000"/>
                </a:solidFill>
              </a:rPr>
              <a:t>21</a:t>
            </a:r>
            <a:r>
              <a:rPr lang="en-US" sz="2200">
                <a:solidFill>
                  <a:srgbClr val="FF0000"/>
                </a:solidFill>
              </a:rPr>
              <a:t>/</a:t>
            </a:r>
            <a:r>
              <a:rPr lang="en-US" sz="2200" i="1">
                <a:solidFill>
                  <a:srgbClr val="FF0000"/>
                </a:solidFill>
              </a:rPr>
              <a:t>a</a:t>
            </a:r>
            <a:r>
              <a:rPr lang="en-US" sz="2200" baseline="-25000">
                <a:solidFill>
                  <a:srgbClr val="FF0000"/>
                </a:solidFill>
              </a:rPr>
              <a:t>11</a:t>
            </a:r>
            <a:r>
              <a:rPr lang="en-US" sz="2200"/>
              <a:t> times the first row from the second row, </a:t>
            </a:r>
          </a:p>
          <a:p>
            <a:pPr marL="236538" indent="-236538" eaLnBrk="1" hangingPunct="1">
              <a:spcBef>
                <a:spcPts val="0"/>
              </a:spcBef>
              <a:buFontTx/>
              <a:buNone/>
              <a:defRPr/>
            </a:pPr>
            <a:r>
              <a:rPr lang="en-US" sz="2200"/>
              <a:t>    and subtracting </a:t>
            </a:r>
            <a:r>
              <a:rPr lang="en-US" sz="2200" i="1">
                <a:solidFill>
                  <a:srgbClr val="FF0000"/>
                </a:solidFill>
              </a:rPr>
              <a:t>a</a:t>
            </a:r>
            <a:r>
              <a:rPr lang="en-US" sz="2200" baseline="-25000">
                <a:solidFill>
                  <a:srgbClr val="FF0000"/>
                </a:solidFill>
              </a:rPr>
              <a:t>31</a:t>
            </a:r>
            <a:r>
              <a:rPr lang="en-US" sz="2200">
                <a:solidFill>
                  <a:srgbClr val="FF0000"/>
                </a:solidFill>
              </a:rPr>
              <a:t>/</a:t>
            </a:r>
            <a:r>
              <a:rPr lang="en-US" sz="2200" i="1">
                <a:solidFill>
                  <a:srgbClr val="FF0000"/>
                </a:solidFill>
              </a:rPr>
              <a:t>a</a:t>
            </a:r>
            <a:r>
              <a:rPr lang="en-US" sz="2200" baseline="-25000">
                <a:solidFill>
                  <a:srgbClr val="FF0000"/>
                </a:solidFill>
              </a:rPr>
              <a:t>11</a:t>
            </a:r>
            <a:r>
              <a:rPr lang="en-US" sz="2200"/>
              <a:t> times the first row from </a:t>
            </a:r>
          </a:p>
          <a:p>
            <a:pPr marL="236538" indent="-236538" eaLnBrk="1" hangingPunct="1">
              <a:spcBef>
                <a:spcPts val="0"/>
              </a:spcBef>
              <a:buFontTx/>
              <a:buNone/>
              <a:defRPr/>
            </a:pPr>
            <a:r>
              <a:rPr lang="en-US" sz="2200"/>
              <a:t>    the third row (primes indicate changed values)</a:t>
            </a:r>
          </a:p>
          <a:p>
            <a:pPr marL="236538" indent="-236538" eaLnBrk="1" hangingPunct="1">
              <a:spcBef>
                <a:spcPts val="0"/>
              </a:spcBef>
              <a:defRPr/>
            </a:pPr>
            <a:endParaRPr lang="en-US" sz="2200"/>
          </a:p>
          <a:p>
            <a:pPr marL="236538" indent="-236538" eaLnBrk="1" hangingPunct="1">
              <a:spcBef>
                <a:spcPts val="0"/>
              </a:spcBef>
              <a:defRPr/>
            </a:pPr>
            <a:r>
              <a:rPr lang="en-US" sz="2200"/>
              <a:t>Similarly, we can now zero the second column </a:t>
            </a:r>
          </a:p>
          <a:p>
            <a:pPr marL="236538" indent="-236538" eaLnBrk="1" hangingPunct="1">
              <a:spcBef>
                <a:spcPts val="0"/>
              </a:spcBef>
              <a:buFontTx/>
              <a:buNone/>
              <a:defRPr/>
            </a:pPr>
            <a:r>
              <a:rPr lang="en-US" sz="2200"/>
              <a:t>    by subtracting </a:t>
            </a:r>
            <a:r>
              <a:rPr lang="en-US" sz="2200" i="1">
                <a:solidFill>
                  <a:srgbClr val="FF0000"/>
                </a:solidFill>
              </a:rPr>
              <a:t>a’</a:t>
            </a:r>
            <a:r>
              <a:rPr lang="en-US" sz="2200" baseline="-25000">
                <a:solidFill>
                  <a:srgbClr val="FF0000"/>
                </a:solidFill>
              </a:rPr>
              <a:t>32</a:t>
            </a:r>
            <a:r>
              <a:rPr lang="en-US" sz="2200">
                <a:solidFill>
                  <a:srgbClr val="FF0000"/>
                </a:solidFill>
              </a:rPr>
              <a:t>/</a:t>
            </a:r>
            <a:r>
              <a:rPr lang="en-US" sz="2200" i="1">
                <a:solidFill>
                  <a:srgbClr val="FF0000"/>
                </a:solidFill>
              </a:rPr>
              <a:t>a’</a:t>
            </a:r>
            <a:r>
              <a:rPr lang="en-US" sz="2200" baseline="-25000">
                <a:solidFill>
                  <a:srgbClr val="FF0000"/>
                </a:solidFill>
              </a:rPr>
              <a:t>22</a:t>
            </a:r>
            <a:r>
              <a:rPr lang="en-US" sz="2200">
                <a:solidFill>
                  <a:srgbClr val="FF0000"/>
                </a:solidFill>
              </a:rPr>
              <a:t> </a:t>
            </a:r>
            <a:r>
              <a:rPr lang="en-US" sz="2200"/>
              <a:t>times the first row from </a:t>
            </a:r>
          </a:p>
          <a:p>
            <a:pPr marL="236538" indent="-236538" eaLnBrk="1" hangingPunct="1">
              <a:spcBef>
                <a:spcPts val="0"/>
              </a:spcBef>
              <a:buFontTx/>
              <a:buNone/>
              <a:defRPr/>
            </a:pPr>
            <a:r>
              <a:rPr lang="en-US" sz="2200"/>
              <a:t>    the third row (double primes indicate changed </a:t>
            </a:r>
          </a:p>
          <a:p>
            <a:pPr marL="236538" indent="-236538" eaLnBrk="1" hangingPunct="1">
              <a:spcBef>
                <a:spcPts val="0"/>
              </a:spcBef>
              <a:buFontTx/>
              <a:buNone/>
              <a:defRPr/>
            </a:pPr>
            <a:r>
              <a:rPr lang="en-US" sz="2200"/>
              <a:t>    values), forming an upper triangular matrix:</a:t>
            </a:r>
          </a:p>
          <a:p>
            <a:pPr marL="236538" indent="-236538" eaLnBrk="1" hangingPunct="1">
              <a:spcBef>
                <a:spcPts val="0"/>
              </a:spcBef>
              <a:buFontTx/>
              <a:buNone/>
              <a:defRPr/>
            </a:pPr>
            <a:endParaRPr lang="en-US" sz="2200"/>
          </a:p>
          <a:p>
            <a:pPr marL="0" indent="0" eaLnBrk="1" hangingPunct="1">
              <a:defRPr/>
            </a:pPr>
            <a:endParaRPr lang="en-US" sz="2200" dirty="0"/>
          </a:p>
        </p:txBody>
      </p:sp>
      <p:graphicFrame>
        <p:nvGraphicFramePr>
          <p:cNvPr id="9" name="Object 5">
            <a:extLst>
              <a:ext uri="{FF2B5EF4-FFF2-40B4-BE49-F238E27FC236}">
                <a16:creationId xmlns:a16="http://schemas.microsoft.com/office/drawing/2014/main" id="{A0329963-9DF2-4B46-8605-11EC9D1878DF}"/>
              </a:ext>
            </a:extLst>
          </p:cNvPr>
          <p:cNvGraphicFramePr>
            <a:graphicFrameLocks noChangeAspect="1"/>
          </p:cNvGraphicFramePr>
          <p:nvPr>
            <p:extLst>
              <p:ext uri="{D42A27DB-BD31-4B8C-83A1-F6EECF244321}">
                <p14:modId xmlns:p14="http://schemas.microsoft.com/office/powerpoint/2010/main" val="375090387"/>
              </p:ext>
            </p:extLst>
          </p:nvPr>
        </p:nvGraphicFramePr>
        <p:xfrm>
          <a:off x="7772932" y="2279650"/>
          <a:ext cx="2057400" cy="942975"/>
        </p:xfrm>
        <a:graphic>
          <a:graphicData uri="http://schemas.openxmlformats.org/presentationml/2006/ole">
            <mc:AlternateContent xmlns:mc="http://schemas.openxmlformats.org/markup-compatibility/2006">
              <mc:Choice xmlns:v="urn:schemas-microsoft-com:vml" Requires="v">
                <p:oleObj spid="_x0000_s2059" name="Equation" r:id="rId3" imgW="1219200" imgH="558800" progId="Equation.3">
                  <p:embed/>
                </p:oleObj>
              </mc:Choice>
              <mc:Fallback>
                <p:oleObj name="Equation" r:id="rId3" imgW="1219200" imgH="558800" progId="Equation.3">
                  <p:embed/>
                  <p:pic>
                    <p:nvPicPr>
                      <p:cNvPr id="2050" name="Object 5">
                        <a:extLst>
                          <a:ext uri="{FF2B5EF4-FFF2-40B4-BE49-F238E27FC236}">
                            <a16:creationId xmlns:a16="http://schemas.microsoft.com/office/drawing/2014/main" id="{A42698F8-1BE2-424B-8988-6DB23A962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932" y="2279650"/>
                        <a:ext cx="2057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a:extLst>
              <a:ext uri="{FF2B5EF4-FFF2-40B4-BE49-F238E27FC236}">
                <a16:creationId xmlns:a16="http://schemas.microsoft.com/office/drawing/2014/main" id="{CA527F21-4A57-48FE-A65E-D33FA9A3199E}"/>
              </a:ext>
            </a:extLst>
          </p:cNvPr>
          <p:cNvGraphicFramePr>
            <a:graphicFrameLocks noChangeAspect="1"/>
          </p:cNvGraphicFramePr>
          <p:nvPr>
            <p:extLst>
              <p:ext uri="{D42A27DB-BD31-4B8C-83A1-F6EECF244321}">
                <p14:modId xmlns:p14="http://schemas.microsoft.com/office/powerpoint/2010/main" val="2454592490"/>
              </p:ext>
            </p:extLst>
          </p:nvPr>
        </p:nvGraphicFramePr>
        <p:xfrm>
          <a:off x="7711020" y="3670300"/>
          <a:ext cx="2119312" cy="971550"/>
        </p:xfrm>
        <a:graphic>
          <a:graphicData uri="http://schemas.openxmlformats.org/presentationml/2006/ole">
            <mc:AlternateContent xmlns:mc="http://schemas.openxmlformats.org/markup-compatibility/2006">
              <mc:Choice xmlns:v="urn:schemas-microsoft-com:vml" Requires="v">
                <p:oleObj spid="_x0000_s2060" name="Equation" r:id="rId5" imgW="1219200" imgH="558800" progId="Equation.3">
                  <p:embed/>
                </p:oleObj>
              </mc:Choice>
              <mc:Fallback>
                <p:oleObj name="Equation" r:id="rId5" imgW="1219200" imgH="558800" progId="Equation.3">
                  <p:embed/>
                  <p:pic>
                    <p:nvPicPr>
                      <p:cNvPr id="2051" name="Object 3">
                        <a:extLst>
                          <a:ext uri="{FF2B5EF4-FFF2-40B4-BE49-F238E27FC236}">
                            <a16:creationId xmlns:a16="http://schemas.microsoft.com/office/drawing/2014/main" id="{51157A28-BE94-4278-9FC5-8081D01E51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1020" y="3670300"/>
                        <a:ext cx="2119312"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E34A9BFA-559F-4142-AF52-03C5A53DDDA3}"/>
              </a:ext>
            </a:extLst>
          </p:cNvPr>
          <p:cNvGraphicFramePr>
            <a:graphicFrameLocks noChangeAspect="1"/>
          </p:cNvGraphicFramePr>
          <p:nvPr>
            <p:extLst>
              <p:ext uri="{D42A27DB-BD31-4B8C-83A1-F6EECF244321}">
                <p14:modId xmlns:p14="http://schemas.microsoft.com/office/powerpoint/2010/main" val="2557556536"/>
              </p:ext>
            </p:extLst>
          </p:nvPr>
        </p:nvGraphicFramePr>
        <p:xfrm>
          <a:off x="7703082" y="5410200"/>
          <a:ext cx="2127250" cy="984250"/>
        </p:xfrm>
        <a:graphic>
          <a:graphicData uri="http://schemas.openxmlformats.org/presentationml/2006/ole">
            <mc:AlternateContent xmlns:mc="http://schemas.openxmlformats.org/markup-compatibility/2006">
              <mc:Choice xmlns:v="urn:schemas-microsoft-com:vml" Requires="v">
                <p:oleObj spid="_x0000_s2061" name="Equation" r:id="rId7" imgW="1206500" imgH="558800" progId="Equation.3">
                  <p:embed/>
                </p:oleObj>
              </mc:Choice>
              <mc:Fallback>
                <p:oleObj name="Equation" r:id="rId7" imgW="1206500" imgH="558800" progId="Equation.3">
                  <p:embed/>
                  <p:pic>
                    <p:nvPicPr>
                      <p:cNvPr id="2052" name="Object 6">
                        <a:extLst>
                          <a:ext uri="{FF2B5EF4-FFF2-40B4-BE49-F238E27FC236}">
                            <a16:creationId xmlns:a16="http://schemas.microsoft.com/office/drawing/2014/main" id="{BBF329EB-6F2D-487A-8BAB-4E81F16BCD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3082" y="5410200"/>
                        <a:ext cx="21272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049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585FC7-02C2-4CF8-A307-DA74EAA6E585}"/>
              </a:ext>
            </a:extLst>
          </p:cNvPr>
          <p:cNvSpPr>
            <a:spLocks noGrp="1"/>
          </p:cNvSpPr>
          <p:nvPr>
            <p:ph type="title"/>
          </p:nvPr>
        </p:nvSpPr>
        <p:spPr>
          <a:xfrm>
            <a:off x="1295932" y="749301"/>
            <a:ext cx="8096773" cy="1260475"/>
          </a:xfrm>
        </p:spPr>
        <p:txBody>
          <a:bodyPr/>
          <a:lstStyle/>
          <a:p>
            <a:pPr algn="ctr"/>
            <a:r>
              <a:rPr lang="en-HK" sz="4000" b="1" dirty="0"/>
              <a:t>Gaussian Elimination (2/2)</a:t>
            </a:r>
            <a:endParaRPr lang="id-ID" sz="4000" b="1" dirty="0"/>
          </a:p>
        </p:txBody>
      </p:sp>
      <p:sp>
        <p:nvSpPr>
          <p:cNvPr id="12" name="Rectangle 3">
            <a:extLst>
              <a:ext uri="{FF2B5EF4-FFF2-40B4-BE49-F238E27FC236}">
                <a16:creationId xmlns:a16="http://schemas.microsoft.com/office/drawing/2014/main" id="{A5A5D06A-57F9-4F4A-A2B3-516B5995369E}"/>
              </a:ext>
            </a:extLst>
          </p:cNvPr>
          <p:cNvSpPr txBox="1">
            <a:spLocks noChangeArrowheads="1"/>
          </p:cNvSpPr>
          <p:nvPr/>
        </p:nvSpPr>
        <p:spPr bwMode="auto">
          <a:xfrm>
            <a:off x="1295932" y="1936749"/>
            <a:ext cx="8382000" cy="48768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The last row represents an equation in a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      single variable</a:t>
            </a:r>
            <a:br>
              <a:rPr kumimoji="0" lang="en-US" altLang="en-US" sz="2200" b="0" i="0" u="none" strike="noStrike" kern="0" cap="none" spc="0" normalizeH="0" baseline="0" noProof="0">
                <a:ln>
                  <a:noFill/>
                </a:ln>
                <a:solidFill>
                  <a:srgbClr val="000000"/>
                </a:solidFill>
                <a:effectLst/>
                <a:uLnTx/>
                <a:uFillTx/>
                <a:latin typeface="Interstate"/>
                <a:ea typeface="+mn-ea"/>
                <a:cs typeface="+mn-cs"/>
              </a:rPr>
            </a:b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br>
              <a:rPr kumimoji="0" lang="en-US" altLang="en-US" sz="2200" b="0" i="0" u="none" strike="noStrike" kern="0" cap="none" spc="0" normalizeH="0" baseline="0" noProof="0">
                <a:ln>
                  <a:noFill/>
                </a:ln>
                <a:solidFill>
                  <a:srgbClr val="000000"/>
                </a:solidFill>
                <a:effectLst/>
                <a:uLnTx/>
                <a:uFillTx/>
                <a:latin typeface="Interstate"/>
                <a:ea typeface="+mn-ea"/>
                <a:cs typeface="+mn-cs"/>
              </a:rPr>
            </a:br>
            <a:r>
              <a:rPr kumimoji="0" lang="en-US" altLang="en-US" sz="2200" b="0" i="0" u="none" strike="noStrike" kern="0" cap="none" spc="0" normalizeH="0" baseline="0" noProof="0">
                <a:ln>
                  <a:noFill/>
                </a:ln>
                <a:solidFill>
                  <a:srgbClr val="000000"/>
                </a:solidFill>
                <a:effectLst/>
                <a:uLnTx/>
                <a:uFillTx/>
                <a:latin typeface="Interstate"/>
                <a:ea typeface="+mn-ea"/>
                <a:cs typeface="+mn-cs"/>
              </a:rPr>
              <a:t>which can be solved as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The second row represents an equation in two variables</a:t>
            </a:r>
            <a:br>
              <a:rPr kumimoji="0" lang="en-US" altLang="en-US" sz="2200" b="0" i="0" u="none" strike="noStrike" kern="0" cap="none" spc="0" normalizeH="0" baseline="0" noProof="0">
                <a:ln>
                  <a:noFill/>
                </a:ln>
                <a:solidFill>
                  <a:srgbClr val="000000"/>
                </a:solidFill>
                <a:effectLst/>
                <a:uLnTx/>
                <a:uFillTx/>
                <a:latin typeface="Interstate"/>
                <a:ea typeface="+mn-ea"/>
                <a:cs typeface="+mn-cs"/>
              </a:rPr>
            </a:b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     Since the variable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has already been found in the previous step,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can be solved as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22</a:t>
            </a: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The first row represents an equation in three variables</a:t>
            </a:r>
            <a:br>
              <a:rPr kumimoji="0" lang="en-US" altLang="en-US" sz="2200" b="0" i="0" u="none" strike="noStrike" kern="0" cap="none" spc="0" normalizeH="0" baseline="0" noProof="0">
                <a:ln>
                  <a:noFill/>
                </a:ln>
                <a:solidFill>
                  <a:srgbClr val="000000"/>
                </a:solidFill>
                <a:effectLst/>
                <a:uLnTx/>
                <a:uFillTx/>
                <a:latin typeface="Interstate"/>
                <a:ea typeface="+mn-ea"/>
                <a:cs typeface="+mn-cs"/>
              </a:rPr>
            </a:b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     Since the variables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and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have already been found in the  previous steps,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can be solved as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b</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2</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x</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3</a:t>
            </a:r>
            <a:r>
              <a:rPr kumimoji="0" lang="en-US" altLang="en-US" sz="2200" b="0" i="0" u="none" strike="noStrike" kern="0" cap="none" spc="0" normalizeH="0" baseline="0" noProof="0">
                <a:ln>
                  <a:noFill/>
                </a:ln>
                <a:solidFill>
                  <a:srgbClr val="000000"/>
                </a:solidFill>
                <a:effectLst/>
                <a:uLnTx/>
                <a:uFillTx/>
                <a:latin typeface="Interstate"/>
                <a:ea typeface="+mn-ea"/>
                <a:cs typeface="+mn-cs"/>
              </a:rPr>
              <a:t>) / </a:t>
            </a:r>
            <a:r>
              <a:rPr kumimoji="0" lang="en-US" altLang="en-US" sz="2200" b="0" i="1" u="none" strike="noStrike" kern="0" cap="none" spc="0" normalizeH="0" baseline="0" noProof="0">
                <a:ln>
                  <a:noFill/>
                </a:ln>
                <a:solidFill>
                  <a:srgbClr val="000000"/>
                </a:solidFill>
                <a:effectLst/>
                <a:uLnTx/>
                <a:uFillTx/>
                <a:latin typeface="Interstate"/>
                <a:ea typeface="+mn-ea"/>
                <a:cs typeface="+mn-cs"/>
              </a:rPr>
              <a:t>a</a:t>
            </a:r>
            <a:r>
              <a:rPr kumimoji="0" lang="en-US" altLang="en-US" sz="2200" b="0" i="0" u="none" strike="noStrike" kern="0" cap="none" spc="0" normalizeH="0" baseline="-25000" noProof="0">
                <a:ln>
                  <a:noFill/>
                </a:ln>
                <a:solidFill>
                  <a:srgbClr val="000000"/>
                </a:solidFill>
                <a:effectLst/>
                <a:uLnTx/>
                <a:uFillTx/>
                <a:latin typeface="Interstate"/>
                <a:ea typeface="+mn-ea"/>
                <a:cs typeface="+mn-cs"/>
              </a:rPr>
              <a:t>11</a:t>
            </a:r>
            <a:endParaRPr kumimoji="0" lang="en-US" altLang="en-US" sz="2200" b="0" i="0" u="none" strike="noStrike" kern="0" cap="none" spc="0" normalizeH="0" baseline="0" noProof="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200" b="0" i="0" u="none" strike="noStrike" kern="0" cap="none" spc="0" normalizeH="0" baseline="-25000" noProof="0" dirty="0">
              <a:ln>
                <a:noFill/>
              </a:ln>
              <a:solidFill>
                <a:srgbClr val="000000"/>
              </a:solidFill>
              <a:effectLst/>
              <a:uLnTx/>
              <a:uFillTx/>
              <a:latin typeface="Interstate"/>
              <a:ea typeface="+mn-ea"/>
              <a:cs typeface="+mn-cs"/>
            </a:endParaRPr>
          </a:p>
        </p:txBody>
      </p:sp>
      <p:graphicFrame>
        <p:nvGraphicFramePr>
          <p:cNvPr id="13" name="Object 5">
            <a:extLst>
              <a:ext uri="{FF2B5EF4-FFF2-40B4-BE49-F238E27FC236}">
                <a16:creationId xmlns:a16="http://schemas.microsoft.com/office/drawing/2014/main" id="{272FF1BA-2D03-4C98-A188-5E9CC1948901}"/>
              </a:ext>
            </a:extLst>
          </p:cNvPr>
          <p:cNvGraphicFramePr>
            <a:graphicFrameLocks noChangeAspect="1"/>
          </p:cNvGraphicFramePr>
          <p:nvPr>
            <p:extLst>
              <p:ext uri="{D42A27DB-BD31-4B8C-83A1-F6EECF244321}">
                <p14:modId xmlns:p14="http://schemas.microsoft.com/office/powerpoint/2010/main" val="4175407792"/>
              </p:ext>
            </p:extLst>
          </p:nvPr>
        </p:nvGraphicFramePr>
        <p:xfrm>
          <a:off x="6934732" y="2325687"/>
          <a:ext cx="2514600" cy="1058862"/>
        </p:xfrm>
        <a:graphic>
          <a:graphicData uri="http://schemas.openxmlformats.org/presentationml/2006/ole">
            <mc:AlternateContent xmlns:mc="http://schemas.openxmlformats.org/markup-compatibility/2006">
              <mc:Choice xmlns:v="urn:schemas-microsoft-com:vml" Requires="v">
                <p:oleObj spid="_x0000_s3076" name="Equation" r:id="rId3" imgW="1206500" imgH="558800" progId="Equation.3">
                  <p:embed/>
                </p:oleObj>
              </mc:Choice>
              <mc:Fallback>
                <p:oleObj name="Equation" r:id="rId3" imgW="1206500" imgH="558800" progId="Equation.3">
                  <p:embed/>
                  <p:pic>
                    <p:nvPicPr>
                      <p:cNvPr id="3074" name="Object 5">
                        <a:extLst>
                          <a:ext uri="{FF2B5EF4-FFF2-40B4-BE49-F238E27FC236}">
                            <a16:creationId xmlns:a16="http://schemas.microsoft.com/office/drawing/2014/main" id="{E369889B-98F3-428B-86F9-8B4DA2886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732" y="2325687"/>
                        <a:ext cx="2514600"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5528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585FC7-02C2-4CF8-A307-DA74EAA6E585}"/>
              </a:ext>
            </a:extLst>
          </p:cNvPr>
          <p:cNvSpPr>
            <a:spLocks noGrp="1"/>
          </p:cNvSpPr>
          <p:nvPr>
            <p:ph type="title"/>
          </p:nvPr>
        </p:nvSpPr>
        <p:spPr>
          <a:xfrm>
            <a:off x="1295932" y="749301"/>
            <a:ext cx="8096773" cy="1260475"/>
          </a:xfrm>
        </p:spPr>
        <p:txBody>
          <a:bodyPr/>
          <a:lstStyle/>
          <a:p>
            <a:pPr algn="ctr"/>
            <a:r>
              <a:rPr lang="en-HK" sz="4000" b="1" dirty="0"/>
              <a:t>Gaussian Elimination (2/2)</a:t>
            </a:r>
            <a:endParaRPr lang="id-ID" sz="4000" b="1" dirty="0"/>
          </a:p>
        </p:txBody>
      </p:sp>
      <p:sp>
        <p:nvSpPr>
          <p:cNvPr id="5" name="Content Placeholder 2">
            <a:extLst>
              <a:ext uri="{FF2B5EF4-FFF2-40B4-BE49-F238E27FC236}">
                <a16:creationId xmlns:a16="http://schemas.microsoft.com/office/drawing/2014/main" id="{1392CEDB-0BCF-44B1-9971-A50DD28320F3}"/>
              </a:ext>
            </a:extLst>
          </p:cNvPr>
          <p:cNvSpPr>
            <a:spLocks noGrp="1"/>
          </p:cNvSpPr>
          <p:nvPr>
            <p:ph idx="1"/>
          </p:nvPr>
        </p:nvSpPr>
        <p:spPr>
          <a:xfrm>
            <a:off x="1610519" y="2009776"/>
            <a:ext cx="3429000" cy="3505200"/>
          </a:xfrm>
        </p:spPr>
        <p:txBody>
          <a:bodyPr/>
          <a:lstStyle/>
          <a:p>
            <a:pPr marL="0" indent="0" algn="just">
              <a:buFontTx/>
              <a:buNone/>
            </a:pPr>
            <a:r>
              <a:rPr lang="en-US" altLang="en-US" sz="2200"/>
              <a:t>The two phases of Gauss elimination:</a:t>
            </a:r>
          </a:p>
          <a:p>
            <a:pPr marL="0" indent="0" algn="just">
              <a:buFontTx/>
              <a:buNone/>
            </a:pPr>
            <a:r>
              <a:rPr lang="en-US" altLang="en-US" sz="2200"/>
              <a:t>- </a:t>
            </a:r>
            <a:r>
              <a:rPr lang="en-US" altLang="en-US" sz="2200">
                <a:solidFill>
                  <a:srgbClr val="FF0000"/>
                </a:solidFill>
              </a:rPr>
              <a:t>forward elimination </a:t>
            </a:r>
            <a:r>
              <a:rPr lang="en-US" altLang="en-US" sz="2200"/>
              <a:t>and</a:t>
            </a:r>
          </a:p>
          <a:p>
            <a:pPr marL="0" indent="0" algn="just">
              <a:buFontTx/>
              <a:buNone/>
            </a:pPr>
            <a:r>
              <a:rPr lang="en-US" altLang="en-US" sz="2200"/>
              <a:t>- </a:t>
            </a:r>
            <a:r>
              <a:rPr lang="en-US" altLang="en-US" sz="2200">
                <a:solidFill>
                  <a:srgbClr val="FF0000"/>
                </a:solidFill>
              </a:rPr>
              <a:t>back substitution</a:t>
            </a:r>
          </a:p>
          <a:p>
            <a:pPr marL="0" indent="0">
              <a:buFontTx/>
              <a:buNone/>
            </a:pPr>
            <a:r>
              <a:rPr lang="en-US" altLang="en-US" sz="2200"/>
              <a:t>The primes indicate the number of times that the coefficients and constants have been modified.</a:t>
            </a:r>
          </a:p>
        </p:txBody>
      </p:sp>
      <p:pic>
        <p:nvPicPr>
          <p:cNvPr id="6" name="Picture 2">
            <a:extLst>
              <a:ext uri="{FF2B5EF4-FFF2-40B4-BE49-F238E27FC236}">
                <a16:creationId xmlns:a16="http://schemas.microsoft.com/office/drawing/2014/main" id="{673D266B-17D6-4187-932C-0436391A8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319" y="2009776"/>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19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Scientific Computing</a:t>
            </a:r>
            <a:endParaRPr lang="id-ID" sz="4000" b="1" dirty="0"/>
          </a:p>
        </p:txBody>
      </p:sp>
      <p:sp>
        <p:nvSpPr>
          <p:cNvPr id="5" name="Rectangle 4">
            <a:extLst>
              <a:ext uri="{FF2B5EF4-FFF2-40B4-BE49-F238E27FC236}">
                <a16:creationId xmlns:a16="http://schemas.microsoft.com/office/drawing/2014/main" id="{C153FB95-E8FB-4B30-99B8-FD2A28C555F6}"/>
              </a:ext>
            </a:extLst>
          </p:cNvPr>
          <p:cNvSpPr/>
          <p:nvPr/>
        </p:nvSpPr>
        <p:spPr>
          <a:xfrm>
            <a:off x="1295932" y="2009776"/>
            <a:ext cx="8693262" cy="3477875"/>
          </a:xfrm>
          <a:prstGeom prst="rect">
            <a:avLst/>
          </a:prstGeom>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Scientific Computing</a:t>
            </a:r>
            <a:r>
              <a:rPr lang="en-US" sz="2000" dirty="0">
                <a:latin typeface="Times New Roman" panose="02020603050405020304" pitchFamily="18" charset="0"/>
                <a:cs typeface="Times New Roman" panose="02020603050405020304" pitchFamily="18" charset="0"/>
              </a:rPr>
              <a:t> is the collection of tools, techniques, and theories required to solve on a computer mathematical models of problems in Science and Engineering (Golub and Ortega, 1992).</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majority of these tools, techniques, and theories originally developed in </a:t>
            </a:r>
            <a:r>
              <a:rPr lang="en-US" sz="2000" b="1" dirty="0">
                <a:latin typeface="Times New Roman" panose="02020603050405020304" pitchFamily="18" charset="0"/>
                <a:cs typeface="Times New Roman" panose="02020603050405020304" pitchFamily="18" charset="0"/>
              </a:rPr>
              <a:t>Mathematics. </a:t>
            </a:r>
            <a:r>
              <a:rPr lang="en-US" sz="2000" dirty="0">
                <a:latin typeface="Times New Roman" panose="02020603050405020304" pitchFamily="18" charset="0"/>
                <a:cs typeface="Times New Roman" panose="02020603050405020304" pitchFamily="18" charset="0"/>
              </a:rPr>
              <a:t>many of founded  long before the advent of electronic computers. This set is called </a:t>
            </a:r>
            <a:r>
              <a:rPr lang="en-US" sz="2000" b="1" dirty="0">
                <a:latin typeface="Times New Roman" panose="02020603050405020304" pitchFamily="18" charset="0"/>
                <a:cs typeface="Times New Roman" panose="02020603050405020304" pitchFamily="18" charset="0"/>
              </a:rPr>
              <a:t>Numerical Analysis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Numerical Methods</a:t>
            </a:r>
            <a:r>
              <a:rPr lang="en-US" sz="2000" dirty="0">
                <a:latin typeface="Times New Roman" panose="02020603050405020304" pitchFamily="18" charset="0"/>
                <a:cs typeface="Times New Roman" panose="02020603050405020304" pitchFamily="18" charset="0"/>
              </a:rPr>
              <a:t>) and constitutes a major part of scientific computing.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Language: </a:t>
            </a:r>
          </a:p>
          <a:p>
            <a:r>
              <a:rPr lang="en-US" sz="2000" dirty="0">
                <a:latin typeface="Times New Roman" panose="02020603050405020304" pitchFamily="18" charset="0"/>
                <a:cs typeface="Times New Roman" panose="02020603050405020304" pitchFamily="18" charset="0"/>
              </a:rPr>
              <a:t>	Fortran, MATLAB, </a:t>
            </a:r>
            <a:r>
              <a:rPr lang="en-US" sz="2000" dirty="0" err="1">
                <a:latin typeface="Times New Roman" panose="02020603050405020304" pitchFamily="18" charset="0"/>
                <a:cs typeface="Times New Roman" panose="02020603050405020304" pitchFamily="18" charset="0"/>
              </a:rPr>
              <a:t>Scilab</a:t>
            </a:r>
            <a:r>
              <a:rPr lang="en-US" sz="2000" dirty="0">
                <a:latin typeface="Times New Roman" panose="02020603050405020304" pitchFamily="18" charset="0"/>
                <a:cs typeface="Times New Roman" panose="02020603050405020304" pitchFamily="18" charset="0"/>
              </a:rPr>
              <a:t>, GNU-Octave, Mathematica, Python</a:t>
            </a:r>
            <a:endParaRPr lang="en-HK" sz="3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23C2A11-4F43-4B5C-A583-7D20632A9B5D}"/>
              </a:ext>
            </a:extLst>
          </p:cNvPr>
          <p:cNvSpPr/>
          <p:nvPr/>
        </p:nvSpPr>
        <p:spPr>
          <a:xfrm>
            <a:off x="1378730" y="5975445"/>
            <a:ext cx="4572000" cy="369332"/>
          </a:xfrm>
          <a:prstGeom prst="rect">
            <a:avLst/>
          </a:prstGeom>
        </p:spPr>
        <p:txBody>
          <a:bodyPr>
            <a:spAutoFit/>
          </a:bodyPr>
          <a:lstStyle/>
          <a:p>
            <a:r>
              <a:rPr lang="en-US" sz="900" b="0" i="0" dirty="0">
                <a:solidFill>
                  <a:srgbClr val="333333"/>
                </a:solidFill>
                <a:effectLst/>
                <a:latin typeface="PT Sans"/>
              </a:rPr>
              <a:t>Gene H. Golub and James M. Ortega. </a:t>
            </a:r>
            <a:r>
              <a:rPr lang="en-US" sz="900" b="0" i="1" dirty="0">
                <a:solidFill>
                  <a:srgbClr val="333333"/>
                </a:solidFill>
                <a:effectLst/>
                <a:latin typeface="PT Sans"/>
              </a:rPr>
              <a:t>Scientific Computing and Differential Equations – An Introduction to Numerical Methods</a:t>
            </a:r>
            <a:r>
              <a:rPr lang="en-US" sz="900" b="0" i="0" dirty="0">
                <a:solidFill>
                  <a:srgbClr val="333333"/>
                </a:solidFill>
                <a:effectLst/>
                <a:latin typeface="PT Sans"/>
              </a:rPr>
              <a:t>. Academic Press, 1992.</a:t>
            </a:r>
            <a:endParaRPr lang="en-HK" sz="900" dirty="0"/>
          </a:p>
        </p:txBody>
      </p:sp>
    </p:spTree>
    <p:extLst>
      <p:ext uri="{BB962C8B-B14F-4D97-AF65-F5344CB8AC3E}">
        <p14:creationId xmlns:p14="http://schemas.microsoft.com/office/powerpoint/2010/main" val="205283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749301"/>
            <a:ext cx="8096773" cy="1260475"/>
          </a:xfrm>
        </p:spPr>
        <p:txBody>
          <a:bodyPr/>
          <a:lstStyle/>
          <a:p>
            <a:pPr algn="ctr"/>
            <a:r>
              <a:rPr lang="en-HK" sz="4000" b="1" dirty="0"/>
              <a:t>Example 1</a:t>
            </a:r>
            <a:endParaRPr lang="id-ID" sz="4000" b="1" dirty="0"/>
          </a:p>
        </p:txBody>
      </p:sp>
      <p:sp>
        <p:nvSpPr>
          <p:cNvPr id="13" name="Rectangle 3">
            <a:extLst>
              <a:ext uri="{FF2B5EF4-FFF2-40B4-BE49-F238E27FC236}">
                <a16:creationId xmlns:a16="http://schemas.microsoft.com/office/drawing/2014/main" id="{224FF48F-00F8-4692-B41E-11EDB4D8D4A6}"/>
              </a:ext>
            </a:extLst>
          </p:cNvPr>
          <p:cNvSpPr txBox="1">
            <a:spLocks noChangeArrowheads="1"/>
          </p:cNvSpPr>
          <p:nvPr/>
        </p:nvSpPr>
        <p:spPr bwMode="auto">
          <a:xfrm>
            <a:off x="1295400" y="17526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Solve the system of equations</a:t>
            </a:r>
            <a:br>
              <a:rPr kumimoji="0" lang="en-US" altLang="en-US" sz="2100" b="0" i="0" u="none" strike="noStrike" kern="0" cap="none" spc="0" normalizeH="0" baseline="0" noProof="0" dirty="0">
                <a:ln>
                  <a:noFill/>
                </a:ln>
                <a:solidFill>
                  <a:srgbClr val="000000"/>
                </a:solidFill>
                <a:effectLst/>
                <a:uLnTx/>
                <a:uFillTx/>
                <a:latin typeface="Interstate"/>
                <a:ea typeface="+mn-ea"/>
                <a:cs typeface="+mn-cs"/>
              </a:rPr>
            </a:br>
            <a:br>
              <a:rPr kumimoji="0" lang="en-US" altLang="en-US" sz="2100" b="0" i="0" u="none" strike="noStrike" kern="0" cap="none" spc="0" normalizeH="0" baseline="0" noProof="0" dirty="0">
                <a:ln>
                  <a:noFill/>
                </a:ln>
                <a:solidFill>
                  <a:srgbClr val="000000"/>
                </a:solidFill>
                <a:effectLst/>
                <a:uLnTx/>
                <a:uFillTx/>
                <a:latin typeface="Interstate"/>
                <a:ea typeface="+mn-ea"/>
                <a:cs typeface="+mn-cs"/>
              </a:rPr>
            </a:b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the augmented matrix :</a:t>
            </a:r>
            <a:br>
              <a:rPr kumimoji="0" lang="en-US" altLang="en-US" sz="2100" b="0" i="0" u="none" strike="noStrike" kern="0" cap="none" spc="0" normalizeH="0" baseline="0" noProof="0" dirty="0">
                <a:ln>
                  <a:noFill/>
                </a:ln>
                <a:solidFill>
                  <a:srgbClr val="000000"/>
                </a:solidFill>
                <a:effectLst/>
                <a:uLnTx/>
                <a:uFillTx/>
                <a:latin typeface="Interstate"/>
                <a:ea typeface="+mn-ea"/>
                <a:cs typeface="+mn-cs"/>
              </a:rPr>
            </a:br>
            <a:endParaRPr kumimoji="0" lang="en-US" altLang="en-US" sz="21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100" b="1" i="0" u="none" strike="noStrike" kern="0" cap="none" spc="0" normalizeH="0" baseline="0" noProof="0" dirty="0">
                <a:ln>
                  <a:noFill/>
                </a:ln>
                <a:solidFill>
                  <a:srgbClr val="0066CC"/>
                </a:solidFill>
                <a:effectLst/>
                <a:uLnTx/>
                <a:uFillTx/>
                <a:latin typeface="Interstate"/>
                <a:ea typeface="+mn-ea"/>
                <a:cs typeface="+mn-cs"/>
              </a:rPr>
              <a:t>Solution</a:t>
            </a: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We introduce a lower triangular matrix, </a:t>
            </a:r>
            <a:r>
              <a:rPr kumimoji="0" lang="en-US" altLang="en-US" sz="2100" b="1" i="0" u="none" strike="noStrike" kern="0" cap="none" spc="0" normalizeH="0" baseline="0" noProof="0" dirty="0">
                <a:ln>
                  <a:noFill/>
                </a:ln>
                <a:solidFill>
                  <a:srgbClr val="000000"/>
                </a:solidFill>
                <a:effectLst/>
                <a:uLnTx/>
                <a:uFillTx/>
                <a:latin typeface="Interstate"/>
                <a:ea typeface="+mn-ea"/>
                <a:cs typeface="+mn-cs"/>
              </a:rPr>
              <a:t>L</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to record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row multipliers in the • positions</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100" b="0" i="0" u="none" strike="noStrike" kern="0" cap="none" spc="0" normalizeH="0" baseline="0" noProof="0" dirty="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Calculate the row multipliers and record them in the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100" b="1" i="0" u="none" strike="noStrike" kern="0" cap="none" spc="0" normalizeH="0" baseline="0" noProof="0" dirty="0">
                <a:ln>
                  <a:noFill/>
                </a:ln>
                <a:solidFill>
                  <a:srgbClr val="000000"/>
                </a:solidFill>
                <a:effectLst/>
                <a:uLnTx/>
                <a:uFillTx/>
                <a:latin typeface="Interstate"/>
                <a:ea typeface="+mn-ea"/>
                <a:cs typeface="+mn-cs"/>
              </a:rPr>
              <a:t>     L</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matrix,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21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21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11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and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31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31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11</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100" b="0" i="0" u="none" strike="noStrike" kern="0" cap="none" spc="0" normalizeH="0" baseline="-25000" noProof="0" dirty="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Zero the first column by subtracting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21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21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11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times the first row from the second row, and subtracting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l</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31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 </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31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a:t>
            </a:r>
            <a:r>
              <a:rPr kumimoji="0" lang="en-US" altLang="en-US" sz="2100" b="0" i="1" u="none" strike="noStrike" kern="0" cap="none" spc="0" normalizeH="0" baseline="0" noProof="0" dirty="0">
                <a:ln>
                  <a:noFill/>
                </a:ln>
                <a:solidFill>
                  <a:srgbClr val="000000"/>
                </a:solidFill>
                <a:effectLst/>
                <a:uLnTx/>
                <a:uFillTx/>
                <a:latin typeface="Interstate"/>
                <a:ea typeface="+mn-ea"/>
                <a:cs typeface="+mn-cs"/>
              </a:rPr>
              <a:t>a</a:t>
            </a:r>
            <a:r>
              <a:rPr kumimoji="0" lang="en-US" altLang="en-US" sz="2100" b="0" i="0" u="none" strike="noStrike" kern="0" cap="none" spc="0" normalizeH="0" baseline="-25000" noProof="0" dirty="0">
                <a:ln>
                  <a:noFill/>
                </a:ln>
                <a:solidFill>
                  <a:srgbClr val="000000"/>
                </a:solidFill>
                <a:effectLst/>
                <a:uLnTx/>
                <a:uFillTx/>
                <a:latin typeface="Interstate"/>
                <a:ea typeface="+mn-ea"/>
                <a:cs typeface="+mn-cs"/>
              </a:rPr>
              <a:t>11</a:t>
            </a:r>
            <a:r>
              <a:rPr kumimoji="0" lang="en-US" altLang="en-US" sz="2100" b="0" i="0" u="none" strike="noStrike" kern="0" cap="none" spc="0" normalizeH="0" baseline="0" noProof="0" dirty="0">
                <a:ln>
                  <a:noFill/>
                </a:ln>
                <a:solidFill>
                  <a:srgbClr val="000000"/>
                </a:solidFill>
                <a:effectLst/>
                <a:uLnTx/>
                <a:uFillTx/>
                <a:latin typeface="Interstate"/>
                <a:ea typeface="+mn-ea"/>
                <a:cs typeface="+mn-cs"/>
              </a:rPr>
              <a:t> times the first row from the third row</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100" b="0" i="0" u="none" strike="noStrike" kern="0" cap="none" spc="0" normalizeH="0" baseline="-25000" noProof="0" dirty="0">
              <a:ln>
                <a:noFill/>
              </a:ln>
              <a:solidFill>
                <a:srgbClr val="000000"/>
              </a:solidFill>
              <a:effectLst/>
              <a:uLnTx/>
              <a:uFillTx/>
              <a:latin typeface="Interstate"/>
              <a:ea typeface="+mn-ea"/>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100" b="0" i="0" u="none" strike="noStrike" kern="0" cap="none" spc="0" normalizeH="0" baseline="-25000" noProof="0" dirty="0">
              <a:ln>
                <a:noFill/>
              </a:ln>
              <a:solidFill>
                <a:srgbClr val="000000"/>
              </a:solidFill>
              <a:effectLst/>
              <a:uLnTx/>
              <a:uFillTx/>
              <a:latin typeface="Interstate"/>
              <a:ea typeface="+mn-ea"/>
              <a:cs typeface="+mn-cs"/>
            </a:endParaRPr>
          </a:p>
        </p:txBody>
      </p:sp>
      <p:graphicFrame>
        <p:nvGraphicFramePr>
          <p:cNvPr id="14" name="Object 4">
            <a:extLst>
              <a:ext uri="{FF2B5EF4-FFF2-40B4-BE49-F238E27FC236}">
                <a16:creationId xmlns:a16="http://schemas.microsoft.com/office/drawing/2014/main" id="{89B7820F-228A-4382-BF20-5436D53353EC}"/>
              </a:ext>
            </a:extLst>
          </p:cNvPr>
          <p:cNvGraphicFramePr>
            <a:graphicFrameLocks noChangeAspect="1"/>
          </p:cNvGraphicFramePr>
          <p:nvPr>
            <p:extLst>
              <p:ext uri="{D42A27DB-BD31-4B8C-83A1-F6EECF244321}">
                <p14:modId xmlns:p14="http://schemas.microsoft.com/office/powerpoint/2010/main" val="180050434"/>
              </p:ext>
            </p:extLst>
          </p:nvPr>
        </p:nvGraphicFramePr>
        <p:xfrm>
          <a:off x="2133600" y="2209800"/>
          <a:ext cx="1905000" cy="850900"/>
        </p:xfrm>
        <a:graphic>
          <a:graphicData uri="http://schemas.openxmlformats.org/presentationml/2006/ole">
            <mc:AlternateContent xmlns:mc="http://schemas.openxmlformats.org/markup-compatibility/2006">
              <mc:Choice xmlns:v="urn:schemas-microsoft-com:vml" Requires="v">
                <p:oleObj spid="_x0000_s4113" name="Equation" r:id="rId3" imgW="1193800" imgH="533400" progId="Equation.3">
                  <p:embed/>
                </p:oleObj>
              </mc:Choice>
              <mc:Fallback>
                <p:oleObj name="Equation" r:id="rId3" imgW="1193800" imgH="533400" progId="Equation.3">
                  <p:embed/>
                  <p:pic>
                    <p:nvPicPr>
                      <p:cNvPr id="4098" name="Object 4">
                        <a:extLst>
                          <a:ext uri="{FF2B5EF4-FFF2-40B4-BE49-F238E27FC236}">
                            <a16:creationId xmlns:a16="http://schemas.microsoft.com/office/drawing/2014/main" id="{9C16D073-0FD8-41A3-BBCC-E786CBF6D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09800"/>
                        <a:ext cx="1905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5">
            <a:extLst>
              <a:ext uri="{FF2B5EF4-FFF2-40B4-BE49-F238E27FC236}">
                <a16:creationId xmlns:a16="http://schemas.microsoft.com/office/drawing/2014/main" id="{0E790295-0612-4F25-96FA-E3A94F642961}"/>
              </a:ext>
            </a:extLst>
          </p:cNvPr>
          <p:cNvGraphicFramePr>
            <a:graphicFrameLocks noChangeAspect="1"/>
          </p:cNvGraphicFramePr>
          <p:nvPr>
            <p:extLst>
              <p:ext uri="{D42A27DB-BD31-4B8C-83A1-F6EECF244321}">
                <p14:modId xmlns:p14="http://schemas.microsoft.com/office/powerpoint/2010/main" val="2126448873"/>
              </p:ext>
            </p:extLst>
          </p:nvPr>
        </p:nvGraphicFramePr>
        <p:xfrm>
          <a:off x="7324725" y="2222500"/>
          <a:ext cx="1743075" cy="769938"/>
        </p:xfrm>
        <a:graphic>
          <a:graphicData uri="http://schemas.openxmlformats.org/presentationml/2006/ole">
            <mc:AlternateContent xmlns:mc="http://schemas.openxmlformats.org/markup-compatibility/2006">
              <mc:Choice xmlns:v="urn:schemas-microsoft-com:vml" Requires="v">
                <p:oleObj spid="_x0000_s4114" name="Equation" r:id="rId5" imgW="1092200" imgH="482600" progId="Equation.3">
                  <p:embed/>
                </p:oleObj>
              </mc:Choice>
              <mc:Fallback>
                <p:oleObj name="Equation" r:id="rId5" imgW="1092200" imgH="482600" progId="Equation.3">
                  <p:embed/>
                  <p:pic>
                    <p:nvPicPr>
                      <p:cNvPr id="4099" name="Object 5">
                        <a:extLst>
                          <a:ext uri="{FF2B5EF4-FFF2-40B4-BE49-F238E27FC236}">
                            <a16:creationId xmlns:a16="http://schemas.microsoft.com/office/drawing/2014/main" id="{B663431B-E380-4DDC-AA27-1E24EFF7B5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4725" y="2222500"/>
                        <a:ext cx="17430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
            <a:extLst>
              <a:ext uri="{FF2B5EF4-FFF2-40B4-BE49-F238E27FC236}">
                <a16:creationId xmlns:a16="http://schemas.microsoft.com/office/drawing/2014/main" id="{B7467C80-A6E4-4321-ABDC-587559851937}"/>
              </a:ext>
            </a:extLst>
          </p:cNvPr>
          <p:cNvGraphicFramePr>
            <a:graphicFrameLocks noChangeAspect="1"/>
          </p:cNvGraphicFramePr>
          <p:nvPr>
            <p:extLst>
              <p:ext uri="{D42A27DB-BD31-4B8C-83A1-F6EECF244321}">
                <p14:modId xmlns:p14="http://schemas.microsoft.com/office/powerpoint/2010/main" val="3043169461"/>
              </p:ext>
            </p:extLst>
          </p:nvPr>
        </p:nvGraphicFramePr>
        <p:xfrm>
          <a:off x="8077200" y="3429000"/>
          <a:ext cx="1066800" cy="827088"/>
        </p:xfrm>
        <a:graphic>
          <a:graphicData uri="http://schemas.openxmlformats.org/presentationml/2006/ole">
            <mc:AlternateContent xmlns:mc="http://schemas.openxmlformats.org/markup-compatibility/2006">
              <mc:Choice xmlns:v="urn:schemas-microsoft-com:vml" Requires="v">
                <p:oleObj spid="_x0000_s4115" name="Equation" r:id="rId7" imgW="622300" imgH="482600" progId="Equation.3">
                  <p:embed/>
                </p:oleObj>
              </mc:Choice>
              <mc:Fallback>
                <p:oleObj name="Equation" r:id="rId7" imgW="622300" imgH="482600" progId="Equation.3">
                  <p:embed/>
                  <p:pic>
                    <p:nvPicPr>
                      <p:cNvPr id="4100" name="Object 6">
                        <a:extLst>
                          <a:ext uri="{FF2B5EF4-FFF2-40B4-BE49-F238E27FC236}">
                            <a16:creationId xmlns:a16="http://schemas.microsoft.com/office/drawing/2014/main" id="{63B96C11-4FAC-4C47-A1EF-FF2894ED65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7200" y="3429000"/>
                        <a:ext cx="106680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5">
            <a:extLst>
              <a:ext uri="{FF2B5EF4-FFF2-40B4-BE49-F238E27FC236}">
                <a16:creationId xmlns:a16="http://schemas.microsoft.com/office/drawing/2014/main" id="{D2BC6B63-9524-4AC2-B8FA-5E01D91CCBC2}"/>
              </a:ext>
            </a:extLst>
          </p:cNvPr>
          <p:cNvGraphicFramePr>
            <a:graphicFrameLocks noChangeAspect="1"/>
          </p:cNvGraphicFramePr>
          <p:nvPr>
            <p:extLst>
              <p:ext uri="{D42A27DB-BD31-4B8C-83A1-F6EECF244321}">
                <p14:modId xmlns:p14="http://schemas.microsoft.com/office/powerpoint/2010/main" val="102137473"/>
              </p:ext>
            </p:extLst>
          </p:nvPr>
        </p:nvGraphicFramePr>
        <p:xfrm>
          <a:off x="8077200" y="4419600"/>
          <a:ext cx="1447800" cy="774700"/>
        </p:xfrm>
        <a:graphic>
          <a:graphicData uri="http://schemas.openxmlformats.org/presentationml/2006/ole">
            <mc:AlternateContent xmlns:mc="http://schemas.openxmlformats.org/markup-compatibility/2006">
              <mc:Choice xmlns:v="urn:schemas-microsoft-com:vml" Requires="v">
                <p:oleObj spid="_x0000_s4116" name="Equation" r:id="rId9" imgW="901700" imgH="482600" progId="Equation.3">
                  <p:embed/>
                </p:oleObj>
              </mc:Choice>
              <mc:Fallback>
                <p:oleObj name="Equation" r:id="rId9" imgW="901700" imgH="482600" progId="Equation.3">
                  <p:embed/>
                  <p:pic>
                    <p:nvPicPr>
                      <p:cNvPr id="4101" name="Object 5">
                        <a:extLst>
                          <a:ext uri="{FF2B5EF4-FFF2-40B4-BE49-F238E27FC236}">
                            <a16:creationId xmlns:a16="http://schemas.microsoft.com/office/drawing/2014/main" id="{4827B801-BA96-4BDD-9BDE-24FB367EFF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77200" y="4419600"/>
                        <a:ext cx="14478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B803BD65-EF41-4C76-843C-D5FDCB6B7D29}"/>
              </a:ext>
            </a:extLst>
          </p:cNvPr>
          <p:cNvGraphicFramePr>
            <a:graphicFrameLocks noChangeAspect="1"/>
          </p:cNvGraphicFramePr>
          <p:nvPr>
            <p:extLst>
              <p:ext uri="{D42A27DB-BD31-4B8C-83A1-F6EECF244321}">
                <p14:modId xmlns:p14="http://schemas.microsoft.com/office/powerpoint/2010/main" val="229665996"/>
              </p:ext>
            </p:extLst>
          </p:nvPr>
        </p:nvGraphicFramePr>
        <p:xfrm>
          <a:off x="4876800" y="5976938"/>
          <a:ext cx="3962400" cy="804862"/>
        </p:xfrm>
        <a:graphic>
          <a:graphicData uri="http://schemas.openxmlformats.org/presentationml/2006/ole">
            <mc:AlternateContent xmlns:mc="http://schemas.openxmlformats.org/markup-compatibility/2006">
              <mc:Choice xmlns:v="urn:schemas-microsoft-com:vml" Requires="v">
                <p:oleObj spid="_x0000_s4117" name="Equation" r:id="rId11" imgW="2374900" imgH="482600" progId="Equation.3">
                  <p:embed/>
                </p:oleObj>
              </mc:Choice>
              <mc:Fallback>
                <p:oleObj name="Equation" r:id="rId11" imgW="2374900" imgH="482600" progId="Equation.3">
                  <p:embed/>
                  <p:pic>
                    <p:nvPicPr>
                      <p:cNvPr id="4102" name="Object 7">
                        <a:extLst>
                          <a:ext uri="{FF2B5EF4-FFF2-40B4-BE49-F238E27FC236}">
                            <a16:creationId xmlns:a16="http://schemas.microsoft.com/office/drawing/2014/main" id="{0EE349FC-71A0-4C44-A4D9-AC765AF6F7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5976938"/>
                        <a:ext cx="3962400"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3884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6D8D10-5CE6-45C0-899F-3757B0B76385}">
  <ds:schemaRefs>
    <ds:schemaRef ds:uri="http://schemas.microsoft.com/sharepoint/events"/>
  </ds:schemaRefs>
</ds:datastoreItem>
</file>

<file path=customXml/itemProps2.xml><?xml version="1.0" encoding="utf-8"?>
<ds:datastoreItem xmlns:ds="http://schemas.openxmlformats.org/officeDocument/2006/customXml" ds:itemID="{CED985A4-BE78-47BD-93FF-32CA6D846AD3}">
  <ds:schemaRefs>
    <ds:schemaRef ds:uri="http://schemas.microsoft.com/sharepoint/v3/contenttype/forms"/>
  </ds:schemaRefs>
</ds:datastoreItem>
</file>

<file path=customXml/itemProps3.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4.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854</TotalTime>
  <Words>2202</Words>
  <Application>Microsoft Office PowerPoint</Application>
  <PresentationFormat>Custom</PresentationFormat>
  <Paragraphs>329</Paragraphs>
  <Slides>36</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Interstate</vt:lpstr>
      <vt:lpstr>Open Sans</vt:lpstr>
      <vt:lpstr>PT Sans</vt:lpstr>
      <vt:lpstr>Times New Roman</vt:lpstr>
      <vt:lpstr>Office Theme</vt:lpstr>
      <vt:lpstr>Equation</vt:lpstr>
      <vt:lpstr>PowerPoint Presentation</vt:lpstr>
      <vt:lpstr>Outlines</vt:lpstr>
      <vt:lpstr>Linear Equation Notation</vt:lpstr>
      <vt:lpstr>Overview of Direct Method</vt:lpstr>
      <vt:lpstr>Gaussian Elimination (1/2)</vt:lpstr>
      <vt:lpstr>Gaussian Elimination (2/2)</vt:lpstr>
      <vt:lpstr>Gaussian Elimination (2/2)</vt:lpstr>
      <vt:lpstr>Scientific Computing</vt:lpstr>
      <vt:lpstr>Example 1</vt:lpstr>
      <vt:lpstr>Example 1</vt:lpstr>
      <vt:lpstr>LU Decomposition</vt:lpstr>
      <vt:lpstr>LU Decomposition</vt:lpstr>
      <vt:lpstr>LU Decomposition Steps</vt:lpstr>
      <vt:lpstr>Doolittle’s Decomposition Method </vt:lpstr>
      <vt:lpstr>Doolittle’s Decomposition Method </vt:lpstr>
      <vt:lpstr>Doolittle’s Decomposition Method </vt:lpstr>
      <vt:lpstr>Example 2</vt:lpstr>
      <vt:lpstr>Example 2</vt:lpstr>
      <vt:lpstr>Example 2</vt:lpstr>
      <vt:lpstr>Example 3 : Gauss-Jordan Elimination</vt:lpstr>
      <vt:lpstr>Example 3 : Gauss-Jordan Elimination</vt:lpstr>
      <vt:lpstr>Exercise</vt:lpstr>
      <vt:lpstr>Pivoting: Introduction</vt:lpstr>
      <vt:lpstr>Pivoting: Introduction</vt:lpstr>
      <vt:lpstr>Diagonal Dominance</vt:lpstr>
      <vt:lpstr>Scaled Row Pivoting</vt:lpstr>
      <vt:lpstr>Scaled Row Pivoting</vt:lpstr>
      <vt:lpstr>Example 3</vt:lpstr>
      <vt:lpstr>Example 3</vt:lpstr>
      <vt:lpstr>Example 3</vt:lpstr>
      <vt:lpstr>Gauss–Seidel Method</vt:lpstr>
      <vt:lpstr>Gauss–Seidel Method</vt:lpstr>
      <vt:lpstr>Example 4</vt:lpstr>
      <vt:lpstr>Example 4</vt:lpstr>
      <vt:lpstr>Exercise</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FABIAN</cp:lastModifiedBy>
  <cp:revision>31</cp:revision>
  <dcterms:created xsi:type="dcterms:W3CDTF">2014-01-27T02:13:18Z</dcterms:created>
  <dcterms:modified xsi:type="dcterms:W3CDTF">2021-11-28T02:27:27Z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