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6"/>
  </p:notesMasterIdLst>
  <p:sldIdLst>
    <p:sldId id="256" r:id="rId6"/>
    <p:sldId id="257" r:id="rId7"/>
    <p:sldId id="533" r:id="rId8"/>
    <p:sldId id="534" r:id="rId9"/>
    <p:sldId id="521" r:id="rId10"/>
    <p:sldId id="536" r:id="rId11"/>
    <p:sldId id="535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7" r:id="rId24"/>
    <p:sldId id="271" r:id="rId25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6D91671F-11EC-43A0-B0B5-6D80C965B915}">
          <p14:sldIdLst>
            <p14:sldId id="256"/>
          </p14:sldIdLst>
        </p14:section>
        <p14:section name="COURSE CONTENT" id="{6162E7E0-B512-4FEF-B619-C9187795397D}">
          <p14:sldIdLst>
            <p14:sldId id="257"/>
            <p14:sldId id="533"/>
            <p14:sldId id="534"/>
            <p14:sldId id="521"/>
            <p14:sldId id="536"/>
            <p14:sldId id="535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7"/>
          </p14:sldIdLst>
        </p14:section>
        <p14:section name="REFERENCES" id="{11ED6803-A38C-4226-8496-86D05012E7E0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 autoAdjust="0"/>
    <p:restoredTop sz="93484"/>
  </p:normalViewPr>
  <p:slideViewPr>
    <p:cSldViewPr snapToGrid="0" snapToObjects="1">
      <p:cViewPr>
        <p:scale>
          <a:sx n="75" d="100"/>
          <a:sy n="75" d="100"/>
        </p:scale>
        <p:origin x="1296" y="293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CEF7D-5EC8-4A05-A41F-77AEF1769232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B13CC2F-7B58-4A56-A2E8-CFBADA7981B4}">
      <dgm:prSet custT="1"/>
      <dgm:spPr/>
      <dgm:t>
        <a:bodyPr/>
        <a:lstStyle/>
        <a:p>
          <a:pPr rtl="0"/>
          <a:endParaRPr lang="en-US" sz="2400" dirty="0"/>
        </a:p>
      </dgm:t>
    </dgm:pt>
    <dgm:pt modelId="{8CD108C6-D230-436B-8558-F3230C5F4270}" type="parTrans" cxnId="{8AE4D593-D44D-40F3-B382-9A5B3290995C}">
      <dgm:prSet/>
      <dgm:spPr/>
      <dgm:t>
        <a:bodyPr/>
        <a:lstStyle/>
        <a:p>
          <a:endParaRPr lang="en-US" sz="2400"/>
        </a:p>
      </dgm:t>
    </dgm:pt>
    <dgm:pt modelId="{51EC29B2-0FDD-4BC1-9078-15BBD67E4AEB}" type="sibTrans" cxnId="{8AE4D593-D44D-40F3-B382-9A5B3290995C}">
      <dgm:prSet/>
      <dgm:spPr/>
      <dgm:t>
        <a:bodyPr/>
        <a:lstStyle/>
        <a:p>
          <a:endParaRPr lang="en-US" sz="2400"/>
        </a:p>
      </dgm:t>
    </dgm:pt>
    <dgm:pt modelId="{57F1890E-47B0-4570-9DE9-7A0841401264}">
      <dgm:prSet custT="1"/>
      <dgm:spPr/>
      <dgm:t>
        <a:bodyPr/>
        <a:lstStyle/>
        <a:p>
          <a:pPr rtl="0"/>
          <a:r>
            <a:rPr lang="en-HK" sz="2400" dirty="0"/>
            <a:t>Initial Value Problems</a:t>
          </a:r>
          <a:endParaRPr lang="en-US" sz="2400" dirty="0"/>
        </a:p>
      </dgm:t>
    </dgm:pt>
    <dgm:pt modelId="{287B2255-4C57-4D55-8BC9-0866553FDEE1}" type="parTrans" cxnId="{32637F0C-801C-40C1-A0EF-7A4774FBF2D3}">
      <dgm:prSet/>
      <dgm:spPr/>
      <dgm:t>
        <a:bodyPr/>
        <a:lstStyle/>
        <a:p>
          <a:endParaRPr lang="en-US" sz="2400"/>
        </a:p>
      </dgm:t>
    </dgm:pt>
    <dgm:pt modelId="{C65B0580-16CE-4666-A2EA-41B6E702E2E2}" type="sibTrans" cxnId="{32637F0C-801C-40C1-A0EF-7A4774FBF2D3}">
      <dgm:prSet/>
      <dgm:spPr/>
      <dgm:t>
        <a:bodyPr/>
        <a:lstStyle/>
        <a:p>
          <a:endParaRPr lang="en-US" sz="2400"/>
        </a:p>
      </dgm:t>
    </dgm:pt>
    <dgm:pt modelId="{A02476F6-559A-4448-90FA-C4E1D180FA9F}">
      <dgm:prSet custT="1"/>
      <dgm:spPr/>
      <dgm:t>
        <a:bodyPr/>
        <a:lstStyle/>
        <a:p>
          <a:r>
            <a:rPr lang="en-AU" sz="2400" dirty="0">
              <a:latin typeface="Arial" panose="020B0604020202020204" pitchFamily="34" charset="0"/>
              <a:ea typeface="Times New Roman" panose="02020603050405020304" pitchFamily="18" charset="0"/>
            </a:rPr>
            <a:t>Numerical Error and Instability</a:t>
          </a:r>
          <a:endParaRPr lang="en-US" sz="2400" dirty="0"/>
        </a:p>
      </dgm:t>
    </dgm:pt>
    <dgm:pt modelId="{ADC79D34-5F11-427F-A119-CF95E1A1B3BB}" type="parTrans" cxnId="{DD6DAB89-25C4-4555-AD39-658A90604EEF}">
      <dgm:prSet/>
      <dgm:spPr/>
      <dgm:t>
        <a:bodyPr/>
        <a:lstStyle/>
        <a:p>
          <a:endParaRPr lang="en-HK"/>
        </a:p>
      </dgm:t>
    </dgm:pt>
    <dgm:pt modelId="{A8986233-836A-4DC5-99CD-223F0F11E753}" type="sibTrans" cxnId="{DD6DAB89-25C4-4555-AD39-658A90604EEF}">
      <dgm:prSet/>
      <dgm:spPr/>
      <dgm:t>
        <a:bodyPr/>
        <a:lstStyle/>
        <a:p>
          <a:endParaRPr lang="en-HK"/>
        </a:p>
      </dgm:t>
    </dgm:pt>
    <dgm:pt modelId="{03B99D27-927D-42BB-B3AA-93B152B6DF51}">
      <dgm:prSet custT="1"/>
      <dgm:spPr/>
      <dgm:t>
        <a:bodyPr/>
        <a:lstStyle/>
        <a:p>
          <a:pPr rtl="0"/>
          <a:endParaRPr lang="en-AU" sz="2400" dirty="0"/>
        </a:p>
      </dgm:t>
    </dgm:pt>
    <dgm:pt modelId="{D8958402-1DB1-4D8C-8145-728626A4CB82}" type="sibTrans" cxnId="{BFADF03C-01B5-4078-8C35-C1E33303F758}">
      <dgm:prSet/>
      <dgm:spPr/>
      <dgm:t>
        <a:bodyPr/>
        <a:lstStyle/>
        <a:p>
          <a:endParaRPr lang="en-US" sz="2400"/>
        </a:p>
      </dgm:t>
    </dgm:pt>
    <dgm:pt modelId="{3FB213A9-D018-4380-8E22-CA2B3BC4B808}" type="parTrans" cxnId="{BFADF03C-01B5-4078-8C35-C1E33303F758}">
      <dgm:prSet/>
      <dgm:spPr/>
      <dgm:t>
        <a:bodyPr/>
        <a:lstStyle/>
        <a:p>
          <a:endParaRPr lang="en-US" sz="2400"/>
        </a:p>
      </dgm:t>
    </dgm:pt>
    <dgm:pt modelId="{80BC2113-7A29-4CF9-9A09-DC7505D2914A}">
      <dgm:prSet custT="1"/>
      <dgm:spPr/>
      <dgm:t>
        <a:bodyPr/>
        <a:lstStyle/>
        <a:p>
          <a:pPr rtl="0"/>
          <a:r>
            <a:rPr lang="en-HK" sz="2400" dirty="0"/>
            <a:t>Euler Method </a:t>
          </a:r>
          <a:endParaRPr lang="en-US" sz="2400" dirty="0"/>
        </a:p>
      </dgm:t>
    </dgm:pt>
    <dgm:pt modelId="{D8CBFCD2-BC09-4450-912B-C0DDED2DB8CE}" type="sibTrans" cxnId="{B84860CC-1C6C-4B29-8B7B-190C6DDD1161}">
      <dgm:prSet/>
      <dgm:spPr/>
      <dgm:t>
        <a:bodyPr/>
        <a:lstStyle/>
        <a:p>
          <a:endParaRPr lang="en-US" sz="2400"/>
        </a:p>
      </dgm:t>
    </dgm:pt>
    <dgm:pt modelId="{47814BC9-E063-4882-A931-4BF6448E51E9}" type="parTrans" cxnId="{B84860CC-1C6C-4B29-8B7B-190C6DDD1161}">
      <dgm:prSet/>
      <dgm:spPr/>
      <dgm:t>
        <a:bodyPr/>
        <a:lstStyle/>
        <a:p>
          <a:endParaRPr lang="en-US" sz="2400"/>
        </a:p>
      </dgm:t>
    </dgm:pt>
    <dgm:pt modelId="{813A22DC-E602-466D-9A88-6C88FD54F9CC}">
      <dgm:prSet custT="1"/>
      <dgm:spPr/>
      <dgm:t>
        <a:bodyPr/>
        <a:lstStyle/>
        <a:p>
          <a:pPr rtl="0"/>
          <a:endParaRPr lang="en-US" sz="2400" dirty="0"/>
        </a:p>
      </dgm:t>
    </dgm:pt>
    <dgm:pt modelId="{2B72E5EA-EAB3-43ED-9A17-859333A00D3E}" type="sibTrans" cxnId="{1E8A4D4D-F295-4166-9C9D-AEED4E690591}">
      <dgm:prSet/>
      <dgm:spPr/>
      <dgm:t>
        <a:bodyPr/>
        <a:lstStyle/>
        <a:p>
          <a:endParaRPr lang="en-US" sz="2400"/>
        </a:p>
      </dgm:t>
    </dgm:pt>
    <dgm:pt modelId="{FEC4DD08-EE72-420D-8E8E-61886CB93135}" type="parTrans" cxnId="{1E8A4D4D-F295-4166-9C9D-AEED4E690591}">
      <dgm:prSet/>
      <dgm:spPr/>
      <dgm:t>
        <a:bodyPr/>
        <a:lstStyle/>
        <a:p>
          <a:endParaRPr lang="en-US" sz="2400"/>
        </a:p>
      </dgm:t>
    </dgm:pt>
    <dgm:pt modelId="{ACB9CF8A-1C58-441C-9F5D-27C1D102621E}">
      <dgm:prSet custT="1"/>
      <dgm:spPr/>
      <dgm:t>
        <a:bodyPr/>
        <a:lstStyle/>
        <a:p>
          <a:r>
            <a:rPr lang="en-HK" sz="2400" dirty="0"/>
            <a:t>Runge-</a:t>
          </a:r>
          <a:r>
            <a:rPr lang="en-HK" sz="2400" dirty="0" err="1"/>
            <a:t>Kutta</a:t>
          </a:r>
          <a:r>
            <a:rPr lang="en-HK" sz="2400" dirty="0"/>
            <a:t> Methods</a:t>
          </a:r>
          <a:endParaRPr lang="en-US" sz="2400" dirty="0"/>
        </a:p>
      </dgm:t>
    </dgm:pt>
    <dgm:pt modelId="{3B2A3A4D-BF82-4413-AC74-BA09615F4EF5}" type="sibTrans" cxnId="{DC64EB99-E25A-42E9-8C2E-80E78FCB1285}">
      <dgm:prSet/>
      <dgm:spPr/>
      <dgm:t>
        <a:bodyPr/>
        <a:lstStyle/>
        <a:p>
          <a:endParaRPr lang="en-US" sz="2400"/>
        </a:p>
      </dgm:t>
    </dgm:pt>
    <dgm:pt modelId="{5C5EC970-D98A-4EE6-9788-0E3F76CC8485}" type="parTrans" cxnId="{DC64EB99-E25A-42E9-8C2E-80E78FCB1285}">
      <dgm:prSet/>
      <dgm:spPr/>
      <dgm:t>
        <a:bodyPr/>
        <a:lstStyle/>
        <a:p>
          <a:endParaRPr lang="en-US" sz="2400"/>
        </a:p>
      </dgm:t>
    </dgm:pt>
    <dgm:pt modelId="{7A98AE0C-5741-431D-8EC4-B70CC9B0F627}">
      <dgm:prSet custT="1"/>
      <dgm:spPr/>
      <dgm:t>
        <a:bodyPr/>
        <a:lstStyle/>
        <a:p>
          <a:endParaRPr lang="en-US" sz="2400" dirty="0"/>
        </a:p>
      </dgm:t>
    </dgm:pt>
    <dgm:pt modelId="{02F7F518-BB79-4669-BEC5-AF6564CCCD0A}" type="parTrans" cxnId="{0B6FD25B-E008-4B43-9CEA-ACBF24950455}">
      <dgm:prSet/>
      <dgm:spPr/>
      <dgm:t>
        <a:bodyPr/>
        <a:lstStyle/>
        <a:p>
          <a:endParaRPr lang="en-HK"/>
        </a:p>
      </dgm:t>
    </dgm:pt>
    <dgm:pt modelId="{C554CDB7-7892-4BCE-A16C-075F30ECFB05}" type="sibTrans" cxnId="{0B6FD25B-E008-4B43-9CEA-ACBF24950455}">
      <dgm:prSet/>
      <dgm:spPr/>
      <dgm:t>
        <a:bodyPr/>
        <a:lstStyle/>
        <a:p>
          <a:endParaRPr lang="en-HK"/>
        </a:p>
      </dgm:t>
    </dgm:pt>
    <dgm:pt modelId="{F1A3A007-2278-478E-BEAD-E947AFD6EEF5}" type="pres">
      <dgm:prSet presAssocID="{8B4CEF7D-5EC8-4A05-A41F-77AEF1769232}" presName="linearFlow" presStyleCnt="0">
        <dgm:presLayoutVars>
          <dgm:dir/>
          <dgm:animLvl val="lvl"/>
          <dgm:resizeHandles val="exact"/>
        </dgm:presLayoutVars>
      </dgm:prSet>
      <dgm:spPr/>
    </dgm:pt>
    <dgm:pt modelId="{A1B46474-506F-45F1-9BC1-12B310C68918}" type="pres">
      <dgm:prSet presAssocID="{3B13CC2F-7B58-4A56-A2E8-CFBADA7981B4}" presName="composite" presStyleCnt="0"/>
      <dgm:spPr/>
    </dgm:pt>
    <dgm:pt modelId="{483649D5-DF2F-4788-95C0-664ECA143303}" type="pres">
      <dgm:prSet presAssocID="{3B13CC2F-7B58-4A56-A2E8-CFBADA7981B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60A81B8-9CE7-4FA9-BF7A-F64C18DBEEE0}" type="pres">
      <dgm:prSet presAssocID="{3B13CC2F-7B58-4A56-A2E8-CFBADA7981B4}" presName="descendantText" presStyleLbl="alignAcc1" presStyleIdx="0" presStyleCnt="4" custLinFactNeighborX="10200" custLinFactNeighborY="-21315">
        <dgm:presLayoutVars>
          <dgm:bulletEnabled val="1"/>
        </dgm:presLayoutVars>
      </dgm:prSet>
      <dgm:spPr/>
    </dgm:pt>
    <dgm:pt modelId="{1F504ECB-88E1-4B8C-8194-A587A00591C2}" type="pres">
      <dgm:prSet presAssocID="{51EC29B2-0FDD-4BC1-9078-15BBD67E4AEB}" presName="sp" presStyleCnt="0"/>
      <dgm:spPr/>
    </dgm:pt>
    <dgm:pt modelId="{42FCC7D6-8265-4DC8-A44E-E2C5BDB19EB8}" type="pres">
      <dgm:prSet presAssocID="{03B99D27-927D-42BB-B3AA-93B152B6DF51}" presName="composite" presStyleCnt="0"/>
      <dgm:spPr/>
    </dgm:pt>
    <dgm:pt modelId="{21CF96E4-7ACB-4A73-BEC0-622C50FCA161}" type="pres">
      <dgm:prSet presAssocID="{03B99D27-927D-42BB-B3AA-93B152B6DF51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E7460E3-A434-47A5-9D7A-C6340DE68F62}" type="pres">
      <dgm:prSet presAssocID="{03B99D27-927D-42BB-B3AA-93B152B6DF51}" presName="descendantText" presStyleLbl="alignAcc1" presStyleIdx="1" presStyleCnt="4">
        <dgm:presLayoutVars>
          <dgm:bulletEnabled val="1"/>
        </dgm:presLayoutVars>
      </dgm:prSet>
      <dgm:spPr/>
    </dgm:pt>
    <dgm:pt modelId="{CE8CF6A4-EAE8-440C-BE36-40E3BAF7D262}" type="pres">
      <dgm:prSet presAssocID="{D8958402-1DB1-4D8C-8145-728626A4CB82}" presName="sp" presStyleCnt="0"/>
      <dgm:spPr/>
    </dgm:pt>
    <dgm:pt modelId="{9E8C3C75-D595-40E8-8086-F716B84A010B}" type="pres">
      <dgm:prSet presAssocID="{813A22DC-E602-466D-9A88-6C88FD54F9CC}" presName="composite" presStyleCnt="0"/>
      <dgm:spPr/>
    </dgm:pt>
    <dgm:pt modelId="{BFC5DDC4-2C3D-4125-871D-4DDC702D908E}" type="pres">
      <dgm:prSet presAssocID="{813A22DC-E602-466D-9A88-6C88FD54F9C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B925277-B4AD-4754-84CC-76FD3BFCD21A}" type="pres">
      <dgm:prSet presAssocID="{813A22DC-E602-466D-9A88-6C88FD54F9CC}" presName="descendantText" presStyleLbl="alignAcc1" presStyleIdx="2" presStyleCnt="4">
        <dgm:presLayoutVars>
          <dgm:bulletEnabled val="1"/>
        </dgm:presLayoutVars>
      </dgm:prSet>
      <dgm:spPr/>
    </dgm:pt>
    <dgm:pt modelId="{F0FA1DD9-7E19-4863-840E-089C079DE335}" type="pres">
      <dgm:prSet presAssocID="{2B72E5EA-EAB3-43ED-9A17-859333A00D3E}" presName="sp" presStyleCnt="0"/>
      <dgm:spPr/>
    </dgm:pt>
    <dgm:pt modelId="{B9279D64-6F8C-441A-97CB-4BD36A7FE6D7}" type="pres">
      <dgm:prSet presAssocID="{7A98AE0C-5741-431D-8EC4-B70CC9B0F627}" presName="composite" presStyleCnt="0"/>
      <dgm:spPr/>
    </dgm:pt>
    <dgm:pt modelId="{BB1AE8E7-7CA3-41D8-95B0-3A1C90C77940}" type="pres">
      <dgm:prSet presAssocID="{7A98AE0C-5741-431D-8EC4-B70CC9B0F62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D9C21B5-6860-4ABA-9FB1-2D9DAFA7E1D2}" type="pres">
      <dgm:prSet presAssocID="{7A98AE0C-5741-431D-8EC4-B70CC9B0F627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2637F0C-801C-40C1-A0EF-7A4774FBF2D3}" srcId="{3B13CC2F-7B58-4A56-A2E8-CFBADA7981B4}" destId="{57F1890E-47B0-4570-9DE9-7A0841401264}" srcOrd="0" destOrd="0" parTransId="{287B2255-4C57-4D55-8BC9-0866553FDEE1}" sibTransId="{C65B0580-16CE-4666-A2EA-41B6E702E2E2}"/>
    <dgm:cxn modelId="{B496073A-937C-40BE-A225-838D3B2DE94B}" type="presOf" srcId="{80BC2113-7A29-4CF9-9A09-DC7505D2914A}" destId="{DE7460E3-A434-47A5-9D7A-C6340DE68F62}" srcOrd="0" destOrd="0" presId="urn:microsoft.com/office/officeart/2005/8/layout/chevron2"/>
    <dgm:cxn modelId="{BFADF03C-01B5-4078-8C35-C1E33303F758}" srcId="{8B4CEF7D-5EC8-4A05-A41F-77AEF1769232}" destId="{03B99D27-927D-42BB-B3AA-93B152B6DF51}" srcOrd="1" destOrd="0" parTransId="{3FB213A9-D018-4380-8E22-CA2B3BC4B808}" sibTransId="{D8958402-1DB1-4D8C-8145-728626A4CB82}"/>
    <dgm:cxn modelId="{0B6FD25B-E008-4B43-9CEA-ACBF24950455}" srcId="{8B4CEF7D-5EC8-4A05-A41F-77AEF1769232}" destId="{7A98AE0C-5741-431D-8EC4-B70CC9B0F627}" srcOrd="3" destOrd="0" parTransId="{02F7F518-BB79-4669-BEC5-AF6564CCCD0A}" sibTransId="{C554CDB7-7892-4BCE-A16C-075F30ECFB05}"/>
    <dgm:cxn modelId="{25D08968-3528-4D97-87F1-7E64A74D6B0E}" type="presOf" srcId="{8B4CEF7D-5EC8-4A05-A41F-77AEF1769232}" destId="{F1A3A007-2278-478E-BEAD-E947AFD6EEF5}" srcOrd="0" destOrd="0" presId="urn:microsoft.com/office/officeart/2005/8/layout/chevron2"/>
    <dgm:cxn modelId="{1E8A4D4D-F295-4166-9C9D-AEED4E690591}" srcId="{8B4CEF7D-5EC8-4A05-A41F-77AEF1769232}" destId="{813A22DC-E602-466D-9A88-6C88FD54F9CC}" srcOrd="2" destOrd="0" parTransId="{FEC4DD08-EE72-420D-8E8E-61886CB93135}" sibTransId="{2B72E5EA-EAB3-43ED-9A17-859333A00D3E}"/>
    <dgm:cxn modelId="{DD6DAB89-25C4-4555-AD39-658A90604EEF}" srcId="{7A98AE0C-5741-431D-8EC4-B70CC9B0F627}" destId="{A02476F6-559A-4448-90FA-C4E1D180FA9F}" srcOrd="0" destOrd="0" parTransId="{ADC79D34-5F11-427F-A119-CF95E1A1B3BB}" sibTransId="{A8986233-836A-4DC5-99CD-223F0F11E753}"/>
    <dgm:cxn modelId="{27EECA93-B27B-40BE-A748-0048E16D9E73}" type="presOf" srcId="{A02476F6-559A-4448-90FA-C4E1D180FA9F}" destId="{2D9C21B5-6860-4ABA-9FB1-2D9DAFA7E1D2}" srcOrd="0" destOrd="0" presId="urn:microsoft.com/office/officeart/2005/8/layout/chevron2"/>
    <dgm:cxn modelId="{8AE4D593-D44D-40F3-B382-9A5B3290995C}" srcId="{8B4CEF7D-5EC8-4A05-A41F-77AEF1769232}" destId="{3B13CC2F-7B58-4A56-A2E8-CFBADA7981B4}" srcOrd="0" destOrd="0" parTransId="{8CD108C6-D230-436B-8558-F3230C5F4270}" sibTransId="{51EC29B2-0FDD-4BC1-9078-15BBD67E4AEB}"/>
    <dgm:cxn modelId="{CE084A95-F1B8-4A65-9F84-7AD3EFFDD33E}" type="presOf" srcId="{3B13CC2F-7B58-4A56-A2E8-CFBADA7981B4}" destId="{483649D5-DF2F-4788-95C0-664ECA143303}" srcOrd="0" destOrd="0" presId="urn:microsoft.com/office/officeart/2005/8/layout/chevron2"/>
    <dgm:cxn modelId="{DC64EB99-E25A-42E9-8C2E-80E78FCB1285}" srcId="{813A22DC-E602-466D-9A88-6C88FD54F9CC}" destId="{ACB9CF8A-1C58-441C-9F5D-27C1D102621E}" srcOrd="0" destOrd="0" parTransId="{5C5EC970-D98A-4EE6-9788-0E3F76CC8485}" sibTransId="{3B2A3A4D-BF82-4413-AC74-BA09615F4EF5}"/>
    <dgm:cxn modelId="{BAE0C4B7-AFD8-44B2-8F9F-FBFC33D642CE}" type="presOf" srcId="{7A98AE0C-5741-431D-8EC4-B70CC9B0F627}" destId="{BB1AE8E7-7CA3-41D8-95B0-3A1C90C77940}" srcOrd="0" destOrd="0" presId="urn:microsoft.com/office/officeart/2005/8/layout/chevron2"/>
    <dgm:cxn modelId="{6920C8C1-E120-4BCD-92AB-A086E49D17E8}" type="presOf" srcId="{03B99D27-927D-42BB-B3AA-93B152B6DF51}" destId="{21CF96E4-7ACB-4A73-BEC0-622C50FCA161}" srcOrd="0" destOrd="0" presId="urn:microsoft.com/office/officeart/2005/8/layout/chevron2"/>
    <dgm:cxn modelId="{B84860CC-1C6C-4B29-8B7B-190C6DDD1161}" srcId="{03B99D27-927D-42BB-B3AA-93B152B6DF51}" destId="{80BC2113-7A29-4CF9-9A09-DC7505D2914A}" srcOrd="0" destOrd="0" parTransId="{47814BC9-E063-4882-A931-4BF6448E51E9}" sibTransId="{D8CBFCD2-BC09-4450-912B-C0DDED2DB8CE}"/>
    <dgm:cxn modelId="{1187FCCD-8B1D-4F2F-B1CE-A98A4BF8B79D}" type="presOf" srcId="{813A22DC-E602-466D-9A88-6C88FD54F9CC}" destId="{BFC5DDC4-2C3D-4125-871D-4DDC702D908E}" srcOrd="0" destOrd="0" presId="urn:microsoft.com/office/officeart/2005/8/layout/chevron2"/>
    <dgm:cxn modelId="{3FCFF0E2-C54B-47F6-8CD1-6D1B853F5DC2}" type="presOf" srcId="{57F1890E-47B0-4570-9DE9-7A0841401264}" destId="{660A81B8-9CE7-4FA9-BF7A-F64C18DBEEE0}" srcOrd="0" destOrd="0" presId="urn:microsoft.com/office/officeart/2005/8/layout/chevron2"/>
    <dgm:cxn modelId="{412538F3-61EB-40F6-BBB1-4F1EC0E994B0}" type="presOf" srcId="{ACB9CF8A-1C58-441C-9F5D-27C1D102621E}" destId="{1B925277-B4AD-4754-84CC-76FD3BFCD21A}" srcOrd="0" destOrd="0" presId="urn:microsoft.com/office/officeart/2005/8/layout/chevron2"/>
    <dgm:cxn modelId="{786B3C20-0C9D-4308-BA09-5858A391CB32}" type="presParOf" srcId="{F1A3A007-2278-478E-BEAD-E947AFD6EEF5}" destId="{A1B46474-506F-45F1-9BC1-12B310C68918}" srcOrd="0" destOrd="0" presId="urn:microsoft.com/office/officeart/2005/8/layout/chevron2"/>
    <dgm:cxn modelId="{9372B6B9-A43F-4F4A-B38F-4EDD48073C48}" type="presParOf" srcId="{A1B46474-506F-45F1-9BC1-12B310C68918}" destId="{483649D5-DF2F-4788-95C0-664ECA143303}" srcOrd="0" destOrd="0" presId="urn:microsoft.com/office/officeart/2005/8/layout/chevron2"/>
    <dgm:cxn modelId="{0EA5E6A5-57B7-40D4-932F-CB737C1671CC}" type="presParOf" srcId="{A1B46474-506F-45F1-9BC1-12B310C68918}" destId="{660A81B8-9CE7-4FA9-BF7A-F64C18DBEEE0}" srcOrd="1" destOrd="0" presId="urn:microsoft.com/office/officeart/2005/8/layout/chevron2"/>
    <dgm:cxn modelId="{91058BB5-1B9A-4170-B593-CEF67140E1A7}" type="presParOf" srcId="{F1A3A007-2278-478E-BEAD-E947AFD6EEF5}" destId="{1F504ECB-88E1-4B8C-8194-A587A00591C2}" srcOrd="1" destOrd="0" presId="urn:microsoft.com/office/officeart/2005/8/layout/chevron2"/>
    <dgm:cxn modelId="{256D73FA-1643-44BD-BC45-4B03A61FD389}" type="presParOf" srcId="{F1A3A007-2278-478E-BEAD-E947AFD6EEF5}" destId="{42FCC7D6-8265-4DC8-A44E-E2C5BDB19EB8}" srcOrd="2" destOrd="0" presId="urn:microsoft.com/office/officeart/2005/8/layout/chevron2"/>
    <dgm:cxn modelId="{C5B0E53D-0247-4EA7-8C85-F075AF8ADDB0}" type="presParOf" srcId="{42FCC7D6-8265-4DC8-A44E-E2C5BDB19EB8}" destId="{21CF96E4-7ACB-4A73-BEC0-622C50FCA161}" srcOrd="0" destOrd="0" presId="urn:microsoft.com/office/officeart/2005/8/layout/chevron2"/>
    <dgm:cxn modelId="{B1BB681D-7C9D-4F47-9CBC-DA6045DDA53E}" type="presParOf" srcId="{42FCC7D6-8265-4DC8-A44E-E2C5BDB19EB8}" destId="{DE7460E3-A434-47A5-9D7A-C6340DE68F62}" srcOrd="1" destOrd="0" presId="urn:microsoft.com/office/officeart/2005/8/layout/chevron2"/>
    <dgm:cxn modelId="{FCE223C8-C6F2-4246-9B25-96848DA6BF3F}" type="presParOf" srcId="{F1A3A007-2278-478E-BEAD-E947AFD6EEF5}" destId="{CE8CF6A4-EAE8-440C-BE36-40E3BAF7D262}" srcOrd="3" destOrd="0" presId="urn:microsoft.com/office/officeart/2005/8/layout/chevron2"/>
    <dgm:cxn modelId="{3890E290-45E3-4987-B5AE-C8996093CA02}" type="presParOf" srcId="{F1A3A007-2278-478E-BEAD-E947AFD6EEF5}" destId="{9E8C3C75-D595-40E8-8086-F716B84A010B}" srcOrd="4" destOrd="0" presId="urn:microsoft.com/office/officeart/2005/8/layout/chevron2"/>
    <dgm:cxn modelId="{F7D23887-AF32-4A6E-BAE0-CE15F1836584}" type="presParOf" srcId="{9E8C3C75-D595-40E8-8086-F716B84A010B}" destId="{BFC5DDC4-2C3D-4125-871D-4DDC702D908E}" srcOrd="0" destOrd="0" presId="urn:microsoft.com/office/officeart/2005/8/layout/chevron2"/>
    <dgm:cxn modelId="{78ABF4A5-4CA3-43D6-A4D7-5E09F9099A29}" type="presParOf" srcId="{9E8C3C75-D595-40E8-8086-F716B84A010B}" destId="{1B925277-B4AD-4754-84CC-76FD3BFCD21A}" srcOrd="1" destOrd="0" presId="urn:microsoft.com/office/officeart/2005/8/layout/chevron2"/>
    <dgm:cxn modelId="{EB3361AE-7606-4E9E-9912-B87350539EE4}" type="presParOf" srcId="{F1A3A007-2278-478E-BEAD-E947AFD6EEF5}" destId="{F0FA1DD9-7E19-4863-840E-089C079DE335}" srcOrd="5" destOrd="0" presId="urn:microsoft.com/office/officeart/2005/8/layout/chevron2"/>
    <dgm:cxn modelId="{81BC3B9A-FEB5-498C-A6C4-A64372FFD31F}" type="presParOf" srcId="{F1A3A007-2278-478E-BEAD-E947AFD6EEF5}" destId="{B9279D64-6F8C-441A-97CB-4BD36A7FE6D7}" srcOrd="6" destOrd="0" presId="urn:microsoft.com/office/officeart/2005/8/layout/chevron2"/>
    <dgm:cxn modelId="{00E2366F-0775-4DFE-B3EB-C244EF3A8AE8}" type="presParOf" srcId="{B9279D64-6F8C-441A-97CB-4BD36A7FE6D7}" destId="{BB1AE8E7-7CA3-41D8-95B0-3A1C90C77940}" srcOrd="0" destOrd="0" presId="urn:microsoft.com/office/officeart/2005/8/layout/chevron2"/>
    <dgm:cxn modelId="{8953AB35-309E-4DCF-B80A-85F0F09C80DB}" type="presParOf" srcId="{B9279D64-6F8C-441A-97CB-4BD36A7FE6D7}" destId="{2D9C21B5-6860-4ABA-9FB1-2D9DAFA7E1D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649D5-DF2F-4788-95C0-664ECA143303}">
      <dsp:nvSpPr>
        <dsp:cNvPr id="0" name=""/>
        <dsp:cNvSpPr/>
      </dsp:nvSpPr>
      <dsp:spPr>
        <a:xfrm rot="5400000">
          <a:off x="-125975" y="127153"/>
          <a:ext cx="839837" cy="58788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-5400000">
        <a:off x="2" y="295120"/>
        <a:ext cx="587885" cy="251952"/>
      </dsp:txXfrm>
    </dsp:sp>
    <dsp:sp modelId="{660A81B8-9CE7-4FA9-BF7A-F64C18DBEEE0}">
      <dsp:nvSpPr>
        <dsp:cNvPr id="0" name=""/>
        <dsp:cNvSpPr/>
      </dsp:nvSpPr>
      <dsp:spPr>
        <a:xfrm rot="5400000">
          <a:off x="3145195" y="-2557309"/>
          <a:ext cx="545894" cy="56605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2400" kern="1200" dirty="0"/>
            <a:t>Initial Value Problems</a:t>
          </a:r>
          <a:endParaRPr lang="en-US" sz="2400" kern="1200" dirty="0"/>
        </a:p>
      </dsp:txBody>
      <dsp:txXfrm rot="-5400000">
        <a:off x="587885" y="26649"/>
        <a:ext cx="5633866" cy="492598"/>
      </dsp:txXfrm>
    </dsp:sp>
    <dsp:sp modelId="{21CF96E4-7ACB-4A73-BEC0-622C50FCA161}">
      <dsp:nvSpPr>
        <dsp:cNvPr id="0" name=""/>
        <dsp:cNvSpPr/>
      </dsp:nvSpPr>
      <dsp:spPr>
        <a:xfrm rot="5400000">
          <a:off x="-125975" y="811622"/>
          <a:ext cx="839837" cy="587885"/>
        </a:xfrm>
        <a:prstGeom prst="chevron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400" kern="1200" dirty="0"/>
        </a:p>
      </dsp:txBody>
      <dsp:txXfrm rot="-5400000">
        <a:off x="2" y="979589"/>
        <a:ext cx="587885" cy="251952"/>
      </dsp:txXfrm>
    </dsp:sp>
    <dsp:sp modelId="{DE7460E3-A434-47A5-9D7A-C6340DE68F62}">
      <dsp:nvSpPr>
        <dsp:cNvPr id="0" name=""/>
        <dsp:cNvSpPr/>
      </dsp:nvSpPr>
      <dsp:spPr>
        <a:xfrm rot="5400000">
          <a:off x="3145195" y="-1871662"/>
          <a:ext cx="545894" cy="56605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2400" kern="1200" dirty="0"/>
            <a:t>Euler Method </a:t>
          </a:r>
          <a:endParaRPr lang="en-US" sz="2400" kern="1200" dirty="0"/>
        </a:p>
      </dsp:txBody>
      <dsp:txXfrm rot="-5400000">
        <a:off x="587885" y="712296"/>
        <a:ext cx="5633866" cy="492598"/>
      </dsp:txXfrm>
    </dsp:sp>
    <dsp:sp modelId="{BFC5DDC4-2C3D-4125-871D-4DDC702D908E}">
      <dsp:nvSpPr>
        <dsp:cNvPr id="0" name=""/>
        <dsp:cNvSpPr/>
      </dsp:nvSpPr>
      <dsp:spPr>
        <a:xfrm rot="5400000">
          <a:off x="-125975" y="1496091"/>
          <a:ext cx="839837" cy="587885"/>
        </a:xfrm>
        <a:prstGeom prst="chevron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-5400000">
        <a:off x="2" y="1664058"/>
        <a:ext cx="587885" cy="251952"/>
      </dsp:txXfrm>
    </dsp:sp>
    <dsp:sp modelId="{1B925277-B4AD-4754-84CC-76FD3BFCD21A}">
      <dsp:nvSpPr>
        <dsp:cNvPr id="0" name=""/>
        <dsp:cNvSpPr/>
      </dsp:nvSpPr>
      <dsp:spPr>
        <a:xfrm rot="5400000">
          <a:off x="3145195" y="-1187194"/>
          <a:ext cx="545894" cy="56605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2400" kern="1200" dirty="0"/>
            <a:t>Runge-</a:t>
          </a:r>
          <a:r>
            <a:rPr lang="en-HK" sz="2400" kern="1200" dirty="0" err="1"/>
            <a:t>Kutta</a:t>
          </a:r>
          <a:r>
            <a:rPr lang="en-HK" sz="2400" kern="1200" dirty="0"/>
            <a:t> Methods</a:t>
          </a:r>
          <a:endParaRPr lang="en-US" sz="2400" kern="1200" dirty="0"/>
        </a:p>
      </dsp:txBody>
      <dsp:txXfrm rot="-5400000">
        <a:off x="587885" y="1396764"/>
        <a:ext cx="5633866" cy="492598"/>
      </dsp:txXfrm>
    </dsp:sp>
    <dsp:sp modelId="{BB1AE8E7-7CA3-41D8-95B0-3A1C90C77940}">
      <dsp:nvSpPr>
        <dsp:cNvPr id="0" name=""/>
        <dsp:cNvSpPr/>
      </dsp:nvSpPr>
      <dsp:spPr>
        <a:xfrm rot="5400000">
          <a:off x="-125975" y="2180560"/>
          <a:ext cx="839837" cy="587885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-5400000">
        <a:off x="2" y="2348527"/>
        <a:ext cx="587885" cy="251952"/>
      </dsp:txXfrm>
    </dsp:sp>
    <dsp:sp modelId="{2D9C21B5-6860-4ABA-9FB1-2D9DAFA7E1D2}">
      <dsp:nvSpPr>
        <dsp:cNvPr id="0" name=""/>
        <dsp:cNvSpPr/>
      </dsp:nvSpPr>
      <dsp:spPr>
        <a:xfrm rot="5400000">
          <a:off x="3145195" y="-502725"/>
          <a:ext cx="545894" cy="56605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>
              <a:latin typeface="Arial" panose="020B0604020202020204" pitchFamily="34" charset="0"/>
              <a:ea typeface="Times New Roman" panose="02020603050405020304" pitchFamily="18" charset="0"/>
            </a:rPr>
            <a:t>Numerical Error and Instability</a:t>
          </a:r>
          <a:endParaRPr lang="en-US" sz="2400" kern="1200" dirty="0"/>
        </a:p>
      </dsp:txBody>
      <dsp:txXfrm rot="-5400000">
        <a:off x="587885" y="2081233"/>
        <a:ext cx="5633866" cy="492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2327A3B-766F-4631-90B1-9B3D33DE7C5C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8F58BAA-C397-4D9C-949B-0B7D3F08F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1.jpg"/>
          <p:cNvPicPr>
            <a:picLocks noChangeAspect="1"/>
          </p:cNvPicPr>
          <p:nvPr userDrawn="1"/>
        </p:nvPicPr>
        <p:blipFill>
          <a:blip r:embed="rId2" cstate="screen">
            <a:alphaModFix/>
          </a:blip>
          <a:srcRect/>
          <a:stretch>
            <a:fillRect/>
          </a:stretch>
        </p:blipFill>
        <p:spPr bwMode="auto">
          <a:xfrm>
            <a:off x="0" y="3175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A64FB5-AD3D-6B4E-9CDC-DAE578F5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5080503" y="646216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00FE9A-5B56-CC4A-AE9A-C22895A4A6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B2341-C3BD-4867-8D41-5F80C1709B34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FA9F5-F61B-45A1-B5E1-F65A5889B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238250" y="7493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3"/>
          </p:nvPr>
        </p:nvSpPr>
        <p:spPr bwMode="auto">
          <a:xfrm>
            <a:off x="1238250" y="20097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17F68B-01F1-E94A-99D3-3F09D8A93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392488" y="681366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9EBDB-E5DA-C246-981F-4C19F8FC45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4E772-3899-4649-A2AA-7CF914911BC6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2044D-538C-4006-A81A-9ADFE14E0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3BA03-3A39-B849-9650-5243CD565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69E45-41F7-4121-96F3-D9854AFC6DC8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04BA8-D676-4613-9C2C-2877DCA64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" descr="Background 01-03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 bwMode="auto">
          <a:xfrm>
            <a:off x="121920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EA1D8-E779-9B4C-A906-459512BC2D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350299" y="674508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C9F73C-0878-E542-8513-4097881905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84A83-4D5A-429E-BDC6-FD1381510BEB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70E03-8071-4189-BFD0-FC7EEE7DC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121920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59D3EC-5E23-3B41-9DA0-38316698BC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341899" y="677937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D22DC1-2584-BA45-ADB4-CB64B76C91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D282C-CC3E-4E1D-BB33-9531F7A7F244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E6B65-159F-439F-9BD7-E9F07CE5A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121920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E9ED95-923D-3548-823B-31E4248CF7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341899" y="678699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1711B1-0CB2-3642-B322-BB9057DC06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9D9E7-C17C-4132-9B73-48A51CFD46B3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416AF-AB6B-466F-BD3E-24BE387F4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1" descr="Background 01-04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0015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0015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E5663C-481F-407A-A60F-1F041C634F4F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 defTabSz="521437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FCD700-A755-4C30-8B04-5025159A3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5207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95DD105C-84EF-4601-A24E-E01839335715}"/>
              </a:ext>
            </a:extLst>
          </p:cNvPr>
          <p:cNvSpPr txBox="1">
            <a:spLocks noChangeArrowheads="1"/>
          </p:cNvSpPr>
          <p:nvPr/>
        </p:nvSpPr>
        <p:spPr>
          <a:xfrm>
            <a:off x="2120201" y="2802257"/>
            <a:ext cx="8568435" cy="23844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5207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4400" b="1" dirty="0">
                <a:solidFill>
                  <a:schemeClr val="bg1"/>
                </a:solidFill>
              </a:rPr>
              <a:t>Eigenvalues &amp; </a:t>
            </a:r>
          </a:p>
          <a:p>
            <a:pPr algn="ctr" eaLnBrk="1" hangingPunct="1"/>
            <a:r>
              <a:rPr lang="en-US" sz="4400" b="1" dirty="0">
                <a:solidFill>
                  <a:schemeClr val="bg1"/>
                </a:solidFill>
              </a:rPr>
              <a:t>Eigenvectors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A073E-3595-4789-8C99-6EAAB56A5A10}"/>
              </a:ext>
            </a:extLst>
          </p:cNvPr>
          <p:cNvSpPr/>
          <p:nvPr/>
        </p:nvSpPr>
        <p:spPr>
          <a:xfrm>
            <a:off x="4095317" y="5529029"/>
            <a:ext cx="53435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Course	: MATH6183 – Scientific Computing</a:t>
            </a:r>
          </a:p>
          <a:p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Year 		: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Power Method</a:t>
            </a:r>
            <a:endParaRPr lang="id-ID" b="1" dirty="0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31B48E26-FC83-444F-89C3-5DAA6F2BF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932" y="1810338"/>
            <a:ext cx="8507506" cy="515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+mn-lt"/>
              </a:rPr>
              <a:t>The power method converges to the </a:t>
            </a:r>
            <a:r>
              <a:rPr lang="en-US" sz="2200" dirty="0" err="1">
                <a:solidFill>
                  <a:srgbClr val="FF0000"/>
                </a:solidFill>
                <a:latin typeface="+mn-lt"/>
              </a:rPr>
              <a:t>eigenvalue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 furthest from zero </a:t>
            </a:r>
            <a:r>
              <a:rPr lang="en-US" sz="2200" dirty="0">
                <a:latin typeface="+mn-lt"/>
              </a:rPr>
              <a:t>and the associated eigenvector. It is very similar to the inverse power method; the only difference between the two methods is the interchange of </a:t>
            </a:r>
            <a:r>
              <a:rPr lang="en-US" sz="2200" b="1" dirty="0">
                <a:latin typeface="+mn-lt"/>
              </a:rPr>
              <a:t>v </a:t>
            </a:r>
            <a:r>
              <a:rPr lang="en-US" sz="2200" dirty="0">
                <a:latin typeface="+mn-lt"/>
              </a:rPr>
              <a:t>and</a:t>
            </a:r>
            <a:r>
              <a:rPr lang="en-US" sz="2200" b="1" dirty="0">
                <a:latin typeface="+mn-lt"/>
              </a:rPr>
              <a:t> z. </a:t>
            </a:r>
            <a:r>
              <a:rPr lang="en-US" dirty="0"/>
              <a:t>is an iterative method that will converge to the largest eigenvalue; see the example below.</a:t>
            </a:r>
            <a:endParaRPr lang="en-US" sz="2200" b="1" dirty="0">
              <a:latin typeface="+mn-lt"/>
            </a:endParaRPr>
          </a:p>
          <a:p>
            <a:pPr>
              <a:defRPr/>
            </a:pPr>
            <a:endParaRPr lang="en-US" sz="2200" b="1" dirty="0">
              <a:latin typeface="+mn-lt"/>
            </a:endParaRPr>
          </a:p>
          <a:p>
            <a:pPr>
              <a:defRPr/>
            </a:pPr>
            <a:r>
              <a:rPr lang="en-US" sz="2200" dirty="0">
                <a:latin typeface="+mn-lt"/>
              </a:rPr>
              <a:t>The outline of the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procedure</a:t>
            </a:r>
            <a:r>
              <a:rPr lang="en-US" sz="2200" dirty="0">
                <a:latin typeface="+mn-lt"/>
              </a:rPr>
              <a:t> is: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200" dirty="0">
                <a:latin typeface="+mn-lt"/>
              </a:rPr>
              <a:t>Let </a:t>
            </a:r>
            <a:r>
              <a:rPr lang="en-US" sz="2200" b="1" dirty="0">
                <a:latin typeface="+mn-lt"/>
              </a:rPr>
              <a:t>v </a:t>
            </a:r>
            <a:r>
              <a:rPr lang="en-US" sz="2200" dirty="0">
                <a:latin typeface="+mn-lt"/>
              </a:rPr>
              <a:t>be an approximation to </a:t>
            </a:r>
            <a:r>
              <a:rPr lang="en-US" sz="2200" b="1" dirty="0">
                <a:latin typeface="+mn-lt"/>
              </a:rPr>
              <a:t>x</a:t>
            </a:r>
            <a:r>
              <a:rPr lang="en-US" sz="2200" b="1" baseline="-25000" dirty="0">
                <a:latin typeface="+mn-lt"/>
              </a:rPr>
              <a:t>1</a:t>
            </a:r>
            <a:r>
              <a:rPr lang="en-US" sz="2200" dirty="0">
                <a:latin typeface="+mn-lt"/>
              </a:rPr>
              <a:t> (a random vector of unit magnitude will do).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200" dirty="0">
                <a:latin typeface="+mn-lt"/>
              </a:rPr>
              <a:t>Compute the vector </a:t>
            </a:r>
            <a:r>
              <a:rPr lang="en-US" sz="2200" b="1" dirty="0">
                <a:latin typeface="+mn-lt"/>
              </a:rPr>
              <a:t>z = Av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200" dirty="0">
                <a:latin typeface="+mn-lt"/>
              </a:rPr>
              <a:t>Compute |</a:t>
            </a:r>
            <a:r>
              <a:rPr lang="en-US" sz="2200" b="1" dirty="0">
                <a:latin typeface="+mn-lt"/>
              </a:rPr>
              <a:t>z|.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200" dirty="0">
                <a:latin typeface="+mn-lt"/>
              </a:rPr>
              <a:t>Let </a:t>
            </a:r>
            <a:r>
              <a:rPr lang="en-US" sz="2200" b="1" dirty="0">
                <a:latin typeface="+mn-lt"/>
              </a:rPr>
              <a:t>v = z/|z| </a:t>
            </a:r>
            <a:r>
              <a:rPr lang="en-US" sz="2200" dirty="0">
                <a:latin typeface="+mn-lt"/>
              </a:rPr>
              <a:t>and repeat steps 2–4 until the change in </a:t>
            </a:r>
            <a:r>
              <a:rPr lang="en-US" sz="2200" b="1" dirty="0">
                <a:latin typeface="+mn-lt"/>
              </a:rPr>
              <a:t>v</a:t>
            </a:r>
            <a:r>
              <a:rPr lang="en-US" sz="2200" dirty="0">
                <a:latin typeface="+mn-lt"/>
              </a:rPr>
              <a:t> is negligible.</a:t>
            </a:r>
          </a:p>
          <a:p>
            <a:pPr marL="457200" indent="-457200">
              <a:buFontTx/>
              <a:buAutoNum type="arabicPeriod"/>
              <a:defRPr/>
            </a:pPr>
            <a:endParaRPr lang="en-US" sz="2200" dirty="0">
              <a:solidFill>
                <a:srgbClr val="00B050"/>
              </a:solidFill>
              <a:latin typeface="+mn-lt"/>
            </a:endParaRPr>
          </a:p>
          <a:p>
            <a:pPr>
              <a:defRPr/>
            </a:pPr>
            <a:r>
              <a:rPr lang="en-US" sz="2200" dirty="0">
                <a:latin typeface="+mn-lt"/>
              </a:rPr>
              <a:t>At the conclusion of the procedure, 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|z| = ±</a:t>
            </a:r>
            <a:r>
              <a:rPr lang="en-US" sz="2200" b="1" dirty="0" err="1">
                <a:solidFill>
                  <a:srgbClr val="FF0000"/>
                </a:solidFill>
                <a:latin typeface="+mn-lt"/>
              </a:rPr>
              <a:t>λ</a:t>
            </a:r>
            <a:r>
              <a:rPr lang="en-US" sz="2200" b="1" baseline="-25000" dirty="0" err="1">
                <a:solidFill>
                  <a:srgbClr val="FF0000"/>
                </a:solidFill>
                <a:latin typeface="+mn-lt"/>
              </a:rPr>
              <a:t>n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 and v = </a:t>
            </a:r>
            <a:r>
              <a:rPr lang="en-US" sz="2200" b="1" dirty="0" err="1">
                <a:solidFill>
                  <a:srgbClr val="FF0000"/>
                </a:solidFill>
                <a:latin typeface="+mn-lt"/>
              </a:rPr>
              <a:t>x</a:t>
            </a:r>
            <a:r>
              <a:rPr lang="en-US" sz="2200" b="1" baseline="-25000" dirty="0" err="1">
                <a:solidFill>
                  <a:srgbClr val="FF0000"/>
                </a:solidFill>
                <a:latin typeface="+mn-lt"/>
              </a:rPr>
              <a:t>n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200" dirty="0">
                <a:latin typeface="+mn-lt"/>
              </a:rPr>
              <a:t>(the sign of </a:t>
            </a:r>
            <a:r>
              <a:rPr lang="en-US" sz="2200" b="1" dirty="0" err="1">
                <a:latin typeface="+mn-lt"/>
              </a:rPr>
              <a:t>λ</a:t>
            </a:r>
            <a:r>
              <a:rPr lang="en-US" sz="2200" b="1" baseline="-25000" dirty="0" err="1">
                <a:latin typeface="+mn-lt"/>
              </a:rPr>
              <a:t>n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is determined in the same way as in the inverse power method).</a:t>
            </a:r>
            <a:endParaRPr lang="en-US" sz="22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069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Example</a:t>
            </a:r>
            <a:endParaRPr lang="id-ID" b="1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C503ADB7-878F-4052-B1C1-95DAAF5E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393" y="1600200"/>
            <a:ext cx="7647384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The stress matrix describing the state of stress at a point is</a:t>
            </a: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Determine the largest principal stress (the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eigenvalue of S furthest from zero</a:t>
            </a:r>
            <a:r>
              <a:rPr lang="en-US" sz="2000" dirty="0">
                <a:latin typeface="+mn-lt"/>
              </a:rPr>
              <a:t>) by the power method.</a:t>
            </a:r>
          </a:p>
          <a:p>
            <a:endParaRPr lang="en-US" sz="2000" b="1" dirty="0">
              <a:latin typeface="+mn-lt"/>
            </a:endParaRPr>
          </a:p>
          <a:p>
            <a:r>
              <a:rPr lang="en-US" sz="2000" b="1" dirty="0">
                <a:solidFill>
                  <a:srgbClr val="0066CC"/>
                </a:solidFill>
                <a:latin typeface="+mn-lt"/>
              </a:rPr>
              <a:t>Solution</a:t>
            </a:r>
          </a:p>
          <a:p>
            <a:r>
              <a:rPr lang="en-US" sz="2000" b="1" dirty="0">
                <a:solidFill>
                  <a:srgbClr val="00B050"/>
                </a:solidFill>
                <a:latin typeface="+mn-lt"/>
              </a:rPr>
              <a:t>First iteration:</a:t>
            </a:r>
          </a:p>
          <a:p>
            <a:r>
              <a:rPr lang="en-US" sz="2000" dirty="0">
                <a:latin typeface="+mn-lt"/>
              </a:rPr>
              <a:t>Let v = [1 0 0]</a:t>
            </a:r>
            <a:r>
              <a:rPr lang="en-US" sz="2000" baseline="30000" dirty="0">
                <a:latin typeface="+mn-lt"/>
              </a:rPr>
              <a:t>T </a:t>
            </a:r>
            <a:r>
              <a:rPr lang="en-US" sz="2000" dirty="0">
                <a:latin typeface="+mn-lt"/>
              </a:rPr>
              <a:t>be the initial guess for the eigenvector. Then</a:t>
            </a:r>
            <a:endParaRPr lang="en-US" sz="2000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B978DE9-EA97-4C1F-8395-00A1F796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6657" y="2132856"/>
            <a:ext cx="2604120" cy="89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71D9BA64-E28E-4854-9167-DAF665BB1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3393" y="5102252"/>
            <a:ext cx="4670648" cy="1533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995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Example</a:t>
            </a:r>
            <a:endParaRPr lang="id-ID" b="1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406A1986-C50F-4D12-ACFD-1CD20B6C3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932" y="2888549"/>
            <a:ext cx="7620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  <a:latin typeface="+mn-lt"/>
              </a:rPr>
              <a:t>Second iteration: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C28AAB1-CA73-4569-A8DE-C37B5802F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4692" y="1778839"/>
            <a:ext cx="4392488" cy="103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7C62E90-817A-46CE-9C1C-803E8D0CF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4132" y="3345749"/>
            <a:ext cx="5943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288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Example</a:t>
            </a:r>
            <a:endParaRPr lang="id-ID" b="1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BA44CB8-7568-4F59-A3F4-DFBA10A4F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9877" y="2041757"/>
            <a:ext cx="5692047" cy="303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3EED638F-DF74-47B8-AF67-B819B18BF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932" y="1641860"/>
            <a:ext cx="8215621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100" b="1" dirty="0">
                <a:solidFill>
                  <a:srgbClr val="00B050"/>
                </a:solidFill>
                <a:latin typeface="+mn-lt"/>
              </a:rPr>
              <a:t>Third iteration</a:t>
            </a:r>
            <a:r>
              <a:rPr lang="en-US" sz="2100" dirty="0">
                <a:solidFill>
                  <a:srgbClr val="00B050"/>
                </a:solidFill>
                <a:latin typeface="+mn-lt"/>
              </a:rPr>
              <a:t>:</a:t>
            </a:r>
          </a:p>
          <a:p>
            <a:pPr algn="just">
              <a:defRPr/>
            </a:pPr>
            <a:endParaRPr lang="en-US" sz="2100" dirty="0">
              <a:solidFill>
                <a:srgbClr val="00B050"/>
              </a:solidFill>
              <a:latin typeface="+mn-lt"/>
            </a:endParaRPr>
          </a:p>
          <a:p>
            <a:pPr algn="just">
              <a:defRPr/>
            </a:pPr>
            <a:endParaRPr lang="en-US" sz="2100" dirty="0">
              <a:solidFill>
                <a:srgbClr val="00B050"/>
              </a:solidFill>
              <a:latin typeface="+mn-lt"/>
            </a:endParaRPr>
          </a:p>
          <a:p>
            <a:pPr algn="just">
              <a:defRPr/>
            </a:pPr>
            <a:endParaRPr lang="en-US" sz="2100" dirty="0">
              <a:solidFill>
                <a:srgbClr val="00B050"/>
              </a:solidFill>
              <a:latin typeface="+mn-lt"/>
            </a:endParaRPr>
          </a:p>
          <a:p>
            <a:pPr algn="just">
              <a:defRPr/>
            </a:pPr>
            <a:endParaRPr lang="en-US" sz="2100" dirty="0">
              <a:solidFill>
                <a:srgbClr val="00B050"/>
              </a:solidFill>
              <a:latin typeface="+mn-lt"/>
            </a:endParaRPr>
          </a:p>
          <a:p>
            <a:pPr algn="just">
              <a:defRPr/>
            </a:pPr>
            <a:endParaRPr lang="en-US" sz="2100" dirty="0">
              <a:solidFill>
                <a:srgbClr val="00B050"/>
              </a:solidFill>
              <a:latin typeface="+mn-lt"/>
            </a:endParaRPr>
          </a:p>
          <a:p>
            <a:pPr algn="just">
              <a:defRPr/>
            </a:pPr>
            <a:endParaRPr lang="en-US" sz="2100" dirty="0">
              <a:solidFill>
                <a:srgbClr val="00B050"/>
              </a:solidFill>
              <a:latin typeface="+mn-lt"/>
            </a:endParaRPr>
          </a:p>
          <a:p>
            <a:pPr algn="just">
              <a:defRPr/>
            </a:pPr>
            <a:endParaRPr lang="en-US" sz="2100" dirty="0">
              <a:latin typeface="+mn-lt"/>
            </a:endParaRPr>
          </a:p>
          <a:p>
            <a:pPr algn="just">
              <a:defRPr/>
            </a:pPr>
            <a:endParaRPr lang="en-US" sz="2100" dirty="0">
              <a:latin typeface="+mn-lt"/>
            </a:endParaRPr>
          </a:p>
          <a:p>
            <a:pPr algn="just">
              <a:defRPr/>
            </a:pPr>
            <a:endParaRPr lang="en-US" sz="2100" dirty="0">
              <a:latin typeface="+mn-lt"/>
            </a:endParaRPr>
          </a:p>
          <a:p>
            <a:pPr algn="just">
              <a:defRPr/>
            </a:pPr>
            <a:endParaRPr lang="en-US" sz="2100" dirty="0">
              <a:latin typeface="+mn-lt"/>
            </a:endParaRPr>
          </a:p>
          <a:p>
            <a:pPr algn="just">
              <a:defRPr/>
            </a:pPr>
            <a:r>
              <a:rPr lang="en-US" sz="2100" dirty="0">
                <a:latin typeface="+mn-lt"/>
              </a:rPr>
              <a:t>At this point the approximation of the eigenvalue we seek is λ = −58.328 MPa (the </a:t>
            </a:r>
            <a:r>
              <a:rPr lang="en-US" sz="2100" dirty="0">
                <a:solidFill>
                  <a:srgbClr val="FF0000"/>
                </a:solidFill>
                <a:latin typeface="+mn-lt"/>
              </a:rPr>
              <a:t>negative sign </a:t>
            </a:r>
            <a:r>
              <a:rPr lang="en-US" sz="2100" dirty="0">
                <a:latin typeface="+mn-lt"/>
              </a:rPr>
              <a:t>is determined by the sign reversal of z between iterations). This is actually close to the </a:t>
            </a:r>
            <a:r>
              <a:rPr lang="en-US" sz="2100" dirty="0">
                <a:solidFill>
                  <a:srgbClr val="FF0000"/>
                </a:solidFill>
                <a:latin typeface="+mn-lt"/>
              </a:rPr>
              <a:t>second-largest </a:t>
            </a:r>
            <a:r>
              <a:rPr lang="en-US" sz="2100" dirty="0" err="1">
                <a:solidFill>
                  <a:srgbClr val="FF0000"/>
                </a:solidFill>
                <a:latin typeface="+mn-lt"/>
              </a:rPr>
              <a:t>eigenvalue</a:t>
            </a:r>
            <a:r>
              <a:rPr lang="en-US" sz="2100" dirty="0">
                <a:latin typeface="+mn-lt"/>
              </a:rPr>
              <a:t> λ</a:t>
            </a:r>
            <a:r>
              <a:rPr lang="en-US" sz="2100" baseline="-25000" dirty="0">
                <a:latin typeface="+mn-lt"/>
              </a:rPr>
              <a:t>2</a:t>
            </a:r>
            <a:r>
              <a:rPr lang="en-US" sz="2100" dirty="0">
                <a:latin typeface="+mn-lt"/>
              </a:rPr>
              <a:t> = −58.39 </a:t>
            </a:r>
            <a:r>
              <a:rPr lang="en-US" sz="2100" dirty="0" err="1">
                <a:latin typeface="+mn-lt"/>
              </a:rPr>
              <a:t>Mpa</a:t>
            </a:r>
            <a:r>
              <a:rPr lang="en-US" sz="2100" dirty="0">
                <a:latin typeface="+mn-lt"/>
              </a:rPr>
              <a:t>. </a:t>
            </a:r>
            <a:r>
              <a:rPr lang="en-US" sz="2100" dirty="0"/>
              <a:t>By continuing the iterative process we would eventually end up with the largest eigenvalue </a:t>
            </a:r>
            <a:r>
              <a:rPr lang="en-US" sz="2100" i="1" dirty="0"/>
              <a:t>λ</a:t>
            </a:r>
            <a:r>
              <a:rPr lang="en-US" sz="1400" i="1" dirty="0"/>
              <a:t>3 </a:t>
            </a:r>
            <a:r>
              <a:rPr lang="en-US" sz="2100" i="1" dirty="0"/>
              <a:t>= </a:t>
            </a:r>
            <a:r>
              <a:rPr lang="en-US" sz="2000" i="1" dirty="0"/>
              <a:t>70.94</a:t>
            </a:r>
            <a:r>
              <a:rPr lang="en-US" sz="2100" i="1" dirty="0"/>
              <a:t> MPa.</a:t>
            </a:r>
            <a:endParaRPr lang="en-US" sz="2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3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Inverse Power Method</a:t>
            </a:r>
            <a:endParaRPr lang="id-ID" b="1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409F0D9E-2EED-4175-8A63-AD61193AB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932" y="1819569"/>
            <a:ext cx="852007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>
                <a:latin typeface="+mn-lt"/>
              </a:rPr>
              <a:t>The inverse power method is a simple and efficient algorithm that finds the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smallest </a:t>
            </a:r>
            <a:r>
              <a:rPr lang="en-US" sz="2200" dirty="0" err="1">
                <a:solidFill>
                  <a:srgbClr val="FF0000"/>
                </a:solidFill>
                <a:latin typeface="+mn-lt"/>
              </a:rPr>
              <a:t>eigenvalue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 λ</a:t>
            </a:r>
            <a:r>
              <a:rPr lang="en-US" sz="220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200" dirty="0">
                <a:latin typeface="+mn-lt"/>
              </a:rPr>
              <a:t>and the corresponding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eigenvector 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of</a:t>
            </a:r>
          </a:p>
          <a:p>
            <a:pPr algn="ctr">
              <a:defRPr/>
            </a:pPr>
            <a:r>
              <a:rPr lang="en-US" sz="2200" b="1" dirty="0">
                <a:latin typeface="+mn-lt"/>
              </a:rPr>
              <a:t>Ax = </a:t>
            </a:r>
            <a:r>
              <a:rPr lang="el-GR" sz="2200" b="1" dirty="0">
                <a:latin typeface="+mn-lt"/>
              </a:rPr>
              <a:t>λ</a:t>
            </a:r>
            <a:r>
              <a:rPr lang="en-US" sz="2200" b="1" dirty="0">
                <a:latin typeface="+mn-lt"/>
              </a:rPr>
              <a:t>x</a:t>
            </a:r>
          </a:p>
          <a:p>
            <a:pPr>
              <a:defRPr/>
            </a:pPr>
            <a:r>
              <a:rPr lang="en-US" sz="2200" dirty="0">
                <a:latin typeface="+mn-lt"/>
              </a:rPr>
              <a:t>The method works like this: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200" dirty="0">
                <a:latin typeface="+mn-lt"/>
              </a:rPr>
              <a:t>Let </a:t>
            </a:r>
            <a:r>
              <a:rPr lang="en-US" sz="2200" b="1" dirty="0">
                <a:latin typeface="+mn-lt"/>
              </a:rPr>
              <a:t>v </a:t>
            </a:r>
            <a:r>
              <a:rPr lang="en-US" sz="2200" dirty="0">
                <a:latin typeface="+mn-lt"/>
              </a:rPr>
              <a:t>be an approximation to</a:t>
            </a:r>
            <a:r>
              <a:rPr lang="en-US" sz="2200" b="1" dirty="0">
                <a:latin typeface="+mn-lt"/>
              </a:rPr>
              <a:t> x</a:t>
            </a:r>
            <a:r>
              <a:rPr lang="en-US" sz="2200" b="1" baseline="-25000" dirty="0">
                <a:latin typeface="+mn-lt"/>
              </a:rPr>
              <a:t>1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(a random vector of unit magnitude will do).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200" dirty="0">
                <a:latin typeface="+mn-lt"/>
              </a:rPr>
              <a:t>Solve </a:t>
            </a:r>
            <a:r>
              <a:rPr lang="en-US" sz="2200" b="1" dirty="0">
                <a:latin typeface="+mn-lt"/>
              </a:rPr>
              <a:t>Az = v </a:t>
            </a:r>
            <a:r>
              <a:rPr lang="en-US" sz="2200" dirty="0">
                <a:latin typeface="+mn-lt"/>
              </a:rPr>
              <a:t>for the vector </a:t>
            </a:r>
            <a:r>
              <a:rPr lang="en-US" sz="2200" b="1" dirty="0">
                <a:latin typeface="+mn-lt"/>
              </a:rPr>
              <a:t>z.</a:t>
            </a:r>
          </a:p>
          <a:p>
            <a:pPr marL="457200" indent="-457200">
              <a:defRPr/>
            </a:pPr>
            <a:r>
              <a:rPr lang="en-US" sz="2200" dirty="0">
                <a:latin typeface="+mn-lt"/>
              </a:rPr>
              <a:t>3.    Compute |</a:t>
            </a:r>
            <a:r>
              <a:rPr lang="en-US" sz="2200" b="1" dirty="0">
                <a:latin typeface="+mn-lt"/>
              </a:rPr>
              <a:t>z|.</a:t>
            </a:r>
          </a:p>
          <a:p>
            <a:pPr marL="457200" indent="-457200">
              <a:buFontTx/>
              <a:buAutoNum type="arabicPeriod" startAt="4"/>
              <a:defRPr/>
            </a:pPr>
            <a:r>
              <a:rPr lang="en-US" sz="2200" dirty="0">
                <a:latin typeface="+mn-lt"/>
              </a:rPr>
              <a:t>Let </a:t>
            </a:r>
            <a:r>
              <a:rPr lang="en-US" sz="2200" b="1" dirty="0">
                <a:latin typeface="+mn-lt"/>
              </a:rPr>
              <a:t>v = z/|z| </a:t>
            </a:r>
            <a:r>
              <a:rPr lang="en-US" sz="2200" dirty="0">
                <a:latin typeface="+mn-lt"/>
              </a:rPr>
              <a:t>and repeat steps 2–4 until the change in </a:t>
            </a:r>
            <a:r>
              <a:rPr lang="en-US" sz="2200" b="1" dirty="0">
                <a:latin typeface="+mn-lt"/>
              </a:rPr>
              <a:t>v</a:t>
            </a:r>
            <a:r>
              <a:rPr lang="en-US" sz="2200" dirty="0">
                <a:latin typeface="+mn-lt"/>
              </a:rPr>
              <a:t> is negligible.</a:t>
            </a:r>
          </a:p>
          <a:p>
            <a:pPr>
              <a:defRPr/>
            </a:pPr>
            <a:r>
              <a:rPr lang="en-US" sz="2200" dirty="0">
                <a:latin typeface="+mn-lt"/>
              </a:rPr>
              <a:t>At the conclusion of the procedure, |</a:t>
            </a:r>
            <a:r>
              <a:rPr lang="en-US" sz="2200" b="1" dirty="0">
                <a:latin typeface="+mn-lt"/>
              </a:rPr>
              <a:t>z| = ±1/λ</a:t>
            </a:r>
            <a:r>
              <a:rPr lang="en-US" sz="2200" b="1" baseline="-25000" dirty="0">
                <a:latin typeface="+mn-lt"/>
              </a:rPr>
              <a:t>1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and</a:t>
            </a:r>
            <a:r>
              <a:rPr lang="en-US" sz="2200" b="1" dirty="0">
                <a:latin typeface="+mn-lt"/>
              </a:rPr>
              <a:t> v = x</a:t>
            </a:r>
            <a:r>
              <a:rPr lang="en-US" sz="2200" b="1" baseline="-25000" dirty="0">
                <a:latin typeface="+mn-lt"/>
              </a:rPr>
              <a:t>1</a:t>
            </a:r>
            <a:r>
              <a:rPr lang="en-US" sz="2200" b="1" dirty="0">
                <a:latin typeface="+mn-lt"/>
              </a:rPr>
              <a:t>. </a:t>
            </a:r>
            <a:r>
              <a:rPr lang="en-US" sz="2200" dirty="0">
                <a:latin typeface="+mn-lt"/>
              </a:rPr>
              <a:t>The sign of </a:t>
            </a:r>
            <a:r>
              <a:rPr lang="en-US" sz="2200" b="1" dirty="0">
                <a:latin typeface="+mn-lt"/>
              </a:rPr>
              <a:t>λ</a:t>
            </a:r>
            <a:r>
              <a:rPr lang="en-US" sz="2200" b="1" baseline="-25000" dirty="0">
                <a:latin typeface="+mn-lt"/>
              </a:rPr>
              <a:t>1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is determined as follows: If </a:t>
            </a:r>
            <a:r>
              <a:rPr lang="en-US" sz="2200" b="1" dirty="0">
                <a:latin typeface="+mn-lt"/>
              </a:rPr>
              <a:t>z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changes sign </a:t>
            </a:r>
            <a:r>
              <a:rPr lang="en-US" sz="2200" dirty="0">
                <a:latin typeface="+mn-lt"/>
              </a:rPr>
              <a:t>between successive iterations,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λ</a:t>
            </a:r>
            <a:r>
              <a:rPr lang="en-US" sz="2200" b="1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is negative</a:t>
            </a:r>
            <a:r>
              <a:rPr lang="en-US" sz="2200" dirty="0">
                <a:latin typeface="+mn-lt"/>
              </a:rPr>
              <a:t>; otherwise, use the plus sign.</a:t>
            </a:r>
          </a:p>
        </p:txBody>
      </p:sp>
    </p:spTree>
    <p:extLst>
      <p:ext uri="{BB962C8B-B14F-4D97-AF65-F5344CB8AC3E}">
        <p14:creationId xmlns:p14="http://schemas.microsoft.com/office/powerpoint/2010/main" val="114619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Eigenvalue Shifting</a:t>
            </a:r>
            <a:endParaRPr lang="id-ID" b="1" dirty="0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836155A9-838A-4E9D-BC86-3E378E65C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700" y="1938131"/>
            <a:ext cx="7645238" cy="47089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000" dirty="0">
                <a:latin typeface="+mn-lt"/>
              </a:rPr>
              <a:t>The rate of convergence can be improved by a technique called </a:t>
            </a:r>
            <a:r>
              <a:rPr lang="en-US" sz="2000" b="1" dirty="0" err="1">
                <a:solidFill>
                  <a:srgbClr val="FF0000"/>
                </a:solidFill>
                <a:latin typeface="+mn-lt"/>
              </a:rPr>
              <a:t>eigenvalue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 shifting. </a:t>
            </a:r>
          </a:p>
          <a:p>
            <a:pPr algn="just">
              <a:defRPr/>
            </a:pPr>
            <a:r>
              <a:rPr lang="en-US" sz="2000" dirty="0">
                <a:latin typeface="+mn-lt"/>
              </a:rPr>
              <a:t>Letting</a:t>
            </a:r>
          </a:p>
          <a:p>
            <a:pPr algn="just">
              <a:defRPr/>
            </a:pPr>
            <a:endParaRPr lang="en-US" sz="2000" dirty="0">
              <a:latin typeface="+mn-lt"/>
            </a:endParaRPr>
          </a:p>
          <a:p>
            <a:pPr algn="just">
              <a:defRPr/>
            </a:pPr>
            <a:r>
              <a:rPr lang="en-US" sz="2000" dirty="0">
                <a:latin typeface="+mn-lt"/>
              </a:rPr>
              <a:t>where s is a predetermined “shift,” the </a:t>
            </a:r>
            <a:r>
              <a:rPr lang="en-US" sz="2000" dirty="0" err="1">
                <a:latin typeface="+mn-lt"/>
              </a:rPr>
              <a:t>eigenvalue</a:t>
            </a:r>
            <a:r>
              <a:rPr lang="en-US" sz="2000" dirty="0">
                <a:latin typeface="+mn-lt"/>
              </a:rPr>
              <a:t> problem is transformed to</a:t>
            </a:r>
          </a:p>
          <a:p>
            <a:pPr algn="just">
              <a:defRPr/>
            </a:pPr>
            <a:r>
              <a:rPr lang="en-US" sz="2000" dirty="0">
                <a:latin typeface="+mn-lt"/>
              </a:rPr>
              <a:t>                                                          or</a:t>
            </a:r>
          </a:p>
          <a:p>
            <a:pPr algn="just">
              <a:defRPr/>
            </a:pPr>
            <a:endParaRPr lang="en-US" sz="2000" dirty="0">
              <a:latin typeface="+mn-lt"/>
            </a:endParaRPr>
          </a:p>
          <a:p>
            <a:pPr algn="just">
              <a:defRPr/>
            </a:pPr>
            <a:r>
              <a:rPr lang="en-US" sz="2000" dirty="0">
                <a:latin typeface="+mn-lt"/>
              </a:rPr>
              <a:t>where</a:t>
            </a:r>
          </a:p>
          <a:p>
            <a:pPr algn="just">
              <a:defRPr/>
            </a:pPr>
            <a:endParaRPr lang="en-US" sz="2000" dirty="0">
              <a:latin typeface="+mn-lt"/>
            </a:endParaRPr>
          </a:p>
          <a:p>
            <a:pPr algn="just">
              <a:defRPr/>
            </a:pPr>
            <a:endParaRPr lang="en-US" sz="2000" dirty="0">
              <a:latin typeface="+mn-lt"/>
            </a:endParaRPr>
          </a:p>
          <a:p>
            <a:pPr algn="just">
              <a:defRPr/>
            </a:pPr>
            <a:r>
              <a:rPr lang="en-US" sz="2000" dirty="0">
                <a:latin typeface="+mn-lt"/>
              </a:rPr>
              <a:t>Solving the transformed problem by the inverse power method yields λ</a:t>
            </a:r>
            <a:r>
              <a:rPr lang="en-US" sz="2000" baseline="30000" dirty="0">
                <a:latin typeface="+mn-lt"/>
              </a:rPr>
              <a:t>∗</a:t>
            </a:r>
            <a:r>
              <a:rPr lang="en-US" sz="2000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 and x</a:t>
            </a:r>
            <a:r>
              <a:rPr lang="en-US" sz="2000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, where </a:t>
            </a:r>
            <a:r>
              <a:rPr lang="el-GR" sz="2000" dirty="0">
                <a:latin typeface="+mn-lt"/>
              </a:rPr>
              <a:t>λ</a:t>
            </a:r>
            <a:r>
              <a:rPr lang="en-US" sz="2000" baseline="30000" dirty="0">
                <a:latin typeface="+mn-lt"/>
              </a:rPr>
              <a:t>∗</a:t>
            </a:r>
            <a:r>
              <a:rPr lang="en-US" sz="2000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 is the smallest </a:t>
            </a:r>
            <a:r>
              <a:rPr lang="en-US" sz="2000" dirty="0" err="1">
                <a:latin typeface="+mn-lt"/>
              </a:rPr>
              <a:t>eigenvalue</a:t>
            </a:r>
            <a:r>
              <a:rPr lang="en-US" sz="2000" dirty="0">
                <a:latin typeface="+mn-lt"/>
              </a:rPr>
              <a:t> of A</a:t>
            </a:r>
            <a:r>
              <a:rPr lang="en-US" sz="2000" baseline="30000" dirty="0">
                <a:latin typeface="+mn-lt"/>
              </a:rPr>
              <a:t>∗</a:t>
            </a:r>
            <a:r>
              <a:rPr lang="en-US" sz="2000" dirty="0">
                <a:latin typeface="+mn-lt"/>
              </a:rPr>
              <a:t>. The corresponding </a:t>
            </a:r>
            <a:r>
              <a:rPr lang="en-US" sz="2000" dirty="0" err="1">
                <a:latin typeface="+mn-lt"/>
              </a:rPr>
              <a:t>eigenvalue</a:t>
            </a:r>
            <a:r>
              <a:rPr lang="en-US" sz="2000" dirty="0">
                <a:latin typeface="+mn-lt"/>
              </a:rPr>
              <a:t> of the original problem, λ = λ</a:t>
            </a:r>
            <a:r>
              <a:rPr lang="en-US" sz="2000" baseline="30000" dirty="0">
                <a:latin typeface="+mn-lt"/>
              </a:rPr>
              <a:t>∗</a:t>
            </a:r>
            <a:r>
              <a:rPr lang="en-US" sz="2000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 + s, is thus the </a:t>
            </a:r>
            <a:r>
              <a:rPr lang="en-US" sz="2000" dirty="0" err="1">
                <a:latin typeface="+mn-lt"/>
              </a:rPr>
              <a:t>eigenvalue</a:t>
            </a:r>
            <a:r>
              <a:rPr lang="en-US" sz="2000" dirty="0">
                <a:latin typeface="+mn-lt"/>
              </a:rPr>
              <a:t> closest to 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A1EB89-1AF2-479B-B682-058352083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9851" y="2718178"/>
            <a:ext cx="1215983" cy="341329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62701FCE-81CD-4D84-AD2F-A3B96DD1D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4541" y="3892779"/>
            <a:ext cx="1426952" cy="347012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6DC99520-70A3-49B4-BFF5-9777BE9C0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9193" y="3905194"/>
            <a:ext cx="1229136" cy="334597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47793178-A9C5-45DD-AE71-C68A91776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64542" y="4805547"/>
            <a:ext cx="1343608" cy="341329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4971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QR Method</a:t>
            </a:r>
            <a:endParaRPr lang="id-ID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DE6369-5BD9-401A-9D20-9046B45F08C3}"/>
              </a:ext>
            </a:extLst>
          </p:cNvPr>
          <p:cNvSpPr/>
          <p:nvPr/>
        </p:nvSpPr>
        <p:spPr>
          <a:xfrm>
            <a:off x="1025843" y="1704489"/>
            <a:ext cx="9164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-Roman"/>
              </a:rPr>
              <a:t>The </a:t>
            </a:r>
            <a:r>
              <a:rPr lang="en-US" sz="2400" b="1" dirty="0">
                <a:latin typeface="Times-Bold"/>
              </a:rPr>
              <a:t>QR method </a:t>
            </a:r>
            <a:r>
              <a:rPr lang="en-US" sz="2400" dirty="0">
                <a:latin typeface="Times-Roman"/>
              </a:rPr>
              <a:t>is the preferred iterative method to find all the eigenvalues of a matrix (but not the eigenvectors at the same time). The idea is based on the following two concepts:</a:t>
            </a:r>
            <a:endParaRPr lang="en-H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090C8-9574-4C81-8D07-E77EC276C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"/>
          <a:stretch/>
        </p:blipFill>
        <p:spPr>
          <a:xfrm>
            <a:off x="1081773" y="3057559"/>
            <a:ext cx="8525089" cy="257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73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QR Method</a:t>
            </a:r>
            <a:endParaRPr lang="id-ID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EC19BE-C9DB-4063-BB76-5426CC0ADD9C}"/>
              </a:ext>
            </a:extLst>
          </p:cNvPr>
          <p:cNvSpPr/>
          <p:nvPr/>
        </p:nvSpPr>
        <p:spPr>
          <a:xfrm>
            <a:off x="1168083" y="1819569"/>
            <a:ext cx="8961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-Roman"/>
              </a:rPr>
              <a:t>How do we link these two concepts to find the eigenvalues? Say, we have a matrix </a:t>
            </a:r>
            <a:r>
              <a:rPr lang="en-US" sz="2400" i="1" dirty="0">
                <a:latin typeface="MTMI"/>
              </a:rPr>
              <a:t>A</a:t>
            </a:r>
            <a:r>
              <a:rPr lang="en-US" sz="800" dirty="0">
                <a:latin typeface="Times-Roman"/>
              </a:rPr>
              <a:t>0 </a:t>
            </a:r>
            <a:r>
              <a:rPr lang="en-US" sz="2400" dirty="0">
                <a:latin typeface="Times-Roman"/>
              </a:rPr>
              <a:t>whose eigenvalues must be determined. At the </a:t>
            </a:r>
            <a:r>
              <a:rPr lang="en-US" sz="2400" i="1" dirty="0">
                <a:latin typeface="MTMI"/>
              </a:rPr>
              <a:t>k</a:t>
            </a:r>
            <a:r>
              <a:rPr lang="en-US" sz="2400" dirty="0">
                <a:latin typeface="Times-Roman"/>
              </a:rPr>
              <a:t>th step (starting with </a:t>
            </a:r>
            <a:r>
              <a:rPr lang="en-US" sz="2400" i="1" dirty="0">
                <a:latin typeface="MTMI"/>
              </a:rPr>
              <a:t>k </a:t>
            </a:r>
            <a:r>
              <a:rPr lang="en-US" sz="2400" dirty="0">
                <a:latin typeface="MTSYN"/>
              </a:rPr>
              <a:t>= </a:t>
            </a:r>
            <a:r>
              <a:rPr lang="en-US" sz="2400" dirty="0">
                <a:latin typeface="Times-Roman"/>
              </a:rPr>
              <a:t>0), we can perform the QR decomposition </a:t>
            </a:r>
            <a:r>
              <a:rPr lang="en-HK" sz="2400" dirty="0">
                <a:latin typeface="Times-Roman"/>
              </a:rPr>
              <a:t>and obtain</a:t>
            </a:r>
            <a:endParaRPr lang="en-H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74E37-369C-4059-871A-A69F8B4E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45" y="2911465"/>
            <a:ext cx="1559545" cy="662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7E743-0FF4-489D-9FC4-7CE651100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746" y="3918195"/>
            <a:ext cx="1833371" cy="483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1FCA2E-BD51-41BB-9FC8-BDE0D186E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26" y="4481045"/>
            <a:ext cx="4793169" cy="46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EEA531-7FDC-4563-B474-0F19C20BD609}"/>
              </a:ext>
            </a:extLst>
          </p:cNvPr>
          <p:cNvSpPr/>
          <p:nvPr/>
        </p:nvSpPr>
        <p:spPr>
          <a:xfrm>
            <a:off x="1168083" y="3465102"/>
            <a:ext cx="90427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-Roman"/>
              </a:rPr>
              <a:t>where </a:t>
            </a:r>
            <a:r>
              <a:rPr lang="en-US" sz="2400" i="1" dirty="0" err="1">
                <a:latin typeface="MTMI"/>
              </a:rPr>
              <a:t>Q</a:t>
            </a:r>
            <a:r>
              <a:rPr lang="en-US" sz="800" i="1" dirty="0" err="1">
                <a:latin typeface="MTMI"/>
              </a:rPr>
              <a:t>k</a:t>
            </a:r>
            <a:r>
              <a:rPr lang="en-US" sz="800" i="1" dirty="0">
                <a:latin typeface="MTMI"/>
              </a:rPr>
              <a:t> </a:t>
            </a:r>
            <a:r>
              <a:rPr lang="en-US" sz="2400" dirty="0">
                <a:latin typeface="Times-Roman"/>
              </a:rPr>
              <a:t>is an orthogonal matrix, and </a:t>
            </a:r>
            <a:r>
              <a:rPr lang="en-US" sz="2400" i="1" dirty="0" err="1">
                <a:latin typeface="MTMI"/>
              </a:rPr>
              <a:t>R</a:t>
            </a:r>
            <a:r>
              <a:rPr lang="en-US" sz="800" i="1" dirty="0" err="1">
                <a:latin typeface="MTMI"/>
              </a:rPr>
              <a:t>k</a:t>
            </a:r>
            <a:r>
              <a:rPr lang="en-US" sz="800" i="1" dirty="0">
                <a:latin typeface="MTMI"/>
              </a:rPr>
              <a:t> </a:t>
            </a:r>
            <a:r>
              <a:rPr lang="en-US" sz="2400" dirty="0">
                <a:latin typeface="Times-Roman"/>
              </a:rPr>
              <a:t>is an upper triangular matrix. We then form</a:t>
            </a:r>
            <a:endParaRPr lang="en-H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1ECC56-B368-4312-A3D4-42BF9D72EB35}"/>
              </a:ext>
            </a:extLst>
          </p:cNvPr>
          <p:cNvSpPr/>
          <p:nvPr/>
        </p:nvSpPr>
        <p:spPr>
          <a:xfrm>
            <a:off x="1204233" y="4472529"/>
            <a:ext cx="6720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400" dirty="0">
                <a:latin typeface="Times-Roman"/>
              </a:rPr>
              <a:t>to obtain</a:t>
            </a:r>
          </a:p>
        </p:txBody>
      </p:sp>
    </p:spTree>
    <p:extLst>
      <p:ext uri="{BB962C8B-B14F-4D97-AF65-F5344CB8AC3E}">
        <p14:creationId xmlns:p14="http://schemas.microsoft.com/office/powerpoint/2010/main" val="2574137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QR Method</a:t>
            </a:r>
            <a:endParaRPr lang="id-ID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8C15E3-64C5-4A9F-A8D5-4F8A9323D8D1}"/>
              </a:ext>
            </a:extLst>
          </p:cNvPr>
          <p:cNvSpPr/>
          <p:nvPr/>
        </p:nvSpPr>
        <p:spPr>
          <a:xfrm>
            <a:off x="1165040" y="1679178"/>
            <a:ext cx="9045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-Roman"/>
              </a:rPr>
              <a:t>Because all the </a:t>
            </a:r>
            <a:r>
              <a:rPr lang="en-US" sz="2400" i="1" dirty="0">
                <a:latin typeface="MTMI"/>
              </a:rPr>
              <a:t>A</a:t>
            </a:r>
            <a:r>
              <a:rPr lang="en-US" sz="800" i="1" dirty="0">
                <a:latin typeface="MTMI"/>
              </a:rPr>
              <a:t>k </a:t>
            </a:r>
            <a:r>
              <a:rPr lang="en-US" sz="2400" dirty="0">
                <a:latin typeface="Times-Roman"/>
              </a:rPr>
              <a:t>are similar, they all have the same eigenvalues. As the iteration continues, we will eventually converge to an upper triangular matrix with the form: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53158-A7F2-474E-A96F-9C9D0120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036" y="2939653"/>
            <a:ext cx="3717444" cy="14258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8906F5-BFF6-4422-BE7A-E9CD376893DA}"/>
              </a:ext>
            </a:extLst>
          </p:cNvPr>
          <p:cNvSpPr/>
          <p:nvPr/>
        </p:nvSpPr>
        <p:spPr>
          <a:xfrm>
            <a:off x="1273717" y="4743888"/>
            <a:ext cx="88284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-Roman"/>
              </a:rPr>
              <a:t>where the diagonal values are the eigenvalues of the matrix. In each iteration of the QR method, factoring a matrix into an orthogonal and an upper triangular matrix can be done by using a special matrix</a:t>
            </a:r>
          </a:p>
          <a:p>
            <a:r>
              <a:rPr lang="en-HK" sz="2400" dirty="0">
                <a:latin typeface="Times-Roman"/>
              </a:rPr>
              <a:t>called </a:t>
            </a:r>
            <a:r>
              <a:rPr lang="en-HK" sz="2400" b="1" dirty="0">
                <a:latin typeface="Times-Bold"/>
              </a:rPr>
              <a:t>Householder matrix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48348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Eigenvalues &amp; Eigenvectors in Python</a:t>
            </a:r>
            <a:endParaRPr lang="id-ID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6E770-ABEA-44CD-BC51-7A611926329B}"/>
              </a:ext>
            </a:extLst>
          </p:cNvPr>
          <p:cNvSpPr/>
          <p:nvPr/>
        </p:nvSpPr>
        <p:spPr>
          <a:xfrm>
            <a:off x="1127443" y="1733880"/>
            <a:ext cx="92052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Roman"/>
              </a:rPr>
              <a:t>The methods introduced above are fairly complicated to execute. The calculation of eigenvalues and eigenvectors in Python is fairly easy. The main built-in function in Python to solve the eigenvalue/ eigenvector problem for a square array is the </a:t>
            </a:r>
            <a:r>
              <a:rPr lang="en-US" sz="1800" dirty="0" err="1">
                <a:latin typeface="LetterGothic"/>
              </a:rPr>
              <a:t>eig</a:t>
            </a:r>
            <a:r>
              <a:rPr lang="en-US" sz="1800" dirty="0">
                <a:latin typeface="LetterGothic"/>
              </a:rPr>
              <a:t> </a:t>
            </a:r>
            <a:r>
              <a:rPr lang="en-US" sz="2400" dirty="0">
                <a:latin typeface="Times-Roman"/>
              </a:rPr>
              <a:t>function in </a:t>
            </a:r>
            <a:r>
              <a:rPr lang="en-US" sz="1800" dirty="0" err="1">
                <a:latin typeface="LetterGothic"/>
              </a:rPr>
              <a:t>numpy.linalg</a:t>
            </a:r>
            <a:r>
              <a:rPr lang="en-US" sz="2400" dirty="0">
                <a:latin typeface="Times-Roman"/>
              </a:rPr>
              <a:t>;</a:t>
            </a:r>
            <a:endParaRPr lang="en-H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D335AB-B916-4310-96A1-50B673F0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74" y="3483080"/>
            <a:ext cx="7143644" cy="33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sz="4000" b="1" dirty="0"/>
              <a:t>Outlines</a:t>
            </a:r>
            <a:endParaRPr lang="id-ID" sz="4000" b="1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E62F3E9F-A612-41B8-9958-CEEEA8A49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479510"/>
              </p:ext>
            </p:extLst>
          </p:nvPr>
        </p:nvGraphicFramePr>
        <p:xfrm>
          <a:off x="2225040" y="2333625"/>
          <a:ext cx="62484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658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390" y="1545293"/>
            <a:ext cx="5100304" cy="5243371"/>
          </a:xfrm>
        </p:spPr>
        <p:txBody>
          <a:bodyPr>
            <a:normAutofit/>
          </a:bodyPr>
          <a:lstStyle/>
          <a:p>
            <a:pPr algn="ctr"/>
            <a:r>
              <a:rPr lang="en-US" sz="2647" b="1" dirty="0"/>
              <a:t>These slides have been adapted from:</a:t>
            </a:r>
            <a:br>
              <a:rPr lang="en-US" sz="2647" b="1" dirty="0"/>
            </a:br>
            <a:br>
              <a:rPr lang="en-US" sz="2647" b="1" dirty="0"/>
            </a:br>
            <a:r>
              <a:rPr lang="en-US" sz="2000" dirty="0"/>
              <a:t>Kong, Q., </a:t>
            </a:r>
            <a:r>
              <a:rPr lang="en-US" sz="2000" dirty="0" err="1"/>
              <a:t>Siauw</a:t>
            </a:r>
            <a:r>
              <a:rPr lang="en-US" sz="2000" dirty="0"/>
              <a:t>, T., &amp; </a:t>
            </a:r>
            <a:r>
              <a:rPr lang="en-US" sz="2000" dirty="0" err="1"/>
              <a:t>Bayen</a:t>
            </a:r>
            <a:r>
              <a:rPr lang="en-US" sz="2000" dirty="0"/>
              <a:t>, A. M. (2021). Python Programming and Numerical Methods: A Guide for Engineers and Scientists. Academic Press. ISBN: 978-0-12-819549-9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Kiusalaas</a:t>
            </a:r>
            <a:r>
              <a:rPr lang="en-US" sz="2000" dirty="0"/>
              <a:t>, J. (2013). Numerical Methods in Engineering with Python 3. United Kingdom: Cambridge University Press. ISBN:9781107033856 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55678" y="774185"/>
            <a:ext cx="4577279" cy="771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11" b="1" dirty="0"/>
              <a:t>Acknowledgement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98C150-DF04-4CDB-A967-89BC6193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65" y="1837299"/>
            <a:ext cx="2394760" cy="2949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 descr="A close up of a snake&#10;&#10;Description automatically generated">
            <a:extLst>
              <a:ext uri="{FF2B5EF4-FFF2-40B4-BE49-F238E27FC236}">
                <a16:creationId xmlns:a16="http://schemas.microsoft.com/office/drawing/2014/main" id="{C3997BA9-493B-4048-B2FE-FAA5E2AA3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30" y="3643599"/>
            <a:ext cx="1805989" cy="25689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0567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Introduction</a:t>
            </a:r>
            <a:endParaRPr lang="id-ID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8B9E07-90D8-4252-A79A-F68886C79251}"/>
              </a:ext>
            </a:extLst>
          </p:cNvPr>
          <p:cNvSpPr/>
          <p:nvPr/>
        </p:nvSpPr>
        <p:spPr>
          <a:xfrm>
            <a:off x="1186761" y="1528346"/>
            <a:ext cx="831511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dirty="0">
                <a:latin typeface="Times-Roman"/>
              </a:rPr>
              <a:t>We learned from the previous chapter that matrix </a:t>
            </a:r>
            <a:r>
              <a:rPr lang="en-US" sz="2000" i="1" dirty="0">
                <a:latin typeface="Times-Roman"/>
              </a:rPr>
              <a:t>A</a:t>
            </a:r>
            <a:r>
              <a:rPr lang="en-US" sz="2000" dirty="0">
                <a:latin typeface="Times-Roman"/>
              </a:rPr>
              <a:t> applied to a column vector </a:t>
            </a:r>
            <a:r>
              <a:rPr lang="en-US" sz="2000" i="1" dirty="0">
                <a:latin typeface="Times-Roman"/>
              </a:rPr>
              <a:t>x</a:t>
            </a:r>
            <a:r>
              <a:rPr lang="en-US" sz="2000" dirty="0">
                <a:latin typeface="Times-Roman"/>
              </a:rPr>
              <a:t>, that is, </a:t>
            </a:r>
            <a:r>
              <a:rPr lang="en-US" sz="2000" i="1" dirty="0">
                <a:latin typeface="Times-Roman"/>
              </a:rPr>
              <a:t>Ax</a:t>
            </a:r>
            <a:r>
              <a:rPr lang="en-US" sz="2000" dirty="0">
                <a:latin typeface="Times-Roman"/>
              </a:rPr>
              <a:t>, is a linear transformation of </a:t>
            </a:r>
            <a:r>
              <a:rPr lang="en-US" sz="2000" i="1" dirty="0">
                <a:latin typeface="Times-Roman"/>
              </a:rPr>
              <a:t>x</a:t>
            </a:r>
            <a:r>
              <a:rPr lang="en-US" sz="2000" dirty="0">
                <a:latin typeface="Times-Roman"/>
              </a:rPr>
              <a:t>. There is a special transform in the following form: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dirty="0">
                <a:latin typeface="Times-Roman"/>
              </a:rPr>
              <a:t>where A is an </a:t>
            </a:r>
            <a:r>
              <a:rPr lang="en-US" sz="2000" dirty="0" err="1">
                <a:latin typeface="Times-Roman"/>
              </a:rPr>
              <a:t>n×n</a:t>
            </a:r>
            <a:r>
              <a:rPr lang="en-US" sz="2000" dirty="0">
                <a:latin typeface="Times-Roman"/>
              </a:rPr>
              <a:t> matrix, x is an n×1 column vector (x ≠ 0), and λ is a scalar. Any scalar </a:t>
            </a:r>
            <a:r>
              <a:rPr lang="en-US" sz="2000" i="1" dirty="0">
                <a:latin typeface="MTMI"/>
              </a:rPr>
              <a:t>λ </a:t>
            </a:r>
            <a:r>
              <a:rPr lang="en-US" sz="2000" dirty="0">
                <a:latin typeface="Times-Roman"/>
              </a:rPr>
              <a:t>that satisfies the above equation is known as an </a:t>
            </a:r>
            <a:r>
              <a:rPr lang="en-US" sz="2000" b="1" dirty="0">
                <a:latin typeface="Times-Bold"/>
              </a:rPr>
              <a:t>eigenvalue </a:t>
            </a:r>
            <a:r>
              <a:rPr lang="en-US" sz="2000" dirty="0">
                <a:latin typeface="Times-Roman"/>
              </a:rPr>
              <a:t>of the matrix </a:t>
            </a:r>
            <a:r>
              <a:rPr lang="en-US" sz="2000" i="1" dirty="0">
                <a:latin typeface="MTMI"/>
              </a:rPr>
              <a:t>A</a:t>
            </a:r>
            <a:r>
              <a:rPr lang="en-US" sz="2000" dirty="0">
                <a:latin typeface="Times-Roman"/>
              </a:rPr>
              <a:t>, while the associated vector </a:t>
            </a:r>
            <a:r>
              <a:rPr lang="en-US" sz="2000" i="1" dirty="0">
                <a:latin typeface="MTMI"/>
              </a:rPr>
              <a:t>x </a:t>
            </a:r>
            <a:r>
              <a:rPr lang="en-US" sz="2000" dirty="0">
                <a:latin typeface="Times-Roman"/>
              </a:rPr>
              <a:t>is called an </a:t>
            </a:r>
            <a:r>
              <a:rPr lang="en-US" sz="2000" b="1" dirty="0">
                <a:latin typeface="Times-Bold"/>
              </a:rPr>
              <a:t>eigenvector </a:t>
            </a:r>
            <a:r>
              <a:rPr lang="en-US" sz="2000" dirty="0">
                <a:latin typeface="Times-Roman"/>
              </a:rPr>
              <a:t>corresponding to </a:t>
            </a:r>
            <a:r>
              <a:rPr lang="en-US" sz="2000" i="1" dirty="0">
                <a:latin typeface="MTMI"/>
              </a:rPr>
              <a:t>λ</a:t>
            </a:r>
            <a:r>
              <a:rPr lang="en-US" sz="2000" dirty="0">
                <a:latin typeface="Times-Roman"/>
              </a:rPr>
              <a:t>. 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motivation is that if we understand the characteristics of the linear transformation, it will help us to essentially transforms the vector (or matrix)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another vector (or matrix) that we need, by scaling (stretching, compressing, or flipping) and rotating our initial matrix!</a:t>
            </a:r>
            <a:endParaRPr lang="en-US" sz="2000" dirty="0">
              <a:latin typeface="Times-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150DB-2B31-4A53-B580-BD53C5094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585" y="2788821"/>
            <a:ext cx="1229463" cy="49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4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Introduction</a:t>
            </a:r>
            <a:endParaRPr lang="id-ID" b="1" dirty="0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C1AC2D13-8E91-4A7E-B561-B64C38970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390" y="1603417"/>
            <a:ext cx="8992458" cy="17851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form of the matrix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eigenvalue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is</a:t>
            </a:r>
          </a:p>
          <a:p>
            <a:pPr algn="just"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 is a given n ×n matrix. The problem is to find the scalar λ and the vector x. In order to Ax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use the following form: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5D9718-6CA2-408C-A8B0-DA900DE6D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72" y="2004184"/>
            <a:ext cx="1229463" cy="4917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AE7DA1-A05A-481F-A8AA-90CA45BA3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628" y="3490240"/>
            <a:ext cx="1962150" cy="4286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70503F-8383-4760-9BC3-CEF98A9895C3}"/>
              </a:ext>
            </a:extLst>
          </p:cNvPr>
          <p:cNvSpPr/>
          <p:nvPr/>
        </p:nvSpPr>
        <p:spPr>
          <a:xfrm>
            <a:off x="1147390" y="3959611"/>
            <a:ext cx="92466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-Roman"/>
              </a:rPr>
              <a:t>where </a:t>
            </a:r>
            <a:r>
              <a:rPr lang="en-US" sz="2400" i="1" dirty="0">
                <a:latin typeface="MTMI"/>
              </a:rPr>
              <a:t>I </a:t>
            </a:r>
            <a:r>
              <a:rPr lang="en-US" sz="2400" dirty="0">
                <a:latin typeface="Times-Roman"/>
              </a:rPr>
              <a:t>is the identify matrix with the same dimensions as </a:t>
            </a:r>
            <a:r>
              <a:rPr lang="en-US" sz="2400" i="1" dirty="0">
                <a:latin typeface="MTMI"/>
              </a:rPr>
              <a:t>A</a:t>
            </a:r>
            <a:r>
              <a:rPr lang="en-US" sz="2400" dirty="0">
                <a:latin typeface="Times-Roman"/>
              </a:rPr>
              <a:t>. If matrix </a:t>
            </a:r>
            <a:r>
              <a:rPr lang="en-US" sz="2400" i="1" dirty="0">
                <a:latin typeface="MTMI"/>
              </a:rPr>
              <a:t>A </a:t>
            </a:r>
            <a:r>
              <a:rPr lang="en-US" sz="2400" dirty="0">
                <a:latin typeface="MTSYN"/>
              </a:rPr>
              <a:t>−</a:t>
            </a:r>
            <a:r>
              <a:rPr lang="en-US" sz="2400" i="1" dirty="0" err="1">
                <a:latin typeface="MTMI"/>
              </a:rPr>
              <a:t>λI</a:t>
            </a:r>
            <a:r>
              <a:rPr lang="en-US" sz="2400" i="1" dirty="0">
                <a:latin typeface="MTMI"/>
              </a:rPr>
              <a:t> </a:t>
            </a:r>
            <a:r>
              <a:rPr lang="en-US" sz="2400" dirty="0">
                <a:latin typeface="Times-Roman"/>
              </a:rPr>
              <a:t>has an inverse and both sides are multiplied by </a:t>
            </a:r>
            <a:r>
              <a:rPr lang="en-US" sz="2400" i="1" dirty="0">
                <a:latin typeface="MTMI"/>
              </a:rPr>
              <a:t>(A </a:t>
            </a:r>
            <a:r>
              <a:rPr lang="en-US" sz="2400" dirty="0">
                <a:latin typeface="MTSYN"/>
              </a:rPr>
              <a:t>−</a:t>
            </a:r>
            <a:r>
              <a:rPr lang="en-US" sz="2400" i="1" dirty="0" err="1">
                <a:latin typeface="MTMI"/>
              </a:rPr>
              <a:t>λI</a:t>
            </a:r>
            <a:r>
              <a:rPr lang="en-US" sz="2400" i="1" dirty="0">
                <a:latin typeface="MTMI"/>
              </a:rPr>
              <a:t>)</a:t>
            </a:r>
            <a:r>
              <a:rPr lang="en-US" sz="2400" i="1" baseline="30000" dirty="0">
                <a:latin typeface="MTMI"/>
              </a:rPr>
              <a:t>-1</a:t>
            </a:r>
            <a:r>
              <a:rPr lang="en-US" sz="2400" dirty="0">
                <a:latin typeface="Times-Roman"/>
              </a:rPr>
              <a:t>,we get a trivial solution </a:t>
            </a:r>
            <a:r>
              <a:rPr lang="en-US" sz="2400" i="1" dirty="0">
                <a:latin typeface="MTMI"/>
              </a:rPr>
              <a:t>x </a:t>
            </a:r>
            <a:r>
              <a:rPr lang="en-US" sz="2400" dirty="0">
                <a:latin typeface="MTSYN"/>
              </a:rPr>
              <a:t>= </a:t>
            </a:r>
            <a:r>
              <a:rPr lang="en-US" sz="2400" dirty="0">
                <a:latin typeface="Times-Roman"/>
              </a:rPr>
              <a:t>0. Therefore, the only interesting case is when </a:t>
            </a:r>
            <a:r>
              <a:rPr lang="en-US" sz="2400" i="1" dirty="0">
                <a:latin typeface="MTMI"/>
              </a:rPr>
              <a:t>A </a:t>
            </a:r>
            <a:r>
              <a:rPr lang="en-US" sz="2400" dirty="0">
                <a:latin typeface="MTSYN"/>
              </a:rPr>
              <a:t>−</a:t>
            </a:r>
            <a:r>
              <a:rPr lang="en-US" sz="2400" i="1" dirty="0" err="1">
                <a:latin typeface="MTMI"/>
              </a:rPr>
              <a:t>λI</a:t>
            </a:r>
            <a:r>
              <a:rPr lang="en-US" sz="2400" i="1" dirty="0">
                <a:latin typeface="MTMI"/>
              </a:rPr>
              <a:t> </a:t>
            </a:r>
            <a:r>
              <a:rPr lang="en-US" sz="2400" dirty="0">
                <a:latin typeface="Times-Roman"/>
              </a:rPr>
              <a:t>is singular (no inverse exists), and we have a nontrivial solution, which means that the </a:t>
            </a:r>
            <a:r>
              <a:rPr lang="en-HK" sz="2400" dirty="0">
                <a:latin typeface="Times-Roman"/>
              </a:rPr>
              <a:t>determinant is zero :</a:t>
            </a:r>
            <a:endParaRPr lang="en-HK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D7CC70-D79D-4A63-BA2D-F4100B764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703" y="5490963"/>
            <a:ext cx="2174082" cy="4076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45FA624-0725-45BA-8DD4-F8DB7B4F46D1}"/>
              </a:ext>
            </a:extLst>
          </p:cNvPr>
          <p:cNvSpPr/>
          <p:nvPr/>
        </p:nvSpPr>
        <p:spPr>
          <a:xfrm>
            <a:off x="1147391" y="6054194"/>
            <a:ext cx="89924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Roman"/>
              </a:rPr>
              <a:t>This equation is called the </a:t>
            </a:r>
            <a:r>
              <a:rPr lang="en-US" sz="2400" b="1" dirty="0">
                <a:latin typeface="Times-Bold"/>
              </a:rPr>
              <a:t>characteristic equation </a:t>
            </a:r>
            <a:r>
              <a:rPr lang="en-US" sz="2400" dirty="0">
                <a:latin typeface="Times-Roman"/>
              </a:rPr>
              <a:t>that will lead to a polynomial equation for </a:t>
            </a:r>
            <a:r>
              <a:rPr lang="en-US" sz="2400" i="1" dirty="0">
                <a:latin typeface="MTMI"/>
              </a:rPr>
              <a:t>λ</a:t>
            </a:r>
            <a:r>
              <a:rPr lang="en-US" sz="2400" dirty="0">
                <a:latin typeface="Times-Roman"/>
              </a:rPr>
              <a:t>, which we can solve for the eigenvalues;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58561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Example 1</a:t>
            </a:r>
            <a:endParaRPr lang="id-ID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5A1D3B-2B93-4307-AD1F-C0373F0ED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91" y="1710372"/>
            <a:ext cx="7777407" cy="26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0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Example 1</a:t>
            </a:r>
            <a:endParaRPr lang="id-ID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7476D-5D7C-4A58-B060-B8DC67530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38" y="4379299"/>
            <a:ext cx="7848442" cy="2377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136C57-D787-4D73-BC22-B54E0D99D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638" y="1583744"/>
            <a:ext cx="8602646" cy="300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Example 2</a:t>
            </a:r>
            <a:endParaRPr lang="id-ID" b="1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B3541A83-3724-4743-9470-BBD93C281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495" y="1762717"/>
            <a:ext cx="742297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Consider the matrix</a:t>
            </a:r>
          </a:p>
          <a:p>
            <a:pPr>
              <a:defRPr/>
            </a:pPr>
            <a:endParaRPr lang="en-US" sz="2000" dirty="0">
              <a:latin typeface="+mn-lt"/>
            </a:endParaRPr>
          </a:p>
          <a:p>
            <a:pPr>
              <a:defRPr/>
            </a:pP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The characteristic equation is</a:t>
            </a:r>
          </a:p>
          <a:p>
            <a:pPr>
              <a:defRPr/>
            </a:pPr>
            <a:endParaRPr lang="en-US" sz="2000" dirty="0">
              <a:latin typeface="+mn-lt"/>
            </a:endParaRPr>
          </a:p>
          <a:p>
            <a:pPr>
              <a:defRPr/>
            </a:pPr>
            <a:endParaRPr lang="en-US" sz="2000" dirty="0">
              <a:latin typeface="+mn-lt"/>
            </a:endParaRPr>
          </a:p>
          <a:p>
            <a:pPr>
              <a:defRPr/>
            </a:pPr>
            <a:endParaRPr lang="en-US" sz="2000" dirty="0">
              <a:latin typeface="+mn-lt"/>
            </a:endParaRPr>
          </a:p>
          <a:p>
            <a:pPr>
              <a:defRPr/>
            </a:pP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The roots of this equation are λ</a:t>
            </a:r>
            <a:r>
              <a:rPr lang="en-US" sz="2000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 = 0, λ</a:t>
            </a:r>
            <a:r>
              <a:rPr lang="en-US" sz="2000" baseline="-25000" dirty="0">
                <a:latin typeface="+mn-lt"/>
              </a:rPr>
              <a:t>2</a:t>
            </a:r>
            <a:r>
              <a:rPr lang="en-US" sz="2000" dirty="0">
                <a:latin typeface="+mn-lt"/>
              </a:rPr>
              <a:t> = 1, λ</a:t>
            </a:r>
            <a:r>
              <a:rPr lang="en-US" sz="2000" baseline="-25000" dirty="0">
                <a:latin typeface="+mn-lt"/>
              </a:rPr>
              <a:t>3</a:t>
            </a:r>
            <a:r>
              <a:rPr lang="en-US" sz="2000" dirty="0">
                <a:latin typeface="+mn-lt"/>
              </a:rPr>
              <a:t> = 3. To compute the eigenvector corresponding the λ</a:t>
            </a:r>
            <a:r>
              <a:rPr lang="en-US" sz="2000" baseline="-25000" dirty="0">
                <a:latin typeface="+mn-lt"/>
              </a:rPr>
              <a:t>3</a:t>
            </a:r>
            <a:r>
              <a:rPr lang="en-US" sz="2000" dirty="0">
                <a:latin typeface="+mn-lt"/>
              </a:rPr>
              <a:t>, we substitute λ = λ</a:t>
            </a:r>
            <a:r>
              <a:rPr lang="en-US" sz="2000" baseline="-25000" dirty="0">
                <a:latin typeface="+mn-lt"/>
              </a:rPr>
              <a:t>3</a:t>
            </a:r>
            <a:r>
              <a:rPr lang="en-US" sz="2000" dirty="0">
                <a:latin typeface="+mn-lt"/>
              </a:rPr>
              <a:t> into (A-</a:t>
            </a:r>
            <a:r>
              <a:rPr lang="en-US" sz="2000" dirty="0" err="1">
                <a:latin typeface="+mn-lt"/>
              </a:rPr>
              <a:t>λI</a:t>
            </a:r>
            <a:r>
              <a:rPr lang="en-US" sz="2000" dirty="0">
                <a:latin typeface="+mn-lt"/>
              </a:rPr>
              <a:t>)x = 0 obtaining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A100587-F4BC-49A5-8311-79F9D63E6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4471" y="1703725"/>
            <a:ext cx="1752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6E1772A-D78A-4808-9D35-F009393E3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2102" y="3023192"/>
            <a:ext cx="5208681" cy="124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B0721D-23A7-480A-AA74-BFDAD2DDE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6743" y="5326909"/>
            <a:ext cx="28194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157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Example 2</a:t>
            </a:r>
            <a:endParaRPr lang="id-ID" b="1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93E08D98-D46C-4C6F-9A7E-FFEA6F8A4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495" y="1604682"/>
            <a:ext cx="742297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Choosing x</a:t>
            </a:r>
            <a:r>
              <a:rPr lang="en-US" sz="2000" baseline="-25000" dirty="0"/>
              <a:t>1</a:t>
            </a:r>
            <a:r>
              <a:rPr lang="en-US" sz="2000" dirty="0"/>
              <a:t> = 1, the first equation of last equation yields x</a:t>
            </a:r>
            <a:r>
              <a:rPr lang="en-US" sz="2000" baseline="-25000" dirty="0"/>
              <a:t>2</a:t>
            </a:r>
            <a:r>
              <a:rPr lang="en-US" sz="2000" dirty="0"/>
              <a:t> = −2 and from the third equation we get x</a:t>
            </a:r>
            <a:r>
              <a:rPr lang="en-US" sz="2000" baseline="-25000" dirty="0"/>
              <a:t>3</a:t>
            </a:r>
            <a:r>
              <a:rPr lang="en-US" sz="2000" dirty="0"/>
              <a:t> = 1. Thus, the eigenvector associated with λ</a:t>
            </a:r>
            <a:r>
              <a:rPr lang="en-US" sz="2000" baseline="-25000" dirty="0"/>
              <a:t>3</a:t>
            </a:r>
            <a:r>
              <a:rPr lang="en-US" sz="2000" dirty="0"/>
              <a:t> is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The other two eigenvectors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can be obtained in the same manner.</a:t>
            </a:r>
          </a:p>
          <a:p>
            <a:pPr>
              <a:defRPr/>
            </a:pPr>
            <a:r>
              <a:rPr lang="en-US" sz="2000" dirty="0"/>
              <a:t>It is sometimes convenient to display the eigenvectors as columns of a matrix </a:t>
            </a:r>
            <a:r>
              <a:rPr lang="en-US" sz="2000" b="1" dirty="0"/>
              <a:t>X. </a:t>
            </a:r>
            <a:r>
              <a:rPr lang="en-US" sz="2000" dirty="0"/>
              <a:t>For the problem at hand, this matrix is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5BB3047-1362-4104-A67B-9A3D99F7C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1920" y="2286903"/>
            <a:ext cx="13716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4DB11FA-DEE2-4798-A8EF-14D9D0DD3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7720" y="3295650"/>
            <a:ext cx="2322269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C7A5960E-6325-4DDF-B28C-BA7731F6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4871" y="5465674"/>
            <a:ext cx="350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020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Example 2</a:t>
            </a:r>
            <a:endParaRPr lang="id-ID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8E639A-4394-4951-B1DF-C211021A36A9}"/>
              </a:ext>
            </a:extLst>
          </p:cNvPr>
          <p:cNvSpPr/>
          <p:nvPr/>
        </p:nvSpPr>
        <p:spPr>
          <a:xfrm>
            <a:off x="1295931" y="1845079"/>
            <a:ext cx="8096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customary to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eigenvectors by assigning a unit magnitude to each vector. Thus the normalized eigenvectors in our example 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BF01D-FF87-4638-8F24-F87877DE1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89" y="3070919"/>
            <a:ext cx="2935995" cy="11498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63F583-035E-46C1-99F4-5B4296B653CF}"/>
              </a:ext>
            </a:extLst>
          </p:cNvPr>
          <p:cNvSpPr/>
          <p:nvPr/>
        </p:nvSpPr>
        <p:spPr>
          <a:xfrm>
            <a:off x="1194332" y="4517443"/>
            <a:ext cx="85389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Roman"/>
              </a:rPr>
              <a:t>When you have a larger matrix </a:t>
            </a:r>
            <a:r>
              <a:rPr lang="en-US" sz="2400" i="1" dirty="0">
                <a:latin typeface="MTMI"/>
              </a:rPr>
              <a:t>A </a:t>
            </a:r>
            <a:r>
              <a:rPr lang="en-US" sz="2400" dirty="0">
                <a:latin typeface="Times-Roman"/>
              </a:rPr>
              <a:t>and try to solve the </a:t>
            </a:r>
            <a:r>
              <a:rPr lang="en-US" sz="2400" i="1" dirty="0">
                <a:latin typeface="MTMI"/>
              </a:rPr>
              <a:t>n</a:t>
            </a:r>
            <a:r>
              <a:rPr lang="en-US" sz="2400" dirty="0">
                <a:latin typeface="Times-Roman"/>
              </a:rPr>
              <a:t>th order polynomial characteristic equation, the solution becomes more complicated. </a:t>
            </a:r>
          </a:p>
          <a:p>
            <a:endParaRPr lang="en-US" sz="2400" dirty="0">
              <a:latin typeface="Times-Roman"/>
            </a:endParaRPr>
          </a:p>
          <a:p>
            <a:r>
              <a:rPr lang="en-US" sz="2400" dirty="0">
                <a:latin typeface="Times-Roman"/>
              </a:rPr>
              <a:t>We will introduce the Power Method and the QR method in the next two sections.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84367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340CFFCDDB44F9904404F1FA9688C" ma:contentTypeVersion="15" ma:contentTypeDescription="Create a new document." ma:contentTypeScope="" ma:versionID="939164fb4ce9d77da8b44cb5205bf59b">
  <xsd:schema xmlns:xsd="http://www.w3.org/2001/XMLSchema" xmlns:xs="http://www.w3.org/2001/XMLSchema" xmlns:p="http://schemas.microsoft.com/office/2006/metadata/properties" xmlns:ns2="9fdf624c-fedc-4f6c-b928-0c7bf4c9e100" xmlns:ns3="47793baa-3cbb-486e-a055-4d42ce3882d7" xmlns:ns4="http://schemas.microsoft.com/sharepoint/v3/fields" targetNamespace="http://schemas.microsoft.com/office/2006/metadata/properties" ma:root="true" ma:fieldsID="63b003db5a72b2282a54ad3b1f995462" ns2:_="" ns3:_="" ns4:_="">
    <xsd:import namespace="9fdf624c-fedc-4f6c-b928-0c7bf4c9e100"/>
    <xsd:import namespace="47793baa-3cbb-486e-a055-4d42ce3882d7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_Flow_SignoffStatus" minOccurs="0"/>
                <xsd:element ref="ns4:_Vers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f624c-fedc-4f6c-b928-0c7bf4c9e10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793baa-3cbb-486e-a055-4d42ce3882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24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Flow_SignoffStatus xmlns="47793baa-3cbb-486e-a055-4d42ce3882d7" xsi:nil="true"/>
    <_dlc_DocId xmlns="9fdf624c-fedc-4f6c-b928-0c7bf4c9e100">J56STF5CZXNR-2061195910-691142</_dlc_DocId>
    <_dlc_DocIdUrl xmlns="9fdf624c-fedc-4f6c-b928-0c7bf4c9e100">
      <Url>https://binusianorg.sharepoint.com/sites/arc/_layouts/15/DocIdRedir.aspx?ID=J56STF5CZXNR-2061195910-691142</Url>
      <Description>J56STF5CZXNR-2061195910-691142</Description>
    </_dlc_DocIdUrl>
  </documentManagement>
</p:properties>
</file>

<file path=customXml/itemProps1.xml><?xml version="1.0" encoding="utf-8"?>
<ds:datastoreItem xmlns:ds="http://schemas.openxmlformats.org/officeDocument/2006/customXml" ds:itemID="{61361C9D-5A18-4E58-8BA9-7D22F5AD4A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df624c-fedc-4f6c-b928-0c7bf4c9e100"/>
    <ds:schemaRef ds:uri="47793baa-3cbb-486e-a055-4d42ce3882d7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6D8D10-5CE6-45C0-899F-3757B0B7638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ED985A4-BE78-47BD-93FF-32CA6D846AD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F313E50-9F1C-4EB2-8248-D1942A92381A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47793baa-3cbb-486e-a055-4d42ce3882d7"/>
    <ds:schemaRef ds:uri="9fdf624c-fedc-4f6c-b928-0c7bf4c9e10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1317</Words>
  <Application>Microsoft Office PowerPoint</Application>
  <PresentationFormat>Custom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LetterGothic</vt:lpstr>
      <vt:lpstr>MTMI</vt:lpstr>
      <vt:lpstr>MTSYN</vt:lpstr>
      <vt:lpstr>Open Sans</vt:lpstr>
      <vt:lpstr>Times New Roman</vt:lpstr>
      <vt:lpstr>Times-Bold</vt:lpstr>
      <vt:lpstr>Times-Roman</vt:lpstr>
      <vt:lpstr>Office Theme</vt:lpstr>
      <vt:lpstr>PowerPoint Presentation</vt:lpstr>
      <vt:lpstr>Outlines</vt:lpstr>
      <vt:lpstr>Introduction</vt:lpstr>
      <vt:lpstr>Introduction</vt:lpstr>
      <vt:lpstr>Example 1</vt:lpstr>
      <vt:lpstr>Example 1</vt:lpstr>
      <vt:lpstr>Example 2</vt:lpstr>
      <vt:lpstr>Example 2</vt:lpstr>
      <vt:lpstr>Example 2</vt:lpstr>
      <vt:lpstr>Power Method</vt:lpstr>
      <vt:lpstr>Example</vt:lpstr>
      <vt:lpstr>Example</vt:lpstr>
      <vt:lpstr>Example</vt:lpstr>
      <vt:lpstr>Inverse Power Method</vt:lpstr>
      <vt:lpstr>Eigenvalue Shifting</vt:lpstr>
      <vt:lpstr>QR Method</vt:lpstr>
      <vt:lpstr>QR Method</vt:lpstr>
      <vt:lpstr>QR Method</vt:lpstr>
      <vt:lpstr>Eigenvalues &amp; Eigenvectors in Python</vt:lpstr>
      <vt:lpstr>These slides have been adapted from:  Kong, Q., Siauw, T., &amp; Bayen, A. M. (2021). Python Programming and Numerical Methods: A Guide for Engineers and Scientists. Academic Press. ISBN: 978-0-12-819549-9   Kiusalaas, J. (2013). Numerical Methods in Engineering with Python 3. United Kingdom: Cambridge University Press. ISBN:9781107033856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FABIAN</cp:lastModifiedBy>
  <cp:revision>77</cp:revision>
  <dcterms:created xsi:type="dcterms:W3CDTF">2014-01-27T02:13:18Z</dcterms:created>
  <dcterms:modified xsi:type="dcterms:W3CDTF">2021-11-30T10:16:10Z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0x010100144340CFFCDDB44F9904404F1FA9688C</vt:lpwstr>
  </property>
  <property fmtid="{D5CDD505-2E9C-101B-9397-08002B2CF9AE}" pid="3" name="_dlc_DocIdItemGuid">
    <vt:lpwstr>607fc7ea-bc95-4549-a0d4-b252b58b529e</vt:lpwstr>
  </property>
</Properties>
</file>