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32"/>
  </p:notesMasterIdLst>
  <p:sldIdLst>
    <p:sldId id="256" r:id="rId6"/>
    <p:sldId id="257" r:id="rId7"/>
    <p:sldId id="473" r:id="rId8"/>
    <p:sldId id="474" r:id="rId9"/>
    <p:sldId id="475" r:id="rId10"/>
    <p:sldId id="478" r:id="rId11"/>
    <p:sldId id="476" r:id="rId12"/>
    <p:sldId id="480" r:id="rId13"/>
    <p:sldId id="481" r:id="rId14"/>
    <p:sldId id="477" r:id="rId15"/>
    <p:sldId id="482" r:id="rId16"/>
    <p:sldId id="483" r:id="rId17"/>
    <p:sldId id="484" r:id="rId18"/>
    <p:sldId id="485" r:id="rId19"/>
    <p:sldId id="486" r:id="rId20"/>
    <p:sldId id="487" r:id="rId21"/>
    <p:sldId id="488" r:id="rId22"/>
    <p:sldId id="489" r:id="rId23"/>
    <p:sldId id="490" r:id="rId24"/>
    <p:sldId id="491" r:id="rId25"/>
    <p:sldId id="492" r:id="rId26"/>
    <p:sldId id="493" r:id="rId27"/>
    <p:sldId id="494" r:id="rId28"/>
    <p:sldId id="496" r:id="rId29"/>
    <p:sldId id="495" r:id="rId30"/>
    <p:sldId id="271" r:id="rId31"/>
  </p:sldIdLst>
  <p:sldSz cx="10688638" cy="7562850"/>
  <p:notesSz cx="6858000" cy="9144000"/>
  <p:defaultTextStyle>
    <a:defPPr>
      <a:defRPr lang="en-US"/>
    </a:defPPr>
    <a:lvl1pPr algn="l" defTabSz="520700" rtl="0" fontAlgn="base">
      <a:spcBef>
        <a:spcPct val="0"/>
      </a:spcBef>
      <a:spcAft>
        <a:spcPct val="0"/>
      </a:spcAft>
      <a:defRPr sz="2100" kern="1200">
        <a:solidFill>
          <a:schemeClr val="tx1"/>
        </a:solidFill>
        <a:latin typeface="Calibri" pitchFamily="34" charset="0"/>
        <a:ea typeface="MS PGothic" pitchFamily="34" charset="-128"/>
        <a:cs typeface="+mn-cs"/>
      </a:defRPr>
    </a:lvl1pPr>
    <a:lvl2pPr marL="520700" indent="-63500" algn="l" defTabSz="520700" rtl="0" fontAlgn="base">
      <a:spcBef>
        <a:spcPct val="0"/>
      </a:spcBef>
      <a:spcAft>
        <a:spcPct val="0"/>
      </a:spcAft>
      <a:defRPr sz="2100" kern="1200">
        <a:solidFill>
          <a:schemeClr val="tx1"/>
        </a:solidFill>
        <a:latin typeface="Calibri" pitchFamily="34" charset="0"/>
        <a:ea typeface="MS PGothic" pitchFamily="34" charset="-128"/>
        <a:cs typeface="+mn-cs"/>
      </a:defRPr>
    </a:lvl2pPr>
    <a:lvl3pPr marL="1041400" indent="-127000" algn="l" defTabSz="520700" rtl="0" fontAlgn="base">
      <a:spcBef>
        <a:spcPct val="0"/>
      </a:spcBef>
      <a:spcAft>
        <a:spcPct val="0"/>
      </a:spcAft>
      <a:defRPr sz="2100" kern="1200">
        <a:solidFill>
          <a:schemeClr val="tx1"/>
        </a:solidFill>
        <a:latin typeface="Calibri" pitchFamily="34" charset="0"/>
        <a:ea typeface="MS PGothic" pitchFamily="34" charset="-128"/>
        <a:cs typeface="+mn-cs"/>
      </a:defRPr>
    </a:lvl3pPr>
    <a:lvl4pPr marL="1563688" indent="-192088" algn="l" defTabSz="520700" rtl="0" fontAlgn="base">
      <a:spcBef>
        <a:spcPct val="0"/>
      </a:spcBef>
      <a:spcAft>
        <a:spcPct val="0"/>
      </a:spcAft>
      <a:defRPr sz="2100" kern="1200">
        <a:solidFill>
          <a:schemeClr val="tx1"/>
        </a:solidFill>
        <a:latin typeface="Calibri" pitchFamily="34" charset="0"/>
        <a:ea typeface="MS PGothic" pitchFamily="34" charset="-128"/>
        <a:cs typeface="+mn-cs"/>
      </a:defRPr>
    </a:lvl4pPr>
    <a:lvl5pPr marL="2084388" indent="-255588" algn="l" defTabSz="520700" rtl="0" fontAlgn="base">
      <a:spcBef>
        <a:spcPct val="0"/>
      </a:spcBef>
      <a:spcAft>
        <a:spcPct val="0"/>
      </a:spcAft>
      <a:defRPr sz="2100" kern="1200">
        <a:solidFill>
          <a:schemeClr val="tx1"/>
        </a:solidFill>
        <a:latin typeface="Calibri" pitchFamily="34" charset="0"/>
        <a:ea typeface="MS PGothic" pitchFamily="34" charset="-128"/>
        <a:cs typeface="+mn-cs"/>
      </a:defRPr>
    </a:lvl5pPr>
    <a:lvl6pPr marL="2286000" algn="l" defTabSz="914400" rtl="0" eaLnBrk="1" latinLnBrk="0" hangingPunct="1">
      <a:defRPr sz="2100" kern="1200">
        <a:solidFill>
          <a:schemeClr val="tx1"/>
        </a:solidFill>
        <a:latin typeface="Calibri" pitchFamily="34" charset="0"/>
        <a:ea typeface="MS PGothic" pitchFamily="34" charset="-128"/>
        <a:cs typeface="+mn-cs"/>
      </a:defRPr>
    </a:lvl6pPr>
    <a:lvl7pPr marL="2743200" algn="l" defTabSz="914400" rtl="0" eaLnBrk="1" latinLnBrk="0" hangingPunct="1">
      <a:defRPr sz="2100" kern="1200">
        <a:solidFill>
          <a:schemeClr val="tx1"/>
        </a:solidFill>
        <a:latin typeface="Calibri" pitchFamily="34" charset="0"/>
        <a:ea typeface="MS PGothic" pitchFamily="34" charset="-128"/>
        <a:cs typeface="+mn-cs"/>
      </a:defRPr>
    </a:lvl7pPr>
    <a:lvl8pPr marL="3200400" algn="l" defTabSz="914400" rtl="0" eaLnBrk="1" latinLnBrk="0" hangingPunct="1">
      <a:defRPr sz="2100" kern="1200">
        <a:solidFill>
          <a:schemeClr val="tx1"/>
        </a:solidFill>
        <a:latin typeface="Calibri" pitchFamily="34" charset="0"/>
        <a:ea typeface="MS PGothic" pitchFamily="34" charset="-128"/>
        <a:cs typeface="+mn-cs"/>
      </a:defRPr>
    </a:lvl8pPr>
    <a:lvl9pPr marL="3657600" algn="l" defTabSz="914400" rtl="0" eaLnBrk="1" latinLnBrk="0" hangingPunct="1">
      <a:defRPr sz="2100" kern="1200">
        <a:solidFill>
          <a:schemeClr val="tx1"/>
        </a:solidFill>
        <a:latin typeface="Calibri" pitchFamily="34" charset="0"/>
        <a:ea typeface="MS PGothic" pitchFamily="34" charset="-128"/>
        <a:cs typeface="+mn-cs"/>
      </a:defRPr>
    </a:lvl9pPr>
  </p:defaultTextStyle>
  <p:extLst>
    <p:ext uri="{521415D9-36F7-43E2-AB2F-B90AF26B5E84}">
      <p14:sectionLst xmlns:p14="http://schemas.microsoft.com/office/powerpoint/2010/main">
        <p14:section name="COVER" id="{6D91671F-11EC-43A0-B0B5-6D80C965B915}">
          <p14:sldIdLst>
            <p14:sldId id="256"/>
          </p14:sldIdLst>
        </p14:section>
        <p14:section name="COURSE CONTENT" id="{6162E7E0-B512-4FEF-B619-C9187795397D}">
          <p14:sldIdLst>
            <p14:sldId id="257"/>
            <p14:sldId id="473"/>
            <p14:sldId id="474"/>
            <p14:sldId id="475"/>
            <p14:sldId id="478"/>
            <p14:sldId id="476"/>
            <p14:sldId id="480"/>
            <p14:sldId id="481"/>
            <p14:sldId id="477"/>
            <p14:sldId id="482"/>
            <p14:sldId id="483"/>
            <p14:sldId id="484"/>
            <p14:sldId id="485"/>
            <p14:sldId id="486"/>
            <p14:sldId id="487"/>
            <p14:sldId id="488"/>
            <p14:sldId id="489"/>
            <p14:sldId id="490"/>
            <p14:sldId id="491"/>
            <p14:sldId id="492"/>
            <p14:sldId id="493"/>
            <p14:sldId id="494"/>
            <p14:sldId id="496"/>
            <p14:sldId id="495"/>
          </p14:sldIdLst>
        </p14:section>
        <p14:section name="REFERENCES" id="{11ED6803-A38C-4226-8496-86D05012E7E0}">
          <p14:sldIdLst>
            <p14:sldId id="271"/>
          </p14:sldIdLst>
        </p14:section>
      </p14:sectionLst>
    </p:ext>
    <p:ext uri="{EFAFB233-063F-42B5-8137-9DF3F51BA10A}">
      <p15:sldGuideLst xmlns:p15="http://schemas.microsoft.com/office/powerpoint/2012/main">
        <p15:guide id="1" orient="horz" pos="2382">
          <p15:clr>
            <a:srgbClr val="A4A3A4"/>
          </p15:clr>
        </p15:guide>
        <p15:guide id="2" pos="33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79B8"/>
    <a:srgbClr val="9465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56" autoAdjust="0"/>
    <p:restoredTop sz="93484"/>
  </p:normalViewPr>
  <p:slideViewPr>
    <p:cSldViewPr snapToGrid="0" snapToObjects="1">
      <p:cViewPr varScale="1">
        <p:scale>
          <a:sx n="54" d="100"/>
          <a:sy n="54" d="100"/>
        </p:scale>
        <p:origin x="82" y="806"/>
      </p:cViewPr>
      <p:guideLst>
        <p:guide orient="horz" pos="2382"/>
        <p:guide pos="3367"/>
      </p:guideLst>
    </p:cSldViewPr>
  </p:slideViewPr>
  <p:notesTextViewPr>
    <p:cViewPr>
      <p:scale>
        <a:sx n="100" d="100"/>
        <a:sy n="100"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738C75-AE9B-4CFC-8F0A-22CF7E6F188E}" type="doc">
      <dgm:prSet loTypeId="urn:microsoft.com/office/officeart/2005/8/layout/target3" loCatId="relationship" qsTypeId="urn:microsoft.com/office/officeart/2005/8/quickstyle/3d3" qsCatId="3D" csTypeId="urn:microsoft.com/office/officeart/2005/8/colors/accent6_4" csCatId="accent6" phldr="1"/>
      <dgm:spPr/>
      <dgm:t>
        <a:bodyPr/>
        <a:lstStyle/>
        <a:p>
          <a:endParaRPr lang="en-US"/>
        </a:p>
      </dgm:t>
    </dgm:pt>
    <dgm:pt modelId="{E8C3D92E-88D8-4EE8-980F-64A08E77C791}">
      <dgm:prSet/>
      <dgm:spPr/>
      <dgm:t>
        <a:bodyPr/>
        <a:lstStyle/>
        <a:p>
          <a:pPr rtl="0"/>
          <a:r>
            <a:rPr lang="en-AU" dirty="0"/>
            <a:t>Linear Interpolation</a:t>
          </a:r>
          <a:endParaRPr lang="en-US" dirty="0"/>
        </a:p>
      </dgm:t>
    </dgm:pt>
    <dgm:pt modelId="{F4CCD9A7-4E64-4069-AE3B-9DF6CA978BE4}" type="parTrans" cxnId="{2D3A6682-25F8-4131-BE1C-F4FD0E13FB93}">
      <dgm:prSet/>
      <dgm:spPr/>
      <dgm:t>
        <a:bodyPr/>
        <a:lstStyle/>
        <a:p>
          <a:endParaRPr lang="en-US"/>
        </a:p>
      </dgm:t>
    </dgm:pt>
    <dgm:pt modelId="{8B665B17-05ED-4B38-8EBC-BE7EA33874D3}" type="sibTrans" cxnId="{2D3A6682-25F8-4131-BE1C-F4FD0E13FB93}">
      <dgm:prSet/>
      <dgm:spPr/>
      <dgm:t>
        <a:bodyPr/>
        <a:lstStyle/>
        <a:p>
          <a:endParaRPr lang="en-US"/>
        </a:p>
      </dgm:t>
    </dgm:pt>
    <dgm:pt modelId="{BF8C27E1-651B-4E74-AEF6-935CD70424D0}">
      <dgm:prSet/>
      <dgm:spPr/>
      <dgm:t>
        <a:bodyPr/>
        <a:lstStyle/>
        <a:p>
          <a:r>
            <a:rPr lang="en-AU" dirty="0"/>
            <a:t>Polynomial Interpolation</a:t>
          </a:r>
          <a:endParaRPr lang="en-US" dirty="0"/>
        </a:p>
      </dgm:t>
    </dgm:pt>
    <dgm:pt modelId="{706DD0C5-C20C-4939-96D1-2DE8836713E7}" type="parTrans" cxnId="{3A223EE7-CD2E-4138-BC2A-FA341E0A4B75}">
      <dgm:prSet/>
      <dgm:spPr/>
      <dgm:t>
        <a:bodyPr/>
        <a:lstStyle/>
        <a:p>
          <a:endParaRPr lang="en-US"/>
        </a:p>
      </dgm:t>
    </dgm:pt>
    <dgm:pt modelId="{4F8FEEF6-D111-4C2F-BCF8-6BF77B445FC0}" type="sibTrans" cxnId="{3A223EE7-CD2E-4138-BC2A-FA341E0A4B75}">
      <dgm:prSet/>
      <dgm:spPr/>
      <dgm:t>
        <a:bodyPr/>
        <a:lstStyle/>
        <a:p>
          <a:endParaRPr lang="en-US"/>
        </a:p>
      </dgm:t>
    </dgm:pt>
    <dgm:pt modelId="{BBE3A848-023A-476F-9612-D18687E18F24}">
      <dgm:prSet/>
      <dgm:spPr/>
      <dgm:t>
        <a:bodyPr/>
        <a:lstStyle/>
        <a:p>
          <a:pPr rtl="0"/>
          <a:r>
            <a:rPr lang="en-AU" dirty="0"/>
            <a:t>Cubic Spline Interpolation</a:t>
          </a:r>
          <a:endParaRPr lang="en-US" dirty="0"/>
        </a:p>
      </dgm:t>
    </dgm:pt>
    <dgm:pt modelId="{AEE77385-BCFD-4B8C-AAD4-7FF83F351C9B}" type="parTrans" cxnId="{86AFD294-0CC1-4CDC-93B7-2907840C8698}">
      <dgm:prSet/>
      <dgm:spPr/>
      <dgm:t>
        <a:bodyPr/>
        <a:lstStyle/>
        <a:p>
          <a:endParaRPr lang="en-HK"/>
        </a:p>
      </dgm:t>
    </dgm:pt>
    <dgm:pt modelId="{88C357EB-6588-4B27-91A3-E6375C5C9A8D}" type="sibTrans" cxnId="{86AFD294-0CC1-4CDC-93B7-2907840C8698}">
      <dgm:prSet/>
      <dgm:spPr/>
      <dgm:t>
        <a:bodyPr/>
        <a:lstStyle/>
        <a:p>
          <a:endParaRPr lang="en-HK"/>
        </a:p>
      </dgm:t>
    </dgm:pt>
    <dgm:pt modelId="{6BFA581B-5FBB-4DB1-AEEF-7D4C5816C1FE}">
      <dgm:prSet/>
      <dgm:spPr/>
      <dgm:t>
        <a:bodyPr/>
        <a:lstStyle/>
        <a:p>
          <a:pPr rtl="0"/>
          <a:r>
            <a:rPr lang="en-US" dirty="0"/>
            <a:t>Least-Square Fit</a:t>
          </a:r>
        </a:p>
      </dgm:t>
    </dgm:pt>
    <dgm:pt modelId="{94CD99AE-10DA-4BC7-80FD-8F74444A0917}" type="parTrans" cxnId="{7333EC3B-9762-4436-8260-85ED1F852FC1}">
      <dgm:prSet/>
      <dgm:spPr/>
      <dgm:t>
        <a:bodyPr/>
        <a:lstStyle/>
        <a:p>
          <a:endParaRPr lang="en-HK"/>
        </a:p>
      </dgm:t>
    </dgm:pt>
    <dgm:pt modelId="{207F815A-30DA-4EC9-8056-F483959DCDB8}" type="sibTrans" cxnId="{7333EC3B-9762-4436-8260-85ED1F852FC1}">
      <dgm:prSet/>
      <dgm:spPr/>
      <dgm:t>
        <a:bodyPr/>
        <a:lstStyle/>
        <a:p>
          <a:endParaRPr lang="en-HK"/>
        </a:p>
      </dgm:t>
    </dgm:pt>
    <dgm:pt modelId="{FB12CC6F-FFB7-41C7-8BA1-9212A8C68850}" type="pres">
      <dgm:prSet presAssocID="{D2738C75-AE9B-4CFC-8F0A-22CF7E6F188E}" presName="Name0" presStyleCnt="0">
        <dgm:presLayoutVars>
          <dgm:chMax val="7"/>
          <dgm:dir/>
          <dgm:animLvl val="lvl"/>
          <dgm:resizeHandles val="exact"/>
        </dgm:presLayoutVars>
      </dgm:prSet>
      <dgm:spPr/>
    </dgm:pt>
    <dgm:pt modelId="{32B0E6A2-5142-41AA-961D-7A04E265F6EE}" type="pres">
      <dgm:prSet presAssocID="{E8C3D92E-88D8-4EE8-980F-64A08E77C791}" presName="circle1" presStyleLbl="node1" presStyleIdx="0" presStyleCnt="4" custLinFactNeighborX="364"/>
      <dgm:spPr/>
    </dgm:pt>
    <dgm:pt modelId="{39774DD3-70D2-4140-A1C7-D5C784B7CF5E}" type="pres">
      <dgm:prSet presAssocID="{E8C3D92E-88D8-4EE8-980F-64A08E77C791}" presName="space" presStyleCnt="0"/>
      <dgm:spPr/>
    </dgm:pt>
    <dgm:pt modelId="{027D4DEA-148C-4201-9740-FAC178809EDE}" type="pres">
      <dgm:prSet presAssocID="{E8C3D92E-88D8-4EE8-980F-64A08E77C791}" presName="rect1" presStyleLbl="alignAcc1" presStyleIdx="0" presStyleCnt="4"/>
      <dgm:spPr/>
    </dgm:pt>
    <dgm:pt modelId="{3B9D06E3-13E3-49E3-871E-5275F28255B5}" type="pres">
      <dgm:prSet presAssocID="{BF8C27E1-651B-4E74-AEF6-935CD70424D0}" presName="vertSpace2" presStyleLbl="node1" presStyleIdx="0" presStyleCnt="4"/>
      <dgm:spPr/>
    </dgm:pt>
    <dgm:pt modelId="{41E99FBC-E33F-43D1-9DA9-8BBF2FBECCFD}" type="pres">
      <dgm:prSet presAssocID="{BF8C27E1-651B-4E74-AEF6-935CD70424D0}" presName="circle2" presStyleLbl="node1" presStyleIdx="1" presStyleCnt="4"/>
      <dgm:spPr/>
    </dgm:pt>
    <dgm:pt modelId="{81A610CE-0632-4163-A810-22BF016111BC}" type="pres">
      <dgm:prSet presAssocID="{BF8C27E1-651B-4E74-AEF6-935CD70424D0}" presName="rect2" presStyleLbl="alignAcc1" presStyleIdx="1" presStyleCnt="4"/>
      <dgm:spPr/>
    </dgm:pt>
    <dgm:pt modelId="{E6ABEB2E-0480-412B-BF8B-A5E72F9C31D8}" type="pres">
      <dgm:prSet presAssocID="{BBE3A848-023A-476F-9612-D18687E18F24}" presName="vertSpace3" presStyleLbl="node1" presStyleIdx="1" presStyleCnt="4"/>
      <dgm:spPr/>
    </dgm:pt>
    <dgm:pt modelId="{13BF827E-C40A-46D9-B5FA-9AB4F97F6FC7}" type="pres">
      <dgm:prSet presAssocID="{BBE3A848-023A-476F-9612-D18687E18F24}" presName="circle3" presStyleLbl="node1" presStyleIdx="2" presStyleCnt="4"/>
      <dgm:spPr/>
    </dgm:pt>
    <dgm:pt modelId="{66D8F86D-ECFE-4C5E-8F36-34040C393A13}" type="pres">
      <dgm:prSet presAssocID="{BBE3A848-023A-476F-9612-D18687E18F24}" presName="rect3" presStyleLbl="alignAcc1" presStyleIdx="2" presStyleCnt="4"/>
      <dgm:spPr/>
    </dgm:pt>
    <dgm:pt modelId="{9AA9C90E-7CE2-4BE0-A02B-7A6228D376C2}" type="pres">
      <dgm:prSet presAssocID="{6BFA581B-5FBB-4DB1-AEEF-7D4C5816C1FE}" presName="vertSpace4" presStyleLbl="node1" presStyleIdx="2" presStyleCnt="4"/>
      <dgm:spPr/>
    </dgm:pt>
    <dgm:pt modelId="{A237B2FD-6C34-457F-9A91-94A022492708}" type="pres">
      <dgm:prSet presAssocID="{6BFA581B-5FBB-4DB1-AEEF-7D4C5816C1FE}" presName="circle4" presStyleLbl="node1" presStyleIdx="3" presStyleCnt="4"/>
      <dgm:spPr/>
    </dgm:pt>
    <dgm:pt modelId="{A7088856-1ADD-41A7-9C39-3E0DF4D17DCD}" type="pres">
      <dgm:prSet presAssocID="{6BFA581B-5FBB-4DB1-AEEF-7D4C5816C1FE}" presName="rect4" presStyleLbl="alignAcc1" presStyleIdx="3" presStyleCnt="4"/>
      <dgm:spPr/>
    </dgm:pt>
    <dgm:pt modelId="{6B6ADCC7-6C33-4561-A9FB-EAADFBF42704}" type="pres">
      <dgm:prSet presAssocID="{E8C3D92E-88D8-4EE8-980F-64A08E77C791}" presName="rect1ParTxNoCh" presStyleLbl="alignAcc1" presStyleIdx="3" presStyleCnt="4">
        <dgm:presLayoutVars>
          <dgm:chMax val="1"/>
          <dgm:bulletEnabled val="1"/>
        </dgm:presLayoutVars>
      </dgm:prSet>
      <dgm:spPr/>
    </dgm:pt>
    <dgm:pt modelId="{A7CA89B9-3C79-4FDB-9E42-84DED09E02E8}" type="pres">
      <dgm:prSet presAssocID="{BF8C27E1-651B-4E74-AEF6-935CD70424D0}" presName="rect2ParTxNoCh" presStyleLbl="alignAcc1" presStyleIdx="3" presStyleCnt="4">
        <dgm:presLayoutVars>
          <dgm:chMax val="1"/>
          <dgm:bulletEnabled val="1"/>
        </dgm:presLayoutVars>
      </dgm:prSet>
      <dgm:spPr/>
    </dgm:pt>
    <dgm:pt modelId="{BCAFB752-E0A9-42C9-80AF-7CD716FA79DB}" type="pres">
      <dgm:prSet presAssocID="{BBE3A848-023A-476F-9612-D18687E18F24}" presName="rect3ParTxNoCh" presStyleLbl="alignAcc1" presStyleIdx="3" presStyleCnt="4">
        <dgm:presLayoutVars>
          <dgm:chMax val="1"/>
          <dgm:bulletEnabled val="1"/>
        </dgm:presLayoutVars>
      </dgm:prSet>
      <dgm:spPr/>
    </dgm:pt>
    <dgm:pt modelId="{0D909423-BBF3-4070-8461-22F7A7ABBE40}" type="pres">
      <dgm:prSet presAssocID="{6BFA581B-5FBB-4DB1-AEEF-7D4C5816C1FE}" presName="rect4ParTxNoCh" presStyleLbl="alignAcc1" presStyleIdx="3" presStyleCnt="4">
        <dgm:presLayoutVars>
          <dgm:chMax val="1"/>
          <dgm:bulletEnabled val="1"/>
        </dgm:presLayoutVars>
      </dgm:prSet>
      <dgm:spPr/>
    </dgm:pt>
  </dgm:ptLst>
  <dgm:cxnLst>
    <dgm:cxn modelId="{02D2170E-60EA-420E-9F80-91CAABA1F167}" type="presOf" srcId="{E8C3D92E-88D8-4EE8-980F-64A08E77C791}" destId="{6B6ADCC7-6C33-4561-A9FB-EAADFBF42704}" srcOrd="1" destOrd="0" presId="urn:microsoft.com/office/officeart/2005/8/layout/target3"/>
    <dgm:cxn modelId="{BFAC6021-3831-4599-8F08-D609A61715DC}" type="presOf" srcId="{E8C3D92E-88D8-4EE8-980F-64A08E77C791}" destId="{027D4DEA-148C-4201-9740-FAC178809EDE}" srcOrd="0" destOrd="0" presId="urn:microsoft.com/office/officeart/2005/8/layout/target3"/>
    <dgm:cxn modelId="{76C25835-A342-4576-AC6E-A601EE866678}" type="presOf" srcId="{BBE3A848-023A-476F-9612-D18687E18F24}" destId="{66D8F86D-ECFE-4C5E-8F36-34040C393A13}" srcOrd="0" destOrd="0" presId="urn:microsoft.com/office/officeart/2005/8/layout/target3"/>
    <dgm:cxn modelId="{B807AD3B-2AA7-483E-84F3-8AB1D7D8D48A}" type="presOf" srcId="{6BFA581B-5FBB-4DB1-AEEF-7D4C5816C1FE}" destId="{0D909423-BBF3-4070-8461-22F7A7ABBE40}" srcOrd="1" destOrd="0" presId="urn:microsoft.com/office/officeart/2005/8/layout/target3"/>
    <dgm:cxn modelId="{7333EC3B-9762-4436-8260-85ED1F852FC1}" srcId="{D2738C75-AE9B-4CFC-8F0A-22CF7E6F188E}" destId="{6BFA581B-5FBB-4DB1-AEEF-7D4C5816C1FE}" srcOrd="3" destOrd="0" parTransId="{94CD99AE-10DA-4BC7-80FD-8F74444A0917}" sibTransId="{207F815A-30DA-4EC9-8056-F483959DCDB8}"/>
    <dgm:cxn modelId="{2E515C40-6C65-4F00-A74A-C1AFCE0485F6}" type="presOf" srcId="{BBE3A848-023A-476F-9612-D18687E18F24}" destId="{BCAFB752-E0A9-42C9-80AF-7CD716FA79DB}" srcOrd="1" destOrd="0" presId="urn:microsoft.com/office/officeart/2005/8/layout/target3"/>
    <dgm:cxn modelId="{D72C2255-B3EF-49A4-A1B6-A55392AAE7FB}" type="presOf" srcId="{D2738C75-AE9B-4CFC-8F0A-22CF7E6F188E}" destId="{FB12CC6F-FFB7-41C7-8BA1-9212A8C68850}" srcOrd="0" destOrd="0" presId="urn:microsoft.com/office/officeart/2005/8/layout/target3"/>
    <dgm:cxn modelId="{2D3A6682-25F8-4131-BE1C-F4FD0E13FB93}" srcId="{D2738C75-AE9B-4CFC-8F0A-22CF7E6F188E}" destId="{E8C3D92E-88D8-4EE8-980F-64A08E77C791}" srcOrd="0" destOrd="0" parTransId="{F4CCD9A7-4E64-4069-AE3B-9DF6CA978BE4}" sibTransId="{8B665B17-05ED-4B38-8EBC-BE7EA33874D3}"/>
    <dgm:cxn modelId="{86AFD294-0CC1-4CDC-93B7-2907840C8698}" srcId="{D2738C75-AE9B-4CFC-8F0A-22CF7E6F188E}" destId="{BBE3A848-023A-476F-9612-D18687E18F24}" srcOrd="2" destOrd="0" parTransId="{AEE77385-BCFD-4B8C-AAD4-7FF83F351C9B}" sibTransId="{88C357EB-6588-4B27-91A3-E6375C5C9A8D}"/>
    <dgm:cxn modelId="{E90812A3-CAC6-4681-BFF1-57786BDFFB0A}" type="presOf" srcId="{BF8C27E1-651B-4E74-AEF6-935CD70424D0}" destId="{A7CA89B9-3C79-4FDB-9E42-84DED09E02E8}" srcOrd="1" destOrd="0" presId="urn:microsoft.com/office/officeart/2005/8/layout/target3"/>
    <dgm:cxn modelId="{FFB7C1A7-7604-4582-B3D0-845D8EC95667}" type="presOf" srcId="{6BFA581B-5FBB-4DB1-AEEF-7D4C5816C1FE}" destId="{A7088856-1ADD-41A7-9C39-3E0DF4D17DCD}" srcOrd="0" destOrd="0" presId="urn:microsoft.com/office/officeart/2005/8/layout/target3"/>
    <dgm:cxn modelId="{3A223EE7-CD2E-4138-BC2A-FA341E0A4B75}" srcId="{D2738C75-AE9B-4CFC-8F0A-22CF7E6F188E}" destId="{BF8C27E1-651B-4E74-AEF6-935CD70424D0}" srcOrd="1" destOrd="0" parTransId="{706DD0C5-C20C-4939-96D1-2DE8836713E7}" sibTransId="{4F8FEEF6-D111-4C2F-BCF8-6BF77B445FC0}"/>
    <dgm:cxn modelId="{929A80F6-370F-4D87-83D0-ADB4736DEC3E}" type="presOf" srcId="{BF8C27E1-651B-4E74-AEF6-935CD70424D0}" destId="{81A610CE-0632-4163-A810-22BF016111BC}" srcOrd="0" destOrd="0" presId="urn:microsoft.com/office/officeart/2005/8/layout/target3"/>
    <dgm:cxn modelId="{0D6B118E-7E1D-4962-8718-CA34E42641A8}" type="presParOf" srcId="{FB12CC6F-FFB7-41C7-8BA1-9212A8C68850}" destId="{32B0E6A2-5142-41AA-961D-7A04E265F6EE}" srcOrd="0" destOrd="0" presId="urn:microsoft.com/office/officeart/2005/8/layout/target3"/>
    <dgm:cxn modelId="{93A2F7E9-0F0C-4EAE-9B3F-FC1FFBF058AA}" type="presParOf" srcId="{FB12CC6F-FFB7-41C7-8BA1-9212A8C68850}" destId="{39774DD3-70D2-4140-A1C7-D5C784B7CF5E}" srcOrd="1" destOrd="0" presId="urn:microsoft.com/office/officeart/2005/8/layout/target3"/>
    <dgm:cxn modelId="{8C321993-9A50-40E7-A9A1-3E0F47497685}" type="presParOf" srcId="{FB12CC6F-FFB7-41C7-8BA1-9212A8C68850}" destId="{027D4DEA-148C-4201-9740-FAC178809EDE}" srcOrd="2" destOrd="0" presId="urn:microsoft.com/office/officeart/2005/8/layout/target3"/>
    <dgm:cxn modelId="{4FC33765-738E-4AE7-A99B-890867951C45}" type="presParOf" srcId="{FB12CC6F-FFB7-41C7-8BA1-9212A8C68850}" destId="{3B9D06E3-13E3-49E3-871E-5275F28255B5}" srcOrd="3" destOrd="0" presId="urn:microsoft.com/office/officeart/2005/8/layout/target3"/>
    <dgm:cxn modelId="{B8A1BAE2-98D4-4D5D-B225-E5F2AB377A40}" type="presParOf" srcId="{FB12CC6F-FFB7-41C7-8BA1-9212A8C68850}" destId="{41E99FBC-E33F-43D1-9DA9-8BBF2FBECCFD}" srcOrd="4" destOrd="0" presId="urn:microsoft.com/office/officeart/2005/8/layout/target3"/>
    <dgm:cxn modelId="{FBF0CBAC-ADDE-4047-98EF-06D92EFCFB9C}" type="presParOf" srcId="{FB12CC6F-FFB7-41C7-8BA1-9212A8C68850}" destId="{81A610CE-0632-4163-A810-22BF016111BC}" srcOrd="5" destOrd="0" presId="urn:microsoft.com/office/officeart/2005/8/layout/target3"/>
    <dgm:cxn modelId="{18D74122-1016-4410-A47A-0E955F3059C7}" type="presParOf" srcId="{FB12CC6F-FFB7-41C7-8BA1-9212A8C68850}" destId="{E6ABEB2E-0480-412B-BF8B-A5E72F9C31D8}" srcOrd="6" destOrd="0" presId="urn:microsoft.com/office/officeart/2005/8/layout/target3"/>
    <dgm:cxn modelId="{48DBD87A-7C34-4E6B-B640-7B4CED33A1C6}" type="presParOf" srcId="{FB12CC6F-FFB7-41C7-8BA1-9212A8C68850}" destId="{13BF827E-C40A-46D9-B5FA-9AB4F97F6FC7}" srcOrd="7" destOrd="0" presId="urn:microsoft.com/office/officeart/2005/8/layout/target3"/>
    <dgm:cxn modelId="{CF380D10-16C5-4255-9A38-5BA37B158D09}" type="presParOf" srcId="{FB12CC6F-FFB7-41C7-8BA1-9212A8C68850}" destId="{66D8F86D-ECFE-4C5E-8F36-34040C393A13}" srcOrd="8" destOrd="0" presId="urn:microsoft.com/office/officeart/2005/8/layout/target3"/>
    <dgm:cxn modelId="{C18C6498-1AEF-4F35-9FDF-DC879F922151}" type="presParOf" srcId="{FB12CC6F-FFB7-41C7-8BA1-9212A8C68850}" destId="{9AA9C90E-7CE2-4BE0-A02B-7A6228D376C2}" srcOrd="9" destOrd="0" presId="urn:microsoft.com/office/officeart/2005/8/layout/target3"/>
    <dgm:cxn modelId="{6C65BDEE-6F63-41EA-8D52-4CF889DD4962}" type="presParOf" srcId="{FB12CC6F-FFB7-41C7-8BA1-9212A8C68850}" destId="{A237B2FD-6C34-457F-9A91-94A022492708}" srcOrd="10" destOrd="0" presId="urn:microsoft.com/office/officeart/2005/8/layout/target3"/>
    <dgm:cxn modelId="{B12549C5-42E4-4681-B0CD-995EFF3F49C4}" type="presParOf" srcId="{FB12CC6F-FFB7-41C7-8BA1-9212A8C68850}" destId="{A7088856-1ADD-41A7-9C39-3E0DF4D17DCD}" srcOrd="11" destOrd="0" presId="urn:microsoft.com/office/officeart/2005/8/layout/target3"/>
    <dgm:cxn modelId="{168433C4-4651-4A79-9E20-DD8130701833}" type="presParOf" srcId="{FB12CC6F-FFB7-41C7-8BA1-9212A8C68850}" destId="{6B6ADCC7-6C33-4561-A9FB-EAADFBF42704}" srcOrd="12" destOrd="0" presId="urn:microsoft.com/office/officeart/2005/8/layout/target3"/>
    <dgm:cxn modelId="{261D6EAB-B1A1-4003-9953-41F6FD4BE5C7}" type="presParOf" srcId="{FB12CC6F-FFB7-41C7-8BA1-9212A8C68850}" destId="{A7CA89B9-3C79-4FDB-9E42-84DED09E02E8}" srcOrd="13" destOrd="0" presId="urn:microsoft.com/office/officeart/2005/8/layout/target3"/>
    <dgm:cxn modelId="{E8D78ECA-B991-440F-87D2-23D762873F8D}" type="presParOf" srcId="{FB12CC6F-FFB7-41C7-8BA1-9212A8C68850}" destId="{BCAFB752-E0A9-42C9-80AF-7CD716FA79DB}" srcOrd="14" destOrd="0" presId="urn:microsoft.com/office/officeart/2005/8/layout/target3"/>
    <dgm:cxn modelId="{699E3441-3C6B-4B40-9A95-F8568916F17F}" type="presParOf" srcId="{FB12CC6F-FFB7-41C7-8BA1-9212A8C68850}" destId="{0D909423-BBF3-4070-8461-22F7A7ABBE40}" srcOrd="15"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0E6A2-5142-41AA-961D-7A04E265F6EE}">
      <dsp:nvSpPr>
        <dsp:cNvPr id="0" name=""/>
        <dsp:cNvSpPr/>
      </dsp:nvSpPr>
      <dsp:spPr>
        <a:xfrm>
          <a:off x="14297" y="0"/>
          <a:ext cx="3927838" cy="3927838"/>
        </a:xfrm>
        <a:prstGeom prst="pie">
          <a:avLst>
            <a:gd name="adj1" fmla="val 5400000"/>
            <a:gd name="adj2" fmla="val 16200000"/>
          </a:avLst>
        </a:prstGeom>
        <a:solidFill>
          <a:schemeClr val="accent6">
            <a:shade val="5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27D4DEA-148C-4201-9740-FAC178809EDE}">
      <dsp:nvSpPr>
        <dsp:cNvPr id="0" name=""/>
        <dsp:cNvSpPr/>
      </dsp:nvSpPr>
      <dsp:spPr>
        <a:xfrm>
          <a:off x="1963919" y="0"/>
          <a:ext cx="6017487" cy="3927838"/>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0" lvl="0" indent="0" algn="ctr" defTabSz="1689100" rtl="0">
            <a:lnSpc>
              <a:spcPct val="90000"/>
            </a:lnSpc>
            <a:spcBef>
              <a:spcPct val="0"/>
            </a:spcBef>
            <a:spcAft>
              <a:spcPct val="35000"/>
            </a:spcAft>
            <a:buNone/>
          </a:pPr>
          <a:r>
            <a:rPr lang="en-AU" sz="3800" kern="1200" dirty="0"/>
            <a:t>Linear Interpolation</a:t>
          </a:r>
          <a:endParaRPr lang="en-US" sz="3800" kern="1200" dirty="0"/>
        </a:p>
      </dsp:txBody>
      <dsp:txXfrm>
        <a:off x="1963919" y="0"/>
        <a:ext cx="6017487" cy="834665"/>
      </dsp:txXfrm>
    </dsp:sp>
    <dsp:sp modelId="{41E99FBC-E33F-43D1-9DA9-8BBF2FBECCFD}">
      <dsp:nvSpPr>
        <dsp:cNvPr id="0" name=""/>
        <dsp:cNvSpPr/>
      </dsp:nvSpPr>
      <dsp:spPr>
        <a:xfrm>
          <a:off x="515528" y="834665"/>
          <a:ext cx="2896780" cy="2896780"/>
        </a:xfrm>
        <a:prstGeom prst="pie">
          <a:avLst>
            <a:gd name="adj1" fmla="val 5400000"/>
            <a:gd name="adj2" fmla="val 16200000"/>
          </a:avLst>
        </a:prstGeom>
        <a:solidFill>
          <a:schemeClr val="accent6">
            <a:shade val="50000"/>
            <a:hueOff val="-230848"/>
            <a:satOff val="15390"/>
            <a:lumOff val="20092"/>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1A610CE-0632-4163-A810-22BF016111BC}">
      <dsp:nvSpPr>
        <dsp:cNvPr id="0" name=""/>
        <dsp:cNvSpPr/>
      </dsp:nvSpPr>
      <dsp:spPr>
        <a:xfrm>
          <a:off x="1963919" y="834665"/>
          <a:ext cx="6017487" cy="289678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AU" sz="3800" kern="1200" dirty="0"/>
            <a:t>Polynomial Interpolation</a:t>
          </a:r>
          <a:endParaRPr lang="en-US" sz="3800" kern="1200" dirty="0"/>
        </a:p>
      </dsp:txBody>
      <dsp:txXfrm>
        <a:off x="1963919" y="834665"/>
        <a:ext cx="6017487" cy="834665"/>
      </dsp:txXfrm>
    </dsp:sp>
    <dsp:sp modelId="{13BF827E-C40A-46D9-B5FA-9AB4F97F6FC7}">
      <dsp:nvSpPr>
        <dsp:cNvPr id="0" name=""/>
        <dsp:cNvSpPr/>
      </dsp:nvSpPr>
      <dsp:spPr>
        <a:xfrm>
          <a:off x="1031057" y="1669331"/>
          <a:ext cx="1865723" cy="1865723"/>
        </a:xfrm>
        <a:prstGeom prst="pie">
          <a:avLst>
            <a:gd name="adj1" fmla="val 5400000"/>
            <a:gd name="adj2" fmla="val 16200000"/>
          </a:avLst>
        </a:prstGeom>
        <a:solidFill>
          <a:schemeClr val="accent6">
            <a:shade val="50000"/>
            <a:hueOff val="-461695"/>
            <a:satOff val="30780"/>
            <a:lumOff val="4018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6D8F86D-ECFE-4C5E-8F36-34040C393A13}">
      <dsp:nvSpPr>
        <dsp:cNvPr id="0" name=""/>
        <dsp:cNvSpPr/>
      </dsp:nvSpPr>
      <dsp:spPr>
        <a:xfrm>
          <a:off x="1963919" y="1669331"/>
          <a:ext cx="6017487" cy="1865723"/>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0" lvl="0" indent="0" algn="ctr" defTabSz="1689100" rtl="0">
            <a:lnSpc>
              <a:spcPct val="90000"/>
            </a:lnSpc>
            <a:spcBef>
              <a:spcPct val="0"/>
            </a:spcBef>
            <a:spcAft>
              <a:spcPct val="35000"/>
            </a:spcAft>
            <a:buNone/>
          </a:pPr>
          <a:r>
            <a:rPr lang="en-AU" sz="3800" kern="1200" dirty="0"/>
            <a:t>Cubic Spline Interpolation</a:t>
          </a:r>
          <a:endParaRPr lang="en-US" sz="3800" kern="1200" dirty="0"/>
        </a:p>
      </dsp:txBody>
      <dsp:txXfrm>
        <a:off x="1963919" y="1669331"/>
        <a:ext cx="6017487" cy="834665"/>
      </dsp:txXfrm>
    </dsp:sp>
    <dsp:sp modelId="{A237B2FD-6C34-457F-9A91-94A022492708}">
      <dsp:nvSpPr>
        <dsp:cNvPr id="0" name=""/>
        <dsp:cNvSpPr/>
      </dsp:nvSpPr>
      <dsp:spPr>
        <a:xfrm>
          <a:off x="1546586" y="2503996"/>
          <a:ext cx="834665" cy="834665"/>
        </a:xfrm>
        <a:prstGeom prst="pie">
          <a:avLst>
            <a:gd name="adj1" fmla="val 5400000"/>
            <a:gd name="adj2" fmla="val 16200000"/>
          </a:avLst>
        </a:prstGeom>
        <a:solidFill>
          <a:schemeClr val="accent6">
            <a:shade val="50000"/>
            <a:hueOff val="-230848"/>
            <a:satOff val="15390"/>
            <a:lumOff val="20092"/>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7088856-1ADD-41A7-9C39-3E0DF4D17DCD}">
      <dsp:nvSpPr>
        <dsp:cNvPr id="0" name=""/>
        <dsp:cNvSpPr/>
      </dsp:nvSpPr>
      <dsp:spPr>
        <a:xfrm>
          <a:off x="1963919" y="2503996"/>
          <a:ext cx="6017487" cy="834665"/>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0" lvl="0" indent="0" algn="ctr" defTabSz="1689100" rtl="0">
            <a:lnSpc>
              <a:spcPct val="90000"/>
            </a:lnSpc>
            <a:spcBef>
              <a:spcPct val="0"/>
            </a:spcBef>
            <a:spcAft>
              <a:spcPct val="35000"/>
            </a:spcAft>
            <a:buNone/>
          </a:pPr>
          <a:r>
            <a:rPr lang="en-US" sz="3800" kern="1200" dirty="0"/>
            <a:t>Least-Square Fit</a:t>
          </a:r>
        </a:p>
      </dsp:txBody>
      <dsp:txXfrm>
        <a:off x="1963919" y="2503996"/>
        <a:ext cx="6017487" cy="834665"/>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42327A3B-766F-4631-90B1-9B3D33DE7C5C}" type="datetimeFigureOut">
              <a:rPr lang="en-US"/>
              <a:pPr>
                <a:defRPr/>
              </a:pPr>
              <a:t>11/28/2021</a:t>
            </a:fld>
            <a:endParaRPr lang="en-US"/>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98F58BAA-C397-4D9C-949B-0B7D3F08F4B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1" descr="Background 01-01.jpg"/>
          <p:cNvPicPr>
            <a:picLocks noChangeAspect="1"/>
          </p:cNvPicPr>
          <p:nvPr userDrawn="1"/>
        </p:nvPicPr>
        <p:blipFill>
          <a:blip r:embed="rId2" cstate="screen">
            <a:alphaModFix/>
          </a:blip>
          <a:srcRect/>
          <a:stretch>
            <a:fillRect/>
          </a:stretch>
        </p:blipFill>
        <p:spPr bwMode="auto">
          <a:xfrm>
            <a:off x="0" y="3175"/>
            <a:ext cx="10688638" cy="7556500"/>
          </a:xfrm>
          <a:prstGeom prst="rect">
            <a:avLst/>
          </a:prstGeom>
          <a:noFill/>
          <a:ln w="9525">
            <a:noFill/>
            <a:miter lim="800000"/>
            <a:headEnd/>
            <a:tailEnd/>
          </a:ln>
        </p:spPr>
      </p:pic>
      <p:pic>
        <p:nvPicPr>
          <p:cNvPr id="12" name="Picture 11" descr="A screenshot of a cell phone&#10;&#10;Description automatically generated">
            <a:extLst>
              <a:ext uri="{FF2B5EF4-FFF2-40B4-BE49-F238E27FC236}">
                <a16:creationId xmlns:a16="http://schemas.microsoft.com/office/drawing/2014/main" id="{9EA64FB5-AD3D-6B4E-9CDC-DAE578F5C07C}"/>
              </a:ext>
            </a:extLst>
          </p:cNvPr>
          <p:cNvPicPr>
            <a:picLocks noChangeAspect="1"/>
          </p:cNvPicPr>
          <p:nvPr userDrawn="1"/>
        </p:nvPicPr>
        <p:blipFill rotWithShape="1">
          <a:blip r:embed="rId3"/>
          <a:srcRect l="20942" t="89154" r="21091" b="4449"/>
          <a:stretch/>
        </p:blipFill>
        <p:spPr>
          <a:xfrm>
            <a:off x="5080503" y="646216"/>
            <a:ext cx="4004840" cy="625040"/>
          </a:xfrm>
          <a:prstGeom prst="rect">
            <a:avLst/>
          </a:prstGeom>
          <a:ln w="3175">
            <a:noFill/>
          </a:ln>
        </p:spPr>
      </p:pic>
      <p:pic>
        <p:nvPicPr>
          <p:cNvPr id="11" name="Picture 10">
            <a:extLst>
              <a:ext uri="{FF2B5EF4-FFF2-40B4-BE49-F238E27FC236}">
                <a16:creationId xmlns:a16="http://schemas.microsoft.com/office/drawing/2014/main" id="{0D00FE9A-5B56-CC4A-AE9A-C22895A4A65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2B2341-C3BD-4867-8D41-5F80C1709B34}" type="datetimeFigureOut">
              <a:rPr lang="en-US"/>
              <a:pPr>
                <a:defRPr/>
              </a:pPr>
              <a:t>11/28/2021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D7FA9F5-F61B-45A1-B5E1-F65A5889B2EE}" type="slidenum">
              <a:rPr lang="en-US"/>
              <a:pPr>
                <a:defRPr/>
              </a:pPr>
              <a:t>‹#›</a:t>
            </a:fld>
            <a:endParaRPr lang="en-US"/>
          </a:p>
        </p:txBody>
      </p:sp>
      <p:pic>
        <p:nvPicPr>
          <p:cNvPr id="7" name="Picture 1" descr="Background 01-02.jpg"/>
          <p:cNvPicPr>
            <a:picLocks noChangeAspect="1"/>
          </p:cNvPicPr>
          <p:nvPr userDrawn="1"/>
        </p:nvPicPr>
        <p:blipFill>
          <a:blip r:embed="rId2" cstate="screen"/>
          <a:srcRect/>
          <a:stretch>
            <a:fillRect/>
          </a:stretch>
        </p:blipFill>
        <p:spPr bwMode="auto">
          <a:xfrm>
            <a:off x="0" y="0"/>
            <a:ext cx="10688638" cy="7556500"/>
          </a:xfrm>
          <a:prstGeom prst="rect">
            <a:avLst/>
          </a:prstGeom>
          <a:noFill/>
          <a:ln w="9525">
            <a:noFill/>
            <a:miter lim="800000"/>
            <a:headEnd/>
            <a:tailEnd/>
          </a:ln>
        </p:spPr>
      </p:pic>
      <p:sp>
        <p:nvSpPr>
          <p:cNvPr id="9" name="Title Placeholder 1"/>
          <p:cNvSpPr>
            <a:spLocks noGrp="1"/>
          </p:cNvSpPr>
          <p:nvPr>
            <p:ph type="title"/>
          </p:nvPr>
        </p:nvSpPr>
        <p:spPr bwMode="auto">
          <a:xfrm>
            <a:off x="1238250" y="749301"/>
            <a:ext cx="9618662" cy="1260475"/>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 name="Text Placeholder 2"/>
          <p:cNvSpPr>
            <a:spLocks noGrp="1"/>
          </p:cNvSpPr>
          <p:nvPr>
            <p:ph idx="13"/>
          </p:nvPr>
        </p:nvSpPr>
        <p:spPr bwMode="auto">
          <a:xfrm>
            <a:off x="1238250" y="2009776"/>
            <a:ext cx="9618662" cy="49911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5317F68B-01F1-E94A-99D3-3F09D8A936B7}"/>
              </a:ext>
            </a:extLst>
          </p:cNvPr>
          <p:cNvPicPr>
            <a:picLocks noChangeAspect="1"/>
          </p:cNvPicPr>
          <p:nvPr userDrawn="1"/>
        </p:nvPicPr>
        <p:blipFill rotWithShape="1">
          <a:blip r:embed="rId3"/>
          <a:srcRect l="20942" t="89154" r="21091" b="4449"/>
          <a:stretch/>
        </p:blipFill>
        <p:spPr>
          <a:xfrm>
            <a:off x="3392488" y="6813668"/>
            <a:ext cx="4004840" cy="625040"/>
          </a:xfrm>
          <a:prstGeom prst="rect">
            <a:avLst/>
          </a:prstGeom>
          <a:ln w="3175">
            <a:noFill/>
          </a:ln>
        </p:spPr>
      </p:pic>
      <p:pic>
        <p:nvPicPr>
          <p:cNvPr id="11" name="Picture 10">
            <a:extLst>
              <a:ext uri="{FF2B5EF4-FFF2-40B4-BE49-F238E27FC236}">
                <a16:creationId xmlns:a16="http://schemas.microsoft.com/office/drawing/2014/main" id="{B629EBDB-E5DA-C246-981F-4C19F8FC457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329" y="4859832"/>
            <a:ext cx="9085342" cy="1502066"/>
          </a:xfrm>
        </p:spPr>
        <p:txBody>
          <a:bodyPr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844329" y="3205459"/>
            <a:ext cx="9085342" cy="1654373"/>
          </a:xfrm>
        </p:spPr>
        <p:txBody>
          <a:bodyPr anchor="b"/>
          <a:lstStyle>
            <a:lvl1pPr marL="0" indent="0">
              <a:buNone/>
              <a:defRPr sz="2300">
                <a:solidFill>
                  <a:schemeClr val="tx1">
                    <a:tint val="75000"/>
                  </a:schemeClr>
                </a:solidFill>
              </a:defRPr>
            </a:lvl1pPr>
            <a:lvl2pPr marL="521437" indent="0">
              <a:buNone/>
              <a:defRPr sz="2100">
                <a:solidFill>
                  <a:schemeClr val="tx1">
                    <a:tint val="75000"/>
                  </a:schemeClr>
                </a:solidFill>
              </a:defRPr>
            </a:lvl2pPr>
            <a:lvl3pPr marL="1042873" indent="0">
              <a:buNone/>
              <a:defRPr sz="1800">
                <a:solidFill>
                  <a:schemeClr val="tx1">
                    <a:tint val="75000"/>
                  </a:schemeClr>
                </a:solidFill>
              </a:defRPr>
            </a:lvl3pPr>
            <a:lvl4pPr marL="1564310" indent="0">
              <a:buNone/>
              <a:defRPr sz="1600">
                <a:solidFill>
                  <a:schemeClr val="tx1">
                    <a:tint val="75000"/>
                  </a:schemeClr>
                </a:solidFill>
              </a:defRPr>
            </a:lvl4pPr>
            <a:lvl5pPr marL="2085746" indent="0">
              <a:buNone/>
              <a:defRPr sz="1600">
                <a:solidFill>
                  <a:schemeClr val="tx1">
                    <a:tint val="75000"/>
                  </a:schemeClr>
                </a:solidFill>
              </a:defRPr>
            </a:lvl5pPr>
            <a:lvl6pPr marL="2607183" indent="0">
              <a:buNone/>
              <a:defRPr sz="1600">
                <a:solidFill>
                  <a:schemeClr val="tx1">
                    <a:tint val="75000"/>
                  </a:schemeClr>
                </a:solidFill>
              </a:defRPr>
            </a:lvl6pPr>
            <a:lvl7pPr marL="3128620" indent="0">
              <a:buNone/>
              <a:defRPr sz="1600">
                <a:solidFill>
                  <a:schemeClr val="tx1">
                    <a:tint val="75000"/>
                  </a:schemeClr>
                </a:solidFill>
              </a:defRPr>
            </a:lvl7pPr>
            <a:lvl8pPr marL="3650056" indent="0">
              <a:buNone/>
              <a:defRPr sz="1600">
                <a:solidFill>
                  <a:schemeClr val="tx1">
                    <a:tint val="75000"/>
                  </a:schemeClr>
                </a:solidFill>
              </a:defRPr>
            </a:lvl8pPr>
            <a:lvl9pPr marL="417149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B24E772-3899-4649-A2AA-7CF914911BC6}" type="datetimeFigureOut">
              <a:rPr lang="en-US"/>
              <a:pPr>
                <a:defRPr/>
              </a:pPr>
              <a:t>11/28/2021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272044D-538C-4006-A81A-9ADFE14E0887}" type="slidenum">
              <a:rPr lang="en-US"/>
              <a:pPr>
                <a:defRPr/>
              </a:pPr>
              <a:t>‹#›</a:t>
            </a:fld>
            <a:endParaRPr lang="en-US"/>
          </a:p>
        </p:txBody>
      </p:sp>
      <p:pic>
        <p:nvPicPr>
          <p:cNvPr id="7" name="Picture 6">
            <a:extLst>
              <a:ext uri="{FF2B5EF4-FFF2-40B4-BE49-F238E27FC236}">
                <a16:creationId xmlns:a16="http://schemas.microsoft.com/office/drawing/2014/main" id="{EB33BA03-3A39-B849-9650-5243CD565A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4432" y="1764666"/>
            <a:ext cx="4720815" cy="499113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33391" y="1764666"/>
            <a:ext cx="4720815" cy="499113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2569E45-41F7-4121-96F3-D9854AFC6DC8}" type="datetimeFigureOut">
              <a:rPr lang="en-US"/>
              <a:pPr>
                <a:defRPr/>
              </a:pPr>
              <a:t>11/28/2021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E504BA8-D676-4613-9C2C-2877DCA64D8F}" type="slidenum">
              <a:rPr lang="en-US"/>
              <a:pPr>
                <a:defRPr/>
              </a:pPr>
              <a:t>‹#›</a:t>
            </a:fld>
            <a:endParaRPr lang="en-US"/>
          </a:p>
        </p:txBody>
      </p:sp>
      <p:pic>
        <p:nvPicPr>
          <p:cNvPr id="8" name="Picture 1" descr="Background 01-03.jpg"/>
          <p:cNvPicPr>
            <a:picLocks noChangeAspect="1"/>
          </p:cNvPicPr>
          <p:nvPr userDrawn="1"/>
        </p:nvPicPr>
        <p:blipFill>
          <a:blip r:embed="rId2" cstate="screen"/>
          <a:srcRect/>
          <a:stretch>
            <a:fillRect/>
          </a:stretch>
        </p:blipFill>
        <p:spPr bwMode="auto">
          <a:xfrm>
            <a:off x="0" y="0"/>
            <a:ext cx="10688638" cy="7556500"/>
          </a:xfrm>
          <a:prstGeom prst="rect">
            <a:avLst/>
          </a:prstGeom>
          <a:noFill/>
          <a:ln w="9525">
            <a:noFill/>
            <a:miter lim="800000"/>
            <a:headEnd/>
            <a:tailEnd/>
          </a:ln>
        </p:spPr>
      </p:pic>
      <p:sp>
        <p:nvSpPr>
          <p:cNvPr id="10" name="Title Placeholder 1"/>
          <p:cNvSpPr>
            <a:spLocks noGrp="1"/>
          </p:cNvSpPr>
          <p:nvPr>
            <p:ph type="title"/>
          </p:nvPr>
        </p:nvSpPr>
        <p:spPr bwMode="auto">
          <a:xfrm>
            <a:off x="1219200" y="596901"/>
            <a:ext cx="9618662" cy="1260475"/>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1" name="Text Placeholder 2"/>
          <p:cNvSpPr>
            <a:spLocks noGrp="1"/>
          </p:cNvSpPr>
          <p:nvPr>
            <p:ph idx="13"/>
          </p:nvPr>
        </p:nvSpPr>
        <p:spPr bwMode="auto">
          <a:xfrm>
            <a:off x="1219200" y="1857376"/>
            <a:ext cx="9618662" cy="49911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descr="A screenshot of a cell phone&#10;&#10;Description automatically generated">
            <a:extLst>
              <a:ext uri="{FF2B5EF4-FFF2-40B4-BE49-F238E27FC236}">
                <a16:creationId xmlns:a16="http://schemas.microsoft.com/office/drawing/2014/main" id="{E24EA1D8-E779-9B4C-A906-459512BC2D87}"/>
              </a:ext>
            </a:extLst>
          </p:cNvPr>
          <p:cNvPicPr>
            <a:picLocks noChangeAspect="1"/>
          </p:cNvPicPr>
          <p:nvPr userDrawn="1"/>
        </p:nvPicPr>
        <p:blipFill rotWithShape="1">
          <a:blip r:embed="rId3"/>
          <a:srcRect l="20942" t="89154" r="21091" b="4449"/>
          <a:stretch/>
        </p:blipFill>
        <p:spPr>
          <a:xfrm>
            <a:off x="3350299" y="6745088"/>
            <a:ext cx="4004840" cy="625040"/>
          </a:xfrm>
          <a:prstGeom prst="rect">
            <a:avLst/>
          </a:prstGeom>
          <a:ln w="3175">
            <a:noFill/>
          </a:ln>
        </p:spPr>
      </p:pic>
      <p:pic>
        <p:nvPicPr>
          <p:cNvPr id="12" name="Picture 11">
            <a:extLst>
              <a:ext uri="{FF2B5EF4-FFF2-40B4-BE49-F238E27FC236}">
                <a16:creationId xmlns:a16="http://schemas.microsoft.com/office/drawing/2014/main" id="{3DC9F73C-0878-E542-8513-40978819055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lvl1pPr>
              <a:defRPr/>
            </a:lvl1pPr>
          </a:lstStyle>
          <a:p>
            <a:pPr>
              <a:defRPr/>
            </a:pPr>
            <a:fld id="{34384A83-4D5A-429E-BDC6-FD1381510BEB}" type="datetimeFigureOut">
              <a:rPr lang="en-US"/>
              <a:pPr>
                <a:defRPr/>
              </a:pPr>
              <a:t>11/28/2021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CA70E03-8071-4189-BFD0-FC7EEE7DCDB5}" type="slidenum">
              <a:rPr lang="en-US"/>
              <a:pPr>
                <a:defRPr/>
              </a:pPr>
              <a:t>‹#›</a:t>
            </a:fld>
            <a:endParaRPr lang="en-US"/>
          </a:p>
        </p:txBody>
      </p:sp>
      <p:sp>
        <p:nvSpPr>
          <p:cNvPr id="10" name="Title Placeholder 1"/>
          <p:cNvSpPr>
            <a:spLocks noGrp="1"/>
          </p:cNvSpPr>
          <p:nvPr>
            <p:ph type="title"/>
          </p:nvPr>
        </p:nvSpPr>
        <p:spPr bwMode="auto">
          <a:xfrm>
            <a:off x="1219200" y="596901"/>
            <a:ext cx="9618662" cy="1260475"/>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1" name="Text Placeholder 2"/>
          <p:cNvSpPr>
            <a:spLocks noGrp="1"/>
          </p:cNvSpPr>
          <p:nvPr>
            <p:ph idx="1"/>
          </p:nvPr>
        </p:nvSpPr>
        <p:spPr bwMode="auto">
          <a:xfrm>
            <a:off x="1219200" y="1857376"/>
            <a:ext cx="9618662" cy="49911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0859D3EC-5E23-3B41-9DA0-38316698BC36}"/>
              </a:ext>
            </a:extLst>
          </p:cNvPr>
          <p:cNvPicPr>
            <a:picLocks noChangeAspect="1"/>
          </p:cNvPicPr>
          <p:nvPr userDrawn="1"/>
        </p:nvPicPr>
        <p:blipFill rotWithShape="1">
          <a:blip r:embed="rId2"/>
          <a:srcRect l="20942" t="89154" r="21091" b="4449"/>
          <a:stretch/>
        </p:blipFill>
        <p:spPr>
          <a:xfrm>
            <a:off x="3341899" y="6779378"/>
            <a:ext cx="4004840" cy="625040"/>
          </a:xfrm>
          <a:prstGeom prst="rect">
            <a:avLst/>
          </a:prstGeom>
          <a:ln w="3175">
            <a:noFill/>
          </a:ln>
        </p:spPr>
      </p:pic>
      <p:pic>
        <p:nvPicPr>
          <p:cNvPr id="13" name="Picture 12">
            <a:extLst>
              <a:ext uri="{FF2B5EF4-FFF2-40B4-BE49-F238E27FC236}">
                <a16:creationId xmlns:a16="http://schemas.microsoft.com/office/drawing/2014/main" id="{07D22DC1-2584-BA45-ADB4-CB64B76C919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fld id="{E71D282C-CC3E-4E1D-BB33-9531F7A7F244}" type="datetimeFigureOut">
              <a:rPr lang="en-US"/>
              <a:pPr>
                <a:defRPr/>
              </a:pPr>
              <a:t>11/28/2021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A3E6B65-159F-439F-9BD7-E9F07CE5AD1C}" type="slidenum">
              <a:rPr lang="en-US"/>
              <a:pPr>
                <a:defRPr/>
              </a:pPr>
              <a:t>‹#›</a:t>
            </a:fld>
            <a:endParaRPr lang="en-US"/>
          </a:p>
        </p:txBody>
      </p:sp>
      <p:sp>
        <p:nvSpPr>
          <p:cNvPr id="6" name="Title Placeholder 1"/>
          <p:cNvSpPr>
            <a:spLocks noGrp="1"/>
          </p:cNvSpPr>
          <p:nvPr>
            <p:ph type="title"/>
          </p:nvPr>
        </p:nvSpPr>
        <p:spPr bwMode="auto">
          <a:xfrm>
            <a:off x="1219200" y="596901"/>
            <a:ext cx="9618662" cy="1260475"/>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7" name="Text Placeholder 2"/>
          <p:cNvSpPr>
            <a:spLocks noGrp="1"/>
          </p:cNvSpPr>
          <p:nvPr>
            <p:ph idx="1"/>
          </p:nvPr>
        </p:nvSpPr>
        <p:spPr bwMode="auto">
          <a:xfrm>
            <a:off x="1219200" y="1857376"/>
            <a:ext cx="9618662" cy="49911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A screenshot of a cell phone&#10;&#10;Description automatically generated">
            <a:extLst>
              <a:ext uri="{FF2B5EF4-FFF2-40B4-BE49-F238E27FC236}">
                <a16:creationId xmlns:a16="http://schemas.microsoft.com/office/drawing/2014/main" id="{EDE9ED95-923D-3548-823B-31E4248CF767}"/>
              </a:ext>
            </a:extLst>
          </p:cNvPr>
          <p:cNvPicPr>
            <a:picLocks noChangeAspect="1"/>
          </p:cNvPicPr>
          <p:nvPr userDrawn="1"/>
        </p:nvPicPr>
        <p:blipFill rotWithShape="1">
          <a:blip r:embed="rId2"/>
          <a:srcRect l="20942" t="89154" r="21091" b="4449"/>
          <a:stretch/>
        </p:blipFill>
        <p:spPr>
          <a:xfrm>
            <a:off x="3341899" y="6786998"/>
            <a:ext cx="4004840" cy="625040"/>
          </a:xfrm>
          <a:prstGeom prst="rect">
            <a:avLst/>
          </a:prstGeom>
          <a:ln w="3175">
            <a:noFill/>
          </a:ln>
        </p:spPr>
      </p:pic>
      <p:pic>
        <p:nvPicPr>
          <p:cNvPr id="8" name="Picture 7">
            <a:extLst>
              <a:ext uri="{FF2B5EF4-FFF2-40B4-BE49-F238E27FC236}">
                <a16:creationId xmlns:a16="http://schemas.microsoft.com/office/drawing/2014/main" id="{1A1711B1-0CB2-3642-B322-BB9057DC06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059D9E7-C17C-4132-9B73-48A51CFD46B3}" type="datetimeFigureOut">
              <a:rPr lang="en-US"/>
              <a:pPr>
                <a:defRPr/>
              </a:pPr>
              <a:t>11/28/2021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96416AF-AB6B-466F-BD3E-24BE387F4714}" type="slidenum">
              <a:rPr lang="en-US"/>
              <a:pPr>
                <a:defRPr/>
              </a:pPr>
              <a:t>‹#›</a:t>
            </a:fld>
            <a:endParaRPr lang="en-US"/>
          </a:p>
        </p:txBody>
      </p:sp>
      <p:pic>
        <p:nvPicPr>
          <p:cNvPr id="5" name="Picture 1" descr="Background 01-04.jpg"/>
          <p:cNvPicPr>
            <a:picLocks noChangeAspect="1"/>
          </p:cNvPicPr>
          <p:nvPr userDrawn="1"/>
        </p:nvPicPr>
        <p:blipFill>
          <a:blip r:embed="rId2" cstate="screen"/>
          <a:srcRect/>
          <a:stretch>
            <a:fillRect/>
          </a:stretch>
        </p:blipFill>
        <p:spPr bwMode="auto">
          <a:xfrm>
            <a:off x="0" y="0"/>
            <a:ext cx="10688638" cy="7556500"/>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1" descr="Background 01-02.jpg"/>
          <p:cNvPicPr>
            <a:picLocks noChangeAspect="1"/>
          </p:cNvPicPr>
          <p:nvPr userDrawn="1"/>
        </p:nvPicPr>
        <p:blipFill>
          <a:blip r:embed="rId9" cstate="screen"/>
          <a:srcRect/>
          <a:stretch>
            <a:fillRect/>
          </a:stretch>
        </p:blipFill>
        <p:spPr bwMode="auto">
          <a:xfrm>
            <a:off x="0" y="0"/>
            <a:ext cx="10688638" cy="7556500"/>
          </a:xfrm>
          <a:prstGeom prst="rect">
            <a:avLst/>
          </a:prstGeom>
          <a:noFill/>
          <a:ln w="9525">
            <a:noFill/>
            <a:miter lim="800000"/>
            <a:headEnd/>
            <a:tailEnd/>
          </a:ln>
        </p:spPr>
      </p:pic>
      <p:sp>
        <p:nvSpPr>
          <p:cNvPr id="1026" name="Title Placeholder 1"/>
          <p:cNvSpPr>
            <a:spLocks noGrp="1"/>
          </p:cNvSpPr>
          <p:nvPr>
            <p:ph type="title"/>
          </p:nvPr>
        </p:nvSpPr>
        <p:spPr bwMode="auto">
          <a:xfrm>
            <a:off x="1200150" y="596901"/>
            <a:ext cx="9618662" cy="1260475"/>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200150" y="1857376"/>
            <a:ext cx="9618662" cy="49911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34988" y="7010400"/>
            <a:ext cx="2493962" cy="401638"/>
          </a:xfrm>
          <a:prstGeom prst="rect">
            <a:avLst/>
          </a:prstGeom>
        </p:spPr>
        <p:txBody>
          <a:bodyPr vert="horz" wrap="square" lIns="104287" tIns="52144" rIns="104287" bIns="52144" numCol="1" anchor="ctr" anchorCtr="0" compatLnSpc="1">
            <a:prstTxWarp prst="textNoShape">
              <a:avLst/>
            </a:prstTxWarp>
          </a:bodyPr>
          <a:lstStyle>
            <a:lvl1pPr>
              <a:defRPr sz="1400" smtClean="0">
                <a:solidFill>
                  <a:srgbClr val="898989"/>
                </a:solidFill>
              </a:defRPr>
            </a:lvl1pPr>
          </a:lstStyle>
          <a:p>
            <a:pPr>
              <a:defRPr/>
            </a:pPr>
            <a:fld id="{22E5663C-481F-407A-A60F-1F041C634F4F}" type="datetimeFigureOut">
              <a:rPr lang="en-US"/>
              <a:pPr>
                <a:defRPr/>
              </a:pPr>
              <a:t>11/28/2021</a:t>
            </a:fld>
            <a:endParaRPr lang="en-US"/>
          </a:p>
        </p:txBody>
      </p:sp>
      <p:sp>
        <p:nvSpPr>
          <p:cNvPr id="5" name="Footer Placeholder 4"/>
          <p:cNvSpPr>
            <a:spLocks noGrp="1"/>
          </p:cNvSpPr>
          <p:nvPr>
            <p:ph type="ftr" sz="quarter" idx="3"/>
          </p:nvPr>
        </p:nvSpPr>
        <p:spPr>
          <a:xfrm>
            <a:off x="3651250" y="7010400"/>
            <a:ext cx="3386138" cy="401638"/>
          </a:xfrm>
          <a:prstGeom prst="rect">
            <a:avLst/>
          </a:prstGeom>
        </p:spPr>
        <p:txBody>
          <a:bodyPr vert="horz" lIns="104287" tIns="52144" rIns="104287" bIns="52144" rtlCol="0" anchor="ctr"/>
          <a:lstStyle>
            <a:lvl1pPr algn="ctr" defTabSz="521437" fontAlgn="auto">
              <a:spcBef>
                <a:spcPts val="0"/>
              </a:spcBef>
              <a:spcAft>
                <a:spcPts val="0"/>
              </a:spcAft>
              <a:defRPr sz="14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7659688" y="7010400"/>
            <a:ext cx="2493962" cy="401638"/>
          </a:xfrm>
          <a:prstGeom prst="rect">
            <a:avLst/>
          </a:prstGeom>
        </p:spPr>
        <p:txBody>
          <a:bodyPr vert="horz" wrap="square" lIns="104287" tIns="52144" rIns="104287" bIns="52144" numCol="1" anchor="ctr" anchorCtr="0" compatLnSpc="1">
            <a:prstTxWarp prst="textNoShape">
              <a:avLst/>
            </a:prstTxWarp>
          </a:bodyPr>
          <a:lstStyle>
            <a:lvl1pPr algn="r">
              <a:defRPr sz="1400" smtClean="0">
                <a:solidFill>
                  <a:srgbClr val="898989"/>
                </a:solidFill>
              </a:defRPr>
            </a:lvl1pPr>
          </a:lstStyle>
          <a:p>
            <a:pPr>
              <a:defRPr/>
            </a:pPr>
            <a:fld id="{F1FCD700-A755-4C30-8B04-5025159A3A5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520700" rtl="0" eaLnBrk="0" fontAlgn="base" hangingPunct="0">
        <a:spcBef>
          <a:spcPct val="0"/>
        </a:spcBef>
        <a:spcAft>
          <a:spcPct val="0"/>
        </a:spcAft>
        <a:defRPr sz="3200" kern="1200">
          <a:solidFill>
            <a:schemeClr val="tx1"/>
          </a:solidFill>
          <a:latin typeface="Open Sans"/>
          <a:ea typeface="MS PGothic" pitchFamily="34" charset="-128"/>
          <a:cs typeface="Open Sans"/>
        </a:defRPr>
      </a:lvl1pPr>
      <a:lvl2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2pPr>
      <a:lvl3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3pPr>
      <a:lvl4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4pPr>
      <a:lvl5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5pPr>
      <a:lvl6pPr marL="4572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6pPr>
      <a:lvl7pPr marL="9144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7pPr>
      <a:lvl8pPr marL="13716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8pPr>
      <a:lvl9pPr marL="18288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9pPr>
    </p:titleStyle>
    <p:bodyStyle>
      <a:lvl1pPr marL="390525" indent="-390525" algn="l" defTabSz="520700" rtl="0" eaLnBrk="0" fontAlgn="base" hangingPunct="0">
        <a:spcBef>
          <a:spcPct val="20000"/>
        </a:spcBef>
        <a:spcAft>
          <a:spcPct val="0"/>
        </a:spcAft>
        <a:buFont typeface="Arial" pitchFamily="34" charset="0"/>
        <a:buChar char="•"/>
        <a:defRPr sz="3600" kern="1200">
          <a:solidFill>
            <a:schemeClr val="tx1"/>
          </a:solidFill>
          <a:latin typeface="Open Sans"/>
          <a:ea typeface="MS PGothic" pitchFamily="34" charset="-128"/>
          <a:cs typeface="Open Sans"/>
        </a:defRPr>
      </a:lvl1pPr>
      <a:lvl2pPr marL="846138" indent="-325438" algn="l" defTabSz="520700" rtl="0" eaLnBrk="0" fontAlgn="base" hangingPunct="0">
        <a:spcBef>
          <a:spcPct val="20000"/>
        </a:spcBef>
        <a:spcAft>
          <a:spcPct val="0"/>
        </a:spcAft>
        <a:buFont typeface="Arial" pitchFamily="34" charset="0"/>
        <a:buChar char="–"/>
        <a:defRPr sz="3200" kern="1200">
          <a:solidFill>
            <a:schemeClr val="tx1"/>
          </a:solidFill>
          <a:latin typeface="Open Sans"/>
          <a:ea typeface="MS PGothic" pitchFamily="34" charset="-128"/>
          <a:cs typeface="+mn-cs"/>
        </a:defRPr>
      </a:lvl2pPr>
      <a:lvl3pPr marL="1303338" indent="-260350" algn="l" defTabSz="520700" rtl="0" eaLnBrk="0" fontAlgn="base" hangingPunct="0">
        <a:spcBef>
          <a:spcPct val="20000"/>
        </a:spcBef>
        <a:spcAft>
          <a:spcPct val="0"/>
        </a:spcAft>
        <a:buFont typeface="Arial" pitchFamily="34" charset="0"/>
        <a:buChar char="•"/>
        <a:defRPr sz="2700" kern="1200">
          <a:solidFill>
            <a:schemeClr val="tx1"/>
          </a:solidFill>
          <a:latin typeface="Open Sans"/>
          <a:ea typeface="MS PGothic" pitchFamily="34" charset="-128"/>
          <a:cs typeface="+mn-cs"/>
        </a:defRPr>
      </a:lvl3pPr>
      <a:lvl4pPr marL="1824038" indent="-260350" algn="l" defTabSz="520700" rtl="0" eaLnBrk="0" fontAlgn="base" hangingPunct="0">
        <a:spcBef>
          <a:spcPct val="20000"/>
        </a:spcBef>
        <a:spcAft>
          <a:spcPct val="0"/>
        </a:spcAft>
        <a:buFont typeface="Arial" pitchFamily="34" charset="0"/>
        <a:buChar char="–"/>
        <a:defRPr sz="2300" kern="1200">
          <a:solidFill>
            <a:schemeClr val="tx1"/>
          </a:solidFill>
          <a:latin typeface="Open Sans"/>
          <a:ea typeface="MS PGothic" pitchFamily="34" charset="-128"/>
          <a:cs typeface="+mn-cs"/>
        </a:defRPr>
      </a:lvl4pPr>
      <a:lvl5pPr marL="2346325" indent="-260350" algn="l" defTabSz="520700" rtl="0" eaLnBrk="0" fontAlgn="base" hangingPunct="0">
        <a:spcBef>
          <a:spcPct val="20000"/>
        </a:spcBef>
        <a:spcAft>
          <a:spcPct val="0"/>
        </a:spcAft>
        <a:buFont typeface="Arial" pitchFamily="34" charset="0"/>
        <a:buChar char="»"/>
        <a:defRPr sz="2300" kern="1200">
          <a:solidFill>
            <a:schemeClr val="tx1"/>
          </a:solidFill>
          <a:latin typeface="Open Sans"/>
          <a:ea typeface="MS PGothic" pitchFamily="34" charset="-128"/>
          <a:cs typeface="+mn-cs"/>
        </a:defRPr>
      </a:lvl5pPr>
      <a:lvl6pPr marL="2867901" indent="-260718" algn="l" defTabSz="521437" rtl="0" eaLnBrk="1" latinLnBrk="0" hangingPunct="1">
        <a:spcBef>
          <a:spcPct val="20000"/>
        </a:spcBef>
        <a:buFont typeface="Arial"/>
        <a:buChar char="•"/>
        <a:defRPr sz="2300" kern="1200">
          <a:solidFill>
            <a:schemeClr val="tx1"/>
          </a:solidFill>
          <a:latin typeface="+mn-lt"/>
          <a:ea typeface="+mn-ea"/>
          <a:cs typeface="+mn-cs"/>
        </a:defRPr>
      </a:lvl6pPr>
      <a:lvl7pPr marL="3389338" indent="-260718" algn="l" defTabSz="521437" rtl="0" eaLnBrk="1" latinLnBrk="0" hangingPunct="1">
        <a:spcBef>
          <a:spcPct val="20000"/>
        </a:spcBef>
        <a:buFont typeface="Arial"/>
        <a:buChar char="•"/>
        <a:defRPr sz="2300" kern="1200">
          <a:solidFill>
            <a:schemeClr val="tx1"/>
          </a:solidFill>
          <a:latin typeface="+mn-lt"/>
          <a:ea typeface="+mn-ea"/>
          <a:cs typeface="+mn-cs"/>
        </a:defRPr>
      </a:lvl7pPr>
      <a:lvl8pPr marL="3910775" indent="-260718" algn="l" defTabSz="521437" rtl="0" eaLnBrk="1" latinLnBrk="0" hangingPunct="1">
        <a:spcBef>
          <a:spcPct val="20000"/>
        </a:spcBef>
        <a:buFont typeface="Arial"/>
        <a:buChar char="•"/>
        <a:defRPr sz="2300" kern="1200">
          <a:solidFill>
            <a:schemeClr val="tx1"/>
          </a:solidFill>
          <a:latin typeface="+mn-lt"/>
          <a:ea typeface="+mn-ea"/>
          <a:cs typeface="+mn-cs"/>
        </a:defRPr>
      </a:lvl8pPr>
      <a:lvl9pPr marL="4432211" indent="-260718" algn="l" defTabSz="521437" rtl="0" eaLnBrk="1" latinLnBrk="0" hangingPunct="1">
        <a:spcBef>
          <a:spcPct val="20000"/>
        </a:spcBef>
        <a:buFont typeface="Arial"/>
        <a:buChar char="•"/>
        <a:defRPr sz="2300" kern="1200">
          <a:solidFill>
            <a:schemeClr val="tx1"/>
          </a:solidFill>
          <a:latin typeface="+mn-lt"/>
          <a:ea typeface="+mn-ea"/>
          <a:cs typeface="+mn-cs"/>
        </a:defRPr>
      </a:lvl9pPr>
    </p:bodyStyle>
    <p:otherStyle>
      <a:defPPr>
        <a:defRPr lang="en-US"/>
      </a:defPPr>
      <a:lvl1pPr marL="0" algn="l" defTabSz="521437" rtl="0" eaLnBrk="1" latinLnBrk="0" hangingPunct="1">
        <a:defRPr sz="2100" kern="1200">
          <a:solidFill>
            <a:schemeClr val="tx1"/>
          </a:solidFill>
          <a:latin typeface="+mn-lt"/>
          <a:ea typeface="+mn-ea"/>
          <a:cs typeface="+mn-cs"/>
        </a:defRPr>
      </a:lvl1pPr>
      <a:lvl2pPr marL="521437" algn="l" defTabSz="521437" rtl="0" eaLnBrk="1" latinLnBrk="0" hangingPunct="1">
        <a:defRPr sz="2100" kern="1200">
          <a:solidFill>
            <a:schemeClr val="tx1"/>
          </a:solidFill>
          <a:latin typeface="+mn-lt"/>
          <a:ea typeface="+mn-ea"/>
          <a:cs typeface="+mn-cs"/>
        </a:defRPr>
      </a:lvl2pPr>
      <a:lvl3pPr marL="1042873" algn="l" defTabSz="521437" rtl="0" eaLnBrk="1" latinLnBrk="0" hangingPunct="1">
        <a:defRPr sz="2100" kern="1200">
          <a:solidFill>
            <a:schemeClr val="tx1"/>
          </a:solidFill>
          <a:latin typeface="+mn-lt"/>
          <a:ea typeface="+mn-ea"/>
          <a:cs typeface="+mn-cs"/>
        </a:defRPr>
      </a:lvl3pPr>
      <a:lvl4pPr marL="1564310" algn="l" defTabSz="521437" rtl="0" eaLnBrk="1" latinLnBrk="0" hangingPunct="1">
        <a:defRPr sz="2100" kern="1200">
          <a:solidFill>
            <a:schemeClr val="tx1"/>
          </a:solidFill>
          <a:latin typeface="+mn-lt"/>
          <a:ea typeface="+mn-ea"/>
          <a:cs typeface="+mn-cs"/>
        </a:defRPr>
      </a:lvl4pPr>
      <a:lvl5pPr marL="2085746" algn="l" defTabSz="521437" rtl="0" eaLnBrk="1" latinLnBrk="0" hangingPunct="1">
        <a:defRPr sz="2100" kern="1200">
          <a:solidFill>
            <a:schemeClr val="tx1"/>
          </a:solidFill>
          <a:latin typeface="+mn-lt"/>
          <a:ea typeface="+mn-ea"/>
          <a:cs typeface="+mn-cs"/>
        </a:defRPr>
      </a:lvl5pPr>
      <a:lvl6pPr marL="2607183" algn="l" defTabSz="521437" rtl="0" eaLnBrk="1" latinLnBrk="0" hangingPunct="1">
        <a:defRPr sz="2100" kern="1200">
          <a:solidFill>
            <a:schemeClr val="tx1"/>
          </a:solidFill>
          <a:latin typeface="+mn-lt"/>
          <a:ea typeface="+mn-ea"/>
          <a:cs typeface="+mn-cs"/>
        </a:defRPr>
      </a:lvl6pPr>
      <a:lvl7pPr marL="3128620" algn="l" defTabSz="521437" rtl="0" eaLnBrk="1" latinLnBrk="0" hangingPunct="1">
        <a:defRPr sz="2100" kern="1200">
          <a:solidFill>
            <a:schemeClr val="tx1"/>
          </a:solidFill>
          <a:latin typeface="+mn-lt"/>
          <a:ea typeface="+mn-ea"/>
          <a:cs typeface="+mn-cs"/>
        </a:defRPr>
      </a:lvl7pPr>
      <a:lvl8pPr marL="3650056" algn="l" defTabSz="521437" rtl="0" eaLnBrk="1" latinLnBrk="0" hangingPunct="1">
        <a:defRPr sz="2100" kern="1200">
          <a:solidFill>
            <a:schemeClr val="tx1"/>
          </a:solidFill>
          <a:latin typeface="+mn-lt"/>
          <a:ea typeface="+mn-ea"/>
          <a:cs typeface="+mn-cs"/>
        </a:defRPr>
      </a:lvl8pPr>
      <a:lvl9pPr marL="4171493" algn="l" defTabSz="521437"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6.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6.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64.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61.wmf"/><Relationship Id="rId5" Type="http://schemas.openxmlformats.org/officeDocument/2006/relationships/oleObject" Target="../embeddings/oleObject1.bin"/><Relationship Id="rId4" Type="http://schemas.openxmlformats.org/officeDocument/2006/relationships/image" Target="../media/image63.png"/></Relationships>
</file>

<file path=ppt/slides/_rels/slide24.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6.png"/><Relationship Id="rId7" Type="http://schemas.openxmlformats.org/officeDocument/2006/relationships/image" Target="../media/image65.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68.png"/><Relationship Id="rId4" Type="http://schemas.openxmlformats.org/officeDocument/2006/relationships/image" Target="../media/image67.png"/></Relationships>
</file>

<file path=ppt/slides/_rels/slide2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73.jpg"/><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95DD105C-84EF-4601-A24E-E01839335715}"/>
              </a:ext>
            </a:extLst>
          </p:cNvPr>
          <p:cNvSpPr txBox="1">
            <a:spLocks noChangeArrowheads="1"/>
          </p:cNvSpPr>
          <p:nvPr/>
        </p:nvSpPr>
        <p:spPr>
          <a:xfrm>
            <a:off x="2120201" y="2802257"/>
            <a:ext cx="8568435" cy="2384425"/>
          </a:xfrm>
          <a:prstGeom prst="rect">
            <a:avLst/>
          </a:prstGeom>
          <a:noFill/>
        </p:spPr>
        <p:txBody>
          <a:bodyPr>
            <a:normAutofit/>
          </a:bodyPr>
          <a:lstStyle>
            <a:lvl1pPr algn="l" defTabSz="520700" rtl="0" eaLnBrk="0" fontAlgn="base" hangingPunct="0">
              <a:spcBef>
                <a:spcPct val="0"/>
              </a:spcBef>
              <a:spcAft>
                <a:spcPct val="0"/>
              </a:spcAft>
              <a:defRPr sz="3200" kern="1200">
                <a:solidFill>
                  <a:schemeClr val="tx1"/>
                </a:solidFill>
                <a:latin typeface="Open Sans"/>
                <a:ea typeface="MS PGothic" pitchFamily="34" charset="-128"/>
                <a:cs typeface="Open Sans"/>
              </a:defRPr>
            </a:lvl1pPr>
            <a:lvl2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2pPr>
            <a:lvl3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3pPr>
            <a:lvl4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4pPr>
            <a:lvl5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5pPr>
            <a:lvl6pPr marL="4572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6pPr>
            <a:lvl7pPr marL="9144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7pPr>
            <a:lvl8pPr marL="13716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8pPr>
            <a:lvl9pPr marL="18288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9pPr>
          </a:lstStyle>
          <a:p>
            <a:pPr algn="ctr" eaLnBrk="1" hangingPunct="1"/>
            <a:r>
              <a:rPr lang="en-US" altLang="en-US" sz="4400" dirty="0">
                <a:solidFill>
                  <a:schemeClr val="bg1"/>
                </a:solidFill>
              </a:rPr>
              <a:t>System of Linear </a:t>
            </a:r>
          </a:p>
          <a:p>
            <a:pPr algn="ctr" eaLnBrk="1" hangingPunct="1"/>
            <a:r>
              <a:rPr lang="en-US" altLang="en-US" sz="4400" dirty="0">
                <a:solidFill>
                  <a:schemeClr val="bg1"/>
                </a:solidFill>
              </a:rPr>
              <a:t>Equations</a:t>
            </a:r>
            <a:endParaRPr lang="en-US" sz="2800" b="1" dirty="0">
              <a:solidFill>
                <a:schemeClr val="bg1"/>
              </a:solidFill>
            </a:endParaRPr>
          </a:p>
        </p:txBody>
      </p:sp>
      <p:sp>
        <p:nvSpPr>
          <p:cNvPr id="6" name="Rectangle 5">
            <a:extLst>
              <a:ext uri="{FF2B5EF4-FFF2-40B4-BE49-F238E27FC236}">
                <a16:creationId xmlns:a16="http://schemas.microsoft.com/office/drawing/2014/main" id="{4A7A073E-3595-4789-8C99-6EAAB56A5A10}"/>
              </a:ext>
            </a:extLst>
          </p:cNvPr>
          <p:cNvSpPr/>
          <p:nvPr/>
        </p:nvSpPr>
        <p:spPr>
          <a:xfrm>
            <a:off x="4095317" y="5529029"/>
            <a:ext cx="5343525" cy="584775"/>
          </a:xfrm>
          <a:prstGeom prst="rect">
            <a:avLst/>
          </a:prstGeom>
        </p:spPr>
        <p:txBody>
          <a:bodyPr>
            <a:spAutoFit/>
          </a:bodyPr>
          <a:lstStyle/>
          <a:p>
            <a:r>
              <a:rPr lang="en-US" altLang="en-US" sz="1600" dirty="0">
                <a:solidFill>
                  <a:schemeClr val="bg1"/>
                </a:solidFill>
                <a:latin typeface="Arial" panose="020B0604020202020204" pitchFamily="34" charset="0"/>
              </a:rPr>
              <a:t>Course	: MATH6183 – Scientific Computing</a:t>
            </a:r>
          </a:p>
          <a:p>
            <a:r>
              <a:rPr lang="en-US" altLang="en-US" sz="1600" dirty="0">
                <a:solidFill>
                  <a:schemeClr val="bg1"/>
                </a:solidFill>
                <a:latin typeface="Arial" panose="020B0604020202020204" pitchFamily="34" charset="0"/>
              </a:rPr>
              <a:t>Year 		: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Cubic Spline Interpolation</a:t>
            </a:r>
            <a:endParaRPr lang="id-ID" b="1" dirty="0"/>
          </a:p>
        </p:txBody>
      </p:sp>
      <p:sp>
        <p:nvSpPr>
          <p:cNvPr id="3" name="Rectangle 2">
            <a:extLst>
              <a:ext uri="{FF2B5EF4-FFF2-40B4-BE49-F238E27FC236}">
                <a16:creationId xmlns:a16="http://schemas.microsoft.com/office/drawing/2014/main" id="{06087EE1-F1B6-4FE8-9B34-1F201FB31721}"/>
              </a:ext>
            </a:extLst>
          </p:cNvPr>
          <p:cNvSpPr/>
          <p:nvPr/>
        </p:nvSpPr>
        <p:spPr>
          <a:xfrm>
            <a:off x="1295932" y="2009776"/>
            <a:ext cx="5212568" cy="3416320"/>
          </a:xfrm>
          <a:prstGeom prst="rect">
            <a:avLst/>
          </a:prstGeom>
        </p:spPr>
        <p:txBody>
          <a:bodyPr wrap="square">
            <a:spAutoFit/>
          </a:bodyPr>
          <a:lstStyle/>
          <a:p>
            <a:pPr algn="just"/>
            <a:r>
              <a:rPr lang="en-US" sz="1800" dirty="0"/>
              <a:t>In </a:t>
            </a:r>
            <a:r>
              <a:rPr lang="en-US" sz="1800" b="1" dirty="0"/>
              <a:t>cubic spline interpolation </a:t>
            </a:r>
            <a:r>
              <a:rPr lang="en-US" sz="1800" dirty="0"/>
              <a:t>the interpolation function is a set of piecewise cubic functions. Specifically, we assume that the points </a:t>
            </a:r>
            <a:r>
              <a:rPr lang="en-US" sz="1800" i="1" dirty="0"/>
              <a:t>(x</a:t>
            </a:r>
            <a:r>
              <a:rPr lang="en-US" sz="1800" i="1" baseline="-25000" dirty="0"/>
              <a:t>i</a:t>
            </a:r>
            <a:r>
              <a:rPr lang="en-US" sz="1800" i="1" dirty="0"/>
              <a:t>, </a:t>
            </a:r>
            <a:r>
              <a:rPr lang="en-US" sz="1800" i="1" dirty="0" err="1"/>
              <a:t>y</a:t>
            </a:r>
            <a:r>
              <a:rPr lang="en-US" sz="1800" i="1" baseline="-25000" dirty="0" err="1"/>
              <a:t>i</a:t>
            </a:r>
            <a:r>
              <a:rPr lang="en-US" sz="1800" i="1" dirty="0"/>
              <a:t>) </a:t>
            </a:r>
            <a:r>
              <a:rPr lang="en-US" sz="1800" dirty="0"/>
              <a:t>and </a:t>
            </a:r>
            <a:r>
              <a:rPr lang="en-US" sz="1800" i="1" dirty="0"/>
              <a:t>(x</a:t>
            </a:r>
            <a:r>
              <a:rPr lang="en-US" sz="1800" i="1" baseline="-25000" dirty="0"/>
              <a:t>i</a:t>
            </a:r>
            <a:r>
              <a:rPr lang="en-US" sz="1800" dirty="0"/>
              <a:t>+1</a:t>
            </a:r>
            <a:r>
              <a:rPr lang="en-US" sz="1800" i="1" dirty="0"/>
              <a:t>, y</a:t>
            </a:r>
            <a:r>
              <a:rPr lang="en-US" sz="1800" i="1" baseline="-25000" dirty="0"/>
              <a:t>i</a:t>
            </a:r>
            <a:r>
              <a:rPr lang="en-US" sz="1800" dirty="0"/>
              <a:t>+1</a:t>
            </a:r>
            <a:r>
              <a:rPr lang="en-US" sz="1800" i="1" dirty="0"/>
              <a:t>) </a:t>
            </a:r>
            <a:r>
              <a:rPr lang="en-US" sz="1800" dirty="0"/>
              <a:t>are joined by </a:t>
            </a:r>
            <a:r>
              <a:rPr lang="en-HK" sz="1800" dirty="0"/>
              <a:t>a cubic polynomial </a:t>
            </a:r>
            <a:r>
              <a:rPr lang="en-HK" sz="1800" i="1" dirty="0"/>
              <a:t>S</a:t>
            </a:r>
            <a:r>
              <a:rPr lang="en-HK" sz="1800" i="1" baseline="-25000" dirty="0"/>
              <a:t>i</a:t>
            </a:r>
            <a:r>
              <a:rPr lang="en-HK" sz="1800" i="1" dirty="0"/>
              <a:t>(x) = a</a:t>
            </a:r>
            <a:r>
              <a:rPr lang="en-HK" sz="1800" i="1" baseline="-25000" dirty="0"/>
              <a:t>i</a:t>
            </a:r>
            <a:r>
              <a:rPr lang="en-HK" sz="1800" i="1" dirty="0"/>
              <a:t>x</a:t>
            </a:r>
            <a:r>
              <a:rPr lang="en-HK" sz="1800" i="1" baseline="30000" dirty="0"/>
              <a:t>3</a:t>
            </a:r>
            <a:r>
              <a:rPr lang="en-HK" sz="1800" i="1" dirty="0"/>
              <a:t> + b</a:t>
            </a:r>
            <a:r>
              <a:rPr lang="en-HK" sz="1800" i="1" baseline="-25000" dirty="0"/>
              <a:t>i</a:t>
            </a:r>
            <a:r>
              <a:rPr lang="en-HK" sz="1800" i="1" dirty="0"/>
              <a:t>x</a:t>
            </a:r>
            <a:r>
              <a:rPr lang="en-HK" sz="1800" i="1" baseline="30000" dirty="0"/>
              <a:t>2</a:t>
            </a:r>
            <a:r>
              <a:rPr lang="en-HK" sz="1800" i="1" dirty="0"/>
              <a:t> +c</a:t>
            </a:r>
            <a:r>
              <a:rPr lang="en-HK" sz="1800" i="1" baseline="-25000" dirty="0"/>
              <a:t>i</a:t>
            </a:r>
            <a:r>
              <a:rPr lang="en-HK" sz="1800" i="1" dirty="0"/>
              <a:t>x +d</a:t>
            </a:r>
            <a:r>
              <a:rPr lang="en-HK" sz="1800" i="1" baseline="-25000" dirty="0"/>
              <a:t>i</a:t>
            </a:r>
            <a:r>
              <a:rPr lang="en-HK" sz="1800" i="1" dirty="0"/>
              <a:t> </a:t>
            </a:r>
            <a:r>
              <a:rPr lang="en-HK" sz="1800" dirty="0"/>
              <a:t>that is valid for </a:t>
            </a:r>
            <a:r>
              <a:rPr lang="en-HK" sz="1800" i="1" dirty="0"/>
              <a:t>x</a:t>
            </a:r>
            <a:r>
              <a:rPr lang="en-HK" sz="1800" i="1" baseline="-25000" dirty="0"/>
              <a:t>i</a:t>
            </a:r>
            <a:r>
              <a:rPr lang="en-HK" sz="1800" i="1" dirty="0"/>
              <a:t> ≤ x ≤ x</a:t>
            </a:r>
            <a:r>
              <a:rPr lang="en-HK" sz="1800" i="1" baseline="-25000" dirty="0"/>
              <a:t>i</a:t>
            </a:r>
            <a:r>
              <a:rPr lang="en-HK" sz="1800" i="1" dirty="0"/>
              <a:t>+1 for </a:t>
            </a:r>
            <a:r>
              <a:rPr lang="en-HK" sz="1800" i="1" dirty="0" err="1"/>
              <a:t>i</a:t>
            </a:r>
            <a:r>
              <a:rPr lang="en-HK" sz="1800" i="1" dirty="0"/>
              <a:t> = 1, . . . , n−1</a:t>
            </a:r>
            <a:r>
              <a:rPr lang="en-HK" sz="1800" dirty="0"/>
              <a:t>.</a:t>
            </a:r>
          </a:p>
          <a:p>
            <a:pPr algn="just"/>
            <a:endParaRPr lang="en-US" sz="1800" dirty="0"/>
          </a:p>
          <a:p>
            <a:pPr algn="just"/>
            <a:r>
              <a:rPr lang="en-US" sz="1800" dirty="0"/>
              <a:t>For </a:t>
            </a:r>
            <a:r>
              <a:rPr lang="en-US" sz="1800" i="1" dirty="0"/>
              <a:t>n </a:t>
            </a:r>
            <a:r>
              <a:rPr lang="en-US" sz="1800" dirty="0"/>
              <a:t>points, there are (</a:t>
            </a:r>
            <a:r>
              <a:rPr lang="en-US" sz="1800" i="1" dirty="0"/>
              <a:t>n</a:t>
            </a:r>
            <a:r>
              <a:rPr lang="en-US" sz="1800" dirty="0"/>
              <a:t>−1) cubic functions to find, and each cubic function requires four coefficients. Therefore, a total of 4</a:t>
            </a:r>
            <a:r>
              <a:rPr lang="en-US" sz="1800" i="1" dirty="0"/>
              <a:t>(n</a:t>
            </a:r>
            <a:r>
              <a:rPr lang="en-US" sz="1800" dirty="0"/>
              <a:t>−1</a:t>
            </a:r>
            <a:r>
              <a:rPr lang="en-US" sz="1800" i="1" dirty="0"/>
              <a:t>) </a:t>
            </a:r>
            <a:r>
              <a:rPr lang="en-US" sz="1800" dirty="0"/>
              <a:t>are unknowns, and so we need 4</a:t>
            </a:r>
            <a:r>
              <a:rPr lang="en-US" sz="1800" i="1" dirty="0"/>
              <a:t>(n </a:t>
            </a:r>
            <a:r>
              <a:rPr lang="en-US" sz="1800" dirty="0"/>
              <a:t>−1</a:t>
            </a:r>
            <a:r>
              <a:rPr lang="en-US" sz="1800" i="1" dirty="0"/>
              <a:t>) </a:t>
            </a:r>
            <a:r>
              <a:rPr lang="en-US" sz="1800" dirty="0"/>
              <a:t>independent equations to find all the coefficients.</a:t>
            </a:r>
            <a:endParaRPr lang="en-HK" sz="3200" dirty="0"/>
          </a:p>
        </p:txBody>
      </p:sp>
      <p:pic>
        <p:nvPicPr>
          <p:cNvPr id="5" name="Picture 4">
            <a:extLst>
              <a:ext uri="{FF2B5EF4-FFF2-40B4-BE49-F238E27FC236}">
                <a16:creationId xmlns:a16="http://schemas.microsoft.com/office/drawing/2014/main" id="{46E11843-032D-42C6-AE22-0AB015CD9A2B}"/>
              </a:ext>
            </a:extLst>
          </p:cNvPr>
          <p:cNvPicPr>
            <a:picLocks noChangeAspect="1"/>
          </p:cNvPicPr>
          <p:nvPr/>
        </p:nvPicPr>
        <p:blipFill>
          <a:blip r:embed="rId2"/>
          <a:stretch>
            <a:fillRect/>
          </a:stretch>
        </p:blipFill>
        <p:spPr>
          <a:xfrm>
            <a:off x="6624524" y="2004516"/>
            <a:ext cx="3464499" cy="1676965"/>
          </a:xfrm>
          <a:prstGeom prst="rect">
            <a:avLst/>
          </a:prstGeom>
        </p:spPr>
      </p:pic>
      <p:sp>
        <p:nvSpPr>
          <p:cNvPr id="6" name="Rectangle 5">
            <a:extLst>
              <a:ext uri="{FF2B5EF4-FFF2-40B4-BE49-F238E27FC236}">
                <a16:creationId xmlns:a16="http://schemas.microsoft.com/office/drawing/2014/main" id="{8E3CA0A6-119A-47EA-9116-2DE227BDF1BB}"/>
              </a:ext>
            </a:extLst>
          </p:cNvPr>
          <p:cNvSpPr/>
          <p:nvPr/>
        </p:nvSpPr>
        <p:spPr>
          <a:xfrm>
            <a:off x="6732961" y="3729446"/>
            <a:ext cx="3247623" cy="646331"/>
          </a:xfrm>
          <a:prstGeom prst="rect">
            <a:avLst/>
          </a:prstGeom>
        </p:spPr>
        <p:txBody>
          <a:bodyPr wrap="square">
            <a:spAutoFit/>
          </a:bodyPr>
          <a:lstStyle/>
          <a:p>
            <a:r>
              <a:rPr lang="en-US" dirty="0">
                <a:latin typeface="Times-Roman"/>
              </a:rPr>
              <a:t>the resulting curve is known as the </a:t>
            </a:r>
            <a:r>
              <a:rPr lang="en-US" i="1" dirty="0">
                <a:latin typeface="Times-Roman"/>
              </a:rPr>
              <a:t>natural cubic spline</a:t>
            </a:r>
            <a:r>
              <a:rPr lang="en-US" dirty="0">
                <a:latin typeface="Times-Roman"/>
              </a:rPr>
              <a:t>. The pins ( or data points) are called the </a:t>
            </a:r>
            <a:r>
              <a:rPr lang="en-US" i="1" dirty="0">
                <a:latin typeface="Times-Roman"/>
              </a:rPr>
              <a:t>knots </a:t>
            </a:r>
            <a:r>
              <a:rPr lang="en-US" dirty="0">
                <a:latin typeface="Times-Roman"/>
              </a:rPr>
              <a:t>of the spline</a:t>
            </a:r>
            <a:endParaRPr lang="en-HK" dirty="0">
              <a:latin typeface="Times-Roman"/>
            </a:endParaRPr>
          </a:p>
        </p:txBody>
      </p:sp>
      <p:sp>
        <p:nvSpPr>
          <p:cNvPr id="7" name="Rectangle 6">
            <a:extLst>
              <a:ext uri="{FF2B5EF4-FFF2-40B4-BE49-F238E27FC236}">
                <a16:creationId xmlns:a16="http://schemas.microsoft.com/office/drawing/2014/main" id="{551693D4-B70A-462C-B9BD-AA4457801A91}"/>
              </a:ext>
            </a:extLst>
          </p:cNvPr>
          <p:cNvSpPr/>
          <p:nvPr/>
        </p:nvSpPr>
        <p:spPr>
          <a:xfrm>
            <a:off x="1583964" y="5606998"/>
            <a:ext cx="7920880" cy="369332"/>
          </a:xfrm>
          <a:prstGeom prst="rect">
            <a:avLst/>
          </a:prstGeom>
        </p:spPr>
        <p:txBody>
          <a:bodyPr wrap="square">
            <a:spAutoFit/>
          </a:bodyPr>
          <a:lstStyle/>
          <a:p>
            <a:r>
              <a:rPr lang="en-US" sz="1800" dirty="0">
                <a:latin typeface="Times-Roman"/>
              </a:rPr>
              <a:t>If the data points are evenly spaced at intervals </a:t>
            </a:r>
            <a:r>
              <a:rPr lang="en-US" sz="1800" i="1" dirty="0">
                <a:latin typeface="Times-Roman"/>
              </a:rPr>
              <a:t>h</a:t>
            </a:r>
            <a:r>
              <a:rPr lang="en-US" sz="1800" dirty="0">
                <a:latin typeface="Times-Roman"/>
              </a:rPr>
              <a:t>, then </a:t>
            </a:r>
            <a:r>
              <a:rPr lang="en-US" sz="1800" i="1" dirty="0">
                <a:latin typeface="Times-Roman"/>
              </a:rPr>
              <a:t>x</a:t>
            </a:r>
            <a:r>
              <a:rPr lang="en-US" sz="1800" b="0" i="1" u="none" strike="noStrike" baseline="-25000" dirty="0">
                <a:latin typeface="Times-Roman"/>
              </a:rPr>
              <a:t>i</a:t>
            </a:r>
            <a:r>
              <a:rPr lang="en-US" sz="1800" b="0" i="0" u="none" strike="noStrike" baseline="-25000" dirty="0">
                <a:latin typeface="Times-Roman"/>
              </a:rPr>
              <a:t>−1</a:t>
            </a:r>
            <a:r>
              <a:rPr lang="en-US" sz="1800" b="0" i="0" u="none" strike="noStrike" baseline="0" dirty="0">
                <a:latin typeface="Times-Roman"/>
              </a:rPr>
              <a:t> </a:t>
            </a:r>
            <a:r>
              <a:rPr lang="en-US" sz="1800" dirty="0">
                <a:latin typeface="Times-Roman"/>
              </a:rPr>
              <a:t>− </a:t>
            </a:r>
            <a:r>
              <a:rPr lang="en-US" sz="1800" i="1" dirty="0">
                <a:latin typeface="Times-Roman"/>
              </a:rPr>
              <a:t>x</a:t>
            </a:r>
            <a:r>
              <a:rPr lang="en-US" sz="1800" b="0" i="1" u="none" strike="noStrike" baseline="-25000" dirty="0">
                <a:latin typeface="Times-Roman"/>
              </a:rPr>
              <a:t>i</a:t>
            </a:r>
            <a:r>
              <a:rPr lang="en-US" sz="1800" b="0" i="1" u="none" strike="noStrike" baseline="0" dirty="0">
                <a:latin typeface="Times-Roman"/>
              </a:rPr>
              <a:t> </a:t>
            </a:r>
            <a:r>
              <a:rPr lang="en-US" sz="1800" dirty="0">
                <a:latin typeface="Times-Roman"/>
              </a:rPr>
              <a:t>= </a:t>
            </a:r>
            <a:r>
              <a:rPr lang="en-US" sz="1800" i="1" dirty="0">
                <a:latin typeface="Times-Roman"/>
              </a:rPr>
              <a:t>x</a:t>
            </a:r>
            <a:r>
              <a:rPr lang="en-US" sz="1800" b="0" i="1" u="none" strike="noStrike" baseline="-25000" dirty="0">
                <a:latin typeface="Times-Roman"/>
              </a:rPr>
              <a:t>i</a:t>
            </a:r>
            <a:r>
              <a:rPr lang="en-US" sz="1800" b="0" i="1" u="none" strike="noStrike" baseline="0" dirty="0">
                <a:latin typeface="Times-Roman"/>
              </a:rPr>
              <a:t> </a:t>
            </a:r>
            <a:r>
              <a:rPr lang="en-US" sz="1800" dirty="0">
                <a:latin typeface="Times-Roman"/>
              </a:rPr>
              <a:t>− </a:t>
            </a:r>
            <a:r>
              <a:rPr lang="en-US" sz="1800" i="1" dirty="0">
                <a:latin typeface="Times-Roman"/>
              </a:rPr>
              <a:t>x</a:t>
            </a:r>
            <a:r>
              <a:rPr lang="en-US" sz="1800" b="0" i="1" u="none" strike="noStrike" baseline="-25000" dirty="0">
                <a:latin typeface="Times-Roman"/>
              </a:rPr>
              <a:t>i</a:t>
            </a:r>
            <a:r>
              <a:rPr lang="en-US" sz="1800" b="0" i="0" u="none" strike="noStrike" baseline="-25000" dirty="0">
                <a:latin typeface="Times-Roman"/>
              </a:rPr>
              <a:t>+1</a:t>
            </a:r>
            <a:r>
              <a:rPr lang="en-US" sz="1800" b="0" i="0" u="none" strike="noStrike" baseline="0" dirty="0">
                <a:latin typeface="Times-Roman"/>
              </a:rPr>
              <a:t> </a:t>
            </a:r>
            <a:r>
              <a:rPr lang="en-US" sz="1800" dirty="0">
                <a:latin typeface="Times-Roman"/>
              </a:rPr>
              <a:t>= −</a:t>
            </a:r>
            <a:r>
              <a:rPr lang="en-US" sz="1800" i="1" dirty="0">
                <a:latin typeface="Times-Roman"/>
              </a:rPr>
              <a:t>h</a:t>
            </a:r>
            <a:endParaRPr lang="en-HK" sz="1800" dirty="0">
              <a:latin typeface="Times-Roman"/>
            </a:endParaRPr>
          </a:p>
        </p:txBody>
      </p:sp>
      <p:pic>
        <p:nvPicPr>
          <p:cNvPr id="8" name="Picture 7">
            <a:extLst>
              <a:ext uri="{FF2B5EF4-FFF2-40B4-BE49-F238E27FC236}">
                <a16:creationId xmlns:a16="http://schemas.microsoft.com/office/drawing/2014/main" id="{649ACB7C-A2B3-4D00-A3C4-C577784A012B}"/>
              </a:ext>
            </a:extLst>
          </p:cNvPr>
          <p:cNvPicPr>
            <a:picLocks noChangeAspect="1"/>
          </p:cNvPicPr>
          <p:nvPr/>
        </p:nvPicPr>
        <p:blipFill>
          <a:blip r:embed="rId3"/>
          <a:stretch>
            <a:fillRect/>
          </a:stretch>
        </p:blipFill>
        <p:spPr>
          <a:xfrm>
            <a:off x="2784404" y="6088793"/>
            <a:ext cx="5664016" cy="595843"/>
          </a:xfrm>
          <a:prstGeom prst="rect">
            <a:avLst/>
          </a:prstGeom>
        </p:spPr>
      </p:pic>
    </p:spTree>
    <p:extLst>
      <p:ext uri="{BB962C8B-B14F-4D97-AF65-F5344CB8AC3E}">
        <p14:creationId xmlns:p14="http://schemas.microsoft.com/office/powerpoint/2010/main" val="984522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Cubic Spline Interpolation</a:t>
            </a:r>
            <a:endParaRPr lang="id-ID" b="1" dirty="0"/>
          </a:p>
        </p:txBody>
      </p:sp>
      <p:sp>
        <p:nvSpPr>
          <p:cNvPr id="3" name="Rectangle 2">
            <a:extLst>
              <a:ext uri="{FF2B5EF4-FFF2-40B4-BE49-F238E27FC236}">
                <a16:creationId xmlns:a16="http://schemas.microsoft.com/office/drawing/2014/main" id="{1B177DB0-CAB1-4F94-96B1-0FE608D9099D}"/>
              </a:ext>
            </a:extLst>
          </p:cNvPr>
          <p:cNvSpPr/>
          <p:nvPr/>
        </p:nvSpPr>
        <p:spPr>
          <a:xfrm>
            <a:off x="1295932" y="1876040"/>
            <a:ext cx="3816424" cy="646331"/>
          </a:xfrm>
          <a:prstGeom prst="rect">
            <a:avLst/>
          </a:prstGeom>
        </p:spPr>
        <p:txBody>
          <a:bodyPr wrap="square">
            <a:spAutoFit/>
          </a:bodyPr>
          <a:lstStyle/>
          <a:p>
            <a:pPr algn="just"/>
            <a:r>
              <a:rPr lang="en-US" sz="1800" dirty="0">
                <a:latin typeface="Times-Roman"/>
              </a:rPr>
              <a:t>Use a natural cubic spline to determine </a:t>
            </a:r>
            <a:r>
              <a:rPr lang="en-US" sz="1800" i="1" dirty="0">
                <a:latin typeface="Times-Roman"/>
              </a:rPr>
              <a:t>y </a:t>
            </a:r>
            <a:r>
              <a:rPr lang="en-US" sz="1800" dirty="0">
                <a:latin typeface="Times-Roman"/>
              </a:rPr>
              <a:t>at </a:t>
            </a:r>
            <a:r>
              <a:rPr lang="en-US" sz="1800" i="1" dirty="0">
                <a:latin typeface="Times-Roman"/>
              </a:rPr>
              <a:t>x </a:t>
            </a:r>
            <a:r>
              <a:rPr lang="en-US" sz="1800" dirty="0">
                <a:latin typeface="Times-Roman"/>
              </a:rPr>
              <a:t>= 1</a:t>
            </a:r>
            <a:r>
              <a:rPr lang="en-US" sz="1800" i="1" dirty="0">
                <a:latin typeface="Times-Roman"/>
              </a:rPr>
              <a:t>.</a:t>
            </a:r>
            <a:r>
              <a:rPr lang="en-US" sz="1800" dirty="0">
                <a:latin typeface="Times-Roman"/>
              </a:rPr>
              <a:t>5. The data points are</a:t>
            </a:r>
            <a:endParaRPr lang="en-HK" sz="1800" dirty="0">
              <a:latin typeface="Times-Roman"/>
            </a:endParaRPr>
          </a:p>
        </p:txBody>
      </p:sp>
      <p:pic>
        <p:nvPicPr>
          <p:cNvPr id="5" name="Picture 4">
            <a:extLst>
              <a:ext uri="{FF2B5EF4-FFF2-40B4-BE49-F238E27FC236}">
                <a16:creationId xmlns:a16="http://schemas.microsoft.com/office/drawing/2014/main" id="{30CFF878-4144-4A6E-8C00-50369B0C6257}"/>
              </a:ext>
            </a:extLst>
          </p:cNvPr>
          <p:cNvPicPr>
            <a:picLocks noChangeAspect="1"/>
          </p:cNvPicPr>
          <p:nvPr/>
        </p:nvPicPr>
        <p:blipFill>
          <a:blip r:embed="rId2"/>
          <a:stretch>
            <a:fillRect/>
          </a:stretch>
        </p:blipFill>
        <p:spPr>
          <a:xfrm>
            <a:off x="5184364" y="1875695"/>
            <a:ext cx="2376264" cy="738189"/>
          </a:xfrm>
          <a:prstGeom prst="rect">
            <a:avLst/>
          </a:prstGeom>
        </p:spPr>
      </p:pic>
      <p:sp>
        <p:nvSpPr>
          <p:cNvPr id="6" name="Rectangle 5">
            <a:extLst>
              <a:ext uri="{FF2B5EF4-FFF2-40B4-BE49-F238E27FC236}">
                <a16:creationId xmlns:a16="http://schemas.microsoft.com/office/drawing/2014/main" id="{BC5263D0-D5E2-40A0-AC0E-2059E6EFD6FA}"/>
              </a:ext>
            </a:extLst>
          </p:cNvPr>
          <p:cNvSpPr/>
          <p:nvPr/>
        </p:nvSpPr>
        <p:spPr>
          <a:xfrm>
            <a:off x="1295932" y="2806029"/>
            <a:ext cx="8568630" cy="923330"/>
          </a:xfrm>
          <a:prstGeom prst="rect">
            <a:avLst/>
          </a:prstGeom>
        </p:spPr>
        <p:txBody>
          <a:bodyPr wrap="square">
            <a:spAutoFit/>
          </a:bodyPr>
          <a:lstStyle/>
          <a:p>
            <a:pPr algn="just"/>
            <a:r>
              <a:rPr lang="en-US" sz="1800" b="1" dirty="0">
                <a:latin typeface="Times-Roman"/>
              </a:rPr>
              <a:t>Solution. </a:t>
            </a:r>
            <a:r>
              <a:rPr lang="en-US" sz="1800" dirty="0">
                <a:latin typeface="Times-Roman"/>
              </a:rPr>
              <a:t>The five knots are equally spaced at </a:t>
            </a:r>
            <a:r>
              <a:rPr lang="en-US" sz="1800" i="1" dirty="0">
                <a:latin typeface="Times-Roman"/>
              </a:rPr>
              <a:t>h </a:t>
            </a:r>
            <a:r>
              <a:rPr lang="en-US" sz="1800" dirty="0">
                <a:latin typeface="Times-Roman"/>
              </a:rPr>
              <a:t>= 1. Recalling that the second derivative of a natural spline is zero at the first and last knot, we have </a:t>
            </a:r>
            <a:r>
              <a:rPr lang="en-US" sz="1800" i="1" dirty="0">
                <a:latin typeface="Times-Roman"/>
              </a:rPr>
              <a:t>k</a:t>
            </a:r>
            <a:r>
              <a:rPr lang="en-US" sz="1800" b="0" i="0" u="none" strike="noStrike" baseline="-25000" dirty="0">
                <a:latin typeface="Times-Roman"/>
              </a:rPr>
              <a:t>0</a:t>
            </a:r>
            <a:r>
              <a:rPr lang="en-US" sz="1800" b="0" i="0" u="none" strike="noStrike" baseline="0" dirty="0">
                <a:latin typeface="Times-Roman"/>
              </a:rPr>
              <a:t> </a:t>
            </a:r>
            <a:r>
              <a:rPr lang="en-US" sz="1800" dirty="0">
                <a:latin typeface="Times-Roman"/>
              </a:rPr>
              <a:t>= </a:t>
            </a:r>
            <a:r>
              <a:rPr lang="en-US" sz="1800" i="1" dirty="0">
                <a:latin typeface="Times-Roman"/>
              </a:rPr>
              <a:t>k</a:t>
            </a:r>
            <a:r>
              <a:rPr lang="en-US" sz="1800" b="0" i="0" u="none" strike="noStrike" baseline="-25000" dirty="0">
                <a:latin typeface="Times-Roman"/>
              </a:rPr>
              <a:t>4</a:t>
            </a:r>
            <a:r>
              <a:rPr lang="en-US" sz="1800" b="0" i="0" u="none" strike="noStrike" baseline="0" dirty="0">
                <a:latin typeface="Times-Roman"/>
              </a:rPr>
              <a:t> </a:t>
            </a:r>
            <a:r>
              <a:rPr lang="en-US" sz="1800" dirty="0">
                <a:latin typeface="Times-Roman"/>
              </a:rPr>
              <a:t>= 0</a:t>
            </a:r>
            <a:r>
              <a:rPr lang="en-US" sz="1800" i="1" dirty="0">
                <a:latin typeface="Times-Roman"/>
              </a:rPr>
              <a:t>. </a:t>
            </a:r>
            <a:r>
              <a:rPr lang="en-US" sz="1800" dirty="0">
                <a:latin typeface="Times-Roman"/>
              </a:rPr>
              <a:t>The second derivatives at the other knots are obtained using </a:t>
            </a:r>
            <a:r>
              <a:rPr lang="en-US" sz="1800" i="1" dirty="0" err="1">
                <a:latin typeface="Times-Roman"/>
              </a:rPr>
              <a:t>i</a:t>
            </a:r>
            <a:r>
              <a:rPr lang="en-US" sz="1800" i="1" dirty="0">
                <a:latin typeface="Times-Roman"/>
              </a:rPr>
              <a:t> </a:t>
            </a:r>
            <a:r>
              <a:rPr lang="en-US" sz="1800" dirty="0">
                <a:latin typeface="Times-Roman"/>
              </a:rPr>
              <a:t>= 1, 2, 3 results </a:t>
            </a:r>
            <a:r>
              <a:rPr lang="en-HK" sz="1800" dirty="0">
                <a:latin typeface="Times-Roman"/>
              </a:rPr>
              <a:t>in the simultaneous equations</a:t>
            </a:r>
          </a:p>
        </p:txBody>
      </p:sp>
      <p:grpSp>
        <p:nvGrpSpPr>
          <p:cNvPr id="7" name="Group 6">
            <a:extLst>
              <a:ext uri="{FF2B5EF4-FFF2-40B4-BE49-F238E27FC236}">
                <a16:creationId xmlns:a16="http://schemas.microsoft.com/office/drawing/2014/main" id="{085BA7AC-DFE5-4B51-8EB7-B2030020D7E4}"/>
              </a:ext>
            </a:extLst>
          </p:cNvPr>
          <p:cNvGrpSpPr/>
          <p:nvPr/>
        </p:nvGrpSpPr>
        <p:grpSpPr>
          <a:xfrm>
            <a:off x="1381323" y="3873091"/>
            <a:ext cx="3218582" cy="1483033"/>
            <a:chOff x="299831" y="4390506"/>
            <a:chExt cx="3693836" cy="1702017"/>
          </a:xfrm>
        </p:grpSpPr>
        <p:pic>
          <p:nvPicPr>
            <p:cNvPr id="8" name="Picture 7">
              <a:extLst>
                <a:ext uri="{FF2B5EF4-FFF2-40B4-BE49-F238E27FC236}">
                  <a16:creationId xmlns:a16="http://schemas.microsoft.com/office/drawing/2014/main" id="{469DDF4D-39DB-4E65-BC27-7639CF43AE03}"/>
                </a:ext>
              </a:extLst>
            </p:cNvPr>
            <p:cNvPicPr>
              <a:picLocks noChangeAspect="1"/>
            </p:cNvPicPr>
            <p:nvPr/>
          </p:nvPicPr>
          <p:blipFill rotWithShape="1">
            <a:blip r:embed="rId3"/>
            <a:srcRect t="1" r="31428" b="15043"/>
            <a:stretch/>
          </p:blipFill>
          <p:spPr>
            <a:xfrm>
              <a:off x="299831" y="4390506"/>
              <a:ext cx="3663591" cy="477489"/>
            </a:xfrm>
            <a:prstGeom prst="rect">
              <a:avLst/>
            </a:prstGeom>
          </p:spPr>
        </p:pic>
        <p:pic>
          <p:nvPicPr>
            <p:cNvPr id="9" name="Picture 8">
              <a:extLst>
                <a:ext uri="{FF2B5EF4-FFF2-40B4-BE49-F238E27FC236}">
                  <a16:creationId xmlns:a16="http://schemas.microsoft.com/office/drawing/2014/main" id="{8D25F740-91A5-4E72-BD5C-E08EEAEDD6F1}"/>
                </a:ext>
              </a:extLst>
            </p:cNvPr>
            <p:cNvPicPr>
              <a:picLocks noChangeAspect="1"/>
            </p:cNvPicPr>
            <p:nvPr/>
          </p:nvPicPr>
          <p:blipFill>
            <a:blip r:embed="rId4"/>
            <a:stretch>
              <a:fillRect/>
            </a:stretch>
          </p:blipFill>
          <p:spPr>
            <a:xfrm>
              <a:off x="611560" y="4941168"/>
              <a:ext cx="3382107" cy="1151355"/>
            </a:xfrm>
            <a:prstGeom prst="rect">
              <a:avLst/>
            </a:prstGeom>
          </p:spPr>
        </p:pic>
      </p:grpSp>
      <p:sp>
        <p:nvSpPr>
          <p:cNvPr id="10" name="Rectangle 9">
            <a:extLst>
              <a:ext uri="{FF2B5EF4-FFF2-40B4-BE49-F238E27FC236}">
                <a16:creationId xmlns:a16="http://schemas.microsoft.com/office/drawing/2014/main" id="{C379685E-0DDC-4066-B8C0-4B9071DE3AC6}"/>
              </a:ext>
            </a:extLst>
          </p:cNvPr>
          <p:cNvSpPr/>
          <p:nvPr/>
        </p:nvSpPr>
        <p:spPr>
          <a:xfrm>
            <a:off x="1438462" y="5470401"/>
            <a:ext cx="3161443" cy="307777"/>
          </a:xfrm>
          <a:prstGeom prst="rect">
            <a:avLst/>
          </a:prstGeom>
        </p:spPr>
        <p:txBody>
          <a:bodyPr wrap="none">
            <a:spAutoFit/>
          </a:bodyPr>
          <a:lstStyle/>
          <a:p>
            <a:r>
              <a:rPr lang="en-US" sz="1400" dirty="0">
                <a:latin typeface="Times-Roman"/>
              </a:rPr>
              <a:t>The solution is </a:t>
            </a:r>
            <a:r>
              <a:rPr lang="en-US" sz="1400" i="1" dirty="0">
                <a:latin typeface="Times-Roman"/>
              </a:rPr>
              <a:t>k</a:t>
            </a:r>
            <a:r>
              <a:rPr lang="en-US" sz="1400" b="0" i="0" u="none" strike="noStrike" baseline="-25000" dirty="0">
                <a:latin typeface="Times-Roman"/>
              </a:rPr>
              <a:t>1</a:t>
            </a:r>
            <a:r>
              <a:rPr lang="en-US" sz="1400" b="0" i="0" u="none" strike="noStrike" baseline="0" dirty="0">
                <a:latin typeface="Times-Roman"/>
              </a:rPr>
              <a:t> </a:t>
            </a:r>
            <a:r>
              <a:rPr lang="en-US" sz="1400" dirty="0">
                <a:latin typeface="Times-Roman"/>
              </a:rPr>
              <a:t>= </a:t>
            </a:r>
            <a:r>
              <a:rPr lang="en-US" sz="1400" i="1" dirty="0">
                <a:latin typeface="Times-Roman"/>
              </a:rPr>
              <a:t>k</a:t>
            </a:r>
            <a:r>
              <a:rPr lang="en-US" sz="1400" b="0" i="0" u="none" strike="noStrike" baseline="-25000" dirty="0">
                <a:latin typeface="Times-Roman"/>
              </a:rPr>
              <a:t>3</a:t>
            </a:r>
            <a:r>
              <a:rPr lang="en-US" sz="1400" b="0" i="0" u="none" strike="noStrike" baseline="0" dirty="0">
                <a:latin typeface="Times-Roman"/>
              </a:rPr>
              <a:t> </a:t>
            </a:r>
            <a:r>
              <a:rPr lang="en-US" sz="1400" dirty="0">
                <a:latin typeface="Times-Roman"/>
              </a:rPr>
              <a:t>= −30</a:t>
            </a:r>
            <a:r>
              <a:rPr lang="en-US" sz="1400" i="1" dirty="0">
                <a:latin typeface="Times-Roman"/>
              </a:rPr>
              <a:t>/</a:t>
            </a:r>
            <a:r>
              <a:rPr lang="en-US" sz="1400" dirty="0">
                <a:latin typeface="Times-Roman"/>
              </a:rPr>
              <a:t>7, </a:t>
            </a:r>
            <a:r>
              <a:rPr lang="en-US" sz="1400" i="1" dirty="0">
                <a:latin typeface="Times-Roman"/>
              </a:rPr>
              <a:t>k</a:t>
            </a:r>
            <a:r>
              <a:rPr lang="en-US" sz="1400" b="0" i="0" u="none" strike="noStrike" baseline="-25000" dirty="0">
                <a:latin typeface="Times-Roman"/>
              </a:rPr>
              <a:t>2</a:t>
            </a:r>
            <a:r>
              <a:rPr lang="en-US" sz="1400" b="0" i="0" u="none" strike="noStrike" baseline="0" dirty="0">
                <a:latin typeface="Times-Roman"/>
              </a:rPr>
              <a:t> </a:t>
            </a:r>
            <a:r>
              <a:rPr lang="en-US" sz="1400" dirty="0">
                <a:latin typeface="Times-Roman"/>
              </a:rPr>
              <a:t>= 36</a:t>
            </a:r>
            <a:r>
              <a:rPr lang="en-US" sz="1400" i="1" dirty="0">
                <a:latin typeface="Times-Roman"/>
              </a:rPr>
              <a:t>/</a:t>
            </a:r>
            <a:r>
              <a:rPr lang="en-US" sz="1400" dirty="0">
                <a:latin typeface="Times-Roman"/>
              </a:rPr>
              <a:t>7.</a:t>
            </a:r>
            <a:endParaRPr lang="en-HK" sz="1400" dirty="0">
              <a:latin typeface="Times-Roman"/>
            </a:endParaRPr>
          </a:p>
        </p:txBody>
      </p:sp>
      <p:sp>
        <p:nvSpPr>
          <p:cNvPr id="11" name="Rectangle 10">
            <a:extLst>
              <a:ext uri="{FF2B5EF4-FFF2-40B4-BE49-F238E27FC236}">
                <a16:creationId xmlns:a16="http://schemas.microsoft.com/office/drawing/2014/main" id="{BEC96B55-7BB2-4282-888D-7734847B613F}"/>
              </a:ext>
            </a:extLst>
          </p:cNvPr>
          <p:cNvSpPr/>
          <p:nvPr/>
        </p:nvSpPr>
        <p:spPr>
          <a:xfrm>
            <a:off x="4968340" y="3931184"/>
            <a:ext cx="4718596" cy="923330"/>
          </a:xfrm>
          <a:prstGeom prst="rect">
            <a:avLst/>
          </a:prstGeom>
        </p:spPr>
        <p:txBody>
          <a:bodyPr wrap="square">
            <a:spAutoFit/>
          </a:bodyPr>
          <a:lstStyle/>
          <a:p>
            <a:r>
              <a:rPr lang="en-US" sz="1800" dirty="0">
                <a:latin typeface="Times-Roman"/>
              </a:rPr>
              <a:t>The point </a:t>
            </a:r>
            <a:r>
              <a:rPr lang="en-US" sz="1800" i="1" dirty="0">
                <a:latin typeface="Times-Roman"/>
              </a:rPr>
              <a:t>x </a:t>
            </a:r>
            <a:r>
              <a:rPr lang="en-US" sz="1800" dirty="0">
                <a:latin typeface="Times-Roman"/>
              </a:rPr>
              <a:t>= 1</a:t>
            </a:r>
            <a:r>
              <a:rPr lang="en-US" sz="1800" i="1" dirty="0">
                <a:latin typeface="Times-Roman"/>
              </a:rPr>
              <a:t>.</a:t>
            </a:r>
            <a:r>
              <a:rPr lang="en-US" sz="1800" dirty="0">
                <a:latin typeface="Times-Roman"/>
              </a:rPr>
              <a:t>5 lies in the segment between knots 0 and 1. The corresponding </a:t>
            </a:r>
            <a:r>
              <a:rPr lang="en-HK" sz="1800" dirty="0">
                <a:latin typeface="Times-Roman"/>
              </a:rPr>
              <a:t>interpolant is obtained using</a:t>
            </a:r>
          </a:p>
        </p:txBody>
      </p:sp>
      <p:pic>
        <p:nvPicPr>
          <p:cNvPr id="12" name="Picture 11">
            <a:extLst>
              <a:ext uri="{FF2B5EF4-FFF2-40B4-BE49-F238E27FC236}">
                <a16:creationId xmlns:a16="http://schemas.microsoft.com/office/drawing/2014/main" id="{EA707BEC-9CB1-41FD-A33D-C17A49A77E8B}"/>
              </a:ext>
            </a:extLst>
          </p:cNvPr>
          <p:cNvPicPr>
            <a:picLocks noChangeAspect="1"/>
          </p:cNvPicPr>
          <p:nvPr/>
        </p:nvPicPr>
        <p:blipFill>
          <a:blip r:embed="rId5"/>
          <a:stretch>
            <a:fillRect/>
          </a:stretch>
        </p:blipFill>
        <p:spPr>
          <a:xfrm>
            <a:off x="5112356" y="4866866"/>
            <a:ext cx="4807644" cy="757423"/>
          </a:xfrm>
          <a:prstGeom prst="rect">
            <a:avLst/>
          </a:prstGeom>
        </p:spPr>
      </p:pic>
      <p:pic>
        <p:nvPicPr>
          <p:cNvPr id="13" name="Picture 12">
            <a:extLst>
              <a:ext uri="{FF2B5EF4-FFF2-40B4-BE49-F238E27FC236}">
                <a16:creationId xmlns:a16="http://schemas.microsoft.com/office/drawing/2014/main" id="{E39F110F-01D4-437F-8121-EEDBDCBC168D}"/>
              </a:ext>
            </a:extLst>
          </p:cNvPr>
          <p:cNvPicPr>
            <a:picLocks noChangeAspect="1"/>
          </p:cNvPicPr>
          <p:nvPr/>
        </p:nvPicPr>
        <p:blipFill>
          <a:blip r:embed="rId6"/>
          <a:stretch>
            <a:fillRect/>
          </a:stretch>
        </p:blipFill>
        <p:spPr>
          <a:xfrm>
            <a:off x="5090098" y="5754719"/>
            <a:ext cx="4125259" cy="953511"/>
          </a:xfrm>
          <a:prstGeom prst="rect">
            <a:avLst/>
          </a:prstGeom>
        </p:spPr>
      </p:pic>
    </p:spTree>
    <p:extLst>
      <p:ext uri="{BB962C8B-B14F-4D97-AF65-F5344CB8AC3E}">
        <p14:creationId xmlns:p14="http://schemas.microsoft.com/office/powerpoint/2010/main" val="1514946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Cubic Spline Interpolation</a:t>
            </a:r>
            <a:endParaRPr lang="id-ID" b="1" dirty="0"/>
          </a:p>
        </p:txBody>
      </p:sp>
      <p:sp>
        <p:nvSpPr>
          <p:cNvPr id="3" name="Rectangle 2">
            <a:extLst>
              <a:ext uri="{FF2B5EF4-FFF2-40B4-BE49-F238E27FC236}">
                <a16:creationId xmlns:a16="http://schemas.microsoft.com/office/drawing/2014/main" id="{8D62A679-2CE9-405A-8C22-6CC7DA53B830}"/>
              </a:ext>
            </a:extLst>
          </p:cNvPr>
          <p:cNvSpPr/>
          <p:nvPr/>
        </p:nvSpPr>
        <p:spPr>
          <a:xfrm>
            <a:off x="1239863" y="2002388"/>
            <a:ext cx="8208912" cy="923330"/>
          </a:xfrm>
          <a:prstGeom prst="rect">
            <a:avLst/>
          </a:prstGeom>
        </p:spPr>
        <p:txBody>
          <a:bodyPr wrap="square">
            <a:spAutoFit/>
          </a:bodyPr>
          <a:lstStyle/>
          <a:p>
            <a:pPr algn="just"/>
            <a:r>
              <a:rPr lang="en-US" sz="1800" dirty="0">
                <a:latin typeface="Times-Roman"/>
              </a:rPr>
              <a:t>By solving the equation for even smaller intervals (h=0.5, h=0,25, …), the plot of the interpolant, which in this case is made up of four cubic segments could be discretely shown as</a:t>
            </a:r>
            <a:endParaRPr lang="en-HK" sz="1800" dirty="0">
              <a:latin typeface="Times-Roman"/>
            </a:endParaRPr>
          </a:p>
        </p:txBody>
      </p:sp>
      <p:pic>
        <p:nvPicPr>
          <p:cNvPr id="5" name="Picture 4">
            <a:extLst>
              <a:ext uri="{FF2B5EF4-FFF2-40B4-BE49-F238E27FC236}">
                <a16:creationId xmlns:a16="http://schemas.microsoft.com/office/drawing/2014/main" id="{9194BCAB-2E5E-43C4-8ED5-73E7273BDE63}"/>
              </a:ext>
            </a:extLst>
          </p:cNvPr>
          <p:cNvPicPr>
            <a:picLocks noChangeAspect="1"/>
          </p:cNvPicPr>
          <p:nvPr/>
        </p:nvPicPr>
        <p:blipFill>
          <a:blip r:embed="rId2"/>
          <a:stretch>
            <a:fillRect/>
          </a:stretch>
        </p:blipFill>
        <p:spPr>
          <a:xfrm>
            <a:off x="2505869" y="2925718"/>
            <a:ext cx="5676900" cy="3714750"/>
          </a:xfrm>
          <a:prstGeom prst="rect">
            <a:avLst/>
          </a:prstGeom>
        </p:spPr>
      </p:pic>
    </p:spTree>
    <p:extLst>
      <p:ext uri="{BB962C8B-B14F-4D97-AF65-F5344CB8AC3E}">
        <p14:creationId xmlns:p14="http://schemas.microsoft.com/office/powerpoint/2010/main" val="2831525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Cubic Spline Interpolation</a:t>
            </a:r>
            <a:endParaRPr lang="id-ID" b="1" dirty="0"/>
          </a:p>
        </p:txBody>
      </p:sp>
      <p:sp>
        <p:nvSpPr>
          <p:cNvPr id="3" name="Rectangle 2">
            <a:extLst>
              <a:ext uri="{FF2B5EF4-FFF2-40B4-BE49-F238E27FC236}">
                <a16:creationId xmlns:a16="http://schemas.microsoft.com/office/drawing/2014/main" id="{D836BE28-95AE-4081-91B5-F44DE7F8110A}"/>
              </a:ext>
            </a:extLst>
          </p:cNvPr>
          <p:cNvSpPr/>
          <p:nvPr/>
        </p:nvSpPr>
        <p:spPr>
          <a:xfrm>
            <a:off x="1295932" y="1962694"/>
            <a:ext cx="8568630" cy="584775"/>
          </a:xfrm>
          <a:prstGeom prst="rect">
            <a:avLst/>
          </a:prstGeom>
        </p:spPr>
        <p:txBody>
          <a:bodyPr wrap="square">
            <a:spAutoFit/>
          </a:bodyPr>
          <a:lstStyle/>
          <a:p>
            <a:pPr algn="just"/>
            <a:r>
              <a:rPr lang="en-US" sz="1600" dirty="0">
                <a:latin typeface="Times-Roman"/>
              </a:rPr>
              <a:t>If the data points are not evenly spaced, we need </a:t>
            </a:r>
            <a:r>
              <a:rPr lang="en-US" sz="1600" i="1" dirty="0">
                <a:latin typeface="Times-Roman"/>
              </a:rPr>
              <a:t>4(n-1)</a:t>
            </a:r>
            <a:r>
              <a:rPr lang="en-US" sz="1600" dirty="0">
                <a:latin typeface="Times-Roman"/>
              </a:rPr>
              <a:t> independent equations to find all the coefficients. First, the cubic functions must intersect the data the points on the left and the right:</a:t>
            </a:r>
            <a:endParaRPr lang="en-HK" sz="2800" dirty="0">
              <a:latin typeface="Times-Roman"/>
            </a:endParaRPr>
          </a:p>
        </p:txBody>
      </p:sp>
      <p:pic>
        <p:nvPicPr>
          <p:cNvPr id="5" name="Picture 4">
            <a:extLst>
              <a:ext uri="{FF2B5EF4-FFF2-40B4-BE49-F238E27FC236}">
                <a16:creationId xmlns:a16="http://schemas.microsoft.com/office/drawing/2014/main" id="{0F5FD2A2-8949-4535-BB55-BDE271A7E3ED}"/>
              </a:ext>
            </a:extLst>
          </p:cNvPr>
          <p:cNvPicPr>
            <a:picLocks noChangeAspect="1"/>
          </p:cNvPicPr>
          <p:nvPr/>
        </p:nvPicPr>
        <p:blipFill>
          <a:blip r:embed="rId2"/>
          <a:stretch>
            <a:fillRect/>
          </a:stretch>
        </p:blipFill>
        <p:spPr>
          <a:xfrm>
            <a:off x="3733106" y="2652926"/>
            <a:ext cx="3694280" cy="665702"/>
          </a:xfrm>
          <a:prstGeom prst="rect">
            <a:avLst/>
          </a:prstGeom>
        </p:spPr>
      </p:pic>
      <p:sp>
        <p:nvSpPr>
          <p:cNvPr id="6" name="Rectangle 5">
            <a:extLst>
              <a:ext uri="{FF2B5EF4-FFF2-40B4-BE49-F238E27FC236}">
                <a16:creationId xmlns:a16="http://schemas.microsoft.com/office/drawing/2014/main" id="{302B9042-D370-451D-94BF-D57B9316B7C7}"/>
              </a:ext>
            </a:extLst>
          </p:cNvPr>
          <p:cNvSpPr/>
          <p:nvPr/>
        </p:nvSpPr>
        <p:spPr>
          <a:xfrm>
            <a:off x="1295931" y="3461327"/>
            <a:ext cx="8568630" cy="830997"/>
          </a:xfrm>
          <a:prstGeom prst="rect">
            <a:avLst/>
          </a:prstGeom>
        </p:spPr>
        <p:txBody>
          <a:bodyPr wrap="square">
            <a:spAutoFit/>
          </a:bodyPr>
          <a:lstStyle/>
          <a:p>
            <a:pPr algn="just"/>
            <a:r>
              <a:rPr lang="en-US" sz="1600" dirty="0">
                <a:latin typeface="Times-Roman"/>
              </a:rPr>
              <a:t>which gives us 2</a:t>
            </a:r>
            <a:r>
              <a:rPr lang="en-US" sz="1600" i="1" dirty="0">
                <a:latin typeface="Times-Roman"/>
              </a:rPr>
              <a:t>(n</a:t>
            </a:r>
            <a:r>
              <a:rPr lang="en-US" sz="1600" dirty="0">
                <a:latin typeface="Times-Roman"/>
              </a:rPr>
              <a:t>−1</a:t>
            </a:r>
            <a:r>
              <a:rPr lang="en-US" sz="1600" i="1" dirty="0">
                <a:latin typeface="Times-Roman"/>
              </a:rPr>
              <a:t>) </a:t>
            </a:r>
            <a:r>
              <a:rPr lang="en-US" sz="1600" dirty="0">
                <a:latin typeface="Times-Roman"/>
              </a:rPr>
              <a:t>equations. Next, we want each cubic function to join as smoothly with its neighbors as possible, so we constrain the splines to have continuous first and second derivatives at the </a:t>
            </a:r>
            <a:r>
              <a:rPr lang="pt-BR" sz="1600" dirty="0">
                <a:latin typeface="Times-Roman"/>
              </a:rPr>
              <a:t>data points </a:t>
            </a:r>
            <a:r>
              <a:rPr lang="pt-BR" sz="1600" i="1" dirty="0">
                <a:latin typeface="Times-Roman"/>
              </a:rPr>
              <a:t>i </a:t>
            </a:r>
            <a:r>
              <a:rPr lang="pt-BR" sz="1600" dirty="0">
                <a:latin typeface="Times-Roman"/>
              </a:rPr>
              <a:t>= 2</a:t>
            </a:r>
            <a:r>
              <a:rPr lang="pt-BR" sz="1600" i="1" dirty="0">
                <a:latin typeface="Times-Roman"/>
              </a:rPr>
              <a:t>, . . . , n </a:t>
            </a:r>
            <a:r>
              <a:rPr lang="pt-BR" sz="1600" dirty="0">
                <a:latin typeface="Times-Roman"/>
              </a:rPr>
              <a:t>−1:</a:t>
            </a:r>
            <a:endParaRPr lang="en-HK" sz="1600" dirty="0">
              <a:latin typeface="Times-Roman"/>
            </a:endParaRPr>
          </a:p>
        </p:txBody>
      </p:sp>
      <p:pic>
        <p:nvPicPr>
          <p:cNvPr id="7" name="Picture 6">
            <a:extLst>
              <a:ext uri="{FF2B5EF4-FFF2-40B4-BE49-F238E27FC236}">
                <a16:creationId xmlns:a16="http://schemas.microsoft.com/office/drawing/2014/main" id="{C0A8C5C0-579F-4B77-8017-93FA6D6E47D9}"/>
              </a:ext>
            </a:extLst>
          </p:cNvPr>
          <p:cNvPicPr>
            <a:picLocks noChangeAspect="1"/>
          </p:cNvPicPr>
          <p:nvPr/>
        </p:nvPicPr>
        <p:blipFill>
          <a:blip r:embed="rId3"/>
          <a:stretch>
            <a:fillRect/>
          </a:stretch>
        </p:blipFill>
        <p:spPr>
          <a:xfrm>
            <a:off x="3670373" y="4307445"/>
            <a:ext cx="3676055" cy="737009"/>
          </a:xfrm>
          <a:prstGeom prst="rect">
            <a:avLst/>
          </a:prstGeom>
        </p:spPr>
      </p:pic>
      <p:sp>
        <p:nvSpPr>
          <p:cNvPr id="8" name="Rectangle 7">
            <a:extLst>
              <a:ext uri="{FF2B5EF4-FFF2-40B4-BE49-F238E27FC236}">
                <a16:creationId xmlns:a16="http://schemas.microsoft.com/office/drawing/2014/main" id="{37C48FFC-D3C0-415D-91A0-8708307C4B8C}"/>
              </a:ext>
            </a:extLst>
          </p:cNvPr>
          <p:cNvSpPr/>
          <p:nvPr/>
        </p:nvSpPr>
        <p:spPr>
          <a:xfrm>
            <a:off x="1295932" y="5115708"/>
            <a:ext cx="8424936" cy="1077218"/>
          </a:xfrm>
          <a:prstGeom prst="rect">
            <a:avLst/>
          </a:prstGeom>
        </p:spPr>
        <p:txBody>
          <a:bodyPr wrap="square">
            <a:spAutoFit/>
          </a:bodyPr>
          <a:lstStyle/>
          <a:p>
            <a:r>
              <a:rPr lang="en-US" sz="1600" dirty="0">
                <a:latin typeface="Times-Roman"/>
              </a:rPr>
              <a:t>which gives us 2</a:t>
            </a:r>
            <a:r>
              <a:rPr lang="en-US" sz="1600" i="1" dirty="0">
                <a:latin typeface="Times-Roman"/>
              </a:rPr>
              <a:t>(n </a:t>
            </a:r>
            <a:r>
              <a:rPr lang="en-US" sz="1600" dirty="0">
                <a:latin typeface="Times-Roman"/>
              </a:rPr>
              <a:t>−2</a:t>
            </a:r>
            <a:r>
              <a:rPr lang="en-US" sz="1600" i="1" dirty="0">
                <a:latin typeface="Times-Roman"/>
              </a:rPr>
              <a:t>) </a:t>
            </a:r>
            <a:r>
              <a:rPr lang="en-US" sz="1600" dirty="0">
                <a:latin typeface="Times-Roman"/>
              </a:rPr>
              <a:t>equations. Two more equations are required to compute the coefficients of </a:t>
            </a:r>
            <a:r>
              <a:rPr lang="en-US" sz="1600" i="1" dirty="0">
                <a:latin typeface="Times-Roman"/>
              </a:rPr>
              <a:t>Si(x)</a:t>
            </a:r>
            <a:r>
              <a:rPr lang="en-US" sz="1600" dirty="0">
                <a:latin typeface="Times-Roman"/>
              </a:rPr>
              <a:t>. These last two constraints are arbitrary; A common set of final constraints is to assume that the second derivatives are zero at the endpoints. This means that the curve is a “straight line” at the end points. Explicitly,</a:t>
            </a:r>
            <a:endParaRPr lang="en-HK" sz="1600" dirty="0">
              <a:latin typeface="Times-Roman"/>
            </a:endParaRPr>
          </a:p>
        </p:txBody>
      </p:sp>
      <p:pic>
        <p:nvPicPr>
          <p:cNvPr id="9" name="Picture 8">
            <a:extLst>
              <a:ext uri="{FF2B5EF4-FFF2-40B4-BE49-F238E27FC236}">
                <a16:creationId xmlns:a16="http://schemas.microsoft.com/office/drawing/2014/main" id="{8CC83686-AB7E-4630-94A3-F349506F934C}"/>
              </a:ext>
            </a:extLst>
          </p:cNvPr>
          <p:cNvPicPr>
            <a:picLocks noChangeAspect="1"/>
          </p:cNvPicPr>
          <p:nvPr/>
        </p:nvPicPr>
        <p:blipFill>
          <a:blip r:embed="rId4"/>
          <a:stretch>
            <a:fillRect/>
          </a:stretch>
        </p:blipFill>
        <p:spPr>
          <a:xfrm>
            <a:off x="4608300" y="6031365"/>
            <a:ext cx="1590477" cy="761637"/>
          </a:xfrm>
          <a:prstGeom prst="rect">
            <a:avLst/>
          </a:prstGeom>
        </p:spPr>
      </p:pic>
    </p:spTree>
    <p:extLst>
      <p:ext uri="{BB962C8B-B14F-4D97-AF65-F5344CB8AC3E}">
        <p14:creationId xmlns:p14="http://schemas.microsoft.com/office/powerpoint/2010/main" val="2264360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6843712" y="1535113"/>
            <a:ext cx="3734855" cy="1260475"/>
          </a:xfrm>
        </p:spPr>
        <p:txBody>
          <a:bodyPr/>
          <a:lstStyle/>
          <a:p>
            <a:pPr algn="ctr"/>
            <a:r>
              <a:rPr lang="en-HK" b="1" dirty="0"/>
              <a:t>Cubic Spline Interpolation</a:t>
            </a:r>
            <a:endParaRPr lang="id-ID" b="1" dirty="0"/>
          </a:p>
        </p:txBody>
      </p:sp>
      <p:pic>
        <p:nvPicPr>
          <p:cNvPr id="2" name="Picture 1">
            <a:extLst>
              <a:ext uri="{FF2B5EF4-FFF2-40B4-BE49-F238E27FC236}">
                <a16:creationId xmlns:a16="http://schemas.microsoft.com/office/drawing/2014/main" id="{51865720-0B36-4AD2-8BDB-2C05FA1D71F3}"/>
              </a:ext>
            </a:extLst>
          </p:cNvPr>
          <p:cNvPicPr>
            <a:picLocks noChangeAspect="1"/>
          </p:cNvPicPr>
          <p:nvPr/>
        </p:nvPicPr>
        <p:blipFill>
          <a:blip r:embed="rId2"/>
          <a:stretch>
            <a:fillRect/>
          </a:stretch>
        </p:blipFill>
        <p:spPr>
          <a:xfrm>
            <a:off x="1295932" y="1052482"/>
            <a:ext cx="5912133" cy="5761068"/>
          </a:xfrm>
          <a:prstGeom prst="rect">
            <a:avLst/>
          </a:prstGeom>
        </p:spPr>
      </p:pic>
    </p:spTree>
    <p:extLst>
      <p:ext uri="{BB962C8B-B14F-4D97-AF65-F5344CB8AC3E}">
        <p14:creationId xmlns:p14="http://schemas.microsoft.com/office/powerpoint/2010/main" val="1536757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Cubic Spline Interpolation</a:t>
            </a:r>
            <a:endParaRPr lang="id-ID" b="1" dirty="0"/>
          </a:p>
        </p:txBody>
      </p:sp>
      <p:sp>
        <p:nvSpPr>
          <p:cNvPr id="3" name="Subtitle 2">
            <a:extLst>
              <a:ext uri="{FF2B5EF4-FFF2-40B4-BE49-F238E27FC236}">
                <a16:creationId xmlns:a16="http://schemas.microsoft.com/office/drawing/2014/main" id="{FBBD4277-90B6-4886-A796-140FEC522BB9}"/>
              </a:ext>
            </a:extLst>
          </p:cNvPr>
          <p:cNvSpPr txBox="1">
            <a:spLocks/>
          </p:cNvSpPr>
          <p:nvPr/>
        </p:nvSpPr>
        <p:spPr>
          <a:xfrm>
            <a:off x="1164423" y="1883296"/>
            <a:ext cx="8641563" cy="24196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1600" dirty="0">
                <a:latin typeface="Times-Roman"/>
              </a:rPr>
              <a:t>Find the cubic spline interpolation at x = 1.5 based on the data x = [0, 1, 2], y = [1, 3, 2]. First, we create the appropriate system of equations and find the coefficients of the cubic splines. The easier way to show and solve the system is using matrix form.</a:t>
            </a:r>
            <a:endParaRPr lang="en-US" sz="1600" baseline="30000" dirty="0">
              <a:latin typeface="Times-Roman"/>
            </a:endParaRPr>
          </a:p>
        </p:txBody>
      </p:sp>
      <p:pic>
        <p:nvPicPr>
          <p:cNvPr id="5" name="Picture 4">
            <a:extLst>
              <a:ext uri="{FF2B5EF4-FFF2-40B4-BE49-F238E27FC236}">
                <a16:creationId xmlns:a16="http://schemas.microsoft.com/office/drawing/2014/main" id="{F00950FD-D769-4EBA-9997-262DC0E8B7C6}"/>
              </a:ext>
            </a:extLst>
          </p:cNvPr>
          <p:cNvPicPr>
            <a:picLocks noChangeAspect="1"/>
          </p:cNvPicPr>
          <p:nvPr/>
        </p:nvPicPr>
        <p:blipFill>
          <a:blip r:embed="rId2"/>
          <a:stretch>
            <a:fillRect/>
          </a:stretch>
        </p:blipFill>
        <p:spPr>
          <a:xfrm>
            <a:off x="1415918" y="2819400"/>
            <a:ext cx="4352925" cy="1924050"/>
          </a:xfrm>
          <a:prstGeom prst="rect">
            <a:avLst/>
          </a:prstGeom>
        </p:spPr>
      </p:pic>
      <p:pic>
        <p:nvPicPr>
          <p:cNvPr id="6" name="Picture 5">
            <a:extLst>
              <a:ext uri="{FF2B5EF4-FFF2-40B4-BE49-F238E27FC236}">
                <a16:creationId xmlns:a16="http://schemas.microsoft.com/office/drawing/2014/main" id="{838AEAE5-2B3C-4C09-A54E-E17C6DBB2C8C}"/>
              </a:ext>
            </a:extLst>
          </p:cNvPr>
          <p:cNvPicPr>
            <a:picLocks noChangeAspect="1"/>
          </p:cNvPicPr>
          <p:nvPr/>
        </p:nvPicPr>
        <p:blipFill>
          <a:blip r:embed="rId3"/>
          <a:stretch>
            <a:fillRect/>
          </a:stretch>
        </p:blipFill>
        <p:spPr>
          <a:xfrm>
            <a:off x="1415918" y="4907632"/>
            <a:ext cx="4908763" cy="1223773"/>
          </a:xfrm>
          <a:prstGeom prst="rect">
            <a:avLst/>
          </a:prstGeom>
        </p:spPr>
      </p:pic>
      <p:pic>
        <p:nvPicPr>
          <p:cNvPr id="7" name="Picture 6">
            <a:extLst>
              <a:ext uri="{FF2B5EF4-FFF2-40B4-BE49-F238E27FC236}">
                <a16:creationId xmlns:a16="http://schemas.microsoft.com/office/drawing/2014/main" id="{2BE4ED59-79EF-4017-BB43-42704A15C81B}"/>
              </a:ext>
            </a:extLst>
          </p:cNvPr>
          <p:cNvPicPr>
            <a:picLocks noChangeAspect="1"/>
          </p:cNvPicPr>
          <p:nvPr/>
        </p:nvPicPr>
        <p:blipFill rotWithShape="1">
          <a:blip r:embed="rId4"/>
          <a:srcRect r="13036"/>
          <a:stretch/>
        </p:blipFill>
        <p:spPr>
          <a:xfrm>
            <a:off x="6565949" y="2819119"/>
            <a:ext cx="2736304" cy="3408156"/>
          </a:xfrm>
          <a:prstGeom prst="rect">
            <a:avLst/>
          </a:prstGeom>
        </p:spPr>
      </p:pic>
    </p:spTree>
    <p:extLst>
      <p:ext uri="{BB962C8B-B14F-4D97-AF65-F5344CB8AC3E}">
        <p14:creationId xmlns:p14="http://schemas.microsoft.com/office/powerpoint/2010/main" val="3638262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Least-Squares Fit</a:t>
            </a:r>
            <a:endParaRPr lang="id-ID" b="1" dirty="0"/>
          </a:p>
        </p:txBody>
      </p:sp>
      <p:sp>
        <p:nvSpPr>
          <p:cNvPr id="3" name="Text Box 7">
            <a:extLst>
              <a:ext uri="{FF2B5EF4-FFF2-40B4-BE49-F238E27FC236}">
                <a16:creationId xmlns:a16="http://schemas.microsoft.com/office/drawing/2014/main" id="{35E8E92B-7317-4B89-ADFE-5524626EF5F8}"/>
              </a:ext>
            </a:extLst>
          </p:cNvPr>
          <p:cNvSpPr txBox="1">
            <a:spLocks noChangeArrowheads="1"/>
          </p:cNvSpPr>
          <p:nvPr/>
        </p:nvSpPr>
        <p:spPr bwMode="auto">
          <a:xfrm>
            <a:off x="1295932" y="1997076"/>
            <a:ext cx="8534400" cy="4494212"/>
          </a:xfrm>
          <a:prstGeom prst="rect">
            <a:avLst/>
          </a:prstGeom>
          <a:noFill/>
          <a:ln w="9525">
            <a:solidFill>
              <a:srgbClr val="0066CC"/>
            </a:solidFill>
            <a:miter lim="800000"/>
            <a:headEnd/>
            <a:tailEnd/>
          </a:ln>
        </p:spPr>
        <p:txBody>
          <a:bodyPr>
            <a:spAutoFit/>
          </a:bodyPr>
          <a:lstStyle/>
          <a:p>
            <a:pPr>
              <a:spcAft>
                <a:spcPts val="0"/>
              </a:spcAft>
              <a:defRPr/>
            </a:pPr>
            <a:r>
              <a:rPr lang="en-US" sz="2200" dirty="0">
                <a:latin typeface="+mn-lt"/>
                <a:cs typeface="+mn-cs"/>
              </a:rPr>
              <a:t>Let                                    be the function that is to be fitted to the n + 1 data points (x</a:t>
            </a:r>
            <a:r>
              <a:rPr lang="en-US" sz="2200" baseline="-25000" dirty="0">
                <a:latin typeface="+mn-lt"/>
                <a:cs typeface="+mn-cs"/>
              </a:rPr>
              <a:t>i</a:t>
            </a:r>
            <a:r>
              <a:rPr lang="en-US" sz="2200" dirty="0">
                <a:latin typeface="+mn-lt"/>
                <a:cs typeface="+mn-cs"/>
              </a:rPr>
              <a:t> , </a:t>
            </a:r>
            <a:r>
              <a:rPr lang="en-US" sz="2200" dirty="0" err="1">
                <a:latin typeface="+mn-lt"/>
                <a:cs typeface="+mn-cs"/>
              </a:rPr>
              <a:t>y</a:t>
            </a:r>
            <a:r>
              <a:rPr lang="en-US" sz="2200" baseline="-25000" dirty="0" err="1">
                <a:latin typeface="+mn-lt"/>
                <a:cs typeface="+mn-cs"/>
              </a:rPr>
              <a:t>i</a:t>
            </a:r>
            <a:r>
              <a:rPr lang="en-US" sz="2200" dirty="0">
                <a:latin typeface="+mn-lt"/>
                <a:cs typeface="+mn-cs"/>
              </a:rPr>
              <a:t> ), </a:t>
            </a:r>
            <a:r>
              <a:rPr lang="en-US" sz="2200" dirty="0" err="1">
                <a:latin typeface="+mn-lt"/>
                <a:cs typeface="+mn-cs"/>
              </a:rPr>
              <a:t>i</a:t>
            </a:r>
            <a:r>
              <a:rPr lang="en-US" sz="2200" dirty="0">
                <a:latin typeface="+mn-lt"/>
                <a:cs typeface="+mn-cs"/>
              </a:rPr>
              <a:t> = 0,1, . . ,n. The notation implies that a function of x contains m+ 1 variable a</a:t>
            </a:r>
            <a:r>
              <a:rPr lang="en-US" sz="2200" baseline="-25000" dirty="0">
                <a:latin typeface="+mn-lt"/>
                <a:cs typeface="+mn-cs"/>
              </a:rPr>
              <a:t>0</a:t>
            </a:r>
            <a:r>
              <a:rPr lang="en-US" sz="2200" dirty="0">
                <a:latin typeface="+mn-lt"/>
                <a:cs typeface="+mn-cs"/>
              </a:rPr>
              <a:t>,a</a:t>
            </a:r>
            <a:r>
              <a:rPr lang="en-US" sz="2200" baseline="-25000" dirty="0">
                <a:latin typeface="+mn-lt"/>
                <a:cs typeface="+mn-cs"/>
              </a:rPr>
              <a:t>1</a:t>
            </a:r>
            <a:r>
              <a:rPr lang="en-US" sz="2200" dirty="0">
                <a:latin typeface="+mn-lt"/>
                <a:cs typeface="+mn-cs"/>
              </a:rPr>
              <a:t>,. . . ,a</a:t>
            </a:r>
            <a:r>
              <a:rPr lang="en-US" sz="2200" baseline="-25000" dirty="0">
                <a:latin typeface="+mn-lt"/>
                <a:cs typeface="+mn-cs"/>
              </a:rPr>
              <a:t>m</a:t>
            </a:r>
            <a:r>
              <a:rPr lang="en-US" sz="2200" dirty="0">
                <a:latin typeface="+mn-lt"/>
                <a:cs typeface="+mn-cs"/>
              </a:rPr>
              <a:t>, where m &lt; n. The form of f (x) is determined beforehand, usually from the theory associated with the experiment from which the data are obtained.</a:t>
            </a:r>
          </a:p>
          <a:p>
            <a:pPr>
              <a:defRPr/>
            </a:pPr>
            <a:r>
              <a:rPr lang="en-US" sz="2200" dirty="0">
                <a:latin typeface="+mn-lt"/>
                <a:cs typeface="+mn-cs"/>
              </a:rPr>
              <a:t>Curve fitting consists of two steps: choosing the form of f (x), followed by computation of the parameters that produce the best fit to the data.</a:t>
            </a:r>
          </a:p>
          <a:p>
            <a:pPr>
              <a:defRPr/>
            </a:pPr>
            <a:r>
              <a:rPr lang="en-US" sz="2200" dirty="0">
                <a:latin typeface="+mn-lt"/>
                <a:cs typeface="+mn-cs"/>
              </a:rPr>
              <a:t>What is meant by “best” fit? If the noise is confined to the y-coordinate, the most commonly used measure is the least-squares fit, which minimizes the function</a:t>
            </a:r>
          </a:p>
          <a:p>
            <a:pPr>
              <a:defRPr/>
            </a:pPr>
            <a:endParaRPr lang="en-US" sz="2200" dirty="0">
              <a:latin typeface="+mn-lt"/>
              <a:cs typeface="+mn-cs"/>
            </a:endParaRPr>
          </a:p>
          <a:p>
            <a:pPr>
              <a:defRPr/>
            </a:pPr>
            <a:r>
              <a:rPr lang="en-US" sz="2200" dirty="0">
                <a:latin typeface="+mn-lt"/>
                <a:cs typeface="+mn-cs"/>
              </a:rPr>
              <a:t>The terms </a:t>
            </a:r>
            <a:r>
              <a:rPr lang="en-US" sz="2200" dirty="0" err="1">
                <a:latin typeface="+mn-lt"/>
                <a:cs typeface="+mn-cs"/>
              </a:rPr>
              <a:t>r</a:t>
            </a:r>
            <a:r>
              <a:rPr lang="en-US" sz="2200" baseline="-25000" dirty="0" err="1">
                <a:latin typeface="+mn-lt"/>
                <a:cs typeface="+mn-cs"/>
              </a:rPr>
              <a:t>i</a:t>
            </a:r>
            <a:r>
              <a:rPr lang="en-US" sz="2200" dirty="0">
                <a:latin typeface="+mn-lt"/>
                <a:cs typeface="+mn-cs"/>
              </a:rPr>
              <a:t> = </a:t>
            </a:r>
            <a:r>
              <a:rPr lang="en-US" sz="2200" dirty="0" err="1">
                <a:latin typeface="+mn-lt"/>
                <a:cs typeface="+mn-cs"/>
              </a:rPr>
              <a:t>y</a:t>
            </a:r>
            <a:r>
              <a:rPr lang="en-US" sz="2200" baseline="-25000" dirty="0" err="1">
                <a:latin typeface="+mn-lt"/>
                <a:cs typeface="+mn-cs"/>
              </a:rPr>
              <a:t>i</a:t>
            </a:r>
            <a:r>
              <a:rPr lang="en-US" sz="2200" dirty="0">
                <a:latin typeface="+mn-lt"/>
                <a:cs typeface="+mn-cs"/>
              </a:rPr>
              <a:t> − f (x</a:t>
            </a:r>
            <a:r>
              <a:rPr lang="en-US" sz="2200" baseline="-25000" dirty="0">
                <a:latin typeface="+mn-lt"/>
                <a:cs typeface="+mn-cs"/>
              </a:rPr>
              <a:t>i</a:t>
            </a:r>
            <a:r>
              <a:rPr lang="en-US" sz="2200" dirty="0">
                <a:latin typeface="+mn-lt"/>
                <a:cs typeface="+mn-cs"/>
              </a:rPr>
              <a:t> ) are called </a:t>
            </a:r>
            <a:r>
              <a:rPr lang="en-US" sz="2200" b="1" dirty="0">
                <a:solidFill>
                  <a:srgbClr val="FF0000"/>
                </a:solidFill>
                <a:latin typeface="+mn-lt"/>
                <a:cs typeface="+mn-cs"/>
              </a:rPr>
              <a:t>residuals</a:t>
            </a:r>
          </a:p>
        </p:txBody>
      </p:sp>
      <p:pic>
        <p:nvPicPr>
          <p:cNvPr id="5" name="Picture 1">
            <a:extLst>
              <a:ext uri="{FF2B5EF4-FFF2-40B4-BE49-F238E27FC236}">
                <a16:creationId xmlns:a16="http://schemas.microsoft.com/office/drawing/2014/main" id="{090BC19F-07EE-431C-8C5B-94B393A0FB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7920" y="2033588"/>
            <a:ext cx="2462212" cy="34290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54764551-7FF0-4FE6-90AD-5C8F55A73A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5682" y="5424488"/>
            <a:ext cx="3346450" cy="68580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137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Least-Squares Fit</a:t>
            </a:r>
            <a:endParaRPr lang="id-ID" b="1" dirty="0"/>
          </a:p>
        </p:txBody>
      </p:sp>
      <p:sp>
        <p:nvSpPr>
          <p:cNvPr id="3" name="Text Box 7">
            <a:extLst>
              <a:ext uri="{FF2B5EF4-FFF2-40B4-BE49-F238E27FC236}">
                <a16:creationId xmlns:a16="http://schemas.microsoft.com/office/drawing/2014/main" id="{001FB69A-049D-4826-8881-2FAF0E790D68}"/>
              </a:ext>
            </a:extLst>
          </p:cNvPr>
          <p:cNvSpPr txBox="1">
            <a:spLocks noChangeArrowheads="1"/>
          </p:cNvSpPr>
          <p:nvPr/>
        </p:nvSpPr>
        <p:spPr bwMode="auto">
          <a:xfrm>
            <a:off x="1077119" y="1647823"/>
            <a:ext cx="8534400" cy="4719241"/>
          </a:xfrm>
          <a:prstGeom prst="rect">
            <a:avLst/>
          </a:prstGeom>
          <a:noFill/>
          <a:ln w="9525">
            <a:noFill/>
            <a:miter lim="800000"/>
            <a:headEnd/>
            <a:tailEnd/>
          </a:ln>
        </p:spPr>
        <p:txBody>
          <a:bodyPr>
            <a:spAutoFit/>
          </a:bodyPr>
          <a:lstStyle/>
          <a:p>
            <a:pPr>
              <a:defRPr/>
            </a:pPr>
            <a:r>
              <a:rPr lang="en-US" sz="2200" dirty="0">
                <a:latin typeface="+mn-lt"/>
                <a:cs typeface="+mn-cs"/>
              </a:rPr>
              <a:t>Therefore, the optimal values of the parameters are given by the solution of the equations</a:t>
            </a:r>
          </a:p>
          <a:p>
            <a:pPr>
              <a:defRPr/>
            </a:pPr>
            <a:endParaRPr lang="en-US" sz="2200" b="1" baseline="30000" dirty="0">
              <a:latin typeface="+mn-lt"/>
              <a:cs typeface="+mn-cs"/>
            </a:endParaRPr>
          </a:p>
          <a:p>
            <a:pPr>
              <a:defRPr/>
            </a:pPr>
            <a:endParaRPr lang="en-US" sz="2200" b="1" baseline="30000" dirty="0">
              <a:latin typeface="+mn-lt"/>
            </a:endParaRPr>
          </a:p>
          <a:p>
            <a:pPr>
              <a:defRPr/>
            </a:pPr>
            <a:endParaRPr lang="en-US" sz="2200" b="1" baseline="30000" dirty="0">
              <a:latin typeface="+mn-lt"/>
              <a:cs typeface="+mn-cs"/>
            </a:endParaRPr>
          </a:p>
          <a:p>
            <a:pPr>
              <a:defRPr/>
            </a:pPr>
            <a:r>
              <a:rPr lang="en-US" sz="2200" dirty="0">
                <a:latin typeface="+mn-lt"/>
                <a:cs typeface="+mn-cs"/>
              </a:rPr>
              <a:t>The function S to be minimized is thus the sum of the squares of the residuals. Often the fitting function is chosen as a linear combination of specified functions </a:t>
            </a:r>
            <a:r>
              <a:rPr lang="en-US" sz="2200" dirty="0" err="1">
                <a:latin typeface="+mn-lt"/>
                <a:cs typeface="+mn-cs"/>
              </a:rPr>
              <a:t>f</a:t>
            </a:r>
            <a:r>
              <a:rPr lang="en-US" sz="2200" baseline="-25000" dirty="0" err="1">
                <a:latin typeface="+mn-lt"/>
                <a:cs typeface="+mn-cs"/>
              </a:rPr>
              <a:t>j</a:t>
            </a:r>
            <a:r>
              <a:rPr lang="en-US" sz="2200" dirty="0">
                <a:latin typeface="+mn-lt"/>
                <a:cs typeface="+mn-cs"/>
              </a:rPr>
              <a:t> (x):</a:t>
            </a:r>
          </a:p>
          <a:p>
            <a:pPr>
              <a:defRPr/>
            </a:pPr>
            <a:endParaRPr lang="en-US" sz="2200" b="1" baseline="30000" dirty="0">
              <a:latin typeface="+mn-lt"/>
              <a:cs typeface="+mn-cs"/>
            </a:endParaRPr>
          </a:p>
          <a:p>
            <a:pPr>
              <a:defRPr/>
            </a:pPr>
            <a:endParaRPr lang="en-US" sz="2200" b="1" baseline="30000" dirty="0">
              <a:latin typeface="+mn-lt"/>
              <a:cs typeface="+mn-cs"/>
            </a:endParaRPr>
          </a:p>
          <a:p>
            <a:pPr>
              <a:defRPr/>
            </a:pPr>
            <a:endParaRPr lang="en-US" sz="2200" b="1" baseline="30000" dirty="0">
              <a:latin typeface="+mn-lt"/>
              <a:cs typeface="+mn-cs"/>
            </a:endParaRPr>
          </a:p>
          <a:p>
            <a:pPr>
              <a:defRPr/>
            </a:pPr>
            <a:r>
              <a:rPr lang="en-US" sz="2200" dirty="0">
                <a:latin typeface="+mn-lt"/>
                <a:cs typeface="+mn-cs"/>
              </a:rPr>
              <a:t>in which case </a:t>
            </a:r>
            <a:r>
              <a:rPr lang="en-US" sz="2200" dirty="0" err="1">
                <a:latin typeface="+mn-lt"/>
                <a:cs typeface="+mn-cs"/>
              </a:rPr>
              <a:t>Eqs</a:t>
            </a:r>
            <a:r>
              <a:rPr lang="en-US" sz="2200" dirty="0">
                <a:latin typeface="+mn-lt"/>
                <a:cs typeface="+mn-cs"/>
              </a:rPr>
              <a:t>. (*) are linear. If the fitting function is a polynomial, we have f</a:t>
            </a:r>
            <a:r>
              <a:rPr lang="en-US" sz="2200" baseline="-25000" dirty="0">
                <a:latin typeface="+mn-lt"/>
                <a:cs typeface="+mn-cs"/>
              </a:rPr>
              <a:t>0</a:t>
            </a:r>
            <a:r>
              <a:rPr lang="en-US" sz="2200" dirty="0">
                <a:latin typeface="+mn-lt"/>
                <a:cs typeface="+mn-cs"/>
              </a:rPr>
              <a:t>(x) = 1, f</a:t>
            </a:r>
            <a:r>
              <a:rPr lang="en-US" sz="2200" baseline="-25000" dirty="0">
                <a:latin typeface="+mn-lt"/>
                <a:cs typeface="+mn-cs"/>
              </a:rPr>
              <a:t>1</a:t>
            </a:r>
            <a:r>
              <a:rPr lang="en-US" sz="2200" dirty="0">
                <a:latin typeface="+mn-lt"/>
                <a:cs typeface="+mn-cs"/>
              </a:rPr>
              <a:t>(x) = x, f</a:t>
            </a:r>
            <a:r>
              <a:rPr lang="en-US" sz="2200" baseline="-25000" dirty="0">
                <a:latin typeface="+mn-lt"/>
                <a:cs typeface="+mn-cs"/>
              </a:rPr>
              <a:t>2</a:t>
            </a:r>
            <a:r>
              <a:rPr lang="en-US" sz="2200" dirty="0">
                <a:latin typeface="+mn-lt"/>
                <a:cs typeface="+mn-cs"/>
              </a:rPr>
              <a:t>(x) = x</a:t>
            </a:r>
            <a:r>
              <a:rPr lang="en-US" sz="2200" baseline="30000" dirty="0">
                <a:latin typeface="+mn-lt"/>
                <a:cs typeface="+mn-cs"/>
              </a:rPr>
              <a:t>2</a:t>
            </a:r>
            <a:r>
              <a:rPr lang="en-US" sz="2200" dirty="0">
                <a:latin typeface="+mn-lt"/>
                <a:cs typeface="+mn-cs"/>
              </a:rPr>
              <a:t>, and so on.</a:t>
            </a:r>
          </a:p>
          <a:p>
            <a:pPr>
              <a:defRPr/>
            </a:pPr>
            <a:endParaRPr lang="en-US" sz="2200" b="1" baseline="30000" dirty="0">
              <a:latin typeface="+mn-lt"/>
              <a:cs typeface="+mn-cs"/>
            </a:endParaRPr>
          </a:p>
          <a:p>
            <a:pPr>
              <a:defRPr/>
            </a:pPr>
            <a:r>
              <a:rPr lang="en-US" sz="2200" dirty="0">
                <a:latin typeface="+mn-lt"/>
                <a:cs typeface="+mn-cs"/>
              </a:rPr>
              <a:t>The spread of the data about the fitting curve is quantified by the standard deviation, defined as</a:t>
            </a:r>
            <a:endParaRPr lang="en-US" sz="2200" b="1" baseline="30000" dirty="0">
              <a:latin typeface="+mn-lt"/>
              <a:cs typeface="+mn-cs"/>
            </a:endParaRPr>
          </a:p>
        </p:txBody>
      </p:sp>
      <p:pic>
        <p:nvPicPr>
          <p:cNvPr id="5" name="Picture 5">
            <a:extLst>
              <a:ext uri="{FF2B5EF4-FFF2-40B4-BE49-F238E27FC236}">
                <a16:creationId xmlns:a16="http://schemas.microsoft.com/office/drawing/2014/main" id="{B8F5ABF9-6F33-4DFA-949E-2FC31A32AA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6050" y="2217735"/>
            <a:ext cx="2776538" cy="606425"/>
          </a:xfrm>
          <a:prstGeom prst="rect">
            <a:avLst/>
          </a:prstGeom>
          <a:noFill/>
          <a:ln w="9525">
            <a:solidFill>
              <a:srgbClr val="0066CC"/>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321FACBD-5BFB-4F6C-BE5B-8C16C02C0A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2780" y="4156073"/>
            <a:ext cx="4283075" cy="381000"/>
          </a:xfrm>
          <a:prstGeom prst="rect">
            <a:avLst/>
          </a:prstGeom>
          <a:noFill/>
          <a:ln w="9525">
            <a:solidFill>
              <a:srgbClr val="0066CC"/>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7">
            <a:extLst>
              <a:ext uri="{FF2B5EF4-FFF2-40B4-BE49-F238E27FC236}">
                <a16:creationId xmlns:a16="http://schemas.microsoft.com/office/drawing/2014/main" id="{425C91D2-5067-4071-A496-E049426CD7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0606" y="6070599"/>
            <a:ext cx="1411288" cy="742950"/>
          </a:xfrm>
          <a:prstGeom prst="rect">
            <a:avLst/>
          </a:prstGeom>
          <a:noFill/>
          <a:ln w="9525">
            <a:solidFill>
              <a:srgbClr val="0066CC"/>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1317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Fitting A Straight Line</a:t>
            </a:r>
            <a:endParaRPr lang="id-ID" b="1" dirty="0"/>
          </a:p>
        </p:txBody>
      </p:sp>
      <p:pic>
        <p:nvPicPr>
          <p:cNvPr id="3" name="Picture 7">
            <a:extLst>
              <a:ext uri="{FF2B5EF4-FFF2-40B4-BE49-F238E27FC236}">
                <a16:creationId xmlns:a16="http://schemas.microsoft.com/office/drawing/2014/main" id="{7A10C2B6-E942-476A-A1B0-06F46AF8E3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3175" y="4049712"/>
            <a:ext cx="6110287" cy="1481137"/>
          </a:xfrm>
          <a:prstGeom prst="rect">
            <a:avLst/>
          </a:prstGeom>
          <a:noFill/>
          <a:ln w="9525">
            <a:solidFill>
              <a:srgbClr val="0066CC"/>
            </a:solidFill>
            <a:miter lim="800000"/>
            <a:headEnd/>
            <a:tailEnd/>
          </a:ln>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275B5525-9CFC-4648-A77C-F74B04DC40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7075" y="2635249"/>
            <a:ext cx="4319587" cy="717550"/>
          </a:xfrm>
          <a:prstGeom prst="rect">
            <a:avLst/>
          </a:prstGeom>
          <a:noFill/>
          <a:ln w="9525">
            <a:solidFill>
              <a:srgbClr val="0066CC"/>
            </a:solidFill>
            <a:miter lim="800000"/>
            <a:headEnd/>
            <a:tailEnd/>
          </a:ln>
          <a:extLst>
            <a:ext uri="{909E8E84-426E-40DD-AFC4-6F175D3DCCD1}">
              <a14:hiddenFill xmlns:a14="http://schemas.microsoft.com/office/drawing/2010/main">
                <a:solidFill>
                  <a:srgbClr val="FFFFFF"/>
                </a:solidFill>
              </a14:hiddenFill>
            </a:ext>
          </a:extLst>
        </p:spPr>
      </p:pic>
      <p:sp>
        <p:nvSpPr>
          <p:cNvPr id="6" name="Text Box 7">
            <a:extLst>
              <a:ext uri="{FF2B5EF4-FFF2-40B4-BE49-F238E27FC236}">
                <a16:creationId xmlns:a16="http://schemas.microsoft.com/office/drawing/2014/main" id="{A98BA59C-FC42-4710-8EE6-B8A555AD347E}"/>
              </a:ext>
            </a:extLst>
          </p:cNvPr>
          <p:cNvSpPr txBox="1">
            <a:spLocks noChangeArrowheads="1"/>
          </p:cNvSpPr>
          <p:nvPr/>
        </p:nvSpPr>
        <p:spPr bwMode="auto">
          <a:xfrm>
            <a:off x="1414462" y="1909762"/>
            <a:ext cx="8153400" cy="4492625"/>
          </a:xfrm>
          <a:prstGeom prst="rect">
            <a:avLst/>
          </a:prstGeom>
          <a:noFill/>
          <a:ln w="9525">
            <a:noFill/>
            <a:miter lim="800000"/>
            <a:headEnd/>
            <a:tailEnd/>
          </a:ln>
        </p:spPr>
        <p:txBody>
          <a:bodyPr>
            <a:spAutoFit/>
          </a:bodyPr>
          <a:lstStyle/>
          <a:p>
            <a:pPr>
              <a:defRPr/>
            </a:pPr>
            <a:r>
              <a:rPr lang="en-US" sz="2200" dirty="0">
                <a:latin typeface="+mn-lt"/>
                <a:cs typeface="+mn-cs"/>
              </a:rPr>
              <a:t>Fitting a straight line f (x) = a +</a:t>
            </a:r>
            <a:r>
              <a:rPr lang="en-US" sz="2200" dirty="0" err="1">
                <a:latin typeface="+mn-lt"/>
                <a:cs typeface="+mn-cs"/>
              </a:rPr>
              <a:t>bx</a:t>
            </a:r>
            <a:r>
              <a:rPr lang="en-US" sz="2200" dirty="0">
                <a:latin typeface="+mn-lt"/>
                <a:cs typeface="+mn-cs"/>
              </a:rPr>
              <a:t> to data is also known as linear regression. In this case, the function to be minimized is</a:t>
            </a:r>
          </a:p>
          <a:p>
            <a:pPr>
              <a:defRPr/>
            </a:pPr>
            <a:endParaRPr lang="en-US" sz="2200" dirty="0">
              <a:latin typeface="+mn-lt"/>
              <a:cs typeface="+mn-cs"/>
            </a:endParaRPr>
          </a:p>
          <a:p>
            <a:pPr>
              <a:defRPr/>
            </a:pPr>
            <a:endParaRPr lang="en-US" sz="2200" dirty="0">
              <a:latin typeface="+mn-lt"/>
              <a:cs typeface="+mn-cs"/>
            </a:endParaRPr>
          </a:p>
          <a:p>
            <a:pPr>
              <a:defRPr/>
            </a:pPr>
            <a:r>
              <a:rPr lang="en-US" sz="2200" dirty="0">
                <a:latin typeface="+mn-lt"/>
                <a:cs typeface="+mn-cs"/>
              </a:rPr>
              <a:t>The optimal values of the parameters are given by the solution of the equations</a:t>
            </a:r>
          </a:p>
          <a:p>
            <a:pPr>
              <a:defRPr/>
            </a:pPr>
            <a:endParaRPr lang="en-US" sz="2200" dirty="0">
              <a:latin typeface="+mn-lt"/>
              <a:cs typeface="+mn-cs"/>
            </a:endParaRPr>
          </a:p>
          <a:p>
            <a:pPr>
              <a:defRPr/>
            </a:pPr>
            <a:endParaRPr lang="en-US" sz="2200" dirty="0">
              <a:latin typeface="+mn-lt"/>
              <a:cs typeface="+mn-cs"/>
            </a:endParaRPr>
          </a:p>
          <a:p>
            <a:pPr>
              <a:defRPr/>
            </a:pPr>
            <a:endParaRPr lang="en-US" sz="2200" dirty="0">
              <a:latin typeface="+mn-lt"/>
              <a:cs typeface="+mn-cs"/>
            </a:endParaRPr>
          </a:p>
          <a:p>
            <a:pPr>
              <a:defRPr/>
            </a:pPr>
            <a:endParaRPr lang="en-US" sz="2200" dirty="0">
              <a:latin typeface="+mn-lt"/>
              <a:cs typeface="+mn-cs"/>
            </a:endParaRPr>
          </a:p>
          <a:p>
            <a:pPr>
              <a:defRPr/>
            </a:pPr>
            <a:endParaRPr lang="en-US" sz="2200" dirty="0">
              <a:latin typeface="+mn-lt"/>
              <a:cs typeface="+mn-cs"/>
            </a:endParaRPr>
          </a:p>
          <a:p>
            <a:pPr>
              <a:defRPr/>
            </a:pPr>
            <a:r>
              <a:rPr lang="en-US" sz="2200" dirty="0">
                <a:latin typeface="+mn-lt"/>
                <a:cs typeface="+mn-cs"/>
              </a:rPr>
              <a:t>Dividing both equations by 2 (n + 1) and rearranging terms, we get</a:t>
            </a:r>
          </a:p>
        </p:txBody>
      </p:sp>
      <p:pic>
        <p:nvPicPr>
          <p:cNvPr id="7" name="Picture 8">
            <a:extLst>
              <a:ext uri="{FF2B5EF4-FFF2-40B4-BE49-F238E27FC236}">
                <a16:creationId xmlns:a16="http://schemas.microsoft.com/office/drawing/2014/main" id="{D54CA347-F8CE-43B5-B490-47027823A4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6062" y="6102349"/>
            <a:ext cx="6019800" cy="723900"/>
          </a:xfrm>
          <a:prstGeom prst="rect">
            <a:avLst/>
          </a:prstGeom>
          <a:noFill/>
          <a:ln w="9525">
            <a:solidFill>
              <a:srgbClr val="0066CC"/>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385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Fitting A Straight Line</a:t>
            </a:r>
            <a:endParaRPr lang="id-ID" b="1" dirty="0"/>
          </a:p>
        </p:txBody>
      </p:sp>
      <p:sp>
        <p:nvSpPr>
          <p:cNvPr id="3" name="Text Box 7">
            <a:extLst>
              <a:ext uri="{FF2B5EF4-FFF2-40B4-BE49-F238E27FC236}">
                <a16:creationId xmlns:a16="http://schemas.microsoft.com/office/drawing/2014/main" id="{203C6C08-D185-41A6-967E-13D61303DD0C}"/>
              </a:ext>
            </a:extLst>
          </p:cNvPr>
          <p:cNvSpPr txBox="1">
            <a:spLocks noChangeArrowheads="1"/>
          </p:cNvSpPr>
          <p:nvPr/>
        </p:nvSpPr>
        <p:spPr bwMode="auto">
          <a:xfrm>
            <a:off x="1514475" y="1873250"/>
            <a:ext cx="8534400" cy="3816350"/>
          </a:xfrm>
          <a:prstGeom prst="rect">
            <a:avLst/>
          </a:prstGeom>
          <a:noFill/>
          <a:ln w="9525">
            <a:noFill/>
            <a:miter lim="800000"/>
            <a:headEnd/>
            <a:tailEnd/>
          </a:ln>
        </p:spPr>
        <p:txBody>
          <a:bodyPr>
            <a:spAutoFit/>
          </a:bodyPr>
          <a:lstStyle/>
          <a:p>
            <a:pPr>
              <a:defRPr/>
            </a:pPr>
            <a:r>
              <a:rPr lang="en-US" sz="2200" dirty="0">
                <a:latin typeface="+mn-lt"/>
                <a:cs typeface="+mn-cs"/>
              </a:rPr>
              <a:t>Where,</a:t>
            </a:r>
          </a:p>
          <a:p>
            <a:pPr>
              <a:defRPr/>
            </a:pPr>
            <a:endParaRPr lang="en-US" sz="2200" dirty="0">
              <a:latin typeface="+mn-lt"/>
              <a:cs typeface="+mn-cs"/>
            </a:endParaRPr>
          </a:p>
          <a:p>
            <a:pPr>
              <a:defRPr/>
            </a:pPr>
            <a:endParaRPr lang="en-US" sz="2200" dirty="0">
              <a:latin typeface="+mn-lt"/>
              <a:cs typeface="+mn-cs"/>
            </a:endParaRPr>
          </a:p>
          <a:p>
            <a:pPr>
              <a:defRPr/>
            </a:pPr>
            <a:r>
              <a:rPr lang="en-US" sz="2200" dirty="0">
                <a:latin typeface="+mn-lt"/>
                <a:cs typeface="+mn-cs"/>
              </a:rPr>
              <a:t>are the mean values of the x and y data. The solution for the parameters is</a:t>
            </a:r>
          </a:p>
          <a:p>
            <a:pPr>
              <a:defRPr/>
            </a:pPr>
            <a:endParaRPr lang="en-US" sz="2200" dirty="0">
              <a:latin typeface="+mn-lt"/>
              <a:cs typeface="+mn-cs"/>
            </a:endParaRPr>
          </a:p>
          <a:p>
            <a:pPr>
              <a:defRPr/>
            </a:pPr>
            <a:endParaRPr lang="en-US" sz="2200" dirty="0">
              <a:latin typeface="+mn-lt"/>
              <a:cs typeface="+mn-cs"/>
            </a:endParaRPr>
          </a:p>
          <a:p>
            <a:pPr>
              <a:defRPr/>
            </a:pPr>
            <a:endParaRPr lang="en-US" sz="2200" dirty="0">
              <a:latin typeface="+mn-lt"/>
              <a:cs typeface="+mn-cs"/>
            </a:endParaRPr>
          </a:p>
          <a:p>
            <a:pPr>
              <a:defRPr/>
            </a:pPr>
            <a:r>
              <a:rPr lang="en-US" sz="2200" dirty="0">
                <a:latin typeface="+mn-lt"/>
                <a:cs typeface="+mn-cs"/>
              </a:rPr>
              <a:t>These expressions are susceptible to roundoff errors (the two terms in each numerator as well as in each denominator can be roughly equal). It is better to compute the parameters from</a:t>
            </a:r>
          </a:p>
        </p:txBody>
      </p:sp>
      <p:pic>
        <p:nvPicPr>
          <p:cNvPr id="5" name="Picture 6">
            <a:extLst>
              <a:ext uri="{FF2B5EF4-FFF2-40B4-BE49-F238E27FC236}">
                <a16:creationId xmlns:a16="http://schemas.microsoft.com/office/drawing/2014/main" id="{25DF90CC-B269-486E-8A91-338283D682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7150" y="2025650"/>
            <a:ext cx="3438525" cy="681038"/>
          </a:xfrm>
          <a:prstGeom prst="rect">
            <a:avLst/>
          </a:prstGeom>
          <a:noFill/>
          <a:ln w="9525">
            <a:solidFill>
              <a:srgbClr val="0066CC"/>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7">
            <a:extLst>
              <a:ext uri="{FF2B5EF4-FFF2-40B4-BE49-F238E27FC236}">
                <a16:creationId xmlns:a16="http://schemas.microsoft.com/office/drawing/2014/main" id="{99DDABF8-59E7-400A-8457-24522803BF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3275" y="3711575"/>
            <a:ext cx="4376738" cy="676275"/>
          </a:xfrm>
          <a:prstGeom prst="rect">
            <a:avLst/>
          </a:prstGeom>
          <a:noFill/>
          <a:ln w="9525">
            <a:solidFill>
              <a:srgbClr val="0066CC"/>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8">
            <a:extLst>
              <a:ext uri="{FF2B5EF4-FFF2-40B4-BE49-F238E27FC236}">
                <a16:creationId xmlns:a16="http://schemas.microsoft.com/office/drawing/2014/main" id="{87642219-A7C8-4079-B841-1136B02C2A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5849938"/>
            <a:ext cx="4114800" cy="595312"/>
          </a:xfrm>
          <a:prstGeom prst="rect">
            <a:avLst/>
          </a:prstGeom>
          <a:noFill/>
          <a:ln w="9525">
            <a:solidFill>
              <a:srgbClr val="0066CC"/>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007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932" y="749301"/>
            <a:ext cx="8096773" cy="1260475"/>
          </a:xfrm>
        </p:spPr>
        <p:txBody>
          <a:bodyPr/>
          <a:lstStyle/>
          <a:p>
            <a:pPr algn="ctr"/>
            <a:r>
              <a:rPr lang="en-HK" sz="4000" b="1" dirty="0"/>
              <a:t>Outlines</a:t>
            </a:r>
            <a:endParaRPr lang="id-ID" sz="4000" b="1" dirty="0"/>
          </a:p>
        </p:txBody>
      </p:sp>
      <p:graphicFrame>
        <p:nvGraphicFramePr>
          <p:cNvPr id="8" name="Content Placeholder 5">
            <a:extLst>
              <a:ext uri="{FF2B5EF4-FFF2-40B4-BE49-F238E27FC236}">
                <a16:creationId xmlns:a16="http://schemas.microsoft.com/office/drawing/2014/main" id="{C85798B2-F736-450C-A653-8B32B12C75F8}"/>
              </a:ext>
            </a:extLst>
          </p:cNvPr>
          <p:cNvGraphicFramePr>
            <a:graphicFrameLocks noGrp="1"/>
          </p:cNvGraphicFramePr>
          <p:nvPr>
            <p:ph idx="1"/>
            <p:extLst>
              <p:ext uri="{D42A27DB-BD31-4B8C-83A1-F6EECF244321}">
                <p14:modId xmlns:p14="http://schemas.microsoft.com/office/powerpoint/2010/main" val="3636561163"/>
              </p:ext>
            </p:extLst>
          </p:nvPr>
        </p:nvGraphicFramePr>
        <p:xfrm>
          <a:off x="1238250" y="2172517"/>
          <a:ext cx="7981407" cy="3927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0658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Example 3</a:t>
            </a:r>
            <a:endParaRPr lang="id-ID" b="1" dirty="0"/>
          </a:p>
        </p:txBody>
      </p:sp>
      <p:sp>
        <p:nvSpPr>
          <p:cNvPr id="3" name="Text Box 7">
            <a:extLst>
              <a:ext uri="{FF2B5EF4-FFF2-40B4-BE49-F238E27FC236}">
                <a16:creationId xmlns:a16="http://schemas.microsoft.com/office/drawing/2014/main" id="{B30D77E0-ECB5-40C9-B158-D6DB4EA97B46}"/>
              </a:ext>
            </a:extLst>
          </p:cNvPr>
          <p:cNvSpPr txBox="1">
            <a:spLocks noChangeArrowheads="1"/>
          </p:cNvSpPr>
          <p:nvPr/>
        </p:nvSpPr>
        <p:spPr bwMode="auto">
          <a:xfrm>
            <a:off x="1489627" y="1803399"/>
            <a:ext cx="8534400" cy="5016500"/>
          </a:xfrm>
          <a:prstGeom prst="rect">
            <a:avLst/>
          </a:prstGeom>
          <a:noFill/>
          <a:ln w="9525">
            <a:noFill/>
            <a:miter lim="800000"/>
            <a:headEnd/>
            <a:tailEnd/>
          </a:ln>
        </p:spPr>
        <p:txBody>
          <a:bodyPr>
            <a:spAutoFit/>
          </a:bodyPr>
          <a:lstStyle/>
          <a:p>
            <a:pPr>
              <a:defRPr/>
            </a:pPr>
            <a:r>
              <a:rPr lang="en-US" sz="2000" dirty="0">
                <a:latin typeface="+mn-lt"/>
                <a:cs typeface="+mn-cs"/>
              </a:rPr>
              <a:t>Fit a straight line to the data shown </a:t>
            </a:r>
          </a:p>
          <a:p>
            <a:pPr>
              <a:defRPr/>
            </a:pPr>
            <a:r>
              <a:rPr lang="en-US" sz="2000" dirty="0">
                <a:latin typeface="+mn-lt"/>
                <a:cs typeface="+mn-cs"/>
              </a:rPr>
              <a:t>and compute the standard deviation.</a:t>
            </a:r>
          </a:p>
          <a:p>
            <a:pPr>
              <a:defRPr/>
            </a:pPr>
            <a:endParaRPr lang="en-US" sz="2000" b="1" dirty="0">
              <a:solidFill>
                <a:srgbClr val="00B050"/>
              </a:solidFill>
              <a:latin typeface="+mn-lt"/>
              <a:cs typeface="+mn-cs"/>
            </a:endParaRPr>
          </a:p>
          <a:p>
            <a:pPr>
              <a:defRPr/>
            </a:pPr>
            <a:r>
              <a:rPr lang="en-US" sz="2000" b="1" dirty="0">
                <a:solidFill>
                  <a:srgbClr val="00B050"/>
                </a:solidFill>
                <a:latin typeface="+mn-lt"/>
                <a:cs typeface="+mn-cs"/>
              </a:rPr>
              <a:t>Solution</a:t>
            </a:r>
          </a:p>
          <a:p>
            <a:pPr>
              <a:defRPr/>
            </a:pPr>
            <a:endParaRPr lang="en-US" sz="2000" dirty="0">
              <a:latin typeface="+mn-lt"/>
              <a:cs typeface="+mn-cs"/>
            </a:endParaRPr>
          </a:p>
          <a:p>
            <a:pPr>
              <a:defRPr/>
            </a:pPr>
            <a:endParaRPr lang="en-US" sz="2000" dirty="0">
              <a:latin typeface="+mn-lt"/>
              <a:cs typeface="+mn-cs"/>
            </a:endParaRPr>
          </a:p>
          <a:p>
            <a:pPr>
              <a:defRPr/>
            </a:pPr>
            <a:endParaRPr lang="en-US" sz="2000" dirty="0">
              <a:latin typeface="+mn-lt"/>
              <a:cs typeface="+mn-cs"/>
            </a:endParaRPr>
          </a:p>
          <a:p>
            <a:pPr>
              <a:defRPr/>
            </a:pPr>
            <a:r>
              <a:rPr lang="en-US" sz="2000" dirty="0">
                <a:latin typeface="+mn-lt"/>
                <a:cs typeface="+mn-cs"/>
              </a:rPr>
              <a:t>The intercept a and slope b of the </a:t>
            </a:r>
            <a:r>
              <a:rPr lang="en-US" sz="2000" dirty="0" err="1">
                <a:latin typeface="+mn-lt"/>
                <a:cs typeface="+mn-cs"/>
              </a:rPr>
              <a:t>interpolant</a:t>
            </a:r>
            <a:r>
              <a:rPr lang="en-US" sz="2000" dirty="0">
                <a:latin typeface="+mn-lt"/>
                <a:cs typeface="+mn-cs"/>
              </a:rPr>
              <a:t> can now be determined from</a:t>
            </a:r>
          </a:p>
          <a:p>
            <a:pPr>
              <a:defRPr/>
            </a:pPr>
            <a:endParaRPr lang="en-US" sz="2000" dirty="0">
              <a:latin typeface="+mn-lt"/>
              <a:cs typeface="+mn-cs"/>
            </a:endParaRPr>
          </a:p>
          <a:p>
            <a:pPr>
              <a:defRPr/>
            </a:pPr>
            <a:endParaRPr lang="en-US" sz="2000" dirty="0">
              <a:latin typeface="+mn-lt"/>
              <a:cs typeface="+mn-cs"/>
            </a:endParaRPr>
          </a:p>
          <a:p>
            <a:pPr>
              <a:defRPr/>
            </a:pPr>
            <a:endParaRPr lang="en-US" sz="2000" dirty="0">
              <a:latin typeface="+mn-lt"/>
              <a:cs typeface="+mn-cs"/>
            </a:endParaRPr>
          </a:p>
          <a:p>
            <a:pPr>
              <a:defRPr/>
            </a:pPr>
            <a:endParaRPr lang="en-US" sz="2000" dirty="0">
              <a:latin typeface="+mn-lt"/>
              <a:cs typeface="+mn-cs"/>
            </a:endParaRPr>
          </a:p>
          <a:p>
            <a:pPr>
              <a:defRPr/>
            </a:pPr>
            <a:endParaRPr lang="en-US" sz="2000" dirty="0">
              <a:latin typeface="+mn-lt"/>
              <a:cs typeface="+mn-cs"/>
            </a:endParaRPr>
          </a:p>
          <a:p>
            <a:pPr>
              <a:defRPr/>
            </a:pPr>
            <a:endParaRPr lang="en-US" sz="2000" dirty="0">
              <a:latin typeface="+mn-lt"/>
              <a:cs typeface="+mn-cs"/>
            </a:endParaRPr>
          </a:p>
          <a:p>
            <a:pPr>
              <a:defRPr/>
            </a:pPr>
            <a:r>
              <a:rPr lang="en-US" sz="2000" dirty="0">
                <a:latin typeface="+mn-lt"/>
                <a:cs typeface="+mn-cs"/>
              </a:rPr>
              <a:t>the regression line is </a:t>
            </a:r>
            <a:r>
              <a:rPr lang="en-US" sz="2000" dirty="0">
                <a:solidFill>
                  <a:srgbClr val="FF0000"/>
                </a:solidFill>
                <a:latin typeface="+mn-lt"/>
                <a:cs typeface="+mn-cs"/>
              </a:rPr>
              <a:t>f (x) = 2.927 + 0.6431x</a:t>
            </a:r>
            <a:r>
              <a:rPr lang="en-US" sz="2000" dirty="0">
                <a:latin typeface="+mn-lt"/>
                <a:cs typeface="+mn-cs"/>
              </a:rPr>
              <a:t>, which is shown in the figure</a:t>
            </a:r>
          </a:p>
          <a:p>
            <a:pPr>
              <a:defRPr/>
            </a:pPr>
            <a:r>
              <a:rPr lang="en-US" sz="2000" dirty="0">
                <a:latin typeface="+mn-lt"/>
                <a:cs typeface="+mn-cs"/>
              </a:rPr>
              <a:t>together with the data points.</a:t>
            </a:r>
          </a:p>
        </p:txBody>
      </p:sp>
      <p:pic>
        <p:nvPicPr>
          <p:cNvPr id="5" name="Picture 8">
            <a:extLst>
              <a:ext uri="{FF2B5EF4-FFF2-40B4-BE49-F238E27FC236}">
                <a16:creationId xmlns:a16="http://schemas.microsoft.com/office/drawing/2014/main" id="{04AEAC9A-B889-4AE7-80CE-FE0486D1B9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5427" y="1835149"/>
            <a:ext cx="32766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a:extLst>
              <a:ext uri="{FF2B5EF4-FFF2-40B4-BE49-F238E27FC236}">
                <a16:creationId xmlns:a16="http://schemas.microsoft.com/office/drawing/2014/main" id="{B9F459A1-C937-4C08-97D2-19E6FCB90E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4165" y="2930524"/>
            <a:ext cx="42005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a:extLst>
              <a:ext uri="{FF2B5EF4-FFF2-40B4-BE49-F238E27FC236}">
                <a16:creationId xmlns:a16="http://schemas.microsoft.com/office/drawing/2014/main" id="{035F717B-CE90-4E43-9249-940C80B0B4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9402" y="3463924"/>
            <a:ext cx="43910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a:extLst>
              <a:ext uri="{FF2B5EF4-FFF2-40B4-BE49-F238E27FC236}">
                <a16:creationId xmlns:a16="http://schemas.microsoft.com/office/drawing/2014/main" id="{8242E660-116D-46D3-AAE8-2823D016EA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2027" y="5597524"/>
            <a:ext cx="43116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24">
            <a:extLst>
              <a:ext uri="{FF2B5EF4-FFF2-40B4-BE49-F238E27FC236}">
                <a16:creationId xmlns:a16="http://schemas.microsoft.com/office/drawing/2014/main" id="{34772CE0-3705-4261-B6D3-8F0F0AD6E21D}"/>
              </a:ext>
            </a:extLst>
          </p:cNvPr>
          <p:cNvGrpSpPr>
            <a:grpSpLocks/>
          </p:cNvGrpSpPr>
          <p:nvPr/>
        </p:nvGrpSpPr>
        <p:grpSpPr bwMode="auto">
          <a:xfrm>
            <a:off x="1642027" y="4683124"/>
            <a:ext cx="8001000" cy="714375"/>
            <a:chOff x="762000" y="4467225"/>
            <a:chExt cx="7420896" cy="561975"/>
          </a:xfrm>
        </p:grpSpPr>
        <p:pic>
          <p:nvPicPr>
            <p:cNvPr id="10" name="Picture 14">
              <a:extLst>
                <a:ext uri="{FF2B5EF4-FFF2-40B4-BE49-F238E27FC236}">
                  <a16:creationId xmlns:a16="http://schemas.microsoft.com/office/drawing/2014/main" id="{1743912E-8D54-4ED8-AD40-14C37792E0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4467225"/>
              <a:ext cx="16002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5">
              <a:extLst>
                <a:ext uri="{FF2B5EF4-FFF2-40B4-BE49-F238E27FC236}">
                  <a16:creationId xmlns:a16="http://schemas.microsoft.com/office/drawing/2014/main" id="{1EBA90A4-A0E9-43E1-ABA1-A74FDB03850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4470606"/>
              <a:ext cx="48291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6">
              <a:extLst>
                <a:ext uri="{FF2B5EF4-FFF2-40B4-BE49-F238E27FC236}">
                  <a16:creationId xmlns:a16="http://schemas.microsoft.com/office/drawing/2014/main" id="{883F2289-38CE-47EA-8BB2-2436E0071AB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06596" y="4601496"/>
              <a:ext cx="876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386181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Exercise 3</a:t>
            </a:r>
            <a:endParaRPr lang="id-ID" b="1" dirty="0"/>
          </a:p>
        </p:txBody>
      </p:sp>
      <p:sp>
        <p:nvSpPr>
          <p:cNvPr id="3" name="Text Box 7">
            <a:extLst>
              <a:ext uri="{FF2B5EF4-FFF2-40B4-BE49-F238E27FC236}">
                <a16:creationId xmlns:a16="http://schemas.microsoft.com/office/drawing/2014/main" id="{57699405-2788-472C-9561-A48260D69F2E}"/>
              </a:ext>
            </a:extLst>
          </p:cNvPr>
          <p:cNvSpPr txBox="1">
            <a:spLocks noChangeArrowheads="1"/>
          </p:cNvSpPr>
          <p:nvPr/>
        </p:nvSpPr>
        <p:spPr bwMode="auto">
          <a:xfrm>
            <a:off x="1295932" y="1757361"/>
            <a:ext cx="8534400" cy="4154488"/>
          </a:xfrm>
          <a:prstGeom prst="rect">
            <a:avLst/>
          </a:prstGeom>
          <a:noFill/>
          <a:ln w="9525">
            <a:noFill/>
            <a:miter lim="800000"/>
            <a:headEnd/>
            <a:tailEnd/>
          </a:ln>
        </p:spPr>
        <p:txBody>
          <a:bodyPr>
            <a:spAutoFit/>
          </a:bodyPr>
          <a:lstStyle/>
          <a:p>
            <a:pPr>
              <a:defRPr/>
            </a:pPr>
            <a:r>
              <a:rPr lang="en-US" sz="2200" dirty="0">
                <a:latin typeface="+mn-lt"/>
                <a:cs typeface="+mn-cs"/>
              </a:rPr>
              <a:t>We start the evaluation of the  standard deviation by computing the residuals:</a:t>
            </a:r>
          </a:p>
          <a:p>
            <a:pPr>
              <a:defRPr/>
            </a:pPr>
            <a:endParaRPr lang="en-US" sz="2200" dirty="0">
              <a:latin typeface="+mn-lt"/>
              <a:cs typeface="+mn-cs"/>
            </a:endParaRPr>
          </a:p>
          <a:p>
            <a:pPr>
              <a:defRPr/>
            </a:pPr>
            <a:endParaRPr lang="en-US" sz="2200" dirty="0">
              <a:latin typeface="+mn-lt"/>
              <a:cs typeface="+mn-cs"/>
            </a:endParaRPr>
          </a:p>
          <a:p>
            <a:pPr>
              <a:defRPr/>
            </a:pPr>
            <a:endParaRPr lang="en-US" sz="2200" dirty="0">
              <a:latin typeface="+mn-lt"/>
              <a:cs typeface="+mn-cs"/>
            </a:endParaRPr>
          </a:p>
          <a:p>
            <a:pPr>
              <a:defRPr/>
            </a:pPr>
            <a:endParaRPr lang="en-US" sz="2200" dirty="0">
              <a:latin typeface="+mn-lt"/>
              <a:cs typeface="+mn-cs"/>
            </a:endParaRPr>
          </a:p>
          <a:p>
            <a:pPr>
              <a:defRPr/>
            </a:pPr>
            <a:r>
              <a:rPr lang="en-US" sz="2200" dirty="0">
                <a:latin typeface="+mn-lt"/>
                <a:cs typeface="+mn-cs"/>
              </a:rPr>
              <a:t>The sum of the squares of the residuals is</a:t>
            </a:r>
          </a:p>
          <a:p>
            <a:pPr>
              <a:defRPr/>
            </a:pPr>
            <a:endParaRPr lang="en-US" sz="2200" dirty="0">
              <a:latin typeface="+mn-lt"/>
              <a:cs typeface="+mn-cs"/>
            </a:endParaRPr>
          </a:p>
          <a:p>
            <a:pPr>
              <a:defRPr/>
            </a:pPr>
            <a:endParaRPr lang="en-US" sz="2200" dirty="0">
              <a:latin typeface="+mn-lt"/>
              <a:cs typeface="+mn-cs"/>
            </a:endParaRPr>
          </a:p>
          <a:p>
            <a:pPr>
              <a:defRPr/>
            </a:pPr>
            <a:endParaRPr lang="en-US" sz="2200" dirty="0">
              <a:latin typeface="+mn-lt"/>
              <a:cs typeface="+mn-cs"/>
            </a:endParaRPr>
          </a:p>
          <a:p>
            <a:pPr>
              <a:defRPr/>
            </a:pPr>
            <a:r>
              <a:rPr lang="en-US" sz="2200" dirty="0">
                <a:latin typeface="+mn-lt"/>
                <a:cs typeface="+mn-cs"/>
              </a:rPr>
              <a:t>so that the standard deviation becomes</a:t>
            </a:r>
          </a:p>
          <a:p>
            <a:pPr>
              <a:defRPr/>
            </a:pPr>
            <a:endParaRPr lang="en-US" sz="2200" dirty="0">
              <a:latin typeface="+mn-lt"/>
              <a:cs typeface="+mn-cs"/>
            </a:endParaRPr>
          </a:p>
        </p:txBody>
      </p:sp>
      <p:sp>
        <p:nvSpPr>
          <p:cNvPr id="5" name="Slide Number Placeholder 5">
            <a:extLst>
              <a:ext uri="{FF2B5EF4-FFF2-40B4-BE49-F238E27FC236}">
                <a16:creationId xmlns:a16="http://schemas.microsoft.com/office/drawing/2014/main" id="{160D96FE-5F02-4DE7-9899-9D469D98C9D1}"/>
              </a:ext>
            </a:extLst>
          </p:cNvPr>
          <p:cNvSpPr>
            <a:spLocks noGrp="1"/>
          </p:cNvSpPr>
          <p:nvPr>
            <p:ph type="sldNum" sz="quarter" idx="12"/>
          </p:nvPr>
        </p:nvSpPr>
        <p:spPr bwMode="auto">
          <a:xfrm>
            <a:off x="7601482" y="6394449"/>
            <a:ext cx="2133600" cy="476250"/>
          </a:xfrm>
          <a:ln>
            <a:miter lim="800000"/>
            <a:headEnd/>
            <a:tailEnd/>
          </a:ln>
        </p:spPr>
        <p:txBody>
          <a:bodyPr/>
          <a:lstStyle>
            <a:lvl1pPr eaLnBrk="0" hangingPunct="0">
              <a:defRPr sz="1200">
                <a:solidFill>
                  <a:schemeClr val="tx1"/>
                </a:solidFill>
                <a:latin typeface="Arial" panose="020B0604020202020204" pitchFamily="34" charset="0"/>
                <a:cs typeface="Arial" panose="020B0604020202020204" pitchFamily="34" charset="0"/>
              </a:defRPr>
            </a:lvl1pPr>
            <a:lvl2pPr marL="742950" indent="-285750" eaLnBrk="0" hangingPunct="0">
              <a:defRPr sz="1200">
                <a:solidFill>
                  <a:schemeClr val="tx1"/>
                </a:solidFill>
                <a:latin typeface="Arial" panose="020B0604020202020204" pitchFamily="34" charset="0"/>
                <a:cs typeface="Arial" panose="020B0604020202020204" pitchFamily="34" charset="0"/>
              </a:defRPr>
            </a:lvl2pPr>
            <a:lvl3pPr marL="1143000" indent="-228600" eaLnBrk="0" hangingPunct="0">
              <a:defRPr sz="1200">
                <a:solidFill>
                  <a:schemeClr val="tx1"/>
                </a:solidFill>
                <a:latin typeface="Arial" panose="020B0604020202020204" pitchFamily="34" charset="0"/>
                <a:cs typeface="Arial" panose="020B0604020202020204" pitchFamily="34" charset="0"/>
              </a:defRPr>
            </a:lvl3pPr>
            <a:lvl4pPr marL="1600200" indent="-228600" eaLnBrk="0" hangingPunct="0">
              <a:defRPr sz="1200">
                <a:solidFill>
                  <a:schemeClr val="tx1"/>
                </a:solidFill>
                <a:latin typeface="Arial" panose="020B0604020202020204" pitchFamily="34" charset="0"/>
                <a:cs typeface="Arial" panose="020B0604020202020204" pitchFamily="34" charset="0"/>
              </a:defRPr>
            </a:lvl4pPr>
            <a:lvl5pPr marL="2057400" indent="-228600" eaLnBrk="0" hangingPunct="0">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fld id="{B3E4F5C4-CBCA-41BB-A55C-FFD99E89FEC3}" type="slidenum">
              <a:rPr lang="en-US" altLang="en-US" sz="1000"/>
              <a:pPr eaLnBrk="1" hangingPunct="1"/>
              <a:t>21</a:t>
            </a:fld>
            <a:endParaRPr lang="en-US" altLang="en-US" sz="1000"/>
          </a:p>
        </p:txBody>
      </p:sp>
      <p:pic>
        <p:nvPicPr>
          <p:cNvPr id="6" name="Picture 3">
            <a:extLst>
              <a:ext uri="{FF2B5EF4-FFF2-40B4-BE49-F238E27FC236}">
                <a16:creationId xmlns:a16="http://schemas.microsoft.com/office/drawing/2014/main" id="{CA4D671B-BD3F-4106-A6E4-A383E828C9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532" y="4259261"/>
            <a:ext cx="4010025" cy="2603500"/>
          </a:xfrm>
          <a:prstGeom prst="rect">
            <a:avLst/>
          </a:prstGeom>
          <a:noFill/>
          <a:ln w="9525">
            <a:solidFill>
              <a:srgbClr val="0066CC"/>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06D06154-148A-467E-9340-D9BF77F2CF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6132" y="2214561"/>
            <a:ext cx="5867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a:extLst>
              <a:ext uri="{FF2B5EF4-FFF2-40B4-BE49-F238E27FC236}">
                <a16:creationId xmlns:a16="http://schemas.microsoft.com/office/drawing/2014/main" id="{769DFD3F-3AB3-4CBA-827B-AED5281E4E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532" y="5638799"/>
            <a:ext cx="3319463"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20">
            <a:extLst>
              <a:ext uri="{FF2B5EF4-FFF2-40B4-BE49-F238E27FC236}">
                <a16:creationId xmlns:a16="http://schemas.microsoft.com/office/drawing/2014/main" id="{3EA58A3E-B5F6-4534-8869-ED5D2EB5540F}"/>
              </a:ext>
            </a:extLst>
          </p:cNvPr>
          <p:cNvGrpSpPr>
            <a:grpSpLocks/>
          </p:cNvGrpSpPr>
          <p:nvPr/>
        </p:nvGrpSpPr>
        <p:grpSpPr bwMode="auto">
          <a:xfrm>
            <a:off x="1676932" y="4271961"/>
            <a:ext cx="3200400" cy="457200"/>
            <a:chOff x="609600" y="4038600"/>
            <a:chExt cx="2771775" cy="371475"/>
          </a:xfrm>
        </p:grpSpPr>
        <p:pic>
          <p:nvPicPr>
            <p:cNvPr id="10" name="Picture 9">
              <a:extLst>
                <a:ext uri="{FF2B5EF4-FFF2-40B4-BE49-F238E27FC236}">
                  <a16:creationId xmlns:a16="http://schemas.microsoft.com/office/drawing/2014/main" id="{4C3BD9C9-0696-48D6-A2FE-6FBF782298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4038600"/>
              <a:ext cx="18764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E2EF369B-4824-4CAA-A5DF-1F12A5E0C2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4082844"/>
              <a:ext cx="9429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064030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Example 3</a:t>
            </a:r>
            <a:endParaRPr lang="id-ID" b="1" dirty="0"/>
          </a:p>
        </p:txBody>
      </p:sp>
      <p:sp>
        <p:nvSpPr>
          <p:cNvPr id="3" name="Text Box 7">
            <a:extLst>
              <a:ext uri="{FF2B5EF4-FFF2-40B4-BE49-F238E27FC236}">
                <a16:creationId xmlns:a16="http://schemas.microsoft.com/office/drawing/2014/main" id="{DA09504D-CBBE-4AC0-98D3-97BF74D5FD95}"/>
              </a:ext>
            </a:extLst>
          </p:cNvPr>
          <p:cNvSpPr txBox="1">
            <a:spLocks noChangeArrowheads="1"/>
          </p:cNvSpPr>
          <p:nvPr/>
        </p:nvSpPr>
        <p:spPr bwMode="auto">
          <a:xfrm>
            <a:off x="1295932" y="1917700"/>
            <a:ext cx="8426450" cy="2800350"/>
          </a:xfrm>
          <a:prstGeom prst="rect">
            <a:avLst/>
          </a:prstGeom>
          <a:noFill/>
          <a:ln w="9525">
            <a:solidFill>
              <a:srgbClr val="0066CC"/>
            </a:solidFill>
            <a:miter lim="800000"/>
            <a:headEnd/>
            <a:tailEnd/>
          </a:ln>
        </p:spPr>
        <p:txBody>
          <a:bodyPr>
            <a:spAutoFit/>
          </a:bodyPr>
          <a:lstStyle/>
          <a:p>
            <a:pPr>
              <a:defRPr/>
            </a:pPr>
            <a:r>
              <a:rPr lang="en-US" sz="2200" dirty="0">
                <a:latin typeface="+mn-lt"/>
                <a:cs typeface="+mn-cs"/>
              </a:rPr>
              <a:t>Use linear regression to find the line that fits the data</a:t>
            </a:r>
          </a:p>
          <a:p>
            <a:pPr>
              <a:defRPr/>
            </a:pPr>
            <a:endParaRPr lang="en-US" sz="2200" dirty="0">
              <a:latin typeface="+mn-lt"/>
              <a:cs typeface="+mn-cs"/>
            </a:endParaRPr>
          </a:p>
          <a:p>
            <a:pPr>
              <a:defRPr/>
            </a:pPr>
            <a:endParaRPr lang="en-US" sz="2200" dirty="0">
              <a:latin typeface="+mn-lt"/>
              <a:cs typeface="+mn-cs"/>
            </a:endParaRPr>
          </a:p>
          <a:p>
            <a:pPr>
              <a:defRPr/>
            </a:pPr>
            <a:endParaRPr lang="en-US" sz="2200" dirty="0">
              <a:latin typeface="+mn-lt"/>
              <a:cs typeface="+mn-cs"/>
            </a:endParaRPr>
          </a:p>
          <a:p>
            <a:pPr>
              <a:defRPr/>
            </a:pPr>
            <a:r>
              <a:rPr lang="en-US" sz="2200" dirty="0">
                <a:latin typeface="+mn-lt"/>
                <a:cs typeface="+mn-cs"/>
              </a:rPr>
              <a:t>and determine the standard deviation.</a:t>
            </a:r>
          </a:p>
          <a:p>
            <a:pPr>
              <a:defRPr/>
            </a:pPr>
            <a:endParaRPr lang="en-US" sz="2200" dirty="0">
              <a:latin typeface="+mn-lt"/>
              <a:cs typeface="+mn-cs"/>
            </a:endParaRPr>
          </a:p>
          <a:p>
            <a:pPr>
              <a:defRPr/>
            </a:pPr>
            <a:endParaRPr lang="en-US" sz="2200" dirty="0">
              <a:latin typeface="+mn-lt"/>
              <a:cs typeface="+mn-cs"/>
            </a:endParaRPr>
          </a:p>
          <a:p>
            <a:pPr>
              <a:defRPr/>
            </a:pPr>
            <a:endParaRPr lang="en-US" sz="2200" dirty="0">
              <a:latin typeface="+mn-lt"/>
              <a:cs typeface="+mn-cs"/>
            </a:endParaRPr>
          </a:p>
        </p:txBody>
      </p:sp>
      <p:pic>
        <p:nvPicPr>
          <p:cNvPr id="5" name="Picture 2">
            <a:extLst>
              <a:ext uri="{FF2B5EF4-FFF2-40B4-BE49-F238E27FC236}">
                <a16:creationId xmlns:a16="http://schemas.microsoft.com/office/drawing/2014/main" id="{D4D1BA1A-8D80-491F-A337-4498151F26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782" y="2362200"/>
            <a:ext cx="4294188"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2708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Example 4</a:t>
            </a:r>
            <a:endParaRPr lang="id-ID" b="1" dirty="0"/>
          </a:p>
        </p:txBody>
      </p:sp>
      <p:sp>
        <p:nvSpPr>
          <p:cNvPr id="6" name="Rectangle 5">
            <a:extLst>
              <a:ext uri="{FF2B5EF4-FFF2-40B4-BE49-F238E27FC236}">
                <a16:creationId xmlns:a16="http://schemas.microsoft.com/office/drawing/2014/main" id="{C8C1805B-99BF-4FAA-B07A-5551095CB94D}"/>
              </a:ext>
            </a:extLst>
          </p:cNvPr>
          <p:cNvSpPr/>
          <p:nvPr/>
        </p:nvSpPr>
        <p:spPr>
          <a:xfrm>
            <a:off x="1295932" y="1871662"/>
            <a:ext cx="8382000" cy="1384300"/>
          </a:xfrm>
          <a:prstGeom prst="rect">
            <a:avLst/>
          </a:prstGeom>
        </p:spPr>
        <p:txBody>
          <a:bodyPr>
            <a:spAutoFit/>
          </a:bodyPr>
          <a:lstStyle/>
          <a:p>
            <a:pPr>
              <a:defRPr/>
            </a:pPr>
            <a:r>
              <a:rPr lang="en-US" sz="2100" dirty="0">
                <a:latin typeface="+mn-lt"/>
                <a:cs typeface="+mn-cs"/>
              </a:rPr>
              <a:t>Determine the parameters a and b so that                      fits the following data in the least-squares sense. </a:t>
            </a:r>
          </a:p>
          <a:p>
            <a:pPr marL="457200" indent="-457200">
              <a:buFontTx/>
              <a:buAutoNum type="arabicParenBoth"/>
              <a:defRPr/>
            </a:pPr>
            <a:r>
              <a:rPr lang="en-US" sz="2100" dirty="0">
                <a:latin typeface="+mn-lt"/>
                <a:cs typeface="+mn-cs"/>
              </a:rPr>
              <a:t>fit </a:t>
            </a:r>
            <a:r>
              <a:rPr lang="en-US" sz="2100" i="1" dirty="0" err="1">
                <a:latin typeface="+mn-lt"/>
                <a:cs typeface="+mn-cs"/>
              </a:rPr>
              <a:t>ln</a:t>
            </a:r>
            <a:r>
              <a:rPr lang="en-US" sz="2100" i="1" dirty="0">
                <a:latin typeface="+mn-lt"/>
                <a:cs typeface="+mn-cs"/>
              </a:rPr>
              <a:t> </a:t>
            </a:r>
            <a:r>
              <a:rPr lang="en-US" sz="2100" i="1" dirty="0" err="1">
                <a:latin typeface="+mn-lt"/>
                <a:cs typeface="+mn-cs"/>
              </a:rPr>
              <a:t>yi</a:t>
            </a:r>
            <a:r>
              <a:rPr lang="en-US" sz="2100" i="1" dirty="0">
                <a:latin typeface="+mn-lt"/>
                <a:cs typeface="+mn-cs"/>
              </a:rPr>
              <a:t> </a:t>
            </a:r>
            <a:r>
              <a:rPr lang="en-US" sz="2100" dirty="0">
                <a:latin typeface="+mn-lt"/>
                <a:cs typeface="+mn-cs"/>
              </a:rPr>
              <a:t>and </a:t>
            </a:r>
          </a:p>
          <a:p>
            <a:pPr marL="457200" indent="-457200">
              <a:buFontTx/>
              <a:buAutoNum type="arabicParenBoth"/>
              <a:defRPr/>
            </a:pPr>
            <a:r>
              <a:rPr lang="en-US" sz="2100" dirty="0">
                <a:latin typeface="+mn-lt"/>
                <a:cs typeface="+mn-cs"/>
              </a:rPr>
              <a:t>Compute the standard deviation in this case.</a:t>
            </a:r>
          </a:p>
        </p:txBody>
      </p:sp>
      <p:pic>
        <p:nvPicPr>
          <p:cNvPr id="7" name="Picture 2">
            <a:extLst>
              <a:ext uri="{FF2B5EF4-FFF2-40B4-BE49-F238E27FC236}">
                <a16:creationId xmlns:a16="http://schemas.microsoft.com/office/drawing/2014/main" id="{F4A84D5A-8F80-415C-9765-CD2190F481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532" y="1879600"/>
            <a:ext cx="12954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a:extLst>
              <a:ext uri="{FF2B5EF4-FFF2-40B4-BE49-F238E27FC236}">
                <a16:creationId xmlns:a16="http://schemas.microsoft.com/office/drawing/2014/main" id="{BF645120-16A7-470F-A475-684D55CE07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932" y="3319462"/>
            <a:ext cx="5486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59487FFF-DC8A-4097-BD66-E68C91EC1815}"/>
              </a:ext>
            </a:extLst>
          </p:cNvPr>
          <p:cNvSpPr/>
          <p:nvPr/>
        </p:nvSpPr>
        <p:spPr>
          <a:xfrm>
            <a:off x="1372132" y="4538662"/>
            <a:ext cx="8080375" cy="415925"/>
          </a:xfrm>
          <a:prstGeom prst="rect">
            <a:avLst/>
          </a:prstGeom>
        </p:spPr>
        <p:txBody>
          <a:bodyPr wrap="none">
            <a:spAutoFit/>
          </a:bodyPr>
          <a:lstStyle/>
          <a:p>
            <a:pPr>
              <a:defRPr/>
            </a:pPr>
            <a:r>
              <a:rPr lang="en-US" sz="2100" dirty="0">
                <a:latin typeface="+mn-lt"/>
                <a:cs typeface="+mn-cs"/>
              </a:rPr>
              <a:t>(1) The problem is to fit the function </a:t>
            </a:r>
            <a:r>
              <a:rPr lang="en-US" sz="2100" dirty="0" err="1">
                <a:latin typeface="+mn-lt"/>
                <a:cs typeface="+mn-cs"/>
              </a:rPr>
              <a:t>ln</a:t>
            </a:r>
            <a:r>
              <a:rPr lang="en-US" sz="2100" dirty="0">
                <a:latin typeface="+mn-lt"/>
                <a:cs typeface="+mn-cs"/>
              </a:rPr>
              <a:t>(       </a:t>
            </a:r>
            <a:r>
              <a:rPr lang="en-US" sz="2100" i="1" dirty="0">
                <a:latin typeface="+mn-lt"/>
                <a:cs typeface="+mn-cs"/>
              </a:rPr>
              <a:t>) = </a:t>
            </a:r>
            <a:r>
              <a:rPr lang="en-US" sz="2100" i="1" dirty="0" err="1">
                <a:latin typeface="+mn-lt"/>
                <a:cs typeface="+mn-cs"/>
              </a:rPr>
              <a:t>lna</a:t>
            </a:r>
            <a:r>
              <a:rPr lang="en-US" sz="2100" i="1" dirty="0">
                <a:latin typeface="+mn-lt"/>
                <a:cs typeface="+mn-cs"/>
              </a:rPr>
              <a:t> +</a:t>
            </a:r>
            <a:r>
              <a:rPr lang="en-US" sz="2100" i="1" dirty="0" err="1">
                <a:latin typeface="+mn-lt"/>
                <a:cs typeface="+mn-cs"/>
              </a:rPr>
              <a:t>bx</a:t>
            </a:r>
            <a:r>
              <a:rPr lang="en-US" sz="2100" i="1" dirty="0">
                <a:latin typeface="+mn-lt"/>
                <a:cs typeface="+mn-cs"/>
              </a:rPr>
              <a:t> to the data</a:t>
            </a:r>
            <a:endParaRPr lang="en-US" sz="2100" dirty="0">
              <a:latin typeface="+mn-lt"/>
              <a:cs typeface="+mn-cs"/>
            </a:endParaRPr>
          </a:p>
        </p:txBody>
      </p:sp>
      <p:sp>
        <p:nvSpPr>
          <p:cNvPr id="10" name="TextBox 9">
            <a:extLst>
              <a:ext uri="{FF2B5EF4-FFF2-40B4-BE49-F238E27FC236}">
                <a16:creationId xmlns:a16="http://schemas.microsoft.com/office/drawing/2014/main" id="{9B369A50-5FD0-4688-85BA-C305A7D27B62}"/>
              </a:ext>
            </a:extLst>
          </p:cNvPr>
          <p:cNvSpPr txBox="1"/>
          <p:nvPr/>
        </p:nvSpPr>
        <p:spPr>
          <a:xfrm>
            <a:off x="1372132" y="4081462"/>
            <a:ext cx="2743200" cy="415925"/>
          </a:xfrm>
          <a:prstGeom prst="rect">
            <a:avLst/>
          </a:prstGeom>
          <a:noFill/>
        </p:spPr>
        <p:txBody>
          <a:bodyPr>
            <a:spAutoFit/>
          </a:bodyPr>
          <a:lstStyle/>
          <a:p>
            <a:pPr>
              <a:defRPr/>
            </a:pPr>
            <a:r>
              <a:rPr lang="en-US" sz="2100" b="1" dirty="0">
                <a:solidFill>
                  <a:schemeClr val="accent5">
                    <a:lumMod val="50000"/>
                  </a:schemeClr>
                </a:solidFill>
                <a:latin typeface="+mn-lt"/>
                <a:cs typeface="+mn-cs"/>
              </a:rPr>
              <a:t>Solution :</a:t>
            </a:r>
          </a:p>
        </p:txBody>
      </p:sp>
      <p:graphicFrame>
        <p:nvGraphicFramePr>
          <p:cNvPr id="11" name="Object 6">
            <a:extLst>
              <a:ext uri="{FF2B5EF4-FFF2-40B4-BE49-F238E27FC236}">
                <a16:creationId xmlns:a16="http://schemas.microsoft.com/office/drawing/2014/main" id="{6264E553-4CF7-45F5-A896-20905938BA94}"/>
              </a:ext>
            </a:extLst>
          </p:cNvPr>
          <p:cNvGraphicFramePr>
            <a:graphicFrameLocks noChangeAspect="1"/>
          </p:cNvGraphicFramePr>
          <p:nvPr>
            <p:extLst>
              <p:ext uri="{D42A27DB-BD31-4B8C-83A1-F6EECF244321}">
                <p14:modId xmlns:p14="http://schemas.microsoft.com/office/powerpoint/2010/main" val="2853383896"/>
              </p:ext>
            </p:extLst>
          </p:nvPr>
        </p:nvGraphicFramePr>
        <p:xfrm>
          <a:off x="5944132" y="4508500"/>
          <a:ext cx="609600" cy="419100"/>
        </p:xfrm>
        <a:graphic>
          <a:graphicData uri="http://schemas.openxmlformats.org/presentationml/2006/ole">
            <mc:AlternateContent xmlns:mc="http://schemas.openxmlformats.org/markup-compatibility/2006">
              <mc:Choice xmlns:v="urn:schemas-microsoft-com:vml" Requires="v">
                <p:oleObj spid="_x0000_s10244" name="Equation" r:id="rId5" imgW="253890" imgH="190417" progId="Equation.3">
                  <p:embed/>
                </p:oleObj>
              </mc:Choice>
              <mc:Fallback>
                <p:oleObj name="Equation" r:id="rId5" imgW="253890" imgH="190417" progId="Equation.3">
                  <p:embed/>
                  <p:pic>
                    <p:nvPicPr>
                      <p:cNvPr id="1026" name="Object 6">
                        <a:extLst>
                          <a:ext uri="{FF2B5EF4-FFF2-40B4-BE49-F238E27FC236}">
                            <a16:creationId xmlns:a16="http://schemas.microsoft.com/office/drawing/2014/main" id="{C3FD7B44-2126-4413-8140-AC2D167AD5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4132" y="4508500"/>
                        <a:ext cx="6096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2" name="Picture 6">
            <a:extLst>
              <a:ext uri="{FF2B5EF4-FFF2-40B4-BE49-F238E27FC236}">
                <a16:creationId xmlns:a16="http://schemas.microsoft.com/office/drawing/2014/main" id="{39A4A12C-3223-4C21-920E-27237F0C710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932" y="4995862"/>
            <a:ext cx="6096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28EC13E8-70C5-470E-B84D-454C978848CF}"/>
              </a:ext>
            </a:extLst>
          </p:cNvPr>
          <p:cNvSpPr/>
          <p:nvPr/>
        </p:nvSpPr>
        <p:spPr>
          <a:xfrm>
            <a:off x="1829332" y="5705475"/>
            <a:ext cx="8229600" cy="738187"/>
          </a:xfrm>
          <a:prstGeom prst="rect">
            <a:avLst/>
          </a:prstGeom>
        </p:spPr>
        <p:txBody>
          <a:bodyPr>
            <a:spAutoFit/>
          </a:bodyPr>
          <a:lstStyle/>
          <a:p>
            <a:pPr>
              <a:defRPr/>
            </a:pPr>
            <a:r>
              <a:rPr lang="en-US" sz="2100" dirty="0">
                <a:latin typeface="+mn-lt"/>
                <a:cs typeface="+mn-cs"/>
              </a:rPr>
              <a:t>We are now dealing with linear regression, where the parameters</a:t>
            </a:r>
          </a:p>
          <a:p>
            <a:pPr>
              <a:defRPr/>
            </a:pPr>
            <a:r>
              <a:rPr lang="en-US" sz="2100" dirty="0">
                <a:latin typeface="+mn-lt"/>
                <a:cs typeface="+mn-cs"/>
              </a:rPr>
              <a:t> to be found are </a:t>
            </a:r>
            <a:r>
              <a:rPr lang="en-US" sz="2100" i="1" dirty="0">
                <a:latin typeface="+mn-lt"/>
                <a:cs typeface="+mn-cs"/>
              </a:rPr>
              <a:t>A = </a:t>
            </a:r>
            <a:r>
              <a:rPr lang="en-US" sz="2100" i="1" dirty="0" err="1">
                <a:latin typeface="+mn-lt"/>
                <a:cs typeface="+mn-cs"/>
              </a:rPr>
              <a:t>lna</a:t>
            </a:r>
            <a:r>
              <a:rPr lang="en-US" sz="2100" i="1" dirty="0">
                <a:latin typeface="+mn-lt"/>
                <a:cs typeface="+mn-cs"/>
              </a:rPr>
              <a:t> </a:t>
            </a:r>
            <a:r>
              <a:rPr lang="en-US" sz="2100" dirty="0">
                <a:latin typeface="+mn-lt"/>
                <a:cs typeface="+mn-cs"/>
              </a:rPr>
              <a:t>and</a:t>
            </a:r>
            <a:r>
              <a:rPr lang="en-US" sz="2100" i="1" dirty="0">
                <a:latin typeface="+mn-lt"/>
                <a:cs typeface="+mn-cs"/>
              </a:rPr>
              <a:t> b. </a:t>
            </a:r>
            <a:endParaRPr lang="en-US" sz="2100" dirty="0">
              <a:latin typeface="+mn-lt"/>
              <a:cs typeface="+mn-cs"/>
            </a:endParaRPr>
          </a:p>
        </p:txBody>
      </p:sp>
    </p:spTree>
    <p:extLst>
      <p:ext uri="{BB962C8B-B14F-4D97-AF65-F5344CB8AC3E}">
        <p14:creationId xmlns:p14="http://schemas.microsoft.com/office/powerpoint/2010/main" val="677304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Example 4</a:t>
            </a:r>
            <a:endParaRPr lang="id-ID" b="1" dirty="0"/>
          </a:p>
        </p:txBody>
      </p:sp>
      <p:sp>
        <p:nvSpPr>
          <p:cNvPr id="3" name="Slide Number Placeholder 3">
            <a:extLst>
              <a:ext uri="{FF2B5EF4-FFF2-40B4-BE49-F238E27FC236}">
                <a16:creationId xmlns:a16="http://schemas.microsoft.com/office/drawing/2014/main" id="{17655BFE-F824-4CE6-BB4D-4D8D8970F697}"/>
              </a:ext>
            </a:extLst>
          </p:cNvPr>
          <p:cNvSpPr>
            <a:spLocks noGrp="1"/>
          </p:cNvSpPr>
          <p:nvPr>
            <p:ph type="sldNum" sz="quarter" idx="12"/>
          </p:nvPr>
        </p:nvSpPr>
        <p:spPr bwMode="auto">
          <a:xfrm>
            <a:off x="7829550" y="6570664"/>
            <a:ext cx="2133600" cy="476250"/>
          </a:xfrm>
          <a:ln>
            <a:miter lim="800000"/>
            <a:headEnd/>
            <a:tailEnd/>
          </a:ln>
        </p:spPr>
        <p:txBody>
          <a:bodyPr/>
          <a:lstStyle>
            <a:lvl1pPr eaLnBrk="0" hangingPunct="0">
              <a:defRPr sz="1200">
                <a:solidFill>
                  <a:schemeClr val="tx1"/>
                </a:solidFill>
                <a:latin typeface="Arial" panose="020B0604020202020204" pitchFamily="34" charset="0"/>
                <a:cs typeface="Arial" panose="020B0604020202020204" pitchFamily="34" charset="0"/>
              </a:defRPr>
            </a:lvl1pPr>
            <a:lvl2pPr marL="742950" indent="-285750" eaLnBrk="0" hangingPunct="0">
              <a:defRPr sz="1200">
                <a:solidFill>
                  <a:schemeClr val="tx1"/>
                </a:solidFill>
                <a:latin typeface="Arial" panose="020B0604020202020204" pitchFamily="34" charset="0"/>
                <a:cs typeface="Arial" panose="020B0604020202020204" pitchFamily="34" charset="0"/>
              </a:defRPr>
            </a:lvl2pPr>
            <a:lvl3pPr marL="1143000" indent="-228600" eaLnBrk="0" hangingPunct="0">
              <a:defRPr sz="1200">
                <a:solidFill>
                  <a:schemeClr val="tx1"/>
                </a:solidFill>
                <a:latin typeface="Arial" panose="020B0604020202020204" pitchFamily="34" charset="0"/>
                <a:cs typeface="Arial" panose="020B0604020202020204" pitchFamily="34" charset="0"/>
              </a:defRPr>
            </a:lvl3pPr>
            <a:lvl4pPr marL="1600200" indent="-228600" eaLnBrk="0" hangingPunct="0">
              <a:defRPr sz="1200">
                <a:solidFill>
                  <a:schemeClr val="tx1"/>
                </a:solidFill>
                <a:latin typeface="Arial" panose="020B0604020202020204" pitchFamily="34" charset="0"/>
                <a:cs typeface="Arial" panose="020B0604020202020204" pitchFamily="34" charset="0"/>
              </a:defRPr>
            </a:lvl4pPr>
            <a:lvl5pPr marL="2057400" indent="-228600" eaLnBrk="0" hangingPunct="0">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fld id="{47E452FF-D5CA-4BAE-BA62-6F37EA040A88}" type="slidenum">
              <a:rPr lang="en-US" altLang="en-US" sz="1000"/>
              <a:pPr eaLnBrk="1" hangingPunct="1"/>
              <a:t>24</a:t>
            </a:fld>
            <a:endParaRPr lang="en-US" altLang="en-US" sz="1000"/>
          </a:p>
        </p:txBody>
      </p:sp>
      <p:pic>
        <p:nvPicPr>
          <p:cNvPr id="5" name="Picture 2">
            <a:extLst>
              <a:ext uri="{FF2B5EF4-FFF2-40B4-BE49-F238E27FC236}">
                <a16:creationId xmlns:a16="http://schemas.microsoft.com/office/drawing/2014/main" id="{2C4644C0-0C72-4D3F-860F-A25A109D12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009776"/>
            <a:ext cx="4038600" cy="685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3">
            <a:extLst>
              <a:ext uri="{FF2B5EF4-FFF2-40B4-BE49-F238E27FC236}">
                <a16:creationId xmlns:a16="http://schemas.microsoft.com/office/drawing/2014/main" id="{62BD8D25-F798-4EEF-A502-EDB5EE7E7D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847976"/>
            <a:ext cx="5257800" cy="685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B2F821F-73F9-4DD7-AD6A-AAB91940A7C7}"/>
              </a:ext>
            </a:extLst>
          </p:cNvPr>
          <p:cNvSpPr txBox="1"/>
          <p:nvPr/>
        </p:nvSpPr>
        <p:spPr>
          <a:xfrm>
            <a:off x="1524000" y="1933576"/>
            <a:ext cx="1031875" cy="415925"/>
          </a:xfrm>
          <a:prstGeom prst="rect">
            <a:avLst/>
          </a:prstGeom>
          <a:noFill/>
        </p:spPr>
        <p:txBody>
          <a:bodyPr wrap="none">
            <a:spAutoFit/>
          </a:bodyPr>
          <a:lstStyle/>
          <a:p>
            <a:pPr>
              <a:defRPr/>
            </a:pPr>
            <a:r>
              <a:rPr lang="en-US" sz="2100" dirty="0">
                <a:latin typeface="+mn-lt"/>
                <a:cs typeface="+mn-cs"/>
              </a:rPr>
              <a:t>We get</a:t>
            </a:r>
          </a:p>
        </p:txBody>
      </p:sp>
      <p:sp>
        <p:nvSpPr>
          <p:cNvPr id="8" name="Rectangle 7">
            <a:extLst>
              <a:ext uri="{FF2B5EF4-FFF2-40B4-BE49-F238E27FC236}">
                <a16:creationId xmlns:a16="http://schemas.microsoft.com/office/drawing/2014/main" id="{A0B084BD-7B79-485C-9DDE-992273401DF4}"/>
              </a:ext>
            </a:extLst>
          </p:cNvPr>
          <p:cNvSpPr/>
          <p:nvPr/>
        </p:nvSpPr>
        <p:spPr>
          <a:xfrm>
            <a:off x="1600200" y="3919539"/>
            <a:ext cx="8077200" cy="1708150"/>
          </a:xfrm>
          <a:prstGeom prst="rect">
            <a:avLst/>
          </a:prstGeom>
        </p:spPr>
        <p:txBody>
          <a:bodyPr>
            <a:spAutoFit/>
          </a:bodyPr>
          <a:lstStyle/>
          <a:p>
            <a:pPr>
              <a:defRPr/>
            </a:pPr>
            <a:r>
              <a:rPr lang="en-US" sz="2100" dirty="0">
                <a:latin typeface="+mn-lt"/>
                <a:cs typeface="+mn-cs"/>
              </a:rPr>
              <a:t>Therefore, </a:t>
            </a:r>
            <a:r>
              <a:rPr lang="en-US" sz="2100" i="1" dirty="0">
                <a:latin typeface="+mn-lt"/>
                <a:cs typeface="+mn-cs"/>
              </a:rPr>
              <a:t>a =        </a:t>
            </a:r>
            <a:r>
              <a:rPr lang="en-US" sz="2100" dirty="0">
                <a:latin typeface="+mn-lt"/>
                <a:cs typeface="+mn-cs"/>
              </a:rPr>
              <a:t>= 3.790 </a:t>
            </a:r>
          </a:p>
          <a:p>
            <a:pPr>
              <a:defRPr/>
            </a:pPr>
            <a:r>
              <a:rPr lang="en-US" sz="2100" dirty="0">
                <a:latin typeface="+mn-lt"/>
                <a:cs typeface="+mn-cs"/>
              </a:rPr>
              <a:t>and the fitting function</a:t>
            </a:r>
          </a:p>
          <a:p>
            <a:pPr>
              <a:defRPr/>
            </a:pPr>
            <a:r>
              <a:rPr lang="en-US" sz="2100" dirty="0">
                <a:latin typeface="+mn-lt"/>
                <a:cs typeface="+mn-cs"/>
              </a:rPr>
              <a:t> becomes                             		      </a:t>
            </a:r>
          </a:p>
          <a:p>
            <a:pPr>
              <a:defRPr/>
            </a:pPr>
            <a:r>
              <a:rPr lang="en-US" sz="2100" dirty="0">
                <a:latin typeface="+mn-lt"/>
                <a:cs typeface="+mn-cs"/>
              </a:rPr>
              <a:t>The plots of f (x) and the data </a:t>
            </a:r>
          </a:p>
          <a:p>
            <a:pPr>
              <a:defRPr/>
            </a:pPr>
            <a:r>
              <a:rPr lang="en-US" sz="2100" dirty="0">
                <a:latin typeface="+mn-lt"/>
                <a:cs typeface="+mn-cs"/>
              </a:rPr>
              <a:t>points are shown in the figure.</a:t>
            </a:r>
          </a:p>
        </p:txBody>
      </p:sp>
      <p:pic>
        <p:nvPicPr>
          <p:cNvPr id="9" name="Picture 4">
            <a:extLst>
              <a:ext uri="{FF2B5EF4-FFF2-40B4-BE49-F238E27FC236}">
                <a16:creationId xmlns:a16="http://schemas.microsoft.com/office/drawing/2014/main" id="{2E23D365-2CA6-432E-B0FD-75C7A376B9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4524376"/>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Object 6">
            <a:extLst>
              <a:ext uri="{FF2B5EF4-FFF2-40B4-BE49-F238E27FC236}">
                <a16:creationId xmlns:a16="http://schemas.microsoft.com/office/drawing/2014/main" id="{55F1797D-38CC-42A2-B5E1-9F4892939FD4}"/>
              </a:ext>
            </a:extLst>
          </p:cNvPr>
          <p:cNvGraphicFramePr>
            <a:graphicFrameLocks noChangeAspect="1"/>
          </p:cNvGraphicFramePr>
          <p:nvPr>
            <p:extLst>
              <p:ext uri="{D42A27DB-BD31-4B8C-83A1-F6EECF244321}">
                <p14:modId xmlns:p14="http://schemas.microsoft.com/office/powerpoint/2010/main" val="1271381709"/>
              </p:ext>
            </p:extLst>
          </p:nvPr>
        </p:nvGraphicFramePr>
        <p:xfrm>
          <a:off x="3429000" y="3838576"/>
          <a:ext cx="533400" cy="495300"/>
        </p:xfrm>
        <a:graphic>
          <a:graphicData uri="http://schemas.openxmlformats.org/presentationml/2006/ole">
            <mc:AlternateContent xmlns:mc="http://schemas.openxmlformats.org/markup-compatibility/2006">
              <mc:Choice xmlns:v="urn:schemas-microsoft-com:vml" Requires="v">
                <p:oleObj spid="_x0000_s11267" name="Equation" r:id="rId6" imgW="164957" imgH="190335" progId="Equation.3">
                  <p:embed/>
                </p:oleObj>
              </mc:Choice>
              <mc:Fallback>
                <p:oleObj name="Equation" r:id="rId6" imgW="164957" imgH="190335" progId="Equation.3">
                  <p:embed/>
                  <p:pic>
                    <p:nvPicPr>
                      <p:cNvPr id="2050" name="Object 6">
                        <a:extLst>
                          <a:ext uri="{FF2B5EF4-FFF2-40B4-BE49-F238E27FC236}">
                            <a16:creationId xmlns:a16="http://schemas.microsoft.com/office/drawing/2014/main" id="{88EB5C1E-9209-4989-A83F-480DB30BF1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3838576"/>
                        <a:ext cx="5334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1" name="Picture 2">
            <a:extLst>
              <a:ext uri="{FF2B5EF4-FFF2-40B4-BE49-F238E27FC236}">
                <a16:creationId xmlns:a16="http://schemas.microsoft.com/office/drawing/2014/main" id="{5B6167F3-2D8F-465C-AEAD-95377E3A38E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3609976"/>
            <a:ext cx="44196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7259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Example 4</a:t>
            </a:r>
            <a:endParaRPr lang="id-ID" b="1" dirty="0"/>
          </a:p>
        </p:txBody>
      </p:sp>
      <p:pic>
        <p:nvPicPr>
          <p:cNvPr id="22" name="Picture 4">
            <a:extLst>
              <a:ext uri="{FF2B5EF4-FFF2-40B4-BE49-F238E27FC236}">
                <a16:creationId xmlns:a16="http://schemas.microsoft.com/office/drawing/2014/main" id="{C30B583A-9A00-4D34-B3E2-AA3243B25C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532" y="3810000"/>
            <a:ext cx="2381250" cy="12763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5E6A957C-5627-44A7-84FC-1B00C1763AE3}"/>
              </a:ext>
            </a:extLst>
          </p:cNvPr>
          <p:cNvSpPr/>
          <p:nvPr/>
        </p:nvSpPr>
        <p:spPr>
          <a:xfrm>
            <a:off x="1295932" y="1828800"/>
            <a:ext cx="6148388" cy="415925"/>
          </a:xfrm>
          <a:prstGeom prst="rect">
            <a:avLst/>
          </a:prstGeom>
        </p:spPr>
        <p:txBody>
          <a:bodyPr wrap="none">
            <a:spAutoFit/>
          </a:bodyPr>
          <a:lstStyle/>
          <a:p>
            <a:pPr>
              <a:defRPr/>
            </a:pPr>
            <a:r>
              <a:rPr lang="en-US" sz="2100" dirty="0">
                <a:latin typeface="+mn-lt"/>
                <a:cs typeface="+mn-cs"/>
              </a:rPr>
              <a:t>(2). Here is the computation of standard deviation:</a:t>
            </a:r>
          </a:p>
        </p:txBody>
      </p:sp>
      <p:pic>
        <p:nvPicPr>
          <p:cNvPr id="24" name="Picture 5">
            <a:extLst>
              <a:ext uri="{FF2B5EF4-FFF2-40B4-BE49-F238E27FC236}">
                <a16:creationId xmlns:a16="http://schemas.microsoft.com/office/drawing/2014/main" id="{779ABB01-FDD3-4413-8293-DA328D07D3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932" y="2286000"/>
            <a:ext cx="5181600" cy="13716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C899BA5C-AAF4-4CD4-AA40-83FFCC389F7A}"/>
              </a:ext>
            </a:extLst>
          </p:cNvPr>
          <p:cNvSpPr/>
          <p:nvPr/>
        </p:nvSpPr>
        <p:spPr>
          <a:xfrm>
            <a:off x="1524532" y="5257800"/>
            <a:ext cx="7772400" cy="1062038"/>
          </a:xfrm>
          <a:prstGeom prst="rect">
            <a:avLst/>
          </a:prstGeom>
        </p:spPr>
        <p:txBody>
          <a:bodyPr>
            <a:spAutoFit/>
          </a:bodyPr>
          <a:lstStyle/>
          <a:p>
            <a:pPr>
              <a:defRPr/>
            </a:pPr>
            <a:r>
              <a:rPr lang="en-US" sz="2100" dirty="0">
                <a:latin typeface="+mn-lt"/>
                <a:cs typeface="+mn-cs"/>
              </a:rPr>
              <a:t>As pointed out before, this is an approximate solution of the stated problem, because we did not fit </a:t>
            </a:r>
            <a:r>
              <a:rPr lang="en-US" sz="2100" i="1" dirty="0" err="1">
                <a:latin typeface="+mn-lt"/>
                <a:cs typeface="+mn-cs"/>
              </a:rPr>
              <a:t>yi</a:t>
            </a:r>
            <a:r>
              <a:rPr lang="en-US" sz="2100" i="1" dirty="0">
                <a:latin typeface="+mn-lt"/>
                <a:cs typeface="+mn-cs"/>
              </a:rPr>
              <a:t>, but </a:t>
            </a:r>
            <a:r>
              <a:rPr lang="en-US" sz="2100" i="1" dirty="0" err="1">
                <a:latin typeface="+mn-lt"/>
                <a:cs typeface="+mn-cs"/>
              </a:rPr>
              <a:t>ln</a:t>
            </a:r>
            <a:r>
              <a:rPr lang="en-US" sz="2100" i="1" dirty="0">
                <a:latin typeface="+mn-lt"/>
                <a:cs typeface="+mn-cs"/>
              </a:rPr>
              <a:t> </a:t>
            </a:r>
            <a:r>
              <a:rPr lang="en-US" sz="2100" i="1" dirty="0" err="1">
                <a:latin typeface="+mn-lt"/>
                <a:cs typeface="+mn-cs"/>
              </a:rPr>
              <a:t>yi</a:t>
            </a:r>
            <a:r>
              <a:rPr lang="en-US" sz="2100" i="1" dirty="0">
                <a:latin typeface="+mn-lt"/>
                <a:cs typeface="+mn-cs"/>
              </a:rPr>
              <a:t> . </a:t>
            </a:r>
            <a:r>
              <a:rPr lang="en-US" sz="2100" dirty="0">
                <a:latin typeface="+mn-lt"/>
                <a:cs typeface="+mn-cs"/>
              </a:rPr>
              <a:t>Judging by the plot, the fit seems to be quite good.</a:t>
            </a:r>
          </a:p>
        </p:txBody>
      </p:sp>
    </p:spTree>
    <p:extLst>
      <p:ext uri="{BB962C8B-B14F-4D97-AF65-F5344CB8AC3E}">
        <p14:creationId xmlns:p14="http://schemas.microsoft.com/office/powerpoint/2010/main" val="2178365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7390" y="1545293"/>
            <a:ext cx="5100304" cy="5243371"/>
          </a:xfrm>
        </p:spPr>
        <p:txBody>
          <a:bodyPr>
            <a:normAutofit fontScale="90000"/>
          </a:bodyPr>
          <a:lstStyle/>
          <a:p>
            <a:pPr algn="ctr"/>
            <a:br>
              <a:rPr lang="en-US" sz="2647" b="1" dirty="0"/>
            </a:br>
            <a:r>
              <a:rPr lang="en-US" sz="2647" b="1" dirty="0"/>
              <a:t>These slides have been adapted from:</a:t>
            </a:r>
            <a:br>
              <a:rPr lang="en-US" sz="2647" b="1" dirty="0"/>
            </a:br>
            <a:br>
              <a:rPr lang="en-US" sz="2647" b="1" dirty="0"/>
            </a:br>
            <a:r>
              <a:rPr lang="en-US" sz="2000" dirty="0"/>
              <a:t>Kong, Q., </a:t>
            </a:r>
            <a:r>
              <a:rPr lang="en-US" sz="2000" dirty="0" err="1"/>
              <a:t>Siauw</a:t>
            </a:r>
            <a:r>
              <a:rPr lang="en-US" sz="2000" dirty="0"/>
              <a:t>, T., &amp; </a:t>
            </a:r>
            <a:r>
              <a:rPr lang="en-US" sz="2000" dirty="0" err="1"/>
              <a:t>Bayen</a:t>
            </a:r>
            <a:r>
              <a:rPr lang="en-US" sz="2000" dirty="0"/>
              <a:t>, A. M. (2021). Python Programming and Numerical Methods: A Guide for Engineers and Scientists. Academic Press. ISBN: 978-0-12-819549-9 </a:t>
            </a:r>
            <a:br>
              <a:rPr lang="en-US" sz="2000" dirty="0"/>
            </a:br>
            <a:br>
              <a:rPr lang="en-US" sz="2000" dirty="0"/>
            </a:br>
            <a:r>
              <a:rPr lang="en-US" sz="2000" dirty="0" err="1"/>
              <a:t>Kiusalaas</a:t>
            </a:r>
            <a:r>
              <a:rPr lang="en-US" sz="2000" dirty="0"/>
              <a:t>, J. (2013). Numerical Methods in Engineering with Python 3. United Kingdom: Cambridge University Press. ISBN:9781107033856 </a:t>
            </a:r>
            <a:br>
              <a:rPr lang="en-US" sz="1600" dirty="0"/>
            </a:br>
            <a:br>
              <a:rPr lang="en-US" sz="1600" dirty="0"/>
            </a:br>
            <a:r>
              <a:rPr lang="en-US" sz="1600" i="1" dirty="0"/>
              <a:t>Additional materials :</a:t>
            </a:r>
            <a:br>
              <a:rPr lang="en-US" sz="1600" dirty="0"/>
            </a:br>
            <a:r>
              <a:rPr lang="en-US" sz="1600" dirty="0" err="1"/>
              <a:t>Chapra</a:t>
            </a:r>
            <a:r>
              <a:rPr lang="en-US" sz="1600" dirty="0"/>
              <a:t>, S.C (2015). Numerical Methods for Engineers. 6st Edition. McGraw-Hill Companies, Inc . New York. ISBN. 978-981-4670-87</a:t>
            </a:r>
            <a:br>
              <a:rPr lang="en-US" sz="1600" dirty="0"/>
            </a:br>
            <a:endParaRPr lang="id-ID" dirty="0"/>
          </a:p>
        </p:txBody>
      </p:sp>
      <p:sp>
        <p:nvSpPr>
          <p:cNvPr id="5" name="TextBox 4"/>
          <p:cNvSpPr txBox="1"/>
          <p:nvPr/>
        </p:nvSpPr>
        <p:spPr>
          <a:xfrm>
            <a:off x="3055678" y="774185"/>
            <a:ext cx="4577279" cy="771109"/>
          </a:xfrm>
          <a:prstGeom prst="rect">
            <a:avLst/>
          </a:prstGeom>
          <a:noFill/>
        </p:spPr>
        <p:txBody>
          <a:bodyPr wrap="none" rtlCol="0">
            <a:spAutoFit/>
          </a:bodyPr>
          <a:lstStyle/>
          <a:p>
            <a:r>
              <a:rPr lang="en-US" sz="4411" b="1" dirty="0"/>
              <a:t>Acknowledgement</a:t>
            </a:r>
          </a:p>
        </p:txBody>
      </p:sp>
      <p:pic>
        <p:nvPicPr>
          <p:cNvPr id="4098" name="Picture 2">
            <a:extLst>
              <a:ext uri="{FF2B5EF4-FFF2-40B4-BE49-F238E27FC236}">
                <a16:creationId xmlns:a16="http://schemas.microsoft.com/office/drawing/2014/main" id="{6398C150-DF04-4CDB-A967-89BC61932D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865" y="1837299"/>
            <a:ext cx="2394760" cy="29492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reflection blurRad="6350" stA="50000" endA="275" endPos="40000" dist="101600" dir="5400000" sy="-100000" algn="bl" rotWithShape="0"/>
          </a:effectLst>
          <a:scene3d>
            <a:camera prst="orthographicFront"/>
            <a:lightRig rig="twoPt" dir="t">
              <a:rot lat="0" lon="0" rev="7200000"/>
            </a:lightRig>
          </a:scene3d>
          <a:sp3d>
            <a:bevelT w="25400" h="19050"/>
            <a:contourClr>
              <a:srgbClr val="FFFFFF"/>
            </a:contourClr>
          </a:sp3d>
        </p:spPr>
      </p:pic>
      <p:pic>
        <p:nvPicPr>
          <p:cNvPr id="4" name="Picture 3" descr="A close up of a snake&#10;&#10;Description automatically generated">
            <a:extLst>
              <a:ext uri="{FF2B5EF4-FFF2-40B4-BE49-F238E27FC236}">
                <a16:creationId xmlns:a16="http://schemas.microsoft.com/office/drawing/2014/main" id="{C3997BA9-493B-4048-B2FE-FAA5E2AA3A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2630" y="3643599"/>
            <a:ext cx="1805989" cy="256894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205675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Interpolation VS Curve Fitting</a:t>
            </a:r>
            <a:endParaRPr lang="id-ID" b="1" dirty="0"/>
          </a:p>
        </p:txBody>
      </p:sp>
      <p:sp>
        <p:nvSpPr>
          <p:cNvPr id="26" name="Content Placeholder 2">
            <a:extLst>
              <a:ext uri="{FF2B5EF4-FFF2-40B4-BE49-F238E27FC236}">
                <a16:creationId xmlns:a16="http://schemas.microsoft.com/office/drawing/2014/main" id="{C1687C30-FA0B-4559-A984-418DA2A77474}"/>
              </a:ext>
            </a:extLst>
          </p:cNvPr>
          <p:cNvSpPr txBox="1">
            <a:spLocks/>
          </p:cNvSpPr>
          <p:nvPr/>
        </p:nvSpPr>
        <p:spPr bwMode="auto">
          <a:xfrm>
            <a:off x="1311558" y="2021540"/>
            <a:ext cx="3672407" cy="4308715"/>
          </a:xfrm>
          <a:prstGeom prst="rect">
            <a:avLst/>
          </a:prstGeom>
          <a:noFill/>
          <a:ln w="28575">
            <a:solidFill>
              <a:srgbClr val="0070C0"/>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a:lstStyle>
          <a:p>
            <a:pPr marL="0" marR="0" lvl="0" indent="0" algn="just"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Interstate"/>
                <a:ea typeface="+mn-ea"/>
                <a:cs typeface="+mn-cs"/>
              </a:rPr>
              <a:t>In </a:t>
            </a:r>
            <a:r>
              <a:rPr kumimoji="0" lang="en-US" sz="2000" b="1" i="0" u="none" strike="noStrike" kern="0" cap="none" spc="0" normalizeH="0" baseline="0" noProof="0">
                <a:ln>
                  <a:noFill/>
                </a:ln>
                <a:solidFill>
                  <a:srgbClr val="000000"/>
                </a:solidFill>
                <a:effectLst/>
                <a:uLnTx/>
                <a:uFillTx/>
                <a:latin typeface="Interstate"/>
                <a:ea typeface="+mn-ea"/>
                <a:cs typeface="+mn-cs"/>
              </a:rPr>
              <a:t>interpolation</a:t>
            </a:r>
            <a:r>
              <a:rPr kumimoji="0" lang="en-US" sz="2000" b="0" i="0" u="none" strike="noStrike" kern="0" cap="none" spc="0" normalizeH="0" baseline="0" noProof="0">
                <a:ln>
                  <a:noFill/>
                </a:ln>
                <a:solidFill>
                  <a:srgbClr val="000000"/>
                </a:solidFill>
                <a:effectLst/>
                <a:uLnTx/>
                <a:uFillTx/>
                <a:latin typeface="Interstate"/>
                <a:ea typeface="+mn-ea"/>
                <a:cs typeface="+mn-cs"/>
              </a:rPr>
              <a:t> we construct a curve through the data points. We make the implicit assumption that the </a:t>
            </a:r>
            <a:r>
              <a:rPr kumimoji="0" lang="en-US" sz="2000" b="1" i="0" u="none" strike="noStrike" kern="0" cap="none" spc="0" normalizeH="0" baseline="0" noProof="0">
                <a:ln>
                  <a:noFill/>
                </a:ln>
                <a:solidFill>
                  <a:srgbClr val="000000"/>
                </a:solidFill>
                <a:effectLst/>
                <a:uLnTx/>
                <a:uFillTx/>
                <a:latin typeface="Interstate"/>
                <a:ea typeface="+mn-ea"/>
                <a:cs typeface="+mn-cs"/>
              </a:rPr>
              <a:t>data points are accurate </a:t>
            </a:r>
          </a:p>
          <a:p>
            <a:pPr marL="0" marR="0" lvl="0" indent="0" algn="just" defTabSz="914400" rtl="0" eaLnBrk="0" fontAlgn="base" latinLnBrk="0" hangingPunct="0">
              <a:lnSpc>
                <a:spcPct val="100000"/>
              </a:lnSpc>
              <a:spcBef>
                <a:spcPct val="2000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Interstate"/>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Interstate"/>
                <a:ea typeface="+mn-ea"/>
                <a:cs typeface="+mn-cs"/>
              </a:rPr>
              <a:t>In contrast, </a:t>
            </a:r>
            <a:r>
              <a:rPr kumimoji="0" lang="en-US" sz="2000" b="1" i="0" u="none" strike="noStrike" kern="0" cap="none" spc="0" normalizeH="0" baseline="0" noProof="0">
                <a:ln>
                  <a:noFill/>
                </a:ln>
                <a:solidFill>
                  <a:srgbClr val="000000"/>
                </a:solidFill>
                <a:effectLst/>
                <a:uLnTx/>
                <a:uFillTx/>
                <a:latin typeface="Interstate"/>
                <a:ea typeface="+mn-ea"/>
                <a:cs typeface="+mn-cs"/>
              </a:rPr>
              <a:t>curve fitting is applied to data that contain scatter (noise), </a:t>
            </a:r>
            <a:r>
              <a:rPr kumimoji="0" lang="en-US" sz="2000" b="0" i="0" u="none" strike="noStrike" kern="0" cap="none" spc="0" normalizeH="0" baseline="0" noProof="0">
                <a:ln>
                  <a:noFill/>
                </a:ln>
                <a:solidFill>
                  <a:srgbClr val="000000"/>
                </a:solidFill>
                <a:effectLst/>
                <a:uLnTx/>
                <a:uFillTx/>
                <a:latin typeface="Interstate"/>
                <a:ea typeface="+mn-ea"/>
                <a:cs typeface="+mn-cs"/>
              </a:rPr>
              <a:t>caused by measurement errors. Here we want to find a smooth curve that approximates the data in some sense. Thus, the curve does not necessarily hit the data points.</a:t>
            </a: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HK" sz="2000" b="0" i="0" u="none" strike="noStrike" kern="0" cap="none" spc="0" normalizeH="0" baseline="0" noProof="0" dirty="0">
              <a:ln>
                <a:noFill/>
              </a:ln>
              <a:solidFill>
                <a:srgbClr val="000000"/>
              </a:solidFill>
              <a:effectLst/>
              <a:uLnTx/>
              <a:uFillTx/>
              <a:latin typeface="Interstate"/>
              <a:ea typeface="+mn-ea"/>
              <a:cs typeface="+mn-cs"/>
            </a:endParaRPr>
          </a:p>
        </p:txBody>
      </p:sp>
      <p:pic>
        <p:nvPicPr>
          <p:cNvPr id="27" name="Picture 26">
            <a:extLst>
              <a:ext uri="{FF2B5EF4-FFF2-40B4-BE49-F238E27FC236}">
                <a16:creationId xmlns:a16="http://schemas.microsoft.com/office/drawing/2014/main" id="{9D1EE26D-337D-4A10-AED3-98299F359240}"/>
              </a:ext>
            </a:extLst>
          </p:cNvPr>
          <p:cNvPicPr>
            <a:picLocks noChangeAspect="1"/>
          </p:cNvPicPr>
          <p:nvPr/>
        </p:nvPicPr>
        <p:blipFill>
          <a:blip r:embed="rId2"/>
          <a:stretch>
            <a:fillRect/>
          </a:stretch>
        </p:blipFill>
        <p:spPr>
          <a:xfrm>
            <a:off x="5000216" y="2009776"/>
            <a:ext cx="4029910" cy="2393652"/>
          </a:xfrm>
          <a:prstGeom prst="rect">
            <a:avLst/>
          </a:prstGeom>
        </p:spPr>
      </p:pic>
      <p:sp>
        <p:nvSpPr>
          <p:cNvPr id="28" name="Content Placeholder 2">
            <a:extLst>
              <a:ext uri="{FF2B5EF4-FFF2-40B4-BE49-F238E27FC236}">
                <a16:creationId xmlns:a16="http://schemas.microsoft.com/office/drawing/2014/main" id="{877B46C3-EA28-48DE-A938-E4BF95226776}"/>
              </a:ext>
            </a:extLst>
          </p:cNvPr>
          <p:cNvSpPr txBox="1">
            <a:spLocks/>
          </p:cNvSpPr>
          <p:nvPr/>
        </p:nvSpPr>
        <p:spPr bwMode="auto">
          <a:xfrm>
            <a:off x="5288248" y="4458048"/>
            <a:ext cx="4104457" cy="1872207"/>
          </a:xfrm>
          <a:prstGeom prst="rect">
            <a:avLst/>
          </a:prstGeom>
          <a:noFill/>
          <a:ln w="28575">
            <a:solidFill>
              <a:srgbClr val="0070C0"/>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a:lstStyle>
          <a:p>
            <a:pPr defTabSz="914400">
              <a:buFontTx/>
              <a:buNone/>
              <a:defRPr/>
            </a:pPr>
            <a:r>
              <a:rPr lang="en-US" sz="2000" kern="0" dirty="0">
                <a:solidFill>
                  <a:srgbClr val="000000"/>
                </a:solidFill>
                <a:latin typeface="Interstate"/>
              </a:rPr>
              <a:t>Three attempts to fit a “best” curve through five data points:</a:t>
            </a:r>
          </a:p>
          <a:p>
            <a:pPr marL="796925" indent="-796925" defTabSz="914400">
              <a:buFontTx/>
              <a:buNone/>
              <a:defRPr/>
            </a:pPr>
            <a:r>
              <a:rPr lang="en-US" sz="2000" kern="0" dirty="0">
                <a:solidFill>
                  <a:srgbClr val="000000"/>
                </a:solidFill>
                <a:latin typeface="Interstate"/>
              </a:rPr>
              <a:t>    (</a:t>
            </a:r>
            <a:r>
              <a:rPr lang="en-US" sz="2000" i="1" kern="0" dirty="0">
                <a:solidFill>
                  <a:srgbClr val="000000"/>
                </a:solidFill>
                <a:latin typeface="Interstate"/>
              </a:rPr>
              <a:t>a) Linear Interpolation</a:t>
            </a:r>
          </a:p>
          <a:p>
            <a:pPr marL="796925" indent="-796925" defTabSz="914400">
              <a:buFontTx/>
              <a:buNone/>
              <a:defRPr/>
            </a:pPr>
            <a:r>
              <a:rPr lang="en-US" sz="2000" kern="0" dirty="0">
                <a:solidFill>
                  <a:srgbClr val="000000"/>
                </a:solidFill>
                <a:latin typeface="Interstate"/>
              </a:rPr>
              <a:t>    (</a:t>
            </a:r>
            <a:r>
              <a:rPr lang="en-US" sz="2000" i="1" kern="0" dirty="0">
                <a:solidFill>
                  <a:srgbClr val="000000"/>
                </a:solidFill>
                <a:latin typeface="Interstate"/>
              </a:rPr>
              <a:t>b) </a:t>
            </a:r>
            <a:r>
              <a:rPr lang="en-US" sz="2000" i="1" kern="0" dirty="0" err="1">
                <a:solidFill>
                  <a:srgbClr val="000000"/>
                </a:solidFill>
                <a:latin typeface="Interstate"/>
              </a:rPr>
              <a:t>Polinomial</a:t>
            </a:r>
            <a:r>
              <a:rPr lang="en-US" sz="2000" i="1" kern="0" dirty="0">
                <a:solidFill>
                  <a:srgbClr val="000000"/>
                </a:solidFill>
                <a:latin typeface="Interstate"/>
              </a:rPr>
              <a:t> Interpolation</a:t>
            </a:r>
          </a:p>
          <a:p>
            <a:pPr marL="796925" indent="-796925" defTabSz="914400">
              <a:buFontTx/>
              <a:buNone/>
              <a:defRPr/>
            </a:pPr>
            <a:r>
              <a:rPr lang="en-US" sz="2000" i="1" kern="0" dirty="0">
                <a:solidFill>
                  <a:srgbClr val="000000"/>
                </a:solidFill>
                <a:latin typeface="Interstate"/>
              </a:rPr>
              <a:t>    (c) Curvilinear interpolation.</a:t>
            </a:r>
            <a:endParaRPr lang="en-US" sz="2000" kern="0" dirty="0">
              <a:solidFill>
                <a:srgbClr val="000000"/>
              </a:solidFill>
              <a:latin typeface="Interstate"/>
            </a:endParaRPr>
          </a:p>
        </p:txBody>
      </p:sp>
    </p:spTree>
    <p:extLst>
      <p:ext uri="{BB962C8B-B14F-4D97-AF65-F5344CB8AC3E}">
        <p14:creationId xmlns:p14="http://schemas.microsoft.com/office/powerpoint/2010/main" val="505251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Linear Interpolation</a:t>
            </a:r>
            <a:endParaRPr lang="id-ID" b="1" dirty="0"/>
          </a:p>
        </p:txBody>
      </p:sp>
      <p:sp>
        <p:nvSpPr>
          <p:cNvPr id="3" name="Rectangle 2">
            <a:extLst>
              <a:ext uri="{FF2B5EF4-FFF2-40B4-BE49-F238E27FC236}">
                <a16:creationId xmlns:a16="http://schemas.microsoft.com/office/drawing/2014/main" id="{5A58885C-8E4F-4C80-945F-9CE7B92577A0}"/>
              </a:ext>
            </a:extLst>
          </p:cNvPr>
          <p:cNvSpPr/>
          <p:nvPr/>
        </p:nvSpPr>
        <p:spPr>
          <a:xfrm>
            <a:off x="1566541" y="1869004"/>
            <a:ext cx="8352928" cy="1323439"/>
          </a:xfrm>
          <a:prstGeom prst="rect">
            <a:avLst/>
          </a:prstGeom>
        </p:spPr>
        <p:txBody>
          <a:bodyPr wrap="square">
            <a:spAutoFit/>
          </a:bodyPr>
          <a:lstStyle/>
          <a:p>
            <a:pPr defTabSz="914400"/>
            <a:r>
              <a:rPr lang="en-US" sz="2000" dirty="0">
                <a:solidFill>
                  <a:srgbClr val="000000"/>
                </a:solidFill>
                <a:latin typeface="Times-Roman"/>
                <a:ea typeface="+mn-ea"/>
                <a:cs typeface="Arial" panose="020B0604020202020204" pitchFamily="34" charset="0"/>
              </a:rPr>
              <a:t>In </a:t>
            </a:r>
            <a:r>
              <a:rPr lang="en-US" sz="2000" b="1" dirty="0">
                <a:solidFill>
                  <a:srgbClr val="000000"/>
                </a:solidFill>
                <a:latin typeface="Times-Bold"/>
                <a:ea typeface="+mn-ea"/>
                <a:cs typeface="Arial" panose="020B0604020202020204" pitchFamily="34" charset="0"/>
              </a:rPr>
              <a:t>linear interpolation</a:t>
            </a:r>
            <a:r>
              <a:rPr lang="en-US" sz="2000" dirty="0">
                <a:solidFill>
                  <a:srgbClr val="000000"/>
                </a:solidFill>
                <a:latin typeface="Times-Roman"/>
                <a:ea typeface="+mn-ea"/>
                <a:cs typeface="Arial" panose="020B0604020202020204" pitchFamily="34" charset="0"/>
              </a:rPr>
              <a:t>, the estimated point is assumed to lie on the line joining the nearest points to the left and right. Assume, without loss of generality, that the </a:t>
            </a:r>
            <a:r>
              <a:rPr lang="en-US" sz="2000" i="1" dirty="0">
                <a:solidFill>
                  <a:srgbClr val="000000"/>
                </a:solidFill>
                <a:latin typeface="MTMI"/>
                <a:ea typeface="+mn-ea"/>
                <a:cs typeface="Arial" panose="020B0604020202020204" pitchFamily="34" charset="0"/>
              </a:rPr>
              <a:t>x</a:t>
            </a:r>
            <a:r>
              <a:rPr lang="en-US" sz="2000" dirty="0">
                <a:solidFill>
                  <a:srgbClr val="000000"/>
                </a:solidFill>
                <a:latin typeface="Times-Roman"/>
                <a:ea typeface="+mn-ea"/>
                <a:cs typeface="Arial" panose="020B0604020202020204" pitchFamily="34" charset="0"/>
              </a:rPr>
              <a:t>-data points are in ascending order, that is, </a:t>
            </a:r>
            <a:r>
              <a:rPr lang="en-US" sz="2000" i="1" dirty="0">
                <a:solidFill>
                  <a:srgbClr val="000000"/>
                </a:solidFill>
                <a:latin typeface="MTMI"/>
                <a:ea typeface="+mn-ea"/>
                <a:cs typeface="Arial" panose="020B0604020202020204" pitchFamily="34" charset="0"/>
              </a:rPr>
              <a:t>x</a:t>
            </a:r>
            <a:r>
              <a:rPr lang="en-US" sz="1100" i="1" dirty="0">
                <a:solidFill>
                  <a:srgbClr val="000000"/>
                </a:solidFill>
                <a:latin typeface="MTMI"/>
                <a:ea typeface="+mn-ea"/>
                <a:cs typeface="Arial" panose="020B0604020202020204" pitchFamily="34" charset="0"/>
              </a:rPr>
              <a:t>i </a:t>
            </a:r>
            <a:r>
              <a:rPr lang="en-US" sz="2000" i="1" dirty="0">
                <a:solidFill>
                  <a:srgbClr val="000000"/>
                </a:solidFill>
                <a:latin typeface="MTMI"/>
                <a:ea typeface="+mn-ea"/>
                <a:cs typeface="Arial" panose="020B0604020202020204" pitchFamily="34" charset="0"/>
              </a:rPr>
              <a:t>&lt;x</a:t>
            </a:r>
            <a:r>
              <a:rPr lang="en-US" sz="1100" i="1" dirty="0">
                <a:solidFill>
                  <a:srgbClr val="000000"/>
                </a:solidFill>
                <a:latin typeface="MTMI"/>
                <a:ea typeface="+mn-ea"/>
                <a:cs typeface="Arial" panose="020B0604020202020204" pitchFamily="34" charset="0"/>
              </a:rPr>
              <a:t>i</a:t>
            </a:r>
            <a:r>
              <a:rPr lang="en-US" sz="1100" dirty="0">
                <a:solidFill>
                  <a:srgbClr val="000000"/>
                </a:solidFill>
                <a:latin typeface="MTSYN"/>
                <a:ea typeface="+mn-ea"/>
                <a:cs typeface="Arial" panose="020B0604020202020204" pitchFamily="34" charset="0"/>
              </a:rPr>
              <a:t>+</a:t>
            </a:r>
            <a:r>
              <a:rPr lang="en-US" sz="1100" dirty="0">
                <a:solidFill>
                  <a:srgbClr val="000000"/>
                </a:solidFill>
                <a:latin typeface="Times-Roman"/>
                <a:ea typeface="+mn-ea"/>
                <a:cs typeface="Arial" panose="020B0604020202020204" pitchFamily="34" charset="0"/>
              </a:rPr>
              <a:t>1</a:t>
            </a:r>
            <a:r>
              <a:rPr lang="en-US" sz="2000" dirty="0">
                <a:solidFill>
                  <a:srgbClr val="000000"/>
                </a:solidFill>
                <a:latin typeface="Times-Roman"/>
                <a:ea typeface="+mn-ea"/>
                <a:cs typeface="Arial" panose="020B0604020202020204" pitchFamily="34" charset="0"/>
              </a:rPr>
              <a:t>, and let </a:t>
            </a:r>
            <a:r>
              <a:rPr lang="en-US" sz="2000" i="1" dirty="0">
                <a:solidFill>
                  <a:srgbClr val="000000"/>
                </a:solidFill>
                <a:latin typeface="MTMI"/>
                <a:ea typeface="+mn-ea"/>
                <a:cs typeface="Arial" panose="020B0604020202020204" pitchFamily="34" charset="0"/>
              </a:rPr>
              <a:t>x </a:t>
            </a:r>
            <a:r>
              <a:rPr lang="en-US" sz="2000" dirty="0">
                <a:solidFill>
                  <a:srgbClr val="000000"/>
                </a:solidFill>
                <a:latin typeface="Times-Roman"/>
                <a:ea typeface="+mn-ea"/>
                <a:cs typeface="Arial" panose="020B0604020202020204" pitchFamily="34" charset="0"/>
              </a:rPr>
              <a:t>be a point such that </a:t>
            </a:r>
            <a:r>
              <a:rPr lang="en-US" sz="2000" i="1" dirty="0">
                <a:solidFill>
                  <a:srgbClr val="000000"/>
                </a:solidFill>
                <a:latin typeface="MTMI"/>
                <a:ea typeface="+mn-ea"/>
                <a:cs typeface="Arial" panose="020B0604020202020204" pitchFamily="34" charset="0"/>
              </a:rPr>
              <a:t>x</a:t>
            </a:r>
            <a:r>
              <a:rPr lang="en-US" sz="1100" i="1" dirty="0">
                <a:solidFill>
                  <a:srgbClr val="000000"/>
                </a:solidFill>
                <a:latin typeface="MTMI"/>
                <a:ea typeface="+mn-ea"/>
                <a:cs typeface="Arial" panose="020B0604020202020204" pitchFamily="34" charset="0"/>
              </a:rPr>
              <a:t>i </a:t>
            </a:r>
            <a:r>
              <a:rPr lang="en-US" sz="2000" i="1" dirty="0">
                <a:solidFill>
                  <a:srgbClr val="000000"/>
                </a:solidFill>
                <a:latin typeface="MTMI"/>
                <a:ea typeface="+mn-ea"/>
                <a:cs typeface="Arial" panose="020B0604020202020204" pitchFamily="34" charset="0"/>
              </a:rPr>
              <a:t>&lt;x &lt;x</a:t>
            </a:r>
            <a:r>
              <a:rPr lang="en-US" sz="1100" i="1" dirty="0">
                <a:solidFill>
                  <a:srgbClr val="000000"/>
                </a:solidFill>
                <a:latin typeface="MTMI"/>
                <a:ea typeface="+mn-ea"/>
                <a:cs typeface="Arial" panose="020B0604020202020204" pitchFamily="34" charset="0"/>
              </a:rPr>
              <a:t>i</a:t>
            </a:r>
            <a:r>
              <a:rPr lang="en-US" sz="1100" dirty="0">
                <a:solidFill>
                  <a:srgbClr val="000000"/>
                </a:solidFill>
                <a:latin typeface="MTSYN"/>
                <a:ea typeface="+mn-ea"/>
                <a:cs typeface="Arial" panose="020B0604020202020204" pitchFamily="34" charset="0"/>
              </a:rPr>
              <a:t>+</a:t>
            </a:r>
            <a:r>
              <a:rPr lang="en-US" sz="1100" dirty="0">
                <a:solidFill>
                  <a:srgbClr val="000000"/>
                </a:solidFill>
                <a:latin typeface="Times-Roman"/>
                <a:ea typeface="+mn-ea"/>
                <a:cs typeface="Arial" panose="020B0604020202020204" pitchFamily="34" charset="0"/>
              </a:rPr>
              <a:t>1</a:t>
            </a:r>
            <a:r>
              <a:rPr lang="en-US" sz="2000" dirty="0">
                <a:solidFill>
                  <a:srgbClr val="000000"/>
                </a:solidFill>
                <a:latin typeface="Times-Roman"/>
                <a:ea typeface="+mn-ea"/>
                <a:cs typeface="Arial" panose="020B0604020202020204" pitchFamily="34" charset="0"/>
              </a:rPr>
              <a:t>. Then the linear interpolation at </a:t>
            </a:r>
            <a:r>
              <a:rPr lang="en-US" sz="2000" i="1" dirty="0">
                <a:solidFill>
                  <a:srgbClr val="000000"/>
                </a:solidFill>
                <a:latin typeface="MTMI"/>
                <a:ea typeface="+mn-ea"/>
                <a:cs typeface="Arial" panose="020B0604020202020204" pitchFamily="34" charset="0"/>
              </a:rPr>
              <a:t>x </a:t>
            </a:r>
            <a:r>
              <a:rPr lang="en-US" sz="2000" dirty="0">
                <a:solidFill>
                  <a:srgbClr val="000000"/>
                </a:solidFill>
                <a:latin typeface="Times-Roman"/>
                <a:ea typeface="+mn-ea"/>
                <a:cs typeface="Arial" panose="020B0604020202020204" pitchFamily="34" charset="0"/>
              </a:rPr>
              <a:t>is</a:t>
            </a:r>
            <a:endParaRPr lang="en-HK" sz="2000" dirty="0">
              <a:solidFill>
                <a:srgbClr val="000000"/>
              </a:solidFill>
              <a:latin typeface="Arial" panose="020B0604020202020204" pitchFamily="34" charset="0"/>
              <a:ea typeface="+mn-ea"/>
              <a:cs typeface="Arial" panose="020B0604020202020204" pitchFamily="34" charset="0"/>
            </a:endParaRPr>
          </a:p>
        </p:txBody>
      </p:sp>
      <p:pic>
        <p:nvPicPr>
          <p:cNvPr id="5" name="Picture 4">
            <a:extLst>
              <a:ext uri="{FF2B5EF4-FFF2-40B4-BE49-F238E27FC236}">
                <a16:creationId xmlns:a16="http://schemas.microsoft.com/office/drawing/2014/main" id="{9EEC9C8D-68DF-46B2-A8B1-2DA5C0809845}"/>
              </a:ext>
            </a:extLst>
          </p:cNvPr>
          <p:cNvPicPr>
            <a:picLocks noChangeAspect="1"/>
          </p:cNvPicPr>
          <p:nvPr/>
        </p:nvPicPr>
        <p:blipFill>
          <a:blip r:embed="rId2"/>
          <a:stretch>
            <a:fillRect/>
          </a:stretch>
        </p:blipFill>
        <p:spPr>
          <a:xfrm>
            <a:off x="3400438" y="3360639"/>
            <a:ext cx="4685134" cy="972386"/>
          </a:xfrm>
          <a:prstGeom prst="rect">
            <a:avLst/>
          </a:prstGeom>
        </p:spPr>
      </p:pic>
      <p:sp>
        <p:nvSpPr>
          <p:cNvPr id="6" name="Rectangle 5">
            <a:extLst>
              <a:ext uri="{FF2B5EF4-FFF2-40B4-BE49-F238E27FC236}">
                <a16:creationId xmlns:a16="http://schemas.microsoft.com/office/drawing/2014/main" id="{930B0EB1-4F8C-48A7-A8BB-74C9FE00E865}"/>
              </a:ext>
            </a:extLst>
          </p:cNvPr>
          <p:cNvSpPr/>
          <p:nvPr/>
        </p:nvSpPr>
        <p:spPr>
          <a:xfrm>
            <a:off x="1566541" y="4821332"/>
            <a:ext cx="5112568" cy="707886"/>
          </a:xfrm>
          <a:prstGeom prst="rect">
            <a:avLst/>
          </a:prstGeom>
        </p:spPr>
        <p:txBody>
          <a:bodyPr wrap="square">
            <a:spAutoFit/>
          </a:bodyPr>
          <a:lstStyle/>
          <a:p>
            <a:pPr defTabSz="914400"/>
            <a:r>
              <a:rPr lang="en-US" sz="2000" dirty="0">
                <a:solidFill>
                  <a:srgbClr val="000000"/>
                </a:solidFill>
                <a:latin typeface="Times-Roman"/>
                <a:ea typeface="+mn-ea"/>
                <a:cs typeface="Times New Roman" panose="02020603050405020304" pitchFamily="18" charset="0"/>
              </a:rPr>
              <a:t>Find the linear interpolation at </a:t>
            </a:r>
            <a:r>
              <a:rPr lang="en-US" sz="2000" i="1" dirty="0">
                <a:solidFill>
                  <a:srgbClr val="000000"/>
                </a:solidFill>
                <a:latin typeface="Times-Roman"/>
                <a:ea typeface="+mn-ea"/>
                <a:cs typeface="Times New Roman" panose="02020603050405020304" pitchFamily="18" charset="0"/>
              </a:rPr>
              <a:t>x </a:t>
            </a:r>
            <a:r>
              <a:rPr lang="en-US" sz="2000" dirty="0">
                <a:solidFill>
                  <a:srgbClr val="000000"/>
                </a:solidFill>
                <a:latin typeface="Times-Roman"/>
                <a:ea typeface="+mn-ea"/>
                <a:cs typeface="Times New Roman" panose="02020603050405020304" pitchFamily="18" charset="0"/>
              </a:rPr>
              <a:t>= 1</a:t>
            </a:r>
            <a:r>
              <a:rPr lang="en-US" sz="2000" i="1" dirty="0">
                <a:solidFill>
                  <a:srgbClr val="000000"/>
                </a:solidFill>
                <a:latin typeface="Times-Roman"/>
                <a:ea typeface="+mn-ea"/>
                <a:cs typeface="Times New Roman" panose="02020603050405020304" pitchFamily="18" charset="0"/>
              </a:rPr>
              <a:t>.</a:t>
            </a:r>
            <a:r>
              <a:rPr lang="en-US" sz="2000" dirty="0">
                <a:solidFill>
                  <a:srgbClr val="000000"/>
                </a:solidFill>
                <a:latin typeface="Times-Roman"/>
                <a:ea typeface="+mn-ea"/>
                <a:cs typeface="Times New Roman" panose="02020603050405020304" pitchFamily="18" charset="0"/>
              </a:rPr>
              <a:t>5 based on the data x = [0, 1, 2], y = [1, 3,</a:t>
            </a:r>
            <a:r>
              <a:rPr lang="en-HK" sz="2000" dirty="0">
                <a:solidFill>
                  <a:srgbClr val="000000"/>
                </a:solidFill>
                <a:latin typeface="Times-Roman"/>
                <a:ea typeface="+mn-ea"/>
                <a:cs typeface="Times New Roman" panose="02020603050405020304" pitchFamily="18" charset="0"/>
              </a:rPr>
              <a:t>2].</a:t>
            </a:r>
          </a:p>
        </p:txBody>
      </p:sp>
      <p:pic>
        <p:nvPicPr>
          <p:cNvPr id="7" name="Picture 6">
            <a:extLst>
              <a:ext uri="{FF2B5EF4-FFF2-40B4-BE49-F238E27FC236}">
                <a16:creationId xmlns:a16="http://schemas.microsoft.com/office/drawing/2014/main" id="{800BFD4F-8121-4356-8646-A01E83D13D49}"/>
              </a:ext>
            </a:extLst>
          </p:cNvPr>
          <p:cNvPicPr>
            <a:picLocks noChangeAspect="1"/>
          </p:cNvPicPr>
          <p:nvPr/>
        </p:nvPicPr>
        <p:blipFill>
          <a:blip r:embed="rId3"/>
          <a:stretch>
            <a:fillRect/>
          </a:stretch>
        </p:blipFill>
        <p:spPr>
          <a:xfrm>
            <a:off x="851858" y="5780571"/>
            <a:ext cx="5706427" cy="707886"/>
          </a:xfrm>
          <a:prstGeom prst="rect">
            <a:avLst/>
          </a:prstGeom>
        </p:spPr>
      </p:pic>
      <p:pic>
        <p:nvPicPr>
          <p:cNvPr id="8" name="Picture 7">
            <a:extLst>
              <a:ext uri="{FF2B5EF4-FFF2-40B4-BE49-F238E27FC236}">
                <a16:creationId xmlns:a16="http://schemas.microsoft.com/office/drawing/2014/main" id="{0069D7E8-D671-48C2-8118-7ADDD04EDA3E}"/>
              </a:ext>
            </a:extLst>
          </p:cNvPr>
          <p:cNvPicPr>
            <a:picLocks noChangeAspect="1"/>
          </p:cNvPicPr>
          <p:nvPr/>
        </p:nvPicPr>
        <p:blipFill>
          <a:blip r:embed="rId4"/>
          <a:stretch>
            <a:fillRect/>
          </a:stretch>
        </p:blipFill>
        <p:spPr>
          <a:xfrm>
            <a:off x="6842966" y="4749324"/>
            <a:ext cx="2485212" cy="2062494"/>
          </a:xfrm>
          <a:prstGeom prst="rect">
            <a:avLst/>
          </a:prstGeom>
        </p:spPr>
      </p:pic>
    </p:spTree>
    <p:extLst>
      <p:ext uri="{BB962C8B-B14F-4D97-AF65-F5344CB8AC3E}">
        <p14:creationId xmlns:p14="http://schemas.microsoft.com/office/powerpoint/2010/main" val="448446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Newton’s Polynomial Method </a:t>
            </a:r>
            <a:endParaRPr lang="id-ID" b="1" dirty="0"/>
          </a:p>
        </p:txBody>
      </p:sp>
      <p:sp>
        <p:nvSpPr>
          <p:cNvPr id="3" name="Rectangle 2">
            <a:extLst>
              <a:ext uri="{FF2B5EF4-FFF2-40B4-BE49-F238E27FC236}">
                <a16:creationId xmlns:a16="http://schemas.microsoft.com/office/drawing/2014/main" id="{85ED6FBA-A306-4C50-AF10-F0C0207A9AE9}"/>
              </a:ext>
            </a:extLst>
          </p:cNvPr>
          <p:cNvSpPr/>
          <p:nvPr/>
        </p:nvSpPr>
        <p:spPr>
          <a:xfrm>
            <a:off x="1212847" y="1993195"/>
            <a:ext cx="8712646" cy="584775"/>
          </a:xfrm>
          <a:prstGeom prst="rect">
            <a:avLst/>
          </a:prstGeom>
        </p:spPr>
        <p:txBody>
          <a:bodyPr wrap="square">
            <a:spAutoFit/>
          </a:bodyPr>
          <a:lstStyle/>
          <a:p>
            <a:pPr algn="just"/>
            <a:r>
              <a:rPr lang="en-US" sz="1600" b="1" dirty="0">
                <a:latin typeface="Times-Roman"/>
              </a:rPr>
              <a:t>Newton’s polynomial interpolation </a:t>
            </a:r>
            <a:r>
              <a:rPr lang="en-US" sz="1600" dirty="0">
                <a:latin typeface="Times-Roman"/>
              </a:rPr>
              <a:t>is another popular way to exactly fit a set of data points. The general form of the (</a:t>
            </a:r>
            <a:r>
              <a:rPr lang="en-US" sz="1600" i="1" dirty="0">
                <a:latin typeface="Times-Roman"/>
              </a:rPr>
              <a:t>n </a:t>
            </a:r>
            <a:r>
              <a:rPr lang="en-US" sz="1600" dirty="0">
                <a:latin typeface="Times-Roman"/>
              </a:rPr>
              <a:t>−1</a:t>
            </a:r>
            <a:r>
              <a:rPr lang="en-US" sz="1600" i="1" dirty="0">
                <a:latin typeface="Times-Roman"/>
              </a:rPr>
              <a:t>)</a:t>
            </a:r>
            <a:r>
              <a:rPr lang="en-US" sz="1600" dirty="0" err="1">
                <a:latin typeface="Times-Roman"/>
              </a:rPr>
              <a:t>th</a:t>
            </a:r>
            <a:r>
              <a:rPr lang="en-US" sz="1600" dirty="0">
                <a:latin typeface="Times-Roman"/>
              </a:rPr>
              <a:t> order Newton’s polynomial that goes through </a:t>
            </a:r>
            <a:r>
              <a:rPr lang="en-US" sz="1600" i="1" dirty="0">
                <a:latin typeface="Times-Roman"/>
              </a:rPr>
              <a:t>n </a:t>
            </a:r>
            <a:r>
              <a:rPr lang="en-US" sz="1600" dirty="0">
                <a:latin typeface="Times-Roman"/>
              </a:rPr>
              <a:t>points is</a:t>
            </a:r>
            <a:endParaRPr lang="en-HK" sz="1600" dirty="0">
              <a:latin typeface="Times-Roman"/>
            </a:endParaRPr>
          </a:p>
        </p:txBody>
      </p:sp>
      <p:pic>
        <p:nvPicPr>
          <p:cNvPr id="5" name="Picture 4">
            <a:extLst>
              <a:ext uri="{FF2B5EF4-FFF2-40B4-BE49-F238E27FC236}">
                <a16:creationId xmlns:a16="http://schemas.microsoft.com/office/drawing/2014/main" id="{B808C2BF-0A91-4BB1-A5C2-FC26204E3608}"/>
              </a:ext>
            </a:extLst>
          </p:cNvPr>
          <p:cNvPicPr>
            <a:picLocks noChangeAspect="1"/>
          </p:cNvPicPr>
          <p:nvPr/>
        </p:nvPicPr>
        <p:blipFill>
          <a:blip r:embed="rId2"/>
          <a:stretch>
            <a:fillRect/>
          </a:stretch>
        </p:blipFill>
        <p:spPr>
          <a:xfrm>
            <a:off x="1727693" y="2738367"/>
            <a:ext cx="7191375" cy="495300"/>
          </a:xfrm>
          <a:prstGeom prst="rect">
            <a:avLst/>
          </a:prstGeom>
        </p:spPr>
      </p:pic>
      <p:sp>
        <p:nvSpPr>
          <p:cNvPr id="6" name="Rectangle 5">
            <a:extLst>
              <a:ext uri="{FF2B5EF4-FFF2-40B4-BE49-F238E27FC236}">
                <a16:creationId xmlns:a16="http://schemas.microsoft.com/office/drawing/2014/main" id="{568153F1-5D08-45F4-8E04-12994CC5C746}"/>
              </a:ext>
            </a:extLst>
          </p:cNvPr>
          <p:cNvSpPr/>
          <p:nvPr/>
        </p:nvSpPr>
        <p:spPr>
          <a:xfrm>
            <a:off x="1212847" y="3392747"/>
            <a:ext cx="8430717" cy="2308324"/>
          </a:xfrm>
          <a:prstGeom prst="rect">
            <a:avLst/>
          </a:prstGeom>
        </p:spPr>
        <p:txBody>
          <a:bodyPr wrap="square">
            <a:spAutoFit/>
          </a:bodyPr>
          <a:lstStyle/>
          <a:p>
            <a:r>
              <a:rPr lang="en-US" sz="1600" dirty="0">
                <a:latin typeface="Times-Roman"/>
              </a:rPr>
              <a:t>The special feature of the Newton’s polynomial is that the coefficients </a:t>
            </a:r>
            <a:r>
              <a:rPr lang="en-US" sz="1600" i="1" dirty="0">
                <a:latin typeface="Times-Roman"/>
              </a:rPr>
              <a:t>a</a:t>
            </a:r>
            <a:r>
              <a:rPr lang="en-US" sz="1600" b="0" i="1" u="none" strike="noStrike" baseline="0" dirty="0">
                <a:latin typeface="Times-Roman"/>
              </a:rPr>
              <a:t>i </a:t>
            </a:r>
            <a:r>
              <a:rPr lang="en-US" sz="1600" dirty="0">
                <a:latin typeface="Times-Roman"/>
              </a:rPr>
              <a:t>can be determined using a</a:t>
            </a:r>
          </a:p>
          <a:p>
            <a:r>
              <a:rPr lang="en-US" sz="1600" dirty="0">
                <a:latin typeface="Times-Roman"/>
              </a:rPr>
              <a:t>very simple mathematical procedure. For example, since the polynomial goes through each data point, for a data point </a:t>
            </a:r>
            <a:r>
              <a:rPr lang="en-US" sz="1600" i="1" dirty="0">
                <a:latin typeface="Times-Roman"/>
              </a:rPr>
              <a:t>(x</a:t>
            </a:r>
            <a:r>
              <a:rPr lang="en-US" sz="1600" b="0" i="1" u="none" strike="noStrike" baseline="-25000" dirty="0">
                <a:latin typeface="Times-Roman"/>
              </a:rPr>
              <a:t>i</a:t>
            </a:r>
            <a:r>
              <a:rPr lang="en-US" sz="1600" i="1" dirty="0">
                <a:latin typeface="Times-Roman"/>
              </a:rPr>
              <a:t>, </a:t>
            </a:r>
            <a:r>
              <a:rPr lang="en-US" sz="1600" i="1" dirty="0" err="1">
                <a:latin typeface="Times-Roman"/>
              </a:rPr>
              <a:t>y</a:t>
            </a:r>
            <a:r>
              <a:rPr lang="en-US" sz="1600" b="0" i="1" u="none" strike="noStrike" baseline="-25000" dirty="0" err="1">
                <a:latin typeface="Times-Roman"/>
              </a:rPr>
              <a:t>i</a:t>
            </a:r>
            <a:r>
              <a:rPr lang="en-US" sz="1600" b="0" i="1" u="none" strike="noStrike" baseline="0" dirty="0">
                <a:latin typeface="Times-Roman"/>
              </a:rPr>
              <a:t> </a:t>
            </a:r>
            <a:r>
              <a:rPr lang="en-US" sz="1600" i="1" dirty="0">
                <a:latin typeface="Times-Roman"/>
              </a:rPr>
              <a:t>)</a:t>
            </a:r>
            <a:r>
              <a:rPr lang="en-US" sz="1600" dirty="0">
                <a:latin typeface="Times-Roman"/>
              </a:rPr>
              <a:t>, we will have </a:t>
            </a:r>
            <a:r>
              <a:rPr lang="en-US" sz="1600" i="1" dirty="0">
                <a:latin typeface="Times-Roman"/>
              </a:rPr>
              <a:t>f(x</a:t>
            </a:r>
            <a:r>
              <a:rPr lang="en-US" sz="1600" b="0" i="1" u="none" strike="noStrike" baseline="-25000" dirty="0">
                <a:latin typeface="Times-Roman"/>
              </a:rPr>
              <a:t>i</a:t>
            </a:r>
            <a:r>
              <a:rPr lang="en-US" sz="1600" b="0" i="1" u="none" strike="noStrike" baseline="0" dirty="0">
                <a:latin typeface="Times-Roman"/>
              </a:rPr>
              <a:t> </a:t>
            </a:r>
            <a:r>
              <a:rPr lang="en-US" sz="1600" i="1" dirty="0">
                <a:latin typeface="Times-Roman"/>
              </a:rPr>
              <a:t>) </a:t>
            </a:r>
            <a:r>
              <a:rPr lang="en-US" sz="1600" dirty="0">
                <a:latin typeface="Times-Roman"/>
              </a:rPr>
              <a:t>= </a:t>
            </a:r>
            <a:r>
              <a:rPr lang="en-US" sz="1600" i="1" dirty="0" err="1">
                <a:latin typeface="Times-Roman"/>
              </a:rPr>
              <a:t>y</a:t>
            </a:r>
            <a:r>
              <a:rPr lang="en-US" sz="1600" b="0" i="1" u="none" strike="noStrike" baseline="-25000" dirty="0" err="1">
                <a:latin typeface="Times-Roman"/>
              </a:rPr>
              <a:t>i</a:t>
            </a:r>
            <a:r>
              <a:rPr lang="en-US" sz="1600" b="0" i="1" u="none" strike="noStrike" baseline="0" dirty="0">
                <a:latin typeface="Times-Roman"/>
              </a:rPr>
              <a:t> </a:t>
            </a:r>
            <a:r>
              <a:rPr lang="en-US" sz="1600" dirty="0">
                <a:latin typeface="Times-Roman"/>
              </a:rPr>
              <a:t>, thus we have</a:t>
            </a:r>
          </a:p>
          <a:p>
            <a:endParaRPr lang="en-US" sz="1600" dirty="0">
              <a:latin typeface="Times-Roman"/>
            </a:endParaRPr>
          </a:p>
          <a:p>
            <a:endParaRPr lang="en-US" sz="1600" dirty="0">
              <a:latin typeface="Times-Roman"/>
            </a:endParaRPr>
          </a:p>
          <a:p>
            <a:r>
              <a:rPr lang="en-US" sz="1600" dirty="0">
                <a:latin typeface="Times-Roman"/>
              </a:rPr>
              <a:t>If we rearrange it to obtain a</a:t>
            </a:r>
            <a:r>
              <a:rPr lang="en-US" sz="1600" baseline="-25000" dirty="0">
                <a:latin typeface="Times-Roman"/>
              </a:rPr>
              <a:t>1</a:t>
            </a:r>
            <a:r>
              <a:rPr lang="en-US" sz="1600" dirty="0">
                <a:latin typeface="Times-Roman"/>
              </a:rPr>
              <a:t>, we have</a:t>
            </a:r>
          </a:p>
          <a:p>
            <a:endParaRPr lang="en-US" sz="1600" dirty="0">
              <a:latin typeface="Times-Roman"/>
            </a:endParaRPr>
          </a:p>
          <a:p>
            <a:endParaRPr lang="en-US" sz="1600" dirty="0">
              <a:latin typeface="Times-Roman"/>
            </a:endParaRPr>
          </a:p>
          <a:p>
            <a:r>
              <a:rPr lang="en-US" sz="1600" dirty="0">
                <a:latin typeface="Times-Roman"/>
              </a:rPr>
              <a:t>If we insert data point (x</a:t>
            </a:r>
            <a:r>
              <a:rPr lang="en-US" sz="1600" baseline="-25000" dirty="0">
                <a:latin typeface="Times-Roman"/>
              </a:rPr>
              <a:t>2</a:t>
            </a:r>
            <a:r>
              <a:rPr lang="en-US" sz="1600" dirty="0">
                <a:latin typeface="Times-Roman"/>
              </a:rPr>
              <a:t>, y</a:t>
            </a:r>
            <a:r>
              <a:rPr lang="en-US" sz="1600" baseline="-25000" dirty="0">
                <a:latin typeface="Times-Roman"/>
              </a:rPr>
              <a:t>2</a:t>
            </a:r>
            <a:r>
              <a:rPr lang="en-US" sz="1600" dirty="0">
                <a:latin typeface="Times-Roman"/>
              </a:rPr>
              <a:t>), we can calculate a</a:t>
            </a:r>
            <a:r>
              <a:rPr lang="en-US" sz="1600" baseline="-25000" dirty="0">
                <a:latin typeface="Times-Roman"/>
              </a:rPr>
              <a:t>2</a:t>
            </a:r>
            <a:r>
              <a:rPr lang="en-US" sz="1600" dirty="0">
                <a:latin typeface="Times-Roman"/>
              </a:rPr>
              <a:t>, and it becomes</a:t>
            </a:r>
            <a:endParaRPr lang="en-HK" sz="1600" dirty="0">
              <a:latin typeface="Times-Roman"/>
            </a:endParaRPr>
          </a:p>
        </p:txBody>
      </p:sp>
      <p:pic>
        <p:nvPicPr>
          <p:cNvPr id="7" name="Picture 6">
            <a:extLst>
              <a:ext uri="{FF2B5EF4-FFF2-40B4-BE49-F238E27FC236}">
                <a16:creationId xmlns:a16="http://schemas.microsoft.com/office/drawing/2014/main" id="{14FC880E-9EBE-45AE-A7A7-0023B04A8495}"/>
              </a:ext>
            </a:extLst>
          </p:cNvPr>
          <p:cNvPicPr>
            <a:picLocks noChangeAspect="1"/>
          </p:cNvPicPr>
          <p:nvPr/>
        </p:nvPicPr>
        <p:blipFill>
          <a:blip r:embed="rId3"/>
          <a:stretch>
            <a:fillRect/>
          </a:stretch>
        </p:blipFill>
        <p:spPr>
          <a:xfrm>
            <a:off x="4811930" y="4280191"/>
            <a:ext cx="1514475" cy="400050"/>
          </a:xfrm>
          <a:prstGeom prst="rect">
            <a:avLst/>
          </a:prstGeom>
        </p:spPr>
      </p:pic>
      <p:pic>
        <p:nvPicPr>
          <p:cNvPr id="8" name="Picture 7">
            <a:extLst>
              <a:ext uri="{FF2B5EF4-FFF2-40B4-BE49-F238E27FC236}">
                <a16:creationId xmlns:a16="http://schemas.microsoft.com/office/drawing/2014/main" id="{F8F93CE2-3540-408D-A3F0-DC4B474FBA22}"/>
              </a:ext>
            </a:extLst>
          </p:cNvPr>
          <p:cNvPicPr>
            <a:picLocks noChangeAspect="1"/>
          </p:cNvPicPr>
          <p:nvPr/>
        </p:nvPicPr>
        <p:blipFill>
          <a:blip r:embed="rId4"/>
          <a:stretch>
            <a:fillRect/>
          </a:stretch>
        </p:blipFill>
        <p:spPr>
          <a:xfrm>
            <a:off x="4973855" y="4752227"/>
            <a:ext cx="1352550" cy="561975"/>
          </a:xfrm>
          <a:prstGeom prst="rect">
            <a:avLst/>
          </a:prstGeom>
        </p:spPr>
      </p:pic>
      <p:pic>
        <p:nvPicPr>
          <p:cNvPr id="9" name="Picture 8">
            <a:extLst>
              <a:ext uri="{FF2B5EF4-FFF2-40B4-BE49-F238E27FC236}">
                <a16:creationId xmlns:a16="http://schemas.microsoft.com/office/drawing/2014/main" id="{D9FF6B72-6D9F-43E7-8ED7-1EA9A80002AA}"/>
              </a:ext>
            </a:extLst>
          </p:cNvPr>
          <p:cNvPicPr>
            <a:picLocks noChangeAspect="1"/>
          </p:cNvPicPr>
          <p:nvPr/>
        </p:nvPicPr>
        <p:blipFill>
          <a:blip r:embed="rId5"/>
          <a:stretch>
            <a:fillRect/>
          </a:stretch>
        </p:blipFill>
        <p:spPr>
          <a:xfrm>
            <a:off x="4669054" y="5787484"/>
            <a:ext cx="1966583" cy="728364"/>
          </a:xfrm>
          <a:prstGeom prst="rect">
            <a:avLst/>
          </a:prstGeom>
        </p:spPr>
      </p:pic>
    </p:spTree>
    <p:extLst>
      <p:ext uri="{BB962C8B-B14F-4D97-AF65-F5344CB8AC3E}">
        <p14:creationId xmlns:p14="http://schemas.microsoft.com/office/powerpoint/2010/main" val="4124073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Newton’s Polynomial Method </a:t>
            </a:r>
            <a:endParaRPr lang="id-ID" b="1" dirty="0"/>
          </a:p>
        </p:txBody>
      </p:sp>
      <p:sp>
        <p:nvSpPr>
          <p:cNvPr id="3" name="Rectangle 2">
            <a:extLst>
              <a:ext uri="{FF2B5EF4-FFF2-40B4-BE49-F238E27FC236}">
                <a16:creationId xmlns:a16="http://schemas.microsoft.com/office/drawing/2014/main" id="{41DC6765-012D-4ABB-9BCD-AD32AD069FF1}"/>
              </a:ext>
            </a:extLst>
          </p:cNvPr>
          <p:cNvSpPr/>
          <p:nvPr/>
        </p:nvSpPr>
        <p:spPr>
          <a:xfrm>
            <a:off x="1295932" y="1931347"/>
            <a:ext cx="8939782" cy="3139321"/>
          </a:xfrm>
          <a:prstGeom prst="rect">
            <a:avLst/>
          </a:prstGeom>
        </p:spPr>
        <p:txBody>
          <a:bodyPr wrap="square">
            <a:spAutoFit/>
          </a:bodyPr>
          <a:lstStyle/>
          <a:p>
            <a:r>
              <a:rPr lang="en-US" sz="1800" dirty="0">
                <a:latin typeface="Times-Roman"/>
              </a:rPr>
              <a:t>See the patterns? These are called </a:t>
            </a:r>
            <a:r>
              <a:rPr lang="en-US" sz="1800" b="1" dirty="0">
                <a:latin typeface="Times-Roman"/>
              </a:rPr>
              <a:t>divided differences</a:t>
            </a:r>
            <a:r>
              <a:rPr lang="en-US" sz="1800" dirty="0">
                <a:latin typeface="Times-Roman"/>
              </a:rPr>
              <a:t>. If we define</a:t>
            </a:r>
          </a:p>
          <a:p>
            <a:endParaRPr lang="en-US" sz="1800" dirty="0">
              <a:latin typeface="Times-Roman"/>
            </a:endParaRPr>
          </a:p>
          <a:p>
            <a:endParaRPr lang="en-US" sz="1800" dirty="0">
              <a:latin typeface="Times-Roman"/>
            </a:endParaRPr>
          </a:p>
          <a:p>
            <a:r>
              <a:rPr lang="en-US" sz="1800" dirty="0">
                <a:latin typeface="Times-Roman"/>
              </a:rPr>
              <a:t>Then</a:t>
            </a:r>
          </a:p>
          <a:p>
            <a:endParaRPr lang="en-US" sz="1800" dirty="0">
              <a:latin typeface="Times-Roman"/>
            </a:endParaRPr>
          </a:p>
          <a:p>
            <a:endParaRPr lang="en-US" sz="1800" dirty="0">
              <a:latin typeface="Times-Roman"/>
            </a:endParaRPr>
          </a:p>
          <a:p>
            <a:endParaRPr lang="en-US" sz="1800" dirty="0">
              <a:latin typeface="Times-Roman"/>
            </a:endParaRPr>
          </a:p>
          <a:p>
            <a:r>
              <a:rPr lang="en-US" sz="1800" dirty="0">
                <a:latin typeface="Times-Roman"/>
              </a:rPr>
              <a:t>The advantage of using this method is that once the coefficients are determined, adding new data points will not change the previously calculated coefficient; we only need to calculate the higher differences in the same manner. An example using five data points is shown below</a:t>
            </a:r>
          </a:p>
          <a:p>
            <a:endParaRPr lang="en-HK" sz="1800" dirty="0">
              <a:latin typeface="Times-Roman"/>
            </a:endParaRPr>
          </a:p>
        </p:txBody>
      </p:sp>
      <p:pic>
        <p:nvPicPr>
          <p:cNvPr id="5" name="Picture 4">
            <a:extLst>
              <a:ext uri="{FF2B5EF4-FFF2-40B4-BE49-F238E27FC236}">
                <a16:creationId xmlns:a16="http://schemas.microsoft.com/office/drawing/2014/main" id="{6F507FE4-99BC-4DA2-B218-F65B9B66FB22}"/>
              </a:ext>
            </a:extLst>
          </p:cNvPr>
          <p:cNvPicPr>
            <a:picLocks noChangeAspect="1"/>
          </p:cNvPicPr>
          <p:nvPr/>
        </p:nvPicPr>
        <p:blipFill>
          <a:blip r:embed="rId2"/>
          <a:stretch>
            <a:fillRect/>
          </a:stretch>
        </p:blipFill>
        <p:spPr>
          <a:xfrm>
            <a:off x="4692891" y="2341504"/>
            <a:ext cx="1876425" cy="561975"/>
          </a:xfrm>
          <a:prstGeom prst="rect">
            <a:avLst/>
          </a:prstGeom>
        </p:spPr>
      </p:pic>
      <p:pic>
        <p:nvPicPr>
          <p:cNvPr id="6" name="Picture 5">
            <a:extLst>
              <a:ext uri="{FF2B5EF4-FFF2-40B4-BE49-F238E27FC236}">
                <a16:creationId xmlns:a16="http://schemas.microsoft.com/office/drawing/2014/main" id="{3DED135E-039E-4E31-8032-F70527D77077}"/>
              </a:ext>
            </a:extLst>
          </p:cNvPr>
          <p:cNvPicPr>
            <a:picLocks noChangeAspect="1"/>
          </p:cNvPicPr>
          <p:nvPr/>
        </p:nvPicPr>
        <p:blipFill>
          <a:blip r:embed="rId3"/>
          <a:stretch>
            <a:fillRect/>
          </a:stretch>
        </p:blipFill>
        <p:spPr>
          <a:xfrm>
            <a:off x="3475060" y="3114914"/>
            <a:ext cx="4581525" cy="666750"/>
          </a:xfrm>
          <a:prstGeom prst="rect">
            <a:avLst/>
          </a:prstGeom>
        </p:spPr>
      </p:pic>
      <p:pic>
        <p:nvPicPr>
          <p:cNvPr id="7" name="Picture 6">
            <a:extLst>
              <a:ext uri="{FF2B5EF4-FFF2-40B4-BE49-F238E27FC236}">
                <a16:creationId xmlns:a16="http://schemas.microsoft.com/office/drawing/2014/main" id="{0C97DCBC-F6F8-4627-BB9F-BF0ED6DA992C}"/>
              </a:ext>
            </a:extLst>
          </p:cNvPr>
          <p:cNvPicPr>
            <a:picLocks noChangeAspect="1"/>
          </p:cNvPicPr>
          <p:nvPr/>
        </p:nvPicPr>
        <p:blipFill>
          <a:blip r:embed="rId4"/>
          <a:stretch>
            <a:fillRect/>
          </a:stretch>
        </p:blipFill>
        <p:spPr>
          <a:xfrm>
            <a:off x="3475060" y="4811149"/>
            <a:ext cx="5238133" cy="1966314"/>
          </a:xfrm>
          <a:prstGeom prst="rect">
            <a:avLst/>
          </a:prstGeom>
        </p:spPr>
      </p:pic>
    </p:spTree>
    <p:extLst>
      <p:ext uri="{BB962C8B-B14F-4D97-AF65-F5344CB8AC3E}">
        <p14:creationId xmlns:p14="http://schemas.microsoft.com/office/powerpoint/2010/main" val="4020460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Example 1</a:t>
            </a:r>
            <a:endParaRPr lang="id-ID" b="1" dirty="0"/>
          </a:p>
        </p:txBody>
      </p:sp>
      <p:sp>
        <p:nvSpPr>
          <p:cNvPr id="3" name="Text Box 7">
            <a:extLst>
              <a:ext uri="{FF2B5EF4-FFF2-40B4-BE49-F238E27FC236}">
                <a16:creationId xmlns:a16="http://schemas.microsoft.com/office/drawing/2014/main" id="{292A3EED-4A4B-480D-B4C0-2A5936CE04B0}"/>
              </a:ext>
            </a:extLst>
          </p:cNvPr>
          <p:cNvSpPr txBox="1">
            <a:spLocks noChangeArrowheads="1"/>
          </p:cNvSpPr>
          <p:nvPr/>
        </p:nvSpPr>
        <p:spPr bwMode="auto">
          <a:xfrm>
            <a:off x="1295932" y="1738312"/>
            <a:ext cx="8458200" cy="2462213"/>
          </a:xfrm>
          <a:prstGeom prst="rect">
            <a:avLst/>
          </a:prstGeom>
          <a:noFill/>
          <a:ln w="9525">
            <a:noFill/>
            <a:miter lim="800000"/>
            <a:headEnd/>
            <a:tailEnd/>
          </a:ln>
        </p:spPr>
        <p:txBody>
          <a:bodyPr>
            <a:spAutoFit/>
          </a:bodyPr>
          <a:lstStyle/>
          <a:p>
            <a:pPr>
              <a:defRPr/>
            </a:pPr>
            <a:r>
              <a:rPr lang="en-US" sz="2200" dirty="0">
                <a:latin typeface="+mn-lt"/>
                <a:cs typeface="+mn-cs"/>
              </a:rPr>
              <a:t>The data points</a:t>
            </a:r>
          </a:p>
          <a:p>
            <a:pPr>
              <a:defRPr/>
            </a:pPr>
            <a:endParaRPr lang="en-US" sz="2200" dirty="0">
              <a:latin typeface="+mn-lt"/>
              <a:cs typeface="+mn-cs"/>
            </a:endParaRPr>
          </a:p>
          <a:p>
            <a:pPr>
              <a:defRPr/>
            </a:pPr>
            <a:endParaRPr lang="en-US" sz="2200" dirty="0">
              <a:latin typeface="+mn-lt"/>
              <a:cs typeface="+mn-cs"/>
            </a:endParaRPr>
          </a:p>
          <a:p>
            <a:pPr>
              <a:defRPr/>
            </a:pPr>
            <a:r>
              <a:rPr lang="en-US" sz="2200" dirty="0">
                <a:latin typeface="+mn-lt"/>
                <a:cs typeface="+mn-cs"/>
              </a:rPr>
              <a:t>lie on a polynomial. Determine the degree of this polynomial by constructing the divided difference table.</a:t>
            </a:r>
          </a:p>
          <a:p>
            <a:pPr>
              <a:defRPr/>
            </a:pPr>
            <a:endParaRPr lang="en-US" sz="2200" dirty="0">
              <a:latin typeface="+mn-lt"/>
              <a:cs typeface="+mn-cs"/>
            </a:endParaRPr>
          </a:p>
          <a:p>
            <a:pPr>
              <a:defRPr/>
            </a:pPr>
            <a:r>
              <a:rPr lang="en-US" sz="2200" b="1" dirty="0">
                <a:solidFill>
                  <a:srgbClr val="00B050"/>
                </a:solidFill>
                <a:latin typeface="+mn-lt"/>
                <a:cs typeface="+mn-cs"/>
              </a:rPr>
              <a:t>Solution</a:t>
            </a:r>
          </a:p>
        </p:txBody>
      </p:sp>
      <p:pic>
        <p:nvPicPr>
          <p:cNvPr id="5" name="Picture 6">
            <a:extLst>
              <a:ext uri="{FF2B5EF4-FFF2-40B4-BE49-F238E27FC236}">
                <a16:creationId xmlns:a16="http://schemas.microsoft.com/office/drawing/2014/main" id="{B52B6F97-30A4-4D1B-99D9-840D9B22BC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732" y="1814512"/>
            <a:ext cx="441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a:extLst>
              <a:ext uri="{FF2B5EF4-FFF2-40B4-BE49-F238E27FC236}">
                <a16:creationId xmlns:a16="http://schemas.microsoft.com/office/drawing/2014/main" id="{70553689-0FF5-4C23-8477-C554502B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532" y="4024312"/>
            <a:ext cx="65532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0483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Example 1</a:t>
            </a:r>
            <a:endParaRPr lang="id-ID" b="1" dirty="0"/>
          </a:p>
        </p:txBody>
      </p:sp>
      <p:sp>
        <p:nvSpPr>
          <p:cNvPr id="5" name="Text Box 7">
            <a:extLst>
              <a:ext uri="{FF2B5EF4-FFF2-40B4-BE49-F238E27FC236}">
                <a16:creationId xmlns:a16="http://schemas.microsoft.com/office/drawing/2014/main" id="{BBD4CA47-69FB-422D-9B87-96E50A73C256}"/>
              </a:ext>
            </a:extLst>
          </p:cNvPr>
          <p:cNvSpPr txBox="1">
            <a:spLocks noChangeArrowheads="1"/>
          </p:cNvSpPr>
          <p:nvPr/>
        </p:nvSpPr>
        <p:spPr bwMode="auto">
          <a:xfrm>
            <a:off x="1295932" y="1963737"/>
            <a:ext cx="8458200" cy="4154488"/>
          </a:xfrm>
          <a:prstGeom prst="rect">
            <a:avLst/>
          </a:prstGeom>
          <a:noFill/>
          <a:ln w="9525">
            <a:solidFill>
              <a:schemeClr val="accent5">
                <a:lumMod val="50000"/>
              </a:schemeClr>
            </a:solidFill>
            <a:miter lim="800000"/>
            <a:headEnd/>
            <a:tailEnd/>
          </a:ln>
        </p:spPr>
        <p:txBody>
          <a:bodyPr>
            <a:spAutoFit/>
          </a:bodyPr>
          <a:lstStyle/>
          <a:p>
            <a:pPr>
              <a:defRPr/>
            </a:pPr>
            <a:r>
              <a:rPr lang="en-US" sz="2200" dirty="0">
                <a:latin typeface="+mn-lt"/>
                <a:cs typeface="+mn-cs"/>
              </a:rPr>
              <a:t>Here are a few sample calculations used in arriving at the figures in the table:</a:t>
            </a:r>
          </a:p>
          <a:p>
            <a:pPr>
              <a:defRPr/>
            </a:pPr>
            <a:endParaRPr lang="en-US" sz="2200" dirty="0">
              <a:latin typeface="+mn-lt"/>
              <a:cs typeface="+mn-cs"/>
            </a:endParaRPr>
          </a:p>
          <a:p>
            <a:pPr>
              <a:defRPr/>
            </a:pPr>
            <a:endParaRPr lang="en-US" sz="2200" dirty="0">
              <a:latin typeface="+mn-lt"/>
              <a:cs typeface="+mn-cs"/>
            </a:endParaRPr>
          </a:p>
          <a:p>
            <a:pPr>
              <a:defRPr/>
            </a:pPr>
            <a:endParaRPr lang="en-US" sz="2200" dirty="0">
              <a:latin typeface="+mn-lt"/>
              <a:cs typeface="+mn-cs"/>
            </a:endParaRPr>
          </a:p>
          <a:p>
            <a:pPr>
              <a:defRPr/>
            </a:pPr>
            <a:endParaRPr lang="en-US" sz="2200" dirty="0">
              <a:latin typeface="+mn-lt"/>
              <a:cs typeface="+mn-cs"/>
            </a:endParaRPr>
          </a:p>
          <a:p>
            <a:pPr>
              <a:defRPr/>
            </a:pPr>
            <a:endParaRPr lang="en-US" sz="2200" dirty="0">
              <a:latin typeface="+mn-lt"/>
              <a:cs typeface="+mn-cs"/>
            </a:endParaRPr>
          </a:p>
          <a:p>
            <a:pPr>
              <a:defRPr/>
            </a:pPr>
            <a:endParaRPr lang="en-US" sz="2200" dirty="0">
              <a:latin typeface="+mn-lt"/>
              <a:cs typeface="+mn-cs"/>
            </a:endParaRPr>
          </a:p>
          <a:p>
            <a:pPr>
              <a:defRPr/>
            </a:pPr>
            <a:endParaRPr lang="en-US" sz="2200" dirty="0">
              <a:latin typeface="+mn-lt"/>
              <a:cs typeface="+mn-cs"/>
            </a:endParaRPr>
          </a:p>
          <a:p>
            <a:pPr>
              <a:defRPr/>
            </a:pPr>
            <a:r>
              <a:rPr lang="en-US" sz="2200" dirty="0">
                <a:latin typeface="+mn-lt"/>
                <a:cs typeface="+mn-cs"/>
              </a:rPr>
              <a:t>From the table we see that the last nonzero coefficient (last nonzero diagonal term) of Newton’s polynomial is ∇</a:t>
            </a:r>
            <a:r>
              <a:rPr lang="en-US" sz="2200" baseline="30000" dirty="0">
                <a:latin typeface="+mn-lt"/>
                <a:cs typeface="+mn-cs"/>
              </a:rPr>
              <a:t>3</a:t>
            </a:r>
            <a:r>
              <a:rPr lang="en-US" sz="2200" dirty="0">
                <a:latin typeface="+mn-lt"/>
                <a:cs typeface="+mn-cs"/>
              </a:rPr>
              <a:t>y</a:t>
            </a:r>
            <a:r>
              <a:rPr lang="en-US" sz="2200" baseline="-25000" dirty="0">
                <a:latin typeface="+mn-lt"/>
                <a:cs typeface="+mn-cs"/>
              </a:rPr>
              <a:t>3</a:t>
            </a:r>
            <a:r>
              <a:rPr lang="en-US" sz="2200" dirty="0">
                <a:latin typeface="+mn-lt"/>
                <a:cs typeface="+mn-cs"/>
              </a:rPr>
              <a:t>, which is the coefficient of the cubic term. Hence, the polynomial is a </a:t>
            </a:r>
            <a:r>
              <a:rPr lang="en-US" sz="2200" dirty="0">
                <a:solidFill>
                  <a:srgbClr val="FF0000"/>
                </a:solidFill>
                <a:latin typeface="+mn-lt"/>
                <a:cs typeface="+mn-cs"/>
              </a:rPr>
              <a:t>cubic</a:t>
            </a:r>
          </a:p>
        </p:txBody>
      </p:sp>
      <p:pic>
        <p:nvPicPr>
          <p:cNvPr id="6" name="Picture 6">
            <a:extLst>
              <a:ext uri="{FF2B5EF4-FFF2-40B4-BE49-F238E27FC236}">
                <a16:creationId xmlns:a16="http://schemas.microsoft.com/office/drawing/2014/main" id="{AB9B7563-B441-4E03-974C-8235C21E91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5245" y="2555875"/>
            <a:ext cx="3900487"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8461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Example 2</a:t>
            </a:r>
            <a:endParaRPr lang="id-ID" b="1" dirty="0"/>
          </a:p>
        </p:txBody>
      </p:sp>
      <p:sp>
        <p:nvSpPr>
          <p:cNvPr id="3" name="Subtitle 2">
            <a:extLst>
              <a:ext uri="{FF2B5EF4-FFF2-40B4-BE49-F238E27FC236}">
                <a16:creationId xmlns:a16="http://schemas.microsoft.com/office/drawing/2014/main" id="{7E0A1C7C-7D6F-4B6C-85BB-B2C6916BEB46}"/>
              </a:ext>
            </a:extLst>
          </p:cNvPr>
          <p:cNvSpPr txBox="1">
            <a:spLocks/>
          </p:cNvSpPr>
          <p:nvPr/>
        </p:nvSpPr>
        <p:spPr>
          <a:xfrm>
            <a:off x="1295932" y="1796802"/>
            <a:ext cx="8748463" cy="2743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dirty="0"/>
              <a:t>For example, suppose we have a table like this, which gives some values of an unknown function </a:t>
            </a:r>
            <a:r>
              <a:rPr lang="en-US" sz="2000" i="1" dirty="0"/>
              <a:t>f</a:t>
            </a:r>
            <a:r>
              <a:rPr lang="en-US" sz="2000" dirty="0"/>
              <a:t>. Interpolation provides a means of estimating the function at intermediate points, such as </a:t>
            </a:r>
            <a:r>
              <a:rPr lang="en-US" sz="2000" i="1" dirty="0"/>
              <a:t>x</a:t>
            </a:r>
            <a:r>
              <a:rPr lang="en-US" sz="2000" dirty="0"/>
              <a:t> = 2.5</a:t>
            </a:r>
            <a:endParaRPr lang="en-US" sz="2000" baseline="30000" dirty="0"/>
          </a:p>
        </p:txBody>
      </p:sp>
      <p:pic>
        <p:nvPicPr>
          <p:cNvPr id="5" name="Picture 2" descr="File:Interpolation Data.svg">
            <a:extLst>
              <a:ext uri="{FF2B5EF4-FFF2-40B4-BE49-F238E27FC236}">
                <a16:creationId xmlns:a16="http://schemas.microsoft.com/office/drawing/2014/main" id="{9A3D8A61-CC0A-4332-8C01-699902E689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5988" y="2880369"/>
            <a:ext cx="2918831" cy="233506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B2A37CEC-23D1-4CD4-9E5E-8BE578847055}"/>
              </a:ext>
            </a:extLst>
          </p:cNvPr>
          <p:cNvGraphicFramePr>
            <a:graphicFrameLocks noGrp="1"/>
          </p:cNvGraphicFramePr>
          <p:nvPr>
            <p:extLst>
              <p:ext uri="{D42A27DB-BD31-4B8C-83A1-F6EECF244321}">
                <p14:modId xmlns:p14="http://schemas.microsoft.com/office/powerpoint/2010/main" val="2179703793"/>
              </p:ext>
            </p:extLst>
          </p:nvPr>
        </p:nvGraphicFramePr>
        <p:xfrm>
          <a:off x="1410902" y="2880370"/>
          <a:ext cx="2722664" cy="2319108"/>
        </p:xfrm>
        <a:graphic>
          <a:graphicData uri="http://schemas.openxmlformats.org/drawingml/2006/table">
            <a:tbl>
              <a:tblPr firstRow="1" bandRow="1">
                <a:tableStyleId>{5C22544A-7EE6-4342-B048-85BDC9FD1C3A}</a:tableStyleId>
              </a:tblPr>
              <a:tblGrid>
                <a:gridCol w="1361332">
                  <a:extLst>
                    <a:ext uri="{9D8B030D-6E8A-4147-A177-3AD203B41FA5}">
                      <a16:colId xmlns:a16="http://schemas.microsoft.com/office/drawing/2014/main" val="20000"/>
                    </a:ext>
                  </a:extLst>
                </a:gridCol>
                <a:gridCol w="1361332">
                  <a:extLst>
                    <a:ext uri="{9D8B030D-6E8A-4147-A177-3AD203B41FA5}">
                      <a16:colId xmlns:a16="http://schemas.microsoft.com/office/drawing/2014/main" val="20001"/>
                    </a:ext>
                  </a:extLst>
                </a:gridCol>
              </a:tblGrid>
              <a:tr h="302758">
                <a:tc>
                  <a:txBody>
                    <a:bodyPr/>
                    <a:lstStyle/>
                    <a:p>
                      <a:r>
                        <a:rPr lang="en-US" sz="1400" dirty="0"/>
                        <a:t>x</a:t>
                      </a:r>
                    </a:p>
                  </a:txBody>
                  <a:tcPr marL="71026" marR="71026" marT="35513" marB="35513"/>
                </a:tc>
                <a:tc>
                  <a:txBody>
                    <a:bodyPr/>
                    <a:lstStyle/>
                    <a:p>
                      <a:r>
                        <a:rPr lang="en-US" sz="1400" dirty="0"/>
                        <a:t>F(x)</a:t>
                      </a:r>
                    </a:p>
                  </a:txBody>
                  <a:tcPr marL="71026" marR="71026" marT="35513" marB="35513"/>
                </a:tc>
                <a:extLst>
                  <a:ext uri="{0D108BD9-81ED-4DB2-BD59-A6C34878D82A}">
                    <a16:rowId xmlns:a16="http://schemas.microsoft.com/office/drawing/2014/main" val="10000"/>
                  </a:ext>
                </a:extLst>
              </a:tr>
              <a:tr h="288050">
                <a:tc>
                  <a:txBody>
                    <a:bodyPr/>
                    <a:lstStyle/>
                    <a:p>
                      <a:r>
                        <a:rPr lang="en-US" sz="1400" dirty="0"/>
                        <a:t>0</a:t>
                      </a:r>
                    </a:p>
                  </a:txBody>
                  <a:tcPr marL="71026" marR="71026" marT="35513" marB="35513"/>
                </a:tc>
                <a:tc>
                  <a:txBody>
                    <a:bodyPr/>
                    <a:lstStyle/>
                    <a:p>
                      <a:r>
                        <a:rPr lang="en-US" sz="1400" dirty="0"/>
                        <a:t>0</a:t>
                      </a:r>
                    </a:p>
                  </a:txBody>
                  <a:tcPr marL="71026" marR="71026" marT="35513" marB="35513"/>
                </a:tc>
                <a:extLst>
                  <a:ext uri="{0D108BD9-81ED-4DB2-BD59-A6C34878D82A}">
                    <a16:rowId xmlns:a16="http://schemas.microsoft.com/office/drawing/2014/main" val="10001"/>
                  </a:ext>
                </a:extLst>
              </a:tr>
              <a:tr h="288050">
                <a:tc>
                  <a:txBody>
                    <a:bodyPr/>
                    <a:lstStyle/>
                    <a:p>
                      <a:r>
                        <a:rPr lang="en-US" sz="1400" dirty="0"/>
                        <a:t>1</a:t>
                      </a:r>
                    </a:p>
                  </a:txBody>
                  <a:tcPr marL="71026" marR="71026" marT="35513" marB="35513"/>
                </a:tc>
                <a:tc>
                  <a:txBody>
                    <a:bodyPr/>
                    <a:lstStyle/>
                    <a:p>
                      <a:r>
                        <a:rPr lang="en-US" sz="1400" dirty="0"/>
                        <a:t>0.8415</a:t>
                      </a:r>
                    </a:p>
                  </a:txBody>
                  <a:tcPr marL="71026" marR="71026" marT="35513" marB="35513"/>
                </a:tc>
                <a:extLst>
                  <a:ext uri="{0D108BD9-81ED-4DB2-BD59-A6C34878D82A}">
                    <a16:rowId xmlns:a16="http://schemas.microsoft.com/office/drawing/2014/main" val="10002"/>
                  </a:ext>
                </a:extLst>
              </a:tr>
              <a:tr h="288050">
                <a:tc>
                  <a:txBody>
                    <a:bodyPr/>
                    <a:lstStyle/>
                    <a:p>
                      <a:r>
                        <a:rPr lang="en-US" sz="1400" dirty="0"/>
                        <a:t>2</a:t>
                      </a:r>
                    </a:p>
                  </a:txBody>
                  <a:tcPr marL="71026" marR="71026" marT="35513" marB="35513"/>
                </a:tc>
                <a:tc>
                  <a:txBody>
                    <a:bodyPr/>
                    <a:lstStyle/>
                    <a:p>
                      <a:r>
                        <a:rPr lang="en-US" sz="1400" dirty="0"/>
                        <a:t>0.9093</a:t>
                      </a:r>
                    </a:p>
                  </a:txBody>
                  <a:tcPr marL="71026" marR="71026" marT="35513" marB="35513"/>
                </a:tc>
                <a:extLst>
                  <a:ext uri="{0D108BD9-81ED-4DB2-BD59-A6C34878D82A}">
                    <a16:rowId xmlns:a16="http://schemas.microsoft.com/office/drawing/2014/main" val="10003"/>
                  </a:ext>
                </a:extLst>
              </a:tr>
              <a:tr h="288050">
                <a:tc>
                  <a:txBody>
                    <a:bodyPr/>
                    <a:lstStyle/>
                    <a:p>
                      <a:r>
                        <a:rPr lang="en-US" sz="1400" dirty="0"/>
                        <a:t>3</a:t>
                      </a:r>
                    </a:p>
                  </a:txBody>
                  <a:tcPr marL="71026" marR="71026" marT="35513" marB="35513"/>
                </a:tc>
                <a:tc>
                  <a:txBody>
                    <a:bodyPr/>
                    <a:lstStyle/>
                    <a:p>
                      <a:r>
                        <a:rPr lang="en-US" sz="1400" dirty="0"/>
                        <a:t>0.1411</a:t>
                      </a:r>
                    </a:p>
                  </a:txBody>
                  <a:tcPr marL="71026" marR="71026" marT="35513" marB="35513"/>
                </a:tc>
                <a:extLst>
                  <a:ext uri="{0D108BD9-81ED-4DB2-BD59-A6C34878D82A}">
                    <a16:rowId xmlns:a16="http://schemas.microsoft.com/office/drawing/2014/main" val="10004"/>
                  </a:ext>
                </a:extLst>
              </a:tr>
              <a:tr h="288050">
                <a:tc>
                  <a:txBody>
                    <a:bodyPr/>
                    <a:lstStyle/>
                    <a:p>
                      <a:r>
                        <a:rPr lang="en-US" sz="1400" dirty="0"/>
                        <a:t>4</a:t>
                      </a:r>
                    </a:p>
                  </a:txBody>
                  <a:tcPr marL="71026" marR="71026" marT="35513" marB="35513"/>
                </a:tc>
                <a:tc>
                  <a:txBody>
                    <a:bodyPr/>
                    <a:lstStyle/>
                    <a:p>
                      <a:r>
                        <a:rPr lang="en-US" sz="1400" dirty="0"/>
                        <a:t>-0.7568</a:t>
                      </a:r>
                    </a:p>
                  </a:txBody>
                  <a:tcPr marL="71026" marR="71026" marT="35513" marB="35513"/>
                </a:tc>
                <a:extLst>
                  <a:ext uri="{0D108BD9-81ED-4DB2-BD59-A6C34878D82A}">
                    <a16:rowId xmlns:a16="http://schemas.microsoft.com/office/drawing/2014/main" val="10005"/>
                  </a:ext>
                </a:extLst>
              </a:tr>
              <a:tr h="288050">
                <a:tc>
                  <a:txBody>
                    <a:bodyPr/>
                    <a:lstStyle/>
                    <a:p>
                      <a:r>
                        <a:rPr lang="en-US" sz="1400" dirty="0"/>
                        <a:t>5</a:t>
                      </a:r>
                    </a:p>
                  </a:txBody>
                  <a:tcPr marL="71026" marR="71026" marT="35513" marB="35513"/>
                </a:tc>
                <a:tc>
                  <a:txBody>
                    <a:bodyPr/>
                    <a:lstStyle/>
                    <a:p>
                      <a:r>
                        <a:rPr lang="en-US" sz="1400" dirty="0"/>
                        <a:t>-0.9589</a:t>
                      </a:r>
                    </a:p>
                  </a:txBody>
                  <a:tcPr marL="71026" marR="71026" marT="35513" marB="35513"/>
                </a:tc>
                <a:extLst>
                  <a:ext uri="{0D108BD9-81ED-4DB2-BD59-A6C34878D82A}">
                    <a16:rowId xmlns:a16="http://schemas.microsoft.com/office/drawing/2014/main" val="10006"/>
                  </a:ext>
                </a:extLst>
              </a:tr>
              <a:tr h="288050">
                <a:tc>
                  <a:txBody>
                    <a:bodyPr/>
                    <a:lstStyle/>
                    <a:p>
                      <a:r>
                        <a:rPr lang="en-US" sz="1400" dirty="0"/>
                        <a:t>6</a:t>
                      </a:r>
                    </a:p>
                  </a:txBody>
                  <a:tcPr marL="71026" marR="71026" marT="35513" marB="35513"/>
                </a:tc>
                <a:tc>
                  <a:txBody>
                    <a:bodyPr/>
                    <a:lstStyle/>
                    <a:p>
                      <a:r>
                        <a:rPr lang="en-US" sz="1400" dirty="0"/>
                        <a:t>-0.2794</a:t>
                      </a:r>
                    </a:p>
                  </a:txBody>
                  <a:tcPr marL="71026" marR="71026" marT="35513" marB="35513"/>
                </a:tc>
                <a:extLst>
                  <a:ext uri="{0D108BD9-81ED-4DB2-BD59-A6C34878D82A}">
                    <a16:rowId xmlns:a16="http://schemas.microsoft.com/office/drawing/2014/main" val="10007"/>
                  </a:ext>
                </a:extLst>
              </a:tr>
            </a:tbl>
          </a:graphicData>
        </a:graphic>
      </p:graphicFrame>
      <p:sp>
        <p:nvSpPr>
          <p:cNvPr id="7" name="TextBox 6">
            <a:extLst>
              <a:ext uri="{FF2B5EF4-FFF2-40B4-BE49-F238E27FC236}">
                <a16:creationId xmlns:a16="http://schemas.microsoft.com/office/drawing/2014/main" id="{0E88ACE9-73F1-452D-8E0D-6BC55E0C0AC5}"/>
              </a:ext>
            </a:extLst>
          </p:cNvPr>
          <p:cNvSpPr txBox="1"/>
          <p:nvPr/>
        </p:nvSpPr>
        <p:spPr>
          <a:xfrm>
            <a:off x="4085988" y="5638353"/>
            <a:ext cx="5676900" cy="1323439"/>
          </a:xfrm>
          <a:prstGeom prst="rect">
            <a:avLst/>
          </a:prstGeom>
          <a:noFill/>
        </p:spPr>
        <p:txBody>
          <a:bodyPr wrap="square" rtlCol="0">
            <a:spAutoFit/>
          </a:bodyPr>
          <a:lstStyle/>
          <a:p>
            <a:pPr algn="ctr"/>
            <a:r>
              <a:rPr lang="en-US" sz="1600" i="1" dirty="0">
                <a:latin typeface="Times-Roman"/>
              </a:rPr>
              <a:t>f(x) </a:t>
            </a:r>
            <a:r>
              <a:rPr lang="en-US" sz="1600" dirty="0">
                <a:latin typeface="Times-Roman"/>
              </a:rPr>
              <a:t>= -0.001521x</a:t>
            </a:r>
            <a:r>
              <a:rPr lang="en-US" sz="1600" baseline="30000" dirty="0">
                <a:latin typeface="Times-Roman"/>
              </a:rPr>
              <a:t>6</a:t>
            </a:r>
            <a:r>
              <a:rPr lang="en-US" sz="1600" dirty="0">
                <a:latin typeface="Times-Roman"/>
              </a:rPr>
              <a:t> – 0.003130x</a:t>
            </a:r>
            <a:r>
              <a:rPr lang="en-US" sz="1600" baseline="30000" dirty="0">
                <a:latin typeface="Times-Roman"/>
              </a:rPr>
              <a:t>5</a:t>
            </a:r>
            <a:r>
              <a:rPr lang="en-US" sz="1600" dirty="0">
                <a:latin typeface="Times-Roman"/>
              </a:rPr>
              <a:t> + 0.07321x</a:t>
            </a:r>
            <a:r>
              <a:rPr lang="en-US" sz="1600" baseline="30000" dirty="0">
                <a:latin typeface="Times-Roman"/>
              </a:rPr>
              <a:t>4</a:t>
            </a:r>
            <a:r>
              <a:rPr lang="en-US" sz="1600" dirty="0">
                <a:latin typeface="Times-Roman"/>
              </a:rPr>
              <a:t> – 0.3577x</a:t>
            </a:r>
            <a:r>
              <a:rPr lang="en-US" sz="1600" baseline="30000" dirty="0">
                <a:latin typeface="Times-Roman"/>
              </a:rPr>
              <a:t>3</a:t>
            </a:r>
            <a:r>
              <a:rPr lang="en-US" sz="1600" dirty="0">
                <a:latin typeface="Times-Roman"/>
              </a:rPr>
              <a:t> + 0.2255x</a:t>
            </a:r>
            <a:r>
              <a:rPr lang="en-US" sz="1600" baseline="30000" dirty="0">
                <a:latin typeface="Times-Roman"/>
              </a:rPr>
              <a:t>2</a:t>
            </a:r>
            <a:r>
              <a:rPr lang="en-US" sz="1600" dirty="0">
                <a:latin typeface="Times-Roman"/>
              </a:rPr>
              <a:t> + 0.9038x</a:t>
            </a:r>
          </a:p>
          <a:p>
            <a:pPr algn="ctr"/>
            <a:endParaRPr lang="en-US" sz="1600" dirty="0">
              <a:latin typeface="Times-Roman"/>
            </a:endParaRPr>
          </a:p>
          <a:p>
            <a:pPr algn="ctr"/>
            <a:r>
              <a:rPr lang="en-US" sz="1600" dirty="0">
                <a:latin typeface="Times-Roman"/>
              </a:rPr>
              <a:t>Substituting x = 2.5, we find that f(2.5) = 0.5965.</a:t>
            </a:r>
          </a:p>
          <a:p>
            <a:pPr algn="ctr"/>
            <a:endParaRPr lang="en-US" sz="1600" dirty="0">
              <a:latin typeface="Times-Roman"/>
            </a:endParaRPr>
          </a:p>
        </p:txBody>
      </p:sp>
      <p:pic>
        <p:nvPicPr>
          <p:cNvPr id="8" name="Picture 2" descr="http://upload.wikimedia.org/wikipedia/commons/thumb/4/41/Interpolation_example_polynomial.svg/230px-Interpolation_example_polynomial.svg.png">
            <a:extLst>
              <a:ext uri="{FF2B5EF4-FFF2-40B4-BE49-F238E27FC236}">
                <a16:creationId xmlns:a16="http://schemas.microsoft.com/office/drawing/2014/main" id="{0BE641F9-24FF-48E9-9E19-1A60675057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5191" y="2880369"/>
            <a:ext cx="2918831" cy="2335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925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4340CFFCDDB44F9904404F1FA9688C" ma:contentTypeVersion="15" ma:contentTypeDescription="Create a new document." ma:contentTypeScope="" ma:versionID="939164fb4ce9d77da8b44cb5205bf59b">
  <xsd:schema xmlns:xsd="http://www.w3.org/2001/XMLSchema" xmlns:xs="http://www.w3.org/2001/XMLSchema" xmlns:p="http://schemas.microsoft.com/office/2006/metadata/properties" xmlns:ns2="9fdf624c-fedc-4f6c-b928-0c7bf4c9e100" xmlns:ns3="47793baa-3cbb-486e-a055-4d42ce3882d7" xmlns:ns4="http://schemas.microsoft.com/sharepoint/v3/fields" targetNamespace="http://schemas.microsoft.com/office/2006/metadata/properties" ma:root="true" ma:fieldsID="63b003db5a72b2282a54ad3b1f995462" ns2:_="" ns3:_="" ns4:_="">
    <xsd:import namespace="9fdf624c-fedc-4f6c-b928-0c7bf4c9e100"/>
    <xsd:import namespace="47793baa-3cbb-486e-a055-4d42ce3882d7"/>
    <xsd:import namespace="http://schemas.microsoft.com/sharepoint/v3/fields"/>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2:SharedWithUsers" minOccurs="0"/>
                <xsd:element ref="ns2:SharedWithDetails" minOccurs="0"/>
                <xsd:element ref="ns3:MediaServiceLocation" minOccurs="0"/>
                <xsd:element ref="ns3:MediaServiceAutoKeyPoints" minOccurs="0"/>
                <xsd:element ref="ns3:MediaServiceKeyPoints" minOccurs="0"/>
                <xsd:element ref="ns3:_Flow_SignoffStatus" minOccurs="0"/>
                <xsd:element ref="ns4:_Vers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df624c-fedc-4f6c-b928-0c7bf4c9e10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7793baa-3cbb-486e-a055-4d42ce3882d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_Flow_SignoffStatus" ma:index="23" nillable="true" ma:displayName="Sign-off status" ma:internalName="Sign_x002d_off_x0020_status">
      <xsd:simpleType>
        <xsd:restriction base="dms:Text"/>
      </xsd:simpleType>
    </xsd:element>
    <xsd:element name="MediaLengthInSeconds" ma:index="2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24"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Flow_SignoffStatus xmlns="47793baa-3cbb-486e-a055-4d42ce3882d7" xsi:nil="true"/>
    <_dlc_DocId xmlns="9fdf624c-fedc-4f6c-b928-0c7bf4c9e100">J56STF5CZXNR-2061195910-691142</_dlc_DocId>
    <_dlc_DocIdUrl xmlns="9fdf624c-fedc-4f6c-b928-0c7bf4c9e100">
      <Url>https://binusianorg.sharepoint.com/sites/arc/_layouts/15/DocIdRedir.aspx?ID=J56STF5CZXNR-2061195910-691142</Url>
      <Description>J56STF5CZXNR-2061195910-691142</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61361C9D-5A18-4E58-8BA9-7D22F5AD4A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df624c-fedc-4f6c-b928-0c7bf4c9e100"/>
    <ds:schemaRef ds:uri="47793baa-3cbb-486e-a055-4d42ce3882d7"/>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F313E50-9F1C-4EB2-8248-D1942A92381A}">
  <ds:schemaRefs>
    <ds:schemaRef ds:uri="http://schemas.microsoft.com/office/2006/metadata/properties"/>
    <ds:schemaRef ds:uri="http://schemas.microsoft.com/office/infopath/2007/PartnerControls"/>
    <ds:schemaRef ds:uri="http://schemas.microsoft.com/sharepoint/v3/fields"/>
    <ds:schemaRef ds:uri="47793baa-3cbb-486e-a055-4d42ce3882d7"/>
    <ds:schemaRef ds:uri="9fdf624c-fedc-4f6c-b928-0c7bf4c9e100"/>
  </ds:schemaRefs>
</ds:datastoreItem>
</file>

<file path=customXml/itemProps3.xml><?xml version="1.0" encoding="utf-8"?>
<ds:datastoreItem xmlns:ds="http://schemas.openxmlformats.org/officeDocument/2006/customXml" ds:itemID="{CED985A4-BE78-47BD-93FF-32CA6D846AD3}">
  <ds:schemaRefs>
    <ds:schemaRef ds:uri="http://schemas.microsoft.com/sharepoint/v3/contenttype/forms"/>
  </ds:schemaRefs>
</ds:datastoreItem>
</file>

<file path=customXml/itemProps4.xml><?xml version="1.0" encoding="utf-8"?>
<ds:datastoreItem xmlns:ds="http://schemas.openxmlformats.org/officeDocument/2006/customXml" ds:itemID="{CA6D8D10-5CE6-45C0-899F-3757B0B76385}">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2121</TotalTime>
  <Words>1958</Words>
  <Application>Microsoft Office PowerPoint</Application>
  <PresentationFormat>Custom</PresentationFormat>
  <Paragraphs>192</Paragraphs>
  <Slides>26</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6" baseType="lpstr">
      <vt:lpstr>Arial</vt:lpstr>
      <vt:lpstr>Calibri</vt:lpstr>
      <vt:lpstr>Interstate</vt:lpstr>
      <vt:lpstr>MTMI</vt:lpstr>
      <vt:lpstr>MTSYN</vt:lpstr>
      <vt:lpstr>Open Sans</vt:lpstr>
      <vt:lpstr>Times-Bold</vt:lpstr>
      <vt:lpstr>Times-Roman</vt:lpstr>
      <vt:lpstr>Office Theme</vt:lpstr>
      <vt:lpstr>Equation</vt:lpstr>
      <vt:lpstr>PowerPoint Presentation</vt:lpstr>
      <vt:lpstr>Outlines</vt:lpstr>
      <vt:lpstr>Interpolation VS Curve Fitting</vt:lpstr>
      <vt:lpstr>Linear Interpolation</vt:lpstr>
      <vt:lpstr>Newton’s Polynomial Method </vt:lpstr>
      <vt:lpstr>Newton’s Polynomial Method </vt:lpstr>
      <vt:lpstr>Example 1</vt:lpstr>
      <vt:lpstr>Example 1</vt:lpstr>
      <vt:lpstr>Example 2</vt:lpstr>
      <vt:lpstr>Cubic Spline Interpolation</vt:lpstr>
      <vt:lpstr>Cubic Spline Interpolation</vt:lpstr>
      <vt:lpstr>Cubic Spline Interpolation</vt:lpstr>
      <vt:lpstr>Cubic Spline Interpolation</vt:lpstr>
      <vt:lpstr>Cubic Spline Interpolation</vt:lpstr>
      <vt:lpstr>Cubic Spline Interpolation</vt:lpstr>
      <vt:lpstr>Least-Squares Fit</vt:lpstr>
      <vt:lpstr>Least-Squares Fit</vt:lpstr>
      <vt:lpstr>Fitting A Straight Line</vt:lpstr>
      <vt:lpstr>Fitting A Straight Line</vt:lpstr>
      <vt:lpstr>Example 3</vt:lpstr>
      <vt:lpstr>Exercise 3</vt:lpstr>
      <vt:lpstr>Example 3</vt:lpstr>
      <vt:lpstr>Example 4</vt:lpstr>
      <vt:lpstr>Example 4</vt:lpstr>
      <vt:lpstr>Example 4</vt:lpstr>
      <vt:lpstr> These slides have been adapted from:  Kong, Q., Siauw, T., &amp; Bayen, A. M. (2021). Python Programming and Numerical Methods: A Guide for Engineers and Scientists. Academic Press. ISBN: 978-0-12-819549-9   Kiusalaas, J. (2013). Numerical Methods in Engineering with Python 3. United Kingdom: Cambridge University Press. ISBN:9781107033856   Additional materials : Chapra, S.C (2015). Numerical Methods for Engineers. 6st Edition. McGraw-Hill Companies, Inc . New York. ISBN. 978-981-4670-87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danton sihombing</dc:creator>
  <cp:lastModifiedBy>FABIAN</cp:lastModifiedBy>
  <cp:revision>36</cp:revision>
  <dcterms:created xsi:type="dcterms:W3CDTF">2014-01-27T02:13:18Z</dcterms:created>
  <dcterms:modified xsi:type="dcterms:W3CDTF">2021-11-28T23:30:51Z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0x010100144340CFFCDDB44F9904404F1FA9688C</vt:lpwstr>
  </property>
  <property fmtid="{D5CDD505-2E9C-101B-9397-08002B2CF9AE}" pid="3" name="_dlc_DocIdItemGuid">
    <vt:lpwstr>607fc7ea-bc95-4549-a0d4-b252b58b529e</vt:lpwstr>
  </property>
</Properties>
</file>