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56" r:id="rId6"/>
    <p:sldId id="257" r:id="rId7"/>
    <p:sldId id="496" r:id="rId8"/>
    <p:sldId id="556" r:id="rId9"/>
    <p:sldId id="296" r:id="rId10"/>
    <p:sldId id="557" r:id="rId11"/>
    <p:sldId id="555" r:id="rId12"/>
    <p:sldId id="344" r:id="rId13"/>
    <p:sldId id="553" r:id="rId14"/>
    <p:sldId id="558" r:id="rId15"/>
    <p:sldId id="567" r:id="rId16"/>
    <p:sldId id="358" r:id="rId17"/>
    <p:sldId id="352" r:id="rId18"/>
    <p:sldId id="353" r:id="rId19"/>
    <p:sldId id="568" r:id="rId20"/>
    <p:sldId id="569" r:id="rId21"/>
    <p:sldId id="271" r:id="rId2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6D91671F-11EC-43A0-B0B5-6D80C965B915}">
          <p14:sldIdLst>
            <p14:sldId id="256"/>
          </p14:sldIdLst>
        </p14:section>
        <p14:section name="COURSE CONTENT" id="{6162E7E0-B512-4FEF-B619-C9187795397D}">
          <p14:sldIdLst>
            <p14:sldId id="257"/>
            <p14:sldId id="496"/>
            <p14:sldId id="556"/>
            <p14:sldId id="296"/>
            <p14:sldId id="557"/>
            <p14:sldId id="555"/>
            <p14:sldId id="344"/>
            <p14:sldId id="553"/>
            <p14:sldId id="558"/>
            <p14:sldId id="567"/>
            <p14:sldId id="358"/>
            <p14:sldId id="352"/>
            <p14:sldId id="353"/>
            <p14:sldId id="568"/>
            <p14:sldId id="569"/>
          </p14:sldIdLst>
        </p14:section>
        <p14:section name="REFERENCES" id="{11ED6803-A38C-4226-8496-86D05012E7E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3484"/>
  </p:normalViewPr>
  <p:slideViewPr>
    <p:cSldViewPr snapToGrid="0" snapToObjects="1">
      <p:cViewPr varScale="1">
        <p:scale>
          <a:sx n="85" d="100"/>
          <a:sy n="85" d="100"/>
        </p:scale>
        <p:origin x="960" y="53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38C75-AE9B-4CFC-8F0A-22CF7E6F188E}" type="doc">
      <dgm:prSet loTypeId="urn:microsoft.com/office/officeart/2005/8/layout/target3" loCatId="relationship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8C3D92E-88D8-4EE8-980F-64A08E77C791}">
      <dgm:prSet custT="1"/>
      <dgm:spPr/>
      <dgm:t>
        <a:bodyPr/>
        <a:lstStyle/>
        <a:p>
          <a:pPr rtl="0"/>
          <a:r>
            <a:rPr lang="en-AU" sz="2800" dirty="0"/>
            <a:t>Root Findings in Python</a:t>
          </a:r>
          <a:endParaRPr lang="en-US" sz="2800" dirty="0"/>
        </a:p>
      </dgm:t>
    </dgm:pt>
    <dgm:pt modelId="{F4CCD9A7-4E64-4069-AE3B-9DF6CA978BE4}" type="parTrans" cxnId="{2D3A6682-25F8-4131-BE1C-F4FD0E13FB93}">
      <dgm:prSet/>
      <dgm:spPr/>
      <dgm:t>
        <a:bodyPr/>
        <a:lstStyle/>
        <a:p>
          <a:endParaRPr lang="en-US"/>
        </a:p>
      </dgm:t>
    </dgm:pt>
    <dgm:pt modelId="{8B665B17-05ED-4B38-8EBC-BE7EA33874D3}" type="sibTrans" cxnId="{2D3A6682-25F8-4131-BE1C-F4FD0E13FB93}">
      <dgm:prSet/>
      <dgm:spPr/>
      <dgm:t>
        <a:bodyPr/>
        <a:lstStyle/>
        <a:p>
          <a:endParaRPr lang="en-US"/>
        </a:p>
      </dgm:t>
    </dgm:pt>
    <dgm:pt modelId="{EA418BBB-5F66-4835-A212-D4E4B0CD7AA8}">
      <dgm:prSet custT="1"/>
      <dgm:spPr/>
      <dgm:t>
        <a:bodyPr/>
        <a:lstStyle/>
        <a:p>
          <a:pPr rtl="0"/>
          <a:r>
            <a:rPr lang="en-US" sz="2800" dirty="0"/>
            <a:t>Bisection Method</a:t>
          </a:r>
        </a:p>
      </dgm:t>
    </dgm:pt>
    <dgm:pt modelId="{30312AA7-D87A-4756-B585-C7C11E577846}" type="parTrans" cxnId="{630D7CF2-1847-4015-A48D-6EC28A4DB407}">
      <dgm:prSet/>
      <dgm:spPr/>
      <dgm:t>
        <a:bodyPr/>
        <a:lstStyle/>
        <a:p>
          <a:endParaRPr lang="en-US"/>
        </a:p>
      </dgm:t>
    </dgm:pt>
    <dgm:pt modelId="{CDB7C3AE-F330-4B10-8B33-5CBE6286EA5A}" type="sibTrans" cxnId="{630D7CF2-1847-4015-A48D-6EC28A4DB407}">
      <dgm:prSet/>
      <dgm:spPr/>
      <dgm:t>
        <a:bodyPr/>
        <a:lstStyle/>
        <a:p>
          <a:endParaRPr lang="en-US"/>
        </a:p>
      </dgm:t>
    </dgm:pt>
    <dgm:pt modelId="{BF8C27E1-651B-4E74-AEF6-935CD70424D0}">
      <dgm:prSet custT="1"/>
      <dgm:spPr/>
      <dgm:t>
        <a:bodyPr/>
        <a:lstStyle/>
        <a:p>
          <a:r>
            <a:rPr lang="en-US" sz="2800" dirty="0"/>
            <a:t>Newton–Raphson Method</a:t>
          </a:r>
        </a:p>
      </dgm:t>
    </dgm:pt>
    <dgm:pt modelId="{706DD0C5-C20C-4939-96D1-2DE8836713E7}" type="parTrans" cxnId="{3A223EE7-CD2E-4138-BC2A-FA341E0A4B75}">
      <dgm:prSet/>
      <dgm:spPr/>
      <dgm:t>
        <a:bodyPr/>
        <a:lstStyle/>
        <a:p>
          <a:endParaRPr lang="en-US"/>
        </a:p>
      </dgm:t>
    </dgm:pt>
    <dgm:pt modelId="{4F8FEEF6-D111-4C2F-BCF8-6BF77B445FC0}" type="sibTrans" cxnId="{3A223EE7-CD2E-4138-BC2A-FA341E0A4B75}">
      <dgm:prSet/>
      <dgm:spPr/>
      <dgm:t>
        <a:bodyPr/>
        <a:lstStyle/>
        <a:p>
          <a:endParaRPr lang="en-US"/>
        </a:p>
      </dgm:t>
    </dgm:pt>
    <dgm:pt modelId="{FB12CC6F-FFB7-41C7-8BA1-9212A8C68850}" type="pres">
      <dgm:prSet presAssocID="{D2738C75-AE9B-4CFC-8F0A-22CF7E6F188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2B0E6A2-5142-41AA-961D-7A04E265F6EE}" type="pres">
      <dgm:prSet presAssocID="{E8C3D92E-88D8-4EE8-980F-64A08E77C791}" presName="circle1" presStyleLbl="node1" presStyleIdx="0" presStyleCnt="3"/>
      <dgm:spPr/>
    </dgm:pt>
    <dgm:pt modelId="{39774DD3-70D2-4140-A1C7-D5C784B7CF5E}" type="pres">
      <dgm:prSet presAssocID="{E8C3D92E-88D8-4EE8-980F-64A08E77C791}" presName="space" presStyleCnt="0"/>
      <dgm:spPr/>
    </dgm:pt>
    <dgm:pt modelId="{027D4DEA-148C-4201-9740-FAC178809EDE}" type="pres">
      <dgm:prSet presAssocID="{E8C3D92E-88D8-4EE8-980F-64A08E77C791}" presName="rect1" presStyleLbl="alignAcc1" presStyleIdx="0" presStyleCnt="3"/>
      <dgm:spPr/>
    </dgm:pt>
    <dgm:pt modelId="{96A5F754-03BB-4D31-A680-3E3598CB15BB}" type="pres">
      <dgm:prSet presAssocID="{EA418BBB-5F66-4835-A212-D4E4B0CD7AA8}" presName="vertSpace2" presStyleLbl="node1" presStyleIdx="0" presStyleCnt="3"/>
      <dgm:spPr/>
    </dgm:pt>
    <dgm:pt modelId="{1F8BE314-68A4-4476-8AD9-946510DCBBE9}" type="pres">
      <dgm:prSet presAssocID="{EA418BBB-5F66-4835-A212-D4E4B0CD7AA8}" presName="circle2" presStyleLbl="node1" presStyleIdx="1" presStyleCnt="3"/>
      <dgm:spPr/>
    </dgm:pt>
    <dgm:pt modelId="{046868BC-33F3-4B50-BE93-FC1AE5A06423}" type="pres">
      <dgm:prSet presAssocID="{EA418BBB-5F66-4835-A212-D4E4B0CD7AA8}" presName="rect2" presStyleLbl="alignAcc1" presStyleIdx="1" presStyleCnt="3"/>
      <dgm:spPr/>
    </dgm:pt>
    <dgm:pt modelId="{68D6A60C-D840-4F31-A6EC-7F7EA300A56C}" type="pres">
      <dgm:prSet presAssocID="{BF8C27E1-651B-4E74-AEF6-935CD70424D0}" presName="vertSpace3" presStyleLbl="node1" presStyleIdx="1" presStyleCnt="3"/>
      <dgm:spPr/>
    </dgm:pt>
    <dgm:pt modelId="{130BC530-2BEB-49E4-BFBD-F23A9CE377FA}" type="pres">
      <dgm:prSet presAssocID="{BF8C27E1-651B-4E74-AEF6-935CD70424D0}" presName="circle3" presStyleLbl="node1" presStyleIdx="2" presStyleCnt="3"/>
      <dgm:spPr/>
    </dgm:pt>
    <dgm:pt modelId="{1CBB8627-851A-4E16-8DF7-0B7A9ECB461E}" type="pres">
      <dgm:prSet presAssocID="{BF8C27E1-651B-4E74-AEF6-935CD70424D0}" presName="rect3" presStyleLbl="alignAcc1" presStyleIdx="2" presStyleCnt="3"/>
      <dgm:spPr/>
    </dgm:pt>
    <dgm:pt modelId="{6B6ADCC7-6C33-4561-A9FB-EAADFBF42704}" type="pres">
      <dgm:prSet presAssocID="{E8C3D92E-88D8-4EE8-980F-64A08E77C79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396B1C99-DDCB-4816-AB4E-4FC4D74ED46D}" type="pres">
      <dgm:prSet presAssocID="{EA418BBB-5F66-4835-A212-D4E4B0CD7AA8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5FE87B0A-23C2-44C0-B46B-4E0C4B62BCEC}" type="pres">
      <dgm:prSet presAssocID="{BF8C27E1-651B-4E74-AEF6-935CD70424D0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3C849404-5D5D-41D6-BB70-39A8B3438A1B}" type="presOf" srcId="{BF8C27E1-651B-4E74-AEF6-935CD70424D0}" destId="{1CBB8627-851A-4E16-8DF7-0B7A9ECB461E}" srcOrd="0" destOrd="0" presId="urn:microsoft.com/office/officeart/2005/8/layout/target3"/>
    <dgm:cxn modelId="{02D2170E-60EA-420E-9F80-91CAABA1F167}" type="presOf" srcId="{E8C3D92E-88D8-4EE8-980F-64A08E77C791}" destId="{6B6ADCC7-6C33-4561-A9FB-EAADFBF42704}" srcOrd="1" destOrd="0" presId="urn:microsoft.com/office/officeart/2005/8/layout/target3"/>
    <dgm:cxn modelId="{BFAC6021-3831-4599-8F08-D609A61715DC}" type="presOf" srcId="{E8C3D92E-88D8-4EE8-980F-64A08E77C791}" destId="{027D4DEA-148C-4201-9740-FAC178809EDE}" srcOrd="0" destOrd="0" presId="urn:microsoft.com/office/officeart/2005/8/layout/target3"/>
    <dgm:cxn modelId="{BBD19769-3B1F-4A97-AAA8-D5B7AC1D711C}" type="presOf" srcId="{BF8C27E1-651B-4E74-AEF6-935CD70424D0}" destId="{5FE87B0A-23C2-44C0-B46B-4E0C4B62BCEC}" srcOrd="1" destOrd="0" presId="urn:microsoft.com/office/officeart/2005/8/layout/target3"/>
    <dgm:cxn modelId="{D72C2255-B3EF-49A4-A1B6-A55392AAE7FB}" type="presOf" srcId="{D2738C75-AE9B-4CFC-8F0A-22CF7E6F188E}" destId="{FB12CC6F-FFB7-41C7-8BA1-9212A8C68850}" srcOrd="0" destOrd="0" presId="urn:microsoft.com/office/officeart/2005/8/layout/target3"/>
    <dgm:cxn modelId="{2D3A6682-25F8-4131-BE1C-F4FD0E13FB93}" srcId="{D2738C75-AE9B-4CFC-8F0A-22CF7E6F188E}" destId="{E8C3D92E-88D8-4EE8-980F-64A08E77C791}" srcOrd="0" destOrd="0" parTransId="{F4CCD9A7-4E64-4069-AE3B-9DF6CA978BE4}" sibTransId="{8B665B17-05ED-4B38-8EBC-BE7EA33874D3}"/>
    <dgm:cxn modelId="{3A223EE7-CD2E-4138-BC2A-FA341E0A4B75}" srcId="{D2738C75-AE9B-4CFC-8F0A-22CF7E6F188E}" destId="{BF8C27E1-651B-4E74-AEF6-935CD70424D0}" srcOrd="2" destOrd="0" parTransId="{706DD0C5-C20C-4939-96D1-2DE8836713E7}" sibTransId="{4F8FEEF6-D111-4C2F-BCF8-6BF77B445FC0}"/>
    <dgm:cxn modelId="{9A68F4F1-69CF-4FB0-A6C4-0B54A45A55EC}" type="presOf" srcId="{EA418BBB-5F66-4835-A212-D4E4B0CD7AA8}" destId="{046868BC-33F3-4B50-BE93-FC1AE5A06423}" srcOrd="0" destOrd="0" presId="urn:microsoft.com/office/officeart/2005/8/layout/target3"/>
    <dgm:cxn modelId="{630D7CF2-1847-4015-A48D-6EC28A4DB407}" srcId="{D2738C75-AE9B-4CFC-8F0A-22CF7E6F188E}" destId="{EA418BBB-5F66-4835-A212-D4E4B0CD7AA8}" srcOrd="1" destOrd="0" parTransId="{30312AA7-D87A-4756-B585-C7C11E577846}" sibTransId="{CDB7C3AE-F330-4B10-8B33-5CBE6286EA5A}"/>
    <dgm:cxn modelId="{864FE1F4-28EC-46D1-9B11-5851DD4DEA12}" type="presOf" srcId="{EA418BBB-5F66-4835-A212-D4E4B0CD7AA8}" destId="{396B1C99-DDCB-4816-AB4E-4FC4D74ED46D}" srcOrd="1" destOrd="0" presId="urn:microsoft.com/office/officeart/2005/8/layout/target3"/>
    <dgm:cxn modelId="{0D6B118E-7E1D-4962-8718-CA34E42641A8}" type="presParOf" srcId="{FB12CC6F-FFB7-41C7-8BA1-9212A8C68850}" destId="{32B0E6A2-5142-41AA-961D-7A04E265F6EE}" srcOrd="0" destOrd="0" presId="urn:microsoft.com/office/officeart/2005/8/layout/target3"/>
    <dgm:cxn modelId="{93A2F7E9-0F0C-4EAE-9B3F-FC1FFBF058AA}" type="presParOf" srcId="{FB12CC6F-FFB7-41C7-8BA1-9212A8C68850}" destId="{39774DD3-70D2-4140-A1C7-D5C784B7CF5E}" srcOrd="1" destOrd="0" presId="urn:microsoft.com/office/officeart/2005/8/layout/target3"/>
    <dgm:cxn modelId="{8C321993-9A50-40E7-A9A1-3E0F47497685}" type="presParOf" srcId="{FB12CC6F-FFB7-41C7-8BA1-9212A8C68850}" destId="{027D4DEA-148C-4201-9740-FAC178809EDE}" srcOrd="2" destOrd="0" presId="urn:microsoft.com/office/officeart/2005/8/layout/target3"/>
    <dgm:cxn modelId="{CECCD959-8C6F-4534-9607-E74882186338}" type="presParOf" srcId="{FB12CC6F-FFB7-41C7-8BA1-9212A8C68850}" destId="{96A5F754-03BB-4D31-A680-3E3598CB15BB}" srcOrd="3" destOrd="0" presId="urn:microsoft.com/office/officeart/2005/8/layout/target3"/>
    <dgm:cxn modelId="{016E3F14-A832-492C-8090-EBC4D1FC47E9}" type="presParOf" srcId="{FB12CC6F-FFB7-41C7-8BA1-9212A8C68850}" destId="{1F8BE314-68A4-4476-8AD9-946510DCBBE9}" srcOrd="4" destOrd="0" presId="urn:microsoft.com/office/officeart/2005/8/layout/target3"/>
    <dgm:cxn modelId="{E49F9FBB-427B-4F3B-B9BE-187553758CEA}" type="presParOf" srcId="{FB12CC6F-FFB7-41C7-8BA1-9212A8C68850}" destId="{046868BC-33F3-4B50-BE93-FC1AE5A06423}" srcOrd="5" destOrd="0" presId="urn:microsoft.com/office/officeart/2005/8/layout/target3"/>
    <dgm:cxn modelId="{A42BCA7D-6B71-4D78-98AE-C72AD7A0C965}" type="presParOf" srcId="{FB12CC6F-FFB7-41C7-8BA1-9212A8C68850}" destId="{68D6A60C-D840-4F31-A6EC-7F7EA300A56C}" srcOrd="6" destOrd="0" presId="urn:microsoft.com/office/officeart/2005/8/layout/target3"/>
    <dgm:cxn modelId="{54FFA803-91AC-46E1-9F44-393DDA8A2939}" type="presParOf" srcId="{FB12CC6F-FFB7-41C7-8BA1-9212A8C68850}" destId="{130BC530-2BEB-49E4-BFBD-F23A9CE377FA}" srcOrd="7" destOrd="0" presId="urn:microsoft.com/office/officeart/2005/8/layout/target3"/>
    <dgm:cxn modelId="{764D8779-6B5A-4377-A3D4-A479D58F4B99}" type="presParOf" srcId="{FB12CC6F-FFB7-41C7-8BA1-9212A8C68850}" destId="{1CBB8627-851A-4E16-8DF7-0B7A9ECB461E}" srcOrd="8" destOrd="0" presId="urn:microsoft.com/office/officeart/2005/8/layout/target3"/>
    <dgm:cxn modelId="{168433C4-4651-4A79-9E20-DD8130701833}" type="presParOf" srcId="{FB12CC6F-FFB7-41C7-8BA1-9212A8C68850}" destId="{6B6ADCC7-6C33-4561-A9FB-EAADFBF42704}" srcOrd="9" destOrd="0" presId="urn:microsoft.com/office/officeart/2005/8/layout/target3"/>
    <dgm:cxn modelId="{0681B639-1F01-4C9D-BDB0-C1905AAAE513}" type="presParOf" srcId="{FB12CC6F-FFB7-41C7-8BA1-9212A8C68850}" destId="{396B1C99-DDCB-4816-AB4E-4FC4D74ED46D}" srcOrd="10" destOrd="0" presId="urn:microsoft.com/office/officeart/2005/8/layout/target3"/>
    <dgm:cxn modelId="{842338F2-3FF4-4E01-A84E-F407429E554C}" type="presParOf" srcId="{FB12CC6F-FFB7-41C7-8BA1-9212A8C68850}" destId="{5FE87B0A-23C2-44C0-B46B-4E0C4B62BCE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0E6A2-5142-41AA-961D-7A04E265F6EE}">
      <dsp:nvSpPr>
        <dsp:cNvPr id="0" name=""/>
        <dsp:cNvSpPr/>
      </dsp:nvSpPr>
      <dsp:spPr>
        <a:xfrm>
          <a:off x="0" y="0"/>
          <a:ext cx="2382270" cy="238227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D4DEA-148C-4201-9740-FAC178809EDE}">
      <dsp:nvSpPr>
        <dsp:cNvPr id="0" name=""/>
        <dsp:cNvSpPr/>
      </dsp:nvSpPr>
      <dsp:spPr>
        <a:xfrm>
          <a:off x="1191135" y="0"/>
          <a:ext cx="6678096" cy="2382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Root Findings in Python</a:t>
          </a:r>
          <a:endParaRPr lang="en-US" sz="2800" kern="1200" dirty="0"/>
        </a:p>
      </dsp:txBody>
      <dsp:txXfrm>
        <a:off x="1191135" y="0"/>
        <a:ext cx="6678096" cy="714682"/>
      </dsp:txXfrm>
    </dsp:sp>
    <dsp:sp modelId="{1F8BE314-68A4-4476-8AD9-946510DCBBE9}">
      <dsp:nvSpPr>
        <dsp:cNvPr id="0" name=""/>
        <dsp:cNvSpPr/>
      </dsp:nvSpPr>
      <dsp:spPr>
        <a:xfrm>
          <a:off x="416898" y="714682"/>
          <a:ext cx="1548473" cy="1548473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868BC-33F3-4B50-BE93-FC1AE5A06423}">
      <dsp:nvSpPr>
        <dsp:cNvPr id="0" name=""/>
        <dsp:cNvSpPr/>
      </dsp:nvSpPr>
      <dsp:spPr>
        <a:xfrm>
          <a:off x="1191135" y="714682"/>
          <a:ext cx="6678096" cy="1548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Bisection Method</a:t>
          </a:r>
        </a:p>
      </dsp:txBody>
      <dsp:txXfrm>
        <a:off x="1191135" y="714682"/>
        <a:ext cx="6678096" cy="714680"/>
      </dsp:txXfrm>
    </dsp:sp>
    <dsp:sp modelId="{130BC530-2BEB-49E4-BFBD-F23A9CE377FA}">
      <dsp:nvSpPr>
        <dsp:cNvPr id="0" name=""/>
        <dsp:cNvSpPr/>
      </dsp:nvSpPr>
      <dsp:spPr>
        <a:xfrm>
          <a:off x="833794" y="1429362"/>
          <a:ext cx="714680" cy="71468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BB8627-851A-4E16-8DF7-0B7A9ECB461E}">
      <dsp:nvSpPr>
        <dsp:cNvPr id="0" name=""/>
        <dsp:cNvSpPr/>
      </dsp:nvSpPr>
      <dsp:spPr>
        <a:xfrm>
          <a:off x="1191135" y="1429362"/>
          <a:ext cx="6678096" cy="7146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Newton–Raphson Method</a:t>
          </a:r>
        </a:p>
      </dsp:txBody>
      <dsp:txXfrm>
        <a:off x="1191135" y="1429362"/>
        <a:ext cx="6678096" cy="71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327A3B-766F-4631-90B1-9B3D33DE7C5C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F58BAA-C397-4D9C-949B-0B7D3F08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554DF-B840-4F3A-9486-E482C7FD383D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554DF-B840-4F3A-9486-E482C7FD383D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316BF-627D-45CC-98F8-5AAA14B113B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FA5FD-1B3C-4F35-B664-5D0477E9F435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EC8EC-96DD-4E1B-BCD6-75A754EF9235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AD68-8045-40C7-962C-2934A97F0411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AD68-8045-40C7-962C-2934A97F0411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AD68-8045-40C7-962C-2934A97F0411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3175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080503" y="646216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0FE9A-5B56-CC4A-AE9A-C22895A4A6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238250" y="7493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238250" y="20097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92488" y="681366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BDB-E5DA-C246-981F-4C19F8FC45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3BA03-3A39-B849-9650-5243CD565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50299" y="674508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F73C-0878-E542-8513-4097881905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7937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22DC1-2584-BA45-ADB4-CB64B76C91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8699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711B1-0CB2-3642-B322-BB9057DC0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015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521437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5207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5DD105C-84EF-4601-A24E-E01839335715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2802257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Root of </a:t>
            </a:r>
          </a:p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Equations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A073E-3595-4789-8C99-6EAAB56A5A10}"/>
              </a:ext>
            </a:extLst>
          </p:cNvPr>
          <p:cNvSpPr/>
          <p:nvPr/>
        </p:nvSpPr>
        <p:spPr>
          <a:xfrm>
            <a:off x="4095317" y="5529029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Course	: MATH6183 – Scientific Computing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Year 		: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9E6A9-2272-4E9A-B645-83538C7E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FA91-6DEC-4552-9ABD-406A683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9A99B-73E8-4282-B50A-6B8E0C1624FB}"/>
              </a:ext>
            </a:extLst>
          </p:cNvPr>
          <p:cNvSpPr/>
          <p:nvPr/>
        </p:nvSpPr>
        <p:spPr>
          <a:xfrm>
            <a:off x="1212255" y="1861723"/>
            <a:ext cx="8180450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Use bisection to find the root of                             that lies in the interval (0,1) four-digit accuracy. How many function evaluations are involved in the procedure?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ECDF9-2A64-4EFE-A8D6-71134154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80" y="1896138"/>
            <a:ext cx="2116986" cy="3744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6A6CA9-D8DE-4680-B1F6-F8B76187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 Example in Python</a:t>
            </a:r>
            <a:endParaRPr lang="id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E70E1-5CF1-4368-B854-7D4C5F2F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59" y="3238449"/>
            <a:ext cx="5143308" cy="912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B29E7C-01A6-4C69-A184-1033E1F4BD45}"/>
              </a:ext>
            </a:extLst>
          </p:cNvPr>
          <p:cNvSpPr/>
          <p:nvPr/>
        </p:nvSpPr>
        <p:spPr>
          <a:xfrm>
            <a:off x="1212255" y="4416984"/>
            <a:ext cx="8031698" cy="145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Therefore, the number of function evaluations in the for loop of bisection is [13</a:t>
            </a:r>
            <a:r>
              <a:rPr lang="en-US" sz="2206" i="1" dirty="0">
                <a:latin typeface="Open Sans"/>
              </a:rPr>
              <a:t>.</a:t>
            </a:r>
            <a:r>
              <a:rPr lang="en-US" sz="2206" dirty="0">
                <a:latin typeface="Open Sans"/>
              </a:rPr>
              <a:t>29]=14. There are an additional 2 evaluations at the beginning of the subroutine, making a total of 16 function evaluations.</a:t>
            </a:r>
          </a:p>
        </p:txBody>
      </p:sp>
    </p:spTree>
    <p:extLst>
      <p:ext uri="{BB962C8B-B14F-4D97-AF65-F5344CB8AC3E}">
        <p14:creationId xmlns:p14="http://schemas.microsoft.com/office/powerpoint/2010/main" val="342573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BA6DEC-ECEE-4A42-B826-32E64F70E54C}"/>
              </a:ext>
            </a:extLst>
          </p:cNvPr>
          <p:cNvSpPr/>
          <p:nvPr/>
        </p:nvSpPr>
        <p:spPr>
          <a:xfrm>
            <a:off x="1208437" y="1661184"/>
            <a:ext cx="8349333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The Newton-Raphson formula can be derived from the Taylor series expansion of </a:t>
            </a:r>
            <a:r>
              <a:rPr lang="en-US" sz="2206" i="1" dirty="0">
                <a:latin typeface="Utopia-Italic"/>
              </a:rPr>
              <a:t>f 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) about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:</a:t>
            </a:r>
            <a:endParaRPr lang="en-US" sz="220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8508C-21C7-4A3E-BBBF-28FB356D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49" y="2419947"/>
            <a:ext cx="5145191" cy="4371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E7010A-D866-446B-B69A-BF98C0B35721}"/>
              </a:ext>
            </a:extLst>
          </p:cNvPr>
          <p:cNvSpPr/>
          <p:nvPr/>
        </p:nvSpPr>
        <p:spPr>
          <a:xfrm>
            <a:off x="1208436" y="2971980"/>
            <a:ext cx="8349333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where </a:t>
            </a:r>
            <a:r>
              <a:rPr lang="en-US" sz="2206" i="1" dirty="0">
                <a:latin typeface="CMSY10"/>
              </a:rPr>
              <a:t>O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z</a:t>
            </a:r>
            <a:r>
              <a:rPr lang="en-US" sz="2206" dirty="0">
                <a:latin typeface="Utopia-Regular"/>
              </a:rPr>
              <a:t>) is to be read as “of the order of </a:t>
            </a:r>
            <a:r>
              <a:rPr lang="en-US" sz="2206" i="1" dirty="0">
                <a:latin typeface="Utopia-Italic"/>
              </a:rPr>
              <a:t>z</a:t>
            </a:r>
            <a:r>
              <a:rPr lang="en-US" sz="2206" dirty="0">
                <a:latin typeface="Utopia-Regular"/>
              </a:rPr>
              <a:t>”. </a:t>
            </a:r>
            <a:r>
              <a:rPr lang="en-US" sz="2316" dirty="0"/>
              <a:t>If </a:t>
            </a:r>
            <a:r>
              <a:rPr lang="en-US" sz="2316" i="1" dirty="0"/>
              <a:t>xi</a:t>
            </a:r>
            <a:r>
              <a:rPr lang="en-US" sz="2316" dirty="0"/>
              <a:t>+1 is a root of </a:t>
            </a:r>
            <a:r>
              <a:rPr lang="en-US" sz="2316" i="1" dirty="0"/>
              <a:t>f </a:t>
            </a:r>
            <a:r>
              <a:rPr lang="en-US" sz="2316" dirty="0"/>
              <a:t>(</a:t>
            </a:r>
            <a:r>
              <a:rPr lang="en-US" sz="2316" i="1" dirty="0"/>
              <a:t>x</a:t>
            </a:r>
            <a:r>
              <a:rPr lang="en-US" sz="2316" dirty="0"/>
              <a:t>) = 0, Eq. above becomes</a:t>
            </a:r>
            <a:endParaRPr lang="en-US" sz="220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DCA8B-F595-4864-B27B-B1A6E9C5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80" y="3852336"/>
            <a:ext cx="4766196" cy="411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D47D66-68AA-436E-BE12-B047156A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01" y="5185469"/>
            <a:ext cx="2028354" cy="727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D17D0-B6DF-4E22-840E-BE9EDDF5A917}"/>
              </a:ext>
            </a:extLst>
          </p:cNvPr>
          <p:cNvSpPr/>
          <p:nvPr/>
        </p:nvSpPr>
        <p:spPr>
          <a:xfrm>
            <a:off x="1208436" y="4338968"/>
            <a:ext cx="8128218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Assuming that </a:t>
            </a:r>
            <a:r>
              <a:rPr lang="en-US" sz="2206" i="1" dirty="0">
                <a:latin typeface="Utopia-Italic"/>
              </a:rPr>
              <a:t>xi </a:t>
            </a:r>
            <a:r>
              <a:rPr lang="en-US" sz="2206" dirty="0">
                <a:latin typeface="Utopia-Regular"/>
              </a:rPr>
              <a:t>is a close to </a:t>
            </a:r>
            <a:r>
              <a:rPr lang="en-US" sz="2206" i="1" dirty="0">
                <a:latin typeface="Utopia-Italic"/>
              </a:rPr>
              <a:t>xi</a:t>
            </a:r>
            <a:r>
              <a:rPr lang="en-US" sz="2206" dirty="0">
                <a:latin typeface="MTSY"/>
              </a:rPr>
              <a:t>+</a:t>
            </a:r>
            <a:r>
              <a:rPr lang="en-US" sz="2206" dirty="0">
                <a:latin typeface="Utopia-Regular"/>
              </a:rPr>
              <a:t>1, we can drop the last term in Eq.  and solve for </a:t>
            </a:r>
            <a:r>
              <a:rPr lang="en-US" sz="2206" i="1" dirty="0">
                <a:latin typeface="Utopia-Italic"/>
              </a:rPr>
              <a:t>xi</a:t>
            </a:r>
            <a:r>
              <a:rPr lang="en-US" sz="2206" dirty="0">
                <a:latin typeface="MTSY"/>
              </a:rPr>
              <a:t>+</a:t>
            </a:r>
            <a:r>
              <a:rPr lang="en-US" sz="2206" dirty="0">
                <a:latin typeface="Utopia-Regular"/>
              </a:rPr>
              <a:t>1. The result is the Newton-Raphson formula</a:t>
            </a:r>
            <a:endParaRPr lang="en-US" sz="220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CAC94-0F1E-4DDB-A67E-3465E720A07B}"/>
              </a:ext>
            </a:extLst>
          </p:cNvPr>
          <p:cNvSpPr/>
          <p:nvPr/>
        </p:nvSpPr>
        <p:spPr>
          <a:xfrm>
            <a:off x="1130869" y="5940934"/>
            <a:ext cx="8128218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Utopia-Regular"/>
              </a:rPr>
              <a:t>The formula approximates </a:t>
            </a:r>
            <a:r>
              <a:rPr lang="en-US" sz="2206" i="1" dirty="0">
                <a:latin typeface="Utopia-Italic"/>
              </a:rPr>
              <a:t>f </a:t>
            </a:r>
            <a:r>
              <a:rPr lang="en-US" sz="2206" dirty="0">
                <a:latin typeface="Utopia-Regular"/>
              </a:rPr>
              <a:t>(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) by the straight line that is tangent to the curve at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1544" i="1" dirty="0">
                <a:latin typeface="Utopia-Italic"/>
              </a:rPr>
              <a:t>i</a:t>
            </a:r>
            <a:r>
              <a:rPr lang="en-US" sz="2206" i="1" dirty="0">
                <a:latin typeface="Utopia-Italic"/>
              </a:rPr>
              <a:t> </a:t>
            </a:r>
            <a:r>
              <a:rPr lang="en-US" sz="2206" dirty="0">
                <a:latin typeface="Utopia-Regular"/>
              </a:rPr>
              <a:t>. Thus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1654" i="1" dirty="0">
                <a:latin typeface="Utopia-Italic"/>
              </a:rPr>
              <a:t>i</a:t>
            </a:r>
            <a:r>
              <a:rPr lang="en-US" sz="1544" dirty="0">
                <a:latin typeface="MTSY"/>
              </a:rPr>
              <a:t>+</a:t>
            </a:r>
            <a:r>
              <a:rPr lang="en-US" sz="1544" dirty="0">
                <a:latin typeface="Utopia-Regular"/>
              </a:rPr>
              <a:t>1 </a:t>
            </a:r>
            <a:r>
              <a:rPr lang="en-US" sz="2206" dirty="0">
                <a:latin typeface="Utopia-Regular"/>
              </a:rPr>
              <a:t>is at the intersection of the </a:t>
            </a:r>
            <a:r>
              <a:rPr lang="en-US" sz="2206" i="1" dirty="0">
                <a:latin typeface="Utopia-Italic"/>
              </a:rPr>
              <a:t>x</a:t>
            </a:r>
            <a:r>
              <a:rPr lang="en-US" sz="2206" dirty="0">
                <a:latin typeface="Utopia-Regular"/>
              </a:rPr>
              <a:t>-axis and the tangent line.</a:t>
            </a:r>
            <a:endParaRPr lang="en-US" sz="2206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3B7DD4E-3F9C-4FC5-B8E2-10DEFE0AD556}"/>
              </a:ext>
            </a:extLst>
          </p:cNvPr>
          <p:cNvSpPr txBox="1">
            <a:spLocks/>
          </p:cNvSpPr>
          <p:nvPr/>
        </p:nvSpPr>
        <p:spPr bwMode="auto">
          <a:xfrm>
            <a:off x="1295932" y="418477"/>
            <a:ext cx="809677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HK" b="1"/>
              <a:t>Newton-Raphson Method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6982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178560" y="1592756"/>
            <a:ext cx="8884897" cy="382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6" dirty="0"/>
              <a:t>The algorithm for the Newton–</a:t>
            </a:r>
            <a:r>
              <a:rPr lang="en-US" sz="2206" dirty="0" err="1"/>
              <a:t>Raphson</a:t>
            </a:r>
            <a:r>
              <a:rPr lang="en-US" sz="2206" dirty="0"/>
              <a:t> method is simple: </a:t>
            </a:r>
          </a:p>
          <a:p>
            <a:pPr>
              <a:defRPr/>
            </a:pPr>
            <a:r>
              <a:rPr lang="en-US" sz="2206" dirty="0"/>
              <a:t>starting with an initial value x</a:t>
            </a:r>
            <a:r>
              <a:rPr lang="en-US" sz="2206" baseline="-25000" dirty="0"/>
              <a:t>0</a:t>
            </a:r>
            <a:r>
              <a:rPr lang="en-US" sz="2206" dirty="0"/>
              <a:t>, until the convergence criterion.</a:t>
            </a:r>
          </a:p>
          <a:p>
            <a:pPr>
              <a:defRPr/>
            </a:pPr>
            <a:endParaRPr lang="en-US" sz="2206" dirty="0"/>
          </a:p>
          <a:p>
            <a:pPr>
              <a:defRPr/>
            </a:pPr>
            <a:endParaRPr lang="en-US" sz="2206" dirty="0"/>
          </a:p>
          <a:p>
            <a:pPr>
              <a:defRPr/>
            </a:pPr>
            <a:r>
              <a:rPr lang="en-US" sz="2206" dirty="0"/>
              <a:t>is reached, ε being the error tolerance. Only the latest value of x must be stored. Here is the </a:t>
            </a:r>
            <a:r>
              <a:rPr lang="en-US" sz="2206" b="1" u="sng" dirty="0">
                <a:solidFill>
                  <a:srgbClr val="00B050"/>
                </a:solidFill>
              </a:rPr>
              <a:t>algorithm</a:t>
            </a:r>
            <a:r>
              <a:rPr lang="en-US" sz="2206" b="1" dirty="0">
                <a:solidFill>
                  <a:srgbClr val="00B050"/>
                </a:solidFill>
              </a:rPr>
              <a:t>:</a:t>
            </a:r>
          </a:p>
          <a:p>
            <a:pPr marL="309874" indent="-309874">
              <a:buFontTx/>
              <a:buAutoNum type="arabicPeriod"/>
              <a:defRPr/>
            </a:pPr>
            <a:r>
              <a:rPr lang="en-US" sz="2206" dirty="0"/>
              <a:t>Let x be a guess for the root </a:t>
            </a:r>
          </a:p>
          <a:p>
            <a:pPr marL="504200" indent="-504200">
              <a:defRPr/>
            </a:pPr>
            <a:r>
              <a:rPr lang="en-US" sz="2206" dirty="0"/>
              <a:t>    of f (x) = 0.</a:t>
            </a:r>
          </a:p>
          <a:p>
            <a:pPr>
              <a:defRPr/>
            </a:pPr>
            <a:r>
              <a:rPr lang="en-US" sz="2206" dirty="0"/>
              <a:t>2. Compute 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 = −f (x)/f ‘(x).</a:t>
            </a:r>
          </a:p>
          <a:p>
            <a:pPr>
              <a:defRPr/>
            </a:pPr>
            <a:r>
              <a:rPr lang="en-US" sz="2206" dirty="0"/>
              <a:t>3. Let </a:t>
            </a:r>
            <a:r>
              <a:rPr lang="en-US" sz="2206" dirty="0">
                <a:solidFill>
                  <a:srgbClr val="FF0000"/>
                </a:solidFill>
              </a:rPr>
              <a:t>x ← x + 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 </a:t>
            </a:r>
            <a:r>
              <a:rPr lang="en-US" sz="2206" dirty="0"/>
              <a:t>and repeat</a:t>
            </a:r>
          </a:p>
          <a:p>
            <a:pPr>
              <a:defRPr/>
            </a:pPr>
            <a:r>
              <a:rPr lang="en-US" sz="2206" dirty="0"/>
              <a:t>    steps  2–3 until </a:t>
            </a:r>
            <a:r>
              <a:rPr lang="en-US" sz="2206" dirty="0">
                <a:solidFill>
                  <a:srgbClr val="FF0000"/>
                </a:solidFill>
              </a:rPr>
              <a:t>|</a:t>
            </a:r>
            <a:r>
              <a:rPr lang="en-US" sz="2206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206" dirty="0">
                <a:solidFill>
                  <a:srgbClr val="FF0000"/>
                </a:solidFill>
              </a:rPr>
              <a:t>x| &lt; ε.</a:t>
            </a:r>
          </a:p>
        </p:txBody>
      </p:sp>
      <p:pic>
        <p:nvPicPr>
          <p:cNvPr id="614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319" y="3591689"/>
            <a:ext cx="3951224" cy="22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85FEA2A0-D715-491B-9478-7CFFF7B8CA8E}" type="slidenum">
              <a:rPr lang="en-US" smtClean="0">
                <a:latin typeface="Arial" charset="0"/>
              </a:rPr>
              <a:pPr/>
              <a:t>12</a:t>
            </a:fld>
            <a:endParaRPr lang="en-US" dirty="0">
              <a:latin typeface="Arial" charset="0"/>
            </a:endParaRPr>
          </a:p>
        </p:txBody>
      </p:sp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3247" y="2446908"/>
            <a:ext cx="1844552" cy="40632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4B5463-60AB-41B5-8DB2-B09B6F59EFFB}"/>
              </a:ext>
            </a:extLst>
          </p:cNvPr>
          <p:cNvSpPr/>
          <p:nvPr/>
        </p:nvSpPr>
        <p:spPr>
          <a:xfrm>
            <a:off x="1295932" y="5957298"/>
            <a:ext cx="8242308" cy="77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6" dirty="0">
                <a:latin typeface="Utopia-Regular"/>
              </a:rPr>
              <a:t>The truncation error </a:t>
            </a:r>
            <a:r>
              <a:rPr lang="en-US" sz="2206" i="1" dirty="0">
                <a:latin typeface="Utopia-Italic"/>
              </a:rPr>
              <a:t>E </a:t>
            </a:r>
            <a:r>
              <a:rPr lang="en-US" sz="2206" dirty="0">
                <a:latin typeface="Utopia-Regular"/>
              </a:rPr>
              <a:t>in the Newton-Raphson formula can be shown to behave as</a:t>
            </a:r>
            <a:endParaRPr lang="en-US" sz="220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0451F-9EDA-42A9-8894-D19CC1AD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636" y="6502492"/>
            <a:ext cx="2340450" cy="7087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A2CE8-A97D-46D8-8893-2DAB2929B83C}"/>
              </a:ext>
            </a:extLst>
          </p:cNvPr>
          <p:cNvSpPr/>
          <p:nvPr/>
        </p:nvSpPr>
        <p:spPr>
          <a:xfrm>
            <a:off x="5621008" y="6851579"/>
            <a:ext cx="2340449" cy="431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6" dirty="0">
                <a:latin typeface="Utopia-Regular"/>
              </a:rPr>
              <a:t>where </a:t>
            </a:r>
            <a:r>
              <a:rPr lang="en-US" sz="2206" i="1" dirty="0">
                <a:latin typeface="Utopia-Italic"/>
              </a:rPr>
              <a:t>x </a:t>
            </a:r>
            <a:r>
              <a:rPr lang="en-US" sz="2206" dirty="0">
                <a:latin typeface="Utopia-Regular"/>
              </a:rPr>
              <a:t>is the root</a:t>
            </a:r>
            <a:endParaRPr lang="en-US" sz="2206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521EC1E-2A8A-4513-9F95-B7FA1F9F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418477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Newton-Raphson Method</a:t>
            </a:r>
            <a:endParaRPr lang="id-ID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169767" y="1760660"/>
            <a:ext cx="8349101" cy="348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6" dirty="0">
                <a:latin typeface="+mn-lt"/>
              </a:rPr>
              <a:t>A root of f (x) = x</a:t>
            </a:r>
            <a:r>
              <a:rPr lang="en-US" sz="2206" baseline="30000" dirty="0">
                <a:latin typeface="+mn-lt"/>
              </a:rPr>
              <a:t>3</a:t>
            </a:r>
            <a:r>
              <a:rPr lang="en-US" sz="2206" dirty="0">
                <a:latin typeface="+mn-lt"/>
              </a:rPr>
              <a:t> − 10x</a:t>
            </a:r>
            <a:r>
              <a:rPr lang="en-US" sz="2206" baseline="30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 + 5 = 0 lies close to x = 7. Compute this root with the Newton–</a:t>
            </a:r>
            <a:r>
              <a:rPr lang="en-US" sz="2206" dirty="0" err="1">
                <a:latin typeface="+mn-lt"/>
              </a:rPr>
              <a:t>Raphson</a:t>
            </a:r>
            <a:r>
              <a:rPr lang="en-US" sz="2206" dirty="0">
                <a:latin typeface="+mn-lt"/>
              </a:rPr>
              <a:t> method.</a:t>
            </a: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r>
              <a:rPr lang="en-US" sz="2206" b="1" dirty="0">
                <a:solidFill>
                  <a:srgbClr val="00B050"/>
                </a:solidFill>
                <a:latin typeface="+mn-lt"/>
              </a:rPr>
              <a:t>Solution </a:t>
            </a:r>
          </a:p>
          <a:p>
            <a:pPr algn="just">
              <a:defRPr/>
            </a:pPr>
            <a:r>
              <a:rPr lang="en-US" sz="2206" dirty="0">
                <a:latin typeface="+mn-lt"/>
              </a:rPr>
              <a:t>The derivative of the function is f (x) = 3x2 − 20x, so that the Newton–Raphson formula is</a:t>
            </a: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endParaRPr lang="en-US" sz="2206" b="1" dirty="0">
              <a:solidFill>
                <a:srgbClr val="00B050"/>
              </a:solidFill>
              <a:latin typeface="+mn-lt"/>
            </a:endParaRPr>
          </a:p>
          <a:p>
            <a:pPr algn="just">
              <a:defRPr/>
            </a:pPr>
            <a:r>
              <a:rPr lang="en-US" sz="2206" dirty="0">
                <a:latin typeface="+mn-lt"/>
              </a:rPr>
              <a:t>It takes only two iterations to reach five-decimal-place accuracy</a:t>
            </a:r>
            <a:endParaRPr lang="en-US" sz="2206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243" name="Date Placeholder 4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Bina Nusantara University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BE375A23-CFBF-408A-AC4D-FDD7A3EB03D5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3025" y="3943379"/>
            <a:ext cx="5747120" cy="7020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pSp>
        <p:nvGrpSpPr>
          <p:cNvPr id="10247" name="Group 17"/>
          <p:cNvGrpSpPr>
            <a:grpSpLocks/>
          </p:cNvGrpSpPr>
          <p:nvPr/>
        </p:nvGrpSpPr>
        <p:grpSpPr bwMode="auto">
          <a:xfrm>
            <a:off x="2596587" y="5420298"/>
            <a:ext cx="5539995" cy="1491562"/>
            <a:chOff x="2433638" y="5048250"/>
            <a:chExt cx="4276725" cy="1200150"/>
          </a:xfrm>
        </p:grpSpPr>
        <p:pic>
          <p:nvPicPr>
            <p:cNvPr id="1024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52738" y="5048250"/>
              <a:ext cx="3438525" cy="5143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pic>
          <p:nvPicPr>
            <p:cNvPr id="1024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3638" y="5676900"/>
              <a:ext cx="4276725" cy="571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1F2AEA8-C6B3-4A78-A7D2-94CED525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Newton-Raphson Method Example 1</a:t>
            </a:r>
            <a:endParaRPr lang="id-ID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087931" y="1690361"/>
            <a:ext cx="8757110" cy="574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16" dirty="0">
                <a:latin typeface="+mn-lt"/>
              </a:rPr>
              <a:t>Use the Newton–</a:t>
            </a:r>
            <a:r>
              <a:rPr lang="en-US" sz="2316" dirty="0" err="1">
                <a:latin typeface="+mn-lt"/>
              </a:rPr>
              <a:t>Raphson</a:t>
            </a:r>
            <a:r>
              <a:rPr lang="en-US" sz="2316" dirty="0">
                <a:latin typeface="+mn-lt"/>
              </a:rPr>
              <a:t> method to obtain successive approximations of √2 as the ratio of two integers.</a:t>
            </a:r>
          </a:p>
          <a:p>
            <a:pPr algn="just">
              <a:defRPr/>
            </a:pPr>
            <a:endParaRPr lang="en-US" sz="2316" b="1" dirty="0">
              <a:latin typeface="+mn-lt"/>
            </a:endParaRPr>
          </a:p>
          <a:p>
            <a:pPr algn="just">
              <a:defRPr/>
            </a:pPr>
            <a:r>
              <a:rPr lang="en-US" sz="2316" b="1" dirty="0">
                <a:solidFill>
                  <a:srgbClr val="00B050"/>
                </a:solidFill>
                <a:latin typeface="+mn-lt"/>
              </a:rPr>
              <a:t>Solution</a:t>
            </a:r>
            <a:r>
              <a:rPr lang="en-US" sz="2316" b="1" dirty="0">
                <a:solidFill>
                  <a:srgbClr val="0066CC"/>
                </a:solidFill>
                <a:latin typeface="+mn-lt"/>
              </a:rPr>
              <a:t> </a:t>
            </a:r>
          </a:p>
          <a:p>
            <a:pPr algn="just">
              <a:defRPr/>
            </a:pPr>
            <a:r>
              <a:rPr lang="en-US" sz="2316" dirty="0">
                <a:latin typeface="+mn-lt"/>
              </a:rPr>
              <a:t>The problem is equivalent to finding the root of f (x) = x</a:t>
            </a:r>
            <a:r>
              <a:rPr lang="en-US" sz="2316" baseline="30000" dirty="0">
                <a:latin typeface="+mn-lt"/>
              </a:rPr>
              <a:t>2</a:t>
            </a:r>
            <a:r>
              <a:rPr lang="en-US" sz="2316" dirty="0">
                <a:latin typeface="+mn-lt"/>
              </a:rPr>
              <a:t> − 2 = 0. Here the Newton–</a:t>
            </a:r>
            <a:r>
              <a:rPr lang="en-US" sz="2316" dirty="0" err="1">
                <a:latin typeface="+mn-lt"/>
              </a:rPr>
              <a:t>Raphson</a:t>
            </a:r>
            <a:r>
              <a:rPr lang="en-US" sz="2316" dirty="0">
                <a:latin typeface="+mn-lt"/>
              </a:rPr>
              <a:t> formula is</a:t>
            </a: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r>
              <a:rPr lang="en-US" sz="2316" dirty="0">
                <a:latin typeface="+mn-lt"/>
              </a:rPr>
              <a:t>Starting with x = 1, successive iterations yield</a:t>
            </a: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316" dirty="0">
              <a:latin typeface="+mn-lt"/>
            </a:endParaRPr>
          </a:p>
          <a:p>
            <a:pPr algn="just">
              <a:defRPr/>
            </a:pPr>
            <a:endParaRPr lang="en-US" sz="2206" dirty="0">
              <a:latin typeface="+mn-lt"/>
            </a:endParaRPr>
          </a:p>
          <a:p>
            <a:pPr algn="just">
              <a:defRPr/>
            </a:pPr>
            <a:r>
              <a:rPr lang="en-US" sz="2206" dirty="0">
                <a:latin typeface="+mn-lt"/>
              </a:rPr>
              <a:t>Note that x = 577/408 = 1.1414216 is already very close to</a:t>
            </a:r>
          </a:p>
          <a:p>
            <a:pPr algn="just">
              <a:defRPr/>
            </a:pPr>
            <a:r>
              <a:rPr lang="en-US" sz="2206" dirty="0">
                <a:latin typeface="+mn-lt"/>
              </a:rPr>
              <a:t>√2 = 1.1414214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5EF83568-6DA2-44F5-A092-EECB9CEF2EB1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3527" y="4017520"/>
            <a:ext cx="4390655" cy="6512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127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810" y="5303892"/>
            <a:ext cx="2117597" cy="1260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1271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207" y="5303891"/>
            <a:ext cx="2708093" cy="1260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FE09AD-B32F-44CB-BA28-041E460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Newton-Raphson Method Example 2</a:t>
            </a:r>
            <a:endParaRPr lang="id-ID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FE09AD-B32F-44CB-BA28-041E460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Root Findings in Python</a:t>
            </a:r>
            <a:endParaRPr lang="id-ID" b="1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4F3CF96-5C47-455E-B5AC-53B21EA1A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2057296"/>
            <a:ext cx="8352606" cy="2354491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100" dirty="0">
                <a:latin typeface="+mj-lt"/>
              </a:rPr>
              <a:t>Unsurprisingly, Python has root-finding functions. The function we will use to find roots is </a:t>
            </a:r>
            <a:r>
              <a:rPr lang="en-US" sz="2100" dirty="0" err="1">
                <a:latin typeface="+mj-lt"/>
              </a:rPr>
              <a:t>f_solve</a:t>
            </a:r>
            <a:r>
              <a:rPr lang="en-US" sz="2100" dirty="0">
                <a:latin typeface="+mj-lt"/>
              </a:rPr>
              <a:t> from the </a:t>
            </a:r>
            <a:r>
              <a:rPr lang="en-US" sz="2100" dirty="0" err="1">
                <a:latin typeface="+mj-lt"/>
              </a:rPr>
              <a:t>scipy.optimize</a:t>
            </a:r>
            <a:r>
              <a:rPr lang="en-US" sz="2100" dirty="0">
                <a:latin typeface="+mj-lt"/>
              </a:rPr>
              <a:t>. The </a:t>
            </a:r>
            <a:r>
              <a:rPr lang="en-US" sz="2100" dirty="0" err="1">
                <a:latin typeface="+mj-lt"/>
              </a:rPr>
              <a:t>f_solve</a:t>
            </a:r>
            <a:r>
              <a:rPr lang="en-US" sz="2100" dirty="0">
                <a:latin typeface="+mj-lt"/>
              </a:rPr>
              <a:t> function takes in many arguments (study the documentation for addition information), but the most important two are: </a:t>
            </a:r>
          </a:p>
          <a:p>
            <a:pPr algn="just">
              <a:defRPr/>
            </a:pPr>
            <a:endParaRPr lang="en-US" sz="2100" dirty="0">
              <a:latin typeface="+mj-lt"/>
            </a:endParaRPr>
          </a:p>
          <a:p>
            <a:pPr marL="457200" indent="-457200" algn="just">
              <a:buAutoNum type="arabicParenBoth"/>
              <a:defRPr/>
            </a:pPr>
            <a:r>
              <a:rPr lang="en-US" sz="2100" dirty="0">
                <a:latin typeface="+mj-lt"/>
              </a:rPr>
              <a:t>The function that you want to find the root </a:t>
            </a:r>
          </a:p>
          <a:p>
            <a:pPr marL="457200" indent="-457200" algn="just">
              <a:buAutoNum type="arabicParenBoth"/>
              <a:defRPr/>
            </a:pPr>
            <a:r>
              <a:rPr lang="en-US" sz="2100" dirty="0">
                <a:latin typeface="+mj-lt"/>
              </a:rPr>
              <a:t>The initial guess.</a:t>
            </a:r>
            <a:endParaRPr lang="en-US" sz="21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113699-663D-40FD-9E4D-ECE82F7CC042}"/>
              </a:ext>
            </a:extLst>
          </p:cNvPr>
          <p:cNvGrpSpPr/>
          <p:nvPr/>
        </p:nvGrpSpPr>
        <p:grpSpPr>
          <a:xfrm>
            <a:off x="1655972" y="4619238"/>
            <a:ext cx="7105650" cy="1876489"/>
            <a:chOff x="1187624" y="2624137"/>
            <a:chExt cx="7105650" cy="18764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9BC678-0E41-47A6-BACD-78DB0D72A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2624137"/>
              <a:ext cx="6667500" cy="16097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D65E42-C81E-4BF4-BAB4-F1783F3C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4214876"/>
              <a:ext cx="71056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34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FE09AD-B32F-44CB-BA28-041E460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677689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Summary &amp; Exercise</a:t>
            </a:r>
            <a:endParaRPr lang="id-ID" b="1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AB06C5D-F324-4DFB-8346-60549BC8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1839035"/>
            <a:ext cx="913405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>
                <a:latin typeface="+mn-lt"/>
              </a:rPr>
              <a:t>Roots are an important property of functions.</a:t>
            </a:r>
          </a:p>
          <a:p>
            <a:pPr marL="457200" indent="-457200">
              <a:buAutoNum type="arabicPeriod"/>
              <a:defRPr/>
            </a:pPr>
            <a:r>
              <a:rPr lang="en-US" sz="2400" b="1" dirty="0">
                <a:latin typeface="+mn-lt"/>
              </a:rPr>
              <a:t>The Bisection </a:t>
            </a:r>
            <a:r>
              <a:rPr lang="en-US" sz="2400" dirty="0">
                <a:latin typeface="+mn-lt"/>
              </a:rPr>
              <a:t>method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is a way of finding roots based on </a:t>
            </a:r>
            <a:r>
              <a:rPr lang="en-US" sz="2400" i="1" dirty="0">
                <a:latin typeface="+mn-lt"/>
              </a:rPr>
              <a:t>divide-and-conquer</a:t>
            </a:r>
            <a:r>
              <a:rPr lang="en-US" sz="2400" dirty="0">
                <a:latin typeface="+mn-lt"/>
              </a:rPr>
              <a:t>. Although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stable, it might converge slowly</a:t>
            </a:r>
          </a:p>
          <a:p>
            <a:pPr marL="457200" indent="-457200" algn="just">
              <a:buAutoNum type="arabicPeriod"/>
              <a:defRPr/>
            </a:pPr>
            <a:r>
              <a:rPr lang="en-US" sz="2400" b="1" dirty="0">
                <a:latin typeface="+mn-lt"/>
              </a:rPr>
              <a:t>The Newton–Raphson </a:t>
            </a:r>
            <a:r>
              <a:rPr lang="en-US" sz="2400" dirty="0">
                <a:latin typeface="+mn-lt"/>
              </a:rPr>
              <a:t>method is a different way of finding roots based on </a:t>
            </a:r>
            <a:r>
              <a:rPr lang="en-US" sz="2400" i="1" dirty="0">
                <a:latin typeface="+mn-lt"/>
              </a:rPr>
              <a:t>an approximation of the function</a:t>
            </a:r>
            <a:r>
              <a:rPr lang="en-US" sz="2400" dirty="0">
                <a:latin typeface="+mn-lt"/>
              </a:rPr>
              <a:t>. Although the Newton–Raphson method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converges quickly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stops near to the actual root, it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can be unstable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4A64DD6-243E-4772-A10E-43EF592C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05" y="4964287"/>
            <a:ext cx="9134055" cy="1785104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Find the smallest positive (real) root of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− 3.23x</a:t>
            </a:r>
            <a:r>
              <a:rPr lang="en-US" sz="2200" baseline="30000" dirty="0">
                <a:latin typeface="+mn-lt"/>
              </a:rPr>
              <a:t>2 </a:t>
            </a:r>
            <a:r>
              <a:rPr lang="en-US" sz="2200" dirty="0">
                <a:latin typeface="+mn-lt"/>
              </a:rPr>
              <a:t>− 5.54x + 9.84 = 0 by the method of bisection.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The equation x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− 1.2x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 − 8.19x + 13.23 = 0 has a double root close to x = 2. Determine this root with the Newton–Raphson method within four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51827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390" y="1545293"/>
            <a:ext cx="5100304" cy="5243371"/>
          </a:xfrm>
        </p:spPr>
        <p:txBody>
          <a:bodyPr>
            <a:normAutofit/>
          </a:bodyPr>
          <a:lstStyle/>
          <a:p>
            <a:pPr algn="ctr"/>
            <a:br>
              <a:rPr lang="en-US" sz="2647" b="1" dirty="0"/>
            </a:br>
            <a:r>
              <a:rPr lang="en-US" sz="2647" b="1" dirty="0"/>
              <a:t>These slides have been adapted from:</a:t>
            </a:r>
            <a:br>
              <a:rPr lang="en-US" sz="2647" b="1" dirty="0"/>
            </a:br>
            <a:br>
              <a:rPr lang="en-US" sz="2647" b="1" dirty="0"/>
            </a:br>
            <a:r>
              <a:rPr lang="en-US" sz="2000" dirty="0"/>
              <a:t>Kong, Q., </a:t>
            </a:r>
            <a:r>
              <a:rPr lang="en-US" sz="2000" dirty="0" err="1"/>
              <a:t>Siauw</a:t>
            </a:r>
            <a:r>
              <a:rPr lang="en-US" sz="2000" dirty="0"/>
              <a:t>, T., &amp; </a:t>
            </a:r>
            <a:r>
              <a:rPr lang="en-US" sz="2000" dirty="0" err="1"/>
              <a:t>Bayen</a:t>
            </a:r>
            <a:r>
              <a:rPr lang="en-US" sz="2000" dirty="0"/>
              <a:t>, A. M. (2021). Python Programming and Numerical Methods: A Guide for Engineers and Scientists. Academic Press. ISBN: 978-0-12-819549-9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Kiusalaas</a:t>
            </a:r>
            <a:r>
              <a:rPr lang="en-US" sz="2000" dirty="0"/>
              <a:t>, J. (2013). Numerical Methods in Engineering with Python 3. United Kingdom: Cambridge University Press. ISBN:9781107033856 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55678" y="774185"/>
            <a:ext cx="4577279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11" b="1" dirty="0"/>
              <a:t>Acknowledgement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98C150-DF04-4CDB-A967-89BC6193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65" y="1837299"/>
            <a:ext cx="2394760" cy="2949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 close up of a snake&#10;&#10;Description automatically generated">
            <a:extLst>
              <a:ext uri="{FF2B5EF4-FFF2-40B4-BE49-F238E27FC236}">
                <a16:creationId xmlns:a16="http://schemas.microsoft.com/office/drawing/2014/main" id="{C3997BA9-493B-4048-B2FE-FAA5E2AA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0" y="3643599"/>
            <a:ext cx="1805989" cy="2568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567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Outlines</a:t>
            </a:r>
            <a:endParaRPr lang="id-ID" sz="40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B4EAE1-C14A-4878-BBD1-2ACFBEAE6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439069"/>
              </p:ext>
            </p:extLst>
          </p:nvPr>
        </p:nvGraphicFramePr>
        <p:xfrm>
          <a:off x="1409703" y="2590290"/>
          <a:ext cx="7869231" cy="238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Root of Equations</a:t>
            </a:r>
            <a:endParaRPr lang="id-ID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B4823-FD54-4AB7-972F-B6B55CEE9334}"/>
              </a:ext>
            </a:extLst>
          </p:cNvPr>
          <p:cNvSpPr/>
          <p:nvPr/>
        </p:nvSpPr>
        <p:spPr>
          <a:xfrm>
            <a:off x="1122219" y="1827070"/>
            <a:ext cx="89361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The </a:t>
            </a:r>
            <a:r>
              <a:rPr lang="en-US" sz="2400" b="1" dirty="0">
                <a:latin typeface="Times-Bold"/>
              </a:rPr>
              <a:t>root </a:t>
            </a:r>
            <a:r>
              <a:rPr lang="en-US" sz="2400" dirty="0">
                <a:latin typeface="Times-Roman"/>
              </a:rPr>
              <a:t>or </a:t>
            </a:r>
            <a:r>
              <a:rPr lang="en-US" sz="2400" b="1" dirty="0">
                <a:latin typeface="Times-Bold"/>
              </a:rPr>
              <a:t>zero </a:t>
            </a:r>
            <a:r>
              <a:rPr lang="en-US" sz="2400" dirty="0">
                <a:latin typeface="Times-Roman"/>
              </a:rPr>
              <a:t>of a function, </a:t>
            </a:r>
            <a:r>
              <a:rPr lang="en-US" sz="2400" i="1" dirty="0">
                <a:latin typeface="MTMI"/>
              </a:rPr>
              <a:t>f (x)</a:t>
            </a:r>
            <a:r>
              <a:rPr lang="en-US" sz="2400" dirty="0">
                <a:latin typeface="Times-Roman"/>
              </a:rPr>
              <a:t>, is an </a:t>
            </a:r>
            <a:r>
              <a:rPr lang="en-US" sz="2400" i="1" dirty="0" err="1">
                <a:latin typeface="MTMI"/>
              </a:rPr>
              <a:t>x</a:t>
            </a:r>
            <a:r>
              <a:rPr lang="en-US" sz="800" i="1" dirty="0" err="1">
                <a:latin typeface="MTMI"/>
              </a:rPr>
              <a:t>r</a:t>
            </a:r>
            <a:r>
              <a:rPr lang="en-US" sz="800" i="1" dirty="0">
                <a:latin typeface="MTMI"/>
              </a:rPr>
              <a:t> </a:t>
            </a:r>
            <a:r>
              <a:rPr lang="en-US" sz="2400" dirty="0">
                <a:latin typeface="Times-Roman"/>
              </a:rPr>
              <a:t>such that </a:t>
            </a:r>
            <a:r>
              <a:rPr lang="en-US" sz="2400" i="1" dirty="0">
                <a:latin typeface="MTMI"/>
              </a:rPr>
              <a:t>f (</a:t>
            </a:r>
            <a:r>
              <a:rPr lang="en-US" sz="2400" i="1" dirty="0" err="1">
                <a:latin typeface="MTMI"/>
              </a:rPr>
              <a:t>x</a:t>
            </a:r>
            <a:r>
              <a:rPr lang="en-US" sz="800" i="1" dirty="0" err="1">
                <a:latin typeface="MTMI"/>
              </a:rPr>
              <a:t>r</a:t>
            </a:r>
            <a:r>
              <a:rPr lang="en-US" sz="800" i="1" dirty="0">
                <a:latin typeface="MTMI"/>
              </a:rPr>
              <a:t> </a:t>
            </a:r>
            <a:r>
              <a:rPr lang="en-US" sz="2400" i="1" dirty="0">
                <a:latin typeface="MTMI"/>
              </a:rPr>
              <a:t>)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0. The roots of equations may be real or complex. For functions such as </a:t>
            </a:r>
            <a:r>
              <a:rPr lang="en-US" sz="2400" i="1" dirty="0">
                <a:latin typeface="MTMI"/>
              </a:rPr>
              <a:t>f (x) </a:t>
            </a:r>
            <a:r>
              <a:rPr lang="en-US" sz="2400" dirty="0">
                <a:latin typeface="MTSYN"/>
              </a:rPr>
              <a:t>= </a:t>
            </a:r>
            <a:r>
              <a:rPr lang="en-US" sz="2400" i="1" dirty="0">
                <a:latin typeface="MTMI"/>
              </a:rPr>
              <a:t>x</a:t>
            </a:r>
            <a:r>
              <a:rPr lang="en-US" sz="800" dirty="0">
                <a:latin typeface="Times-Roman"/>
              </a:rPr>
              <a:t>2 </a:t>
            </a:r>
            <a:r>
              <a:rPr lang="en-US" sz="2400" dirty="0">
                <a:latin typeface="MTSYN"/>
              </a:rPr>
              <a:t>−</a:t>
            </a:r>
            <a:r>
              <a:rPr lang="en-US" sz="2400" dirty="0">
                <a:latin typeface="Times-Roman"/>
              </a:rPr>
              <a:t>9, the roots are clearly 3 and </a:t>
            </a:r>
            <a:r>
              <a:rPr lang="en-US" sz="2400" dirty="0">
                <a:latin typeface="MTSYN"/>
              </a:rPr>
              <a:t>−</a:t>
            </a:r>
            <a:r>
              <a:rPr lang="en-US" sz="2400" dirty="0">
                <a:latin typeface="Times-Roman"/>
              </a:rPr>
              <a:t>3. However, for other functions, such as </a:t>
            </a:r>
            <a:r>
              <a:rPr lang="en-US" sz="2400" i="1" dirty="0">
                <a:latin typeface="MTMI"/>
              </a:rPr>
              <a:t>f (x)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cos</a:t>
            </a:r>
            <a:r>
              <a:rPr lang="en-US" sz="2400" i="1" dirty="0">
                <a:latin typeface="MTMI"/>
              </a:rPr>
              <a:t>(x)</a:t>
            </a:r>
            <a:r>
              <a:rPr lang="en-US" sz="2400" dirty="0">
                <a:latin typeface="MTSYN"/>
              </a:rPr>
              <a:t>− </a:t>
            </a:r>
            <a:r>
              <a:rPr lang="en-US" sz="2400" i="1" dirty="0">
                <a:latin typeface="MTMI"/>
              </a:rPr>
              <a:t>x</a:t>
            </a:r>
            <a:r>
              <a:rPr lang="en-US" sz="2400" dirty="0">
                <a:latin typeface="Times-Roman"/>
              </a:rPr>
              <a:t>, determining an </a:t>
            </a:r>
            <a:r>
              <a:rPr lang="en-US" sz="2400" b="1" dirty="0">
                <a:latin typeface="Times-Bold"/>
              </a:rPr>
              <a:t>analytic </a:t>
            </a:r>
            <a:r>
              <a:rPr lang="en-US" sz="2400" dirty="0">
                <a:latin typeface="Times-Roman"/>
              </a:rPr>
              <a:t>or exact solution for the roots of functions can be difficult. </a:t>
            </a:r>
          </a:p>
          <a:p>
            <a:endParaRPr lang="en-US" sz="18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The complex roots are seldom computed, because they rarely have physical significance. An exception is the polynomial equation </a:t>
            </a: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where the complex roots may be meaningful (</a:t>
            </a:r>
            <a:r>
              <a:rPr lang="en-US" sz="2400" dirty="0" err="1">
                <a:latin typeface="Times-Roman"/>
              </a:rPr>
              <a:t>e.g</a:t>
            </a:r>
            <a:r>
              <a:rPr lang="en-US" sz="2400" dirty="0">
                <a:latin typeface="Times-Roman"/>
              </a:rPr>
              <a:t>: analysis of damped vibrations). For now, we concentrate on finding the real roots of equations.</a:t>
            </a:r>
            <a:endParaRPr lang="en-US" sz="2400" i="1" dirty="0">
              <a:latin typeface="Times-Roman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4C6DCCF-F52C-4E94-8494-4C392BE7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046" y="4899153"/>
            <a:ext cx="4310544" cy="3692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538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Root of Equations</a:t>
            </a:r>
            <a:endParaRPr lang="id-ID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B4823-FD54-4AB7-972F-B6B55CEE9334}"/>
              </a:ext>
            </a:extLst>
          </p:cNvPr>
          <p:cNvSpPr/>
          <p:nvPr/>
        </p:nvSpPr>
        <p:spPr>
          <a:xfrm>
            <a:off x="1122219" y="1903451"/>
            <a:ext cx="88530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All methods of finding real roots are </a:t>
            </a:r>
            <a:r>
              <a:rPr lang="en-US" sz="2400" b="1" u="sng" dirty="0">
                <a:solidFill>
                  <a:srgbClr val="FF0000"/>
                </a:solidFill>
                <a:latin typeface="Times-Roman"/>
              </a:rPr>
              <a:t>iterative procedures that require a starting point</a:t>
            </a:r>
            <a:r>
              <a:rPr lang="en-US" sz="2400" dirty="0">
                <a:latin typeface="Times-Roman"/>
              </a:rPr>
              <a:t>. This estimate is crucial; a bad starting value may fail to converge, or it may converge to the “wrong” root (a root different from the one sought)</a:t>
            </a:r>
          </a:p>
          <a:p>
            <a:endParaRPr lang="en-US" sz="2400" dirty="0">
              <a:latin typeface="Times-Roman"/>
            </a:endParaRPr>
          </a:p>
          <a:p>
            <a:r>
              <a:rPr lang="en-US" sz="2400" dirty="0">
                <a:latin typeface="Times-Roman"/>
              </a:rPr>
              <a:t>For these cases, it is useful to generate numerical approximations of the roots of any function  </a:t>
            </a:r>
            <a:r>
              <a:rPr lang="en-US" sz="2400" i="1" dirty="0">
                <a:latin typeface="Times-Roman"/>
              </a:rPr>
              <a:t>f </a:t>
            </a:r>
            <a:r>
              <a:rPr lang="en-US" sz="2400" dirty="0">
                <a:latin typeface="Times-Roman"/>
              </a:rPr>
              <a:t>and understand their limitations. Methods commonly used are: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-Roman"/>
              </a:rPr>
              <a:t>Incremental Search Method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-Roman"/>
              </a:rPr>
              <a:t>Bisection Method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-Roman"/>
              </a:rPr>
              <a:t>Linear Interpolation Based Method: Secant, False Position Method, and Ridder’s Method; and 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-Roman"/>
              </a:rPr>
              <a:t>Newton-</a:t>
            </a:r>
            <a:r>
              <a:rPr lang="en-US" sz="2400" b="1" dirty="0" err="1">
                <a:latin typeface="Times-Roman"/>
              </a:rPr>
              <a:t>Rhapson</a:t>
            </a:r>
            <a:r>
              <a:rPr lang="en-US" sz="2400" b="1" dirty="0">
                <a:latin typeface="Times-Roman"/>
              </a:rPr>
              <a:t> Method </a:t>
            </a:r>
          </a:p>
        </p:txBody>
      </p:sp>
    </p:spTree>
    <p:extLst>
      <p:ext uri="{BB962C8B-B14F-4D97-AF65-F5344CB8AC3E}">
        <p14:creationId xmlns:p14="http://schemas.microsoft.com/office/powerpoint/2010/main" val="181879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C91FE80A-F075-4909-84D7-A47B260B0E02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pic>
        <p:nvPicPr>
          <p:cNvPr id="4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19" y="7562850"/>
            <a:ext cx="1633366" cy="3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DC4569-E546-4CE6-8839-10400381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</a:t>
            </a:r>
            <a:endParaRPr lang="id-ID" b="1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54CBE68-17CF-41E2-A1CA-36FC0F6C8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49" y="1997712"/>
            <a:ext cx="86026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+mn-lt"/>
              </a:rPr>
              <a:t>In engineering and science, </a:t>
            </a:r>
            <a:r>
              <a:rPr lang="en-US" sz="2100" b="1" dirty="0">
                <a:latin typeface="+mn-lt"/>
              </a:rPr>
              <a:t>error</a:t>
            </a:r>
            <a:r>
              <a:rPr lang="en-US" sz="2100" dirty="0">
                <a:latin typeface="+mn-lt"/>
              </a:rPr>
              <a:t> is a deviation from an expected or computed value. </a:t>
            </a:r>
            <a:r>
              <a:rPr lang="en-US" sz="2100" b="1" dirty="0">
                <a:latin typeface="+mn-lt"/>
              </a:rPr>
              <a:t>Tolerance</a:t>
            </a:r>
            <a:r>
              <a:rPr lang="en-US" sz="2100" dirty="0">
                <a:latin typeface="+mn-lt"/>
              </a:rPr>
              <a:t> is the level of error that is acceptable for an engineering application. A computer program has </a:t>
            </a:r>
            <a:r>
              <a:rPr lang="en-US" sz="2100" b="1" dirty="0">
                <a:latin typeface="+mn-lt"/>
              </a:rPr>
              <a:t>converged to a solution </a:t>
            </a:r>
            <a:r>
              <a:rPr lang="en-US" sz="2100" dirty="0">
                <a:latin typeface="+mn-lt"/>
              </a:rPr>
              <a:t>when it has found a solution with an </a:t>
            </a:r>
            <a:r>
              <a:rPr lang="en-US" sz="2100" b="1" dirty="0">
                <a:latin typeface="+mn-lt"/>
              </a:rPr>
              <a:t>error smaller than the tolerance</a:t>
            </a:r>
            <a:r>
              <a:rPr lang="en-US" sz="2100" dirty="0">
                <a:latin typeface="+mn-lt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9D5008-9C1D-46CB-B4A1-8BF47B574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10" y="3756715"/>
            <a:ext cx="8373740" cy="897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0AB45B-05CC-48C4-8F15-A4D6855C585E}"/>
              </a:ext>
            </a:extLst>
          </p:cNvPr>
          <p:cNvSpPr/>
          <p:nvPr/>
        </p:nvSpPr>
        <p:spPr>
          <a:xfrm>
            <a:off x="1279210" y="4999754"/>
            <a:ext cx="83737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+mj-lt"/>
                <a:cs typeface="Times New Roman" panose="02020603050405020304" pitchFamily="18" charset="0"/>
              </a:rPr>
              <a:t>bisection method </a:t>
            </a:r>
            <a:r>
              <a:rPr lang="en-US" sz="2100" dirty="0">
                <a:latin typeface="+mj-lt"/>
                <a:cs typeface="Times New Roman" panose="02020603050405020304" pitchFamily="18" charset="0"/>
              </a:rPr>
              <a:t>uses the intermediate value theorem iteratively to find roots until the error is acceptably low</a:t>
            </a:r>
            <a:endParaRPr lang="en-HK" sz="2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C91FE80A-F075-4909-84D7-A47B260B0E02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295932" y="1892260"/>
            <a:ext cx="5161573" cy="5184111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04200" indent="-504200">
              <a:defRPr/>
            </a:pPr>
            <a:r>
              <a:rPr lang="en-US" sz="2206" dirty="0">
                <a:latin typeface="+mn-lt"/>
              </a:rPr>
              <a:t>Algorithm of Bisection Method :</a:t>
            </a:r>
          </a:p>
          <a:p>
            <a:pPr marL="504200" indent="-504200">
              <a:buFontTx/>
              <a:buAutoNum type="arabicPeriod"/>
              <a:defRPr/>
            </a:pPr>
            <a:r>
              <a:rPr lang="en-US" sz="2206" dirty="0">
                <a:latin typeface="+mn-lt"/>
              </a:rPr>
              <a:t>If there is a root in the interval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), then 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F(a</a:t>
            </a:r>
            <a:r>
              <a:rPr lang="en-US" sz="2206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) · F(b</a:t>
            </a:r>
            <a:r>
              <a:rPr lang="en-US" sz="2206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) &lt; 0. </a:t>
            </a:r>
          </a:p>
          <a:p>
            <a:pPr marL="504200" indent="-504200">
              <a:buFontTx/>
              <a:buAutoNum type="arabicPeriod"/>
              <a:defRPr/>
            </a:pPr>
            <a:r>
              <a:rPr lang="en-US" sz="2206" dirty="0">
                <a:latin typeface="+mn-lt"/>
              </a:rPr>
              <a:t>Compute F(b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where b</a:t>
            </a:r>
            <a:r>
              <a:rPr lang="en-US" sz="2206" baseline="-25000" dirty="0">
                <a:latin typeface="+mn-lt"/>
              </a:rPr>
              <a:t>2 </a:t>
            </a:r>
            <a:r>
              <a:rPr lang="en-US" sz="2206" dirty="0">
                <a:latin typeface="+mn-lt"/>
              </a:rPr>
              <a:t>=(a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+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)/2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is the </a:t>
            </a:r>
            <a:r>
              <a:rPr lang="en-US" sz="2206" dirty="0">
                <a:solidFill>
                  <a:srgbClr val="FF0000"/>
                </a:solidFill>
                <a:latin typeface="+mn-lt"/>
              </a:rPr>
              <a:t>midpoint of the interval</a:t>
            </a:r>
            <a:r>
              <a:rPr lang="en-US" sz="2206" dirty="0">
                <a:latin typeface="+mn-lt"/>
              </a:rPr>
              <a:t>.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3.    If F(b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 · F(b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 &lt;0, then the root must be in (b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and we record this by replacing the original bound 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by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. </a:t>
            </a:r>
          </a:p>
          <a:p>
            <a:pPr marL="504200" indent="-504200">
              <a:buFontTx/>
              <a:buAutoNum type="arabicPeriod" startAt="4"/>
              <a:defRPr/>
            </a:pPr>
            <a:r>
              <a:rPr lang="en-US" sz="2206" dirty="0">
                <a:latin typeface="+mn-lt"/>
              </a:rPr>
              <a:t>The root lies in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), in which case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 is replaced by b</a:t>
            </a:r>
            <a:r>
              <a:rPr lang="en-US" sz="2206" baseline="-25000" dirty="0">
                <a:latin typeface="+mn-lt"/>
              </a:rPr>
              <a:t>2</a:t>
            </a:r>
            <a:r>
              <a:rPr lang="en-US" sz="2206" dirty="0">
                <a:latin typeface="+mn-lt"/>
              </a:rPr>
              <a:t>. In either case,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the new interval (a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, 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), is half the 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       size of the original interval.</a:t>
            </a:r>
          </a:p>
          <a:p>
            <a:pPr marL="504200" indent="-504200">
              <a:defRPr/>
            </a:pPr>
            <a:r>
              <a:rPr lang="en-US" sz="2206" dirty="0">
                <a:latin typeface="+mn-lt"/>
              </a:rPr>
              <a:t>5.    The bisection is repeated until the interval has been reduced to a small value ε, so that |b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-a</a:t>
            </a:r>
            <a:r>
              <a:rPr lang="en-US" sz="2206" baseline="-25000" dirty="0">
                <a:latin typeface="+mn-lt"/>
              </a:rPr>
              <a:t>1</a:t>
            </a:r>
            <a:r>
              <a:rPr lang="en-US" sz="2206" dirty="0">
                <a:latin typeface="+mn-lt"/>
              </a:rPr>
              <a:t>| ≤ ɛ</a:t>
            </a:r>
            <a:endParaRPr lang="en-US" sz="2206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219" y="7562850"/>
            <a:ext cx="1633366" cy="3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569" y="2329595"/>
            <a:ext cx="3760650" cy="43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DC4569-E546-4CE6-8839-10400381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9860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FCA07-20CB-4235-B707-60A1E32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14D7-1C89-4CA1-8D2B-2B5388CD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DBE11-4DE1-4FE3-B4FA-303D5EC24882}"/>
              </a:ext>
            </a:extLst>
          </p:cNvPr>
          <p:cNvSpPr/>
          <p:nvPr/>
        </p:nvSpPr>
        <p:spPr>
          <a:xfrm>
            <a:off x="1195267" y="1920321"/>
            <a:ext cx="4839773" cy="324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6" dirty="0">
                <a:latin typeface="Open Sans"/>
              </a:rPr>
              <a:t>It is easy to compute the number of bisections required to reach a prescribed Tolerance (</a:t>
            </a:r>
            <a:r>
              <a:rPr lang="en-US" sz="2206" i="1" dirty="0">
                <a:latin typeface="Open Sans"/>
              </a:rPr>
              <a:t>ε). </a:t>
            </a:r>
            <a:r>
              <a:rPr lang="en-US" sz="2206" dirty="0">
                <a:latin typeface="Open Sans"/>
              </a:rPr>
              <a:t>The original interval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2206" dirty="0">
                <a:latin typeface="Open Sans"/>
              </a:rPr>
              <a:t>is reduced to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 </a:t>
            </a:r>
            <a:r>
              <a:rPr lang="en-US" sz="2206" dirty="0">
                <a:latin typeface="Open Sans"/>
              </a:rPr>
              <a:t>after one bisection,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</a:t>
            </a:r>
            <a:r>
              <a:rPr lang="en-US" sz="2206" baseline="30000" dirty="0">
                <a:latin typeface="Open Sans"/>
                <a:cs typeface="Times New Roman" panose="02020603050405020304" pitchFamily="18" charset="0"/>
              </a:rPr>
              <a:t>2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2206" dirty="0">
                <a:latin typeface="Open Sans"/>
              </a:rPr>
              <a:t>after two </a:t>
            </a:r>
            <a:r>
              <a:rPr lang="en-US" sz="2206" dirty="0"/>
              <a:t>bisections, and after </a:t>
            </a:r>
            <a:r>
              <a:rPr lang="en-US" sz="2206" i="1" dirty="0"/>
              <a:t>n </a:t>
            </a:r>
            <a:r>
              <a:rPr lang="en-US" sz="2206" dirty="0"/>
              <a:t>bisections it is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</a:t>
            </a:r>
            <a:r>
              <a:rPr lang="en-US" sz="2206" baseline="30000" dirty="0">
                <a:latin typeface="Open Sans"/>
                <a:cs typeface="Times New Roman" panose="02020603050405020304" pitchFamily="18" charset="0"/>
              </a:rPr>
              <a:t>n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, s</a:t>
            </a:r>
            <a:r>
              <a:rPr lang="en-US" sz="2206" dirty="0"/>
              <a:t>etting </a:t>
            </a:r>
            <a:r>
              <a:rPr lang="el-GR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6" i="1" dirty="0">
                <a:latin typeface="Open Sans"/>
                <a:cs typeface="Times New Roman" panose="02020603050405020304" pitchFamily="18" charset="0"/>
              </a:rPr>
              <a:t>x</a:t>
            </a:r>
            <a:r>
              <a:rPr lang="en-US" sz="2206" dirty="0">
                <a:latin typeface="Open Sans"/>
                <a:cs typeface="Times New Roman" panose="02020603050405020304" pitchFamily="18" charset="0"/>
              </a:rPr>
              <a:t>/2 =</a:t>
            </a:r>
            <a:r>
              <a:rPr lang="en-US" sz="2206" i="1" dirty="0">
                <a:latin typeface="Open Sans"/>
              </a:rPr>
              <a:t> ε </a:t>
            </a:r>
            <a:r>
              <a:rPr lang="en-US" sz="2206" dirty="0"/>
              <a:t>and solving for </a:t>
            </a:r>
            <a:r>
              <a:rPr lang="en-US" sz="2206" i="1" dirty="0"/>
              <a:t>n</a:t>
            </a:r>
            <a:r>
              <a:rPr lang="en-US" sz="2206" dirty="0"/>
              <a:t>, we get </a:t>
            </a:r>
            <a:endParaRPr lang="en-US" sz="2206" dirty="0">
              <a:latin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52BA3-0851-4532-85F6-9C56E3C5F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7"/>
          <a:stretch/>
        </p:blipFill>
        <p:spPr>
          <a:xfrm>
            <a:off x="2499360" y="4889203"/>
            <a:ext cx="1904268" cy="7993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A12D746-0ACE-4803-AF49-48BAD18C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</a:t>
            </a:r>
            <a:endParaRPr lang="id-ID" b="1" dirty="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CE96A31D-0F31-480D-95B7-F2D72535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569" y="2329595"/>
            <a:ext cx="3760650" cy="43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83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fld id="{4A522304-30EA-4827-A552-A781F4F636E4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1113052" y="1853656"/>
            <a:ext cx="8838192" cy="77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6" dirty="0"/>
              <a:t>Use bisection to find the root of f (x) = x</a:t>
            </a:r>
            <a:r>
              <a:rPr lang="en-US" sz="2206" baseline="30000" dirty="0"/>
              <a:t>3 </a:t>
            </a:r>
            <a:r>
              <a:rPr lang="en-US" sz="2206" dirty="0"/>
              <a:t>− 10x</a:t>
            </a:r>
            <a:r>
              <a:rPr lang="en-US" sz="2206" baseline="30000" dirty="0"/>
              <a:t>2</a:t>
            </a:r>
            <a:r>
              <a:rPr lang="en-US" sz="2206" dirty="0"/>
              <a:t> + 5 = 0 that lies in the interval (0.6, 0.8).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20"/>
              </p:ext>
            </p:extLst>
          </p:nvPr>
        </p:nvGraphicFramePr>
        <p:xfrm>
          <a:off x="1194332" y="2753132"/>
          <a:ext cx="6273296" cy="43696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lt1"/>
                          </a:solidFill>
                        </a:rPr>
                        <a:t>x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baseline="0" dirty="0"/>
                        <a:t>F(x)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baseline="0" dirty="0"/>
                        <a:t>interval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dirty="0"/>
                        <a:t>0.6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/>
                        <a:t>1.616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-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dirty="0"/>
                        <a:t>0.8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.888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.6, 0.8)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(0.6 + 0.8)/2 = 0.7</a:t>
                      </a:r>
                      <a:endParaRPr lang="en-US" sz="1500" b="1" i="0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.7, 0.8)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 + 0.7)/2 = 0.75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203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.7, 0.75)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 + 0.75)/2 = 0.725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.725, 0.75)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 + 0.725)/2 = 0.7375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.725, 0.7375)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.725 + 0.7375)/2 = 0.73125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.044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.7375, 0.73125)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 + 0.73125)/2 = 0.73438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.003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.7375, 0.73438)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.7375 + 0.73438)/2 = 0.73594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0.73594)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+ 0.73594)/2 = 0.73516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0.73516)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+ 0.73516)/2 = 0.73477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.002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.73438, 0.73477)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.73438 + 0.73477)/2 = 0.73458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5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.000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latin typeface="+mn-lt"/>
                        </a:rPr>
                        <a:t>-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01421" y="3873435"/>
            <a:ext cx="2010496" cy="24684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6" dirty="0"/>
              <a:t>The final result </a:t>
            </a:r>
          </a:p>
          <a:p>
            <a:pPr algn="ctr"/>
            <a:r>
              <a:rPr lang="en-US" sz="2206" dirty="0">
                <a:solidFill>
                  <a:srgbClr val="FF0000"/>
                </a:solidFill>
              </a:rPr>
              <a:t>x = 0.7346 </a:t>
            </a:r>
          </a:p>
          <a:p>
            <a:pPr algn="ctr"/>
            <a:r>
              <a:rPr lang="en-US" sz="2206" dirty="0"/>
              <a:t>is correct within four decimal </a:t>
            </a:r>
          </a:p>
          <a:p>
            <a:pPr algn="ctr"/>
            <a:r>
              <a:rPr lang="en-US" sz="2206" dirty="0"/>
              <a:t>Places, through 12 iterations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E0F4FE-A824-404D-9FB5-AD7B5472ED24}"/>
              </a:ext>
            </a:extLst>
          </p:cNvPr>
          <p:cNvSpPr txBox="1">
            <a:spLocks/>
          </p:cNvSpPr>
          <p:nvPr/>
        </p:nvSpPr>
        <p:spPr bwMode="auto">
          <a:xfrm>
            <a:off x="1295932" y="749301"/>
            <a:ext cx="809677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HK" b="1" dirty="0"/>
              <a:t>Bisection Method Example in Paper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19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9E6A9-2272-4E9A-B645-83538C7E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FA91-6DEC-4552-9ABD-406A683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FD961-B98C-44E1-ABE9-5263B52B95E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9A99B-73E8-4282-B50A-6B8E0C1624FB}"/>
              </a:ext>
            </a:extLst>
          </p:cNvPr>
          <p:cNvSpPr/>
          <p:nvPr/>
        </p:nvSpPr>
        <p:spPr>
          <a:xfrm>
            <a:off x="1212255" y="1861723"/>
            <a:ext cx="8180450" cy="111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6" dirty="0">
                <a:latin typeface="Open Sans"/>
              </a:rPr>
              <a:t>Use bisection to find the root of                             that lies in the interval (0,1) four-digit accuracy. How many function evaluations are involved in the procedure?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ECDF9-2A64-4EFE-A8D6-71134154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80" y="1896138"/>
            <a:ext cx="2116986" cy="3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B190E-6E20-4515-A74C-DC6ABE9A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15" y="3122198"/>
            <a:ext cx="7591154" cy="3422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6A6CA9-D8DE-4680-B1F6-F8B76187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Bisection Method Example in Python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3571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Flow_SignoffStatus xmlns="47793baa-3cbb-486e-a055-4d42ce3882d7" xsi:nil="true"/>
    <_dlc_DocId xmlns="9fdf624c-fedc-4f6c-b928-0c7bf4c9e100">J56STF5CZXNR-2061195910-691142</_dlc_DocId>
    <_dlc_DocIdUrl xmlns="9fdf624c-fedc-4f6c-b928-0c7bf4c9e100">
      <Url>https://binusianorg.sharepoint.com/sites/arc/_layouts/15/DocIdRedir.aspx?ID=J56STF5CZXNR-2061195910-691142</Url>
      <Description>J56STF5CZXNR-2061195910-691142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ED985A4-BE78-47BD-93FF-32CA6D846A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313E50-9F1C-4EB2-8248-D1942A92381A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47793baa-3cbb-486e-a055-4d42ce3882d7"/>
    <ds:schemaRef ds:uri="9fdf624c-fedc-4f6c-b928-0c7bf4c9e100"/>
  </ds:schemaRefs>
</ds:datastoreItem>
</file>

<file path=customXml/itemProps3.xml><?xml version="1.0" encoding="utf-8"?>
<ds:datastoreItem xmlns:ds="http://schemas.openxmlformats.org/officeDocument/2006/customXml" ds:itemID="{61361C9D-5A18-4E58-8BA9-7D22F5AD4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A6D8D10-5CE6-45C0-899F-3757B0B7638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1582</Words>
  <Application>Microsoft Office PowerPoint</Application>
  <PresentationFormat>Custom</PresentationFormat>
  <Paragraphs>164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CMSY10</vt:lpstr>
      <vt:lpstr>MTMI</vt:lpstr>
      <vt:lpstr>MTSY</vt:lpstr>
      <vt:lpstr>MTSYN</vt:lpstr>
      <vt:lpstr>Open Sans</vt:lpstr>
      <vt:lpstr>Times New Roman</vt:lpstr>
      <vt:lpstr>Times-Bold</vt:lpstr>
      <vt:lpstr>Times-Roman</vt:lpstr>
      <vt:lpstr>Utopia-Italic</vt:lpstr>
      <vt:lpstr>Utopia-Regular</vt:lpstr>
      <vt:lpstr>Office Theme</vt:lpstr>
      <vt:lpstr>PowerPoint Presentation</vt:lpstr>
      <vt:lpstr>Outlines</vt:lpstr>
      <vt:lpstr>Root of Equations</vt:lpstr>
      <vt:lpstr>Root of Equations</vt:lpstr>
      <vt:lpstr>Bisection Method</vt:lpstr>
      <vt:lpstr>Bisection Method</vt:lpstr>
      <vt:lpstr>Bisection Method</vt:lpstr>
      <vt:lpstr>PowerPoint Presentation</vt:lpstr>
      <vt:lpstr>Bisection Method Example in Python</vt:lpstr>
      <vt:lpstr>Bisection Method Example in Python</vt:lpstr>
      <vt:lpstr>PowerPoint Presentation</vt:lpstr>
      <vt:lpstr>Newton-Raphson Method</vt:lpstr>
      <vt:lpstr>Newton-Raphson Method Example 1</vt:lpstr>
      <vt:lpstr>Newton-Raphson Method Example 2</vt:lpstr>
      <vt:lpstr>Root Findings in Python</vt:lpstr>
      <vt:lpstr>Summary &amp; Exercise</vt:lpstr>
      <vt:lpstr> These slides have been adapted from:  Kong, Q., Siauw, T., &amp; Bayen, A. M. (2021). Python Programming and Numerical Methods: A Guide for Engineers and Scientists. Academic Press. ISBN: 978-0-12-819549-9   Kiusalaas, J. (2013). Numerical Methods in Engineering with Python 3. United Kingdom: Cambridge University Press. ISBN:9781107033856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FABIAN</cp:lastModifiedBy>
  <cp:revision>55</cp:revision>
  <dcterms:created xsi:type="dcterms:W3CDTF">2014-01-27T02:13:18Z</dcterms:created>
  <dcterms:modified xsi:type="dcterms:W3CDTF">2021-11-30T03:32:24Z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0x010100144340CFFCDDB44F9904404F1FA9688C</vt:lpwstr>
  </property>
  <property fmtid="{D5CDD505-2E9C-101B-9397-08002B2CF9AE}" pid="3" name="_dlc_DocIdItemGuid">
    <vt:lpwstr>607fc7ea-bc95-4549-a0d4-b252b58b529e</vt:lpwstr>
  </property>
</Properties>
</file>