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27"/>
  </p:notesMasterIdLst>
  <p:sldIdLst>
    <p:sldId id="256" r:id="rId6"/>
    <p:sldId id="257" r:id="rId7"/>
    <p:sldId id="496" r:id="rId8"/>
    <p:sldId id="500" r:id="rId9"/>
    <p:sldId id="499" r:id="rId10"/>
    <p:sldId id="501" r:id="rId11"/>
    <p:sldId id="502" r:id="rId12"/>
    <p:sldId id="503" r:id="rId13"/>
    <p:sldId id="506" r:id="rId14"/>
    <p:sldId id="504" r:id="rId15"/>
    <p:sldId id="505" r:id="rId16"/>
    <p:sldId id="507" r:id="rId17"/>
    <p:sldId id="508" r:id="rId18"/>
    <p:sldId id="509" r:id="rId19"/>
    <p:sldId id="511" r:id="rId20"/>
    <p:sldId id="512" r:id="rId21"/>
    <p:sldId id="510" r:id="rId22"/>
    <p:sldId id="513" r:id="rId23"/>
    <p:sldId id="514" r:id="rId24"/>
    <p:sldId id="515" r:id="rId25"/>
    <p:sldId id="271" r:id="rId26"/>
  </p:sldIdLst>
  <p:sldSz cx="10688638" cy="7562850"/>
  <p:notesSz cx="6858000" cy="9144000"/>
  <p:defaultTextStyle>
    <a:defPPr>
      <a:defRPr lang="en-US"/>
    </a:defPPr>
    <a:lvl1pPr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1pPr>
    <a:lvl2pPr marL="520700" indent="-63500"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2pPr>
    <a:lvl3pPr marL="1041400" indent="-127000"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3pPr>
    <a:lvl4pPr marL="1563688" indent="-192088"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4pPr>
    <a:lvl5pPr marL="2084388" indent="-255588" algn="l" defTabSz="520700" rtl="0" fontAlgn="base">
      <a:spcBef>
        <a:spcPct val="0"/>
      </a:spcBef>
      <a:spcAft>
        <a:spcPct val="0"/>
      </a:spcAft>
      <a:defRPr sz="2100" kern="1200">
        <a:solidFill>
          <a:schemeClr val="tx1"/>
        </a:solidFill>
        <a:latin typeface="Calibri" pitchFamily="34" charset="0"/>
        <a:ea typeface="MS PGothic" pitchFamily="34" charset="-128"/>
        <a:cs typeface="+mn-cs"/>
      </a:defRPr>
    </a:lvl5pPr>
    <a:lvl6pPr marL="2286000" algn="l" defTabSz="914400" rtl="0" eaLnBrk="1" latinLnBrk="0" hangingPunct="1">
      <a:defRPr sz="2100" kern="1200">
        <a:solidFill>
          <a:schemeClr val="tx1"/>
        </a:solidFill>
        <a:latin typeface="Calibri" pitchFamily="34" charset="0"/>
        <a:ea typeface="MS PGothic" pitchFamily="34" charset="-128"/>
        <a:cs typeface="+mn-cs"/>
      </a:defRPr>
    </a:lvl6pPr>
    <a:lvl7pPr marL="2743200" algn="l" defTabSz="914400" rtl="0" eaLnBrk="1" latinLnBrk="0" hangingPunct="1">
      <a:defRPr sz="2100" kern="1200">
        <a:solidFill>
          <a:schemeClr val="tx1"/>
        </a:solidFill>
        <a:latin typeface="Calibri" pitchFamily="34" charset="0"/>
        <a:ea typeface="MS PGothic" pitchFamily="34" charset="-128"/>
        <a:cs typeface="+mn-cs"/>
      </a:defRPr>
    </a:lvl7pPr>
    <a:lvl8pPr marL="3200400" algn="l" defTabSz="914400" rtl="0" eaLnBrk="1" latinLnBrk="0" hangingPunct="1">
      <a:defRPr sz="2100" kern="1200">
        <a:solidFill>
          <a:schemeClr val="tx1"/>
        </a:solidFill>
        <a:latin typeface="Calibri" pitchFamily="34" charset="0"/>
        <a:ea typeface="MS PGothic" pitchFamily="34" charset="-128"/>
        <a:cs typeface="+mn-cs"/>
      </a:defRPr>
    </a:lvl8pPr>
    <a:lvl9pPr marL="3657600" algn="l" defTabSz="914400" rtl="0" eaLnBrk="1" latinLnBrk="0" hangingPunct="1">
      <a:defRPr sz="2100" kern="1200">
        <a:solidFill>
          <a:schemeClr val="tx1"/>
        </a:solidFill>
        <a:latin typeface="Calibri" pitchFamily="34" charset="0"/>
        <a:ea typeface="MS PGothic" pitchFamily="34" charset="-128"/>
        <a:cs typeface="+mn-cs"/>
      </a:defRPr>
    </a:lvl9pPr>
  </p:defaultTextStyle>
  <p:extLst>
    <p:ext uri="{521415D9-36F7-43E2-AB2F-B90AF26B5E84}">
      <p14:sectionLst xmlns:p14="http://schemas.microsoft.com/office/powerpoint/2010/main">
        <p14:section name="COVER" id="{6D91671F-11EC-43A0-B0B5-6D80C965B915}">
          <p14:sldIdLst>
            <p14:sldId id="256"/>
          </p14:sldIdLst>
        </p14:section>
        <p14:section name="COURSE CONTENT" id="{6162E7E0-B512-4FEF-B619-C9187795397D}">
          <p14:sldIdLst>
            <p14:sldId id="257"/>
            <p14:sldId id="496"/>
            <p14:sldId id="500"/>
            <p14:sldId id="499"/>
            <p14:sldId id="501"/>
            <p14:sldId id="502"/>
            <p14:sldId id="503"/>
            <p14:sldId id="506"/>
            <p14:sldId id="504"/>
            <p14:sldId id="505"/>
            <p14:sldId id="507"/>
            <p14:sldId id="508"/>
            <p14:sldId id="509"/>
            <p14:sldId id="511"/>
            <p14:sldId id="512"/>
            <p14:sldId id="510"/>
            <p14:sldId id="513"/>
            <p14:sldId id="514"/>
            <p14:sldId id="515"/>
          </p14:sldIdLst>
        </p14:section>
        <p14:section name="REFERENCES" id="{11ED6803-A38C-4226-8496-86D05012E7E0}">
          <p14:sldIdLst>
            <p14:sldId id="271"/>
          </p14:sldIdLst>
        </p14:section>
      </p14:sectionLst>
    </p:ext>
    <p:ext uri="{EFAFB233-063F-42B5-8137-9DF3F51BA10A}">
      <p15:sldGuideLst xmlns:p15="http://schemas.microsoft.com/office/powerpoint/2012/main">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79B8"/>
    <a:srgbClr val="9465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6" autoAdjust="0"/>
    <p:restoredTop sz="93484"/>
  </p:normalViewPr>
  <p:slideViewPr>
    <p:cSldViewPr snapToGrid="0" snapToObjects="1">
      <p:cViewPr>
        <p:scale>
          <a:sx n="75" d="100"/>
          <a:sy n="75" d="100"/>
        </p:scale>
        <p:origin x="1296" y="43"/>
      </p:cViewPr>
      <p:guideLst>
        <p:guide orient="horz" pos="2382"/>
        <p:guide pos="3367"/>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4CEF7D-5EC8-4A05-A41F-77AEF1769232}"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en-US"/>
        </a:p>
      </dgm:t>
    </dgm:pt>
    <dgm:pt modelId="{3B13CC2F-7B58-4A56-A2E8-CFBADA7981B4}">
      <dgm:prSet custT="1"/>
      <dgm:spPr/>
      <dgm:t>
        <a:bodyPr/>
        <a:lstStyle/>
        <a:p>
          <a:pPr rtl="0"/>
          <a:endParaRPr lang="en-US" sz="2400" dirty="0"/>
        </a:p>
      </dgm:t>
    </dgm:pt>
    <dgm:pt modelId="{8CD108C6-D230-436B-8558-F3230C5F4270}" type="parTrans" cxnId="{8AE4D593-D44D-40F3-B382-9A5B3290995C}">
      <dgm:prSet/>
      <dgm:spPr/>
      <dgm:t>
        <a:bodyPr/>
        <a:lstStyle/>
        <a:p>
          <a:endParaRPr lang="en-US" sz="2400"/>
        </a:p>
      </dgm:t>
    </dgm:pt>
    <dgm:pt modelId="{51EC29B2-0FDD-4BC1-9078-15BBD67E4AEB}" type="sibTrans" cxnId="{8AE4D593-D44D-40F3-B382-9A5B3290995C}">
      <dgm:prSet/>
      <dgm:spPr/>
      <dgm:t>
        <a:bodyPr/>
        <a:lstStyle/>
        <a:p>
          <a:endParaRPr lang="en-US" sz="2400"/>
        </a:p>
      </dgm:t>
    </dgm:pt>
    <dgm:pt modelId="{813A22DC-E602-466D-9A88-6C88FD54F9CC}">
      <dgm:prSet custT="1"/>
      <dgm:spPr/>
      <dgm:t>
        <a:bodyPr/>
        <a:lstStyle/>
        <a:p>
          <a:pPr rtl="0"/>
          <a:endParaRPr lang="en-US" sz="2400" dirty="0"/>
        </a:p>
      </dgm:t>
    </dgm:pt>
    <dgm:pt modelId="{FEC4DD08-EE72-420D-8E8E-61886CB93135}" type="parTrans" cxnId="{1E8A4D4D-F295-4166-9C9D-AEED4E690591}">
      <dgm:prSet/>
      <dgm:spPr/>
      <dgm:t>
        <a:bodyPr/>
        <a:lstStyle/>
        <a:p>
          <a:endParaRPr lang="en-US" sz="2400"/>
        </a:p>
      </dgm:t>
    </dgm:pt>
    <dgm:pt modelId="{2B72E5EA-EAB3-43ED-9A17-859333A00D3E}" type="sibTrans" cxnId="{1E8A4D4D-F295-4166-9C9D-AEED4E690591}">
      <dgm:prSet/>
      <dgm:spPr/>
      <dgm:t>
        <a:bodyPr/>
        <a:lstStyle/>
        <a:p>
          <a:endParaRPr lang="en-US" sz="2400"/>
        </a:p>
      </dgm:t>
    </dgm:pt>
    <dgm:pt modelId="{57F1890E-47B0-4570-9DE9-7A0841401264}">
      <dgm:prSet custT="1"/>
      <dgm:spPr/>
      <dgm:t>
        <a:bodyPr/>
        <a:lstStyle/>
        <a:p>
          <a:pPr rtl="0"/>
          <a:r>
            <a:rPr lang="en-AU" sz="2400" dirty="0"/>
            <a:t>Finite Difference Approximations</a:t>
          </a:r>
          <a:endParaRPr lang="en-US" sz="2400" dirty="0"/>
        </a:p>
      </dgm:t>
    </dgm:pt>
    <dgm:pt modelId="{287B2255-4C57-4D55-8BC9-0866553FDEE1}" type="parTrans" cxnId="{32637F0C-801C-40C1-A0EF-7A4774FBF2D3}">
      <dgm:prSet/>
      <dgm:spPr/>
      <dgm:t>
        <a:bodyPr/>
        <a:lstStyle/>
        <a:p>
          <a:endParaRPr lang="en-US" sz="2400"/>
        </a:p>
      </dgm:t>
    </dgm:pt>
    <dgm:pt modelId="{C65B0580-16CE-4666-A2EA-41B6E702E2E2}" type="sibTrans" cxnId="{32637F0C-801C-40C1-A0EF-7A4774FBF2D3}">
      <dgm:prSet/>
      <dgm:spPr/>
      <dgm:t>
        <a:bodyPr/>
        <a:lstStyle/>
        <a:p>
          <a:endParaRPr lang="en-US" sz="2400"/>
        </a:p>
      </dgm:t>
    </dgm:pt>
    <dgm:pt modelId="{03B99D27-927D-42BB-B3AA-93B152B6DF51}">
      <dgm:prSet custT="1"/>
      <dgm:spPr/>
      <dgm:t>
        <a:bodyPr/>
        <a:lstStyle/>
        <a:p>
          <a:pPr rtl="0"/>
          <a:endParaRPr lang="en-AU" sz="2400" dirty="0"/>
        </a:p>
      </dgm:t>
    </dgm:pt>
    <dgm:pt modelId="{D8958402-1DB1-4D8C-8145-728626A4CB82}" type="sibTrans" cxnId="{BFADF03C-01B5-4078-8C35-C1E33303F758}">
      <dgm:prSet/>
      <dgm:spPr/>
      <dgm:t>
        <a:bodyPr/>
        <a:lstStyle/>
        <a:p>
          <a:endParaRPr lang="en-US" sz="2400"/>
        </a:p>
      </dgm:t>
    </dgm:pt>
    <dgm:pt modelId="{3FB213A9-D018-4380-8E22-CA2B3BC4B808}" type="parTrans" cxnId="{BFADF03C-01B5-4078-8C35-C1E33303F758}">
      <dgm:prSet/>
      <dgm:spPr/>
      <dgm:t>
        <a:bodyPr/>
        <a:lstStyle/>
        <a:p>
          <a:endParaRPr lang="en-US" sz="2400"/>
        </a:p>
      </dgm:t>
    </dgm:pt>
    <dgm:pt modelId="{ACB9CF8A-1C58-441C-9F5D-27C1D102621E}">
      <dgm:prSet custT="1"/>
      <dgm:spPr/>
      <dgm:t>
        <a:bodyPr/>
        <a:lstStyle/>
        <a:p>
          <a:r>
            <a:rPr lang="en-AU" sz="2400"/>
            <a:t>Derivatives by Interpolation</a:t>
          </a:r>
          <a:endParaRPr lang="en-US" sz="2400"/>
        </a:p>
      </dgm:t>
    </dgm:pt>
    <dgm:pt modelId="{5C5EC970-D98A-4EE6-9788-0E3F76CC8485}" type="parTrans" cxnId="{DC64EB99-E25A-42E9-8C2E-80E78FCB1285}">
      <dgm:prSet/>
      <dgm:spPr/>
      <dgm:t>
        <a:bodyPr/>
        <a:lstStyle/>
        <a:p>
          <a:endParaRPr lang="en-US" sz="2400"/>
        </a:p>
      </dgm:t>
    </dgm:pt>
    <dgm:pt modelId="{3B2A3A4D-BF82-4413-AC74-BA09615F4EF5}" type="sibTrans" cxnId="{DC64EB99-E25A-42E9-8C2E-80E78FCB1285}">
      <dgm:prSet/>
      <dgm:spPr/>
      <dgm:t>
        <a:bodyPr/>
        <a:lstStyle/>
        <a:p>
          <a:endParaRPr lang="en-US" sz="2400"/>
        </a:p>
      </dgm:t>
    </dgm:pt>
    <dgm:pt modelId="{80BC2113-7A29-4CF9-9A09-DC7505D2914A}">
      <dgm:prSet custT="1"/>
      <dgm:spPr/>
      <dgm:t>
        <a:bodyPr/>
        <a:lstStyle/>
        <a:p>
          <a:pPr rtl="0"/>
          <a:r>
            <a:rPr lang="en-AU" sz="2400" dirty="0"/>
            <a:t>Richardson Extrapolation</a:t>
          </a:r>
          <a:endParaRPr lang="en-US" sz="2400" dirty="0"/>
        </a:p>
      </dgm:t>
    </dgm:pt>
    <dgm:pt modelId="{D8CBFCD2-BC09-4450-912B-C0DDED2DB8CE}" type="sibTrans" cxnId="{B84860CC-1C6C-4B29-8B7B-190C6DDD1161}">
      <dgm:prSet/>
      <dgm:spPr/>
      <dgm:t>
        <a:bodyPr/>
        <a:lstStyle/>
        <a:p>
          <a:endParaRPr lang="en-US" sz="2400"/>
        </a:p>
      </dgm:t>
    </dgm:pt>
    <dgm:pt modelId="{47814BC9-E063-4882-A931-4BF6448E51E9}" type="parTrans" cxnId="{B84860CC-1C6C-4B29-8B7B-190C6DDD1161}">
      <dgm:prSet/>
      <dgm:spPr/>
      <dgm:t>
        <a:bodyPr/>
        <a:lstStyle/>
        <a:p>
          <a:endParaRPr lang="en-US" sz="2400"/>
        </a:p>
      </dgm:t>
    </dgm:pt>
    <dgm:pt modelId="{F1A3A007-2278-478E-BEAD-E947AFD6EEF5}" type="pres">
      <dgm:prSet presAssocID="{8B4CEF7D-5EC8-4A05-A41F-77AEF1769232}" presName="linearFlow" presStyleCnt="0">
        <dgm:presLayoutVars>
          <dgm:dir/>
          <dgm:animLvl val="lvl"/>
          <dgm:resizeHandles val="exact"/>
        </dgm:presLayoutVars>
      </dgm:prSet>
      <dgm:spPr/>
    </dgm:pt>
    <dgm:pt modelId="{A1B46474-506F-45F1-9BC1-12B310C68918}" type="pres">
      <dgm:prSet presAssocID="{3B13CC2F-7B58-4A56-A2E8-CFBADA7981B4}" presName="composite" presStyleCnt="0"/>
      <dgm:spPr/>
    </dgm:pt>
    <dgm:pt modelId="{483649D5-DF2F-4788-95C0-664ECA143303}" type="pres">
      <dgm:prSet presAssocID="{3B13CC2F-7B58-4A56-A2E8-CFBADA7981B4}" presName="parentText" presStyleLbl="alignNode1" presStyleIdx="0" presStyleCnt="3">
        <dgm:presLayoutVars>
          <dgm:chMax val="1"/>
          <dgm:bulletEnabled val="1"/>
        </dgm:presLayoutVars>
      </dgm:prSet>
      <dgm:spPr/>
    </dgm:pt>
    <dgm:pt modelId="{660A81B8-9CE7-4FA9-BF7A-F64C18DBEEE0}" type="pres">
      <dgm:prSet presAssocID="{3B13CC2F-7B58-4A56-A2E8-CFBADA7981B4}" presName="descendantText" presStyleLbl="alignAcc1" presStyleIdx="0" presStyleCnt="3" custLinFactNeighborX="10200" custLinFactNeighborY="-21315">
        <dgm:presLayoutVars>
          <dgm:bulletEnabled val="1"/>
        </dgm:presLayoutVars>
      </dgm:prSet>
      <dgm:spPr/>
    </dgm:pt>
    <dgm:pt modelId="{1F504ECB-88E1-4B8C-8194-A587A00591C2}" type="pres">
      <dgm:prSet presAssocID="{51EC29B2-0FDD-4BC1-9078-15BBD67E4AEB}" presName="sp" presStyleCnt="0"/>
      <dgm:spPr/>
    </dgm:pt>
    <dgm:pt modelId="{42FCC7D6-8265-4DC8-A44E-E2C5BDB19EB8}" type="pres">
      <dgm:prSet presAssocID="{03B99D27-927D-42BB-B3AA-93B152B6DF51}" presName="composite" presStyleCnt="0"/>
      <dgm:spPr/>
    </dgm:pt>
    <dgm:pt modelId="{21CF96E4-7ACB-4A73-BEC0-622C50FCA161}" type="pres">
      <dgm:prSet presAssocID="{03B99D27-927D-42BB-B3AA-93B152B6DF51}" presName="parentText" presStyleLbl="alignNode1" presStyleIdx="1" presStyleCnt="3">
        <dgm:presLayoutVars>
          <dgm:chMax val="1"/>
          <dgm:bulletEnabled val="1"/>
        </dgm:presLayoutVars>
      </dgm:prSet>
      <dgm:spPr/>
    </dgm:pt>
    <dgm:pt modelId="{DE7460E3-A434-47A5-9D7A-C6340DE68F62}" type="pres">
      <dgm:prSet presAssocID="{03B99D27-927D-42BB-B3AA-93B152B6DF51}" presName="descendantText" presStyleLbl="alignAcc1" presStyleIdx="1" presStyleCnt="3">
        <dgm:presLayoutVars>
          <dgm:bulletEnabled val="1"/>
        </dgm:presLayoutVars>
      </dgm:prSet>
      <dgm:spPr/>
    </dgm:pt>
    <dgm:pt modelId="{CE8CF6A4-EAE8-440C-BE36-40E3BAF7D262}" type="pres">
      <dgm:prSet presAssocID="{D8958402-1DB1-4D8C-8145-728626A4CB82}" presName="sp" presStyleCnt="0"/>
      <dgm:spPr/>
    </dgm:pt>
    <dgm:pt modelId="{9E8C3C75-D595-40E8-8086-F716B84A010B}" type="pres">
      <dgm:prSet presAssocID="{813A22DC-E602-466D-9A88-6C88FD54F9CC}" presName="composite" presStyleCnt="0"/>
      <dgm:spPr/>
    </dgm:pt>
    <dgm:pt modelId="{BFC5DDC4-2C3D-4125-871D-4DDC702D908E}" type="pres">
      <dgm:prSet presAssocID="{813A22DC-E602-466D-9A88-6C88FD54F9CC}" presName="parentText" presStyleLbl="alignNode1" presStyleIdx="2" presStyleCnt="3">
        <dgm:presLayoutVars>
          <dgm:chMax val="1"/>
          <dgm:bulletEnabled val="1"/>
        </dgm:presLayoutVars>
      </dgm:prSet>
      <dgm:spPr/>
    </dgm:pt>
    <dgm:pt modelId="{1B925277-B4AD-4754-84CC-76FD3BFCD21A}" type="pres">
      <dgm:prSet presAssocID="{813A22DC-E602-466D-9A88-6C88FD54F9CC}" presName="descendantText" presStyleLbl="alignAcc1" presStyleIdx="2" presStyleCnt="3">
        <dgm:presLayoutVars>
          <dgm:bulletEnabled val="1"/>
        </dgm:presLayoutVars>
      </dgm:prSet>
      <dgm:spPr/>
    </dgm:pt>
  </dgm:ptLst>
  <dgm:cxnLst>
    <dgm:cxn modelId="{32637F0C-801C-40C1-A0EF-7A4774FBF2D3}" srcId="{3B13CC2F-7B58-4A56-A2E8-CFBADA7981B4}" destId="{57F1890E-47B0-4570-9DE9-7A0841401264}" srcOrd="0" destOrd="0" parTransId="{287B2255-4C57-4D55-8BC9-0866553FDEE1}" sibTransId="{C65B0580-16CE-4666-A2EA-41B6E702E2E2}"/>
    <dgm:cxn modelId="{B496073A-937C-40BE-A225-838D3B2DE94B}" type="presOf" srcId="{80BC2113-7A29-4CF9-9A09-DC7505D2914A}" destId="{DE7460E3-A434-47A5-9D7A-C6340DE68F62}" srcOrd="0" destOrd="0" presId="urn:microsoft.com/office/officeart/2005/8/layout/chevron2"/>
    <dgm:cxn modelId="{BFADF03C-01B5-4078-8C35-C1E33303F758}" srcId="{8B4CEF7D-5EC8-4A05-A41F-77AEF1769232}" destId="{03B99D27-927D-42BB-B3AA-93B152B6DF51}" srcOrd="1" destOrd="0" parTransId="{3FB213A9-D018-4380-8E22-CA2B3BC4B808}" sibTransId="{D8958402-1DB1-4D8C-8145-728626A4CB82}"/>
    <dgm:cxn modelId="{25D08968-3528-4D97-87F1-7E64A74D6B0E}" type="presOf" srcId="{8B4CEF7D-5EC8-4A05-A41F-77AEF1769232}" destId="{F1A3A007-2278-478E-BEAD-E947AFD6EEF5}" srcOrd="0" destOrd="0" presId="urn:microsoft.com/office/officeart/2005/8/layout/chevron2"/>
    <dgm:cxn modelId="{1E8A4D4D-F295-4166-9C9D-AEED4E690591}" srcId="{8B4CEF7D-5EC8-4A05-A41F-77AEF1769232}" destId="{813A22DC-E602-466D-9A88-6C88FD54F9CC}" srcOrd="2" destOrd="0" parTransId="{FEC4DD08-EE72-420D-8E8E-61886CB93135}" sibTransId="{2B72E5EA-EAB3-43ED-9A17-859333A00D3E}"/>
    <dgm:cxn modelId="{8AE4D593-D44D-40F3-B382-9A5B3290995C}" srcId="{8B4CEF7D-5EC8-4A05-A41F-77AEF1769232}" destId="{3B13CC2F-7B58-4A56-A2E8-CFBADA7981B4}" srcOrd="0" destOrd="0" parTransId="{8CD108C6-D230-436B-8558-F3230C5F4270}" sibTransId="{51EC29B2-0FDD-4BC1-9078-15BBD67E4AEB}"/>
    <dgm:cxn modelId="{CE084A95-F1B8-4A65-9F84-7AD3EFFDD33E}" type="presOf" srcId="{3B13CC2F-7B58-4A56-A2E8-CFBADA7981B4}" destId="{483649D5-DF2F-4788-95C0-664ECA143303}" srcOrd="0" destOrd="0" presId="urn:microsoft.com/office/officeart/2005/8/layout/chevron2"/>
    <dgm:cxn modelId="{DC64EB99-E25A-42E9-8C2E-80E78FCB1285}" srcId="{813A22DC-E602-466D-9A88-6C88FD54F9CC}" destId="{ACB9CF8A-1C58-441C-9F5D-27C1D102621E}" srcOrd="0" destOrd="0" parTransId="{5C5EC970-D98A-4EE6-9788-0E3F76CC8485}" sibTransId="{3B2A3A4D-BF82-4413-AC74-BA09615F4EF5}"/>
    <dgm:cxn modelId="{6920C8C1-E120-4BCD-92AB-A086E49D17E8}" type="presOf" srcId="{03B99D27-927D-42BB-B3AA-93B152B6DF51}" destId="{21CF96E4-7ACB-4A73-BEC0-622C50FCA161}" srcOrd="0" destOrd="0" presId="urn:microsoft.com/office/officeart/2005/8/layout/chevron2"/>
    <dgm:cxn modelId="{B84860CC-1C6C-4B29-8B7B-190C6DDD1161}" srcId="{03B99D27-927D-42BB-B3AA-93B152B6DF51}" destId="{80BC2113-7A29-4CF9-9A09-DC7505D2914A}" srcOrd="0" destOrd="0" parTransId="{47814BC9-E063-4882-A931-4BF6448E51E9}" sibTransId="{D8CBFCD2-BC09-4450-912B-C0DDED2DB8CE}"/>
    <dgm:cxn modelId="{1187FCCD-8B1D-4F2F-B1CE-A98A4BF8B79D}" type="presOf" srcId="{813A22DC-E602-466D-9A88-6C88FD54F9CC}" destId="{BFC5DDC4-2C3D-4125-871D-4DDC702D908E}" srcOrd="0" destOrd="0" presId="urn:microsoft.com/office/officeart/2005/8/layout/chevron2"/>
    <dgm:cxn modelId="{3FCFF0E2-C54B-47F6-8CD1-6D1B853F5DC2}" type="presOf" srcId="{57F1890E-47B0-4570-9DE9-7A0841401264}" destId="{660A81B8-9CE7-4FA9-BF7A-F64C18DBEEE0}" srcOrd="0" destOrd="0" presId="urn:microsoft.com/office/officeart/2005/8/layout/chevron2"/>
    <dgm:cxn modelId="{412538F3-61EB-40F6-BBB1-4F1EC0E994B0}" type="presOf" srcId="{ACB9CF8A-1C58-441C-9F5D-27C1D102621E}" destId="{1B925277-B4AD-4754-84CC-76FD3BFCD21A}" srcOrd="0" destOrd="0" presId="urn:microsoft.com/office/officeart/2005/8/layout/chevron2"/>
    <dgm:cxn modelId="{786B3C20-0C9D-4308-BA09-5858A391CB32}" type="presParOf" srcId="{F1A3A007-2278-478E-BEAD-E947AFD6EEF5}" destId="{A1B46474-506F-45F1-9BC1-12B310C68918}" srcOrd="0" destOrd="0" presId="urn:microsoft.com/office/officeart/2005/8/layout/chevron2"/>
    <dgm:cxn modelId="{9372B6B9-A43F-4F4A-B38F-4EDD48073C48}" type="presParOf" srcId="{A1B46474-506F-45F1-9BC1-12B310C68918}" destId="{483649D5-DF2F-4788-95C0-664ECA143303}" srcOrd="0" destOrd="0" presId="urn:microsoft.com/office/officeart/2005/8/layout/chevron2"/>
    <dgm:cxn modelId="{0EA5E6A5-57B7-40D4-932F-CB737C1671CC}" type="presParOf" srcId="{A1B46474-506F-45F1-9BC1-12B310C68918}" destId="{660A81B8-9CE7-4FA9-BF7A-F64C18DBEEE0}" srcOrd="1" destOrd="0" presId="urn:microsoft.com/office/officeart/2005/8/layout/chevron2"/>
    <dgm:cxn modelId="{91058BB5-1B9A-4170-B593-CEF67140E1A7}" type="presParOf" srcId="{F1A3A007-2278-478E-BEAD-E947AFD6EEF5}" destId="{1F504ECB-88E1-4B8C-8194-A587A00591C2}" srcOrd="1" destOrd="0" presId="urn:microsoft.com/office/officeart/2005/8/layout/chevron2"/>
    <dgm:cxn modelId="{256D73FA-1643-44BD-BC45-4B03A61FD389}" type="presParOf" srcId="{F1A3A007-2278-478E-BEAD-E947AFD6EEF5}" destId="{42FCC7D6-8265-4DC8-A44E-E2C5BDB19EB8}" srcOrd="2" destOrd="0" presId="urn:microsoft.com/office/officeart/2005/8/layout/chevron2"/>
    <dgm:cxn modelId="{C5B0E53D-0247-4EA7-8C85-F075AF8ADDB0}" type="presParOf" srcId="{42FCC7D6-8265-4DC8-A44E-E2C5BDB19EB8}" destId="{21CF96E4-7ACB-4A73-BEC0-622C50FCA161}" srcOrd="0" destOrd="0" presId="urn:microsoft.com/office/officeart/2005/8/layout/chevron2"/>
    <dgm:cxn modelId="{B1BB681D-7C9D-4F47-9CBC-DA6045DDA53E}" type="presParOf" srcId="{42FCC7D6-8265-4DC8-A44E-E2C5BDB19EB8}" destId="{DE7460E3-A434-47A5-9D7A-C6340DE68F62}" srcOrd="1" destOrd="0" presId="urn:microsoft.com/office/officeart/2005/8/layout/chevron2"/>
    <dgm:cxn modelId="{FCE223C8-C6F2-4246-9B25-96848DA6BF3F}" type="presParOf" srcId="{F1A3A007-2278-478E-BEAD-E947AFD6EEF5}" destId="{CE8CF6A4-EAE8-440C-BE36-40E3BAF7D262}" srcOrd="3" destOrd="0" presId="urn:microsoft.com/office/officeart/2005/8/layout/chevron2"/>
    <dgm:cxn modelId="{3890E290-45E3-4987-B5AE-C8996093CA02}" type="presParOf" srcId="{F1A3A007-2278-478E-BEAD-E947AFD6EEF5}" destId="{9E8C3C75-D595-40E8-8086-F716B84A010B}" srcOrd="4" destOrd="0" presId="urn:microsoft.com/office/officeart/2005/8/layout/chevron2"/>
    <dgm:cxn modelId="{F7D23887-AF32-4A6E-BAE0-CE15F1836584}" type="presParOf" srcId="{9E8C3C75-D595-40E8-8086-F716B84A010B}" destId="{BFC5DDC4-2C3D-4125-871D-4DDC702D908E}" srcOrd="0" destOrd="0" presId="urn:microsoft.com/office/officeart/2005/8/layout/chevron2"/>
    <dgm:cxn modelId="{78ABF4A5-4CA3-43D6-A4D7-5E09F9099A29}" type="presParOf" srcId="{9E8C3C75-D595-40E8-8086-F716B84A010B}" destId="{1B925277-B4AD-4754-84CC-76FD3BFCD21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649D5-DF2F-4788-95C0-664ECA143303}">
      <dsp:nvSpPr>
        <dsp:cNvPr id="0" name=""/>
        <dsp:cNvSpPr/>
      </dsp:nvSpPr>
      <dsp:spPr>
        <a:xfrm rot="5400000">
          <a:off x="-164998" y="166310"/>
          <a:ext cx="1099988" cy="769992"/>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endParaRPr lang="en-US" sz="2400" kern="1200" dirty="0"/>
        </a:p>
      </dsp:txBody>
      <dsp:txXfrm rot="-5400000">
        <a:off x="0" y="386308"/>
        <a:ext cx="769992" cy="329996"/>
      </dsp:txXfrm>
    </dsp:sp>
    <dsp:sp modelId="{660A81B8-9CE7-4FA9-BF7A-F64C18DBEEE0}">
      <dsp:nvSpPr>
        <dsp:cNvPr id="0" name=""/>
        <dsp:cNvSpPr/>
      </dsp:nvSpPr>
      <dsp:spPr>
        <a:xfrm rot="5400000">
          <a:off x="3151699" y="-2381707"/>
          <a:ext cx="714992" cy="5478407"/>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en-AU" sz="2400" kern="1200" dirty="0"/>
            <a:t>Finite Difference Approximations</a:t>
          </a:r>
          <a:endParaRPr lang="en-US" sz="2400" kern="1200" dirty="0"/>
        </a:p>
      </dsp:txBody>
      <dsp:txXfrm rot="-5400000">
        <a:off x="769992" y="34903"/>
        <a:ext cx="5443504" cy="645186"/>
      </dsp:txXfrm>
    </dsp:sp>
    <dsp:sp modelId="{21CF96E4-7ACB-4A73-BEC0-622C50FCA161}">
      <dsp:nvSpPr>
        <dsp:cNvPr id="0" name=""/>
        <dsp:cNvSpPr/>
      </dsp:nvSpPr>
      <dsp:spPr>
        <a:xfrm rot="5400000">
          <a:off x="-164998" y="1062803"/>
          <a:ext cx="1099988" cy="769992"/>
        </a:xfrm>
        <a:prstGeom prst="chevron">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endParaRPr lang="en-AU" sz="2400" kern="1200" dirty="0"/>
        </a:p>
      </dsp:txBody>
      <dsp:txXfrm rot="-5400000">
        <a:off x="0" y="1282801"/>
        <a:ext cx="769992" cy="329996"/>
      </dsp:txXfrm>
    </dsp:sp>
    <dsp:sp modelId="{DE7460E3-A434-47A5-9D7A-C6340DE68F62}">
      <dsp:nvSpPr>
        <dsp:cNvPr id="0" name=""/>
        <dsp:cNvSpPr/>
      </dsp:nvSpPr>
      <dsp:spPr>
        <a:xfrm rot="5400000">
          <a:off x="3151699" y="-1483901"/>
          <a:ext cx="714992" cy="5478407"/>
        </a:xfrm>
        <a:prstGeom prst="round2SameRect">
          <a:avLst/>
        </a:prstGeom>
        <a:solidFill>
          <a:schemeClr val="lt1">
            <a:alpha val="90000"/>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en-AU" sz="2400" kern="1200" dirty="0"/>
            <a:t>Richardson Extrapolation</a:t>
          </a:r>
          <a:endParaRPr lang="en-US" sz="2400" kern="1200" dirty="0"/>
        </a:p>
      </dsp:txBody>
      <dsp:txXfrm rot="-5400000">
        <a:off x="769992" y="932709"/>
        <a:ext cx="5443504" cy="645186"/>
      </dsp:txXfrm>
    </dsp:sp>
    <dsp:sp modelId="{BFC5DDC4-2C3D-4125-871D-4DDC702D908E}">
      <dsp:nvSpPr>
        <dsp:cNvPr id="0" name=""/>
        <dsp:cNvSpPr/>
      </dsp:nvSpPr>
      <dsp:spPr>
        <a:xfrm rot="5400000">
          <a:off x="-164998" y="1959297"/>
          <a:ext cx="1099988" cy="769992"/>
        </a:xfrm>
        <a:prstGeom prst="chevron">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endParaRPr lang="en-US" sz="2400" kern="1200" dirty="0"/>
        </a:p>
      </dsp:txBody>
      <dsp:txXfrm rot="-5400000">
        <a:off x="0" y="2179295"/>
        <a:ext cx="769992" cy="329996"/>
      </dsp:txXfrm>
    </dsp:sp>
    <dsp:sp modelId="{1B925277-B4AD-4754-84CC-76FD3BFCD21A}">
      <dsp:nvSpPr>
        <dsp:cNvPr id="0" name=""/>
        <dsp:cNvSpPr/>
      </dsp:nvSpPr>
      <dsp:spPr>
        <a:xfrm rot="5400000">
          <a:off x="3151699" y="-587408"/>
          <a:ext cx="714992" cy="5478407"/>
        </a:xfrm>
        <a:prstGeom prst="round2Same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AU" sz="2400" kern="1200"/>
            <a:t>Derivatives by Interpolation</a:t>
          </a:r>
          <a:endParaRPr lang="en-US" sz="2400" kern="1200"/>
        </a:p>
      </dsp:txBody>
      <dsp:txXfrm rot="-5400000">
        <a:off x="769992" y="1829202"/>
        <a:ext cx="5443504" cy="64518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42327A3B-766F-4631-90B1-9B3D33DE7C5C}" type="datetimeFigureOut">
              <a:rPr lang="en-US"/>
              <a:pPr>
                <a:defRPr/>
              </a:pPr>
              <a:t>11/30/2021</a:t>
            </a:fld>
            <a:endParaRPr lang="en-US"/>
          </a:p>
        </p:txBody>
      </p:sp>
      <p:sp>
        <p:nvSpPr>
          <p:cNvPr id="4" name="Slide Image Placeholder 3"/>
          <p:cNvSpPr>
            <a:spLocks noGrp="1" noRot="1" noChangeAspect="1"/>
          </p:cNvSpPr>
          <p:nvPr>
            <p:ph type="sldImg" idx="2"/>
          </p:nvPr>
        </p:nvSpPr>
        <p:spPr>
          <a:xfrm>
            <a:off x="1006475" y="685800"/>
            <a:ext cx="48450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98F58BAA-C397-4D9C-949B-0B7D3F08F4B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1" descr="Background 01-01.jpg"/>
          <p:cNvPicPr>
            <a:picLocks noChangeAspect="1"/>
          </p:cNvPicPr>
          <p:nvPr userDrawn="1"/>
        </p:nvPicPr>
        <p:blipFill>
          <a:blip r:embed="rId2" cstate="screen">
            <a:alphaModFix/>
          </a:blip>
          <a:srcRect/>
          <a:stretch>
            <a:fillRect/>
          </a:stretch>
        </p:blipFill>
        <p:spPr bwMode="auto">
          <a:xfrm>
            <a:off x="0" y="3175"/>
            <a:ext cx="10688638" cy="7556500"/>
          </a:xfrm>
          <a:prstGeom prst="rect">
            <a:avLst/>
          </a:prstGeom>
          <a:noFill/>
          <a:ln w="9525">
            <a:noFill/>
            <a:miter lim="800000"/>
            <a:headEnd/>
            <a:tailEnd/>
          </a:ln>
        </p:spPr>
      </p:pic>
      <p:pic>
        <p:nvPicPr>
          <p:cNvPr id="12" name="Picture 11" descr="A screenshot of a cell phone&#10;&#10;Description automatically generated">
            <a:extLst>
              <a:ext uri="{FF2B5EF4-FFF2-40B4-BE49-F238E27FC236}">
                <a16:creationId xmlns:a16="http://schemas.microsoft.com/office/drawing/2014/main" id="{9EA64FB5-AD3D-6B4E-9CDC-DAE578F5C07C}"/>
              </a:ext>
            </a:extLst>
          </p:cNvPr>
          <p:cNvPicPr>
            <a:picLocks noChangeAspect="1"/>
          </p:cNvPicPr>
          <p:nvPr userDrawn="1"/>
        </p:nvPicPr>
        <p:blipFill rotWithShape="1">
          <a:blip r:embed="rId3"/>
          <a:srcRect l="20942" t="89154" r="21091" b="4449"/>
          <a:stretch/>
        </p:blipFill>
        <p:spPr>
          <a:xfrm>
            <a:off x="5080503" y="646216"/>
            <a:ext cx="4004840" cy="625040"/>
          </a:xfrm>
          <a:prstGeom prst="rect">
            <a:avLst/>
          </a:prstGeom>
          <a:ln w="3175">
            <a:noFill/>
          </a:ln>
        </p:spPr>
      </p:pic>
      <p:pic>
        <p:nvPicPr>
          <p:cNvPr id="11" name="Picture 10">
            <a:extLst>
              <a:ext uri="{FF2B5EF4-FFF2-40B4-BE49-F238E27FC236}">
                <a16:creationId xmlns:a16="http://schemas.microsoft.com/office/drawing/2014/main" id="{0D00FE9A-5B56-CC4A-AE9A-C22895A4A65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11/30/2021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0688638" cy="7556500"/>
          </a:xfrm>
          <a:prstGeom prst="rect">
            <a:avLst/>
          </a:prstGeom>
          <a:noFill/>
          <a:ln w="9525">
            <a:noFill/>
            <a:miter lim="800000"/>
            <a:headEnd/>
            <a:tailEnd/>
          </a:ln>
        </p:spPr>
      </p:pic>
      <p:sp>
        <p:nvSpPr>
          <p:cNvPr id="9" name="Title Placeholder 1"/>
          <p:cNvSpPr>
            <a:spLocks noGrp="1"/>
          </p:cNvSpPr>
          <p:nvPr>
            <p:ph type="title"/>
          </p:nvPr>
        </p:nvSpPr>
        <p:spPr bwMode="auto">
          <a:xfrm>
            <a:off x="1238250" y="7493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238250" y="20097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392488" y="6813668"/>
            <a:ext cx="4004840" cy="625040"/>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44329" y="3205459"/>
            <a:ext cx="9085342" cy="1654373"/>
          </a:xfrm>
        </p:spPr>
        <p:txBody>
          <a:bodyPr anchor="b"/>
          <a:lstStyle>
            <a:lvl1pPr marL="0" indent="0">
              <a:buNone/>
              <a:defRPr sz="2300">
                <a:solidFill>
                  <a:schemeClr val="tx1">
                    <a:tint val="75000"/>
                  </a:schemeClr>
                </a:solidFill>
              </a:defRPr>
            </a:lvl1pPr>
            <a:lvl2pPr marL="521437" indent="0">
              <a:buNone/>
              <a:defRPr sz="2100">
                <a:solidFill>
                  <a:schemeClr val="tx1">
                    <a:tint val="75000"/>
                  </a:schemeClr>
                </a:solidFill>
              </a:defRPr>
            </a:lvl2pPr>
            <a:lvl3pPr marL="1042873" indent="0">
              <a:buNone/>
              <a:defRPr sz="1800">
                <a:solidFill>
                  <a:schemeClr val="tx1">
                    <a:tint val="75000"/>
                  </a:schemeClr>
                </a:solidFill>
              </a:defRPr>
            </a:lvl3pPr>
            <a:lvl4pPr marL="1564310" indent="0">
              <a:buNone/>
              <a:defRPr sz="1600">
                <a:solidFill>
                  <a:schemeClr val="tx1">
                    <a:tint val="75000"/>
                  </a:schemeClr>
                </a:solidFill>
              </a:defRPr>
            </a:lvl4pPr>
            <a:lvl5pPr marL="2085746" indent="0">
              <a:buNone/>
              <a:defRPr sz="1600">
                <a:solidFill>
                  <a:schemeClr val="tx1">
                    <a:tint val="75000"/>
                  </a:schemeClr>
                </a:solidFill>
              </a:defRPr>
            </a:lvl5pPr>
            <a:lvl6pPr marL="2607183" indent="0">
              <a:buNone/>
              <a:defRPr sz="1600">
                <a:solidFill>
                  <a:schemeClr val="tx1">
                    <a:tint val="75000"/>
                  </a:schemeClr>
                </a:solidFill>
              </a:defRPr>
            </a:lvl6pPr>
            <a:lvl7pPr marL="3128620" indent="0">
              <a:buNone/>
              <a:defRPr sz="1600">
                <a:solidFill>
                  <a:schemeClr val="tx1">
                    <a:tint val="75000"/>
                  </a:schemeClr>
                </a:solidFill>
              </a:defRPr>
            </a:lvl7pPr>
            <a:lvl8pPr marL="3650056" indent="0">
              <a:buNone/>
              <a:defRPr sz="1600">
                <a:solidFill>
                  <a:schemeClr val="tx1">
                    <a:tint val="75000"/>
                  </a:schemeClr>
                </a:solidFill>
              </a:defRPr>
            </a:lvl8pPr>
            <a:lvl9pPr marL="417149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B24E772-3899-4649-A2AA-7CF914911BC6}" type="datetimeFigureOut">
              <a:rPr lang="en-US"/>
              <a:pPr>
                <a:defRPr/>
              </a:pPr>
              <a:t>11/30/2021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72044D-538C-4006-A81A-9ADFE14E0887}" type="slidenum">
              <a:rPr lang="en-US"/>
              <a:pPr>
                <a:defRPr/>
              </a:pPr>
              <a:t>‹#›</a:t>
            </a:fld>
            <a:endParaRPr lang="en-US"/>
          </a:p>
        </p:txBody>
      </p:sp>
      <p:pic>
        <p:nvPicPr>
          <p:cNvPr id="7" name="Picture 6">
            <a:extLst>
              <a:ext uri="{FF2B5EF4-FFF2-40B4-BE49-F238E27FC236}">
                <a16:creationId xmlns:a16="http://schemas.microsoft.com/office/drawing/2014/main" id="{EB33BA03-3A39-B849-9650-5243CD565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4432"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33391"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2569E45-41F7-4121-96F3-D9854AFC6DC8}" type="datetimeFigureOut">
              <a:rPr lang="en-US"/>
              <a:pPr>
                <a:defRPr/>
              </a:pPr>
              <a:t>11/30/2021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E504BA8-D676-4613-9C2C-2877DCA64D8F}" type="slidenum">
              <a:rPr lang="en-US"/>
              <a:pPr>
                <a:defRPr/>
              </a:pPr>
              <a:t>‹#›</a:t>
            </a:fld>
            <a:endParaRPr lang="en-US"/>
          </a:p>
        </p:txBody>
      </p:sp>
      <p:pic>
        <p:nvPicPr>
          <p:cNvPr id="8" name="Picture 1" descr="Background 01-03.jpg"/>
          <p:cNvPicPr>
            <a:picLocks noChangeAspect="1"/>
          </p:cNvPicPr>
          <p:nvPr userDrawn="1"/>
        </p:nvPicPr>
        <p:blipFill>
          <a:blip r:embed="rId2" cstate="screen"/>
          <a:srcRect/>
          <a:stretch>
            <a:fillRect/>
          </a:stretch>
        </p:blipFill>
        <p:spPr bwMode="auto">
          <a:xfrm>
            <a:off x="0" y="0"/>
            <a:ext cx="10688638" cy="7556500"/>
          </a:xfrm>
          <a:prstGeom prst="rect">
            <a:avLst/>
          </a:prstGeom>
          <a:noFill/>
          <a:ln w="9525">
            <a:noFill/>
            <a:miter lim="800000"/>
            <a:headEnd/>
            <a:tailEnd/>
          </a:ln>
        </p:spPr>
      </p:pic>
      <p:sp>
        <p:nvSpPr>
          <p:cNvPr id="10" name="Title Placeholder 1"/>
          <p:cNvSpPr>
            <a:spLocks noGrp="1"/>
          </p:cNvSpPr>
          <p:nvPr>
            <p:ph type="title"/>
          </p:nvPr>
        </p:nvSpPr>
        <p:spPr bwMode="auto">
          <a:xfrm>
            <a:off x="121920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3"/>
          </p:nvPr>
        </p:nvSpPr>
        <p:spPr bwMode="auto">
          <a:xfrm>
            <a:off x="121920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descr="A screenshot of a cell phone&#10;&#10;Description automatically generated">
            <a:extLst>
              <a:ext uri="{FF2B5EF4-FFF2-40B4-BE49-F238E27FC236}">
                <a16:creationId xmlns:a16="http://schemas.microsoft.com/office/drawing/2014/main" id="{E24EA1D8-E779-9B4C-A906-459512BC2D87}"/>
              </a:ext>
            </a:extLst>
          </p:cNvPr>
          <p:cNvPicPr>
            <a:picLocks noChangeAspect="1"/>
          </p:cNvPicPr>
          <p:nvPr userDrawn="1"/>
        </p:nvPicPr>
        <p:blipFill rotWithShape="1">
          <a:blip r:embed="rId3"/>
          <a:srcRect l="20942" t="89154" r="21091" b="4449"/>
          <a:stretch/>
        </p:blipFill>
        <p:spPr>
          <a:xfrm>
            <a:off x="3350299" y="6745088"/>
            <a:ext cx="4004840" cy="625040"/>
          </a:xfrm>
          <a:prstGeom prst="rect">
            <a:avLst/>
          </a:prstGeom>
          <a:ln w="3175">
            <a:noFill/>
          </a:ln>
        </p:spPr>
      </p:pic>
      <p:pic>
        <p:nvPicPr>
          <p:cNvPr id="12" name="Picture 11">
            <a:extLst>
              <a:ext uri="{FF2B5EF4-FFF2-40B4-BE49-F238E27FC236}">
                <a16:creationId xmlns:a16="http://schemas.microsoft.com/office/drawing/2014/main" id="{3DC9F73C-0878-E542-8513-40978819055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lvl1pPr>
              <a:defRPr/>
            </a:lvl1pPr>
          </a:lstStyle>
          <a:p>
            <a:pPr>
              <a:defRPr/>
            </a:pPr>
            <a:fld id="{34384A83-4D5A-429E-BDC6-FD1381510BEB}" type="datetimeFigureOut">
              <a:rPr lang="en-US"/>
              <a:pPr>
                <a:defRPr/>
              </a:pPr>
              <a:t>11/30/2021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CA70E03-8071-4189-BFD0-FC7EEE7DCDB5}" type="slidenum">
              <a:rPr lang="en-US"/>
              <a:pPr>
                <a:defRPr/>
              </a:pPr>
              <a:t>‹#›</a:t>
            </a:fld>
            <a:endParaRPr lang="en-US"/>
          </a:p>
        </p:txBody>
      </p:sp>
      <p:sp>
        <p:nvSpPr>
          <p:cNvPr id="10" name="Title Placeholder 1"/>
          <p:cNvSpPr>
            <a:spLocks noGrp="1"/>
          </p:cNvSpPr>
          <p:nvPr>
            <p:ph type="title"/>
          </p:nvPr>
        </p:nvSpPr>
        <p:spPr bwMode="auto">
          <a:xfrm>
            <a:off x="121920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
          </p:nvPr>
        </p:nvSpPr>
        <p:spPr bwMode="auto">
          <a:xfrm>
            <a:off x="121920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0859D3EC-5E23-3B41-9DA0-38316698BC36}"/>
              </a:ext>
            </a:extLst>
          </p:cNvPr>
          <p:cNvPicPr>
            <a:picLocks noChangeAspect="1"/>
          </p:cNvPicPr>
          <p:nvPr userDrawn="1"/>
        </p:nvPicPr>
        <p:blipFill rotWithShape="1">
          <a:blip r:embed="rId2"/>
          <a:srcRect l="20942" t="89154" r="21091" b="4449"/>
          <a:stretch/>
        </p:blipFill>
        <p:spPr>
          <a:xfrm>
            <a:off x="3341899" y="6779378"/>
            <a:ext cx="4004840" cy="625040"/>
          </a:xfrm>
          <a:prstGeom prst="rect">
            <a:avLst/>
          </a:prstGeom>
          <a:ln w="3175">
            <a:noFill/>
          </a:ln>
        </p:spPr>
      </p:pic>
      <p:pic>
        <p:nvPicPr>
          <p:cNvPr id="13" name="Picture 12">
            <a:extLst>
              <a:ext uri="{FF2B5EF4-FFF2-40B4-BE49-F238E27FC236}">
                <a16:creationId xmlns:a16="http://schemas.microsoft.com/office/drawing/2014/main" id="{07D22DC1-2584-BA45-ADB4-CB64B76C919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E71D282C-CC3E-4E1D-BB33-9531F7A7F244}" type="datetimeFigureOut">
              <a:rPr lang="en-US"/>
              <a:pPr>
                <a:defRPr/>
              </a:pPr>
              <a:t>11/30/2021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A3E6B65-159F-439F-9BD7-E9F07CE5AD1C}" type="slidenum">
              <a:rPr lang="en-US"/>
              <a:pPr>
                <a:defRPr/>
              </a:pPr>
              <a:t>‹#›</a:t>
            </a:fld>
            <a:endParaRPr lang="en-US"/>
          </a:p>
        </p:txBody>
      </p:sp>
      <p:sp>
        <p:nvSpPr>
          <p:cNvPr id="6" name="Title Placeholder 1"/>
          <p:cNvSpPr>
            <a:spLocks noGrp="1"/>
          </p:cNvSpPr>
          <p:nvPr>
            <p:ph type="title"/>
          </p:nvPr>
        </p:nvSpPr>
        <p:spPr bwMode="auto">
          <a:xfrm>
            <a:off x="121920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7" name="Text Placeholder 2"/>
          <p:cNvSpPr>
            <a:spLocks noGrp="1"/>
          </p:cNvSpPr>
          <p:nvPr>
            <p:ph idx="1"/>
          </p:nvPr>
        </p:nvSpPr>
        <p:spPr bwMode="auto">
          <a:xfrm>
            <a:off x="121920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screenshot of a cell phone&#10;&#10;Description automatically generated">
            <a:extLst>
              <a:ext uri="{FF2B5EF4-FFF2-40B4-BE49-F238E27FC236}">
                <a16:creationId xmlns:a16="http://schemas.microsoft.com/office/drawing/2014/main" id="{EDE9ED95-923D-3548-823B-31E4248CF767}"/>
              </a:ext>
            </a:extLst>
          </p:cNvPr>
          <p:cNvPicPr>
            <a:picLocks noChangeAspect="1"/>
          </p:cNvPicPr>
          <p:nvPr userDrawn="1"/>
        </p:nvPicPr>
        <p:blipFill rotWithShape="1">
          <a:blip r:embed="rId2"/>
          <a:srcRect l="20942" t="89154" r="21091" b="4449"/>
          <a:stretch/>
        </p:blipFill>
        <p:spPr>
          <a:xfrm>
            <a:off x="3341899" y="6786998"/>
            <a:ext cx="4004840" cy="625040"/>
          </a:xfrm>
          <a:prstGeom prst="rect">
            <a:avLst/>
          </a:prstGeom>
          <a:ln w="3175">
            <a:noFill/>
          </a:ln>
        </p:spPr>
      </p:pic>
      <p:pic>
        <p:nvPicPr>
          <p:cNvPr id="8" name="Picture 7">
            <a:extLst>
              <a:ext uri="{FF2B5EF4-FFF2-40B4-BE49-F238E27FC236}">
                <a16:creationId xmlns:a16="http://schemas.microsoft.com/office/drawing/2014/main" id="{1A1711B1-0CB2-3642-B322-BB9057DC06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0140" y="263856"/>
            <a:ext cx="1708498" cy="120797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059D9E7-C17C-4132-9B73-48A51CFD46B3}" type="datetimeFigureOut">
              <a:rPr lang="en-US"/>
              <a:pPr>
                <a:defRPr/>
              </a:pPr>
              <a:t>11/30/2021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96416AF-AB6B-466F-BD3E-24BE387F4714}" type="slidenum">
              <a:rPr lang="en-US"/>
              <a:pPr>
                <a:defRPr/>
              </a:pPr>
              <a:t>‹#›</a:t>
            </a:fld>
            <a:endParaRPr lang="en-US"/>
          </a:p>
        </p:txBody>
      </p:sp>
      <p:pic>
        <p:nvPicPr>
          <p:cNvPr id="5" name="Picture 1" descr="Background 01-04.jpg"/>
          <p:cNvPicPr>
            <a:picLocks noChangeAspect="1"/>
          </p:cNvPicPr>
          <p:nvPr userDrawn="1"/>
        </p:nvPicPr>
        <p:blipFill>
          <a:blip r:embed="rId2" cstate="screen"/>
          <a:srcRect/>
          <a:stretch>
            <a:fillRect/>
          </a:stretch>
        </p:blipFill>
        <p:spPr bwMode="auto">
          <a:xfrm>
            <a:off x="0" y="0"/>
            <a:ext cx="10688638" cy="7556500"/>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 descr="Background 01-02.jpg"/>
          <p:cNvPicPr>
            <a:picLocks noChangeAspect="1"/>
          </p:cNvPicPr>
          <p:nvPr userDrawn="1"/>
        </p:nvPicPr>
        <p:blipFill>
          <a:blip r:embed="rId9" cstate="screen"/>
          <a:srcRect/>
          <a:stretch>
            <a:fillRect/>
          </a:stretch>
        </p:blipFill>
        <p:spPr bwMode="auto">
          <a:xfrm>
            <a:off x="0" y="0"/>
            <a:ext cx="10688638" cy="7556500"/>
          </a:xfrm>
          <a:prstGeom prst="rect">
            <a:avLst/>
          </a:prstGeom>
          <a:noFill/>
          <a:ln w="9525">
            <a:noFill/>
            <a:miter lim="800000"/>
            <a:headEnd/>
            <a:tailEnd/>
          </a:ln>
        </p:spPr>
      </p:pic>
      <p:sp>
        <p:nvSpPr>
          <p:cNvPr id="1026" name="Title Placeholder 1"/>
          <p:cNvSpPr>
            <a:spLocks noGrp="1"/>
          </p:cNvSpPr>
          <p:nvPr>
            <p:ph type="title"/>
          </p:nvPr>
        </p:nvSpPr>
        <p:spPr bwMode="auto">
          <a:xfrm>
            <a:off x="1200150" y="596901"/>
            <a:ext cx="9618662" cy="1260475"/>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200150" y="1857376"/>
            <a:ext cx="9618662" cy="4991100"/>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34988" y="7010400"/>
            <a:ext cx="2493962" cy="401638"/>
          </a:xfrm>
          <a:prstGeom prst="rect">
            <a:avLst/>
          </a:prstGeom>
        </p:spPr>
        <p:txBody>
          <a:bodyPr vert="horz" wrap="square" lIns="104287" tIns="52144" rIns="104287" bIns="52144" numCol="1" anchor="ctr" anchorCtr="0" compatLnSpc="1">
            <a:prstTxWarp prst="textNoShape">
              <a:avLst/>
            </a:prstTxWarp>
          </a:bodyPr>
          <a:lstStyle>
            <a:lvl1pPr>
              <a:defRPr sz="1400" smtClean="0">
                <a:solidFill>
                  <a:srgbClr val="898989"/>
                </a:solidFill>
              </a:defRPr>
            </a:lvl1pPr>
          </a:lstStyle>
          <a:p>
            <a:pPr>
              <a:defRPr/>
            </a:pPr>
            <a:fld id="{22E5663C-481F-407A-A60F-1F041C634F4F}" type="datetimeFigureOut">
              <a:rPr lang="en-US"/>
              <a:pPr>
                <a:defRPr/>
              </a:pPr>
              <a:t>11/30/2021</a:t>
            </a:fld>
            <a:endParaRPr lang="en-US"/>
          </a:p>
        </p:txBody>
      </p:sp>
      <p:sp>
        <p:nvSpPr>
          <p:cNvPr id="5" name="Footer Placeholder 4"/>
          <p:cNvSpPr>
            <a:spLocks noGrp="1"/>
          </p:cNvSpPr>
          <p:nvPr>
            <p:ph type="ftr" sz="quarter" idx="3"/>
          </p:nvPr>
        </p:nvSpPr>
        <p:spPr>
          <a:xfrm>
            <a:off x="3651250" y="7010400"/>
            <a:ext cx="3386138" cy="401638"/>
          </a:xfrm>
          <a:prstGeom prst="rect">
            <a:avLst/>
          </a:prstGeom>
        </p:spPr>
        <p:txBody>
          <a:bodyPr vert="horz" lIns="104287" tIns="52144" rIns="104287" bIns="52144" rtlCol="0" anchor="ctr"/>
          <a:lstStyle>
            <a:lvl1pPr algn="ctr" defTabSz="521437" fontAlgn="auto">
              <a:spcBef>
                <a:spcPts val="0"/>
              </a:spcBef>
              <a:spcAft>
                <a:spcPts val="0"/>
              </a:spcAft>
              <a:defRPr sz="14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7659688" y="7010400"/>
            <a:ext cx="2493962" cy="401638"/>
          </a:xfrm>
          <a:prstGeom prst="rect">
            <a:avLst/>
          </a:prstGeom>
        </p:spPr>
        <p:txBody>
          <a:bodyPr vert="horz" wrap="square" lIns="104287" tIns="52144" rIns="104287" bIns="52144" numCol="1" anchor="ctr" anchorCtr="0" compatLnSpc="1">
            <a:prstTxWarp prst="textNoShape">
              <a:avLst/>
            </a:prstTxWarp>
          </a:bodyPr>
          <a:lstStyle>
            <a:lvl1pPr algn="r">
              <a:defRPr sz="1400" smtClean="0">
                <a:solidFill>
                  <a:srgbClr val="898989"/>
                </a:solidFill>
              </a:defRPr>
            </a:lvl1pPr>
          </a:lstStyle>
          <a:p>
            <a:pPr>
              <a:defRPr/>
            </a:pPr>
            <a:fld id="{F1FCD700-A755-4C30-8B04-5025159A3A5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p:titleStyle>
    <p:bodyStyle>
      <a:lvl1pPr marL="390525" indent="-390525" algn="l" defTabSz="520700" rtl="0" eaLnBrk="0" fontAlgn="base" hangingPunct="0">
        <a:spcBef>
          <a:spcPct val="20000"/>
        </a:spcBef>
        <a:spcAft>
          <a:spcPct val="0"/>
        </a:spcAft>
        <a:buFont typeface="Arial" pitchFamily="34" charset="0"/>
        <a:buChar char="•"/>
        <a:defRPr sz="3600" kern="1200">
          <a:solidFill>
            <a:schemeClr val="tx1"/>
          </a:solidFill>
          <a:latin typeface="Open Sans"/>
          <a:ea typeface="MS PGothic" pitchFamily="34" charset="-128"/>
          <a:cs typeface="Open Sans"/>
        </a:defRPr>
      </a:lvl1pPr>
      <a:lvl2pPr marL="846138" indent="-325438" algn="l" defTabSz="520700" rtl="0" eaLnBrk="0" fontAlgn="base" hangingPunct="0">
        <a:spcBef>
          <a:spcPct val="20000"/>
        </a:spcBef>
        <a:spcAft>
          <a:spcPct val="0"/>
        </a:spcAft>
        <a:buFont typeface="Arial" pitchFamily="34" charset="0"/>
        <a:buChar char="–"/>
        <a:defRPr sz="3200" kern="1200">
          <a:solidFill>
            <a:schemeClr val="tx1"/>
          </a:solidFill>
          <a:latin typeface="Open Sans"/>
          <a:ea typeface="MS PGothic" pitchFamily="34" charset="-128"/>
          <a:cs typeface="+mn-cs"/>
        </a:defRPr>
      </a:lvl2pPr>
      <a:lvl3pPr marL="1303338" indent="-260350" algn="l" defTabSz="520700" rtl="0" eaLnBrk="0" fontAlgn="base" hangingPunct="0">
        <a:spcBef>
          <a:spcPct val="20000"/>
        </a:spcBef>
        <a:spcAft>
          <a:spcPct val="0"/>
        </a:spcAft>
        <a:buFont typeface="Arial" pitchFamily="34" charset="0"/>
        <a:buChar char="•"/>
        <a:defRPr sz="2700" kern="1200">
          <a:solidFill>
            <a:schemeClr val="tx1"/>
          </a:solidFill>
          <a:latin typeface="Open Sans"/>
          <a:ea typeface="MS PGothic" pitchFamily="34" charset="-128"/>
          <a:cs typeface="+mn-cs"/>
        </a:defRPr>
      </a:lvl3pPr>
      <a:lvl4pPr marL="1824038" indent="-260350" algn="l" defTabSz="520700" rtl="0" eaLnBrk="0" fontAlgn="base" hangingPunct="0">
        <a:spcBef>
          <a:spcPct val="20000"/>
        </a:spcBef>
        <a:spcAft>
          <a:spcPct val="0"/>
        </a:spcAft>
        <a:buFont typeface="Arial" pitchFamily="34" charset="0"/>
        <a:buChar char="–"/>
        <a:defRPr sz="2300" kern="1200">
          <a:solidFill>
            <a:schemeClr val="tx1"/>
          </a:solidFill>
          <a:latin typeface="Open Sans"/>
          <a:ea typeface="MS PGothic" pitchFamily="34" charset="-128"/>
          <a:cs typeface="+mn-cs"/>
        </a:defRPr>
      </a:lvl4pPr>
      <a:lvl5pPr marL="2346325" indent="-260350" algn="l" defTabSz="520700" rtl="0" eaLnBrk="0" fontAlgn="base" hangingPunct="0">
        <a:spcBef>
          <a:spcPct val="20000"/>
        </a:spcBef>
        <a:spcAft>
          <a:spcPct val="0"/>
        </a:spcAft>
        <a:buFont typeface="Arial" pitchFamily="34" charset="0"/>
        <a:buChar char="»"/>
        <a:defRPr sz="2300" kern="1200">
          <a:solidFill>
            <a:schemeClr val="tx1"/>
          </a:solidFill>
          <a:latin typeface="Open Sans"/>
          <a:ea typeface="MS PGothic" pitchFamily="34" charset="-128"/>
          <a:cs typeface="+mn-cs"/>
        </a:defRPr>
      </a:lvl5pPr>
      <a:lvl6pPr marL="2867901" indent="-260718" algn="l" defTabSz="521437" rtl="0" eaLnBrk="1" latinLnBrk="0" hangingPunct="1">
        <a:spcBef>
          <a:spcPct val="20000"/>
        </a:spcBef>
        <a:buFont typeface="Arial"/>
        <a:buChar char="•"/>
        <a:defRPr sz="2300" kern="1200">
          <a:solidFill>
            <a:schemeClr val="tx1"/>
          </a:solidFill>
          <a:latin typeface="+mn-lt"/>
          <a:ea typeface="+mn-ea"/>
          <a:cs typeface="+mn-cs"/>
        </a:defRPr>
      </a:lvl6pPr>
      <a:lvl7pPr marL="3389338" indent="-260718" algn="l" defTabSz="521437" rtl="0" eaLnBrk="1" latinLnBrk="0" hangingPunct="1">
        <a:spcBef>
          <a:spcPct val="20000"/>
        </a:spcBef>
        <a:buFont typeface="Arial"/>
        <a:buChar char="•"/>
        <a:defRPr sz="2300" kern="1200">
          <a:solidFill>
            <a:schemeClr val="tx1"/>
          </a:solidFill>
          <a:latin typeface="+mn-lt"/>
          <a:ea typeface="+mn-ea"/>
          <a:cs typeface="+mn-cs"/>
        </a:defRPr>
      </a:lvl7pPr>
      <a:lvl8pPr marL="3910775" indent="-260718" algn="l" defTabSz="521437" rtl="0" eaLnBrk="1" latinLnBrk="0" hangingPunct="1">
        <a:spcBef>
          <a:spcPct val="20000"/>
        </a:spcBef>
        <a:buFont typeface="Arial"/>
        <a:buChar char="•"/>
        <a:defRPr sz="2300" kern="1200">
          <a:solidFill>
            <a:schemeClr val="tx1"/>
          </a:solidFill>
          <a:latin typeface="+mn-lt"/>
          <a:ea typeface="+mn-ea"/>
          <a:cs typeface="+mn-cs"/>
        </a:defRPr>
      </a:lvl8pPr>
      <a:lvl9pPr marL="4432211" indent="-260718" algn="l" defTabSz="52143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emf"/></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95DD105C-84EF-4601-A24E-E01839335715}"/>
              </a:ext>
            </a:extLst>
          </p:cNvPr>
          <p:cNvSpPr txBox="1">
            <a:spLocks noChangeArrowheads="1"/>
          </p:cNvSpPr>
          <p:nvPr/>
        </p:nvSpPr>
        <p:spPr>
          <a:xfrm>
            <a:off x="2120201" y="2802257"/>
            <a:ext cx="8568435" cy="2384425"/>
          </a:xfrm>
          <a:prstGeom prst="rect">
            <a:avLst/>
          </a:prstGeom>
          <a:noFill/>
        </p:spPr>
        <p:txBody>
          <a:bodyPr>
            <a:normAutofit/>
          </a:bodyPr>
          <a:lst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a:lstStyle>
          <a:p>
            <a:pPr algn="ctr" eaLnBrk="1" hangingPunct="1"/>
            <a:r>
              <a:rPr lang="en-US" sz="4400" b="1" dirty="0">
                <a:solidFill>
                  <a:schemeClr val="bg1"/>
                </a:solidFill>
              </a:rPr>
              <a:t>Numerical</a:t>
            </a:r>
          </a:p>
          <a:p>
            <a:pPr algn="ctr" eaLnBrk="1" hangingPunct="1"/>
            <a:r>
              <a:rPr lang="en-US" sz="4400" b="1" dirty="0">
                <a:solidFill>
                  <a:schemeClr val="bg1"/>
                </a:solidFill>
              </a:rPr>
              <a:t>Differentiation</a:t>
            </a:r>
            <a:endParaRPr lang="en-US" sz="2800" b="1" dirty="0">
              <a:solidFill>
                <a:schemeClr val="bg1"/>
              </a:solidFill>
            </a:endParaRPr>
          </a:p>
        </p:txBody>
      </p:sp>
      <p:sp>
        <p:nvSpPr>
          <p:cNvPr id="6" name="Rectangle 5">
            <a:extLst>
              <a:ext uri="{FF2B5EF4-FFF2-40B4-BE49-F238E27FC236}">
                <a16:creationId xmlns:a16="http://schemas.microsoft.com/office/drawing/2014/main" id="{4A7A073E-3595-4789-8C99-6EAAB56A5A10}"/>
              </a:ext>
            </a:extLst>
          </p:cNvPr>
          <p:cNvSpPr/>
          <p:nvPr/>
        </p:nvSpPr>
        <p:spPr>
          <a:xfrm>
            <a:off x="4095317" y="5529029"/>
            <a:ext cx="5343525" cy="584775"/>
          </a:xfrm>
          <a:prstGeom prst="rect">
            <a:avLst/>
          </a:prstGeom>
        </p:spPr>
        <p:txBody>
          <a:bodyPr>
            <a:spAutoFit/>
          </a:bodyPr>
          <a:lstStyle/>
          <a:p>
            <a:r>
              <a:rPr lang="en-US" altLang="en-US" sz="1600" dirty="0">
                <a:solidFill>
                  <a:schemeClr val="bg1"/>
                </a:solidFill>
                <a:latin typeface="Arial" panose="020B0604020202020204" pitchFamily="34" charset="0"/>
              </a:rPr>
              <a:t>Course	: MATH6183 – Scientific Computing</a:t>
            </a:r>
          </a:p>
          <a:p>
            <a:r>
              <a:rPr lang="en-US" altLang="en-US" sz="1600" dirty="0">
                <a:solidFill>
                  <a:schemeClr val="bg1"/>
                </a:solidFill>
                <a:latin typeface="Arial" panose="020B0604020202020204" pitchFamily="34" charset="0"/>
              </a:rPr>
              <a:t>Year 		: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DE144E-5AF4-43F1-886D-ECC2CC682126}"/>
              </a:ext>
            </a:extLst>
          </p:cNvPr>
          <p:cNvSpPr>
            <a:spLocks noGrp="1"/>
          </p:cNvSpPr>
          <p:nvPr>
            <p:ph type="title"/>
          </p:nvPr>
        </p:nvSpPr>
        <p:spPr>
          <a:xfrm>
            <a:off x="1295932" y="853734"/>
            <a:ext cx="8096773" cy="1260475"/>
          </a:xfrm>
        </p:spPr>
        <p:txBody>
          <a:bodyPr/>
          <a:lstStyle/>
          <a:p>
            <a:pPr algn="ctr"/>
            <a:r>
              <a:rPr lang="en-HK" b="1" dirty="0"/>
              <a:t>Example</a:t>
            </a:r>
            <a:endParaRPr lang="id-ID" b="1" dirty="0"/>
          </a:p>
        </p:txBody>
      </p:sp>
      <p:sp>
        <p:nvSpPr>
          <p:cNvPr id="3" name="Text Box 7">
            <a:extLst>
              <a:ext uri="{FF2B5EF4-FFF2-40B4-BE49-F238E27FC236}">
                <a16:creationId xmlns:a16="http://schemas.microsoft.com/office/drawing/2014/main" id="{34C8AF7F-436B-4714-A483-D19281E70354}"/>
              </a:ext>
            </a:extLst>
          </p:cNvPr>
          <p:cNvSpPr txBox="1">
            <a:spLocks noChangeArrowheads="1"/>
          </p:cNvSpPr>
          <p:nvPr/>
        </p:nvSpPr>
        <p:spPr bwMode="auto">
          <a:xfrm>
            <a:off x="1115218" y="3926460"/>
            <a:ext cx="8458200" cy="461665"/>
          </a:xfrm>
          <a:prstGeom prst="rect">
            <a:avLst/>
          </a:prstGeom>
          <a:noFill/>
          <a:ln w="9525">
            <a:noFill/>
            <a:miter lim="800000"/>
            <a:headEnd/>
            <a:tailEnd/>
          </a:ln>
        </p:spPr>
        <p:txBody>
          <a:bodyPr>
            <a:spAutoFit/>
          </a:bodyPr>
          <a:lstStyle/>
          <a:p>
            <a:pPr algn="ctr">
              <a:defRPr/>
            </a:pPr>
            <a:r>
              <a:rPr lang="en-US" sz="2400" dirty="0">
                <a:latin typeface="+mn-lt"/>
                <a:cs typeface="+mn-cs"/>
              </a:rPr>
              <a:t>The central difference approximations in Table yield :</a:t>
            </a:r>
            <a:endParaRPr lang="en-US" sz="2400" b="1" dirty="0">
              <a:solidFill>
                <a:srgbClr val="00B050"/>
              </a:solidFill>
              <a:latin typeface="+mn-lt"/>
              <a:cs typeface="+mn-cs"/>
            </a:endParaRPr>
          </a:p>
        </p:txBody>
      </p:sp>
      <p:pic>
        <p:nvPicPr>
          <p:cNvPr id="4" name="Picture 2">
            <a:extLst>
              <a:ext uri="{FF2B5EF4-FFF2-40B4-BE49-F238E27FC236}">
                <a16:creationId xmlns:a16="http://schemas.microsoft.com/office/drawing/2014/main" id="{6A75D2C7-1194-49E3-BCA1-47D039398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675" y="2096526"/>
            <a:ext cx="5729288" cy="139425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3">
            <a:extLst>
              <a:ext uri="{FF2B5EF4-FFF2-40B4-BE49-F238E27FC236}">
                <a16:creationId xmlns:a16="http://schemas.microsoft.com/office/drawing/2014/main" id="{6E2C1557-39E7-49DF-AFB9-E6FD3991F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501" y="4577772"/>
            <a:ext cx="7517634" cy="174281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179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DE144E-5AF4-43F1-886D-ECC2CC682126}"/>
              </a:ext>
            </a:extLst>
          </p:cNvPr>
          <p:cNvSpPr>
            <a:spLocks noGrp="1"/>
          </p:cNvSpPr>
          <p:nvPr>
            <p:ph type="title"/>
          </p:nvPr>
        </p:nvSpPr>
        <p:spPr>
          <a:xfrm>
            <a:off x="1295932" y="853734"/>
            <a:ext cx="8096773" cy="1260475"/>
          </a:xfrm>
        </p:spPr>
        <p:txBody>
          <a:bodyPr/>
          <a:lstStyle/>
          <a:p>
            <a:pPr algn="ctr"/>
            <a:r>
              <a:rPr lang="en-HK" b="1" dirty="0"/>
              <a:t>Richardson Extrapolation</a:t>
            </a:r>
            <a:endParaRPr lang="id-ID" b="1" dirty="0"/>
          </a:p>
        </p:txBody>
      </p:sp>
      <p:sp>
        <p:nvSpPr>
          <p:cNvPr id="3" name="Text Box 7">
            <a:extLst>
              <a:ext uri="{FF2B5EF4-FFF2-40B4-BE49-F238E27FC236}">
                <a16:creationId xmlns:a16="http://schemas.microsoft.com/office/drawing/2014/main" id="{48233191-406E-4220-8141-76EAB8B3A79C}"/>
              </a:ext>
            </a:extLst>
          </p:cNvPr>
          <p:cNvSpPr txBox="1">
            <a:spLocks noChangeArrowheads="1"/>
          </p:cNvSpPr>
          <p:nvPr/>
        </p:nvSpPr>
        <p:spPr bwMode="auto">
          <a:xfrm>
            <a:off x="1392926" y="1953360"/>
            <a:ext cx="8403167" cy="3785652"/>
          </a:xfrm>
          <a:prstGeom prst="rect">
            <a:avLst/>
          </a:prstGeom>
          <a:noFill/>
          <a:ln w="9525">
            <a:noFill/>
            <a:miter lim="800000"/>
            <a:headEnd/>
            <a:tailEnd/>
          </a:ln>
        </p:spPr>
        <p:txBody>
          <a:bodyPr wrap="square">
            <a:spAutoFit/>
          </a:bodyPr>
          <a:lstStyle/>
          <a:p>
            <a:pPr>
              <a:defRPr/>
            </a:pPr>
            <a:r>
              <a:rPr lang="en-US" sz="2400" dirty="0">
                <a:latin typeface="+mn-lt"/>
              </a:rPr>
              <a:t>Richardson extrapolation is a simple method for boosting the accuracy of certain numerical procedures, including finite difference approximations.</a:t>
            </a:r>
          </a:p>
          <a:p>
            <a:pPr>
              <a:defRPr/>
            </a:pPr>
            <a:endParaRPr lang="en-US" sz="2400" dirty="0">
              <a:latin typeface="+mn-lt"/>
            </a:endParaRPr>
          </a:p>
          <a:p>
            <a:pPr>
              <a:defRPr/>
            </a:pPr>
            <a:r>
              <a:rPr lang="en-US" sz="2400" dirty="0">
                <a:latin typeface="+mn-lt"/>
              </a:rPr>
              <a:t>The Richardson extrapolation formula is</a:t>
            </a:r>
          </a:p>
          <a:p>
            <a:pPr>
              <a:defRPr/>
            </a:pPr>
            <a:endParaRPr lang="en-US" sz="2400" dirty="0">
              <a:latin typeface="+mn-lt"/>
            </a:endParaRPr>
          </a:p>
          <a:p>
            <a:pPr>
              <a:defRPr/>
            </a:pPr>
            <a:endParaRPr lang="en-US" sz="2400" dirty="0">
              <a:latin typeface="+mn-lt"/>
            </a:endParaRPr>
          </a:p>
          <a:p>
            <a:pPr>
              <a:defRPr/>
            </a:pPr>
            <a:endParaRPr lang="en-US" sz="2400" dirty="0">
              <a:latin typeface="+mn-lt"/>
            </a:endParaRPr>
          </a:p>
          <a:p>
            <a:pPr>
              <a:defRPr/>
            </a:pPr>
            <a:r>
              <a:rPr lang="en-US" sz="2400" dirty="0">
                <a:latin typeface="+mn-lt"/>
              </a:rPr>
              <a:t>It is common practice to use h</a:t>
            </a:r>
            <a:r>
              <a:rPr lang="en-US" sz="2400" baseline="-25000" dirty="0">
                <a:latin typeface="+mn-lt"/>
              </a:rPr>
              <a:t>2</a:t>
            </a:r>
            <a:r>
              <a:rPr lang="en-US" sz="2400" dirty="0">
                <a:latin typeface="+mn-lt"/>
              </a:rPr>
              <a:t> = h</a:t>
            </a:r>
            <a:r>
              <a:rPr lang="en-US" sz="2400" baseline="-25000" dirty="0">
                <a:latin typeface="+mn-lt"/>
              </a:rPr>
              <a:t>1</a:t>
            </a:r>
            <a:r>
              <a:rPr lang="en-US" sz="2400" dirty="0">
                <a:latin typeface="+mn-lt"/>
              </a:rPr>
              <a:t>/2, in which case Equation. becomes</a:t>
            </a:r>
          </a:p>
        </p:txBody>
      </p:sp>
      <p:pic>
        <p:nvPicPr>
          <p:cNvPr id="4" name="Picture 5">
            <a:extLst>
              <a:ext uri="{FF2B5EF4-FFF2-40B4-BE49-F238E27FC236}">
                <a16:creationId xmlns:a16="http://schemas.microsoft.com/office/drawing/2014/main" id="{7A3F4A00-01D5-416B-9857-8CBDCDB15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2523" y="3938569"/>
            <a:ext cx="3632618" cy="838924"/>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F44751BF-D461-4FD2-99A0-107FDAE405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7907" y="5618980"/>
            <a:ext cx="3005882" cy="83892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745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DE144E-5AF4-43F1-886D-ECC2CC682126}"/>
              </a:ext>
            </a:extLst>
          </p:cNvPr>
          <p:cNvSpPr>
            <a:spLocks noGrp="1"/>
          </p:cNvSpPr>
          <p:nvPr>
            <p:ph type="title"/>
          </p:nvPr>
        </p:nvSpPr>
        <p:spPr>
          <a:xfrm>
            <a:off x="1295932" y="853734"/>
            <a:ext cx="8096773" cy="1260475"/>
          </a:xfrm>
        </p:spPr>
        <p:txBody>
          <a:bodyPr/>
          <a:lstStyle/>
          <a:p>
            <a:pPr algn="ctr"/>
            <a:r>
              <a:rPr lang="en-HK" b="1" dirty="0"/>
              <a:t>Richardson Extrapolation</a:t>
            </a:r>
            <a:endParaRPr lang="id-ID" b="1" dirty="0"/>
          </a:p>
        </p:txBody>
      </p:sp>
      <p:sp>
        <p:nvSpPr>
          <p:cNvPr id="3" name="Text Box 7">
            <a:extLst>
              <a:ext uri="{FF2B5EF4-FFF2-40B4-BE49-F238E27FC236}">
                <a16:creationId xmlns:a16="http://schemas.microsoft.com/office/drawing/2014/main" id="{1082D116-8A76-41C5-B99B-93E1C960C8DD}"/>
              </a:ext>
            </a:extLst>
          </p:cNvPr>
          <p:cNvSpPr txBox="1">
            <a:spLocks noChangeArrowheads="1"/>
          </p:cNvSpPr>
          <p:nvPr/>
        </p:nvSpPr>
        <p:spPr bwMode="auto">
          <a:xfrm>
            <a:off x="1295932" y="2340334"/>
            <a:ext cx="3025140" cy="3078792"/>
          </a:xfrm>
          <a:prstGeom prst="rect">
            <a:avLst/>
          </a:prstGeom>
          <a:noFill/>
          <a:ln w="9525">
            <a:solidFill>
              <a:srgbClr val="FF0000"/>
            </a:solidFill>
            <a:miter lim="800000"/>
            <a:headEnd/>
            <a:tailEnd/>
          </a:ln>
        </p:spPr>
        <p:txBody>
          <a:bodyPr wrap="square">
            <a:spAutoFit/>
          </a:bodyPr>
          <a:lstStyle/>
          <a:p>
            <a:pPr>
              <a:defRPr/>
            </a:pPr>
            <a:r>
              <a:rPr lang="en-US" sz="2426" dirty="0">
                <a:latin typeface="+mn-lt"/>
              </a:rPr>
              <a:t>Let us illustrate Richardson </a:t>
            </a:r>
          </a:p>
          <a:p>
            <a:pPr>
              <a:defRPr/>
            </a:pPr>
            <a:r>
              <a:rPr lang="en-US" sz="2426" dirty="0">
                <a:latin typeface="+mn-lt"/>
              </a:rPr>
              <a:t>extrapolation by applying </a:t>
            </a:r>
          </a:p>
          <a:p>
            <a:pPr>
              <a:defRPr/>
            </a:pPr>
            <a:r>
              <a:rPr lang="en-US" sz="2426" dirty="0">
                <a:latin typeface="+mn-lt"/>
              </a:rPr>
              <a:t>it to the central finite difference approximation </a:t>
            </a:r>
          </a:p>
          <a:p>
            <a:pPr>
              <a:defRPr/>
            </a:pPr>
            <a:r>
              <a:rPr lang="en-US" sz="2426" dirty="0">
                <a:latin typeface="+mn-lt"/>
              </a:rPr>
              <a:t>of (e</a:t>
            </a:r>
            <a:r>
              <a:rPr lang="en-US" sz="2426" baseline="30000" dirty="0">
                <a:latin typeface="+mn-lt"/>
              </a:rPr>
              <a:t>−x </a:t>
            </a:r>
            <a:r>
              <a:rPr lang="en-US" sz="2426" dirty="0">
                <a:latin typeface="+mn-lt"/>
              </a:rPr>
              <a:t>)’’ at x = 1.</a:t>
            </a:r>
            <a:endParaRPr lang="en-US" sz="2426" b="1" dirty="0">
              <a:solidFill>
                <a:srgbClr val="00B050"/>
              </a:solidFill>
              <a:latin typeface="+mn-lt"/>
            </a:endParaRPr>
          </a:p>
        </p:txBody>
      </p:sp>
      <p:pic>
        <p:nvPicPr>
          <p:cNvPr id="4" name="Picture 12">
            <a:extLst>
              <a:ext uri="{FF2B5EF4-FFF2-40B4-BE49-F238E27FC236}">
                <a16:creationId xmlns:a16="http://schemas.microsoft.com/office/drawing/2014/main" id="{18371EF1-21F5-4DD8-AA28-3DE9273B26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530" b="12958"/>
          <a:stretch>
            <a:fillRect/>
          </a:stretch>
        </p:blipFill>
        <p:spPr bwMode="auto">
          <a:xfrm>
            <a:off x="4531151" y="2373946"/>
            <a:ext cx="5293995" cy="445367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8377E96-5FC0-4EE2-A2BD-C4621EB688A9}"/>
              </a:ext>
            </a:extLst>
          </p:cNvPr>
          <p:cNvSpPr txBox="1"/>
          <p:nvPr/>
        </p:nvSpPr>
        <p:spPr>
          <a:xfrm>
            <a:off x="3732850" y="1820173"/>
            <a:ext cx="6554470" cy="431785"/>
          </a:xfrm>
          <a:prstGeom prst="rect">
            <a:avLst/>
          </a:prstGeom>
          <a:noFill/>
        </p:spPr>
        <p:txBody>
          <a:bodyPr>
            <a:spAutoFit/>
          </a:bodyPr>
          <a:lstStyle/>
          <a:p>
            <a:pPr algn="ctr">
              <a:defRPr/>
            </a:pPr>
            <a:r>
              <a:rPr lang="en-US" sz="2206" b="1" dirty="0" err="1">
                <a:solidFill>
                  <a:srgbClr val="00B050"/>
                </a:solidFill>
                <a:latin typeface="+mn-lt"/>
              </a:rPr>
              <a:t>Tabel</a:t>
            </a:r>
            <a:r>
              <a:rPr lang="en-US" sz="2206" b="1" dirty="0">
                <a:solidFill>
                  <a:srgbClr val="00B050"/>
                </a:solidFill>
                <a:latin typeface="+mn-lt"/>
              </a:rPr>
              <a:t> 1. Richardson extrapolation </a:t>
            </a:r>
          </a:p>
        </p:txBody>
      </p:sp>
    </p:spTree>
    <p:extLst>
      <p:ext uri="{BB962C8B-B14F-4D97-AF65-F5344CB8AC3E}">
        <p14:creationId xmlns:p14="http://schemas.microsoft.com/office/powerpoint/2010/main" val="1976680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DE144E-5AF4-43F1-886D-ECC2CC682126}"/>
              </a:ext>
            </a:extLst>
          </p:cNvPr>
          <p:cNvSpPr>
            <a:spLocks noGrp="1"/>
          </p:cNvSpPr>
          <p:nvPr>
            <p:ph type="title"/>
          </p:nvPr>
        </p:nvSpPr>
        <p:spPr>
          <a:xfrm>
            <a:off x="1295932" y="853734"/>
            <a:ext cx="8096773" cy="1260475"/>
          </a:xfrm>
        </p:spPr>
        <p:txBody>
          <a:bodyPr/>
          <a:lstStyle/>
          <a:p>
            <a:pPr algn="ctr"/>
            <a:r>
              <a:rPr lang="en-HK" b="1" dirty="0"/>
              <a:t>Richardson Extrapolation</a:t>
            </a:r>
            <a:endParaRPr lang="id-ID" b="1" dirty="0"/>
          </a:p>
        </p:txBody>
      </p:sp>
      <p:sp>
        <p:nvSpPr>
          <p:cNvPr id="7" name="Text Box 7">
            <a:extLst>
              <a:ext uri="{FF2B5EF4-FFF2-40B4-BE49-F238E27FC236}">
                <a16:creationId xmlns:a16="http://schemas.microsoft.com/office/drawing/2014/main" id="{C0157AE7-4842-46DB-ABB2-F2D422FE293C}"/>
              </a:ext>
            </a:extLst>
          </p:cNvPr>
          <p:cNvSpPr txBox="1">
            <a:spLocks noChangeArrowheads="1"/>
          </p:cNvSpPr>
          <p:nvPr/>
        </p:nvSpPr>
        <p:spPr bwMode="auto">
          <a:xfrm>
            <a:off x="1133422" y="1860670"/>
            <a:ext cx="9077378" cy="5002267"/>
          </a:xfrm>
          <a:prstGeom prst="rect">
            <a:avLst/>
          </a:prstGeom>
          <a:noFill/>
          <a:ln w="9525">
            <a:noFill/>
            <a:miter lim="800000"/>
            <a:headEnd/>
            <a:tailEnd/>
          </a:ln>
        </p:spPr>
        <p:txBody>
          <a:bodyPr wrap="square">
            <a:spAutoFit/>
          </a:bodyPr>
          <a:lstStyle/>
          <a:p>
            <a:pPr>
              <a:defRPr/>
            </a:pPr>
            <a:r>
              <a:rPr lang="en-US" sz="2316" dirty="0">
                <a:latin typeface="+mn-lt"/>
              </a:rPr>
              <a:t>Because the extrapolation works only on the truncation error, we</a:t>
            </a:r>
          </a:p>
          <a:p>
            <a:pPr>
              <a:defRPr/>
            </a:pPr>
            <a:r>
              <a:rPr lang="en-US" sz="2316" dirty="0">
                <a:latin typeface="+mn-lt"/>
              </a:rPr>
              <a:t>must confine h to values that produce negligible round-off. In Table 1 we have</a:t>
            </a:r>
          </a:p>
          <a:p>
            <a:pPr>
              <a:defRPr/>
            </a:pPr>
            <a:endParaRPr lang="en-US" sz="2316" b="1" dirty="0">
              <a:solidFill>
                <a:srgbClr val="00B050"/>
              </a:solidFill>
              <a:latin typeface="+mn-lt"/>
            </a:endParaRPr>
          </a:p>
          <a:p>
            <a:pPr>
              <a:defRPr/>
            </a:pPr>
            <a:r>
              <a:rPr lang="en-US" sz="2316" dirty="0">
                <a:latin typeface="+mn-lt"/>
              </a:rPr>
              <a:t>The truncation error in central difference approximation is </a:t>
            </a:r>
          </a:p>
          <a:p>
            <a:pPr algn="ctr">
              <a:defRPr/>
            </a:pPr>
            <a:r>
              <a:rPr lang="en-US" sz="2316" dirty="0">
                <a:latin typeface="+mn-lt"/>
              </a:rPr>
              <a:t>E(h) = O(h</a:t>
            </a:r>
            <a:r>
              <a:rPr lang="en-US" sz="2316" baseline="30000" dirty="0">
                <a:latin typeface="+mn-lt"/>
              </a:rPr>
              <a:t>2</a:t>
            </a:r>
            <a:r>
              <a:rPr lang="en-US" sz="2316" dirty="0">
                <a:latin typeface="+mn-lt"/>
              </a:rPr>
              <a:t>) = c</a:t>
            </a:r>
            <a:r>
              <a:rPr lang="en-US" sz="2316" baseline="-25000" dirty="0">
                <a:latin typeface="+mn-lt"/>
              </a:rPr>
              <a:t>1</a:t>
            </a:r>
            <a:r>
              <a:rPr lang="en-US" sz="2316" dirty="0">
                <a:latin typeface="+mn-lt"/>
              </a:rPr>
              <a:t>h</a:t>
            </a:r>
            <a:r>
              <a:rPr lang="en-US" sz="2316" baseline="30000" dirty="0">
                <a:latin typeface="+mn-lt"/>
              </a:rPr>
              <a:t>2 </a:t>
            </a:r>
            <a:r>
              <a:rPr lang="en-US" sz="2316" dirty="0">
                <a:latin typeface="+mn-lt"/>
              </a:rPr>
              <a:t>+c</a:t>
            </a:r>
            <a:r>
              <a:rPr lang="en-US" sz="2316" baseline="-25000" dirty="0">
                <a:latin typeface="+mn-lt"/>
              </a:rPr>
              <a:t>2</a:t>
            </a:r>
            <a:r>
              <a:rPr lang="en-US" sz="2316" dirty="0">
                <a:latin typeface="+mn-lt"/>
              </a:rPr>
              <a:t>h</a:t>
            </a:r>
            <a:r>
              <a:rPr lang="en-US" sz="2316" baseline="30000" dirty="0">
                <a:latin typeface="+mn-lt"/>
              </a:rPr>
              <a:t>4</a:t>
            </a:r>
            <a:r>
              <a:rPr lang="en-US" sz="2316" dirty="0">
                <a:latin typeface="+mn-lt"/>
              </a:rPr>
              <a:t> + c</a:t>
            </a:r>
            <a:r>
              <a:rPr lang="en-US" sz="2316" baseline="-25000" dirty="0">
                <a:latin typeface="+mn-lt"/>
              </a:rPr>
              <a:t>3</a:t>
            </a:r>
            <a:r>
              <a:rPr lang="en-US" sz="2316" dirty="0">
                <a:latin typeface="+mn-lt"/>
              </a:rPr>
              <a:t>h</a:t>
            </a:r>
            <a:r>
              <a:rPr lang="en-US" sz="2316" baseline="30000" dirty="0">
                <a:latin typeface="+mn-lt"/>
              </a:rPr>
              <a:t>6</a:t>
            </a:r>
            <a:r>
              <a:rPr lang="en-US" sz="2316" dirty="0">
                <a:latin typeface="+mn-lt"/>
              </a:rPr>
              <a:t> + . . .. </a:t>
            </a:r>
          </a:p>
          <a:p>
            <a:pPr>
              <a:defRPr/>
            </a:pPr>
            <a:r>
              <a:rPr lang="en-US" sz="2316" dirty="0">
                <a:latin typeface="+mn-lt"/>
              </a:rPr>
              <a:t>Therefore, we can eliminate the first (dominant) error term if we substitute p = 2 and h</a:t>
            </a:r>
            <a:r>
              <a:rPr lang="en-US" sz="2316" baseline="-25000" dirty="0">
                <a:latin typeface="+mn-lt"/>
              </a:rPr>
              <a:t>1</a:t>
            </a:r>
            <a:r>
              <a:rPr lang="en-US" sz="2316" dirty="0">
                <a:latin typeface="+mn-lt"/>
              </a:rPr>
              <a:t> = 0.64 in The Richardson extrapolation formula. The result is</a:t>
            </a:r>
          </a:p>
          <a:p>
            <a:pPr>
              <a:defRPr/>
            </a:pPr>
            <a:endParaRPr lang="en-US" sz="2316" b="1" dirty="0">
              <a:solidFill>
                <a:srgbClr val="00B050"/>
              </a:solidFill>
              <a:latin typeface="+mn-lt"/>
            </a:endParaRPr>
          </a:p>
          <a:p>
            <a:pPr>
              <a:defRPr/>
            </a:pPr>
            <a:endParaRPr lang="en-US" sz="2316" b="1" dirty="0">
              <a:solidFill>
                <a:srgbClr val="00B050"/>
              </a:solidFill>
              <a:latin typeface="+mn-lt"/>
            </a:endParaRPr>
          </a:p>
          <a:p>
            <a:pPr>
              <a:defRPr/>
            </a:pPr>
            <a:endParaRPr lang="en-US" sz="2316" b="1" dirty="0">
              <a:solidFill>
                <a:srgbClr val="00B050"/>
              </a:solidFill>
              <a:latin typeface="+mn-lt"/>
            </a:endParaRPr>
          </a:p>
          <a:p>
            <a:pPr>
              <a:defRPr/>
            </a:pPr>
            <a:r>
              <a:rPr lang="en-US" sz="2316" dirty="0">
                <a:latin typeface="+mn-lt"/>
              </a:rPr>
              <a:t>which is an approximation of (</a:t>
            </a:r>
            <a:r>
              <a:rPr lang="en-US" sz="2316" i="1" dirty="0">
                <a:latin typeface="+mn-lt"/>
              </a:rPr>
              <a:t>e</a:t>
            </a:r>
            <a:r>
              <a:rPr lang="en-US" sz="2316" i="1" baseline="30000" dirty="0">
                <a:latin typeface="+mn-lt"/>
              </a:rPr>
              <a:t>−x</a:t>
            </a:r>
            <a:r>
              <a:rPr lang="en-US" sz="2316" i="1" dirty="0">
                <a:latin typeface="+mn-lt"/>
              </a:rPr>
              <a:t>)’’ with the error O(h</a:t>
            </a:r>
            <a:r>
              <a:rPr lang="en-US" sz="2316" i="1" baseline="30000" dirty="0">
                <a:latin typeface="+mn-lt"/>
              </a:rPr>
              <a:t>4</a:t>
            </a:r>
            <a:r>
              <a:rPr lang="en-US" sz="2316" i="1" dirty="0">
                <a:latin typeface="+mn-lt"/>
              </a:rPr>
              <a:t>). </a:t>
            </a:r>
          </a:p>
          <a:p>
            <a:pPr>
              <a:defRPr/>
            </a:pPr>
            <a:r>
              <a:rPr lang="en-US" sz="1800" i="1" dirty="0">
                <a:latin typeface="+mn-lt"/>
              </a:rPr>
              <a:t>*Note that it is as accurate as </a:t>
            </a:r>
            <a:r>
              <a:rPr lang="en-US" sz="1800" dirty="0">
                <a:latin typeface="+mn-lt"/>
              </a:rPr>
              <a:t>the best result obtained with eight-digit computations in Table 1.</a:t>
            </a:r>
            <a:endParaRPr lang="en-US" sz="2316" b="1" dirty="0">
              <a:solidFill>
                <a:srgbClr val="00B050"/>
              </a:solidFill>
              <a:latin typeface="+mn-lt"/>
            </a:endParaRPr>
          </a:p>
        </p:txBody>
      </p:sp>
      <p:pic>
        <p:nvPicPr>
          <p:cNvPr id="8" name="Picture 2">
            <a:extLst>
              <a:ext uri="{FF2B5EF4-FFF2-40B4-BE49-F238E27FC236}">
                <a16:creationId xmlns:a16="http://schemas.microsoft.com/office/drawing/2014/main" id="{41829AED-6039-4046-B237-97F5FCB68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6151" y="2813778"/>
            <a:ext cx="5293995" cy="39594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3">
            <a:extLst>
              <a:ext uri="{FF2B5EF4-FFF2-40B4-BE49-F238E27FC236}">
                <a16:creationId xmlns:a16="http://schemas.microsoft.com/office/drawing/2014/main" id="{6028B388-4B4E-4BC0-9E10-62EBFD7DFA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771" y="5191760"/>
            <a:ext cx="7058660" cy="696571"/>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74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DE144E-5AF4-43F1-886D-ECC2CC682126}"/>
              </a:ext>
            </a:extLst>
          </p:cNvPr>
          <p:cNvSpPr>
            <a:spLocks noGrp="1"/>
          </p:cNvSpPr>
          <p:nvPr>
            <p:ph type="title"/>
          </p:nvPr>
        </p:nvSpPr>
        <p:spPr>
          <a:xfrm>
            <a:off x="1295932" y="681014"/>
            <a:ext cx="8096773" cy="1260475"/>
          </a:xfrm>
        </p:spPr>
        <p:txBody>
          <a:bodyPr/>
          <a:lstStyle/>
          <a:p>
            <a:pPr algn="ctr"/>
            <a:r>
              <a:rPr lang="en-HK" b="1" dirty="0"/>
              <a:t>Example 2</a:t>
            </a:r>
            <a:endParaRPr lang="id-ID" b="1" dirty="0"/>
          </a:p>
        </p:txBody>
      </p:sp>
      <p:sp>
        <p:nvSpPr>
          <p:cNvPr id="3" name="Text Box 7">
            <a:extLst>
              <a:ext uri="{FF2B5EF4-FFF2-40B4-BE49-F238E27FC236}">
                <a16:creationId xmlns:a16="http://schemas.microsoft.com/office/drawing/2014/main" id="{0F1FC04A-96BD-455B-A081-F53CD3E6C5E6}"/>
              </a:ext>
            </a:extLst>
          </p:cNvPr>
          <p:cNvSpPr txBox="1">
            <a:spLocks noChangeArrowheads="1"/>
          </p:cNvSpPr>
          <p:nvPr/>
        </p:nvSpPr>
        <p:spPr bwMode="auto">
          <a:xfrm>
            <a:off x="1562894" y="1764665"/>
            <a:ext cx="8403167" cy="2943370"/>
          </a:xfrm>
          <a:prstGeom prst="rect">
            <a:avLst/>
          </a:prstGeom>
          <a:noFill/>
          <a:ln w="9525">
            <a:noFill/>
            <a:miter lim="800000"/>
            <a:headEnd/>
            <a:tailEnd/>
          </a:ln>
        </p:spPr>
        <p:txBody>
          <a:bodyPr wrap="square">
            <a:spAutoFit/>
          </a:bodyPr>
          <a:lstStyle/>
          <a:p>
            <a:pPr algn="just">
              <a:defRPr/>
            </a:pPr>
            <a:r>
              <a:rPr lang="en-US" sz="2316" dirty="0">
                <a:latin typeface="+mn-lt"/>
              </a:rPr>
              <a:t>Use the data in Example 1 to compute f‘(0) as accurately as you can</a:t>
            </a:r>
          </a:p>
          <a:p>
            <a:pPr algn="just">
              <a:defRPr/>
            </a:pPr>
            <a:endParaRPr lang="en-US" sz="2316" dirty="0">
              <a:solidFill>
                <a:srgbClr val="00B050"/>
              </a:solidFill>
              <a:latin typeface="+mn-lt"/>
            </a:endParaRPr>
          </a:p>
          <a:p>
            <a:pPr algn="just">
              <a:defRPr/>
            </a:pPr>
            <a:r>
              <a:rPr lang="en-US" sz="2316" b="1" dirty="0">
                <a:solidFill>
                  <a:srgbClr val="00B050"/>
                </a:solidFill>
                <a:latin typeface="+mn-lt"/>
              </a:rPr>
              <a:t>Solution </a:t>
            </a:r>
          </a:p>
          <a:p>
            <a:pPr algn="just">
              <a:defRPr/>
            </a:pPr>
            <a:r>
              <a:rPr lang="en-US" sz="2316" dirty="0">
                <a:latin typeface="+mn-lt"/>
              </a:rPr>
              <a:t>One solution is to apply Richardson extrapolation to finite difference approximations. We start with two forward difference approximations of </a:t>
            </a:r>
            <a:r>
              <a:rPr lang="en-US" sz="2316" i="1" dirty="0">
                <a:latin typeface="+mn-lt"/>
              </a:rPr>
              <a:t>O(h</a:t>
            </a:r>
            <a:r>
              <a:rPr lang="en-US" sz="2316" i="1" baseline="30000" dirty="0">
                <a:latin typeface="+mn-lt"/>
              </a:rPr>
              <a:t>2</a:t>
            </a:r>
            <a:r>
              <a:rPr lang="en-US" sz="2316" i="1" dirty="0">
                <a:latin typeface="+mn-lt"/>
              </a:rPr>
              <a:t>) </a:t>
            </a:r>
            <a:r>
              <a:rPr lang="en-US" sz="2316" dirty="0">
                <a:latin typeface="+mn-lt"/>
              </a:rPr>
              <a:t>for </a:t>
            </a:r>
            <a:r>
              <a:rPr lang="en-US" sz="2316" i="1" dirty="0">
                <a:latin typeface="+mn-lt"/>
              </a:rPr>
              <a:t>f(0)</a:t>
            </a:r>
            <a:r>
              <a:rPr lang="en-US" sz="2316" dirty="0">
                <a:latin typeface="+mn-lt"/>
              </a:rPr>
              <a:t>: one using h = 0.2 and the other one h = 0.1. Referring to summary of coefficients of forward finite difference approximations of O(h</a:t>
            </a:r>
            <a:r>
              <a:rPr lang="en-US" sz="2316" baseline="30000" dirty="0">
                <a:latin typeface="+mn-lt"/>
              </a:rPr>
              <a:t>2</a:t>
            </a:r>
            <a:r>
              <a:rPr lang="en-US" sz="2316" dirty="0">
                <a:latin typeface="+mn-lt"/>
              </a:rPr>
              <a:t>), we get</a:t>
            </a:r>
          </a:p>
        </p:txBody>
      </p:sp>
      <p:pic>
        <p:nvPicPr>
          <p:cNvPr id="4" name="Picture 11">
            <a:extLst>
              <a:ext uri="{FF2B5EF4-FFF2-40B4-BE49-F238E27FC236}">
                <a16:creationId xmlns:a16="http://schemas.microsoft.com/office/drawing/2014/main" id="{0F087190-1682-482F-AA22-195F32B9B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493" y="4992447"/>
            <a:ext cx="7478818" cy="62860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12">
            <a:extLst>
              <a:ext uri="{FF2B5EF4-FFF2-40B4-BE49-F238E27FC236}">
                <a16:creationId xmlns:a16="http://schemas.microsoft.com/office/drawing/2014/main" id="{132EB844-6FC5-4D17-A38E-70F204E4C5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997" y="5905465"/>
            <a:ext cx="7468314" cy="62860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601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DE144E-5AF4-43F1-886D-ECC2CC682126}"/>
              </a:ext>
            </a:extLst>
          </p:cNvPr>
          <p:cNvSpPr>
            <a:spLocks noGrp="1"/>
          </p:cNvSpPr>
          <p:nvPr>
            <p:ph type="title"/>
          </p:nvPr>
        </p:nvSpPr>
        <p:spPr>
          <a:xfrm>
            <a:off x="1295932" y="681014"/>
            <a:ext cx="8096773" cy="1260475"/>
          </a:xfrm>
        </p:spPr>
        <p:txBody>
          <a:bodyPr/>
          <a:lstStyle/>
          <a:p>
            <a:pPr algn="ctr"/>
            <a:r>
              <a:rPr lang="en-HK" b="1" dirty="0"/>
              <a:t>Example 2</a:t>
            </a:r>
            <a:endParaRPr lang="id-ID" b="1" dirty="0"/>
          </a:p>
        </p:txBody>
      </p:sp>
      <p:sp>
        <p:nvSpPr>
          <p:cNvPr id="7" name="Text Box 7">
            <a:extLst>
              <a:ext uri="{FF2B5EF4-FFF2-40B4-BE49-F238E27FC236}">
                <a16:creationId xmlns:a16="http://schemas.microsoft.com/office/drawing/2014/main" id="{60C39D76-AEDC-4800-8717-A574438C3038}"/>
              </a:ext>
            </a:extLst>
          </p:cNvPr>
          <p:cNvSpPr txBox="1">
            <a:spLocks noChangeArrowheads="1"/>
          </p:cNvSpPr>
          <p:nvPr/>
        </p:nvSpPr>
        <p:spPr bwMode="auto">
          <a:xfrm>
            <a:off x="1478863" y="1941489"/>
            <a:ext cx="8487198" cy="3656129"/>
          </a:xfrm>
          <a:prstGeom prst="rect">
            <a:avLst/>
          </a:prstGeom>
          <a:noFill/>
          <a:ln w="9525">
            <a:noFill/>
            <a:miter lim="800000"/>
            <a:headEnd/>
            <a:tailEnd/>
          </a:ln>
        </p:spPr>
        <p:txBody>
          <a:bodyPr wrap="square">
            <a:spAutoFit/>
          </a:bodyPr>
          <a:lstStyle/>
          <a:p>
            <a:pPr>
              <a:defRPr/>
            </a:pPr>
            <a:r>
              <a:rPr lang="en-US" sz="2316" dirty="0">
                <a:latin typeface="+mn-lt"/>
              </a:rPr>
              <a:t>Recall that the error in both approximations is of the form </a:t>
            </a:r>
          </a:p>
          <a:p>
            <a:pPr>
              <a:defRPr/>
            </a:pPr>
            <a:r>
              <a:rPr lang="en-US" sz="2316" dirty="0">
                <a:latin typeface="+mn-lt"/>
              </a:rPr>
              <a:t>                          E(h) = c</a:t>
            </a:r>
            <a:r>
              <a:rPr lang="en-US" sz="2316" baseline="-25000" dirty="0">
                <a:latin typeface="+mn-lt"/>
              </a:rPr>
              <a:t>1</a:t>
            </a:r>
            <a:r>
              <a:rPr lang="en-US" sz="2316" dirty="0">
                <a:latin typeface="+mn-lt"/>
              </a:rPr>
              <a:t>h</a:t>
            </a:r>
            <a:r>
              <a:rPr lang="en-US" sz="2316" baseline="30000" dirty="0">
                <a:latin typeface="+mn-lt"/>
              </a:rPr>
              <a:t>2</a:t>
            </a:r>
            <a:r>
              <a:rPr lang="en-US" sz="2316" dirty="0">
                <a:latin typeface="+mn-lt"/>
              </a:rPr>
              <a:t> + c</a:t>
            </a:r>
            <a:r>
              <a:rPr lang="en-US" sz="2316" baseline="-25000" dirty="0">
                <a:latin typeface="+mn-lt"/>
              </a:rPr>
              <a:t>2</a:t>
            </a:r>
            <a:r>
              <a:rPr lang="en-US" sz="2316" dirty="0">
                <a:latin typeface="+mn-lt"/>
              </a:rPr>
              <a:t>h</a:t>
            </a:r>
            <a:r>
              <a:rPr lang="en-US" sz="2316" baseline="30000" dirty="0">
                <a:latin typeface="+mn-lt"/>
              </a:rPr>
              <a:t>4</a:t>
            </a:r>
            <a:r>
              <a:rPr lang="en-US" sz="2316" dirty="0">
                <a:latin typeface="+mn-lt"/>
              </a:rPr>
              <a:t> +c</a:t>
            </a:r>
            <a:r>
              <a:rPr lang="en-US" sz="2316" baseline="-25000" dirty="0">
                <a:latin typeface="+mn-lt"/>
              </a:rPr>
              <a:t>3</a:t>
            </a:r>
            <a:r>
              <a:rPr lang="en-US" sz="2316" dirty="0">
                <a:latin typeface="+mn-lt"/>
              </a:rPr>
              <a:t>h</a:t>
            </a:r>
            <a:r>
              <a:rPr lang="en-US" sz="2316" baseline="30000" dirty="0">
                <a:latin typeface="+mn-lt"/>
              </a:rPr>
              <a:t>6</a:t>
            </a:r>
            <a:r>
              <a:rPr lang="en-US" sz="2316" dirty="0">
                <a:latin typeface="+mn-lt"/>
              </a:rPr>
              <a:t> + . . .</a:t>
            </a:r>
          </a:p>
          <a:p>
            <a:pPr>
              <a:defRPr/>
            </a:pPr>
            <a:endParaRPr lang="en-US" sz="2316" dirty="0">
              <a:latin typeface="+mn-lt"/>
            </a:endParaRPr>
          </a:p>
          <a:p>
            <a:pPr>
              <a:defRPr/>
            </a:pPr>
            <a:r>
              <a:rPr lang="en-US" sz="2316" dirty="0">
                <a:latin typeface="+mn-lt"/>
              </a:rPr>
              <a:t>We can now use Richardson extrapolation, to eliminate the dominant error term. With p = 2 we obtain</a:t>
            </a:r>
          </a:p>
          <a:p>
            <a:pPr>
              <a:defRPr/>
            </a:pPr>
            <a:endParaRPr lang="en-US" sz="2316" dirty="0">
              <a:latin typeface="+mn-lt"/>
            </a:endParaRPr>
          </a:p>
          <a:p>
            <a:pPr>
              <a:defRPr/>
            </a:pPr>
            <a:endParaRPr lang="en-US" sz="2316" dirty="0">
              <a:latin typeface="+mn-lt"/>
            </a:endParaRPr>
          </a:p>
          <a:p>
            <a:pPr>
              <a:defRPr/>
            </a:pPr>
            <a:endParaRPr lang="en-US" sz="2316" dirty="0">
              <a:latin typeface="+mn-lt"/>
            </a:endParaRPr>
          </a:p>
          <a:p>
            <a:pPr>
              <a:defRPr/>
            </a:pPr>
            <a:endParaRPr lang="en-US" sz="2316" dirty="0">
              <a:latin typeface="+mn-lt"/>
            </a:endParaRPr>
          </a:p>
          <a:p>
            <a:pPr>
              <a:defRPr/>
            </a:pPr>
            <a:r>
              <a:rPr lang="en-US" sz="2316" dirty="0">
                <a:latin typeface="+mn-lt"/>
              </a:rPr>
              <a:t>which is a finite difference approximation of </a:t>
            </a:r>
            <a:r>
              <a:rPr lang="en-US" sz="2316" i="1" dirty="0">
                <a:latin typeface="+mn-lt"/>
              </a:rPr>
              <a:t>O(h</a:t>
            </a:r>
            <a:r>
              <a:rPr lang="en-US" sz="2316" i="1" baseline="30000" dirty="0">
                <a:latin typeface="+mn-lt"/>
              </a:rPr>
              <a:t>4</a:t>
            </a:r>
            <a:r>
              <a:rPr lang="en-US" sz="2316" i="1" dirty="0">
                <a:latin typeface="+mn-lt"/>
              </a:rPr>
              <a:t>).</a:t>
            </a:r>
            <a:endParaRPr lang="en-US" sz="2316" dirty="0">
              <a:latin typeface="+mn-lt"/>
            </a:endParaRPr>
          </a:p>
        </p:txBody>
      </p:sp>
      <p:pic>
        <p:nvPicPr>
          <p:cNvPr id="8" name="Picture 2">
            <a:extLst>
              <a:ext uri="{FF2B5EF4-FFF2-40B4-BE49-F238E27FC236}">
                <a16:creationId xmlns:a16="http://schemas.microsoft.com/office/drawing/2014/main" id="{6F2D2E11-4ACE-47CC-911F-5337B86E1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606" y="4112307"/>
            <a:ext cx="7028899" cy="70353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51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DE144E-5AF4-43F1-886D-ECC2CC682126}"/>
              </a:ext>
            </a:extLst>
          </p:cNvPr>
          <p:cNvSpPr>
            <a:spLocks noGrp="1"/>
          </p:cNvSpPr>
          <p:nvPr>
            <p:ph type="title"/>
          </p:nvPr>
        </p:nvSpPr>
        <p:spPr>
          <a:xfrm>
            <a:off x="1295932" y="681014"/>
            <a:ext cx="8096773" cy="1260475"/>
          </a:xfrm>
        </p:spPr>
        <p:txBody>
          <a:bodyPr/>
          <a:lstStyle/>
          <a:p>
            <a:pPr algn="ctr"/>
            <a:r>
              <a:rPr lang="en-HK" b="1" dirty="0"/>
              <a:t>Exercise</a:t>
            </a:r>
            <a:endParaRPr lang="id-ID" b="1" dirty="0"/>
          </a:p>
        </p:txBody>
      </p:sp>
      <p:sp>
        <p:nvSpPr>
          <p:cNvPr id="6" name="Text Box 7">
            <a:extLst>
              <a:ext uri="{FF2B5EF4-FFF2-40B4-BE49-F238E27FC236}">
                <a16:creationId xmlns:a16="http://schemas.microsoft.com/office/drawing/2014/main" id="{A73B9DC1-C0F7-4F9B-93CE-1A4428EC80C9}"/>
              </a:ext>
            </a:extLst>
          </p:cNvPr>
          <p:cNvSpPr txBox="1">
            <a:spLocks noChangeArrowheads="1"/>
          </p:cNvSpPr>
          <p:nvPr/>
        </p:nvSpPr>
        <p:spPr bwMode="auto">
          <a:xfrm>
            <a:off x="1452880" y="1915160"/>
            <a:ext cx="8305800" cy="830997"/>
          </a:xfrm>
          <a:prstGeom prst="rect">
            <a:avLst/>
          </a:prstGeom>
          <a:noFill/>
          <a:ln w="9525">
            <a:noFill/>
            <a:miter lim="800000"/>
            <a:headEnd/>
            <a:tailEnd/>
          </a:ln>
        </p:spPr>
        <p:txBody>
          <a:bodyPr>
            <a:spAutoFit/>
          </a:bodyPr>
          <a:lstStyle/>
          <a:p>
            <a:pPr>
              <a:defRPr/>
            </a:pPr>
            <a:r>
              <a:rPr lang="en-US" sz="2400" dirty="0">
                <a:latin typeface="+mn-lt"/>
                <a:cs typeface="+mn-cs"/>
              </a:rPr>
              <a:t>Use finite difference approximations of O(h2) to compute f ‘(2.36) and f’’ (2.36) from the data</a:t>
            </a:r>
          </a:p>
        </p:txBody>
      </p:sp>
      <p:pic>
        <p:nvPicPr>
          <p:cNvPr id="9" name="Picture 2">
            <a:extLst>
              <a:ext uri="{FF2B5EF4-FFF2-40B4-BE49-F238E27FC236}">
                <a16:creationId xmlns:a16="http://schemas.microsoft.com/office/drawing/2014/main" id="{F31D5BEE-C6FC-438F-9848-33DE7CC99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480" y="2838450"/>
            <a:ext cx="58674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1133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DE144E-5AF4-43F1-886D-ECC2CC682126}"/>
              </a:ext>
            </a:extLst>
          </p:cNvPr>
          <p:cNvSpPr>
            <a:spLocks noGrp="1"/>
          </p:cNvSpPr>
          <p:nvPr>
            <p:ph type="title"/>
          </p:nvPr>
        </p:nvSpPr>
        <p:spPr>
          <a:xfrm>
            <a:off x="1295932" y="853734"/>
            <a:ext cx="8096773" cy="1260475"/>
          </a:xfrm>
        </p:spPr>
        <p:txBody>
          <a:bodyPr/>
          <a:lstStyle/>
          <a:p>
            <a:pPr algn="ctr"/>
            <a:r>
              <a:rPr lang="en-HK" b="1" dirty="0"/>
              <a:t>Derivatives by Extrapolation</a:t>
            </a:r>
            <a:endParaRPr lang="id-ID" b="1" dirty="0"/>
          </a:p>
        </p:txBody>
      </p:sp>
      <p:sp>
        <p:nvSpPr>
          <p:cNvPr id="3" name="Text Box 7">
            <a:extLst>
              <a:ext uri="{FF2B5EF4-FFF2-40B4-BE49-F238E27FC236}">
                <a16:creationId xmlns:a16="http://schemas.microsoft.com/office/drawing/2014/main" id="{DA0234D0-D098-436C-BD5A-B6774F5A1F80}"/>
              </a:ext>
            </a:extLst>
          </p:cNvPr>
          <p:cNvSpPr txBox="1">
            <a:spLocks noChangeArrowheads="1"/>
          </p:cNvSpPr>
          <p:nvPr/>
        </p:nvSpPr>
        <p:spPr bwMode="auto">
          <a:xfrm>
            <a:off x="1402080" y="2114209"/>
            <a:ext cx="8305800" cy="3046413"/>
          </a:xfrm>
          <a:prstGeom prst="rect">
            <a:avLst/>
          </a:prstGeom>
          <a:noFill/>
          <a:ln w="19050">
            <a:noFill/>
            <a:miter lim="800000"/>
            <a:headEnd/>
            <a:tailEnd/>
          </a:ln>
        </p:spPr>
        <p:txBody>
          <a:bodyPr>
            <a:spAutoFit/>
          </a:bodyPr>
          <a:lstStyle/>
          <a:p>
            <a:pPr>
              <a:defRPr/>
            </a:pPr>
            <a:r>
              <a:rPr lang="en-US" sz="2400" dirty="0">
                <a:latin typeface="+mn-lt"/>
                <a:cs typeface="+mn-cs"/>
              </a:rPr>
              <a:t>If f(x) is given as a set of discrete data points, interpolation can be a very effective means of computing its derivatives. </a:t>
            </a:r>
          </a:p>
          <a:p>
            <a:pPr>
              <a:defRPr/>
            </a:pPr>
            <a:endParaRPr lang="en-US" sz="2400" dirty="0">
              <a:latin typeface="+mn-lt"/>
              <a:cs typeface="+mn-cs"/>
            </a:endParaRPr>
          </a:p>
          <a:p>
            <a:pPr>
              <a:defRPr/>
            </a:pPr>
            <a:r>
              <a:rPr lang="en-US" sz="2400" dirty="0">
                <a:latin typeface="+mn-lt"/>
                <a:cs typeface="+mn-cs"/>
              </a:rPr>
              <a:t>The idea is to approximate the derivative of f(x) by the derivative of the interpolant. This method is particularly useful if the data points are located at uneven intervals of x, when the finite difference approximations listed in the last section are not applicable.</a:t>
            </a:r>
          </a:p>
        </p:txBody>
      </p:sp>
    </p:spTree>
    <p:extLst>
      <p:ext uri="{BB962C8B-B14F-4D97-AF65-F5344CB8AC3E}">
        <p14:creationId xmlns:p14="http://schemas.microsoft.com/office/powerpoint/2010/main" val="99504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DE144E-5AF4-43F1-886D-ECC2CC682126}"/>
              </a:ext>
            </a:extLst>
          </p:cNvPr>
          <p:cNvSpPr>
            <a:spLocks noGrp="1"/>
          </p:cNvSpPr>
          <p:nvPr>
            <p:ph type="title"/>
          </p:nvPr>
        </p:nvSpPr>
        <p:spPr>
          <a:xfrm>
            <a:off x="1295932" y="853734"/>
            <a:ext cx="8096773" cy="1260475"/>
          </a:xfrm>
        </p:spPr>
        <p:txBody>
          <a:bodyPr/>
          <a:lstStyle/>
          <a:p>
            <a:pPr algn="ctr"/>
            <a:r>
              <a:rPr lang="en-HK" b="1" dirty="0"/>
              <a:t>Polynomial Interpolant</a:t>
            </a:r>
            <a:endParaRPr lang="id-ID" b="1" dirty="0"/>
          </a:p>
        </p:txBody>
      </p:sp>
      <p:sp>
        <p:nvSpPr>
          <p:cNvPr id="4" name="Text Box 7">
            <a:extLst>
              <a:ext uri="{FF2B5EF4-FFF2-40B4-BE49-F238E27FC236}">
                <a16:creationId xmlns:a16="http://schemas.microsoft.com/office/drawing/2014/main" id="{246349E7-A39C-441F-AFCD-6C475525D730}"/>
              </a:ext>
            </a:extLst>
          </p:cNvPr>
          <p:cNvSpPr txBox="1">
            <a:spLocks noChangeArrowheads="1"/>
          </p:cNvSpPr>
          <p:nvPr/>
        </p:nvSpPr>
        <p:spPr bwMode="auto">
          <a:xfrm>
            <a:off x="1422400" y="2081189"/>
            <a:ext cx="8305800" cy="3786188"/>
          </a:xfrm>
          <a:prstGeom prst="rect">
            <a:avLst/>
          </a:prstGeom>
          <a:noFill/>
          <a:ln w="19050">
            <a:noFill/>
            <a:miter lim="800000"/>
            <a:headEnd/>
            <a:tailEnd/>
          </a:ln>
        </p:spPr>
        <p:txBody>
          <a:bodyPr>
            <a:spAutoFit/>
          </a:bodyPr>
          <a:lstStyle/>
          <a:p>
            <a:pPr>
              <a:defRPr/>
            </a:pPr>
            <a:r>
              <a:rPr lang="en-US" sz="2400" dirty="0">
                <a:latin typeface="+mn-lt"/>
                <a:cs typeface="+mn-cs"/>
              </a:rPr>
              <a:t>The idea here is simple: fit the polynomial of degree n</a:t>
            </a:r>
          </a:p>
          <a:p>
            <a:pPr>
              <a:defRPr/>
            </a:pPr>
            <a:endParaRPr lang="en-US" sz="2400" dirty="0">
              <a:latin typeface="+mn-lt"/>
              <a:cs typeface="+mn-cs"/>
            </a:endParaRPr>
          </a:p>
          <a:p>
            <a:pPr>
              <a:defRPr/>
            </a:pPr>
            <a:endParaRPr lang="en-US" sz="2400" dirty="0">
              <a:latin typeface="+mn-lt"/>
              <a:cs typeface="+mn-cs"/>
            </a:endParaRPr>
          </a:p>
          <a:p>
            <a:pPr>
              <a:defRPr/>
            </a:pPr>
            <a:r>
              <a:rPr lang="en-US" sz="2400" dirty="0">
                <a:latin typeface="+mn-lt"/>
                <a:cs typeface="+mn-cs"/>
              </a:rPr>
              <a:t>through n + 1 data points and then evaluate its derivatives at the given x.</a:t>
            </a:r>
          </a:p>
          <a:p>
            <a:pPr>
              <a:defRPr/>
            </a:pPr>
            <a:endParaRPr lang="en-US" sz="2400" dirty="0">
              <a:latin typeface="+mn-lt"/>
              <a:cs typeface="+mn-cs"/>
            </a:endParaRPr>
          </a:p>
          <a:p>
            <a:pPr>
              <a:defRPr/>
            </a:pPr>
            <a:r>
              <a:rPr lang="en-US" sz="2400" dirty="0">
                <a:latin typeface="+mn-lt"/>
                <a:cs typeface="+mn-cs"/>
              </a:rPr>
              <a:t>For evenly spaced data points, polynomial interpolation and finite difference approximations produce identical results. In fact, the finite difference formulas are equivalent to polynomial interpolation.</a:t>
            </a:r>
          </a:p>
        </p:txBody>
      </p:sp>
      <p:pic>
        <p:nvPicPr>
          <p:cNvPr id="6" name="Picture 2">
            <a:extLst>
              <a:ext uri="{FF2B5EF4-FFF2-40B4-BE49-F238E27FC236}">
                <a16:creationId xmlns:a16="http://schemas.microsoft.com/office/drawing/2014/main" id="{8A9FC38A-6CF3-41C9-9B9D-536B21CC2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974" y="2598397"/>
            <a:ext cx="4876689" cy="44960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118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DE144E-5AF4-43F1-886D-ECC2CC682126}"/>
              </a:ext>
            </a:extLst>
          </p:cNvPr>
          <p:cNvSpPr>
            <a:spLocks noGrp="1"/>
          </p:cNvSpPr>
          <p:nvPr>
            <p:ph type="title"/>
          </p:nvPr>
        </p:nvSpPr>
        <p:spPr>
          <a:xfrm>
            <a:off x="1295932" y="853734"/>
            <a:ext cx="8096773" cy="1260475"/>
          </a:xfrm>
        </p:spPr>
        <p:txBody>
          <a:bodyPr/>
          <a:lstStyle/>
          <a:p>
            <a:pPr algn="ctr"/>
            <a:r>
              <a:rPr lang="en-HK" b="1" dirty="0"/>
              <a:t>Example 3</a:t>
            </a:r>
            <a:endParaRPr lang="id-ID" b="1" dirty="0"/>
          </a:p>
        </p:txBody>
      </p:sp>
      <p:sp>
        <p:nvSpPr>
          <p:cNvPr id="3" name="Text Box 7">
            <a:extLst>
              <a:ext uri="{FF2B5EF4-FFF2-40B4-BE49-F238E27FC236}">
                <a16:creationId xmlns:a16="http://schemas.microsoft.com/office/drawing/2014/main" id="{C063D6E9-284D-4A6F-BEFC-454687A4D14D}"/>
              </a:ext>
            </a:extLst>
          </p:cNvPr>
          <p:cNvSpPr txBox="1">
            <a:spLocks noChangeArrowheads="1"/>
          </p:cNvSpPr>
          <p:nvPr/>
        </p:nvSpPr>
        <p:spPr bwMode="auto">
          <a:xfrm>
            <a:off x="1346732" y="1873250"/>
            <a:ext cx="8305800" cy="3477875"/>
          </a:xfrm>
          <a:prstGeom prst="rect">
            <a:avLst/>
          </a:prstGeom>
          <a:noFill/>
          <a:ln w="9525">
            <a:noFill/>
            <a:miter lim="800000"/>
            <a:headEnd/>
            <a:tailEnd/>
          </a:ln>
        </p:spPr>
        <p:txBody>
          <a:bodyPr>
            <a:spAutoFit/>
          </a:bodyPr>
          <a:lstStyle/>
          <a:p>
            <a:pPr>
              <a:defRPr/>
            </a:pPr>
            <a:r>
              <a:rPr lang="en-US" sz="2200" dirty="0">
                <a:latin typeface="+mn-lt"/>
                <a:cs typeface="+mn-cs"/>
              </a:rPr>
              <a:t>Given the data</a:t>
            </a: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endParaRPr>
          </a:p>
          <a:p>
            <a:pPr>
              <a:defRPr/>
            </a:pPr>
            <a:r>
              <a:rPr lang="en-US" sz="2200" dirty="0">
                <a:latin typeface="+mn-lt"/>
                <a:cs typeface="+mn-cs"/>
              </a:rPr>
              <a:t>Compute f ‘(2) and f ‘’(2) using polynomial interpolation over three nearest neighbor points.</a:t>
            </a:r>
          </a:p>
          <a:p>
            <a:pPr>
              <a:defRPr/>
            </a:pPr>
            <a:endParaRPr lang="en-US" sz="2200" dirty="0">
              <a:latin typeface="+mn-lt"/>
              <a:cs typeface="+mn-cs"/>
            </a:endParaRPr>
          </a:p>
          <a:p>
            <a:pPr>
              <a:defRPr/>
            </a:pPr>
            <a:r>
              <a:rPr lang="en-US" sz="2200" b="1" dirty="0">
                <a:solidFill>
                  <a:srgbClr val="00B050"/>
                </a:solidFill>
                <a:latin typeface="+mn-lt"/>
                <a:cs typeface="+mn-cs"/>
              </a:rPr>
              <a:t>Solution </a:t>
            </a:r>
          </a:p>
          <a:p>
            <a:pPr>
              <a:defRPr/>
            </a:pPr>
            <a:r>
              <a:rPr lang="en-US" sz="2200" dirty="0">
                <a:latin typeface="+mn-lt"/>
                <a:cs typeface="+mn-cs"/>
              </a:rPr>
              <a:t>The </a:t>
            </a:r>
            <a:r>
              <a:rPr lang="en-US" sz="2200" dirty="0" err="1">
                <a:latin typeface="+mn-lt"/>
                <a:cs typeface="+mn-cs"/>
              </a:rPr>
              <a:t>interpolant</a:t>
            </a:r>
            <a:r>
              <a:rPr lang="en-US" sz="2200" dirty="0">
                <a:latin typeface="+mn-lt"/>
                <a:cs typeface="+mn-cs"/>
              </a:rPr>
              <a:t> is </a:t>
            </a:r>
            <a:r>
              <a:rPr lang="en-US" sz="2200" b="1" dirty="0">
                <a:solidFill>
                  <a:srgbClr val="00B050"/>
                </a:solidFill>
                <a:latin typeface="+mn-lt"/>
                <a:cs typeface="+mn-cs"/>
              </a:rPr>
              <a:t>P</a:t>
            </a:r>
            <a:r>
              <a:rPr lang="en-US" sz="2200" b="1" baseline="-25000" dirty="0">
                <a:solidFill>
                  <a:srgbClr val="00B050"/>
                </a:solidFill>
                <a:latin typeface="+mn-lt"/>
                <a:cs typeface="+mn-cs"/>
              </a:rPr>
              <a:t>2</a:t>
            </a:r>
            <a:r>
              <a:rPr lang="en-US" sz="2200" b="1" dirty="0">
                <a:solidFill>
                  <a:srgbClr val="00B050"/>
                </a:solidFill>
                <a:latin typeface="+mn-lt"/>
                <a:cs typeface="+mn-cs"/>
              </a:rPr>
              <a:t>(x) = a</a:t>
            </a:r>
            <a:r>
              <a:rPr lang="en-US" sz="2200" b="1" baseline="-25000" dirty="0">
                <a:solidFill>
                  <a:srgbClr val="00B050"/>
                </a:solidFill>
                <a:latin typeface="+mn-lt"/>
                <a:cs typeface="+mn-cs"/>
              </a:rPr>
              <a:t>0</a:t>
            </a:r>
            <a:r>
              <a:rPr lang="en-US" sz="2200" b="1" dirty="0">
                <a:solidFill>
                  <a:srgbClr val="00B050"/>
                </a:solidFill>
                <a:latin typeface="+mn-lt"/>
                <a:cs typeface="+mn-cs"/>
              </a:rPr>
              <a:t> +a</a:t>
            </a:r>
            <a:r>
              <a:rPr lang="en-US" sz="2200" b="1" baseline="-25000" dirty="0">
                <a:solidFill>
                  <a:srgbClr val="00B050"/>
                </a:solidFill>
                <a:latin typeface="+mn-lt"/>
                <a:cs typeface="+mn-cs"/>
              </a:rPr>
              <a:t>1</a:t>
            </a:r>
            <a:r>
              <a:rPr lang="en-US" sz="2200" b="1" dirty="0">
                <a:solidFill>
                  <a:srgbClr val="00B050"/>
                </a:solidFill>
                <a:latin typeface="+mn-lt"/>
                <a:cs typeface="+mn-cs"/>
              </a:rPr>
              <a:t>x +a</a:t>
            </a:r>
            <a:r>
              <a:rPr lang="en-US" sz="2200" b="1" baseline="-25000" dirty="0">
                <a:solidFill>
                  <a:srgbClr val="00B050"/>
                </a:solidFill>
                <a:latin typeface="+mn-lt"/>
                <a:cs typeface="+mn-cs"/>
              </a:rPr>
              <a:t>2</a:t>
            </a:r>
            <a:r>
              <a:rPr lang="en-US" sz="2200" b="1" dirty="0">
                <a:solidFill>
                  <a:srgbClr val="00B050"/>
                </a:solidFill>
                <a:latin typeface="+mn-lt"/>
                <a:cs typeface="+mn-cs"/>
              </a:rPr>
              <a:t>x</a:t>
            </a:r>
            <a:r>
              <a:rPr lang="en-US" sz="2200" b="1" baseline="30000" dirty="0">
                <a:solidFill>
                  <a:srgbClr val="00B050"/>
                </a:solidFill>
                <a:latin typeface="+mn-lt"/>
                <a:cs typeface="+mn-cs"/>
              </a:rPr>
              <a:t>2</a:t>
            </a:r>
            <a:r>
              <a:rPr lang="en-US" sz="2200" b="1" dirty="0">
                <a:solidFill>
                  <a:srgbClr val="00B050"/>
                </a:solidFill>
                <a:latin typeface="+mn-lt"/>
                <a:cs typeface="+mn-cs"/>
              </a:rPr>
              <a:t> </a:t>
            </a:r>
            <a:r>
              <a:rPr lang="en-US" sz="2200" dirty="0">
                <a:latin typeface="+mn-lt"/>
                <a:cs typeface="+mn-cs"/>
              </a:rPr>
              <a:t>passing through the points at x = 1.9, 2.1, and 2.4. The normal equations of the least-squares fit are</a:t>
            </a:r>
          </a:p>
        </p:txBody>
      </p:sp>
      <p:pic>
        <p:nvPicPr>
          <p:cNvPr id="4" name="Picture 2">
            <a:extLst>
              <a:ext uri="{FF2B5EF4-FFF2-40B4-BE49-F238E27FC236}">
                <a16:creationId xmlns:a16="http://schemas.microsoft.com/office/drawing/2014/main" id="{4544DA2D-DA5C-4F57-B097-918FEFCCBA07}"/>
              </a:ext>
            </a:extLst>
          </p:cNvPr>
          <p:cNvPicPr>
            <a:picLocks noChangeAspect="1" noChangeArrowheads="1"/>
          </p:cNvPicPr>
          <p:nvPr/>
        </p:nvPicPr>
        <p:blipFill>
          <a:blip r:embed="rId2"/>
          <a:srcRect/>
          <a:stretch>
            <a:fillRect/>
          </a:stretch>
        </p:blipFill>
        <p:spPr bwMode="auto">
          <a:xfrm>
            <a:off x="2394482" y="2305050"/>
            <a:ext cx="5810250" cy="763270"/>
          </a:xfrm>
          <a:prstGeom prst="rect">
            <a:avLst/>
          </a:prstGeom>
          <a:noFill/>
          <a:ln w="9525">
            <a:solidFill>
              <a:schemeClr val="accent6">
                <a:lumMod val="75000"/>
              </a:schemeClr>
            </a:solidFill>
            <a:miter lim="800000"/>
            <a:headEnd/>
            <a:tailEnd/>
          </a:ln>
        </p:spPr>
      </p:pic>
      <p:pic>
        <p:nvPicPr>
          <p:cNvPr id="6" name="Picture 3">
            <a:extLst>
              <a:ext uri="{FF2B5EF4-FFF2-40B4-BE49-F238E27FC236}">
                <a16:creationId xmlns:a16="http://schemas.microsoft.com/office/drawing/2014/main" id="{AF2C9ADF-F143-489B-81E6-00F0B2AF04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0332" y="5673725"/>
            <a:ext cx="4092575" cy="951281"/>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38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932" y="749301"/>
            <a:ext cx="8096773" cy="1260475"/>
          </a:xfrm>
        </p:spPr>
        <p:txBody>
          <a:bodyPr/>
          <a:lstStyle/>
          <a:p>
            <a:pPr algn="ctr"/>
            <a:r>
              <a:rPr lang="en-HK" sz="4000" b="1" dirty="0"/>
              <a:t>Outlines</a:t>
            </a:r>
            <a:endParaRPr lang="id-ID" sz="4000" b="1" dirty="0"/>
          </a:p>
        </p:txBody>
      </p:sp>
      <p:graphicFrame>
        <p:nvGraphicFramePr>
          <p:cNvPr id="9" name="Content Placeholder 5">
            <a:extLst>
              <a:ext uri="{FF2B5EF4-FFF2-40B4-BE49-F238E27FC236}">
                <a16:creationId xmlns:a16="http://schemas.microsoft.com/office/drawing/2014/main" id="{E62F3E9F-A612-41B8-9958-CEEEA8A49B1A}"/>
              </a:ext>
            </a:extLst>
          </p:cNvPr>
          <p:cNvGraphicFramePr>
            <a:graphicFrameLocks noGrp="1"/>
          </p:cNvGraphicFramePr>
          <p:nvPr>
            <p:ph idx="1"/>
            <p:extLst>
              <p:ext uri="{D42A27DB-BD31-4B8C-83A1-F6EECF244321}">
                <p14:modId xmlns:p14="http://schemas.microsoft.com/office/powerpoint/2010/main" val="1504019990"/>
              </p:ext>
            </p:extLst>
          </p:nvPr>
        </p:nvGraphicFramePr>
        <p:xfrm>
          <a:off x="2225040" y="2333625"/>
          <a:ext cx="6248400" cy="289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0658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DE144E-5AF4-43F1-886D-ECC2CC682126}"/>
              </a:ext>
            </a:extLst>
          </p:cNvPr>
          <p:cNvSpPr>
            <a:spLocks noGrp="1"/>
          </p:cNvSpPr>
          <p:nvPr>
            <p:ph type="title"/>
          </p:nvPr>
        </p:nvSpPr>
        <p:spPr>
          <a:xfrm>
            <a:off x="1295932" y="853734"/>
            <a:ext cx="8096773" cy="1260475"/>
          </a:xfrm>
        </p:spPr>
        <p:txBody>
          <a:bodyPr/>
          <a:lstStyle/>
          <a:p>
            <a:pPr algn="ctr"/>
            <a:r>
              <a:rPr lang="en-HK" b="1" dirty="0"/>
              <a:t>Example 3</a:t>
            </a:r>
            <a:endParaRPr lang="id-ID" b="1" dirty="0"/>
          </a:p>
        </p:txBody>
      </p:sp>
      <p:sp>
        <p:nvSpPr>
          <p:cNvPr id="3" name="Text Box 7">
            <a:extLst>
              <a:ext uri="{FF2B5EF4-FFF2-40B4-BE49-F238E27FC236}">
                <a16:creationId xmlns:a16="http://schemas.microsoft.com/office/drawing/2014/main" id="{E552ABCC-788C-43BD-A866-8E0B68E16634}"/>
              </a:ext>
            </a:extLst>
          </p:cNvPr>
          <p:cNvSpPr txBox="1">
            <a:spLocks noChangeArrowheads="1"/>
          </p:cNvSpPr>
          <p:nvPr/>
        </p:nvSpPr>
        <p:spPr bwMode="auto">
          <a:xfrm>
            <a:off x="1295932" y="1820228"/>
            <a:ext cx="8305800" cy="3478212"/>
          </a:xfrm>
          <a:prstGeom prst="rect">
            <a:avLst/>
          </a:prstGeom>
          <a:noFill/>
          <a:ln w="9525">
            <a:noFill/>
            <a:miter lim="800000"/>
            <a:headEnd/>
            <a:tailEnd/>
          </a:ln>
        </p:spPr>
        <p:txBody>
          <a:bodyPr>
            <a:spAutoFit/>
          </a:bodyPr>
          <a:lstStyle/>
          <a:p>
            <a:pPr>
              <a:defRPr/>
            </a:pPr>
            <a:r>
              <a:rPr lang="en-US" sz="2200" dirty="0">
                <a:latin typeface="+mn-lt"/>
                <a:cs typeface="+mn-cs"/>
              </a:rPr>
              <a:t>After substituting the data, we get</a:t>
            </a: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endParaRPr lang="en-US" sz="2200" dirty="0">
              <a:latin typeface="+mn-lt"/>
              <a:cs typeface="+mn-cs"/>
            </a:endParaRPr>
          </a:p>
          <a:p>
            <a:pPr>
              <a:defRPr/>
            </a:pPr>
            <a:r>
              <a:rPr lang="en-US" sz="2200" dirty="0">
                <a:latin typeface="+mn-lt"/>
                <a:cs typeface="+mn-cs"/>
              </a:rPr>
              <a:t>which yields</a:t>
            </a:r>
          </a:p>
          <a:p>
            <a:pPr>
              <a:defRPr/>
            </a:pPr>
            <a:endParaRPr lang="en-US" sz="2200" dirty="0">
              <a:latin typeface="+mn-lt"/>
              <a:cs typeface="+mn-cs"/>
            </a:endParaRPr>
          </a:p>
          <a:p>
            <a:pPr>
              <a:defRPr/>
            </a:pPr>
            <a:endParaRPr lang="en-US" sz="2200" dirty="0">
              <a:latin typeface="+mn-lt"/>
              <a:cs typeface="+mn-cs"/>
            </a:endParaRPr>
          </a:p>
          <a:p>
            <a:pPr>
              <a:defRPr/>
            </a:pPr>
            <a:r>
              <a:rPr lang="en-US" sz="2200" dirty="0">
                <a:latin typeface="+mn-lt"/>
                <a:cs typeface="+mn-cs"/>
              </a:rPr>
              <a:t>The derivatives of the </a:t>
            </a:r>
            <a:r>
              <a:rPr lang="en-US" sz="2200" dirty="0" err="1">
                <a:latin typeface="+mn-lt"/>
                <a:cs typeface="+mn-cs"/>
              </a:rPr>
              <a:t>interpolant</a:t>
            </a:r>
            <a:r>
              <a:rPr lang="en-US" sz="2200" dirty="0">
                <a:latin typeface="+mn-lt"/>
                <a:cs typeface="+mn-cs"/>
              </a:rPr>
              <a:t> are P’</a:t>
            </a:r>
            <a:r>
              <a:rPr lang="en-US" sz="2200" baseline="-25000" dirty="0">
                <a:latin typeface="+mn-lt"/>
                <a:cs typeface="+mn-cs"/>
              </a:rPr>
              <a:t>2</a:t>
            </a:r>
            <a:r>
              <a:rPr lang="en-US" sz="2200" dirty="0">
                <a:latin typeface="+mn-lt"/>
                <a:cs typeface="+mn-cs"/>
              </a:rPr>
              <a:t>(x) = a</a:t>
            </a:r>
            <a:r>
              <a:rPr lang="en-US" sz="2200" baseline="-25000" dirty="0">
                <a:latin typeface="+mn-lt"/>
                <a:cs typeface="+mn-cs"/>
              </a:rPr>
              <a:t>1</a:t>
            </a:r>
            <a:r>
              <a:rPr lang="en-US" sz="2200" dirty="0">
                <a:latin typeface="+mn-lt"/>
                <a:cs typeface="+mn-cs"/>
              </a:rPr>
              <a:t> + 2a</a:t>
            </a:r>
            <a:r>
              <a:rPr lang="en-US" sz="2200" baseline="-25000" dirty="0">
                <a:latin typeface="+mn-lt"/>
                <a:cs typeface="+mn-cs"/>
              </a:rPr>
              <a:t>2</a:t>
            </a:r>
            <a:r>
              <a:rPr lang="en-US" sz="2200" dirty="0">
                <a:latin typeface="+mn-lt"/>
                <a:cs typeface="+mn-cs"/>
              </a:rPr>
              <a:t>x and P”</a:t>
            </a:r>
            <a:r>
              <a:rPr lang="en-US" sz="2200" baseline="-25000" dirty="0">
                <a:latin typeface="+mn-lt"/>
                <a:cs typeface="+mn-cs"/>
              </a:rPr>
              <a:t>2</a:t>
            </a:r>
            <a:r>
              <a:rPr lang="en-US" sz="2200" dirty="0">
                <a:latin typeface="+mn-lt"/>
                <a:cs typeface="+mn-cs"/>
              </a:rPr>
              <a:t>(x) = 2a</a:t>
            </a:r>
            <a:r>
              <a:rPr lang="en-US" sz="2200" baseline="-25000" dirty="0">
                <a:latin typeface="+mn-lt"/>
                <a:cs typeface="+mn-cs"/>
              </a:rPr>
              <a:t>2</a:t>
            </a:r>
            <a:r>
              <a:rPr lang="en-US" sz="2200" dirty="0">
                <a:latin typeface="+mn-lt"/>
                <a:cs typeface="+mn-cs"/>
              </a:rPr>
              <a:t>. Therefore,</a:t>
            </a:r>
          </a:p>
        </p:txBody>
      </p:sp>
      <p:pic>
        <p:nvPicPr>
          <p:cNvPr id="4" name="Picture 2">
            <a:extLst>
              <a:ext uri="{FF2B5EF4-FFF2-40B4-BE49-F238E27FC236}">
                <a16:creationId xmlns:a16="http://schemas.microsoft.com/office/drawing/2014/main" id="{2891FD65-F7A5-4395-B370-287058B6D564}"/>
              </a:ext>
            </a:extLst>
          </p:cNvPr>
          <p:cNvPicPr>
            <a:picLocks noChangeAspect="1" noChangeArrowheads="1"/>
          </p:cNvPicPr>
          <p:nvPr/>
        </p:nvPicPr>
        <p:blipFill>
          <a:blip r:embed="rId2"/>
          <a:srcRect/>
          <a:stretch>
            <a:fillRect/>
          </a:stretch>
        </p:blipFill>
        <p:spPr bwMode="auto">
          <a:xfrm>
            <a:off x="3048532" y="2321639"/>
            <a:ext cx="4876800" cy="1045754"/>
          </a:xfrm>
          <a:prstGeom prst="rect">
            <a:avLst/>
          </a:prstGeom>
          <a:noFill/>
          <a:ln w="9525">
            <a:noFill/>
            <a:miter lim="800000"/>
            <a:headEnd/>
            <a:tailEnd/>
          </a:ln>
        </p:spPr>
      </p:pic>
      <p:pic>
        <p:nvPicPr>
          <p:cNvPr id="6" name="Picture 3">
            <a:extLst>
              <a:ext uri="{FF2B5EF4-FFF2-40B4-BE49-F238E27FC236}">
                <a16:creationId xmlns:a16="http://schemas.microsoft.com/office/drawing/2014/main" id="{EE53E6E3-601B-48BF-8A2B-9664672FDB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4285"/>
          <a:stretch>
            <a:fillRect/>
          </a:stretch>
        </p:blipFill>
        <p:spPr bwMode="auto">
          <a:xfrm>
            <a:off x="4115332" y="3850640"/>
            <a:ext cx="2743200" cy="447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ECD4E216-DAE3-4C25-A9BF-BC7A9C079A53}"/>
              </a:ext>
            </a:extLst>
          </p:cNvPr>
          <p:cNvPicPr>
            <a:picLocks noChangeAspect="1" noChangeArrowheads="1"/>
          </p:cNvPicPr>
          <p:nvPr/>
        </p:nvPicPr>
        <p:blipFill>
          <a:blip r:embed="rId4"/>
          <a:srcRect/>
          <a:stretch>
            <a:fillRect/>
          </a:stretch>
        </p:blipFill>
        <p:spPr bwMode="auto">
          <a:xfrm>
            <a:off x="2819932" y="5298440"/>
            <a:ext cx="5257800" cy="1143000"/>
          </a:xfrm>
          <a:prstGeom prst="rect">
            <a:avLst/>
          </a:prstGeom>
          <a:noFill/>
          <a:ln w="9525">
            <a:noFill/>
            <a:miter lim="800000"/>
            <a:headEnd/>
            <a:tailEnd/>
          </a:ln>
        </p:spPr>
      </p:pic>
    </p:spTree>
    <p:extLst>
      <p:ext uri="{BB962C8B-B14F-4D97-AF65-F5344CB8AC3E}">
        <p14:creationId xmlns:p14="http://schemas.microsoft.com/office/powerpoint/2010/main" val="1692880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7390" y="1545293"/>
            <a:ext cx="5100304" cy="5243371"/>
          </a:xfrm>
        </p:spPr>
        <p:txBody>
          <a:bodyPr>
            <a:normAutofit fontScale="90000"/>
          </a:bodyPr>
          <a:lstStyle/>
          <a:p>
            <a:pPr algn="ctr"/>
            <a:br>
              <a:rPr lang="en-US" sz="2647" b="1" dirty="0"/>
            </a:br>
            <a:r>
              <a:rPr lang="en-US" sz="2647" b="1" dirty="0"/>
              <a:t>These slides have been adapted from:</a:t>
            </a:r>
            <a:br>
              <a:rPr lang="en-US" sz="2647" b="1" dirty="0"/>
            </a:br>
            <a:br>
              <a:rPr lang="en-US" sz="2647" b="1" dirty="0"/>
            </a:br>
            <a:r>
              <a:rPr lang="en-US" sz="2000" dirty="0"/>
              <a:t>Kong, Q., </a:t>
            </a:r>
            <a:r>
              <a:rPr lang="en-US" sz="2000" dirty="0" err="1"/>
              <a:t>Siauw</a:t>
            </a:r>
            <a:r>
              <a:rPr lang="en-US" sz="2000" dirty="0"/>
              <a:t>, T., &amp; </a:t>
            </a:r>
            <a:r>
              <a:rPr lang="en-US" sz="2000" dirty="0" err="1"/>
              <a:t>Bayen</a:t>
            </a:r>
            <a:r>
              <a:rPr lang="en-US" sz="2000" dirty="0"/>
              <a:t>, A. M. (2021). Python Programming and Numerical Methods: A Guide for Engineers and Scientists. Academic Press. ISBN: 978-0-12-819549-9 </a:t>
            </a:r>
            <a:br>
              <a:rPr lang="en-US" sz="2000" dirty="0"/>
            </a:br>
            <a:br>
              <a:rPr lang="en-US" sz="2000" dirty="0"/>
            </a:br>
            <a:r>
              <a:rPr lang="en-US" sz="2000" dirty="0" err="1"/>
              <a:t>Kiusalaas</a:t>
            </a:r>
            <a:r>
              <a:rPr lang="en-US" sz="2000" dirty="0"/>
              <a:t>, J. (2013). Numerical Methods in Engineering with Python 3. United Kingdom: Cambridge University Press. ISBN:9781107033856 </a:t>
            </a:r>
            <a:br>
              <a:rPr lang="en-US" sz="2000" dirty="0"/>
            </a:br>
            <a:br>
              <a:rPr lang="en-US" sz="2000" dirty="0"/>
            </a:br>
            <a:r>
              <a:rPr lang="en-US" sz="1600" b="1" i="1" dirty="0"/>
              <a:t>additional materials</a:t>
            </a:r>
            <a:br>
              <a:rPr lang="en-US" sz="1600" i="1" dirty="0"/>
            </a:br>
            <a:r>
              <a:rPr lang="en-AU" altLang="en-US" sz="1600" dirty="0" err="1"/>
              <a:t>Chapra</a:t>
            </a:r>
            <a:r>
              <a:rPr lang="en-AU" altLang="en-US" sz="1600" dirty="0"/>
              <a:t>, S.C (201</a:t>
            </a:r>
            <a:r>
              <a:rPr lang="id-ID" altLang="en-US" sz="1600" dirty="0"/>
              <a:t>5</a:t>
            </a:r>
            <a:r>
              <a:rPr lang="en-AU" altLang="en-US" sz="1600" dirty="0"/>
              <a:t>). Numerical Methods for Engineers. 6</a:t>
            </a:r>
            <a:r>
              <a:rPr lang="en-AU" altLang="en-US" sz="1600" baseline="30000" dirty="0"/>
              <a:t>st</a:t>
            </a:r>
            <a:r>
              <a:rPr lang="en-AU" altLang="en-US" sz="1600" dirty="0"/>
              <a:t> Edition. McGraw-Hill Companies, Inc . New York. ISBN. 978</a:t>
            </a:r>
            <a:r>
              <a:rPr lang="id-ID" altLang="en-US" sz="1600" dirty="0"/>
              <a:t>-981-4670-87</a:t>
            </a:r>
            <a:br>
              <a:rPr lang="en-US" altLang="en-US" dirty="0"/>
            </a:br>
            <a:endParaRPr lang="id-ID" dirty="0"/>
          </a:p>
        </p:txBody>
      </p:sp>
      <p:sp>
        <p:nvSpPr>
          <p:cNvPr id="5" name="TextBox 4"/>
          <p:cNvSpPr txBox="1"/>
          <p:nvPr/>
        </p:nvSpPr>
        <p:spPr>
          <a:xfrm>
            <a:off x="3055678" y="774185"/>
            <a:ext cx="4577279" cy="771109"/>
          </a:xfrm>
          <a:prstGeom prst="rect">
            <a:avLst/>
          </a:prstGeom>
          <a:noFill/>
        </p:spPr>
        <p:txBody>
          <a:bodyPr wrap="none" rtlCol="0">
            <a:spAutoFit/>
          </a:bodyPr>
          <a:lstStyle/>
          <a:p>
            <a:r>
              <a:rPr lang="en-US" sz="4411" b="1" dirty="0"/>
              <a:t>Acknowledgement</a:t>
            </a:r>
          </a:p>
        </p:txBody>
      </p:sp>
      <p:pic>
        <p:nvPicPr>
          <p:cNvPr id="4098" name="Picture 2">
            <a:extLst>
              <a:ext uri="{FF2B5EF4-FFF2-40B4-BE49-F238E27FC236}">
                <a16:creationId xmlns:a16="http://schemas.microsoft.com/office/drawing/2014/main" id="{6398C150-DF04-4CDB-A967-89BC61932D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865" y="1837299"/>
            <a:ext cx="2394760" cy="2949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reflection blurRad="6350" stA="50000" endA="275" endPos="40000" dist="101600" dir="5400000" sy="-100000" algn="bl" rotWithShape="0"/>
          </a:effectLst>
          <a:scene3d>
            <a:camera prst="orthographicFront"/>
            <a:lightRig rig="twoPt" dir="t">
              <a:rot lat="0" lon="0" rev="7200000"/>
            </a:lightRig>
          </a:scene3d>
          <a:sp3d>
            <a:bevelT w="25400" h="19050"/>
            <a:contourClr>
              <a:srgbClr val="FFFFFF"/>
            </a:contourClr>
          </a:sp3d>
        </p:spPr>
      </p:pic>
      <p:pic>
        <p:nvPicPr>
          <p:cNvPr id="4" name="Picture 3" descr="A close up of a snake&#10;&#10;Description automatically generated">
            <a:extLst>
              <a:ext uri="{FF2B5EF4-FFF2-40B4-BE49-F238E27FC236}">
                <a16:creationId xmlns:a16="http://schemas.microsoft.com/office/drawing/2014/main" id="{C3997BA9-493B-4048-B2FE-FAA5E2AA3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2630" y="3643599"/>
            <a:ext cx="1805989" cy="256894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205675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DF5E89-732F-44F8-8128-83D4AEE50BC7}"/>
              </a:ext>
            </a:extLst>
          </p:cNvPr>
          <p:cNvSpPr>
            <a:spLocks noGrp="1"/>
          </p:cNvSpPr>
          <p:nvPr>
            <p:ph type="title"/>
          </p:nvPr>
        </p:nvSpPr>
        <p:spPr>
          <a:xfrm>
            <a:off x="1295932" y="559094"/>
            <a:ext cx="8096773" cy="1260475"/>
          </a:xfrm>
        </p:spPr>
        <p:txBody>
          <a:bodyPr/>
          <a:lstStyle/>
          <a:p>
            <a:pPr algn="ctr"/>
            <a:r>
              <a:rPr lang="en-HK" b="1" dirty="0"/>
              <a:t>Finite Difference Approximations</a:t>
            </a:r>
            <a:endParaRPr lang="id-ID" b="1" dirty="0"/>
          </a:p>
        </p:txBody>
      </p:sp>
      <p:sp>
        <p:nvSpPr>
          <p:cNvPr id="14" name="Text Box 7">
            <a:extLst>
              <a:ext uri="{FF2B5EF4-FFF2-40B4-BE49-F238E27FC236}">
                <a16:creationId xmlns:a16="http://schemas.microsoft.com/office/drawing/2014/main" id="{9A008636-15DB-43C6-B76A-E7A79E303D05}"/>
              </a:ext>
            </a:extLst>
          </p:cNvPr>
          <p:cNvSpPr txBox="1">
            <a:spLocks noChangeArrowheads="1"/>
          </p:cNvSpPr>
          <p:nvPr/>
        </p:nvSpPr>
        <p:spPr bwMode="auto">
          <a:xfrm>
            <a:off x="1447800" y="1812925"/>
            <a:ext cx="8305800" cy="3140075"/>
          </a:xfrm>
          <a:prstGeom prst="rect">
            <a:avLst/>
          </a:prstGeom>
          <a:noFill/>
          <a:ln w="9525">
            <a:noFill/>
            <a:miter lim="800000"/>
            <a:headEnd/>
            <a:tailEnd/>
          </a:ln>
        </p:spPr>
        <p:txBody>
          <a:bodyPr>
            <a:spAutoFit/>
          </a:bodyPr>
          <a:lstStyle/>
          <a:p>
            <a:pPr>
              <a:defRPr/>
            </a:pPr>
            <a:r>
              <a:rPr lang="en-US" sz="2200" dirty="0">
                <a:latin typeface="+mn-lt"/>
                <a:cs typeface="+mn-cs"/>
              </a:rPr>
              <a:t>The derivation of the finite difference approximations for the derivatives of f (x) is based on </a:t>
            </a:r>
            <a:r>
              <a:rPr lang="en-US" sz="2200" dirty="0">
                <a:solidFill>
                  <a:srgbClr val="FF0000"/>
                </a:solidFill>
                <a:latin typeface="+mn-lt"/>
                <a:cs typeface="+mn-cs"/>
              </a:rPr>
              <a:t>forward and backward Taylor series</a:t>
            </a:r>
            <a:r>
              <a:rPr lang="en-US" sz="2200" dirty="0">
                <a:latin typeface="+mn-lt"/>
                <a:cs typeface="+mn-cs"/>
              </a:rPr>
              <a:t> expansions of f (x) about x, such as</a:t>
            </a:r>
          </a:p>
          <a:p>
            <a:pPr>
              <a:defRPr/>
            </a:pPr>
            <a:endParaRPr lang="en-US" sz="2200" b="1" dirty="0">
              <a:solidFill>
                <a:srgbClr val="FF0000"/>
              </a:solidFill>
              <a:latin typeface="+mn-lt"/>
              <a:cs typeface="+mn-cs"/>
            </a:endParaRPr>
          </a:p>
          <a:p>
            <a:pPr>
              <a:defRPr/>
            </a:pPr>
            <a:endParaRPr lang="en-US" sz="2200" b="1" dirty="0">
              <a:solidFill>
                <a:srgbClr val="FF0000"/>
              </a:solidFill>
              <a:latin typeface="+mn-lt"/>
              <a:cs typeface="+mn-cs"/>
            </a:endParaRPr>
          </a:p>
          <a:p>
            <a:pPr>
              <a:defRPr/>
            </a:pPr>
            <a:endParaRPr lang="en-US" sz="2200" b="1" dirty="0">
              <a:solidFill>
                <a:srgbClr val="FF0000"/>
              </a:solidFill>
              <a:latin typeface="+mn-lt"/>
              <a:cs typeface="+mn-cs"/>
            </a:endParaRPr>
          </a:p>
          <a:p>
            <a:pPr>
              <a:defRPr/>
            </a:pPr>
            <a:endParaRPr lang="en-US" sz="2200" b="1" dirty="0">
              <a:solidFill>
                <a:srgbClr val="FF0000"/>
              </a:solidFill>
              <a:latin typeface="+mn-lt"/>
              <a:cs typeface="+mn-cs"/>
            </a:endParaRPr>
          </a:p>
          <a:p>
            <a:pPr>
              <a:defRPr/>
            </a:pPr>
            <a:endParaRPr lang="en-US" sz="2200" b="1" dirty="0">
              <a:solidFill>
                <a:srgbClr val="FF0000"/>
              </a:solidFill>
              <a:latin typeface="+mn-lt"/>
              <a:cs typeface="+mn-cs"/>
            </a:endParaRPr>
          </a:p>
          <a:p>
            <a:pPr>
              <a:defRPr/>
            </a:pPr>
            <a:r>
              <a:rPr lang="en-US" sz="2200" dirty="0">
                <a:latin typeface="+mn-lt"/>
                <a:cs typeface="+mn-cs"/>
              </a:rPr>
              <a:t>We also record the sums and differences of the series:</a:t>
            </a:r>
            <a:endParaRPr lang="en-US" sz="2200" b="1" dirty="0">
              <a:solidFill>
                <a:srgbClr val="FF0000"/>
              </a:solidFill>
              <a:latin typeface="+mn-lt"/>
              <a:cs typeface="+mn-cs"/>
            </a:endParaRPr>
          </a:p>
        </p:txBody>
      </p:sp>
      <p:pic>
        <p:nvPicPr>
          <p:cNvPr id="15" name="Picture 3">
            <a:extLst>
              <a:ext uri="{FF2B5EF4-FFF2-40B4-BE49-F238E27FC236}">
                <a16:creationId xmlns:a16="http://schemas.microsoft.com/office/drawing/2014/main" id="{99C18DAD-9DD7-4E4D-B393-8D19A5B35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046413"/>
            <a:ext cx="6319838" cy="685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6" name="Picture 4">
            <a:extLst>
              <a:ext uri="{FF2B5EF4-FFF2-40B4-BE49-F238E27FC236}">
                <a16:creationId xmlns:a16="http://schemas.microsoft.com/office/drawing/2014/main" id="{25C4816C-EC57-4031-B8A1-C1845890E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727450"/>
            <a:ext cx="6324600" cy="7524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7" name="Picture 5">
            <a:extLst>
              <a:ext uri="{FF2B5EF4-FFF2-40B4-BE49-F238E27FC236}">
                <a16:creationId xmlns:a16="http://schemas.microsoft.com/office/drawing/2014/main" id="{2C9AE060-B15D-417C-AF17-3337F33819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937125"/>
            <a:ext cx="6324600" cy="1295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382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DE144E-5AF4-43F1-886D-ECC2CC682126}"/>
              </a:ext>
            </a:extLst>
          </p:cNvPr>
          <p:cNvSpPr>
            <a:spLocks noGrp="1"/>
          </p:cNvSpPr>
          <p:nvPr>
            <p:ph type="title"/>
          </p:nvPr>
        </p:nvSpPr>
        <p:spPr>
          <a:xfrm>
            <a:off x="1295932" y="559094"/>
            <a:ext cx="8096773" cy="1260475"/>
          </a:xfrm>
        </p:spPr>
        <p:txBody>
          <a:bodyPr/>
          <a:lstStyle/>
          <a:p>
            <a:pPr algn="ctr"/>
            <a:r>
              <a:rPr lang="en-HK" b="1" dirty="0"/>
              <a:t>First Central Difference Approximations</a:t>
            </a:r>
            <a:endParaRPr lang="id-ID" b="1" dirty="0"/>
          </a:p>
        </p:txBody>
      </p:sp>
      <p:sp>
        <p:nvSpPr>
          <p:cNvPr id="6" name="Text Box 7">
            <a:extLst>
              <a:ext uri="{FF2B5EF4-FFF2-40B4-BE49-F238E27FC236}">
                <a16:creationId xmlns:a16="http://schemas.microsoft.com/office/drawing/2014/main" id="{C9261F7D-EB18-4E2C-A1D3-2441F4B9E619}"/>
              </a:ext>
            </a:extLst>
          </p:cNvPr>
          <p:cNvSpPr txBox="1">
            <a:spLocks noChangeArrowheads="1"/>
          </p:cNvSpPr>
          <p:nvPr/>
        </p:nvSpPr>
        <p:spPr bwMode="auto">
          <a:xfrm>
            <a:off x="1219200" y="1819569"/>
            <a:ext cx="84582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Arial" panose="020B0604020202020204" pitchFamily="34" charset="0"/>
                <a:cs typeface="Arial" panose="020B0604020202020204" pitchFamily="34" charset="0"/>
              </a:defRPr>
            </a:lvl1pPr>
            <a:lvl2pPr marL="742950" indent="-285750" eaLnBrk="0" hangingPunct="0">
              <a:defRPr sz="1200">
                <a:solidFill>
                  <a:schemeClr val="tx1"/>
                </a:solidFill>
                <a:latin typeface="Arial" panose="020B0604020202020204" pitchFamily="34" charset="0"/>
                <a:cs typeface="Arial" panose="020B0604020202020204" pitchFamily="34" charset="0"/>
              </a:defRPr>
            </a:lvl2pPr>
            <a:lvl3pPr marL="1143000" indent="-228600" eaLnBrk="0" hangingPunct="0">
              <a:defRPr sz="1200">
                <a:solidFill>
                  <a:schemeClr val="tx1"/>
                </a:solidFill>
                <a:latin typeface="Arial" panose="020B0604020202020204" pitchFamily="34" charset="0"/>
                <a:cs typeface="Arial" panose="020B0604020202020204" pitchFamily="34" charset="0"/>
              </a:defRPr>
            </a:lvl3pPr>
            <a:lvl4pPr marL="1600200" indent="-228600" eaLnBrk="0" hangingPunct="0">
              <a:defRPr sz="1200">
                <a:solidFill>
                  <a:schemeClr val="tx1"/>
                </a:solidFill>
                <a:latin typeface="Arial" panose="020B0604020202020204" pitchFamily="34" charset="0"/>
                <a:cs typeface="Arial" panose="020B0604020202020204" pitchFamily="34" charset="0"/>
              </a:defRPr>
            </a:lvl4pPr>
            <a:lvl5pPr marL="2057400" indent="-228600" eaLnBrk="0" hangingPunct="0">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r>
              <a:rPr lang="en-US" altLang="en-US" sz="2200"/>
              <a:t>The first central difference approximation for f’(x) and f’’(x):</a:t>
            </a:r>
          </a:p>
          <a:p>
            <a:pPr eaLnBrk="1" hangingPunct="1"/>
            <a:endParaRPr lang="en-US" altLang="en-US" sz="2200" b="1">
              <a:solidFill>
                <a:srgbClr val="FF0000"/>
              </a:solidFill>
            </a:endParaRPr>
          </a:p>
          <a:p>
            <a:pPr eaLnBrk="1" hangingPunct="1"/>
            <a:endParaRPr lang="en-US" altLang="en-US" sz="2200" b="1">
              <a:solidFill>
                <a:srgbClr val="FF0000"/>
              </a:solidFill>
            </a:endParaRPr>
          </a:p>
          <a:p>
            <a:pPr eaLnBrk="1" hangingPunct="1"/>
            <a:endParaRPr lang="en-US" altLang="en-US" sz="2200" b="1">
              <a:solidFill>
                <a:srgbClr val="FF0000"/>
              </a:solidFill>
            </a:endParaRPr>
          </a:p>
          <a:p>
            <a:pPr eaLnBrk="1" hangingPunct="1"/>
            <a:endParaRPr lang="en-US" altLang="en-US" sz="2200" b="1">
              <a:solidFill>
                <a:srgbClr val="FF0000"/>
              </a:solidFill>
            </a:endParaRPr>
          </a:p>
          <a:p>
            <a:pPr eaLnBrk="1" hangingPunct="1"/>
            <a:endParaRPr lang="en-US" altLang="en-US" sz="2200" b="1">
              <a:solidFill>
                <a:srgbClr val="FF0000"/>
              </a:solidFill>
            </a:endParaRPr>
          </a:p>
          <a:p>
            <a:pPr eaLnBrk="1" hangingPunct="1"/>
            <a:r>
              <a:rPr lang="en-US" altLang="en-US" sz="2200"/>
              <a:t>Summary of coefficients of central finite difference approximations</a:t>
            </a:r>
          </a:p>
          <a:p>
            <a:pPr eaLnBrk="1" hangingPunct="1"/>
            <a:r>
              <a:rPr lang="en-US" altLang="en-US" sz="2200"/>
              <a:t>of O(h</a:t>
            </a:r>
            <a:r>
              <a:rPr lang="en-US" altLang="en-US" sz="2200" baseline="30000"/>
              <a:t>2</a:t>
            </a:r>
            <a:r>
              <a:rPr lang="en-US" altLang="en-US" sz="2200"/>
              <a:t>) in table below</a:t>
            </a:r>
            <a:endParaRPr lang="en-US" altLang="en-US" sz="2200" b="1">
              <a:solidFill>
                <a:srgbClr val="FF0000"/>
              </a:solidFill>
            </a:endParaRPr>
          </a:p>
        </p:txBody>
      </p:sp>
      <p:pic>
        <p:nvPicPr>
          <p:cNvPr id="7" name="Picture 12">
            <a:extLst>
              <a:ext uri="{FF2B5EF4-FFF2-40B4-BE49-F238E27FC236}">
                <a16:creationId xmlns:a16="http://schemas.microsoft.com/office/drawing/2014/main" id="{8A634085-26F1-4AAB-864F-D36E5A634B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6300" y="2276769"/>
            <a:ext cx="4051300" cy="6334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13">
            <a:extLst>
              <a:ext uri="{FF2B5EF4-FFF2-40B4-BE49-F238E27FC236}">
                <a16:creationId xmlns:a16="http://schemas.microsoft.com/office/drawing/2014/main" id="{AEF6A5EE-4F32-4B78-9C20-75B47BA7C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038769"/>
            <a:ext cx="4941888" cy="685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14">
            <a:extLst>
              <a:ext uri="{FF2B5EF4-FFF2-40B4-BE49-F238E27FC236}">
                <a16:creationId xmlns:a16="http://schemas.microsoft.com/office/drawing/2014/main" id="{A241343B-83BA-4D8E-A2FA-E6CE778929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638969"/>
            <a:ext cx="7015163" cy="19335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503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DE144E-5AF4-43F1-886D-ECC2CC682126}"/>
              </a:ext>
            </a:extLst>
          </p:cNvPr>
          <p:cNvSpPr>
            <a:spLocks noGrp="1"/>
          </p:cNvSpPr>
          <p:nvPr>
            <p:ph type="title"/>
          </p:nvPr>
        </p:nvSpPr>
        <p:spPr>
          <a:xfrm>
            <a:off x="1295932" y="853734"/>
            <a:ext cx="8096773" cy="1260475"/>
          </a:xfrm>
        </p:spPr>
        <p:txBody>
          <a:bodyPr/>
          <a:lstStyle/>
          <a:p>
            <a:pPr algn="ctr"/>
            <a:r>
              <a:rPr lang="en-HK" b="1" dirty="0"/>
              <a:t>First Forward Difference Approximations</a:t>
            </a:r>
            <a:endParaRPr lang="id-ID" b="1" dirty="0"/>
          </a:p>
        </p:txBody>
      </p:sp>
      <p:sp>
        <p:nvSpPr>
          <p:cNvPr id="3" name="Text Box 7">
            <a:extLst>
              <a:ext uri="{FF2B5EF4-FFF2-40B4-BE49-F238E27FC236}">
                <a16:creationId xmlns:a16="http://schemas.microsoft.com/office/drawing/2014/main" id="{CB5599B8-844C-4EF4-907F-CCAF3E515911}"/>
              </a:ext>
            </a:extLst>
          </p:cNvPr>
          <p:cNvSpPr txBox="1">
            <a:spLocks noChangeArrowheads="1"/>
          </p:cNvSpPr>
          <p:nvPr/>
        </p:nvSpPr>
        <p:spPr bwMode="auto">
          <a:xfrm>
            <a:off x="1524000" y="1888599"/>
            <a:ext cx="7503942" cy="3785652"/>
          </a:xfrm>
          <a:prstGeom prst="rect">
            <a:avLst/>
          </a:prstGeom>
          <a:noFill/>
          <a:ln w="9525">
            <a:noFill/>
            <a:miter lim="800000"/>
            <a:headEnd/>
            <a:tailEnd/>
          </a:ln>
        </p:spPr>
        <p:txBody>
          <a:bodyPr wrap="square">
            <a:spAutoFit/>
          </a:bodyPr>
          <a:lstStyle/>
          <a:p>
            <a:pPr>
              <a:defRPr/>
            </a:pPr>
            <a:r>
              <a:rPr lang="en-US" sz="2400" dirty="0">
                <a:latin typeface="+mn-lt"/>
              </a:rPr>
              <a:t>The first forward difference approximation</a:t>
            </a:r>
          </a:p>
          <a:p>
            <a:pPr>
              <a:defRPr/>
            </a:pPr>
            <a:endParaRPr lang="en-US" sz="2400" dirty="0">
              <a:latin typeface="+mn-lt"/>
            </a:endParaRPr>
          </a:p>
          <a:p>
            <a:pPr>
              <a:defRPr/>
            </a:pPr>
            <a:endParaRPr lang="en-US" sz="2400" dirty="0">
              <a:latin typeface="+mn-lt"/>
            </a:endParaRPr>
          </a:p>
          <a:p>
            <a:pPr>
              <a:defRPr/>
            </a:pPr>
            <a:endParaRPr lang="en-US" sz="2400" dirty="0">
              <a:latin typeface="+mn-lt"/>
            </a:endParaRPr>
          </a:p>
          <a:p>
            <a:pPr>
              <a:defRPr/>
            </a:pPr>
            <a:endParaRPr lang="en-US" sz="2400" dirty="0">
              <a:latin typeface="+mn-lt"/>
            </a:endParaRPr>
          </a:p>
          <a:p>
            <a:pPr>
              <a:defRPr/>
            </a:pPr>
            <a:endParaRPr lang="en-US" sz="2400" dirty="0"/>
          </a:p>
          <a:p>
            <a:pPr>
              <a:defRPr/>
            </a:pPr>
            <a:r>
              <a:rPr lang="en-US" sz="2400" dirty="0">
                <a:latin typeface="+mn-lt"/>
              </a:rPr>
              <a:t>Summary of coefficients of forward finite difference approximations of O(h)</a:t>
            </a:r>
          </a:p>
          <a:p>
            <a:pPr>
              <a:defRPr/>
            </a:pPr>
            <a:endParaRPr lang="en-US" sz="2400" b="1" dirty="0">
              <a:solidFill>
                <a:srgbClr val="00B050"/>
              </a:solidFill>
              <a:latin typeface="+mn-lt"/>
            </a:endParaRPr>
          </a:p>
          <a:p>
            <a:pPr>
              <a:defRPr/>
            </a:pPr>
            <a:endParaRPr lang="en-US" sz="2400" b="1" dirty="0">
              <a:solidFill>
                <a:srgbClr val="00B050"/>
              </a:solidFill>
              <a:latin typeface="+mn-lt"/>
            </a:endParaRPr>
          </a:p>
        </p:txBody>
      </p:sp>
      <p:pic>
        <p:nvPicPr>
          <p:cNvPr id="4" name="Picture 4">
            <a:extLst>
              <a:ext uri="{FF2B5EF4-FFF2-40B4-BE49-F238E27FC236}">
                <a16:creationId xmlns:a16="http://schemas.microsoft.com/office/drawing/2014/main" id="{1DCF7AA7-CBBB-4915-8725-46D9259EB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3587" y="2440498"/>
            <a:ext cx="3146425" cy="56783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4BA237D2-A553-4B4B-A6DB-3987652A4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5069844"/>
            <a:ext cx="6553200" cy="186139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14439F7-20BD-4E52-AD34-255BB1F79C27}"/>
              </a:ext>
            </a:extLst>
          </p:cNvPr>
          <p:cNvPicPr>
            <a:picLocks noChangeAspect="1"/>
          </p:cNvPicPr>
          <p:nvPr/>
        </p:nvPicPr>
        <p:blipFill>
          <a:blip r:embed="rId4"/>
          <a:stretch>
            <a:fillRect/>
          </a:stretch>
        </p:blipFill>
        <p:spPr>
          <a:xfrm>
            <a:off x="2795271" y="3153591"/>
            <a:ext cx="4163058" cy="653425"/>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826195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DE144E-5AF4-43F1-886D-ECC2CC682126}"/>
              </a:ext>
            </a:extLst>
          </p:cNvPr>
          <p:cNvSpPr>
            <a:spLocks noGrp="1"/>
          </p:cNvSpPr>
          <p:nvPr>
            <p:ph type="title"/>
          </p:nvPr>
        </p:nvSpPr>
        <p:spPr>
          <a:xfrm>
            <a:off x="1295932" y="853734"/>
            <a:ext cx="8096773" cy="1260475"/>
          </a:xfrm>
        </p:spPr>
        <p:txBody>
          <a:bodyPr/>
          <a:lstStyle/>
          <a:p>
            <a:pPr algn="ctr"/>
            <a:r>
              <a:rPr lang="en-HK" b="1" dirty="0"/>
              <a:t>First Backward Difference Approximations</a:t>
            </a:r>
            <a:endParaRPr lang="id-ID" b="1" dirty="0"/>
          </a:p>
        </p:txBody>
      </p:sp>
      <p:sp>
        <p:nvSpPr>
          <p:cNvPr id="3" name="Text Box 7">
            <a:extLst>
              <a:ext uri="{FF2B5EF4-FFF2-40B4-BE49-F238E27FC236}">
                <a16:creationId xmlns:a16="http://schemas.microsoft.com/office/drawing/2014/main" id="{C2DC42F6-74E3-4932-8006-6ECB8E6FDD3E}"/>
              </a:ext>
            </a:extLst>
          </p:cNvPr>
          <p:cNvSpPr txBox="1">
            <a:spLocks noChangeArrowheads="1"/>
          </p:cNvSpPr>
          <p:nvPr/>
        </p:nvSpPr>
        <p:spPr bwMode="auto">
          <a:xfrm>
            <a:off x="1572419" y="2134529"/>
            <a:ext cx="7543800" cy="2677656"/>
          </a:xfrm>
          <a:prstGeom prst="rect">
            <a:avLst/>
          </a:prstGeom>
          <a:noFill/>
          <a:ln w="9525">
            <a:noFill/>
            <a:miter lim="800000"/>
            <a:headEnd/>
            <a:tailEnd/>
          </a:ln>
        </p:spPr>
        <p:txBody>
          <a:bodyPr wrap="square">
            <a:spAutoFit/>
          </a:bodyPr>
          <a:lstStyle/>
          <a:p>
            <a:pPr>
              <a:defRPr/>
            </a:pPr>
            <a:r>
              <a:rPr lang="en-US" sz="2400" dirty="0">
                <a:latin typeface="+mn-lt"/>
                <a:cs typeface="+mn-cs"/>
              </a:rPr>
              <a:t>The first backward difference approximation</a:t>
            </a:r>
          </a:p>
          <a:p>
            <a:pPr>
              <a:defRPr/>
            </a:pPr>
            <a:endParaRPr lang="en-US" sz="2400" b="1" dirty="0">
              <a:solidFill>
                <a:srgbClr val="00B050"/>
              </a:solidFill>
              <a:latin typeface="+mn-lt"/>
              <a:cs typeface="+mn-cs"/>
            </a:endParaRPr>
          </a:p>
          <a:p>
            <a:pPr>
              <a:defRPr/>
            </a:pPr>
            <a:endParaRPr lang="en-US" sz="2400" b="1" dirty="0">
              <a:solidFill>
                <a:srgbClr val="00B050"/>
              </a:solidFill>
              <a:latin typeface="+mn-lt"/>
              <a:cs typeface="+mn-cs"/>
            </a:endParaRPr>
          </a:p>
          <a:p>
            <a:pPr>
              <a:defRPr/>
            </a:pPr>
            <a:endParaRPr lang="en-US" sz="2400" b="1" dirty="0">
              <a:solidFill>
                <a:srgbClr val="00B050"/>
              </a:solidFill>
              <a:latin typeface="+mn-lt"/>
              <a:cs typeface="+mn-cs"/>
            </a:endParaRPr>
          </a:p>
          <a:p>
            <a:pPr>
              <a:defRPr/>
            </a:pPr>
            <a:r>
              <a:rPr lang="en-US" sz="2400" dirty="0">
                <a:latin typeface="+mn-lt"/>
                <a:cs typeface="+mn-cs"/>
              </a:rPr>
              <a:t>Summary of coefficients of backward finite difference approximations of O(h)</a:t>
            </a:r>
          </a:p>
          <a:p>
            <a:pPr>
              <a:defRPr/>
            </a:pPr>
            <a:endParaRPr lang="en-US" sz="2400" b="1" dirty="0">
              <a:solidFill>
                <a:srgbClr val="00B050"/>
              </a:solidFill>
              <a:latin typeface="+mn-lt"/>
              <a:cs typeface="+mn-cs"/>
            </a:endParaRPr>
          </a:p>
        </p:txBody>
      </p:sp>
      <p:pic>
        <p:nvPicPr>
          <p:cNvPr id="4" name="Picture 5">
            <a:extLst>
              <a:ext uri="{FF2B5EF4-FFF2-40B4-BE49-F238E27FC236}">
                <a16:creationId xmlns:a16="http://schemas.microsoft.com/office/drawing/2014/main" id="{C7541720-6E43-4911-99DE-BBEA4F1CE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3269" y="2731086"/>
            <a:ext cx="3263900" cy="68137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11">
            <a:extLst>
              <a:ext uri="{FF2B5EF4-FFF2-40B4-BE49-F238E27FC236}">
                <a16:creationId xmlns:a16="http://schemas.microsoft.com/office/drawing/2014/main" id="{5BC73889-C72D-46F9-B8A6-84A305CD3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019" y="4701981"/>
            <a:ext cx="6705600" cy="174041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922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DE144E-5AF4-43F1-886D-ECC2CC682126}"/>
              </a:ext>
            </a:extLst>
          </p:cNvPr>
          <p:cNvSpPr>
            <a:spLocks noGrp="1"/>
          </p:cNvSpPr>
          <p:nvPr>
            <p:ph type="title"/>
          </p:nvPr>
        </p:nvSpPr>
        <p:spPr>
          <a:xfrm>
            <a:off x="1295932" y="853734"/>
            <a:ext cx="8096773" cy="1260475"/>
          </a:xfrm>
        </p:spPr>
        <p:txBody>
          <a:bodyPr/>
          <a:lstStyle/>
          <a:p>
            <a:pPr algn="ctr"/>
            <a:r>
              <a:rPr lang="en-HK" b="1" dirty="0"/>
              <a:t>The Second Forward Difference Approximations</a:t>
            </a:r>
            <a:endParaRPr lang="id-ID" b="1" dirty="0"/>
          </a:p>
        </p:txBody>
      </p:sp>
      <p:sp>
        <p:nvSpPr>
          <p:cNvPr id="3" name="Text Box 7">
            <a:extLst>
              <a:ext uri="{FF2B5EF4-FFF2-40B4-BE49-F238E27FC236}">
                <a16:creationId xmlns:a16="http://schemas.microsoft.com/office/drawing/2014/main" id="{E3D5E39C-3646-4ADA-92E5-D4DCE21B0F14}"/>
              </a:ext>
            </a:extLst>
          </p:cNvPr>
          <p:cNvSpPr txBox="1">
            <a:spLocks noChangeArrowheads="1"/>
          </p:cNvSpPr>
          <p:nvPr/>
        </p:nvSpPr>
        <p:spPr bwMode="auto">
          <a:xfrm>
            <a:off x="1496219" y="2357521"/>
            <a:ext cx="7696200" cy="4524315"/>
          </a:xfrm>
          <a:prstGeom prst="rect">
            <a:avLst/>
          </a:prstGeom>
          <a:noFill/>
          <a:ln w="9525">
            <a:noFill/>
            <a:miter lim="800000"/>
            <a:headEnd/>
            <a:tailEnd/>
          </a:ln>
        </p:spPr>
        <p:txBody>
          <a:bodyPr wrap="square">
            <a:spAutoFit/>
          </a:bodyPr>
          <a:lstStyle/>
          <a:p>
            <a:pPr>
              <a:defRPr/>
            </a:pPr>
            <a:r>
              <a:rPr lang="en-US" sz="2400" dirty="0">
                <a:latin typeface="+mn-lt"/>
                <a:cs typeface="+mn-cs"/>
              </a:rPr>
              <a:t>The Second Forward Difference Approximation</a:t>
            </a:r>
          </a:p>
          <a:p>
            <a:pPr>
              <a:defRPr/>
            </a:pPr>
            <a:endParaRPr lang="en-US" sz="2400" dirty="0">
              <a:latin typeface="+mn-lt"/>
              <a:cs typeface="+mn-cs"/>
            </a:endParaRPr>
          </a:p>
          <a:p>
            <a:pPr>
              <a:defRPr/>
            </a:pPr>
            <a:endParaRPr lang="en-US" sz="2400" dirty="0">
              <a:latin typeface="+mn-lt"/>
              <a:cs typeface="+mn-cs"/>
            </a:endParaRPr>
          </a:p>
          <a:p>
            <a:pPr>
              <a:defRPr/>
            </a:pPr>
            <a:endParaRPr lang="en-US" sz="2400" dirty="0">
              <a:latin typeface="+mn-lt"/>
              <a:cs typeface="+mn-cs"/>
            </a:endParaRPr>
          </a:p>
          <a:p>
            <a:pPr>
              <a:defRPr/>
            </a:pPr>
            <a:r>
              <a:rPr lang="en-US" sz="2400" dirty="0">
                <a:latin typeface="+mn-lt"/>
                <a:cs typeface="+mn-cs"/>
              </a:rPr>
              <a:t>Summary of coefficients of forward finite difference approximations of O(h</a:t>
            </a:r>
            <a:r>
              <a:rPr lang="en-US" sz="2400" baseline="30000" dirty="0">
                <a:latin typeface="+mn-lt"/>
                <a:cs typeface="+mn-cs"/>
              </a:rPr>
              <a:t>2</a:t>
            </a:r>
            <a:r>
              <a:rPr lang="en-US" sz="2400" dirty="0">
                <a:latin typeface="+mn-lt"/>
                <a:cs typeface="+mn-cs"/>
              </a:rPr>
              <a:t>)</a:t>
            </a:r>
          </a:p>
          <a:p>
            <a:pPr>
              <a:defRPr/>
            </a:pPr>
            <a:endParaRPr lang="en-US" sz="2400" dirty="0">
              <a:latin typeface="+mn-lt"/>
              <a:cs typeface="+mn-cs"/>
            </a:endParaRPr>
          </a:p>
          <a:p>
            <a:pPr>
              <a:spcAft>
                <a:spcPts val="0"/>
              </a:spcAft>
              <a:defRPr/>
            </a:pPr>
            <a:endParaRPr lang="en-US" sz="2400" dirty="0">
              <a:latin typeface="+mn-lt"/>
              <a:cs typeface="+mn-cs"/>
            </a:endParaRPr>
          </a:p>
          <a:p>
            <a:pPr>
              <a:spcAft>
                <a:spcPts val="0"/>
              </a:spcAft>
              <a:defRPr/>
            </a:pPr>
            <a:r>
              <a:rPr lang="en-US" sz="2400" dirty="0">
                <a:latin typeface="+mn-lt"/>
                <a:cs typeface="+mn-cs"/>
              </a:rPr>
              <a:t>                                                                                                          </a:t>
            </a:r>
          </a:p>
          <a:p>
            <a:pPr>
              <a:spcAft>
                <a:spcPts val="0"/>
              </a:spcAft>
              <a:defRPr/>
            </a:pPr>
            <a:endParaRPr lang="en-US" sz="2400" dirty="0">
              <a:latin typeface="+mn-lt"/>
              <a:cs typeface="+mn-cs"/>
            </a:endParaRPr>
          </a:p>
          <a:p>
            <a:pPr>
              <a:spcAft>
                <a:spcPts val="0"/>
              </a:spcAft>
              <a:defRPr/>
            </a:pPr>
            <a:endParaRPr lang="en-US" sz="2400" dirty="0">
              <a:latin typeface="+mn-lt"/>
              <a:cs typeface="+mn-cs"/>
            </a:endParaRPr>
          </a:p>
          <a:p>
            <a:pPr>
              <a:spcAft>
                <a:spcPts val="0"/>
              </a:spcAft>
              <a:defRPr/>
            </a:pPr>
            <a:r>
              <a:rPr lang="en-US" sz="2400" dirty="0">
                <a:latin typeface="+mn-lt"/>
                <a:cs typeface="+mn-cs"/>
              </a:rPr>
              <a:t>                                                                                                          </a:t>
            </a:r>
          </a:p>
        </p:txBody>
      </p:sp>
      <p:pic>
        <p:nvPicPr>
          <p:cNvPr id="4" name="Picture 8">
            <a:extLst>
              <a:ext uri="{FF2B5EF4-FFF2-40B4-BE49-F238E27FC236}">
                <a16:creationId xmlns:a16="http://schemas.microsoft.com/office/drawing/2014/main" id="{8EF20007-9F3E-4A89-8E85-D0B28E7F2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019" y="2939722"/>
            <a:ext cx="5181600" cy="68390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9">
            <a:extLst>
              <a:ext uri="{FF2B5EF4-FFF2-40B4-BE49-F238E27FC236}">
                <a16:creationId xmlns:a16="http://schemas.microsoft.com/office/drawing/2014/main" id="{19C7463D-1C84-4115-9855-DA8B7FD55E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894" y="4676182"/>
            <a:ext cx="7477125" cy="18465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689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DE144E-5AF4-43F1-886D-ECC2CC682126}"/>
              </a:ext>
            </a:extLst>
          </p:cNvPr>
          <p:cNvSpPr>
            <a:spLocks noGrp="1"/>
          </p:cNvSpPr>
          <p:nvPr>
            <p:ph type="title"/>
          </p:nvPr>
        </p:nvSpPr>
        <p:spPr>
          <a:xfrm>
            <a:off x="1295932" y="853734"/>
            <a:ext cx="8096773" cy="1260475"/>
          </a:xfrm>
        </p:spPr>
        <p:txBody>
          <a:bodyPr/>
          <a:lstStyle/>
          <a:p>
            <a:pPr algn="ctr"/>
            <a:r>
              <a:rPr lang="en-HK" b="1" dirty="0"/>
              <a:t>The Second Backward Difference Approximations</a:t>
            </a:r>
            <a:endParaRPr lang="id-ID" b="1" dirty="0"/>
          </a:p>
        </p:txBody>
      </p:sp>
      <p:sp>
        <p:nvSpPr>
          <p:cNvPr id="3" name="Text Box 7">
            <a:extLst>
              <a:ext uri="{FF2B5EF4-FFF2-40B4-BE49-F238E27FC236}">
                <a16:creationId xmlns:a16="http://schemas.microsoft.com/office/drawing/2014/main" id="{838F70E5-1659-45B0-90E4-517FAE3572B0}"/>
              </a:ext>
            </a:extLst>
          </p:cNvPr>
          <p:cNvSpPr txBox="1">
            <a:spLocks noChangeArrowheads="1"/>
          </p:cNvSpPr>
          <p:nvPr/>
        </p:nvSpPr>
        <p:spPr bwMode="auto">
          <a:xfrm>
            <a:off x="1295932" y="2401654"/>
            <a:ext cx="7772400" cy="3046988"/>
          </a:xfrm>
          <a:prstGeom prst="rect">
            <a:avLst/>
          </a:prstGeom>
          <a:noFill/>
          <a:ln w="9525">
            <a:noFill/>
            <a:miter lim="800000"/>
            <a:headEnd/>
            <a:tailEnd/>
          </a:ln>
        </p:spPr>
        <p:txBody>
          <a:bodyPr wrap="square">
            <a:spAutoFit/>
          </a:bodyPr>
          <a:lstStyle/>
          <a:p>
            <a:pPr>
              <a:defRPr/>
            </a:pPr>
            <a:r>
              <a:rPr lang="en-US" sz="2400" dirty="0">
                <a:latin typeface="+mn-lt"/>
                <a:cs typeface="+mn-cs"/>
              </a:rPr>
              <a:t>Summary of coefficients of backward finite difference approximations of O(h</a:t>
            </a:r>
            <a:r>
              <a:rPr lang="en-US" sz="2400" baseline="30000" dirty="0">
                <a:latin typeface="+mn-lt"/>
                <a:cs typeface="+mn-cs"/>
              </a:rPr>
              <a:t>2</a:t>
            </a:r>
            <a:r>
              <a:rPr lang="en-US" sz="2400" dirty="0">
                <a:latin typeface="+mn-lt"/>
                <a:cs typeface="+mn-cs"/>
              </a:rPr>
              <a:t>)</a:t>
            </a:r>
          </a:p>
          <a:p>
            <a:pPr>
              <a:defRPr/>
            </a:pPr>
            <a:endParaRPr lang="en-US" sz="2400" dirty="0">
              <a:latin typeface="+mn-lt"/>
              <a:cs typeface="+mn-cs"/>
            </a:endParaRPr>
          </a:p>
          <a:p>
            <a:pPr>
              <a:spcAft>
                <a:spcPts val="0"/>
              </a:spcAft>
              <a:defRPr/>
            </a:pPr>
            <a:endParaRPr lang="en-US" sz="2400" dirty="0">
              <a:latin typeface="+mn-lt"/>
              <a:cs typeface="+mn-cs"/>
            </a:endParaRPr>
          </a:p>
          <a:p>
            <a:pPr>
              <a:spcAft>
                <a:spcPts val="0"/>
              </a:spcAft>
              <a:defRPr/>
            </a:pPr>
            <a:r>
              <a:rPr lang="en-US" sz="2400" dirty="0">
                <a:latin typeface="+mn-lt"/>
                <a:cs typeface="+mn-cs"/>
              </a:rPr>
              <a:t>                                                                                                          </a:t>
            </a:r>
          </a:p>
          <a:p>
            <a:pPr>
              <a:spcAft>
                <a:spcPts val="0"/>
              </a:spcAft>
              <a:defRPr/>
            </a:pPr>
            <a:endParaRPr lang="en-US" sz="2400" dirty="0">
              <a:latin typeface="+mn-lt"/>
              <a:cs typeface="+mn-cs"/>
            </a:endParaRPr>
          </a:p>
          <a:p>
            <a:pPr>
              <a:spcAft>
                <a:spcPts val="0"/>
              </a:spcAft>
              <a:defRPr/>
            </a:pPr>
            <a:endParaRPr lang="en-US" sz="2400" dirty="0">
              <a:latin typeface="+mn-lt"/>
              <a:cs typeface="+mn-cs"/>
            </a:endParaRPr>
          </a:p>
          <a:p>
            <a:pPr>
              <a:spcAft>
                <a:spcPts val="0"/>
              </a:spcAft>
              <a:defRPr/>
            </a:pPr>
            <a:r>
              <a:rPr lang="en-US" sz="2400" dirty="0">
                <a:latin typeface="+mn-lt"/>
                <a:cs typeface="+mn-cs"/>
              </a:rPr>
              <a:t>                                                                                                          </a:t>
            </a:r>
          </a:p>
        </p:txBody>
      </p:sp>
      <p:pic>
        <p:nvPicPr>
          <p:cNvPr id="4" name="Picture 2">
            <a:extLst>
              <a:ext uri="{FF2B5EF4-FFF2-40B4-BE49-F238E27FC236}">
                <a16:creationId xmlns:a16="http://schemas.microsoft.com/office/drawing/2014/main" id="{03BEE9B1-BFB8-4362-8147-072916723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70" y="3620854"/>
            <a:ext cx="7523162" cy="18277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149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DE144E-5AF4-43F1-886D-ECC2CC682126}"/>
              </a:ext>
            </a:extLst>
          </p:cNvPr>
          <p:cNvSpPr>
            <a:spLocks noGrp="1"/>
          </p:cNvSpPr>
          <p:nvPr>
            <p:ph type="title"/>
          </p:nvPr>
        </p:nvSpPr>
        <p:spPr>
          <a:xfrm>
            <a:off x="1295932" y="853734"/>
            <a:ext cx="8096773" cy="1260475"/>
          </a:xfrm>
        </p:spPr>
        <p:txBody>
          <a:bodyPr/>
          <a:lstStyle/>
          <a:p>
            <a:pPr algn="ctr"/>
            <a:r>
              <a:rPr lang="en-HK" b="1" dirty="0"/>
              <a:t>Example</a:t>
            </a:r>
            <a:endParaRPr lang="id-ID" b="1" dirty="0"/>
          </a:p>
        </p:txBody>
      </p:sp>
      <p:sp>
        <p:nvSpPr>
          <p:cNvPr id="3" name="Text Box 7">
            <a:extLst>
              <a:ext uri="{FF2B5EF4-FFF2-40B4-BE49-F238E27FC236}">
                <a16:creationId xmlns:a16="http://schemas.microsoft.com/office/drawing/2014/main" id="{C2C5DA55-FA78-47AB-807C-4E19B37D5E5F}"/>
              </a:ext>
            </a:extLst>
          </p:cNvPr>
          <p:cNvSpPr txBox="1">
            <a:spLocks noChangeArrowheads="1"/>
          </p:cNvSpPr>
          <p:nvPr/>
        </p:nvSpPr>
        <p:spPr bwMode="auto">
          <a:xfrm>
            <a:off x="1389306" y="2004881"/>
            <a:ext cx="8194505" cy="3785652"/>
          </a:xfrm>
          <a:prstGeom prst="rect">
            <a:avLst/>
          </a:prstGeom>
          <a:noFill/>
          <a:ln w="9525">
            <a:noFill/>
            <a:miter lim="800000"/>
            <a:headEnd/>
            <a:tailEnd/>
          </a:ln>
        </p:spPr>
        <p:txBody>
          <a:bodyPr wrap="square">
            <a:spAutoFit/>
          </a:bodyPr>
          <a:lstStyle/>
          <a:p>
            <a:pPr>
              <a:defRPr/>
            </a:pPr>
            <a:r>
              <a:rPr lang="en-US" sz="2400" dirty="0">
                <a:latin typeface="+mn-lt"/>
                <a:cs typeface="+mn-cs"/>
              </a:rPr>
              <a:t>Given the evenly spaced data points</a:t>
            </a:r>
          </a:p>
          <a:p>
            <a:pPr>
              <a:defRPr/>
            </a:pPr>
            <a:endParaRPr lang="en-US" sz="2400" dirty="0">
              <a:latin typeface="+mn-lt"/>
              <a:cs typeface="+mn-cs"/>
            </a:endParaRPr>
          </a:p>
          <a:p>
            <a:pPr>
              <a:defRPr/>
            </a:pPr>
            <a:endParaRPr lang="en-US" sz="2400" dirty="0">
              <a:latin typeface="+mn-lt"/>
              <a:cs typeface="+mn-cs"/>
            </a:endParaRPr>
          </a:p>
          <a:p>
            <a:pPr>
              <a:defRPr/>
            </a:pPr>
            <a:endParaRPr lang="en-US" sz="2400" dirty="0">
              <a:latin typeface="+mn-lt"/>
              <a:cs typeface="+mn-cs"/>
            </a:endParaRPr>
          </a:p>
          <a:p>
            <a:pPr>
              <a:defRPr/>
            </a:pPr>
            <a:r>
              <a:rPr lang="en-US" sz="2400" dirty="0">
                <a:latin typeface="+mn-lt"/>
                <a:cs typeface="+mn-cs"/>
              </a:rPr>
              <a:t>compute f ‘(x) and f ‘’(x) at x = 0 and 0.2 using finite difference approximations of O(h</a:t>
            </a:r>
            <a:r>
              <a:rPr lang="en-US" sz="2400" baseline="30000" dirty="0">
                <a:latin typeface="+mn-lt"/>
                <a:cs typeface="+mn-cs"/>
              </a:rPr>
              <a:t>2</a:t>
            </a:r>
            <a:r>
              <a:rPr lang="en-US" sz="2400" dirty="0">
                <a:latin typeface="+mn-lt"/>
                <a:cs typeface="+mn-cs"/>
              </a:rPr>
              <a:t>).</a:t>
            </a:r>
          </a:p>
          <a:p>
            <a:pPr>
              <a:defRPr/>
            </a:pPr>
            <a:endParaRPr lang="en-US" sz="2400" dirty="0">
              <a:latin typeface="+mn-lt"/>
              <a:cs typeface="+mn-cs"/>
            </a:endParaRPr>
          </a:p>
          <a:p>
            <a:pPr>
              <a:defRPr/>
            </a:pPr>
            <a:r>
              <a:rPr lang="en-US" sz="2400" b="1" dirty="0">
                <a:solidFill>
                  <a:srgbClr val="00B050"/>
                </a:solidFill>
                <a:latin typeface="+mn-lt"/>
                <a:cs typeface="+mn-cs"/>
              </a:rPr>
              <a:t>Solution</a:t>
            </a:r>
          </a:p>
          <a:p>
            <a:pPr>
              <a:defRPr/>
            </a:pPr>
            <a:r>
              <a:rPr lang="en-US" sz="2400" dirty="0">
                <a:latin typeface="+mn-lt"/>
                <a:cs typeface="+mn-cs"/>
              </a:rPr>
              <a:t>We use finite difference approximations of </a:t>
            </a:r>
            <a:r>
              <a:rPr lang="en-US" sz="2400" i="1" dirty="0">
                <a:latin typeface="+mn-lt"/>
                <a:cs typeface="+mn-cs"/>
              </a:rPr>
              <a:t>O(h2). From the forward difference </a:t>
            </a:r>
            <a:r>
              <a:rPr lang="en-US" sz="2400" dirty="0">
                <a:latin typeface="+mn-lt"/>
                <a:cs typeface="+mn-cs"/>
              </a:rPr>
              <a:t>tables, we get</a:t>
            </a:r>
            <a:endParaRPr lang="en-US" sz="2400" b="1" dirty="0">
              <a:solidFill>
                <a:srgbClr val="00B050"/>
              </a:solidFill>
              <a:latin typeface="+mn-lt"/>
              <a:cs typeface="+mn-cs"/>
            </a:endParaRPr>
          </a:p>
        </p:txBody>
      </p:sp>
      <p:pic>
        <p:nvPicPr>
          <p:cNvPr id="4" name="Picture 8">
            <a:extLst>
              <a:ext uri="{FF2B5EF4-FFF2-40B4-BE49-F238E27FC236}">
                <a16:creationId xmlns:a16="http://schemas.microsoft.com/office/drawing/2014/main" id="{6B60DFA0-DF4E-469D-97DD-3C5346BEAA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7020" y="2469346"/>
            <a:ext cx="5729287" cy="773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a:extLst>
              <a:ext uri="{FF2B5EF4-FFF2-40B4-BE49-F238E27FC236}">
                <a16:creationId xmlns:a16="http://schemas.microsoft.com/office/drawing/2014/main" id="{B96F6C13-C356-4AFD-8FAA-32FA96AB69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4107" y="5935376"/>
            <a:ext cx="7010400" cy="668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1764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Flow_SignoffStatus xmlns="47793baa-3cbb-486e-a055-4d42ce3882d7" xsi:nil="true"/>
    <_dlc_DocId xmlns="9fdf624c-fedc-4f6c-b928-0c7bf4c9e100">J56STF5CZXNR-2061195910-691142</_dlc_DocId>
    <_dlc_DocIdUrl xmlns="9fdf624c-fedc-4f6c-b928-0c7bf4c9e100">
      <Url>https://binusianorg.sharepoint.com/sites/arc/_layouts/15/DocIdRedir.aspx?ID=J56STF5CZXNR-2061195910-691142</Url>
      <Description>J56STF5CZXNR-2061195910-691142</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44340CFFCDDB44F9904404F1FA9688C" ma:contentTypeVersion="15" ma:contentTypeDescription="Create a new document." ma:contentTypeScope="" ma:versionID="939164fb4ce9d77da8b44cb5205bf59b">
  <xsd:schema xmlns:xsd="http://www.w3.org/2001/XMLSchema" xmlns:xs="http://www.w3.org/2001/XMLSchema" xmlns:p="http://schemas.microsoft.com/office/2006/metadata/properties" xmlns:ns2="9fdf624c-fedc-4f6c-b928-0c7bf4c9e100" xmlns:ns3="47793baa-3cbb-486e-a055-4d42ce3882d7" xmlns:ns4="http://schemas.microsoft.com/sharepoint/v3/fields" targetNamespace="http://schemas.microsoft.com/office/2006/metadata/properties" ma:root="true" ma:fieldsID="63b003db5a72b2282a54ad3b1f995462" ns2:_="" ns3:_="" ns4:_="">
    <xsd:import namespace="9fdf624c-fedc-4f6c-b928-0c7bf4c9e100"/>
    <xsd:import namespace="47793baa-3cbb-486e-a055-4d42ce3882d7"/>
    <xsd:import namespace="http://schemas.microsoft.com/sharepoint/v3/fields"/>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2:SharedWithUsers" minOccurs="0"/>
                <xsd:element ref="ns2:SharedWithDetails" minOccurs="0"/>
                <xsd:element ref="ns3:MediaServiceLocation" minOccurs="0"/>
                <xsd:element ref="ns3:MediaServiceAutoKeyPoints" minOccurs="0"/>
                <xsd:element ref="ns3:MediaServiceKeyPoints" minOccurs="0"/>
                <xsd:element ref="ns3:_Flow_SignoffStatus" minOccurs="0"/>
                <xsd:element ref="ns4:_Vers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df624c-fedc-4f6c-b928-0c7bf4c9e10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793baa-3cbb-486e-a055-4d42ce3882d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_Flow_SignoffStatus" ma:index="23" nillable="true" ma:displayName="Sign-off status" ma:internalName="Sign_x002d_off_x0020_status">
      <xsd:simpleType>
        <xsd:restriction base="dms:Text"/>
      </xsd:simpleType>
    </xsd:element>
    <xsd:element name="MediaLengthInSeconds" ma:index="2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24"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313E50-9F1C-4EB2-8248-D1942A92381A}">
  <ds:schemaRefs>
    <ds:schemaRef ds:uri="http://schemas.microsoft.com/office/2006/metadata/properties"/>
    <ds:schemaRef ds:uri="http://schemas.microsoft.com/office/infopath/2007/PartnerControls"/>
    <ds:schemaRef ds:uri="http://schemas.microsoft.com/sharepoint/v3/fields"/>
    <ds:schemaRef ds:uri="47793baa-3cbb-486e-a055-4d42ce3882d7"/>
    <ds:schemaRef ds:uri="9fdf624c-fedc-4f6c-b928-0c7bf4c9e100"/>
  </ds:schemaRefs>
</ds:datastoreItem>
</file>

<file path=customXml/itemProps2.xml><?xml version="1.0" encoding="utf-8"?>
<ds:datastoreItem xmlns:ds="http://schemas.openxmlformats.org/officeDocument/2006/customXml" ds:itemID="{61361C9D-5A18-4E58-8BA9-7D22F5AD4A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df624c-fedc-4f6c-b928-0c7bf4c9e100"/>
    <ds:schemaRef ds:uri="47793baa-3cbb-486e-a055-4d42ce3882d7"/>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6D8D10-5CE6-45C0-899F-3757B0B76385}">
  <ds:schemaRefs>
    <ds:schemaRef ds:uri="http://schemas.microsoft.com/sharepoint/events"/>
  </ds:schemaRefs>
</ds:datastoreItem>
</file>

<file path=customXml/itemProps4.xml><?xml version="1.0" encoding="utf-8"?>
<ds:datastoreItem xmlns:ds="http://schemas.openxmlformats.org/officeDocument/2006/customXml" ds:itemID="{CED985A4-BE78-47BD-93FF-32CA6D846A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2380</TotalTime>
  <Words>960</Words>
  <Application>Microsoft Office PowerPoint</Application>
  <PresentationFormat>Custom</PresentationFormat>
  <Paragraphs>145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Open Sans</vt:lpstr>
      <vt:lpstr>Office Theme</vt:lpstr>
      <vt:lpstr>PowerPoint Presentation</vt:lpstr>
      <vt:lpstr>Outlines</vt:lpstr>
      <vt:lpstr>Finite Difference Approximations</vt:lpstr>
      <vt:lpstr>First Central Difference Approximations</vt:lpstr>
      <vt:lpstr>First Forward Difference Approximations</vt:lpstr>
      <vt:lpstr>First Backward Difference Approximations</vt:lpstr>
      <vt:lpstr>The Second Forward Difference Approximations</vt:lpstr>
      <vt:lpstr>The Second Backward Difference Approximations</vt:lpstr>
      <vt:lpstr>Example</vt:lpstr>
      <vt:lpstr>Example</vt:lpstr>
      <vt:lpstr>Richardson Extrapolation</vt:lpstr>
      <vt:lpstr>Richardson Extrapolation</vt:lpstr>
      <vt:lpstr>Richardson Extrapolation</vt:lpstr>
      <vt:lpstr>Example 2</vt:lpstr>
      <vt:lpstr>Example 2</vt:lpstr>
      <vt:lpstr>Exercise</vt:lpstr>
      <vt:lpstr>Derivatives by Extrapolation</vt:lpstr>
      <vt:lpstr>Polynomial Interpolant</vt:lpstr>
      <vt:lpstr>Example 3</vt:lpstr>
      <vt:lpstr>Example 3</vt:lpstr>
      <vt:lpstr> These slides have been adapted from:  Kong, Q., Siauw, T., &amp; Bayen, A. M. (2021). Python Programming and Numerical Methods: A Guide for Engineers and Scientists. Academic Press. ISBN: 978-0-12-819549-9   Kiusalaas, J. (2013). Numerical Methods in Engineering with Python 3. United Kingdom: Cambridge University Press. ISBN:9781107033856   additional materials Chapra, S.C (2015). Numerical Methods for Engineers. 6st Edition. McGraw-Hill Companies, Inc . New York. ISBN. 978-981-4670-87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danton sihombing</dc:creator>
  <cp:lastModifiedBy>FABIAN</cp:lastModifiedBy>
  <cp:revision>58</cp:revision>
  <dcterms:created xsi:type="dcterms:W3CDTF">2014-01-27T02:13:18Z</dcterms:created>
  <dcterms:modified xsi:type="dcterms:W3CDTF">2021-11-30T04:07:48Z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0x010100144340CFFCDDB44F9904404F1FA9688C</vt:lpwstr>
  </property>
  <property fmtid="{D5CDD505-2E9C-101B-9397-08002B2CF9AE}" pid="3" name="_dlc_DocIdItemGuid">
    <vt:lpwstr>607fc7ea-bc95-4549-a0d4-b252b58b529e</vt:lpwstr>
  </property>
</Properties>
</file>