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2"/>
  </p:notesMasterIdLst>
  <p:sldIdLst>
    <p:sldId id="256" r:id="rId6"/>
    <p:sldId id="257" r:id="rId7"/>
    <p:sldId id="496" r:id="rId8"/>
    <p:sldId id="497" r:id="rId9"/>
    <p:sldId id="498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9" r:id="rId18"/>
    <p:sldId id="508" r:id="rId19"/>
    <p:sldId id="514" r:id="rId20"/>
    <p:sldId id="510" r:id="rId21"/>
    <p:sldId id="511" r:id="rId22"/>
    <p:sldId id="512" r:id="rId23"/>
    <p:sldId id="513" r:id="rId24"/>
    <p:sldId id="515" r:id="rId25"/>
    <p:sldId id="518" r:id="rId26"/>
    <p:sldId id="516" r:id="rId27"/>
    <p:sldId id="517" r:id="rId28"/>
    <p:sldId id="519" r:id="rId29"/>
    <p:sldId id="520" r:id="rId30"/>
    <p:sldId id="271" r:id="rId31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6D91671F-11EC-43A0-B0B5-6D80C965B915}">
          <p14:sldIdLst>
            <p14:sldId id="256"/>
          </p14:sldIdLst>
        </p14:section>
        <p14:section name="COURSE CONTENT" id="{6162E7E0-B512-4FEF-B619-C9187795397D}">
          <p14:sldIdLst>
            <p14:sldId id="257"/>
            <p14:sldId id="496"/>
            <p14:sldId id="497"/>
            <p14:sldId id="498"/>
            <p14:sldId id="501"/>
            <p14:sldId id="502"/>
            <p14:sldId id="503"/>
            <p14:sldId id="504"/>
            <p14:sldId id="505"/>
            <p14:sldId id="506"/>
            <p14:sldId id="507"/>
            <p14:sldId id="509"/>
            <p14:sldId id="508"/>
            <p14:sldId id="514"/>
            <p14:sldId id="510"/>
            <p14:sldId id="511"/>
            <p14:sldId id="512"/>
            <p14:sldId id="513"/>
            <p14:sldId id="515"/>
            <p14:sldId id="518"/>
            <p14:sldId id="516"/>
            <p14:sldId id="517"/>
            <p14:sldId id="519"/>
            <p14:sldId id="520"/>
          </p14:sldIdLst>
        </p14:section>
        <p14:section name="REFERENCES" id="{11ED6803-A38C-4226-8496-86D05012E7E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3484"/>
  </p:normalViewPr>
  <p:slideViewPr>
    <p:cSldViewPr snapToGrid="0" snapToObjects="1">
      <p:cViewPr>
        <p:scale>
          <a:sx n="75" d="100"/>
          <a:sy n="75" d="100"/>
        </p:scale>
        <p:origin x="1296" y="43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CEF7D-5EC8-4A05-A41F-77AEF1769232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13CC2F-7B58-4A56-A2E8-CFBADA7981B4}">
      <dgm:prSet custT="1"/>
      <dgm:spPr/>
      <dgm:t>
        <a:bodyPr/>
        <a:lstStyle/>
        <a:p>
          <a:pPr rtl="0"/>
          <a:endParaRPr lang="en-US" sz="2400" dirty="0"/>
        </a:p>
      </dgm:t>
    </dgm:pt>
    <dgm:pt modelId="{8CD108C6-D230-436B-8558-F3230C5F4270}" type="parTrans" cxnId="{8AE4D593-D44D-40F3-B382-9A5B3290995C}">
      <dgm:prSet/>
      <dgm:spPr/>
      <dgm:t>
        <a:bodyPr/>
        <a:lstStyle/>
        <a:p>
          <a:endParaRPr lang="en-US" sz="2400"/>
        </a:p>
      </dgm:t>
    </dgm:pt>
    <dgm:pt modelId="{51EC29B2-0FDD-4BC1-9078-15BBD67E4AEB}" type="sibTrans" cxnId="{8AE4D593-D44D-40F3-B382-9A5B3290995C}">
      <dgm:prSet/>
      <dgm:spPr/>
      <dgm:t>
        <a:bodyPr/>
        <a:lstStyle/>
        <a:p>
          <a:endParaRPr lang="en-US" sz="2400"/>
        </a:p>
      </dgm:t>
    </dgm:pt>
    <dgm:pt modelId="{813A22DC-E602-466D-9A88-6C88FD54F9CC}">
      <dgm:prSet custT="1"/>
      <dgm:spPr/>
      <dgm:t>
        <a:bodyPr/>
        <a:lstStyle/>
        <a:p>
          <a:pPr rtl="0"/>
          <a:endParaRPr lang="en-US" sz="2400" dirty="0"/>
        </a:p>
      </dgm:t>
    </dgm:pt>
    <dgm:pt modelId="{FEC4DD08-EE72-420D-8E8E-61886CB93135}" type="parTrans" cxnId="{1E8A4D4D-F295-4166-9C9D-AEED4E690591}">
      <dgm:prSet/>
      <dgm:spPr/>
      <dgm:t>
        <a:bodyPr/>
        <a:lstStyle/>
        <a:p>
          <a:endParaRPr lang="en-US" sz="2400"/>
        </a:p>
      </dgm:t>
    </dgm:pt>
    <dgm:pt modelId="{2B72E5EA-EAB3-43ED-9A17-859333A00D3E}" type="sibTrans" cxnId="{1E8A4D4D-F295-4166-9C9D-AEED4E690591}">
      <dgm:prSet/>
      <dgm:spPr/>
      <dgm:t>
        <a:bodyPr/>
        <a:lstStyle/>
        <a:p>
          <a:endParaRPr lang="en-US" sz="2400"/>
        </a:p>
      </dgm:t>
    </dgm:pt>
    <dgm:pt modelId="{57F1890E-47B0-4570-9DE9-7A0841401264}">
      <dgm:prSet custT="1"/>
      <dgm:spPr/>
      <dgm:t>
        <a:bodyPr/>
        <a:lstStyle/>
        <a:p>
          <a:pPr rtl="0"/>
          <a:r>
            <a:rPr lang="en-AU" sz="2400" dirty="0"/>
            <a:t>Newton-Core Formulas</a:t>
          </a:r>
          <a:endParaRPr lang="en-US" sz="2400" dirty="0"/>
        </a:p>
      </dgm:t>
    </dgm:pt>
    <dgm:pt modelId="{287B2255-4C57-4D55-8BC9-0866553FDEE1}" type="parTrans" cxnId="{32637F0C-801C-40C1-A0EF-7A4774FBF2D3}">
      <dgm:prSet/>
      <dgm:spPr/>
      <dgm:t>
        <a:bodyPr/>
        <a:lstStyle/>
        <a:p>
          <a:endParaRPr lang="en-US" sz="2400"/>
        </a:p>
      </dgm:t>
    </dgm:pt>
    <dgm:pt modelId="{C65B0580-16CE-4666-A2EA-41B6E702E2E2}" type="sibTrans" cxnId="{32637F0C-801C-40C1-A0EF-7A4774FBF2D3}">
      <dgm:prSet/>
      <dgm:spPr/>
      <dgm:t>
        <a:bodyPr/>
        <a:lstStyle/>
        <a:p>
          <a:endParaRPr lang="en-US" sz="2400"/>
        </a:p>
      </dgm:t>
    </dgm:pt>
    <dgm:pt modelId="{03B99D27-927D-42BB-B3AA-93B152B6DF51}">
      <dgm:prSet custT="1"/>
      <dgm:spPr/>
      <dgm:t>
        <a:bodyPr/>
        <a:lstStyle/>
        <a:p>
          <a:pPr rtl="0"/>
          <a:endParaRPr lang="en-AU" sz="2400" dirty="0"/>
        </a:p>
      </dgm:t>
    </dgm:pt>
    <dgm:pt modelId="{D8958402-1DB1-4D8C-8145-728626A4CB82}" type="sibTrans" cxnId="{BFADF03C-01B5-4078-8C35-C1E33303F758}">
      <dgm:prSet/>
      <dgm:spPr/>
      <dgm:t>
        <a:bodyPr/>
        <a:lstStyle/>
        <a:p>
          <a:endParaRPr lang="en-US" sz="2400"/>
        </a:p>
      </dgm:t>
    </dgm:pt>
    <dgm:pt modelId="{3FB213A9-D018-4380-8E22-CA2B3BC4B808}" type="parTrans" cxnId="{BFADF03C-01B5-4078-8C35-C1E33303F758}">
      <dgm:prSet/>
      <dgm:spPr/>
      <dgm:t>
        <a:bodyPr/>
        <a:lstStyle/>
        <a:p>
          <a:endParaRPr lang="en-US" sz="2400"/>
        </a:p>
      </dgm:t>
    </dgm:pt>
    <dgm:pt modelId="{ACB9CF8A-1C58-441C-9F5D-27C1D102621E}">
      <dgm:prSet custT="1"/>
      <dgm:spPr/>
      <dgm:t>
        <a:bodyPr/>
        <a:lstStyle/>
        <a:p>
          <a:r>
            <a:rPr lang="en-AU" sz="2400" dirty="0"/>
            <a:t>Gaussian Integration</a:t>
          </a:r>
          <a:endParaRPr lang="en-US" sz="2400" dirty="0"/>
        </a:p>
      </dgm:t>
    </dgm:pt>
    <dgm:pt modelId="{5C5EC970-D98A-4EE6-9788-0E3F76CC8485}" type="parTrans" cxnId="{DC64EB99-E25A-42E9-8C2E-80E78FCB1285}">
      <dgm:prSet/>
      <dgm:spPr/>
      <dgm:t>
        <a:bodyPr/>
        <a:lstStyle/>
        <a:p>
          <a:endParaRPr lang="en-US" sz="2400"/>
        </a:p>
      </dgm:t>
    </dgm:pt>
    <dgm:pt modelId="{3B2A3A4D-BF82-4413-AC74-BA09615F4EF5}" type="sibTrans" cxnId="{DC64EB99-E25A-42E9-8C2E-80E78FCB1285}">
      <dgm:prSet/>
      <dgm:spPr/>
      <dgm:t>
        <a:bodyPr/>
        <a:lstStyle/>
        <a:p>
          <a:endParaRPr lang="en-US" sz="2400"/>
        </a:p>
      </dgm:t>
    </dgm:pt>
    <dgm:pt modelId="{80BC2113-7A29-4CF9-9A09-DC7505D2914A}">
      <dgm:prSet custT="1"/>
      <dgm:spPr/>
      <dgm:t>
        <a:bodyPr/>
        <a:lstStyle/>
        <a:p>
          <a:pPr rtl="0"/>
          <a:r>
            <a:rPr lang="en-AU" sz="2400" dirty="0"/>
            <a:t>Romberg Integration</a:t>
          </a:r>
          <a:endParaRPr lang="en-US" sz="2400" dirty="0"/>
        </a:p>
      </dgm:t>
    </dgm:pt>
    <dgm:pt modelId="{D8CBFCD2-BC09-4450-912B-C0DDED2DB8CE}" type="sibTrans" cxnId="{B84860CC-1C6C-4B29-8B7B-190C6DDD1161}">
      <dgm:prSet/>
      <dgm:spPr/>
      <dgm:t>
        <a:bodyPr/>
        <a:lstStyle/>
        <a:p>
          <a:endParaRPr lang="en-US" sz="2400"/>
        </a:p>
      </dgm:t>
    </dgm:pt>
    <dgm:pt modelId="{47814BC9-E063-4882-A931-4BF6448E51E9}" type="parTrans" cxnId="{B84860CC-1C6C-4B29-8B7B-190C6DDD1161}">
      <dgm:prSet/>
      <dgm:spPr/>
      <dgm:t>
        <a:bodyPr/>
        <a:lstStyle/>
        <a:p>
          <a:endParaRPr lang="en-US" sz="2400"/>
        </a:p>
      </dgm:t>
    </dgm:pt>
    <dgm:pt modelId="{F1A3A007-2278-478E-BEAD-E947AFD6EEF5}" type="pres">
      <dgm:prSet presAssocID="{8B4CEF7D-5EC8-4A05-A41F-77AEF1769232}" presName="linearFlow" presStyleCnt="0">
        <dgm:presLayoutVars>
          <dgm:dir/>
          <dgm:animLvl val="lvl"/>
          <dgm:resizeHandles val="exact"/>
        </dgm:presLayoutVars>
      </dgm:prSet>
      <dgm:spPr/>
    </dgm:pt>
    <dgm:pt modelId="{A1B46474-506F-45F1-9BC1-12B310C68918}" type="pres">
      <dgm:prSet presAssocID="{3B13CC2F-7B58-4A56-A2E8-CFBADA7981B4}" presName="composite" presStyleCnt="0"/>
      <dgm:spPr/>
    </dgm:pt>
    <dgm:pt modelId="{483649D5-DF2F-4788-95C0-664ECA143303}" type="pres">
      <dgm:prSet presAssocID="{3B13CC2F-7B58-4A56-A2E8-CFBADA7981B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0A81B8-9CE7-4FA9-BF7A-F64C18DBEEE0}" type="pres">
      <dgm:prSet presAssocID="{3B13CC2F-7B58-4A56-A2E8-CFBADA7981B4}" presName="descendantText" presStyleLbl="alignAcc1" presStyleIdx="0" presStyleCnt="3" custLinFactNeighborX="10200" custLinFactNeighborY="-21315">
        <dgm:presLayoutVars>
          <dgm:bulletEnabled val="1"/>
        </dgm:presLayoutVars>
      </dgm:prSet>
      <dgm:spPr/>
    </dgm:pt>
    <dgm:pt modelId="{1F504ECB-88E1-4B8C-8194-A587A00591C2}" type="pres">
      <dgm:prSet presAssocID="{51EC29B2-0FDD-4BC1-9078-15BBD67E4AEB}" presName="sp" presStyleCnt="0"/>
      <dgm:spPr/>
    </dgm:pt>
    <dgm:pt modelId="{42FCC7D6-8265-4DC8-A44E-E2C5BDB19EB8}" type="pres">
      <dgm:prSet presAssocID="{03B99D27-927D-42BB-B3AA-93B152B6DF51}" presName="composite" presStyleCnt="0"/>
      <dgm:spPr/>
    </dgm:pt>
    <dgm:pt modelId="{21CF96E4-7ACB-4A73-BEC0-622C50FCA161}" type="pres">
      <dgm:prSet presAssocID="{03B99D27-927D-42BB-B3AA-93B152B6DF5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E7460E3-A434-47A5-9D7A-C6340DE68F62}" type="pres">
      <dgm:prSet presAssocID="{03B99D27-927D-42BB-B3AA-93B152B6DF51}" presName="descendantText" presStyleLbl="alignAcc1" presStyleIdx="1" presStyleCnt="3">
        <dgm:presLayoutVars>
          <dgm:bulletEnabled val="1"/>
        </dgm:presLayoutVars>
      </dgm:prSet>
      <dgm:spPr/>
    </dgm:pt>
    <dgm:pt modelId="{CE8CF6A4-EAE8-440C-BE36-40E3BAF7D262}" type="pres">
      <dgm:prSet presAssocID="{D8958402-1DB1-4D8C-8145-728626A4CB82}" presName="sp" presStyleCnt="0"/>
      <dgm:spPr/>
    </dgm:pt>
    <dgm:pt modelId="{9E8C3C75-D595-40E8-8086-F716B84A010B}" type="pres">
      <dgm:prSet presAssocID="{813A22DC-E602-466D-9A88-6C88FD54F9CC}" presName="composite" presStyleCnt="0"/>
      <dgm:spPr/>
    </dgm:pt>
    <dgm:pt modelId="{BFC5DDC4-2C3D-4125-871D-4DDC702D908E}" type="pres">
      <dgm:prSet presAssocID="{813A22DC-E602-466D-9A88-6C88FD54F9C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B925277-B4AD-4754-84CC-76FD3BFCD21A}" type="pres">
      <dgm:prSet presAssocID="{813A22DC-E602-466D-9A88-6C88FD54F9C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2637F0C-801C-40C1-A0EF-7A4774FBF2D3}" srcId="{3B13CC2F-7B58-4A56-A2E8-CFBADA7981B4}" destId="{57F1890E-47B0-4570-9DE9-7A0841401264}" srcOrd="0" destOrd="0" parTransId="{287B2255-4C57-4D55-8BC9-0866553FDEE1}" sibTransId="{C65B0580-16CE-4666-A2EA-41B6E702E2E2}"/>
    <dgm:cxn modelId="{B496073A-937C-40BE-A225-838D3B2DE94B}" type="presOf" srcId="{80BC2113-7A29-4CF9-9A09-DC7505D2914A}" destId="{DE7460E3-A434-47A5-9D7A-C6340DE68F62}" srcOrd="0" destOrd="0" presId="urn:microsoft.com/office/officeart/2005/8/layout/chevron2"/>
    <dgm:cxn modelId="{BFADF03C-01B5-4078-8C35-C1E33303F758}" srcId="{8B4CEF7D-5EC8-4A05-A41F-77AEF1769232}" destId="{03B99D27-927D-42BB-B3AA-93B152B6DF51}" srcOrd="1" destOrd="0" parTransId="{3FB213A9-D018-4380-8E22-CA2B3BC4B808}" sibTransId="{D8958402-1DB1-4D8C-8145-728626A4CB82}"/>
    <dgm:cxn modelId="{25D08968-3528-4D97-87F1-7E64A74D6B0E}" type="presOf" srcId="{8B4CEF7D-5EC8-4A05-A41F-77AEF1769232}" destId="{F1A3A007-2278-478E-BEAD-E947AFD6EEF5}" srcOrd="0" destOrd="0" presId="urn:microsoft.com/office/officeart/2005/8/layout/chevron2"/>
    <dgm:cxn modelId="{1E8A4D4D-F295-4166-9C9D-AEED4E690591}" srcId="{8B4CEF7D-5EC8-4A05-A41F-77AEF1769232}" destId="{813A22DC-E602-466D-9A88-6C88FD54F9CC}" srcOrd="2" destOrd="0" parTransId="{FEC4DD08-EE72-420D-8E8E-61886CB93135}" sibTransId="{2B72E5EA-EAB3-43ED-9A17-859333A00D3E}"/>
    <dgm:cxn modelId="{8AE4D593-D44D-40F3-B382-9A5B3290995C}" srcId="{8B4CEF7D-5EC8-4A05-A41F-77AEF1769232}" destId="{3B13CC2F-7B58-4A56-A2E8-CFBADA7981B4}" srcOrd="0" destOrd="0" parTransId="{8CD108C6-D230-436B-8558-F3230C5F4270}" sibTransId="{51EC29B2-0FDD-4BC1-9078-15BBD67E4AEB}"/>
    <dgm:cxn modelId="{CE084A95-F1B8-4A65-9F84-7AD3EFFDD33E}" type="presOf" srcId="{3B13CC2F-7B58-4A56-A2E8-CFBADA7981B4}" destId="{483649D5-DF2F-4788-95C0-664ECA143303}" srcOrd="0" destOrd="0" presId="urn:microsoft.com/office/officeart/2005/8/layout/chevron2"/>
    <dgm:cxn modelId="{DC64EB99-E25A-42E9-8C2E-80E78FCB1285}" srcId="{813A22DC-E602-466D-9A88-6C88FD54F9CC}" destId="{ACB9CF8A-1C58-441C-9F5D-27C1D102621E}" srcOrd="0" destOrd="0" parTransId="{5C5EC970-D98A-4EE6-9788-0E3F76CC8485}" sibTransId="{3B2A3A4D-BF82-4413-AC74-BA09615F4EF5}"/>
    <dgm:cxn modelId="{6920C8C1-E120-4BCD-92AB-A086E49D17E8}" type="presOf" srcId="{03B99D27-927D-42BB-B3AA-93B152B6DF51}" destId="{21CF96E4-7ACB-4A73-BEC0-622C50FCA161}" srcOrd="0" destOrd="0" presId="urn:microsoft.com/office/officeart/2005/8/layout/chevron2"/>
    <dgm:cxn modelId="{B84860CC-1C6C-4B29-8B7B-190C6DDD1161}" srcId="{03B99D27-927D-42BB-B3AA-93B152B6DF51}" destId="{80BC2113-7A29-4CF9-9A09-DC7505D2914A}" srcOrd="0" destOrd="0" parTransId="{47814BC9-E063-4882-A931-4BF6448E51E9}" sibTransId="{D8CBFCD2-BC09-4450-912B-C0DDED2DB8CE}"/>
    <dgm:cxn modelId="{1187FCCD-8B1D-4F2F-B1CE-A98A4BF8B79D}" type="presOf" srcId="{813A22DC-E602-466D-9A88-6C88FD54F9CC}" destId="{BFC5DDC4-2C3D-4125-871D-4DDC702D908E}" srcOrd="0" destOrd="0" presId="urn:microsoft.com/office/officeart/2005/8/layout/chevron2"/>
    <dgm:cxn modelId="{3FCFF0E2-C54B-47F6-8CD1-6D1B853F5DC2}" type="presOf" srcId="{57F1890E-47B0-4570-9DE9-7A0841401264}" destId="{660A81B8-9CE7-4FA9-BF7A-F64C18DBEEE0}" srcOrd="0" destOrd="0" presId="urn:microsoft.com/office/officeart/2005/8/layout/chevron2"/>
    <dgm:cxn modelId="{412538F3-61EB-40F6-BBB1-4F1EC0E994B0}" type="presOf" srcId="{ACB9CF8A-1C58-441C-9F5D-27C1D102621E}" destId="{1B925277-B4AD-4754-84CC-76FD3BFCD21A}" srcOrd="0" destOrd="0" presId="urn:microsoft.com/office/officeart/2005/8/layout/chevron2"/>
    <dgm:cxn modelId="{786B3C20-0C9D-4308-BA09-5858A391CB32}" type="presParOf" srcId="{F1A3A007-2278-478E-BEAD-E947AFD6EEF5}" destId="{A1B46474-506F-45F1-9BC1-12B310C68918}" srcOrd="0" destOrd="0" presId="urn:microsoft.com/office/officeart/2005/8/layout/chevron2"/>
    <dgm:cxn modelId="{9372B6B9-A43F-4F4A-B38F-4EDD48073C48}" type="presParOf" srcId="{A1B46474-506F-45F1-9BC1-12B310C68918}" destId="{483649D5-DF2F-4788-95C0-664ECA143303}" srcOrd="0" destOrd="0" presId="urn:microsoft.com/office/officeart/2005/8/layout/chevron2"/>
    <dgm:cxn modelId="{0EA5E6A5-57B7-40D4-932F-CB737C1671CC}" type="presParOf" srcId="{A1B46474-506F-45F1-9BC1-12B310C68918}" destId="{660A81B8-9CE7-4FA9-BF7A-F64C18DBEEE0}" srcOrd="1" destOrd="0" presId="urn:microsoft.com/office/officeart/2005/8/layout/chevron2"/>
    <dgm:cxn modelId="{91058BB5-1B9A-4170-B593-CEF67140E1A7}" type="presParOf" srcId="{F1A3A007-2278-478E-BEAD-E947AFD6EEF5}" destId="{1F504ECB-88E1-4B8C-8194-A587A00591C2}" srcOrd="1" destOrd="0" presId="urn:microsoft.com/office/officeart/2005/8/layout/chevron2"/>
    <dgm:cxn modelId="{256D73FA-1643-44BD-BC45-4B03A61FD389}" type="presParOf" srcId="{F1A3A007-2278-478E-BEAD-E947AFD6EEF5}" destId="{42FCC7D6-8265-4DC8-A44E-E2C5BDB19EB8}" srcOrd="2" destOrd="0" presId="urn:microsoft.com/office/officeart/2005/8/layout/chevron2"/>
    <dgm:cxn modelId="{C5B0E53D-0247-4EA7-8C85-F075AF8ADDB0}" type="presParOf" srcId="{42FCC7D6-8265-4DC8-A44E-E2C5BDB19EB8}" destId="{21CF96E4-7ACB-4A73-BEC0-622C50FCA161}" srcOrd="0" destOrd="0" presId="urn:microsoft.com/office/officeart/2005/8/layout/chevron2"/>
    <dgm:cxn modelId="{B1BB681D-7C9D-4F47-9CBC-DA6045DDA53E}" type="presParOf" srcId="{42FCC7D6-8265-4DC8-A44E-E2C5BDB19EB8}" destId="{DE7460E3-A434-47A5-9D7A-C6340DE68F62}" srcOrd="1" destOrd="0" presId="urn:microsoft.com/office/officeart/2005/8/layout/chevron2"/>
    <dgm:cxn modelId="{FCE223C8-C6F2-4246-9B25-96848DA6BF3F}" type="presParOf" srcId="{F1A3A007-2278-478E-BEAD-E947AFD6EEF5}" destId="{CE8CF6A4-EAE8-440C-BE36-40E3BAF7D262}" srcOrd="3" destOrd="0" presId="urn:microsoft.com/office/officeart/2005/8/layout/chevron2"/>
    <dgm:cxn modelId="{3890E290-45E3-4987-B5AE-C8996093CA02}" type="presParOf" srcId="{F1A3A007-2278-478E-BEAD-E947AFD6EEF5}" destId="{9E8C3C75-D595-40E8-8086-F716B84A010B}" srcOrd="4" destOrd="0" presId="urn:microsoft.com/office/officeart/2005/8/layout/chevron2"/>
    <dgm:cxn modelId="{F7D23887-AF32-4A6E-BAE0-CE15F1836584}" type="presParOf" srcId="{9E8C3C75-D595-40E8-8086-F716B84A010B}" destId="{BFC5DDC4-2C3D-4125-871D-4DDC702D908E}" srcOrd="0" destOrd="0" presId="urn:microsoft.com/office/officeart/2005/8/layout/chevron2"/>
    <dgm:cxn modelId="{78ABF4A5-4CA3-43D6-A4D7-5E09F9099A29}" type="presParOf" srcId="{9E8C3C75-D595-40E8-8086-F716B84A010B}" destId="{1B925277-B4AD-4754-84CC-76FD3BFCD2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649D5-DF2F-4788-95C0-664ECA143303}">
      <dsp:nvSpPr>
        <dsp:cNvPr id="0" name=""/>
        <dsp:cNvSpPr/>
      </dsp:nvSpPr>
      <dsp:spPr>
        <a:xfrm rot="5400000">
          <a:off x="-164998" y="166310"/>
          <a:ext cx="1099988" cy="7699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0" y="386308"/>
        <a:ext cx="769992" cy="329996"/>
      </dsp:txXfrm>
    </dsp:sp>
    <dsp:sp modelId="{660A81B8-9CE7-4FA9-BF7A-F64C18DBEEE0}">
      <dsp:nvSpPr>
        <dsp:cNvPr id="0" name=""/>
        <dsp:cNvSpPr/>
      </dsp:nvSpPr>
      <dsp:spPr>
        <a:xfrm rot="5400000">
          <a:off x="3151699" y="-2381707"/>
          <a:ext cx="714992" cy="54784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Newton-Core Formulas</a:t>
          </a:r>
          <a:endParaRPr lang="en-US" sz="2400" kern="1200" dirty="0"/>
        </a:p>
      </dsp:txBody>
      <dsp:txXfrm rot="-5400000">
        <a:off x="769992" y="34903"/>
        <a:ext cx="5443504" cy="645186"/>
      </dsp:txXfrm>
    </dsp:sp>
    <dsp:sp modelId="{21CF96E4-7ACB-4A73-BEC0-622C50FCA161}">
      <dsp:nvSpPr>
        <dsp:cNvPr id="0" name=""/>
        <dsp:cNvSpPr/>
      </dsp:nvSpPr>
      <dsp:spPr>
        <a:xfrm rot="5400000">
          <a:off x="-164998" y="1062803"/>
          <a:ext cx="1099988" cy="769992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 dirty="0"/>
        </a:p>
      </dsp:txBody>
      <dsp:txXfrm rot="-5400000">
        <a:off x="0" y="1282801"/>
        <a:ext cx="769992" cy="329996"/>
      </dsp:txXfrm>
    </dsp:sp>
    <dsp:sp modelId="{DE7460E3-A434-47A5-9D7A-C6340DE68F62}">
      <dsp:nvSpPr>
        <dsp:cNvPr id="0" name=""/>
        <dsp:cNvSpPr/>
      </dsp:nvSpPr>
      <dsp:spPr>
        <a:xfrm rot="5400000">
          <a:off x="3151699" y="-1483901"/>
          <a:ext cx="714992" cy="54784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Romberg Integration</a:t>
          </a:r>
          <a:endParaRPr lang="en-US" sz="2400" kern="1200" dirty="0"/>
        </a:p>
      </dsp:txBody>
      <dsp:txXfrm rot="-5400000">
        <a:off x="769992" y="932709"/>
        <a:ext cx="5443504" cy="645186"/>
      </dsp:txXfrm>
    </dsp:sp>
    <dsp:sp modelId="{BFC5DDC4-2C3D-4125-871D-4DDC702D908E}">
      <dsp:nvSpPr>
        <dsp:cNvPr id="0" name=""/>
        <dsp:cNvSpPr/>
      </dsp:nvSpPr>
      <dsp:spPr>
        <a:xfrm rot="5400000">
          <a:off x="-164998" y="1959297"/>
          <a:ext cx="1099988" cy="76999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5400000">
        <a:off x="0" y="2179295"/>
        <a:ext cx="769992" cy="329996"/>
      </dsp:txXfrm>
    </dsp:sp>
    <dsp:sp modelId="{1B925277-B4AD-4754-84CC-76FD3BFCD21A}">
      <dsp:nvSpPr>
        <dsp:cNvPr id="0" name=""/>
        <dsp:cNvSpPr/>
      </dsp:nvSpPr>
      <dsp:spPr>
        <a:xfrm rot="5400000">
          <a:off x="3151699" y="-587408"/>
          <a:ext cx="714992" cy="54784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Gaussian Integration</a:t>
          </a:r>
          <a:endParaRPr lang="en-US" sz="2400" kern="1200" dirty="0"/>
        </a:p>
      </dsp:txBody>
      <dsp:txXfrm rot="-5400000">
        <a:off x="769992" y="1829202"/>
        <a:ext cx="5443504" cy="645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327A3B-766F-4631-90B1-9B3D33DE7C5C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F58BAA-C397-4D9C-949B-0B7D3F08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3175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080503" y="646216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0FE9A-5B56-CC4A-AE9A-C22895A4A6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238250" y="7493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238250" y="20097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92488" y="681366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EBDB-E5DA-C246-981F-4C19F8FC45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3BA03-3A39-B849-9650-5243CD565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350299" y="674508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F73C-0878-E542-8513-4097881905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7937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22DC1-2584-BA45-ADB4-CB64B76C91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21920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341899" y="6786998"/>
            <a:ext cx="4004840" cy="625040"/>
          </a:xfrm>
          <a:prstGeom prst="rect">
            <a:avLst/>
          </a:prstGeom>
          <a:ln w="317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711B1-0CB2-3642-B322-BB9057DC06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0" y="263856"/>
            <a:ext cx="1708498" cy="1207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0" y="0"/>
            <a:ext cx="10688638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00150" y="596901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00150" y="1857376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521437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5207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5DD105C-84EF-4601-A24E-E01839335715}"/>
              </a:ext>
            </a:extLst>
          </p:cNvPr>
          <p:cNvSpPr txBox="1">
            <a:spLocks noChangeArrowheads="1"/>
          </p:cNvSpPr>
          <p:nvPr/>
        </p:nvSpPr>
        <p:spPr>
          <a:xfrm>
            <a:off x="2120201" y="2802257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Numerical</a:t>
            </a:r>
          </a:p>
          <a:p>
            <a:pPr algn="ctr" eaLnBrk="1" hangingPunct="1"/>
            <a:r>
              <a:rPr lang="en-US" sz="4400" b="1" dirty="0">
                <a:solidFill>
                  <a:schemeClr val="bg1"/>
                </a:solidFill>
              </a:rPr>
              <a:t>Integration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A073E-3595-4789-8C99-6EAAB56A5A10}"/>
              </a:ext>
            </a:extLst>
          </p:cNvPr>
          <p:cNvSpPr/>
          <p:nvPr/>
        </p:nvSpPr>
        <p:spPr>
          <a:xfrm>
            <a:off x="4095317" y="5529029"/>
            <a:ext cx="53435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Course	: MATH6183 – Scientific Computing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Year 		: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2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0297C79D-6409-4CAC-B8F0-3876E0711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720" y="1965960"/>
            <a:ext cx="83058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Therefore</a:t>
            </a: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r>
              <a:rPr lang="en-US" sz="2200" dirty="0">
                <a:latin typeface="+mn-lt"/>
              </a:rPr>
              <a:t>Then</a:t>
            </a: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which is Simpson’s 1/3 rule.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E5C2AB-DD41-431A-B4BF-721CDEE1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0520" y="2270760"/>
            <a:ext cx="6096000" cy="25908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9ED8E8E-E704-4145-BC5D-77BCC7FD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2920" y="5064760"/>
            <a:ext cx="5114925" cy="8636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731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Composite Simpson’s 1/3 Rule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ECB92C05-F9E9-4B9A-9404-98E002A1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519" y="4097338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To obtain the composite Simpson’s 1/3 rule, the integration range (a, b) is divided into n panels (n even) of width h = (b −a)/n each, as indicated in Figure. Hence, the total area, is</a:t>
            </a:r>
          </a:p>
          <a:p>
            <a:pPr>
              <a:defRPr/>
            </a:pPr>
            <a:endParaRPr lang="en-US" sz="2200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r>
              <a:rPr lang="en-US" sz="2200" dirty="0">
                <a:latin typeface="+mn-lt"/>
              </a:rPr>
              <a:t>                                                                                                          </a:t>
            </a:r>
          </a:p>
          <a:p>
            <a:pPr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endParaRPr lang="en-US" sz="2200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r>
              <a:rPr lang="en-US" sz="2200" dirty="0">
                <a:latin typeface="+mn-lt"/>
              </a:rPr>
              <a:t>                                                                                                          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318C41CE-9B5C-4222-A2D6-E82F2E969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7344" y="1778000"/>
            <a:ext cx="4933950" cy="22860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881EEEAD-BB9A-4EA0-A68A-9C299EA3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919" y="5207000"/>
            <a:ext cx="6240462" cy="1447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44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Simpson’s 3/8 Rules</a:t>
            </a:r>
            <a:endParaRPr lang="id-ID" b="1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35AEA3F-E006-4571-8E1A-62E6F65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9744" y="6308408"/>
            <a:ext cx="2133600" cy="476250"/>
          </a:xfrm>
        </p:spPr>
        <p:txBody>
          <a:bodyPr/>
          <a:lstStyle/>
          <a:p>
            <a:pPr>
              <a:defRPr/>
            </a:pPr>
            <a:fld id="{E61C04AD-2EE6-454C-ABBC-6E5F238C85D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ED4CC-514C-4BE1-BFEA-3358A8C73F95}"/>
              </a:ext>
            </a:extLst>
          </p:cNvPr>
          <p:cNvSpPr/>
          <p:nvPr/>
        </p:nvSpPr>
        <p:spPr>
          <a:xfrm>
            <a:off x="1440394" y="189992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Simpson’s 1/3 rule requires the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number of panels </a:t>
            </a:r>
            <a:r>
              <a:rPr lang="en-US" sz="2200" i="1" dirty="0">
                <a:solidFill>
                  <a:srgbClr val="FF0000"/>
                </a:solidFill>
                <a:latin typeface="+mn-lt"/>
              </a:rPr>
              <a:t>n to be even</a:t>
            </a:r>
            <a:r>
              <a:rPr lang="en-US" sz="2200" i="1" dirty="0">
                <a:latin typeface="+mn-lt"/>
              </a:rPr>
              <a:t>. If this condition </a:t>
            </a:r>
            <a:r>
              <a:rPr lang="en-US" sz="2200" dirty="0">
                <a:latin typeface="+mn-lt"/>
              </a:rPr>
              <a:t>is not satisfied, we can integrate over the first (or last) three panels with </a:t>
            </a:r>
            <a:r>
              <a:rPr lang="en-US" sz="2200" i="1" dirty="0">
                <a:solidFill>
                  <a:srgbClr val="FF0000"/>
                </a:solidFill>
                <a:latin typeface="+mn-lt"/>
              </a:rPr>
              <a:t>Simpson’s 3/8 </a:t>
            </a:r>
            <a:r>
              <a:rPr lang="en-US" sz="2200" i="1" dirty="0">
                <a:latin typeface="+mn-lt"/>
              </a:rPr>
              <a:t>rule:</a:t>
            </a:r>
            <a:endParaRPr lang="en-US" sz="2200" dirty="0">
              <a:latin typeface="+mn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CF079B1-04FA-4658-BA36-B08B85F2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394" y="3285808"/>
            <a:ext cx="4495800" cy="823912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5F2CB-6C07-4493-BD91-BC9C5E2A2D45}"/>
              </a:ext>
            </a:extLst>
          </p:cNvPr>
          <p:cNvSpPr/>
          <p:nvPr/>
        </p:nvSpPr>
        <p:spPr>
          <a:xfrm>
            <a:off x="1516594" y="4301589"/>
            <a:ext cx="7620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and use Simpson’s 1/3 rule for the remaining panels. The error in this equation is of the same order as in </a:t>
            </a:r>
            <a:r>
              <a:rPr lang="en-US" sz="2200" i="1" dirty="0" err="1">
                <a:solidFill>
                  <a:srgbClr val="FF0000"/>
                </a:solidFill>
                <a:latin typeface="+mn-lt"/>
              </a:rPr>
              <a:t>composit</a:t>
            </a:r>
            <a:r>
              <a:rPr lang="en-US" sz="2200" i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sz="2200" i="1" dirty="0" err="1">
                <a:solidFill>
                  <a:srgbClr val="FF0000"/>
                </a:solidFill>
                <a:latin typeface="+mn-lt"/>
              </a:rPr>
              <a:t>simpson’s</a:t>
            </a:r>
            <a:r>
              <a:rPr lang="en-US" sz="2200" i="1" dirty="0">
                <a:solidFill>
                  <a:srgbClr val="FF0000"/>
                </a:solidFill>
                <a:latin typeface="+mn-lt"/>
              </a:rPr>
              <a:t> 1/3</a:t>
            </a:r>
            <a:r>
              <a:rPr lang="en-US" sz="2200" dirty="0">
                <a:latin typeface="+mn-lt"/>
              </a:rPr>
              <a:t> rules.</a:t>
            </a:r>
          </a:p>
        </p:txBody>
      </p:sp>
    </p:spTree>
    <p:extLst>
      <p:ext uri="{BB962C8B-B14F-4D97-AF65-F5344CB8AC3E}">
        <p14:creationId xmlns:p14="http://schemas.microsoft.com/office/powerpoint/2010/main" val="287171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3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8C91F464-3FA1-4DA5-9815-4A15887AB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701308"/>
            <a:ext cx="8305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Estimate                    from the data</a:t>
            </a: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+mn-lt"/>
              </a:rPr>
              <a:t>Solution</a:t>
            </a:r>
            <a:r>
              <a:rPr lang="en-US" sz="2200" b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We use Simpson’s rules because they are more accurate than the trapezoidal rule. Because the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number of panels is odd</a:t>
            </a:r>
            <a:r>
              <a:rPr lang="en-US" sz="2200" dirty="0">
                <a:latin typeface="+mn-lt"/>
              </a:rPr>
              <a:t>, we compute the integral over the first three panels by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Simpson’s 3/8 rule</a:t>
            </a:r>
            <a:r>
              <a:rPr lang="en-US" sz="2200" dirty="0">
                <a:latin typeface="+mn-lt"/>
              </a:rPr>
              <a:t>, and use the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1/3 rule for the last two panels</a:t>
            </a:r>
            <a:r>
              <a:rPr lang="en-US" sz="2200" dirty="0">
                <a:latin typeface="+mn-lt"/>
              </a:rPr>
              <a:t>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22882D1-9035-459F-8DD2-9D6B3477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2270" y="2234708"/>
            <a:ext cx="6062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CF43472-A3B0-42D8-B550-74670BAE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051" y="1716056"/>
            <a:ext cx="12144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D6A231A-4686-47D8-AA89-AA213EFF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7133" y="4825508"/>
            <a:ext cx="4572000" cy="15240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68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Romberg Integration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35D38E20-B4C5-45C8-A804-D09DBFB69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240" y="1614948"/>
            <a:ext cx="83058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Romberg integration combines the trapezoidal rule with Richardson extrapolation. Let us first introduce the notation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where, as before, </a:t>
            </a:r>
            <a:r>
              <a:rPr lang="en-US" sz="2200" i="1" dirty="0">
                <a:solidFill>
                  <a:srgbClr val="FF0000"/>
                </a:solidFill>
                <a:latin typeface="+mn-lt"/>
              </a:rPr>
              <a:t>Ii</a:t>
            </a:r>
            <a:r>
              <a:rPr lang="en-US" sz="2200" dirty="0">
                <a:latin typeface="+mn-lt"/>
              </a:rPr>
              <a:t> represents the approximate value of</a:t>
            </a:r>
          </a:p>
          <a:p>
            <a:r>
              <a:rPr lang="en-US" sz="2200" dirty="0">
                <a:latin typeface="+mn-lt"/>
              </a:rPr>
              <a:t>computed by the recursive trapezoidal rule using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200" baseline="30000" dirty="0">
                <a:solidFill>
                  <a:srgbClr val="FF0000"/>
                </a:solidFill>
                <a:latin typeface="+mn-lt"/>
              </a:rPr>
              <a:t>i−1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panels.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Romberg integration starts with the computation of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200" baseline="-25000" dirty="0">
                <a:solidFill>
                  <a:srgbClr val="FF0000"/>
                </a:solidFill>
                <a:latin typeface="+mn-lt"/>
              </a:rPr>
              <a:t>1,1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= I</a:t>
            </a:r>
            <a:r>
              <a:rPr lang="en-US" sz="22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(one panel) and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200" baseline="-25000" dirty="0">
                <a:solidFill>
                  <a:srgbClr val="FF0000"/>
                </a:solidFill>
                <a:latin typeface="+mn-lt"/>
              </a:rPr>
              <a:t>2,1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= I</a:t>
            </a:r>
            <a:r>
              <a:rPr lang="en-US" sz="22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(two panels) from the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trapezoidal rule.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The array has now expanded to</a:t>
            </a:r>
          </a:p>
          <a:p>
            <a:endParaRPr lang="en-US" sz="2200" dirty="0">
              <a:latin typeface="+mn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149F4F5-613C-4A4B-94AC-596E8773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240" y="2369883"/>
            <a:ext cx="1042988" cy="31432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E032286-31C5-4578-9C21-6A32A140B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040" y="3354388"/>
            <a:ext cx="1066800" cy="379412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D1C9D-4076-4AD6-BD8A-E5DC343AF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440" y="5129213"/>
            <a:ext cx="40386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6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Romberg Integration</a:t>
            </a:r>
            <a:endParaRPr lang="id-ID" b="1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B0CA41A-02A0-4BA7-8661-9B4A1952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819569"/>
            <a:ext cx="83058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+mn-lt"/>
              </a:rPr>
              <a:t>The general extrapolation formula used </a:t>
            </a:r>
          </a:p>
          <a:p>
            <a:r>
              <a:rPr lang="en-US" sz="2400" dirty="0">
                <a:latin typeface="+mn-lt"/>
              </a:rPr>
              <a:t>in this scheme is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A pictorial representation of these equation is in Figure, where the multipliers α and β  depend on j in the following manner: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7B13C938-C147-40DF-AA20-3DA6272EC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7144" y="1895769"/>
            <a:ext cx="2490788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3DC6A34-5FF1-4DDB-8F0A-02C1F204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5470" y="2747768"/>
            <a:ext cx="5224462" cy="664551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645CE56-F3D6-44C2-AFFF-6A607C3C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32" y="4715169"/>
            <a:ext cx="5495925" cy="110648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73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4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BF9869D9-575B-42F1-A32F-A60A067C8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872496"/>
            <a:ext cx="8534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Use Romberg integration to evaluate                   where f (x) = sin x. Work with four decimal places.</a:t>
            </a:r>
          </a:p>
          <a:p>
            <a:endParaRPr lang="en-US" sz="2200" b="1" dirty="0">
              <a:latin typeface="+mn-lt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+mn-lt"/>
              </a:rPr>
              <a:t>Solution </a:t>
            </a:r>
          </a:p>
          <a:p>
            <a:r>
              <a:rPr lang="en-US" sz="2200" dirty="0">
                <a:latin typeface="+mn-lt"/>
              </a:rPr>
              <a:t>From the recursive trapezoidal rules we get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41FAB5-4DEF-467E-A27F-27B7FB6E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532" y="1872496"/>
            <a:ext cx="12192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CA4476D-5315-4B36-B752-ECC3C90B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932" y="3701296"/>
            <a:ext cx="7162800" cy="2819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996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4</a:t>
            </a:r>
            <a:endParaRPr lang="id-ID" b="1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0EA749E-F514-4C97-8F29-07D10CE9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2118360"/>
            <a:ext cx="8305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Using the extrapolation formulas, we can now construct the following table:</a:t>
            </a: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It appears that the procedure has converged. Therefore,</a:t>
            </a:r>
          </a:p>
          <a:p>
            <a:r>
              <a:rPr lang="en-US" sz="2200" dirty="0">
                <a:latin typeface="+mn-lt"/>
              </a:rPr>
              <a:t>                                           which is, of course, the correct result.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7085B0C-4A04-49A6-9C7C-F13D8ED8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4450" y="3032760"/>
            <a:ext cx="6403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03F92FAF-59AE-4B0F-B8AD-0AC059FE0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3225" y="5259768"/>
            <a:ext cx="3024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10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Exercise</a:t>
            </a:r>
            <a:endParaRPr lang="id-ID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140E8-A0F7-4D5F-84DE-BC3E85B44547}"/>
              </a:ext>
            </a:extLst>
          </p:cNvPr>
          <p:cNvSpPr/>
          <p:nvPr/>
        </p:nvSpPr>
        <p:spPr>
          <a:xfrm>
            <a:off x="1559560" y="1842747"/>
            <a:ext cx="7924800" cy="246221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Use the recursive trapezoidal rule to evaluate                          Explain the results.</a:t>
            </a:r>
          </a:p>
          <a:p>
            <a:pPr marL="457200" indent="-457200">
              <a:buFontTx/>
              <a:buAutoNum type="arabicPeriod"/>
              <a:defRPr/>
            </a:pPr>
            <a:endParaRPr lang="en-US" sz="2200" dirty="0"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Evaluate                               with Simpson’s 1/3 rule using 2, 4, and 6 panels. Explain the results.</a:t>
            </a:r>
          </a:p>
          <a:p>
            <a:pPr marL="457200" indent="-457200">
              <a:buFontTx/>
              <a:buAutoNum type="arabicPeriod"/>
              <a:defRPr/>
            </a:pPr>
            <a:endParaRPr lang="en-US" sz="2200" dirty="0"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Evaluate                                  by Romberg integration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1B8A704-0480-40B0-AA6D-2E8BB198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7410" y="1864972"/>
            <a:ext cx="20494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F169C53-C613-4C3D-AC83-15E4A0BD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160" y="2843587"/>
            <a:ext cx="21336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283D086-EFD7-4C82-8FFF-514A508C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047" y="3840585"/>
            <a:ext cx="2170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243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Gaussian Integration Formulas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07BADA94-6144-45D3-8944-218CA5BC8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809409"/>
            <a:ext cx="83058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Gaussian formulas are also good at estimating integrals of the form</a:t>
            </a: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where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w(x)</a:t>
            </a:r>
            <a:r>
              <a:rPr lang="en-US" sz="2200" dirty="0">
                <a:latin typeface="+mn-lt"/>
              </a:rPr>
              <a:t>, called the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weighting function</a:t>
            </a:r>
            <a:r>
              <a:rPr lang="en-US" sz="2200" dirty="0">
                <a:latin typeface="+mn-lt"/>
              </a:rPr>
              <a:t>, can contain singularities, as long as they are </a:t>
            </a:r>
            <a:r>
              <a:rPr lang="en-US" sz="2200" dirty="0" err="1">
                <a:latin typeface="+mn-lt"/>
              </a:rPr>
              <a:t>integrable</a:t>
            </a:r>
            <a:r>
              <a:rPr lang="en-US" sz="2200" dirty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Gaussian integration formulas have the same </a:t>
            </a:r>
            <a:r>
              <a:rPr lang="en-US" sz="2200" dirty="0" err="1">
                <a:latin typeface="+mn-lt"/>
              </a:rPr>
              <a:t>formas</a:t>
            </a:r>
            <a:r>
              <a:rPr lang="en-US" sz="2200" dirty="0">
                <a:latin typeface="+mn-lt"/>
              </a:rPr>
              <a:t> the Newton–Cotes rules,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In Gaussian </a:t>
            </a:r>
            <a:r>
              <a:rPr lang="en-US" sz="2200" dirty="0" err="1">
                <a:latin typeface="+mn-lt"/>
              </a:rPr>
              <a:t>quadrature</a:t>
            </a:r>
            <a:r>
              <a:rPr lang="en-US" sz="2200" dirty="0">
                <a:latin typeface="+mn-lt"/>
              </a:rPr>
              <a:t>,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926706-8296-42A1-B426-263D162D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0620" y="2361859"/>
            <a:ext cx="1814512" cy="7429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8F2C798-F768-4804-8324-4B142F73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732" y="4609759"/>
            <a:ext cx="1752600" cy="7048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0C85C1D-8C5B-4B49-ADDF-0F9A8F9E4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732" y="5695609"/>
            <a:ext cx="4557713" cy="762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334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932" y="749301"/>
            <a:ext cx="8096773" cy="1260475"/>
          </a:xfrm>
        </p:spPr>
        <p:txBody>
          <a:bodyPr/>
          <a:lstStyle/>
          <a:p>
            <a:pPr algn="ctr"/>
            <a:r>
              <a:rPr lang="en-HK" sz="4000" b="1" dirty="0"/>
              <a:t>Outlines</a:t>
            </a:r>
            <a:endParaRPr lang="id-ID" sz="4000" b="1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62F3E9F-A612-41B8-9958-CEEEA8A49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231429"/>
              </p:ext>
            </p:extLst>
          </p:nvPr>
        </p:nvGraphicFramePr>
        <p:xfrm>
          <a:off x="2225040" y="2333625"/>
          <a:ext cx="62484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65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Gaussian Integration Illustration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ABF84671-2C90-4ADB-867B-D9AA6697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60" y="1747520"/>
            <a:ext cx="8305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Let                                                                  The four equations</a:t>
            </a:r>
          </a:p>
          <a:p>
            <a:r>
              <a:rPr lang="en-US" sz="2000" dirty="0">
                <a:latin typeface="+mn-lt"/>
              </a:rPr>
              <a:t>determining x</a:t>
            </a:r>
            <a:r>
              <a:rPr lang="en-US" sz="2000" baseline="-25000" dirty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, x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, A</a:t>
            </a:r>
            <a:r>
              <a:rPr lang="en-US" sz="2000" baseline="-25000" dirty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, and A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are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After evaluating the integrals, we get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DA81FE-0B5C-44C4-B9AA-B525F319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14310" y="6232208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7316F8F-FC24-45EF-9DD3-5768E559DB38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578C0E-4C17-43F1-8BC6-E0968983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3910" y="1747520"/>
            <a:ext cx="450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A5C7EC5-D602-41FD-B8A2-33B3FD80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760" y="2585720"/>
            <a:ext cx="3124200" cy="1447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F22FAFF-F818-4584-8962-C9832EF5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2160" y="2585720"/>
            <a:ext cx="3124200" cy="1524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D41F1BB5-7FE8-4C0D-893C-589B244F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7748" y="4719320"/>
            <a:ext cx="1928812" cy="18700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95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Gauss–Legendre Quadrature </a:t>
            </a:r>
            <a:endParaRPr lang="id-ID" b="1" dirty="0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13D74BD-7F76-4735-BA4A-28F5F302E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67000"/>
            <a:ext cx="8686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/>
              <a:t>This is the most-often-used </a:t>
            </a:r>
            <a:r>
              <a:rPr lang="en-US" sz="2000" i="1" dirty="0">
                <a:solidFill>
                  <a:srgbClr val="FF0000"/>
                </a:solidFill>
              </a:rPr>
              <a:t>Gaussian integration formula </a:t>
            </a:r>
            <a:r>
              <a:rPr lang="en-US" sz="2000" dirty="0"/>
              <a:t>(see Table below).</a:t>
            </a:r>
            <a:endParaRPr lang="en-US" sz="2000" b="1" dirty="0">
              <a:solidFill>
                <a:srgbClr val="00B050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2000" b="1" dirty="0">
              <a:solidFill>
                <a:srgbClr val="00B050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2000" b="1" dirty="0">
              <a:solidFill>
                <a:srgbClr val="00B050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9D73077-83DB-416E-88D0-E1394EF4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48550" y="6192838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1D8D680-55A4-4604-84A1-DE353A35C915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CD3FACF-2F04-4C1E-A71F-C999BD2E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784350"/>
            <a:ext cx="2967038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47D45EFF-3CEC-4CF6-A267-FF9C20C5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136" t="2556" r="1136" b="2875"/>
          <a:stretch>
            <a:fillRect/>
          </a:stretch>
        </p:blipFill>
        <p:spPr bwMode="auto">
          <a:xfrm>
            <a:off x="1981200" y="3308350"/>
            <a:ext cx="6705600" cy="29718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46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Gauss–Legendre Quadrature 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C80AC1C3-D339-4536-9239-3F23BF80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56938"/>
            <a:ext cx="8305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To apply Gauss–Legendre </a:t>
            </a:r>
            <a:r>
              <a:rPr lang="en-US" sz="2200" dirty="0" err="1">
                <a:latin typeface="+mn-lt"/>
              </a:rPr>
              <a:t>quadrature</a:t>
            </a:r>
            <a:r>
              <a:rPr lang="en-US" sz="2200" dirty="0">
                <a:latin typeface="+mn-lt"/>
              </a:rPr>
              <a:t> to the integral                , we must first map the integration range (a, b) into the “standard” range (−1,1). We can accomplish this by the transformation</a:t>
            </a: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dirty="0">
              <a:latin typeface="+mn-lt"/>
            </a:endParaRPr>
          </a:p>
          <a:p>
            <a:pPr>
              <a:defRPr/>
            </a:pPr>
            <a:r>
              <a:rPr lang="en-US" sz="2200" dirty="0">
                <a:latin typeface="+mn-lt"/>
              </a:rPr>
              <a:t>Now  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dx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dξ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(b −a)/2</a:t>
            </a:r>
            <a:r>
              <a:rPr lang="en-US" sz="2200" dirty="0">
                <a:latin typeface="+mn-lt"/>
              </a:rPr>
              <a:t>, and the </a:t>
            </a:r>
            <a:r>
              <a:rPr lang="en-US" sz="2200" dirty="0" err="1">
                <a:latin typeface="+mn-lt"/>
              </a:rPr>
              <a:t>quadrature</a:t>
            </a:r>
            <a:r>
              <a:rPr lang="en-US" sz="2200" dirty="0">
                <a:latin typeface="+mn-lt"/>
              </a:rPr>
              <a:t> becomes</a:t>
            </a: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r>
              <a:rPr lang="en-US" sz="2200" dirty="0">
                <a:latin typeface="+mn-lt"/>
              </a:rPr>
              <a:t>where the nodal abscissas x</a:t>
            </a:r>
            <a:r>
              <a:rPr lang="en-US" sz="2200" baseline="-25000" dirty="0">
                <a:latin typeface="+mn-lt"/>
              </a:rPr>
              <a:t>i</a:t>
            </a:r>
            <a:r>
              <a:rPr lang="en-US" sz="2200" dirty="0">
                <a:latin typeface="+mn-lt"/>
              </a:rPr>
              <a:t> must be computed from transformation equation. The truncation error here is</a:t>
            </a: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4CD773-0F7C-40AA-840F-1E066015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00950" y="6217826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041CF65-2857-4C85-854E-DD0B5B1F2056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608424-F36C-4C4C-820E-3E36290A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5360" y="1670011"/>
            <a:ext cx="10858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8D68DFF8-BC1B-4AFD-B2EB-D0D6DE83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895188"/>
            <a:ext cx="2200275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A1B9EF7-B447-44AE-B22F-CE41159C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6688" y="4176761"/>
            <a:ext cx="3338512" cy="771525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ED3A573B-F483-4075-9389-F7BEFC5A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5799392"/>
            <a:ext cx="5867400" cy="781050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75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The Other Gaussian Integration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6CE20E24-1320-4670-AEE8-6834A767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419" y="1819569"/>
            <a:ext cx="8305800" cy="4832092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200" b="1" dirty="0">
                <a:solidFill>
                  <a:srgbClr val="00B050"/>
                </a:solidFill>
                <a:latin typeface="+mn-lt"/>
              </a:rPr>
              <a:t>Gauss–</a:t>
            </a:r>
            <a:r>
              <a:rPr lang="en-US" sz="2200" b="1" dirty="0" err="1">
                <a:solidFill>
                  <a:srgbClr val="00B050"/>
                </a:solidFill>
                <a:latin typeface="+mn-lt"/>
              </a:rPr>
              <a:t>Chebyshev</a:t>
            </a:r>
            <a:r>
              <a:rPr lang="en-US" sz="2200" b="1" dirty="0">
                <a:solidFill>
                  <a:srgbClr val="00B050"/>
                </a:solidFill>
                <a:latin typeface="+mn-lt"/>
              </a:rPr>
              <a:t> </a:t>
            </a:r>
          </a:p>
          <a:p>
            <a:pPr marL="457200" indent="-457200"/>
            <a:r>
              <a:rPr lang="en-US" sz="2200" b="1" dirty="0">
                <a:solidFill>
                  <a:srgbClr val="00B050"/>
                </a:solidFill>
                <a:latin typeface="+mn-lt"/>
              </a:rPr>
              <a:t>       </a:t>
            </a:r>
            <a:r>
              <a:rPr lang="en-US" sz="2200" b="1" dirty="0" err="1">
                <a:solidFill>
                  <a:srgbClr val="00B050"/>
                </a:solidFill>
                <a:latin typeface="+mn-lt"/>
              </a:rPr>
              <a:t>Quadrature</a:t>
            </a: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Tx/>
              <a:buAutoNum type="arabicPeriod"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Tx/>
              <a:buAutoNum type="arabicPeriod"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Tx/>
              <a:buAutoNum type="arabicPeriod" startAt="2"/>
            </a:pPr>
            <a:r>
              <a:rPr lang="en-US" sz="2200" b="1" dirty="0">
                <a:solidFill>
                  <a:srgbClr val="00B050"/>
                </a:solidFill>
                <a:latin typeface="+mn-lt"/>
              </a:rPr>
              <a:t>Gauss–</a:t>
            </a:r>
            <a:r>
              <a:rPr lang="en-US" sz="2200" b="1" dirty="0" err="1">
                <a:solidFill>
                  <a:srgbClr val="00B050"/>
                </a:solidFill>
                <a:latin typeface="+mn-lt"/>
              </a:rPr>
              <a:t>Laguerre</a:t>
            </a:r>
            <a:r>
              <a:rPr lang="en-US" sz="2200" b="1" dirty="0">
                <a:solidFill>
                  <a:srgbClr val="00B050"/>
                </a:solidFill>
                <a:latin typeface="+mn-lt"/>
              </a:rPr>
              <a:t> </a:t>
            </a:r>
          </a:p>
          <a:p>
            <a:pPr marL="457200" indent="-457200"/>
            <a:r>
              <a:rPr lang="en-US" sz="2200" b="1" dirty="0">
                <a:solidFill>
                  <a:srgbClr val="00B050"/>
                </a:solidFill>
                <a:latin typeface="+mn-lt"/>
              </a:rPr>
              <a:t>       </a:t>
            </a:r>
            <a:r>
              <a:rPr lang="en-US" sz="2200" b="1" dirty="0" err="1">
                <a:solidFill>
                  <a:srgbClr val="00B050"/>
                </a:solidFill>
                <a:latin typeface="+mn-lt"/>
              </a:rPr>
              <a:t>Quadrature</a:t>
            </a: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/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/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Tx/>
              <a:buAutoNum type="arabicPeriod" startAt="3"/>
            </a:pPr>
            <a:r>
              <a:rPr lang="en-US" sz="2200" b="1" dirty="0">
                <a:solidFill>
                  <a:srgbClr val="00B050"/>
                </a:solidFill>
                <a:latin typeface="+mn-lt"/>
              </a:rPr>
              <a:t>Gauss–</a:t>
            </a:r>
            <a:r>
              <a:rPr lang="en-US" sz="2200" b="1" dirty="0" err="1">
                <a:solidFill>
                  <a:srgbClr val="00B050"/>
                </a:solidFill>
                <a:latin typeface="+mn-lt"/>
              </a:rPr>
              <a:t>Hermite</a:t>
            </a:r>
            <a:r>
              <a:rPr lang="en-US" sz="2200" b="1" dirty="0">
                <a:solidFill>
                  <a:srgbClr val="00B050"/>
                </a:solidFill>
                <a:latin typeface="+mn-lt"/>
              </a:rPr>
              <a:t> </a:t>
            </a:r>
          </a:p>
          <a:p>
            <a:pPr marL="457200" indent="-457200"/>
            <a:r>
              <a:rPr lang="en-US" sz="2200" b="1" dirty="0">
                <a:solidFill>
                  <a:srgbClr val="00B050"/>
                </a:solidFill>
                <a:latin typeface="+mn-lt"/>
              </a:rPr>
              <a:t>       </a:t>
            </a:r>
            <a:r>
              <a:rPr lang="en-US" sz="2200" b="1" dirty="0" err="1">
                <a:solidFill>
                  <a:srgbClr val="00B050"/>
                </a:solidFill>
                <a:latin typeface="+mn-lt"/>
              </a:rPr>
              <a:t>Quadrature</a:t>
            </a: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/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/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buFontTx/>
              <a:buAutoNum type="arabicPeriod" startAt="4"/>
            </a:pPr>
            <a:r>
              <a:rPr lang="en-US" sz="2200" b="1" dirty="0">
                <a:solidFill>
                  <a:srgbClr val="00B050"/>
                </a:solidFill>
                <a:latin typeface="+mn-lt"/>
              </a:rPr>
              <a:t>Gauss </a:t>
            </a:r>
            <a:r>
              <a:rPr lang="en-US" sz="2200" b="1" dirty="0" err="1">
                <a:solidFill>
                  <a:srgbClr val="00B050"/>
                </a:solidFill>
                <a:latin typeface="+mn-lt"/>
              </a:rPr>
              <a:t>Quadrature</a:t>
            </a:r>
            <a:r>
              <a:rPr lang="en-US" sz="2200" b="1" dirty="0">
                <a:solidFill>
                  <a:srgbClr val="00B050"/>
                </a:solidFill>
                <a:latin typeface="+mn-lt"/>
              </a:rPr>
              <a:t> with </a:t>
            </a:r>
          </a:p>
          <a:p>
            <a:pPr marL="457200" indent="-457200"/>
            <a:r>
              <a:rPr lang="en-US" sz="2200" b="1" dirty="0">
                <a:solidFill>
                  <a:srgbClr val="00B050"/>
                </a:solidFill>
                <a:latin typeface="+mn-lt"/>
              </a:rPr>
              <a:t>       Logarithmic Singularity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3338B5-B1A3-4CF8-ADEF-3C1EF58E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989729" y="6727861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6F8336A-DBD6-4B83-8077-111908A1685B}" type="slidenum">
              <a:rPr lang="en-US" smtClean="0">
                <a:latin typeface="Arial" charset="0"/>
              </a:rPr>
              <a:pPr/>
              <a:t>23</a:t>
            </a:fld>
            <a:endParaRPr lang="en-US" dirty="0">
              <a:latin typeface="Arial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F04C397-FCA8-470C-AEAD-B8C413FD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894" y="1857669"/>
            <a:ext cx="42005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B29830C-EF49-4C41-94F8-93CBA9841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8219" y="3114969"/>
            <a:ext cx="314801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2D0CADF-9C1B-43B5-9DA0-BE788C96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8219" y="4486569"/>
            <a:ext cx="3101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8140D129-A9C4-478E-9257-7F7A036C0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1669" y="5620044"/>
            <a:ext cx="34607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83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5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07570636-E695-48BC-BE4F-C7DA1A82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562" y="1594056"/>
            <a:ext cx="8382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Use Gaussian Legendre integration to evaluate</a:t>
            </a: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r>
              <a:rPr lang="en-US" sz="2200" b="1" dirty="0">
                <a:solidFill>
                  <a:srgbClr val="00B050"/>
                </a:solidFill>
                <a:latin typeface="+mn-lt"/>
              </a:rPr>
              <a:t>Solution </a:t>
            </a:r>
          </a:p>
          <a:p>
            <a:pPr>
              <a:defRPr/>
            </a:pPr>
            <a:r>
              <a:rPr lang="en-US" sz="2200" dirty="0">
                <a:latin typeface="+mn-lt"/>
              </a:rPr>
              <a:t>Choosing n = 3, we have</a:t>
            </a: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r>
              <a:rPr lang="en-US" sz="2200" dirty="0">
                <a:latin typeface="+mn-lt"/>
              </a:rPr>
              <a:t>where the nodal abscissas are</a:t>
            </a:r>
          </a:p>
          <a:p>
            <a:pPr>
              <a:defRPr/>
            </a:pPr>
            <a:endParaRPr lang="en-US" sz="2200" dirty="0">
              <a:latin typeface="+mn-lt"/>
            </a:endParaRPr>
          </a:p>
          <a:p>
            <a:pPr>
              <a:defRPr/>
            </a:pPr>
            <a:r>
              <a:rPr lang="en-US" sz="2200" dirty="0">
                <a:latin typeface="+mn-lt"/>
              </a:rPr>
              <a:t>Looking up </a:t>
            </a:r>
            <a:r>
              <a:rPr lang="en-US" sz="2200" dirty="0" err="1">
                <a:latin typeface="+mn-lt"/>
              </a:rPr>
              <a:t>ξ</a:t>
            </a:r>
            <a:r>
              <a:rPr lang="en-US" sz="2200" baseline="-25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 and A</a:t>
            </a:r>
            <a:r>
              <a:rPr lang="en-US" sz="2200" baseline="-25000" dirty="0">
                <a:latin typeface="+mn-lt"/>
              </a:rPr>
              <a:t>i</a:t>
            </a:r>
            <a:r>
              <a:rPr lang="en-US" sz="2200" dirty="0">
                <a:latin typeface="+mn-lt"/>
              </a:rPr>
              <a:t> in Table leads to the following computations:</a:t>
            </a: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sz="2200" dirty="0">
              <a:latin typeface="+mn-lt"/>
            </a:endParaRPr>
          </a:p>
          <a:p>
            <a:pPr>
              <a:defRPr/>
            </a:pPr>
            <a:r>
              <a:rPr lang="en-US" sz="2200" dirty="0">
                <a:latin typeface="+mn-lt"/>
              </a:rPr>
              <a:t>From which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3461CB-1E40-4342-8ABC-42E33511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485912" y="6154944"/>
            <a:ext cx="2133600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AA38EE8-C5DD-4FE2-A6CA-09A27F2979B2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27ACC90-6DC0-4F4F-B0A0-80FA280F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6362" y="1511712"/>
            <a:ext cx="1981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40FEFF6-7F15-43E5-B94E-1D16E4DF6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9362" y="2203656"/>
            <a:ext cx="4572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7829D6E-8DC1-4051-AA1B-836B8D93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5162" y="2965656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6219D39-A8B6-4246-93CB-A03B8E74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8562" y="4108656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B5B55CB9-611E-4193-9DDA-E03B295E3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9162" y="5992098"/>
            <a:ext cx="4953000" cy="754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5724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Exercise</a:t>
            </a:r>
            <a:endParaRPr lang="id-ID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4CA17-16A5-4D9B-83AF-4D5D50D40A1E}"/>
              </a:ext>
            </a:extLst>
          </p:cNvPr>
          <p:cNvSpPr/>
          <p:nvPr/>
        </p:nvSpPr>
        <p:spPr>
          <a:xfrm>
            <a:off x="1467905" y="1819569"/>
            <a:ext cx="7924800" cy="280076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latin typeface="+mn-lt"/>
              </a:rPr>
              <a:t>Evaluate                                                                                                                      </a:t>
            </a:r>
          </a:p>
          <a:p>
            <a:pPr marL="457200" indent="-457200">
              <a:buFontTx/>
              <a:buAutoNum type="arabicPeriod"/>
              <a:defRPr/>
            </a:pPr>
            <a:endParaRPr lang="en-US" sz="2200" dirty="0">
              <a:latin typeface="+mn-lt"/>
            </a:endParaRPr>
          </a:p>
          <a:p>
            <a:pPr marL="457200" indent="-457200">
              <a:defRPr/>
            </a:pPr>
            <a:r>
              <a:rPr lang="en-US" sz="2200" dirty="0">
                <a:latin typeface="+mn-lt"/>
              </a:rPr>
              <a:t>      with Gauss–Legendre </a:t>
            </a:r>
            <a:r>
              <a:rPr lang="en-US" sz="2200" dirty="0" err="1">
                <a:latin typeface="+mn-lt"/>
              </a:rPr>
              <a:t>quadrature</a:t>
            </a:r>
            <a:r>
              <a:rPr lang="en-US" sz="2200" dirty="0">
                <a:latin typeface="+mn-lt"/>
              </a:rPr>
              <a:t>. Use (a) two nodes,  and (b) four nodes.</a:t>
            </a:r>
          </a:p>
          <a:p>
            <a:pPr marL="457200" indent="-457200">
              <a:defRPr/>
            </a:pP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200" dirty="0">
                <a:latin typeface="+mn-lt"/>
              </a:rPr>
              <a:t>Use Gauss–</a:t>
            </a:r>
            <a:r>
              <a:rPr lang="en-US" sz="2200" dirty="0" err="1">
                <a:latin typeface="+mn-lt"/>
              </a:rPr>
              <a:t>Laguerre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quadrature</a:t>
            </a:r>
            <a:r>
              <a:rPr lang="en-US" sz="2200" dirty="0">
                <a:latin typeface="+mn-lt"/>
              </a:rPr>
              <a:t> to evaluate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sz="2200" dirty="0">
              <a:latin typeface="+mn-lt"/>
            </a:endParaRPr>
          </a:p>
          <a:p>
            <a:pPr marL="457200" indent="-457200">
              <a:defRPr/>
            </a:pPr>
            <a:endParaRPr lang="en-US" sz="2200" dirty="0">
              <a:latin typeface="+mn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9A9385-4475-457F-9E3C-336A4B94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9318" y="1819569"/>
            <a:ext cx="1905000" cy="61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C0E8888-ED0F-401A-ACF8-8BF44772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5905" y="3962693"/>
            <a:ext cx="2062163" cy="34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119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390" y="1545293"/>
            <a:ext cx="5100304" cy="524337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647" b="1" dirty="0"/>
            </a:br>
            <a:r>
              <a:rPr lang="en-US" sz="2647" b="1" dirty="0"/>
              <a:t>These slides have been adapted from:</a:t>
            </a:r>
            <a:br>
              <a:rPr lang="en-US" sz="2647" b="1" dirty="0"/>
            </a:br>
            <a:br>
              <a:rPr lang="en-US" sz="2647" b="1" dirty="0"/>
            </a:br>
            <a:r>
              <a:rPr lang="en-US" sz="2000" dirty="0"/>
              <a:t>Kong, Q., </a:t>
            </a:r>
            <a:r>
              <a:rPr lang="en-US" sz="2000" dirty="0" err="1"/>
              <a:t>Siauw</a:t>
            </a:r>
            <a:r>
              <a:rPr lang="en-US" sz="2000" dirty="0"/>
              <a:t>, T., &amp; </a:t>
            </a:r>
            <a:r>
              <a:rPr lang="en-US" sz="2000" dirty="0" err="1"/>
              <a:t>Bayen</a:t>
            </a:r>
            <a:r>
              <a:rPr lang="en-US" sz="2000" dirty="0"/>
              <a:t>, A. M. (2021). Python Programming and Numerical Methods: A Guide for Engineers and Scientists. Academic Press. ISBN: 978-0-12-819549-9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Kiusalaas</a:t>
            </a:r>
            <a:r>
              <a:rPr lang="en-US" sz="2000" dirty="0"/>
              <a:t>, J. (2013). Numerical Methods in Engineering with Python 3. United Kingdom: Cambridge University Press. ISBN:9781107033856 </a:t>
            </a:r>
            <a:br>
              <a:rPr lang="en-US" sz="2000" dirty="0"/>
            </a:br>
            <a:br>
              <a:rPr lang="en-US" sz="2000" dirty="0"/>
            </a:br>
            <a:r>
              <a:rPr lang="en-US" sz="1600" b="1" i="1" dirty="0"/>
              <a:t>additional materials</a:t>
            </a:r>
            <a:br>
              <a:rPr lang="en-US" sz="1600" i="1" dirty="0"/>
            </a:br>
            <a:r>
              <a:rPr lang="en-AU" altLang="en-US" sz="1600" dirty="0" err="1"/>
              <a:t>Chapra</a:t>
            </a:r>
            <a:r>
              <a:rPr lang="en-AU" altLang="en-US" sz="1600" dirty="0"/>
              <a:t>, S.C (201</a:t>
            </a:r>
            <a:r>
              <a:rPr lang="id-ID" altLang="en-US" sz="1600" dirty="0"/>
              <a:t>5</a:t>
            </a:r>
            <a:r>
              <a:rPr lang="en-AU" altLang="en-US" sz="1600" dirty="0"/>
              <a:t>). Numerical Methods for Engineers. 6</a:t>
            </a:r>
            <a:r>
              <a:rPr lang="en-AU" altLang="en-US" sz="1600" baseline="30000" dirty="0"/>
              <a:t>st</a:t>
            </a:r>
            <a:r>
              <a:rPr lang="en-AU" altLang="en-US" sz="1600" dirty="0"/>
              <a:t> Edition. McGraw-Hill Companies, Inc . New York. ISBN. 978</a:t>
            </a:r>
            <a:r>
              <a:rPr lang="id-ID" altLang="en-US" sz="1600" dirty="0"/>
              <a:t>-981-4670-87</a:t>
            </a:r>
            <a:br>
              <a:rPr lang="en-US" altLang="en-US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55678" y="774185"/>
            <a:ext cx="4577279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11" b="1" dirty="0"/>
              <a:t>Acknowledgement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98C150-DF04-4CDB-A967-89BC6193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65" y="1837299"/>
            <a:ext cx="2394760" cy="2949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 close up of a snake&#10;&#10;Description automatically generated">
            <a:extLst>
              <a:ext uri="{FF2B5EF4-FFF2-40B4-BE49-F238E27FC236}">
                <a16:creationId xmlns:a16="http://schemas.microsoft.com/office/drawing/2014/main" id="{C3997BA9-493B-4048-B2FE-FAA5E2AA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0" y="3643599"/>
            <a:ext cx="1805989" cy="2568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567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Newton-Cotes Formulas</a:t>
            </a:r>
            <a:endParaRPr lang="id-ID" b="1" dirty="0"/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2E14127D-789E-493A-A7C2-E112A29A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40777"/>
            <a:ext cx="85344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dirty="0">
                <a:latin typeface="+mn-lt"/>
              </a:rPr>
              <a:t>Consider the definite integral</a:t>
            </a:r>
          </a:p>
          <a:p>
            <a:endParaRPr lang="en-US" sz="2100" b="1" dirty="0">
              <a:solidFill>
                <a:srgbClr val="FF0000"/>
              </a:solidFill>
              <a:latin typeface="+mn-lt"/>
            </a:endParaRPr>
          </a:p>
          <a:p>
            <a:endParaRPr lang="en-US" sz="21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2100" dirty="0">
                <a:latin typeface="+mn-lt"/>
              </a:rPr>
              <a:t>                                                        </a:t>
            </a:r>
          </a:p>
          <a:p>
            <a:endParaRPr lang="en-US" sz="2100" dirty="0">
              <a:latin typeface="+mn-lt"/>
            </a:endParaRP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An approximation to the integral is</a:t>
            </a:r>
          </a:p>
          <a:p>
            <a:endParaRPr lang="en-US" sz="2100" b="1" dirty="0">
              <a:solidFill>
                <a:srgbClr val="FF0000"/>
              </a:solidFill>
              <a:latin typeface="+mn-lt"/>
            </a:endParaRPr>
          </a:p>
          <a:p>
            <a:endParaRPr lang="en-US" sz="21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2100" dirty="0">
                <a:latin typeface="+mn-lt"/>
              </a:rPr>
              <a:t>Where</a:t>
            </a:r>
          </a:p>
          <a:p>
            <a:endParaRPr lang="en-US" sz="2100" dirty="0">
              <a:latin typeface="+mn-lt"/>
            </a:endParaRP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And         are the cardinal functions. These equations are the </a:t>
            </a:r>
            <a:r>
              <a:rPr lang="en-US" sz="2100" dirty="0">
                <a:solidFill>
                  <a:srgbClr val="FF0000"/>
                </a:solidFill>
                <a:latin typeface="+mn-lt"/>
              </a:rPr>
              <a:t>Newton– Cotes formulas</a:t>
            </a:r>
            <a:r>
              <a:rPr lang="en-US" sz="2100" dirty="0">
                <a:latin typeface="+mn-lt"/>
              </a:rPr>
              <a:t>. Classical examples of these formulas are the </a:t>
            </a:r>
            <a:r>
              <a:rPr lang="en-US" sz="2100" dirty="0">
                <a:solidFill>
                  <a:srgbClr val="00B050"/>
                </a:solidFill>
                <a:latin typeface="+mn-lt"/>
              </a:rPr>
              <a:t>trapezoidal rule</a:t>
            </a:r>
          </a:p>
          <a:p>
            <a:r>
              <a:rPr lang="en-US" sz="2100" dirty="0">
                <a:latin typeface="+mn-lt"/>
              </a:rPr>
              <a:t>(n = 1), </a:t>
            </a:r>
            <a:r>
              <a:rPr lang="en-US" sz="2100" dirty="0">
                <a:solidFill>
                  <a:srgbClr val="00B050"/>
                </a:solidFill>
                <a:latin typeface="+mn-lt"/>
              </a:rPr>
              <a:t>Simpson’s rule </a:t>
            </a:r>
            <a:r>
              <a:rPr lang="en-US" sz="2100" dirty="0">
                <a:latin typeface="+mn-lt"/>
              </a:rPr>
              <a:t>(n = 2), and </a:t>
            </a:r>
            <a:r>
              <a:rPr lang="en-US" sz="2100" dirty="0">
                <a:solidFill>
                  <a:srgbClr val="00B050"/>
                </a:solidFill>
                <a:latin typeface="+mn-lt"/>
              </a:rPr>
              <a:t>3/8 Simpson’s rule </a:t>
            </a:r>
            <a:r>
              <a:rPr lang="en-US" sz="2100" dirty="0">
                <a:latin typeface="+mn-lt"/>
              </a:rPr>
              <a:t>(n = 3).</a:t>
            </a:r>
          </a:p>
        </p:txBody>
      </p:sp>
      <p:pic>
        <p:nvPicPr>
          <p:cNvPr id="26" name="Picture 7">
            <a:extLst>
              <a:ext uri="{FF2B5EF4-FFF2-40B4-BE49-F238E27FC236}">
                <a16:creationId xmlns:a16="http://schemas.microsoft.com/office/drawing/2014/main" id="{2E5253BD-571B-46B9-A19E-D9BAAA32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71412"/>
            <a:ext cx="4267200" cy="19415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388FC9C0-9C8A-4632-B673-34FE7659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26577"/>
            <a:ext cx="1295400" cy="685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8371FEF0-4AFB-409D-84DC-C476C54F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1150" y="4056273"/>
            <a:ext cx="5530850" cy="685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30" name="Picture 9">
            <a:extLst>
              <a:ext uri="{FF2B5EF4-FFF2-40B4-BE49-F238E27FC236}">
                <a16:creationId xmlns:a16="http://schemas.microsoft.com/office/drawing/2014/main" id="{92F3AE82-74CD-4199-A12E-5EC0AB43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2088" y="4864977"/>
            <a:ext cx="3389312" cy="64293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3209402C-A1DB-4DDC-B760-6731D73E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1604" y="5636502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538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Trapezoidal Rules</a:t>
            </a:r>
            <a:endParaRPr lang="id-ID" b="1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7E754F64-4C93-4189-B049-60AEF5C5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656080"/>
            <a:ext cx="84582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If n = 1, we have</a:t>
            </a:r>
          </a:p>
          <a:p>
            <a:endParaRPr lang="en-US" sz="2200" b="1" dirty="0">
              <a:solidFill>
                <a:srgbClr val="FF0000"/>
              </a:solidFill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And</a:t>
            </a: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Therefore</a:t>
            </a: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Then, An approximation to the integral with Trapezoidal Rule</a:t>
            </a:r>
            <a:r>
              <a:rPr lang="en-US" sz="2200" b="1" dirty="0">
                <a:solidFill>
                  <a:srgbClr val="0066CC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is</a:t>
            </a:r>
          </a:p>
          <a:p>
            <a:endParaRPr lang="en-US" sz="2200" dirty="0">
              <a:latin typeface="+mn-lt"/>
            </a:endParaRP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42F3ACB8-BD56-47F6-B605-7A5970D1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532" y="1960880"/>
            <a:ext cx="3352800" cy="23622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grpSp>
        <p:nvGrpSpPr>
          <p:cNvPr id="11" name="Group 17">
            <a:extLst>
              <a:ext uri="{FF2B5EF4-FFF2-40B4-BE49-F238E27FC236}">
                <a16:creationId xmlns:a16="http://schemas.microsoft.com/office/drawing/2014/main" id="{2FC2D5E8-D8A4-4267-84D3-782F354D3F7E}"/>
              </a:ext>
            </a:extLst>
          </p:cNvPr>
          <p:cNvGrpSpPr>
            <a:grpSpLocks/>
          </p:cNvGrpSpPr>
          <p:nvPr/>
        </p:nvGrpSpPr>
        <p:grpSpPr bwMode="auto">
          <a:xfrm>
            <a:off x="1524532" y="2189480"/>
            <a:ext cx="3962400" cy="334962"/>
            <a:chOff x="990600" y="3319463"/>
            <a:chExt cx="3295650" cy="219075"/>
          </a:xfrm>
        </p:grpSpPr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173775BD-CA3D-44C1-8B92-B8D887E2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" y="3319463"/>
              <a:ext cx="2819400" cy="219075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</p:spPr>
        </p:pic>
        <p:pic>
          <p:nvPicPr>
            <p:cNvPr id="13" name="Picture 17">
              <a:extLst>
                <a:ext uri="{FF2B5EF4-FFF2-40B4-BE49-F238E27FC236}">
                  <a16:creationId xmlns:a16="http://schemas.microsoft.com/office/drawing/2014/main" id="{F5D22F36-AF38-42D4-9A6B-23AD3F76A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3319463"/>
              <a:ext cx="476250" cy="219075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</p:spPr>
        </p:pic>
      </p:grpSp>
      <p:pic>
        <p:nvPicPr>
          <p:cNvPr id="14" name="Picture 18">
            <a:extLst>
              <a:ext uri="{FF2B5EF4-FFF2-40B4-BE49-F238E27FC236}">
                <a16:creationId xmlns:a16="http://schemas.microsoft.com/office/drawing/2014/main" id="{A6942752-7BCE-4D50-959E-D4097803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3270" y="3180080"/>
            <a:ext cx="3786187" cy="381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15" name="Picture 19">
            <a:extLst>
              <a:ext uri="{FF2B5EF4-FFF2-40B4-BE49-F238E27FC236}">
                <a16:creationId xmlns:a16="http://schemas.microsoft.com/office/drawing/2014/main" id="{ADF563A1-26ED-468D-8ADE-9AFDE204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35669" y="4170680"/>
            <a:ext cx="4132263" cy="6381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238ACEFA-B61D-4B95-AA15-419C48C16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5982" y="4932680"/>
            <a:ext cx="4171950" cy="6286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DF38C80D-FC62-4187-8852-381FEC15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42332" y="6075680"/>
            <a:ext cx="2387600" cy="581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068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Composite Trapezoidal Rules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09084739-21F9-46CE-96AD-BBBFAB5D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676400"/>
            <a:ext cx="8305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From the trapezoidal rule we</a:t>
            </a:r>
          </a:p>
          <a:p>
            <a:r>
              <a:rPr lang="en-US" sz="2200" dirty="0">
                <a:latin typeface="+mn-lt"/>
              </a:rPr>
              <a:t>obtain for the approximate </a:t>
            </a:r>
          </a:p>
          <a:p>
            <a:r>
              <a:rPr lang="en-US" sz="2200" dirty="0">
                <a:latin typeface="+mn-lt"/>
              </a:rPr>
              <a:t>area of a typical (</a:t>
            </a:r>
            <a:r>
              <a:rPr lang="en-US" sz="2200" dirty="0" err="1">
                <a:latin typeface="+mn-lt"/>
              </a:rPr>
              <a:t>ith</a:t>
            </a:r>
            <a:r>
              <a:rPr lang="en-US" sz="2200" dirty="0">
                <a:latin typeface="+mn-lt"/>
              </a:rPr>
              <a:t>) panel</a:t>
            </a:r>
          </a:p>
          <a:p>
            <a:endParaRPr lang="en-US" sz="2200" dirty="0">
              <a:latin typeface="+mn-lt"/>
            </a:endParaRP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Hence, the total area is</a:t>
            </a: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which is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the composite trapezoidal rule</a:t>
            </a:r>
            <a:r>
              <a:rPr lang="en-US" sz="2200" dirty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Hence, the truncation error is </a:t>
            </a:r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4FD17E0A-EF55-4C33-9AB7-9F2655A2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932" y="1828800"/>
            <a:ext cx="4343400" cy="22098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F49C8CD-446A-4331-9413-8C5E90C1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532" y="2743200"/>
            <a:ext cx="2501900" cy="6762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3B705F7-591B-409B-A99F-60CFFA50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932" y="4173537"/>
            <a:ext cx="6777038" cy="779463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4734A-CE11-4AC5-BE60-1ED6DA45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932" y="5638800"/>
            <a:ext cx="2438400" cy="6985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837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1</a:t>
            </a:r>
            <a:endParaRPr lang="id-ID" b="1" dirty="0"/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79A53829-3657-4E30-B8E7-4885361F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588612"/>
            <a:ext cx="8305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+mn-lt"/>
              </a:rPr>
              <a:t>Evaluate the bounds on                      with the composite trapezoidal rule using (1) eight panels and (2) 16 panels.</a:t>
            </a: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+mn-lt"/>
              </a:rPr>
              <a:t>Solution of Part (1) </a:t>
            </a:r>
          </a:p>
          <a:p>
            <a:r>
              <a:rPr lang="en-US" sz="2200" dirty="0">
                <a:latin typeface="+mn-lt"/>
              </a:rPr>
              <a:t>h = π/8. The abscissas of the nodes are                                           We get</a:t>
            </a: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r>
              <a:rPr lang="en-US" sz="2200" dirty="0">
                <a:latin typeface="+mn-lt"/>
              </a:rPr>
              <a:t>The error is given by</a:t>
            </a: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r>
              <a:rPr lang="en-US" sz="2200" dirty="0">
                <a:latin typeface="+mn-lt"/>
              </a:rPr>
              <a:t>where 0 </a:t>
            </a:r>
            <a:r>
              <a:rPr lang="en-US" sz="2200" i="1" dirty="0">
                <a:latin typeface="+mn-lt"/>
              </a:rPr>
              <a:t>&lt; </a:t>
            </a:r>
            <a:r>
              <a:rPr lang="el-GR" sz="2200" i="1" dirty="0">
                <a:latin typeface="+mn-lt"/>
              </a:rPr>
              <a:t>ξ &lt; π.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We can determine its bounds:</a:t>
            </a: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endParaRPr lang="en-US" sz="2200" b="1" dirty="0">
              <a:solidFill>
                <a:srgbClr val="00B050"/>
              </a:solidFill>
              <a:latin typeface="+mn-lt"/>
            </a:endParaRPr>
          </a:p>
          <a:p>
            <a:r>
              <a:rPr lang="en-US" sz="2200" dirty="0">
                <a:latin typeface="+mn-lt"/>
              </a:rPr>
              <a:t>Therefore,</a:t>
            </a:r>
            <a:endParaRPr lang="en-US" sz="22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C12D4DF-5096-4493-BA48-CDCE63A5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572" y="1603852"/>
            <a:ext cx="13906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9871313-C31C-418D-B13F-714FC2E9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2380" y="3007704"/>
            <a:ext cx="2576512" cy="28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4B770E8E-FC59-42DD-91D6-37E8C822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6132" y="3417412"/>
            <a:ext cx="48006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95553F27-AA6B-4350-8ECE-7DD49A62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132" y="4701700"/>
            <a:ext cx="58674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7BF00B9-DB17-453A-A903-D1563015A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21482" y="5647532"/>
            <a:ext cx="58610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1E5D7764-47E0-439E-A8F8-4ABE6895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732" y="6313012"/>
            <a:ext cx="3675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58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1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B9583A1E-C813-476F-95A3-1A4808C0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932" y="1819569"/>
            <a:ext cx="83058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+mn-lt"/>
              </a:rPr>
              <a:t>Solution of Part (2) </a:t>
            </a:r>
          </a:p>
          <a:p>
            <a:r>
              <a:rPr lang="en-US" sz="2200" dirty="0">
                <a:latin typeface="+mn-lt"/>
              </a:rPr>
              <a:t>The new nodes created by doubling of the panels are located at the midpoints of the old panels. Their abscissas are</a:t>
            </a: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r>
              <a:rPr lang="en-US" sz="2200" dirty="0">
                <a:latin typeface="+mn-lt"/>
              </a:rPr>
              <a:t>Using the recursive trapezoidal rule, we get</a:t>
            </a: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endParaRPr lang="en-US" sz="2200" dirty="0">
              <a:solidFill>
                <a:srgbClr val="00B050"/>
              </a:solidFill>
              <a:latin typeface="+mn-lt"/>
            </a:endParaRPr>
          </a:p>
          <a:p>
            <a:r>
              <a:rPr lang="en-US" sz="2200" dirty="0">
                <a:latin typeface="+mn-lt"/>
              </a:rPr>
              <a:t>and the bounds on the error become (note that E is quartered when h is halved) </a:t>
            </a:r>
            <a:r>
              <a:rPr lang="fr-FR" sz="2200" dirty="0">
                <a:latin typeface="+mn-lt"/>
              </a:rPr>
              <a:t>E</a:t>
            </a:r>
            <a:r>
              <a:rPr lang="fr-FR" sz="2200" baseline="-25000" dirty="0">
                <a:latin typeface="+mn-lt"/>
              </a:rPr>
              <a:t>min</a:t>
            </a:r>
            <a:r>
              <a:rPr lang="fr-FR" sz="2200" dirty="0">
                <a:latin typeface="+mn-lt"/>
              </a:rPr>
              <a:t> = 0, </a:t>
            </a:r>
            <a:r>
              <a:rPr lang="fr-FR" sz="2200" dirty="0" err="1">
                <a:latin typeface="+mn-lt"/>
              </a:rPr>
              <a:t>E</a:t>
            </a:r>
            <a:r>
              <a:rPr lang="fr-FR" sz="2200" baseline="-25000" dirty="0" err="1">
                <a:latin typeface="+mn-lt"/>
              </a:rPr>
              <a:t>max</a:t>
            </a:r>
            <a:r>
              <a:rPr lang="fr-FR" sz="2200" dirty="0">
                <a:latin typeface="+mn-lt"/>
              </a:rPr>
              <a:t> = 0.04037/4 = 0.01009. </a:t>
            </a:r>
            <a:r>
              <a:rPr lang="fr-FR" sz="2200" dirty="0" err="1">
                <a:latin typeface="+mn-lt"/>
              </a:rPr>
              <a:t>Hence</a:t>
            </a:r>
            <a:r>
              <a:rPr lang="fr-FR" sz="2200" dirty="0">
                <a:latin typeface="+mn-lt"/>
              </a:rPr>
              <a:t>,</a:t>
            </a:r>
            <a:endParaRPr lang="en-US" sz="22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717998-CBC0-467E-BEAF-8030A684C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7070" y="2997494"/>
            <a:ext cx="54530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E8F118D-264A-4969-86EA-BED531B0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332" y="3932531"/>
            <a:ext cx="4897438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8FEF741-4257-4E93-A0D3-031BB196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8132" y="5747044"/>
            <a:ext cx="3733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3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Simpson’s Rules</a:t>
            </a:r>
            <a:endParaRPr lang="id-ID" b="1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5709B23-093E-4B85-B6F3-7E777836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640" y="2107367"/>
            <a:ext cx="8305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+mn-lt"/>
              </a:rPr>
              <a:t>Simpson’s 1/3 rule </a:t>
            </a:r>
            <a:r>
              <a:rPr lang="en-US" sz="2200" dirty="0">
                <a:latin typeface="+mn-lt"/>
              </a:rPr>
              <a:t>can be obtained </a:t>
            </a:r>
          </a:p>
          <a:p>
            <a:r>
              <a:rPr lang="en-US" sz="2200" dirty="0">
                <a:latin typeface="+mn-lt"/>
              </a:rPr>
              <a:t>from the Newton–Cotes formulas </a:t>
            </a:r>
          </a:p>
          <a:p>
            <a:r>
              <a:rPr lang="en-US" sz="2200" dirty="0">
                <a:latin typeface="+mn-lt"/>
              </a:rPr>
              <a:t>with </a:t>
            </a:r>
            <a:r>
              <a:rPr lang="en-US" sz="2200" dirty="0">
                <a:solidFill>
                  <a:srgbClr val="00B050"/>
                </a:solidFill>
                <a:latin typeface="+mn-lt"/>
              </a:rPr>
              <a:t>n = 2</a:t>
            </a:r>
            <a:r>
              <a:rPr lang="en-US" sz="2200" dirty="0">
                <a:latin typeface="+mn-lt"/>
              </a:rPr>
              <a:t>, that is, by passing a </a:t>
            </a:r>
          </a:p>
          <a:p>
            <a:r>
              <a:rPr lang="en-US" sz="2200" dirty="0">
                <a:latin typeface="+mn-lt"/>
              </a:rPr>
              <a:t>parabolic </a:t>
            </a:r>
            <a:r>
              <a:rPr lang="en-US" sz="2200" dirty="0" err="1">
                <a:latin typeface="+mn-lt"/>
              </a:rPr>
              <a:t>interpolant</a:t>
            </a:r>
            <a:r>
              <a:rPr lang="en-US" sz="2200" dirty="0">
                <a:latin typeface="+mn-lt"/>
              </a:rPr>
              <a:t> through three </a:t>
            </a:r>
          </a:p>
          <a:p>
            <a:r>
              <a:rPr lang="en-US" sz="2200" dirty="0">
                <a:latin typeface="+mn-lt"/>
              </a:rPr>
              <a:t>adjacent nodes, as shown in Fig. 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The area under the parabola, which </a:t>
            </a:r>
          </a:p>
          <a:p>
            <a:r>
              <a:rPr lang="en-US" sz="2200" dirty="0">
                <a:latin typeface="+mn-lt"/>
              </a:rPr>
              <a:t>represents an approximation of  </a:t>
            </a:r>
          </a:p>
          <a:p>
            <a:r>
              <a:rPr lang="en-US" sz="2200" dirty="0">
                <a:latin typeface="+mn-lt"/>
              </a:rPr>
              <a:t>               	    is</a:t>
            </a:r>
            <a:endParaRPr lang="en-US" sz="22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6E2558A-F20C-4279-8A9E-5838ECAD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240" y="4890672"/>
            <a:ext cx="1193800" cy="38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58D6022-8C33-4821-A6F5-C5603249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040" y="5534486"/>
            <a:ext cx="4343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588EC0AB-07D6-4D89-910B-15B958BA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3940" y="2259767"/>
            <a:ext cx="37719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98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DF5E89-732F-44F8-8128-83D4AEE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2" y="559094"/>
            <a:ext cx="8096773" cy="1260475"/>
          </a:xfrm>
        </p:spPr>
        <p:txBody>
          <a:bodyPr/>
          <a:lstStyle/>
          <a:p>
            <a:pPr algn="ctr"/>
            <a:r>
              <a:rPr lang="en-HK" b="1" dirty="0"/>
              <a:t>Example 2</a:t>
            </a:r>
            <a:endParaRPr lang="id-ID" b="1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377CDB9D-1777-4B86-9879-DE33B953D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040" y="1966913"/>
            <a:ext cx="8458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Derive Simpson’s 1/3 rule from the Newton–Cotes formulas</a:t>
            </a:r>
          </a:p>
          <a:p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+mn-lt"/>
              </a:rPr>
              <a:t>Solution</a:t>
            </a:r>
            <a:r>
              <a:rPr lang="en-US" sz="2400" b="1" dirty="0">
                <a:latin typeface="+mn-lt"/>
              </a:rPr>
              <a:t> </a:t>
            </a:r>
          </a:p>
          <a:p>
            <a:r>
              <a:rPr lang="en-US" sz="2400" dirty="0">
                <a:latin typeface="+mn-lt"/>
              </a:rPr>
              <a:t>Simpson’s 1/3 rule uses three nodes located at x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 = a, </a:t>
            </a:r>
          </a:p>
          <a:p>
            <a:r>
              <a:rPr lang="en-US" sz="2400" dirty="0">
                <a:latin typeface="+mn-lt"/>
              </a:rPr>
              <a:t>x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= (a +b)/2, and x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= b. The spacing of the nodes is </a:t>
            </a:r>
          </a:p>
          <a:p>
            <a:r>
              <a:rPr lang="en-US" sz="2400" dirty="0">
                <a:latin typeface="+mn-lt"/>
              </a:rPr>
              <a:t>h = (b −a)/2. The cardinal functions</a:t>
            </a:r>
            <a:endParaRPr lang="en-US" sz="24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9A568C0-A198-46F2-88AD-F50AAE93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040" y="4337051"/>
            <a:ext cx="6786563" cy="830262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8F7D978-C6E9-403A-90D6-FE0F6537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1440" y="5314951"/>
            <a:ext cx="3200400" cy="766762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61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Flow_SignoffStatus xmlns="47793baa-3cbb-486e-a055-4d42ce3882d7" xsi:nil="true"/>
    <_dlc_DocId xmlns="9fdf624c-fedc-4f6c-b928-0c7bf4c9e100">J56STF5CZXNR-2061195910-691142</_dlc_DocId>
    <_dlc_DocIdUrl xmlns="9fdf624c-fedc-4f6c-b928-0c7bf4c9e100">
      <Url>https://binusianorg.sharepoint.com/sites/arc/_layouts/15/DocIdRedir.aspx?ID=J56STF5CZXNR-2061195910-691142</Url>
      <Description>J56STF5CZXNR-2061195910-691142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340CFFCDDB44F9904404F1FA9688C" ma:contentTypeVersion="15" ma:contentTypeDescription="Create a new document." ma:contentTypeScope="" ma:versionID="939164fb4ce9d77da8b44cb5205bf59b">
  <xsd:schema xmlns:xsd="http://www.w3.org/2001/XMLSchema" xmlns:xs="http://www.w3.org/2001/XMLSchema" xmlns:p="http://schemas.microsoft.com/office/2006/metadata/properties" xmlns:ns2="9fdf624c-fedc-4f6c-b928-0c7bf4c9e100" xmlns:ns3="47793baa-3cbb-486e-a055-4d42ce3882d7" xmlns:ns4="http://schemas.microsoft.com/sharepoint/v3/fields" targetNamespace="http://schemas.microsoft.com/office/2006/metadata/properties" ma:root="true" ma:fieldsID="63b003db5a72b2282a54ad3b1f995462" ns2:_="" ns3:_="" ns4:_="">
    <xsd:import namespace="9fdf624c-fedc-4f6c-b928-0c7bf4c9e100"/>
    <xsd:import namespace="47793baa-3cbb-486e-a055-4d42ce3882d7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4:_Vers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f624c-fedc-4f6c-b928-0c7bf4c9e10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93baa-3cbb-486e-a055-4d42ce388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2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13E50-9F1C-4EB2-8248-D1942A92381A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47793baa-3cbb-486e-a055-4d42ce3882d7"/>
    <ds:schemaRef ds:uri="9fdf624c-fedc-4f6c-b928-0c7bf4c9e100"/>
  </ds:schemaRefs>
</ds:datastoreItem>
</file>

<file path=customXml/itemProps2.xml><?xml version="1.0" encoding="utf-8"?>
<ds:datastoreItem xmlns:ds="http://schemas.openxmlformats.org/officeDocument/2006/customXml" ds:itemID="{61361C9D-5A18-4E58-8BA9-7D22F5AD4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f624c-fedc-4f6c-b928-0c7bf4c9e100"/>
    <ds:schemaRef ds:uri="47793baa-3cbb-486e-a055-4d42ce3882d7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6D8D10-5CE6-45C0-899F-3757B0B7638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ED985A4-BE78-47BD-93FF-32CA6D846A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1150</Words>
  <Application>Microsoft Office PowerPoint</Application>
  <PresentationFormat>Custom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Open Sans</vt:lpstr>
      <vt:lpstr>Office Theme</vt:lpstr>
      <vt:lpstr>PowerPoint Presentation</vt:lpstr>
      <vt:lpstr>Outlines</vt:lpstr>
      <vt:lpstr>Newton-Cotes Formulas</vt:lpstr>
      <vt:lpstr>Trapezoidal Rules</vt:lpstr>
      <vt:lpstr>Composite Trapezoidal Rules</vt:lpstr>
      <vt:lpstr>Example 1</vt:lpstr>
      <vt:lpstr>Example 1</vt:lpstr>
      <vt:lpstr>Simpson’s Rules</vt:lpstr>
      <vt:lpstr>Example 2</vt:lpstr>
      <vt:lpstr>Example 2</vt:lpstr>
      <vt:lpstr>Composite Simpson’s 1/3 Rule</vt:lpstr>
      <vt:lpstr>Simpson’s 3/8 Rules</vt:lpstr>
      <vt:lpstr>Example 3</vt:lpstr>
      <vt:lpstr>Romberg Integration</vt:lpstr>
      <vt:lpstr>Romberg Integration</vt:lpstr>
      <vt:lpstr>Example 4</vt:lpstr>
      <vt:lpstr>Example 4</vt:lpstr>
      <vt:lpstr>Exercise</vt:lpstr>
      <vt:lpstr>Gaussian Integration Formulas</vt:lpstr>
      <vt:lpstr>Gaussian Integration Illustration</vt:lpstr>
      <vt:lpstr>Gauss–Legendre Quadrature </vt:lpstr>
      <vt:lpstr>Gauss–Legendre Quadrature </vt:lpstr>
      <vt:lpstr>The Other Gaussian Integration</vt:lpstr>
      <vt:lpstr>Example 5</vt:lpstr>
      <vt:lpstr>Exercise</vt:lpstr>
      <vt:lpstr> These slides have been adapted from:  Kong, Q., Siauw, T., &amp; Bayen, A. M. (2021). Python Programming and Numerical Methods: A Guide for Engineers and Scientists. Academic Press. ISBN: 978-0-12-819549-9   Kiusalaas, J. (2013). Numerical Methods in Engineering with Python 3. United Kingdom: Cambridge University Press. ISBN:9781107033856   additional materials Chapra, S.C (2015). Numerical Methods for Engineers. 6st Edition. McGraw-Hill Companies, Inc . New York. ISBN. 978-981-4670-87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FABIAN</cp:lastModifiedBy>
  <cp:revision>63</cp:revision>
  <dcterms:created xsi:type="dcterms:W3CDTF">2014-01-27T02:13:18Z</dcterms:created>
  <dcterms:modified xsi:type="dcterms:W3CDTF">2021-11-30T05:45:42Z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0x010100144340CFFCDDB44F9904404F1FA9688C</vt:lpwstr>
  </property>
  <property fmtid="{D5CDD505-2E9C-101B-9397-08002B2CF9AE}" pid="3" name="_dlc_DocIdItemGuid">
    <vt:lpwstr>607fc7ea-bc95-4549-a0d4-b252b58b529e</vt:lpwstr>
  </property>
</Properties>
</file>