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6"/>
  </p:notesMasterIdLst>
  <p:sldIdLst>
    <p:sldId id="256" r:id="rId6"/>
    <p:sldId id="257" r:id="rId7"/>
    <p:sldId id="520" r:id="rId8"/>
    <p:sldId id="521" r:id="rId9"/>
    <p:sldId id="522" r:id="rId10"/>
    <p:sldId id="523" r:id="rId11"/>
    <p:sldId id="534" r:id="rId12"/>
    <p:sldId id="535" r:id="rId13"/>
    <p:sldId id="524" r:id="rId14"/>
    <p:sldId id="525" r:id="rId15"/>
    <p:sldId id="536" r:id="rId16"/>
    <p:sldId id="537" r:id="rId17"/>
    <p:sldId id="526" r:id="rId18"/>
    <p:sldId id="538" r:id="rId19"/>
    <p:sldId id="527" r:id="rId20"/>
    <p:sldId id="529" r:id="rId21"/>
    <p:sldId id="528" r:id="rId22"/>
    <p:sldId id="530" r:id="rId23"/>
    <p:sldId id="531" r:id="rId24"/>
    <p:sldId id="271" r:id="rId25"/>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520"/>
            <p14:sldId id="521"/>
            <p14:sldId id="522"/>
            <p14:sldId id="523"/>
            <p14:sldId id="534"/>
            <p14:sldId id="535"/>
            <p14:sldId id="524"/>
            <p14:sldId id="525"/>
            <p14:sldId id="536"/>
            <p14:sldId id="537"/>
            <p14:sldId id="526"/>
            <p14:sldId id="538"/>
            <p14:sldId id="527"/>
            <p14:sldId id="529"/>
            <p14:sldId id="528"/>
            <p14:sldId id="530"/>
            <p14:sldId id="531"/>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93484"/>
  </p:normalViewPr>
  <p:slideViewPr>
    <p:cSldViewPr snapToGrid="0" snapToObjects="1">
      <p:cViewPr varScale="1">
        <p:scale>
          <a:sx n="85" d="100"/>
          <a:sy n="85" d="100"/>
        </p:scale>
        <p:origin x="960" y="48"/>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CEF7D-5EC8-4A05-A41F-77AEF1769232}"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3B13CC2F-7B58-4A56-A2E8-CFBADA7981B4}">
      <dgm:prSet custT="1"/>
      <dgm:spPr/>
      <dgm:t>
        <a:bodyPr/>
        <a:lstStyle/>
        <a:p>
          <a:pPr rtl="0"/>
          <a:endParaRPr lang="en-US" sz="2400" dirty="0"/>
        </a:p>
      </dgm:t>
    </dgm:pt>
    <dgm:pt modelId="{8CD108C6-D230-436B-8558-F3230C5F4270}" type="parTrans" cxnId="{8AE4D593-D44D-40F3-B382-9A5B3290995C}">
      <dgm:prSet/>
      <dgm:spPr/>
      <dgm:t>
        <a:bodyPr/>
        <a:lstStyle/>
        <a:p>
          <a:endParaRPr lang="en-US" sz="2400"/>
        </a:p>
      </dgm:t>
    </dgm:pt>
    <dgm:pt modelId="{51EC29B2-0FDD-4BC1-9078-15BBD67E4AEB}" type="sibTrans" cxnId="{8AE4D593-D44D-40F3-B382-9A5B3290995C}">
      <dgm:prSet/>
      <dgm:spPr/>
      <dgm:t>
        <a:bodyPr/>
        <a:lstStyle/>
        <a:p>
          <a:endParaRPr lang="en-US" sz="2400"/>
        </a:p>
      </dgm:t>
    </dgm:pt>
    <dgm:pt modelId="{57F1890E-47B0-4570-9DE9-7A0841401264}">
      <dgm:prSet custT="1"/>
      <dgm:spPr/>
      <dgm:t>
        <a:bodyPr/>
        <a:lstStyle/>
        <a:p>
          <a:pPr rtl="0"/>
          <a:r>
            <a:rPr lang="en-HK" sz="2400" dirty="0"/>
            <a:t>Initial Value Problems</a:t>
          </a:r>
          <a:endParaRPr lang="en-US" sz="2400" dirty="0"/>
        </a:p>
      </dgm:t>
    </dgm:pt>
    <dgm:pt modelId="{287B2255-4C57-4D55-8BC9-0866553FDEE1}" type="parTrans" cxnId="{32637F0C-801C-40C1-A0EF-7A4774FBF2D3}">
      <dgm:prSet/>
      <dgm:spPr/>
      <dgm:t>
        <a:bodyPr/>
        <a:lstStyle/>
        <a:p>
          <a:endParaRPr lang="en-US" sz="2400"/>
        </a:p>
      </dgm:t>
    </dgm:pt>
    <dgm:pt modelId="{C65B0580-16CE-4666-A2EA-41B6E702E2E2}" type="sibTrans" cxnId="{32637F0C-801C-40C1-A0EF-7A4774FBF2D3}">
      <dgm:prSet/>
      <dgm:spPr/>
      <dgm:t>
        <a:bodyPr/>
        <a:lstStyle/>
        <a:p>
          <a:endParaRPr lang="en-US" sz="2400"/>
        </a:p>
      </dgm:t>
    </dgm:pt>
    <dgm:pt modelId="{A02476F6-559A-4448-90FA-C4E1D180FA9F}">
      <dgm:prSet custT="1"/>
      <dgm:spPr/>
      <dgm:t>
        <a:bodyPr/>
        <a:lstStyle/>
        <a:p>
          <a:r>
            <a:rPr lang="en-AU" sz="2400" dirty="0">
              <a:latin typeface="Arial" panose="020B0604020202020204" pitchFamily="34" charset="0"/>
              <a:ea typeface="Times New Roman" panose="02020603050405020304" pitchFamily="18" charset="0"/>
            </a:rPr>
            <a:t>Numerical Error and Instability</a:t>
          </a:r>
          <a:endParaRPr lang="en-US" sz="2400" dirty="0"/>
        </a:p>
      </dgm:t>
    </dgm:pt>
    <dgm:pt modelId="{ADC79D34-5F11-427F-A119-CF95E1A1B3BB}" type="parTrans" cxnId="{DD6DAB89-25C4-4555-AD39-658A90604EEF}">
      <dgm:prSet/>
      <dgm:spPr/>
      <dgm:t>
        <a:bodyPr/>
        <a:lstStyle/>
        <a:p>
          <a:endParaRPr lang="en-HK"/>
        </a:p>
      </dgm:t>
    </dgm:pt>
    <dgm:pt modelId="{A8986233-836A-4DC5-99CD-223F0F11E753}" type="sibTrans" cxnId="{DD6DAB89-25C4-4555-AD39-658A90604EEF}">
      <dgm:prSet/>
      <dgm:spPr/>
      <dgm:t>
        <a:bodyPr/>
        <a:lstStyle/>
        <a:p>
          <a:endParaRPr lang="en-HK"/>
        </a:p>
      </dgm:t>
    </dgm:pt>
    <dgm:pt modelId="{03B99D27-927D-42BB-B3AA-93B152B6DF51}">
      <dgm:prSet custT="1"/>
      <dgm:spPr/>
      <dgm:t>
        <a:bodyPr/>
        <a:lstStyle/>
        <a:p>
          <a:pPr rtl="0"/>
          <a:endParaRPr lang="en-AU" sz="2400" dirty="0"/>
        </a:p>
      </dgm:t>
    </dgm:pt>
    <dgm:pt modelId="{D8958402-1DB1-4D8C-8145-728626A4CB82}" type="sibTrans" cxnId="{BFADF03C-01B5-4078-8C35-C1E33303F758}">
      <dgm:prSet/>
      <dgm:spPr/>
      <dgm:t>
        <a:bodyPr/>
        <a:lstStyle/>
        <a:p>
          <a:endParaRPr lang="en-US" sz="2400"/>
        </a:p>
      </dgm:t>
    </dgm:pt>
    <dgm:pt modelId="{3FB213A9-D018-4380-8E22-CA2B3BC4B808}" type="parTrans" cxnId="{BFADF03C-01B5-4078-8C35-C1E33303F758}">
      <dgm:prSet/>
      <dgm:spPr/>
      <dgm:t>
        <a:bodyPr/>
        <a:lstStyle/>
        <a:p>
          <a:endParaRPr lang="en-US" sz="2400"/>
        </a:p>
      </dgm:t>
    </dgm:pt>
    <dgm:pt modelId="{80BC2113-7A29-4CF9-9A09-DC7505D2914A}">
      <dgm:prSet custT="1"/>
      <dgm:spPr/>
      <dgm:t>
        <a:bodyPr/>
        <a:lstStyle/>
        <a:p>
          <a:pPr rtl="0"/>
          <a:r>
            <a:rPr lang="en-HK" sz="2400" dirty="0"/>
            <a:t>Euler Method </a:t>
          </a:r>
          <a:endParaRPr lang="en-US" sz="2400" dirty="0"/>
        </a:p>
      </dgm:t>
    </dgm:pt>
    <dgm:pt modelId="{D8CBFCD2-BC09-4450-912B-C0DDED2DB8CE}" type="sibTrans" cxnId="{B84860CC-1C6C-4B29-8B7B-190C6DDD1161}">
      <dgm:prSet/>
      <dgm:spPr/>
      <dgm:t>
        <a:bodyPr/>
        <a:lstStyle/>
        <a:p>
          <a:endParaRPr lang="en-US" sz="2400"/>
        </a:p>
      </dgm:t>
    </dgm:pt>
    <dgm:pt modelId="{47814BC9-E063-4882-A931-4BF6448E51E9}" type="parTrans" cxnId="{B84860CC-1C6C-4B29-8B7B-190C6DDD1161}">
      <dgm:prSet/>
      <dgm:spPr/>
      <dgm:t>
        <a:bodyPr/>
        <a:lstStyle/>
        <a:p>
          <a:endParaRPr lang="en-US" sz="2400"/>
        </a:p>
      </dgm:t>
    </dgm:pt>
    <dgm:pt modelId="{813A22DC-E602-466D-9A88-6C88FD54F9CC}">
      <dgm:prSet custT="1"/>
      <dgm:spPr/>
      <dgm:t>
        <a:bodyPr/>
        <a:lstStyle/>
        <a:p>
          <a:pPr rtl="0"/>
          <a:endParaRPr lang="en-US" sz="2400" dirty="0"/>
        </a:p>
      </dgm:t>
    </dgm:pt>
    <dgm:pt modelId="{2B72E5EA-EAB3-43ED-9A17-859333A00D3E}" type="sibTrans" cxnId="{1E8A4D4D-F295-4166-9C9D-AEED4E690591}">
      <dgm:prSet/>
      <dgm:spPr/>
      <dgm:t>
        <a:bodyPr/>
        <a:lstStyle/>
        <a:p>
          <a:endParaRPr lang="en-US" sz="2400"/>
        </a:p>
      </dgm:t>
    </dgm:pt>
    <dgm:pt modelId="{FEC4DD08-EE72-420D-8E8E-61886CB93135}" type="parTrans" cxnId="{1E8A4D4D-F295-4166-9C9D-AEED4E690591}">
      <dgm:prSet/>
      <dgm:spPr/>
      <dgm:t>
        <a:bodyPr/>
        <a:lstStyle/>
        <a:p>
          <a:endParaRPr lang="en-US" sz="2400"/>
        </a:p>
      </dgm:t>
    </dgm:pt>
    <dgm:pt modelId="{ACB9CF8A-1C58-441C-9F5D-27C1D102621E}">
      <dgm:prSet custT="1"/>
      <dgm:spPr/>
      <dgm:t>
        <a:bodyPr/>
        <a:lstStyle/>
        <a:p>
          <a:r>
            <a:rPr lang="en-HK" sz="2400" dirty="0"/>
            <a:t>Runge-</a:t>
          </a:r>
          <a:r>
            <a:rPr lang="en-HK" sz="2400" dirty="0" err="1"/>
            <a:t>Kutta</a:t>
          </a:r>
          <a:r>
            <a:rPr lang="en-HK" sz="2400" dirty="0"/>
            <a:t> Methods</a:t>
          </a:r>
          <a:endParaRPr lang="en-US" sz="2400" dirty="0"/>
        </a:p>
      </dgm:t>
    </dgm:pt>
    <dgm:pt modelId="{3B2A3A4D-BF82-4413-AC74-BA09615F4EF5}" type="sibTrans" cxnId="{DC64EB99-E25A-42E9-8C2E-80E78FCB1285}">
      <dgm:prSet/>
      <dgm:spPr/>
      <dgm:t>
        <a:bodyPr/>
        <a:lstStyle/>
        <a:p>
          <a:endParaRPr lang="en-US" sz="2400"/>
        </a:p>
      </dgm:t>
    </dgm:pt>
    <dgm:pt modelId="{5C5EC970-D98A-4EE6-9788-0E3F76CC8485}" type="parTrans" cxnId="{DC64EB99-E25A-42E9-8C2E-80E78FCB1285}">
      <dgm:prSet/>
      <dgm:spPr/>
      <dgm:t>
        <a:bodyPr/>
        <a:lstStyle/>
        <a:p>
          <a:endParaRPr lang="en-US" sz="2400"/>
        </a:p>
      </dgm:t>
    </dgm:pt>
    <dgm:pt modelId="{7A98AE0C-5741-431D-8EC4-B70CC9B0F627}">
      <dgm:prSet custT="1"/>
      <dgm:spPr/>
      <dgm:t>
        <a:bodyPr/>
        <a:lstStyle/>
        <a:p>
          <a:endParaRPr lang="en-US" sz="2400" dirty="0"/>
        </a:p>
      </dgm:t>
    </dgm:pt>
    <dgm:pt modelId="{02F7F518-BB79-4669-BEC5-AF6564CCCD0A}" type="parTrans" cxnId="{0B6FD25B-E008-4B43-9CEA-ACBF24950455}">
      <dgm:prSet/>
      <dgm:spPr/>
      <dgm:t>
        <a:bodyPr/>
        <a:lstStyle/>
        <a:p>
          <a:endParaRPr lang="en-HK"/>
        </a:p>
      </dgm:t>
    </dgm:pt>
    <dgm:pt modelId="{C554CDB7-7892-4BCE-A16C-075F30ECFB05}" type="sibTrans" cxnId="{0B6FD25B-E008-4B43-9CEA-ACBF24950455}">
      <dgm:prSet/>
      <dgm:spPr/>
      <dgm:t>
        <a:bodyPr/>
        <a:lstStyle/>
        <a:p>
          <a:endParaRPr lang="en-HK"/>
        </a:p>
      </dgm:t>
    </dgm:pt>
    <dgm:pt modelId="{F1A3A007-2278-478E-BEAD-E947AFD6EEF5}" type="pres">
      <dgm:prSet presAssocID="{8B4CEF7D-5EC8-4A05-A41F-77AEF1769232}" presName="linearFlow" presStyleCnt="0">
        <dgm:presLayoutVars>
          <dgm:dir/>
          <dgm:animLvl val="lvl"/>
          <dgm:resizeHandles val="exact"/>
        </dgm:presLayoutVars>
      </dgm:prSet>
      <dgm:spPr/>
    </dgm:pt>
    <dgm:pt modelId="{A1B46474-506F-45F1-9BC1-12B310C68918}" type="pres">
      <dgm:prSet presAssocID="{3B13CC2F-7B58-4A56-A2E8-CFBADA7981B4}" presName="composite" presStyleCnt="0"/>
      <dgm:spPr/>
    </dgm:pt>
    <dgm:pt modelId="{483649D5-DF2F-4788-95C0-664ECA143303}" type="pres">
      <dgm:prSet presAssocID="{3B13CC2F-7B58-4A56-A2E8-CFBADA7981B4}" presName="parentText" presStyleLbl="alignNode1" presStyleIdx="0" presStyleCnt="4">
        <dgm:presLayoutVars>
          <dgm:chMax val="1"/>
          <dgm:bulletEnabled val="1"/>
        </dgm:presLayoutVars>
      </dgm:prSet>
      <dgm:spPr/>
    </dgm:pt>
    <dgm:pt modelId="{660A81B8-9CE7-4FA9-BF7A-F64C18DBEEE0}" type="pres">
      <dgm:prSet presAssocID="{3B13CC2F-7B58-4A56-A2E8-CFBADA7981B4}" presName="descendantText" presStyleLbl="alignAcc1" presStyleIdx="0" presStyleCnt="4" custLinFactNeighborX="10200" custLinFactNeighborY="-21315">
        <dgm:presLayoutVars>
          <dgm:bulletEnabled val="1"/>
        </dgm:presLayoutVars>
      </dgm:prSet>
      <dgm:spPr/>
    </dgm:pt>
    <dgm:pt modelId="{1F504ECB-88E1-4B8C-8194-A587A00591C2}" type="pres">
      <dgm:prSet presAssocID="{51EC29B2-0FDD-4BC1-9078-15BBD67E4AEB}" presName="sp" presStyleCnt="0"/>
      <dgm:spPr/>
    </dgm:pt>
    <dgm:pt modelId="{42FCC7D6-8265-4DC8-A44E-E2C5BDB19EB8}" type="pres">
      <dgm:prSet presAssocID="{03B99D27-927D-42BB-B3AA-93B152B6DF51}" presName="composite" presStyleCnt="0"/>
      <dgm:spPr/>
    </dgm:pt>
    <dgm:pt modelId="{21CF96E4-7ACB-4A73-BEC0-622C50FCA161}" type="pres">
      <dgm:prSet presAssocID="{03B99D27-927D-42BB-B3AA-93B152B6DF51}" presName="parentText" presStyleLbl="alignNode1" presStyleIdx="1" presStyleCnt="4">
        <dgm:presLayoutVars>
          <dgm:chMax val="1"/>
          <dgm:bulletEnabled val="1"/>
        </dgm:presLayoutVars>
      </dgm:prSet>
      <dgm:spPr/>
    </dgm:pt>
    <dgm:pt modelId="{DE7460E3-A434-47A5-9D7A-C6340DE68F62}" type="pres">
      <dgm:prSet presAssocID="{03B99D27-927D-42BB-B3AA-93B152B6DF51}" presName="descendantText" presStyleLbl="alignAcc1" presStyleIdx="1" presStyleCnt="4">
        <dgm:presLayoutVars>
          <dgm:bulletEnabled val="1"/>
        </dgm:presLayoutVars>
      </dgm:prSet>
      <dgm:spPr/>
    </dgm:pt>
    <dgm:pt modelId="{CE8CF6A4-EAE8-440C-BE36-40E3BAF7D262}" type="pres">
      <dgm:prSet presAssocID="{D8958402-1DB1-4D8C-8145-728626A4CB82}" presName="sp" presStyleCnt="0"/>
      <dgm:spPr/>
    </dgm:pt>
    <dgm:pt modelId="{9E8C3C75-D595-40E8-8086-F716B84A010B}" type="pres">
      <dgm:prSet presAssocID="{813A22DC-E602-466D-9A88-6C88FD54F9CC}" presName="composite" presStyleCnt="0"/>
      <dgm:spPr/>
    </dgm:pt>
    <dgm:pt modelId="{BFC5DDC4-2C3D-4125-871D-4DDC702D908E}" type="pres">
      <dgm:prSet presAssocID="{813A22DC-E602-466D-9A88-6C88FD54F9CC}" presName="parentText" presStyleLbl="alignNode1" presStyleIdx="2" presStyleCnt="4">
        <dgm:presLayoutVars>
          <dgm:chMax val="1"/>
          <dgm:bulletEnabled val="1"/>
        </dgm:presLayoutVars>
      </dgm:prSet>
      <dgm:spPr/>
    </dgm:pt>
    <dgm:pt modelId="{1B925277-B4AD-4754-84CC-76FD3BFCD21A}" type="pres">
      <dgm:prSet presAssocID="{813A22DC-E602-466D-9A88-6C88FD54F9CC}" presName="descendantText" presStyleLbl="alignAcc1" presStyleIdx="2" presStyleCnt="4">
        <dgm:presLayoutVars>
          <dgm:bulletEnabled val="1"/>
        </dgm:presLayoutVars>
      </dgm:prSet>
      <dgm:spPr/>
    </dgm:pt>
    <dgm:pt modelId="{F0FA1DD9-7E19-4863-840E-089C079DE335}" type="pres">
      <dgm:prSet presAssocID="{2B72E5EA-EAB3-43ED-9A17-859333A00D3E}" presName="sp" presStyleCnt="0"/>
      <dgm:spPr/>
    </dgm:pt>
    <dgm:pt modelId="{B9279D64-6F8C-441A-97CB-4BD36A7FE6D7}" type="pres">
      <dgm:prSet presAssocID="{7A98AE0C-5741-431D-8EC4-B70CC9B0F627}" presName="composite" presStyleCnt="0"/>
      <dgm:spPr/>
    </dgm:pt>
    <dgm:pt modelId="{BB1AE8E7-7CA3-41D8-95B0-3A1C90C77940}" type="pres">
      <dgm:prSet presAssocID="{7A98AE0C-5741-431D-8EC4-B70CC9B0F627}" presName="parentText" presStyleLbl="alignNode1" presStyleIdx="3" presStyleCnt="4">
        <dgm:presLayoutVars>
          <dgm:chMax val="1"/>
          <dgm:bulletEnabled val="1"/>
        </dgm:presLayoutVars>
      </dgm:prSet>
      <dgm:spPr/>
    </dgm:pt>
    <dgm:pt modelId="{2D9C21B5-6860-4ABA-9FB1-2D9DAFA7E1D2}" type="pres">
      <dgm:prSet presAssocID="{7A98AE0C-5741-431D-8EC4-B70CC9B0F627}" presName="descendantText" presStyleLbl="alignAcc1" presStyleIdx="3" presStyleCnt="4">
        <dgm:presLayoutVars>
          <dgm:bulletEnabled val="1"/>
        </dgm:presLayoutVars>
      </dgm:prSet>
      <dgm:spPr/>
    </dgm:pt>
  </dgm:ptLst>
  <dgm:cxnLst>
    <dgm:cxn modelId="{32637F0C-801C-40C1-A0EF-7A4774FBF2D3}" srcId="{3B13CC2F-7B58-4A56-A2E8-CFBADA7981B4}" destId="{57F1890E-47B0-4570-9DE9-7A0841401264}" srcOrd="0" destOrd="0" parTransId="{287B2255-4C57-4D55-8BC9-0866553FDEE1}" sibTransId="{C65B0580-16CE-4666-A2EA-41B6E702E2E2}"/>
    <dgm:cxn modelId="{B496073A-937C-40BE-A225-838D3B2DE94B}" type="presOf" srcId="{80BC2113-7A29-4CF9-9A09-DC7505D2914A}" destId="{DE7460E3-A434-47A5-9D7A-C6340DE68F62}" srcOrd="0" destOrd="0" presId="urn:microsoft.com/office/officeart/2005/8/layout/chevron2"/>
    <dgm:cxn modelId="{BFADF03C-01B5-4078-8C35-C1E33303F758}" srcId="{8B4CEF7D-5EC8-4A05-A41F-77AEF1769232}" destId="{03B99D27-927D-42BB-B3AA-93B152B6DF51}" srcOrd="1" destOrd="0" parTransId="{3FB213A9-D018-4380-8E22-CA2B3BC4B808}" sibTransId="{D8958402-1DB1-4D8C-8145-728626A4CB82}"/>
    <dgm:cxn modelId="{0B6FD25B-E008-4B43-9CEA-ACBF24950455}" srcId="{8B4CEF7D-5EC8-4A05-A41F-77AEF1769232}" destId="{7A98AE0C-5741-431D-8EC4-B70CC9B0F627}" srcOrd="3" destOrd="0" parTransId="{02F7F518-BB79-4669-BEC5-AF6564CCCD0A}" sibTransId="{C554CDB7-7892-4BCE-A16C-075F30ECFB05}"/>
    <dgm:cxn modelId="{25D08968-3528-4D97-87F1-7E64A74D6B0E}" type="presOf" srcId="{8B4CEF7D-5EC8-4A05-A41F-77AEF1769232}" destId="{F1A3A007-2278-478E-BEAD-E947AFD6EEF5}" srcOrd="0" destOrd="0" presId="urn:microsoft.com/office/officeart/2005/8/layout/chevron2"/>
    <dgm:cxn modelId="{1E8A4D4D-F295-4166-9C9D-AEED4E690591}" srcId="{8B4CEF7D-5EC8-4A05-A41F-77AEF1769232}" destId="{813A22DC-E602-466D-9A88-6C88FD54F9CC}" srcOrd="2" destOrd="0" parTransId="{FEC4DD08-EE72-420D-8E8E-61886CB93135}" sibTransId="{2B72E5EA-EAB3-43ED-9A17-859333A00D3E}"/>
    <dgm:cxn modelId="{DD6DAB89-25C4-4555-AD39-658A90604EEF}" srcId="{7A98AE0C-5741-431D-8EC4-B70CC9B0F627}" destId="{A02476F6-559A-4448-90FA-C4E1D180FA9F}" srcOrd="0" destOrd="0" parTransId="{ADC79D34-5F11-427F-A119-CF95E1A1B3BB}" sibTransId="{A8986233-836A-4DC5-99CD-223F0F11E753}"/>
    <dgm:cxn modelId="{27EECA93-B27B-40BE-A748-0048E16D9E73}" type="presOf" srcId="{A02476F6-559A-4448-90FA-C4E1D180FA9F}" destId="{2D9C21B5-6860-4ABA-9FB1-2D9DAFA7E1D2}" srcOrd="0" destOrd="0" presId="urn:microsoft.com/office/officeart/2005/8/layout/chevron2"/>
    <dgm:cxn modelId="{8AE4D593-D44D-40F3-B382-9A5B3290995C}" srcId="{8B4CEF7D-5EC8-4A05-A41F-77AEF1769232}" destId="{3B13CC2F-7B58-4A56-A2E8-CFBADA7981B4}" srcOrd="0" destOrd="0" parTransId="{8CD108C6-D230-436B-8558-F3230C5F4270}" sibTransId="{51EC29B2-0FDD-4BC1-9078-15BBD67E4AEB}"/>
    <dgm:cxn modelId="{CE084A95-F1B8-4A65-9F84-7AD3EFFDD33E}" type="presOf" srcId="{3B13CC2F-7B58-4A56-A2E8-CFBADA7981B4}" destId="{483649D5-DF2F-4788-95C0-664ECA143303}" srcOrd="0" destOrd="0" presId="urn:microsoft.com/office/officeart/2005/8/layout/chevron2"/>
    <dgm:cxn modelId="{DC64EB99-E25A-42E9-8C2E-80E78FCB1285}" srcId="{813A22DC-E602-466D-9A88-6C88FD54F9CC}" destId="{ACB9CF8A-1C58-441C-9F5D-27C1D102621E}" srcOrd="0" destOrd="0" parTransId="{5C5EC970-D98A-4EE6-9788-0E3F76CC8485}" sibTransId="{3B2A3A4D-BF82-4413-AC74-BA09615F4EF5}"/>
    <dgm:cxn modelId="{BAE0C4B7-AFD8-44B2-8F9F-FBFC33D642CE}" type="presOf" srcId="{7A98AE0C-5741-431D-8EC4-B70CC9B0F627}" destId="{BB1AE8E7-7CA3-41D8-95B0-3A1C90C77940}" srcOrd="0" destOrd="0" presId="urn:microsoft.com/office/officeart/2005/8/layout/chevron2"/>
    <dgm:cxn modelId="{6920C8C1-E120-4BCD-92AB-A086E49D17E8}" type="presOf" srcId="{03B99D27-927D-42BB-B3AA-93B152B6DF51}" destId="{21CF96E4-7ACB-4A73-BEC0-622C50FCA161}" srcOrd="0" destOrd="0" presId="urn:microsoft.com/office/officeart/2005/8/layout/chevron2"/>
    <dgm:cxn modelId="{B84860CC-1C6C-4B29-8B7B-190C6DDD1161}" srcId="{03B99D27-927D-42BB-B3AA-93B152B6DF51}" destId="{80BC2113-7A29-4CF9-9A09-DC7505D2914A}" srcOrd="0" destOrd="0" parTransId="{47814BC9-E063-4882-A931-4BF6448E51E9}" sibTransId="{D8CBFCD2-BC09-4450-912B-C0DDED2DB8CE}"/>
    <dgm:cxn modelId="{1187FCCD-8B1D-4F2F-B1CE-A98A4BF8B79D}" type="presOf" srcId="{813A22DC-E602-466D-9A88-6C88FD54F9CC}" destId="{BFC5DDC4-2C3D-4125-871D-4DDC702D908E}" srcOrd="0" destOrd="0" presId="urn:microsoft.com/office/officeart/2005/8/layout/chevron2"/>
    <dgm:cxn modelId="{3FCFF0E2-C54B-47F6-8CD1-6D1B853F5DC2}" type="presOf" srcId="{57F1890E-47B0-4570-9DE9-7A0841401264}" destId="{660A81B8-9CE7-4FA9-BF7A-F64C18DBEEE0}" srcOrd="0" destOrd="0" presId="urn:microsoft.com/office/officeart/2005/8/layout/chevron2"/>
    <dgm:cxn modelId="{412538F3-61EB-40F6-BBB1-4F1EC0E994B0}" type="presOf" srcId="{ACB9CF8A-1C58-441C-9F5D-27C1D102621E}" destId="{1B925277-B4AD-4754-84CC-76FD3BFCD21A}" srcOrd="0" destOrd="0" presId="urn:microsoft.com/office/officeart/2005/8/layout/chevron2"/>
    <dgm:cxn modelId="{786B3C20-0C9D-4308-BA09-5858A391CB32}" type="presParOf" srcId="{F1A3A007-2278-478E-BEAD-E947AFD6EEF5}" destId="{A1B46474-506F-45F1-9BC1-12B310C68918}" srcOrd="0" destOrd="0" presId="urn:microsoft.com/office/officeart/2005/8/layout/chevron2"/>
    <dgm:cxn modelId="{9372B6B9-A43F-4F4A-B38F-4EDD48073C48}" type="presParOf" srcId="{A1B46474-506F-45F1-9BC1-12B310C68918}" destId="{483649D5-DF2F-4788-95C0-664ECA143303}" srcOrd="0" destOrd="0" presId="urn:microsoft.com/office/officeart/2005/8/layout/chevron2"/>
    <dgm:cxn modelId="{0EA5E6A5-57B7-40D4-932F-CB737C1671CC}" type="presParOf" srcId="{A1B46474-506F-45F1-9BC1-12B310C68918}" destId="{660A81B8-9CE7-4FA9-BF7A-F64C18DBEEE0}" srcOrd="1" destOrd="0" presId="urn:microsoft.com/office/officeart/2005/8/layout/chevron2"/>
    <dgm:cxn modelId="{91058BB5-1B9A-4170-B593-CEF67140E1A7}" type="presParOf" srcId="{F1A3A007-2278-478E-BEAD-E947AFD6EEF5}" destId="{1F504ECB-88E1-4B8C-8194-A587A00591C2}" srcOrd="1" destOrd="0" presId="urn:microsoft.com/office/officeart/2005/8/layout/chevron2"/>
    <dgm:cxn modelId="{256D73FA-1643-44BD-BC45-4B03A61FD389}" type="presParOf" srcId="{F1A3A007-2278-478E-BEAD-E947AFD6EEF5}" destId="{42FCC7D6-8265-4DC8-A44E-E2C5BDB19EB8}" srcOrd="2" destOrd="0" presId="urn:microsoft.com/office/officeart/2005/8/layout/chevron2"/>
    <dgm:cxn modelId="{C5B0E53D-0247-4EA7-8C85-F075AF8ADDB0}" type="presParOf" srcId="{42FCC7D6-8265-4DC8-A44E-E2C5BDB19EB8}" destId="{21CF96E4-7ACB-4A73-BEC0-622C50FCA161}" srcOrd="0" destOrd="0" presId="urn:microsoft.com/office/officeart/2005/8/layout/chevron2"/>
    <dgm:cxn modelId="{B1BB681D-7C9D-4F47-9CBC-DA6045DDA53E}" type="presParOf" srcId="{42FCC7D6-8265-4DC8-A44E-E2C5BDB19EB8}" destId="{DE7460E3-A434-47A5-9D7A-C6340DE68F62}" srcOrd="1" destOrd="0" presId="urn:microsoft.com/office/officeart/2005/8/layout/chevron2"/>
    <dgm:cxn modelId="{FCE223C8-C6F2-4246-9B25-96848DA6BF3F}" type="presParOf" srcId="{F1A3A007-2278-478E-BEAD-E947AFD6EEF5}" destId="{CE8CF6A4-EAE8-440C-BE36-40E3BAF7D262}" srcOrd="3" destOrd="0" presId="urn:microsoft.com/office/officeart/2005/8/layout/chevron2"/>
    <dgm:cxn modelId="{3890E290-45E3-4987-B5AE-C8996093CA02}" type="presParOf" srcId="{F1A3A007-2278-478E-BEAD-E947AFD6EEF5}" destId="{9E8C3C75-D595-40E8-8086-F716B84A010B}" srcOrd="4" destOrd="0" presId="urn:microsoft.com/office/officeart/2005/8/layout/chevron2"/>
    <dgm:cxn modelId="{F7D23887-AF32-4A6E-BAE0-CE15F1836584}" type="presParOf" srcId="{9E8C3C75-D595-40E8-8086-F716B84A010B}" destId="{BFC5DDC4-2C3D-4125-871D-4DDC702D908E}" srcOrd="0" destOrd="0" presId="urn:microsoft.com/office/officeart/2005/8/layout/chevron2"/>
    <dgm:cxn modelId="{78ABF4A5-4CA3-43D6-A4D7-5E09F9099A29}" type="presParOf" srcId="{9E8C3C75-D595-40E8-8086-F716B84A010B}" destId="{1B925277-B4AD-4754-84CC-76FD3BFCD21A}" srcOrd="1" destOrd="0" presId="urn:microsoft.com/office/officeart/2005/8/layout/chevron2"/>
    <dgm:cxn modelId="{EB3361AE-7606-4E9E-9912-B87350539EE4}" type="presParOf" srcId="{F1A3A007-2278-478E-BEAD-E947AFD6EEF5}" destId="{F0FA1DD9-7E19-4863-840E-089C079DE335}" srcOrd="5" destOrd="0" presId="urn:microsoft.com/office/officeart/2005/8/layout/chevron2"/>
    <dgm:cxn modelId="{81BC3B9A-FEB5-498C-A6C4-A64372FFD31F}" type="presParOf" srcId="{F1A3A007-2278-478E-BEAD-E947AFD6EEF5}" destId="{B9279D64-6F8C-441A-97CB-4BD36A7FE6D7}" srcOrd="6" destOrd="0" presId="urn:microsoft.com/office/officeart/2005/8/layout/chevron2"/>
    <dgm:cxn modelId="{00E2366F-0775-4DFE-B3EB-C244EF3A8AE8}" type="presParOf" srcId="{B9279D64-6F8C-441A-97CB-4BD36A7FE6D7}" destId="{BB1AE8E7-7CA3-41D8-95B0-3A1C90C77940}" srcOrd="0" destOrd="0" presId="urn:microsoft.com/office/officeart/2005/8/layout/chevron2"/>
    <dgm:cxn modelId="{8953AB35-309E-4DCF-B80A-85F0F09C80DB}" type="presParOf" srcId="{B9279D64-6F8C-441A-97CB-4BD36A7FE6D7}" destId="{2D9C21B5-6860-4ABA-9FB1-2D9DAFA7E1D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649D5-DF2F-4788-95C0-664ECA143303}">
      <dsp:nvSpPr>
        <dsp:cNvPr id="0" name=""/>
        <dsp:cNvSpPr/>
      </dsp:nvSpPr>
      <dsp:spPr>
        <a:xfrm rot="5400000">
          <a:off x="-125975" y="127153"/>
          <a:ext cx="839837" cy="587885"/>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US" sz="2400" kern="1200" dirty="0"/>
        </a:p>
      </dsp:txBody>
      <dsp:txXfrm rot="-5400000">
        <a:off x="2" y="295120"/>
        <a:ext cx="587885" cy="251952"/>
      </dsp:txXfrm>
    </dsp:sp>
    <dsp:sp modelId="{660A81B8-9CE7-4FA9-BF7A-F64C18DBEEE0}">
      <dsp:nvSpPr>
        <dsp:cNvPr id="0" name=""/>
        <dsp:cNvSpPr/>
      </dsp:nvSpPr>
      <dsp:spPr>
        <a:xfrm rot="5400000">
          <a:off x="3145195" y="-2557309"/>
          <a:ext cx="545894" cy="5660514"/>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HK" sz="2400" kern="1200" dirty="0"/>
            <a:t>Initial Value Problems</a:t>
          </a:r>
          <a:endParaRPr lang="en-US" sz="2400" kern="1200" dirty="0"/>
        </a:p>
      </dsp:txBody>
      <dsp:txXfrm rot="-5400000">
        <a:off x="587885" y="26649"/>
        <a:ext cx="5633866" cy="492598"/>
      </dsp:txXfrm>
    </dsp:sp>
    <dsp:sp modelId="{21CF96E4-7ACB-4A73-BEC0-622C50FCA161}">
      <dsp:nvSpPr>
        <dsp:cNvPr id="0" name=""/>
        <dsp:cNvSpPr/>
      </dsp:nvSpPr>
      <dsp:spPr>
        <a:xfrm rot="5400000">
          <a:off x="-125975" y="811622"/>
          <a:ext cx="839837" cy="587885"/>
        </a:xfrm>
        <a:prstGeom prst="chevron">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AU" sz="2400" kern="1200" dirty="0"/>
        </a:p>
      </dsp:txBody>
      <dsp:txXfrm rot="-5400000">
        <a:off x="2" y="979589"/>
        <a:ext cx="587885" cy="251952"/>
      </dsp:txXfrm>
    </dsp:sp>
    <dsp:sp modelId="{DE7460E3-A434-47A5-9D7A-C6340DE68F62}">
      <dsp:nvSpPr>
        <dsp:cNvPr id="0" name=""/>
        <dsp:cNvSpPr/>
      </dsp:nvSpPr>
      <dsp:spPr>
        <a:xfrm rot="5400000">
          <a:off x="3145195" y="-1871662"/>
          <a:ext cx="545894" cy="5660514"/>
        </a:xfrm>
        <a:prstGeom prst="round2Same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HK" sz="2400" kern="1200" dirty="0"/>
            <a:t>Euler Method </a:t>
          </a:r>
          <a:endParaRPr lang="en-US" sz="2400" kern="1200" dirty="0"/>
        </a:p>
      </dsp:txBody>
      <dsp:txXfrm rot="-5400000">
        <a:off x="587885" y="712296"/>
        <a:ext cx="5633866" cy="492598"/>
      </dsp:txXfrm>
    </dsp:sp>
    <dsp:sp modelId="{BFC5DDC4-2C3D-4125-871D-4DDC702D908E}">
      <dsp:nvSpPr>
        <dsp:cNvPr id="0" name=""/>
        <dsp:cNvSpPr/>
      </dsp:nvSpPr>
      <dsp:spPr>
        <a:xfrm rot="5400000">
          <a:off x="-125975" y="1496091"/>
          <a:ext cx="839837" cy="587885"/>
        </a:xfrm>
        <a:prstGeom prst="chevron">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US" sz="2400" kern="1200" dirty="0"/>
        </a:p>
      </dsp:txBody>
      <dsp:txXfrm rot="-5400000">
        <a:off x="2" y="1664058"/>
        <a:ext cx="587885" cy="251952"/>
      </dsp:txXfrm>
    </dsp:sp>
    <dsp:sp modelId="{1B925277-B4AD-4754-84CC-76FD3BFCD21A}">
      <dsp:nvSpPr>
        <dsp:cNvPr id="0" name=""/>
        <dsp:cNvSpPr/>
      </dsp:nvSpPr>
      <dsp:spPr>
        <a:xfrm rot="5400000">
          <a:off x="3145195" y="-1187194"/>
          <a:ext cx="545894" cy="5660514"/>
        </a:xfrm>
        <a:prstGeom prst="round2Same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HK" sz="2400" kern="1200" dirty="0"/>
            <a:t>Runge-</a:t>
          </a:r>
          <a:r>
            <a:rPr lang="en-HK" sz="2400" kern="1200" dirty="0" err="1"/>
            <a:t>Kutta</a:t>
          </a:r>
          <a:r>
            <a:rPr lang="en-HK" sz="2400" kern="1200" dirty="0"/>
            <a:t> Methods</a:t>
          </a:r>
          <a:endParaRPr lang="en-US" sz="2400" kern="1200" dirty="0"/>
        </a:p>
      </dsp:txBody>
      <dsp:txXfrm rot="-5400000">
        <a:off x="587885" y="1396764"/>
        <a:ext cx="5633866" cy="492598"/>
      </dsp:txXfrm>
    </dsp:sp>
    <dsp:sp modelId="{BB1AE8E7-7CA3-41D8-95B0-3A1C90C77940}">
      <dsp:nvSpPr>
        <dsp:cNvPr id="0" name=""/>
        <dsp:cNvSpPr/>
      </dsp:nvSpPr>
      <dsp:spPr>
        <a:xfrm rot="5400000">
          <a:off x="-125975" y="2180560"/>
          <a:ext cx="839837" cy="587885"/>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rot="-5400000">
        <a:off x="2" y="2348527"/>
        <a:ext cx="587885" cy="251952"/>
      </dsp:txXfrm>
    </dsp:sp>
    <dsp:sp modelId="{2D9C21B5-6860-4ABA-9FB1-2D9DAFA7E1D2}">
      <dsp:nvSpPr>
        <dsp:cNvPr id="0" name=""/>
        <dsp:cNvSpPr/>
      </dsp:nvSpPr>
      <dsp:spPr>
        <a:xfrm rot="5400000">
          <a:off x="3145195" y="-502725"/>
          <a:ext cx="545894" cy="5660514"/>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AU" sz="2400" kern="1200" dirty="0">
              <a:latin typeface="Arial" panose="020B0604020202020204" pitchFamily="34" charset="0"/>
              <a:ea typeface="Times New Roman" panose="02020603050405020304" pitchFamily="18" charset="0"/>
            </a:rPr>
            <a:t>Numerical Error and Instability</a:t>
          </a:r>
          <a:endParaRPr lang="en-US" sz="2400" kern="1200" dirty="0"/>
        </a:p>
      </dsp:txBody>
      <dsp:txXfrm rot="-5400000">
        <a:off x="587885" y="2081233"/>
        <a:ext cx="5633866" cy="4925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11/30/2021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11/30/2021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11/30/2021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11/30/2021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11/30/2021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9"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11/30/2021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5.wmf"/><Relationship Id="rId5" Type="http://schemas.openxmlformats.org/officeDocument/2006/relationships/oleObject" Target="../embeddings/oleObject2.bin"/><Relationship Id="rId4" Type="http://schemas.openxmlformats.org/officeDocument/2006/relationships/image" Target="../media/image4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sz="4400" b="1" dirty="0">
                <a:solidFill>
                  <a:schemeClr val="bg1"/>
                </a:solidFill>
              </a:rPr>
              <a:t>Ordinary Differential </a:t>
            </a:r>
          </a:p>
          <a:p>
            <a:pPr algn="ctr" eaLnBrk="1" hangingPunct="1"/>
            <a:r>
              <a:rPr lang="en-US" sz="4400" b="1" dirty="0">
                <a:solidFill>
                  <a:schemeClr val="bg1"/>
                </a:solidFill>
              </a:rPr>
              <a:t>Equations: </a:t>
            </a:r>
          </a:p>
          <a:p>
            <a:pPr algn="ctr" eaLnBrk="1" hangingPunct="1"/>
            <a:r>
              <a:rPr lang="en-US" sz="4400" b="1" dirty="0">
                <a:solidFill>
                  <a:schemeClr val="bg1"/>
                </a:solidFill>
              </a:rPr>
              <a:t>Initial Value Problem</a:t>
            </a: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Second Order Runge-</a:t>
            </a:r>
            <a:r>
              <a:rPr lang="en-HK" b="1" dirty="0" err="1"/>
              <a:t>Kutta</a:t>
            </a:r>
            <a:r>
              <a:rPr lang="en-HK" b="1" dirty="0"/>
              <a:t> Methods</a:t>
            </a:r>
            <a:endParaRPr lang="id-ID" b="1" dirty="0"/>
          </a:p>
        </p:txBody>
      </p:sp>
      <p:pic>
        <p:nvPicPr>
          <p:cNvPr id="3" name="Picture 8">
            <a:extLst>
              <a:ext uri="{FF2B5EF4-FFF2-40B4-BE49-F238E27FC236}">
                <a16:creationId xmlns:a16="http://schemas.microsoft.com/office/drawing/2014/main" id="{AC261E8D-8E6A-4DDB-8CFD-8A76F002D808}"/>
              </a:ext>
            </a:extLst>
          </p:cNvPr>
          <p:cNvPicPr>
            <a:picLocks noChangeAspect="1" noChangeArrowheads="1"/>
          </p:cNvPicPr>
          <p:nvPr/>
        </p:nvPicPr>
        <p:blipFill>
          <a:blip r:embed="rId2" cstate="print"/>
          <a:srcRect/>
          <a:stretch>
            <a:fillRect/>
          </a:stretch>
        </p:blipFill>
        <p:spPr bwMode="auto">
          <a:xfrm>
            <a:off x="3146611" y="3294903"/>
            <a:ext cx="4572000" cy="1100138"/>
          </a:xfrm>
          <a:prstGeom prst="rect">
            <a:avLst/>
          </a:prstGeom>
          <a:noFill/>
          <a:ln w="9525">
            <a:noFill/>
            <a:miter lim="800000"/>
            <a:headEnd/>
            <a:tailEnd/>
          </a:ln>
        </p:spPr>
      </p:pic>
      <p:sp>
        <p:nvSpPr>
          <p:cNvPr id="5" name="Text Box 7">
            <a:extLst>
              <a:ext uri="{FF2B5EF4-FFF2-40B4-BE49-F238E27FC236}">
                <a16:creationId xmlns:a16="http://schemas.microsoft.com/office/drawing/2014/main" id="{E38BFEDE-1E67-4807-8894-D70856DDC614}"/>
              </a:ext>
            </a:extLst>
          </p:cNvPr>
          <p:cNvSpPr txBox="1">
            <a:spLocks noChangeArrowheads="1"/>
          </p:cNvSpPr>
          <p:nvPr/>
        </p:nvSpPr>
        <p:spPr bwMode="auto">
          <a:xfrm>
            <a:off x="1165411" y="1657774"/>
            <a:ext cx="8839200" cy="5262979"/>
          </a:xfrm>
          <a:prstGeom prst="rect">
            <a:avLst/>
          </a:prstGeom>
          <a:noFill/>
          <a:ln w="9525">
            <a:noFill/>
            <a:miter lim="800000"/>
            <a:headEnd/>
            <a:tailEnd/>
          </a:ln>
        </p:spPr>
        <p:txBody>
          <a:bodyPr wrap="square">
            <a:spAutoFit/>
          </a:bodyPr>
          <a:lstStyle/>
          <a:p>
            <a:pPr>
              <a:defRPr/>
            </a:pPr>
            <a:r>
              <a:rPr lang="en-US" sz="2100" dirty="0">
                <a:latin typeface="+mn-lt"/>
              </a:rPr>
              <a:t>To arrive at the second-order method, we assume an integration formula of the form</a:t>
            </a:r>
          </a:p>
          <a:p>
            <a:pPr>
              <a:defRPr/>
            </a:pPr>
            <a:r>
              <a:rPr lang="en-US" sz="2100" dirty="0">
                <a:latin typeface="+mn-lt"/>
              </a:rPr>
              <a:t>                                                                                                              (a)</a:t>
            </a:r>
          </a:p>
          <a:p>
            <a:pPr>
              <a:defRPr/>
            </a:pPr>
            <a:r>
              <a:rPr lang="en-US" sz="2100" dirty="0">
                <a:latin typeface="+mn-lt"/>
              </a:rPr>
              <a:t>and attempt to find the parameters c0, c1, p, and q by matching above equation to the Taylor series</a:t>
            </a:r>
          </a:p>
          <a:p>
            <a:pPr>
              <a:defRPr/>
            </a:pPr>
            <a:endParaRPr lang="en-US" sz="2100" dirty="0">
              <a:latin typeface="+mn-lt"/>
            </a:endParaRPr>
          </a:p>
          <a:p>
            <a:pPr>
              <a:defRPr/>
            </a:pPr>
            <a:endParaRPr lang="en-US" sz="2100" dirty="0">
              <a:latin typeface="+mn-lt"/>
            </a:endParaRPr>
          </a:p>
          <a:p>
            <a:pPr>
              <a:defRPr/>
            </a:pPr>
            <a:r>
              <a:rPr lang="en-US" sz="2100" dirty="0">
                <a:latin typeface="+mn-lt"/>
              </a:rPr>
              <a:t>                                                                                                              (b)</a:t>
            </a:r>
          </a:p>
          <a:p>
            <a:pPr>
              <a:defRPr/>
            </a:pPr>
            <a:r>
              <a:rPr lang="en-US" sz="2100" dirty="0">
                <a:latin typeface="+mn-lt"/>
              </a:rPr>
              <a:t>Noting that :</a:t>
            </a:r>
          </a:p>
          <a:p>
            <a:pPr>
              <a:defRPr/>
            </a:pPr>
            <a:endParaRPr lang="en-US" sz="2100" dirty="0">
              <a:latin typeface="+mn-lt"/>
            </a:endParaRPr>
          </a:p>
          <a:p>
            <a:pPr>
              <a:defRPr/>
            </a:pPr>
            <a:endParaRPr lang="en-US" sz="2100" dirty="0">
              <a:latin typeface="+mn-lt"/>
            </a:endParaRPr>
          </a:p>
          <a:p>
            <a:pPr>
              <a:defRPr/>
            </a:pPr>
            <a:r>
              <a:rPr lang="en-US" sz="2100" dirty="0">
                <a:latin typeface="+mn-lt"/>
              </a:rPr>
              <a:t>where n is the number of first-order equations, Eq. (b) can be written as</a:t>
            </a:r>
          </a:p>
          <a:p>
            <a:pPr>
              <a:defRPr/>
            </a:pPr>
            <a:endParaRPr lang="en-US" sz="2100" dirty="0">
              <a:latin typeface="+mn-lt"/>
            </a:endParaRPr>
          </a:p>
          <a:p>
            <a:pPr>
              <a:defRPr/>
            </a:pPr>
            <a:r>
              <a:rPr lang="en-US" sz="2100" dirty="0">
                <a:latin typeface="+mn-lt"/>
              </a:rPr>
              <a:t>                                                                                                             (c)</a:t>
            </a:r>
          </a:p>
          <a:p>
            <a:pPr>
              <a:defRPr/>
            </a:pPr>
            <a:endParaRPr lang="en-US" sz="2100" dirty="0">
              <a:latin typeface="+mn-lt"/>
            </a:endParaRPr>
          </a:p>
          <a:p>
            <a:pPr>
              <a:defRPr/>
            </a:pPr>
            <a:r>
              <a:rPr lang="en-US" sz="2100" dirty="0">
                <a:latin typeface="+mn-lt"/>
              </a:rPr>
              <a:t>                                                                                                                                                                                                                                                                                       </a:t>
            </a:r>
          </a:p>
        </p:txBody>
      </p:sp>
      <p:pic>
        <p:nvPicPr>
          <p:cNvPr id="6" name="Picture 7">
            <a:extLst>
              <a:ext uri="{FF2B5EF4-FFF2-40B4-BE49-F238E27FC236}">
                <a16:creationId xmlns:a16="http://schemas.microsoft.com/office/drawing/2014/main" id="{684CA479-253E-4CA1-BBBD-59288B862EB6}"/>
              </a:ext>
            </a:extLst>
          </p:cNvPr>
          <p:cNvPicPr>
            <a:picLocks noChangeAspect="1" noChangeArrowheads="1"/>
          </p:cNvPicPr>
          <p:nvPr/>
        </p:nvPicPr>
        <p:blipFill>
          <a:blip r:embed="rId3" cstate="print"/>
          <a:srcRect/>
          <a:stretch>
            <a:fillRect/>
          </a:stretch>
        </p:blipFill>
        <p:spPr bwMode="auto">
          <a:xfrm>
            <a:off x="1775011" y="2286841"/>
            <a:ext cx="6500812" cy="366712"/>
          </a:xfrm>
          <a:prstGeom prst="rect">
            <a:avLst/>
          </a:prstGeom>
          <a:noFill/>
          <a:ln w="9525">
            <a:solidFill>
              <a:srgbClr val="0033CC"/>
            </a:solidFill>
            <a:miter lim="800000"/>
            <a:headEnd/>
            <a:tailEnd/>
          </a:ln>
        </p:spPr>
      </p:pic>
      <p:pic>
        <p:nvPicPr>
          <p:cNvPr id="7" name="Picture 9">
            <a:extLst>
              <a:ext uri="{FF2B5EF4-FFF2-40B4-BE49-F238E27FC236}">
                <a16:creationId xmlns:a16="http://schemas.microsoft.com/office/drawing/2014/main" id="{34C580FD-15C4-4538-9F65-5EEE89C35CAF}"/>
              </a:ext>
            </a:extLst>
          </p:cNvPr>
          <p:cNvPicPr>
            <a:picLocks noChangeAspect="1" noChangeArrowheads="1"/>
          </p:cNvPicPr>
          <p:nvPr/>
        </p:nvPicPr>
        <p:blipFill>
          <a:blip r:embed="rId4" cstate="print"/>
          <a:srcRect/>
          <a:stretch>
            <a:fillRect/>
          </a:stretch>
        </p:blipFill>
        <p:spPr bwMode="auto">
          <a:xfrm>
            <a:off x="2613211" y="4449016"/>
            <a:ext cx="5334000" cy="781050"/>
          </a:xfrm>
          <a:prstGeom prst="rect">
            <a:avLst/>
          </a:prstGeom>
          <a:noFill/>
          <a:ln w="9525">
            <a:solidFill>
              <a:srgbClr val="0033CC"/>
            </a:solidFill>
            <a:miter lim="800000"/>
            <a:headEnd/>
            <a:tailEnd/>
          </a:ln>
        </p:spPr>
      </p:pic>
      <p:pic>
        <p:nvPicPr>
          <p:cNvPr id="8" name="Picture 10">
            <a:extLst>
              <a:ext uri="{FF2B5EF4-FFF2-40B4-BE49-F238E27FC236}">
                <a16:creationId xmlns:a16="http://schemas.microsoft.com/office/drawing/2014/main" id="{5A25927F-3AF1-4AF8-B608-526F334FEF14}"/>
              </a:ext>
            </a:extLst>
          </p:cNvPr>
          <p:cNvPicPr>
            <a:picLocks noChangeAspect="1" noChangeArrowheads="1"/>
          </p:cNvPicPr>
          <p:nvPr/>
        </p:nvPicPr>
        <p:blipFill>
          <a:blip r:embed="rId5" cstate="print"/>
          <a:srcRect/>
          <a:stretch>
            <a:fillRect/>
          </a:stretch>
        </p:blipFill>
        <p:spPr bwMode="auto">
          <a:xfrm>
            <a:off x="1394011" y="5625353"/>
            <a:ext cx="7620000" cy="828675"/>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248097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Second Order Runge-</a:t>
            </a:r>
            <a:r>
              <a:rPr lang="en-HK" b="1" dirty="0" err="1"/>
              <a:t>Kutta</a:t>
            </a:r>
            <a:r>
              <a:rPr lang="en-HK" b="1" dirty="0"/>
              <a:t> Methods</a:t>
            </a:r>
            <a:endParaRPr lang="id-ID" b="1" dirty="0"/>
          </a:p>
        </p:txBody>
      </p:sp>
      <p:sp>
        <p:nvSpPr>
          <p:cNvPr id="3" name="Text Box 7">
            <a:extLst>
              <a:ext uri="{FF2B5EF4-FFF2-40B4-BE49-F238E27FC236}">
                <a16:creationId xmlns:a16="http://schemas.microsoft.com/office/drawing/2014/main" id="{A97B242D-DE09-4353-B527-D0A6028E7647}"/>
              </a:ext>
            </a:extLst>
          </p:cNvPr>
          <p:cNvSpPr txBox="1">
            <a:spLocks noChangeArrowheads="1"/>
          </p:cNvSpPr>
          <p:nvPr/>
        </p:nvSpPr>
        <p:spPr bwMode="auto">
          <a:xfrm>
            <a:off x="1115219" y="1660525"/>
            <a:ext cx="8458200" cy="4708525"/>
          </a:xfrm>
          <a:prstGeom prst="rect">
            <a:avLst/>
          </a:prstGeom>
          <a:noFill/>
          <a:ln w="9525">
            <a:noFill/>
            <a:miter lim="800000"/>
            <a:headEnd/>
            <a:tailEnd/>
          </a:ln>
        </p:spPr>
        <p:txBody>
          <a:bodyPr>
            <a:spAutoFit/>
          </a:bodyPr>
          <a:lstStyle/>
          <a:p>
            <a:pPr>
              <a:defRPr/>
            </a:pPr>
            <a:r>
              <a:rPr lang="en-US" sz="2000" dirty="0"/>
              <a:t>Returning to Eq. (a), we can rewrite the last term by applying Taylor series in several variables, so that Eq. (a) becomes</a:t>
            </a:r>
          </a:p>
          <a:p>
            <a:pPr>
              <a:defRPr/>
            </a:pPr>
            <a:endParaRPr lang="en-US" sz="2000" dirty="0"/>
          </a:p>
          <a:p>
            <a:pPr>
              <a:defRPr/>
            </a:pPr>
            <a:r>
              <a:rPr lang="en-US" sz="2000" dirty="0">
                <a:latin typeface="+mn-lt"/>
              </a:rPr>
              <a:t>                                                                                                                  (d)</a:t>
            </a:r>
          </a:p>
          <a:p>
            <a:pPr>
              <a:defRPr/>
            </a:pPr>
            <a:endParaRPr lang="en-US" sz="2000" dirty="0">
              <a:latin typeface="+mn-lt"/>
            </a:endParaRPr>
          </a:p>
          <a:p>
            <a:pPr>
              <a:defRPr/>
            </a:pPr>
            <a:r>
              <a:rPr lang="en-US" sz="2000" dirty="0"/>
              <a:t>Comparing </a:t>
            </a:r>
            <a:r>
              <a:rPr lang="en-US" sz="2000" dirty="0" err="1"/>
              <a:t>Eqs</a:t>
            </a:r>
            <a:r>
              <a:rPr lang="en-US" sz="2000" dirty="0"/>
              <a:t>. (c) and (d), we find that they are identical if</a:t>
            </a:r>
          </a:p>
          <a:p>
            <a:pPr>
              <a:defRPr/>
            </a:pPr>
            <a:endParaRPr lang="en-US" sz="2000" dirty="0">
              <a:latin typeface="+mn-lt"/>
            </a:endParaRPr>
          </a:p>
          <a:p>
            <a:pPr>
              <a:defRPr/>
            </a:pPr>
            <a:r>
              <a:rPr lang="en-US" sz="2000" dirty="0">
                <a:latin typeface="+mn-lt"/>
              </a:rPr>
              <a:t>                                                                                                                  (e)</a:t>
            </a:r>
          </a:p>
          <a:p>
            <a:pPr>
              <a:defRPr/>
            </a:pPr>
            <a:r>
              <a:rPr lang="en-US" sz="2000" dirty="0"/>
              <a:t>Because </a:t>
            </a:r>
            <a:r>
              <a:rPr lang="en-US" sz="2000" dirty="0" err="1"/>
              <a:t>Eqs</a:t>
            </a:r>
            <a:r>
              <a:rPr lang="en-US" sz="2000" dirty="0"/>
              <a:t>. (e) represent three equations in four unknown parameters, we can assign any value to one of the parameters. Some of the popular choices and the names associated with the resulting formulas are:</a:t>
            </a:r>
            <a:endParaRPr lang="en-US" sz="2000" dirty="0">
              <a:latin typeface="+mn-lt"/>
            </a:endParaRPr>
          </a:p>
          <a:p>
            <a:pPr>
              <a:defRPr/>
            </a:pPr>
            <a:r>
              <a:rPr lang="en-US" sz="2000" dirty="0">
                <a:latin typeface="+mn-lt"/>
              </a:rPr>
              <a:t>                                                                                                                                                                                  </a:t>
            </a:r>
          </a:p>
          <a:p>
            <a:pPr>
              <a:spcAft>
                <a:spcPts val="0"/>
              </a:spcAft>
              <a:defRPr/>
            </a:pPr>
            <a:endParaRPr lang="en-US" sz="2000" dirty="0">
              <a:latin typeface="+mn-lt"/>
            </a:endParaRPr>
          </a:p>
          <a:p>
            <a:pPr>
              <a:spcAft>
                <a:spcPts val="0"/>
              </a:spcAft>
              <a:defRPr/>
            </a:pPr>
            <a:endParaRPr lang="en-US" sz="2000" dirty="0">
              <a:latin typeface="+mn-lt"/>
            </a:endParaRPr>
          </a:p>
          <a:p>
            <a:pPr>
              <a:spcAft>
                <a:spcPts val="0"/>
              </a:spcAft>
              <a:defRPr/>
            </a:pPr>
            <a:r>
              <a:rPr lang="en-US" sz="2000" dirty="0">
                <a:latin typeface="+mn-lt"/>
              </a:rPr>
              <a:t>                                                                                                          </a:t>
            </a:r>
          </a:p>
        </p:txBody>
      </p:sp>
      <p:pic>
        <p:nvPicPr>
          <p:cNvPr id="5" name="Picture 3">
            <a:extLst>
              <a:ext uri="{FF2B5EF4-FFF2-40B4-BE49-F238E27FC236}">
                <a16:creationId xmlns:a16="http://schemas.microsoft.com/office/drawing/2014/main" id="{BFB7A547-20C0-4DD0-B351-BDF74900CC27}"/>
              </a:ext>
            </a:extLst>
          </p:cNvPr>
          <p:cNvPicPr>
            <a:picLocks noChangeAspect="1" noChangeArrowheads="1"/>
          </p:cNvPicPr>
          <p:nvPr/>
        </p:nvPicPr>
        <p:blipFill>
          <a:blip r:embed="rId2" cstate="print"/>
          <a:srcRect/>
          <a:stretch>
            <a:fillRect/>
          </a:stretch>
        </p:blipFill>
        <p:spPr bwMode="auto">
          <a:xfrm>
            <a:off x="1343819" y="2346325"/>
            <a:ext cx="7486650" cy="771525"/>
          </a:xfrm>
          <a:prstGeom prst="rect">
            <a:avLst/>
          </a:prstGeom>
          <a:noFill/>
          <a:ln w="9525">
            <a:solidFill>
              <a:srgbClr val="0033CC"/>
            </a:solidFill>
            <a:miter lim="800000"/>
            <a:headEnd/>
            <a:tailEnd/>
          </a:ln>
        </p:spPr>
      </p:pic>
      <p:pic>
        <p:nvPicPr>
          <p:cNvPr id="6" name="Picture 4">
            <a:extLst>
              <a:ext uri="{FF2B5EF4-FFF2-40B4-BE49-F238E27FC236}">
                <a16:creationId xmlns:a16="http://schemas.microsoft.com/office/drawing/2014/main" id="{473A92C2-497D-4BA2-AED2-8B0F81F728C2}"/>
              </a:ext>
            </a:extLst>
          </p:cNvPr>
          <p:cNvPicPr>
            <a:picLocks noChangeAspect="1" noChangeArrowheads="1"/>
          </p:cNvPicPr>
          <p:nvPr/>
        </p:nvPicPr>
        <p:blipFill>
          <a:blip r:embed="rId3" cstate="print"/>
          <a:srcRect/>
          <a:stretch>
            <a:fillRect/>
          </a:stretch>
        </p:blipFill>
        <p:spPr bwMode="auto">
          <a:xfrm>
            <a:off x="3472657" y="3565525"/>
            <a:ext cx="3514725" cy="590550"/>
          </a:xfrm>
          <a:prstGeom prst="rect">
            <a:avLst/>
          </a:prstGeom>
          <a:noFill/>
          <a:ln w="9525">
            <a:solidFill>
              <a:srgbClr val="0033CC"/>
            </a:solidFill>
            <a:miter lim="800000"/>
            <a:headEnd/>
            <a:tailEnd/>
          </a:ln>
        </p:spPr>
      </p:pic>
      <p:pic>
        <p:nvPicPr>
          <p:cNvPr id="7" name="Picture 5">
            <a:extLst>
              <a:ext uri="{FF2B5EF4-FFF2-40B4-BE49-F238E27FC236}">
                <a16:creationId xmlns:a16="http://schemas.microsoft.com/office/drawing/2014/main" id="{E4011F81-0098-4BFF-ADD5-B0AC974A0414}"/>
              </a:ext>
            </a:extLst>
          </p:cNvPr>
          <p:cNvPicPr>
            <a:picLocks noChangeAspect="1" noChangeArrowheads="1"/>
          </p:cNvPicPr>
          <p:nvPr/>
        </p:nvPicPr>
        <p:blipFill>
          <a:blip r:embed="rId4" cstate="print"/>
          <a:srcRect/>
          <a:stretch>
            <a:fillRect/>
          </a:stretch>
        </p:blipFill>
        <p:spPr bwMode="auto">
          <a:xfrm>
            <a:off x="1496219" y="5403850"/>
            <a:ext cx="7305675" cy="981075"/>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240235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Second Order Runge-</a:t>
            </a:r>
            <a:r>
              <a:rPr lang="en-HK" b="1" dirty="0" err="1"/>
              <a:t>Kutta</a:t>
            </a:r>
            <a:r>
              <a:rPr lang="en-HK" b="1" dirty="0"/>
              <a:t> Methods</a:t>
            </a:r>
            <a:endParaRPr lang="id-ID" b="1" dirty="0"/>
          </a:p>
        </p:txBody>
      </p:sp>
      <p:sp>
        <p:nvSpPr>
          <p:cNvPr id="3" name="Text Box 7">
            <a:extLst>
              <a:ext uri="{FF2B5EF4-FFF2-40B4-BE49-F238E27FC236}">
                <a16:creationId xmlns:a16="http://schemas.microsoft.com/office/drawing/2014/main" id="{60ABE372-20A0-4D5F-92FD-67257FE14041}"/>
              </a:ext>
            </a:extLst>
          </p:cNvPr>
          <p:cNvSpPr txBox="1">
            <a:spLocks noChangeArrowheads="1"/>
          </p:cNvSpPr>
          <p:nvPr/>
        </p:nvSpPr>
        <p:spPr bwMode="auto">
          <a:xfrm>
            <a:off x="1115219" y="1752600"/>
            <a:ext cx="8458200" cy="3970318"/>
          </a:xfrm>
          <a:prstGeom prst="rect">
            <a:avLst/>
          </a:prstGeom>
          <a:noFill/>
          <a:ln w="9525">
            <a:noFill/>
            <a:miter lim="800000"/>
            <a:headEnd/>
            <a:tailEnd/>
          </a:ln>
        </p:spPr>
        <p:txBody>
          <a:bodyPr>
            <a:spAutoFit/>
          </a:bodyPr>
          <a:lstStyle/>
          <a:p>
            <a:pPr>
              <a:defRPr/>
            </a:pPr>
            <a:r>
              <a:rPr lang="en-US" sz="2100" dirty="0">
                <a:latin typeface="+mn-lt"/>
              </a:rPr>
              <a:t>Choosing the modified Euler’s method, substitution of the corresponding parameters into Eq. (a) yields</a:t>
            </a: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r>
              <a:rPr lang="en-US" sz="2100" dirty="0">
                <a:latin typeface="+mn-lt"/>
              </a:rPr>
              <a:t>This integration formula can be conveniently evaluated by the following sequence of operations:</a:t>
            </a:r>
          </a:p>
          <a:p>
            <a:pPr>
              <a:spcAft>
                <a:spcPts val="0"/>
              </a:spcAft>
              <a:defRPr/>
            </a:pPr>
            <a:endParaRPr lang="en-US" sz="2100" dirty="0">
              <a:latin typeface="+mn-lt"/>
            </a:endParaRPr>
          </a:p>
          <a:p>
            <a:pPr>
              <a:spcAft>
                <a:spcPts val="0"/>
              </a:spcAft>
              <a:defRPr/>
            </a:pPr>
            <a:r>
              <a:rPr lang="en-US" sz="2100" dirty="0">
                <a:latin typeface="+mn-lt"/>
              </a:rPr>
              <a:t>                                                                                                          </a:t>
            </a:r>
          </a:p>
          <a:p>
            <a:pPr>
              <a:spcAft>
                <a:spcPts val="0"/>
              </a:spcAft>
              <a:defRPr/>
            </a:pPr>
            <a:endParaRPr lang="en-US" sz="2100" dirty="0">
              <a:latin typeface="+mn-lt"/>
            </a:endParaRPr>
          </a:p>
          <a:p>
            <a:pPr>
              <a:spcAft>
                <a:spcPts val="0"/>
              </a:spcAft>
              <a:defRPr/>
            </a:pPr>
            <a:endParaRPr lang="en-US" sz="2100" dirty="0">
              <a:latin typeface="+mn-lt"/>
            </a:endParaRPr>
          </a:p>
          <a:p>
            <a:pPr>
              <a:spcAft>
                <a:spcPts val="0"/>
              </a:spcAft>
              <a:defRPr/>
            </a:pPr>
            <a:r>
              <a:rPr lang="en-US" sz="2100" dirty="0">
                <a:latin typeface="+mn-lt"/>
              </a:rPr>
              <a:t>                                                                                                          </a:t>
            </a:r>
          </a:p>
        </p:txBody>
      </p:sp>
      <p:pic>
        <p:nvPicPr>
          <p:cNvPr id="6" name="Picture 9">
            <a:extLst>
              <a:ext uri="{FF2B5EF4-FFF2-40B4-BE49-F238E27FC236}">
                <a16:creationId xmlns:a16="http://schemas.microsoft.com/office/drawing/2014/main" id="{2A67150E-4F81-4AF9-AA0D-B8344119CD9F}"/>
              </a:ext>
            </a:extLst>
          </p:cNvPr>
          <p:cNvPicPr>
            <a:picLocks noChangeAspect="1" noChangeArrowheads="1"/>
          </p:cNvPicPr>
          <p:nvPr/>
        </p:nvPicPr>
        <p:blipFill>
          <a:blip r:embed="rId2" cstate="print"/>
          <a:srcRect/>
          <a:stretch>
            <a:fillRect/>
          </a:stretch>
        </p:blipFill>
        <p:spPr bwMode="auto">
          <a:xfrm>
            <a:off x="1343819" y="4506913"/>
            <a:ext cx="3581400" cy="1360487"/>
          </a:xfrm>
          <a:prstGeom prst="rect">
            <a:avLst/>
          </a:prstGeom>
          <a:noFill/>
          <a:ln w="9525">
            <a:solidFill>
              <a:srgbClr val="0033CC"/>
            </a:solidFill>
            <a:miter lim="800000"/>
            <a:headEnd/>
            <a:tailEnd/>
          </a:ln>
        </p:spPr>
      </p:pic>
      <p:pic>
        <p:nvPicPr>
          <p:cNvPr id="7" name="Picture 10">
            <a:extLst>
              <a:ext uri="{FF2B5EF4-FFF2-40B4-BE49-F238E27FC236}">
                <a16:creationId xmlns:a16="http://schemas.microsoft.com/office/drawing/2014/main" id="{1766EF1E-D1D7-4455-B48A-3CDAB8F5D0EF}"/>
              </a:ext>
            </a:extLst>
          </p:cNvPr>
          <p:cNvPicPr>
            <a:picLocks noChangeAspect="1" noChangeArrowheads="1"/>
          </p:cNvPicPr>
          <p:nvPr/>
        </p:nvPicPr>
        <p:blipFill>
          <a:blip r:embed="rId3" cstate="print"/>
          <a:srcRect/>
          <a:stretch>
            <a:fillRect/>
          </a:stretch>
        </p:blipFill>
        <p:spPr bwMode="auto">
          <a:xfrm>
            <a:off x="5153819" y="4191000"/>
            <a:ext cx="4200525" cy="2057400"/>
          </a:xfrm>
          <a:prstGeom prst="rect">
            <a:avLst/>
          </a:prstGeom>
          <a:noFill/>
          <a:ln w="9525">
            <a:solidFill>
              <a:srgbClr val="0033CC"/>
            </a:solidFill>
            <a:miter lim="800000"/>
            <a:headEnd/>
            <a:tailEnd/>
          </a:ln>
        </p:spPr>
      </p:pic>
      <p:pic>
        <p:nvPicPr>
          <p:cNvPr id="8" name="Picture 2">
            <a:extLst>
              <a:ext uri="{FF2B5EF4-FFF2-40B4-BE49-F238E27FC236}">
                <a16:creationId xmlns:a16="http://schemas.microsoft.com/office/drawing/2014/main" id="{B9DEF0F9-29D0-4A9C-A8A9-F30A5A01E80D}"/>
              </a:ext>
            </a:extLst>
          </p:cNvPr>
          <p:cNvPicPr>
            <a:picLocks noChangeAspect="1" noChangeArrowheads="1"/>
          </p:cNvPicPr>
          <p:nvPr/>
        </p:nvPicPr>
        <p:blipFill>
          <a:blip r:embed="rId4" cstate="print"/>
          <a:srcRect/>
          <a:stretch>
            <a:fillRect/>
          </a:stretch>
        </p:blipFill>
        <p:spPr bwMode="auto">
          <a:xfrm>
            <a:off x="3096419" y="2590800"/>
            <a:ext cx="4267200" cy="59055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191264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2</a:t>
            </a:r>
            <a:endParaRPr lang="id-ID" b="1" dirty="0"/>
          </a:p>
        </p:txBody>
      </p:sp>
      <p:pic>
        <p:nvPicPr>
          <p:cNvPr id="3" name="Picture 2">
            <a:extLst>
              <a:ext uri="{FF2B5EF4-FFF2-40B4-BE49-F238E27FC236}">
                <a16:creationId xmlns:a16="http://schemas.microsoft.com/office/drawing/2014/main" id="{32328082-CF33-4ECD-B15E-9634E254AEF9}"/>
              </a:ext>
            </a:extLst>
          </p:cNvPr>
          <p:cNvPicPr>
            <a:picLocks noChangeAspect="1" noChangeArrowheads="1"/>
          </p:cNvPicPr>
          <p:nvPr/>
        </p:nvPicPr>
        <p:blipFill>
          <a:blip r:embed="rId2" cstate="print"/>
          <a:srcRect/>
          <a:stretch>
            <a:fillRect/>
          </a:stretch>
        </p:blipFill>
        <p:spPr bwMode="auto">
          <a:xfrm>
            <a:off x="4370294" y="2170407"/>
            <a:ext cx="2432050" cy="385762"/>
          </a:xfrm>
          <a:prstGeom prst="rect">
            <a:avLst/>
          </a:prstGeom>
          <a:noFill/>
          <a:ln w="9525">
            <a:noFill/>
            <a:miter lim="800000"/>
            <a:headEnd/>
            <a:tailEnd/>
          </a:ln>
        </p:spPr>
      </p:pic>
      <p:sp>
        <p:nvSpPr>
          <p:cNvPr id="5" name="Text Box 7">
            <a:extLst>
              <a:ext uri="{FF2B5EF4-FFF2-40B4-BE49-F238E27FC236}">
                <a16:creationId xmlns:a16="http://schemas.microsoft.com/office/drawing/2014/main" id="{388101C8-EB8B-4296-A500-06D167683AAE}"/>
              </a:ext>
            </a:extLst>
          </p:cNvPr>
          <p:cNvSpPr txBox="1">
            <a:spLocks noChangeArrowheads="1"/>
          </p:cNvSpPr>
          <p:nvPr/>
        </p:nvSpPr>
        <p:spPr bwMode="auto">
          <a:xfrm>
            <a:off x="1398494" y="1819569"/>
            <a:ext cx="8458200" cy="4154984"/>
          </a:xfrm>
          <a:prstGeom prst="rect">
            <a:avLst/>
          </a:prstGeom>
          <a:noFill/>
          <a:ln w="9525">
            <a:noFill/>
            <a:miter lim="800000"/>
            <a:headEnd/>
            <a:tailEnd/>
          </a:ln>
        </p:spPr>
        <p:txBody>
          <a:bodyPr>
            <a:spAutoFit/>
          </a:bodyPr>
          <a:lstStyle/>
          <a:p>
            <a:pPr>
              <a:defRPr/>
            </a:pPr>
            <a:r>
              <a:rPr lang="en-US" sz="2200" dirty="0">
                <a:latin typeface="+mn-lt"/>
              </a:rPr>
              <a:t>Use the second-order </a:t>
            </a:r>
            <a:r>
              <a:rPr lang="en-US" sz="2200" dirty="0" err="1">
                <a:latin typeface="+mn-lt"/>
              </a:rPr>
              <a:t>Runge–Kutta</a:t>
            </a:r>
            <a:r>
              <a:rPr lang="en-US" sz="2200" dirty="0">
                <a:latin typeface="+mn-lt"/>
              </a:rPr>
              <a:t> method to integrate</a:t>
            </a:r>
          </a:p>
          <a:p>
            <a:pPr>
              <a:defRPr/>
            </a:pPr>
            <a:endParaRPr lang="en-US" sz="2200" dirty="0">
              <a:latin typeface="+mn-lt"/>
            </a:endParaRPr>
          </a:p>
          <a:p>
            <a:pPr>
              <a:defRPr/>
            </a:pPr>
            <a:r>
              <a:rPr lang="en-US" sz="2200" dirty="0">
                <a:latin typeface="+mn-lt"/>
              </a:rPr>
              <a:t>from x = 0 to 0.5 in steps of h = 0.1. Keep four decimal places in the computations.</a:t>
            </a:r>
          </a:p>
          <a:p>
            <a:pPr>
              <a:defRPr/>
            </a:pPr>
            <a:endParaRPr lang="en-US" sz="2200" dirty="0">
              <a:latin typeface="+mn-lt"/>
            </a:endParaRPr>
          </a:p>
          <a:p>
            <a:pPr>
              <a:defRPr/>
            </a:pPr>
            <a:r>
              <a:rPr lang="en-US" sz="2200" b="1" dirty="0">
                <a:solidFill>
                  <a:srgbClr val="00B050"/>
                </a:solidFill>
                <a:latin typeface="+mn-lt"/>
              </a:rPr>
              <a:t>Solution</a:t>
            </a:r>
            <a:r>
              <a:rPr lang="en-US" sz="2200" b="1" dirty="0">
                <a:latin typeface="+mn-lt"/>
              </a:rPr>
              <a:t> </a:t>
            </a:r>
          </a:p>
          <a:p>
            <a:pPr>
              <a:defRPr/>
            </a:pPr>
            <a:r>
              <a:rPr lang="en-US" sz="2200" dirty="0">
                <a:latin typeface="+mn-lt"/>
              </a:rPr>
              <a:t>In this problem, we have F(x, y) = sin y</a:t>
            </a:r>
            <a:r>
              <a:rPr lang="en-US" sz="2200" i="1" dirty="0">
                <a:latin typeface="+mn-lt"/>
              </a:rPr>
              <a:t> </a:t>
            </a:r>
            <a:r>
              <a:rPr lang="en-US" sz="2200" dirty="0">
                <a:latin typeface="+mn-lt"/>
              </a:rPr>
              <a:t>so that the integration formulas are</a:t>
            </a:r>
          </a:p>
          <a:p>
            <a:pPr>
              <a:spcAft>
                <a:spcPts val="0"/>
              </a:spcAft>
              <a:defRPr/>
            </a:pPr>
            <a:r>
              <a:rPr lang="en-US" sz="2200" dirty="0">
                <a:latin typeface="+mn-lt"/>
              </a:rPr>
              <a:t>                                                                                                          </a:t>
            </a:r>
          </a:p>
          <a:p>
            <a:pPr>
              <a:spcAft>
                <a:spcPts val="0"/>
              </a:spcAft>
              <a:defRPr/>
            </a:pPr>
            <a:endParaRPr lang="en-US" sz="2200" dirty="0">
              <a:latin typeface="+mn-lt"/>
            </a:endParaRPr>
          </a:p>
          <a:p>
            <a:pPr>
              <a:spcAft>
                <a:spcPts val="0"/>
              </a:spcAft>
              <a:defRPr/>
            </a:pPr>
            <a:endParaRPr lang="en-US" sz="2200" dirty="0">
              <a:latin typeface="+mn-lt"/>
            </a:endParaRPr>
          </a:p>
          <a:p>
            <a:pPr>
              <a:spcAft>
                <a:spcPts val="0"/>
              </a:spcAft>
              <a:defRPr/>
            </a:pPr>
            <a:r>
              <a:rPr lang="en-US" sz="2200" dirty="0">
                <a:latin typeface="+mn-lt"/>
              </a:rPr>
              <a:t>                                                                                                          </a:t>
            </a:r>
          </a:p>
        </p:txBody>
      </p:sp>
      <p:pic>
        <p:nvPicPr>
          <p:cNvPr id="6" name="Picture 3">
            <a:extLst>
              <a:ext uri="{FF2B5EF4-FFF2-40B4-BE49-F238E27FC236}">
                <a16:creationId xmlns:a16="http://schemas.microsoft.com/office/drawing/2014/main" id="{893B4197-5079-4423-9946-3171C4DC8381}"/>
              </a:ext>
            </a:extLst>
          </p:cNvPr>
          <p:cNvPicPr>
            <a:picLocks noChangeAspect="1" noChangeArrowheads="1"/>
          </p:cNvPicPr>
          <p:nvPr/>
        </p:nvPicPr>
        <p:blipFill>
          <a:blip r:embed="rId3" cstate="print"/>
          <a:srcRect/>
          <a:stretch>
            <a:fillRect/>
          </a:stretch>
        </p:blipFill>
        <p:spPr bwMode="auto">
          <a:xfrm>
            <a:off x="2839944" y="4624682"/>
            <a:ext cx="5416550" cy="1614487"/>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425166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2</a:t>
            </a:r>
            <a:endParaRPr lang="id-ID" b="1" dirty="0"/>
          </a:p>
        </p:txBody>
      </p:sp>
      <p:sp>
        <p:nvSpPr>
          <p:cNvPr id="3" name="Text Box 7">
            <a:extLst>
              <a:ext uri="{FF2B5EF4-FFF2-40B4-BE49-F238E27FC236}">
                <a16:creationId xmlns:a16="http://schemas.microsoft.com/office/drawing/2014/main" id="{15298F59-6220-42EB-BC60-5E33A2675FF5}"/>
              </a:ext>
            </a:extLst>
          </p:cNvPr>
          <p:cNvSpPr txBox="1">
            <a:spLocks noChangeArrowheads="1"/>
          </p:cNvSpPr>
          <p:nvPr/>
        </p:nvSpPr>
        <p:spPr bwMode="auto">
          <a:xfrm>
            <a:off x="1219200" y="1667437"/>
            <a:ext cx="8458200" cy="5262979"/>
          </a:xfrm>
          <a:prstGeom prst="rect">
            <a:avLst/>
          </a:prstGeom>
          <a:noFill/>
          <a:ln w="9525">
            <a:noFill/>
            <a:miter lim="800000"/>
            <a:headEnd/>
            <a:tailEnd/>
          </a:ln>
        </p:spPr>
        <p:txBody>
          <a:bodyPr wrap="square">
            <a:spAutoFit/>
          </a:bodyPr>
          <a:lstStyle/>
          <a:p>
            <a:pPr>
              <a:defRPr/>
            </a:pPr>
            <a:r>
              <a:rPr lang="en-US" sz="2100" dirty="0">
                <a:latin typeface="+mn-lt"/>
              </a:rPr>
              <a:t>We note that y(0) = 1; the integration then proceeds as follows:</a:t>
            </a: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endParaRPr lang="en-US" sz="2100" dirty="0">
              <a:latin typeface="+mn-lt"/>
            </a:endParaRPr>
          </a:p>
          <a:p>
            <a:pPr>
              <a:defRPr/>
            </a:pPr>
            <a:r>
              <a:rPr lang="en-US" sz="2100" dirty="0">
                <a:latin typeface="+mn-lt"/>
              </a:rPr>
              <a:t>and so on. A summary of the computations is shown in the table.</a:t>
            </a:r>
          </a:p>
          <a:p>
            <a:pPr>
              <a:defRPr/>
            </a:pPr>
            <a:r>
              <a:rPr lang="en-US" sz="2100" dirty="0">
                <a:latin typeface="+mn-lt"/>
              </a:rPr>
              <a:t>The exact solution can be shown to be</a:t>
            </a:r>
          </a:p>
          <a:p>
            <a:pPr>
              <a:defRPr/>
            </a:pPr>
            <a:endParaRPr lang="en-US" sz="2100" dirty="0">
              <a:latin typeface="+mn-lt"/>
            </a:endParaRPr>
          </a:p>
          <a:p>
            <a:pPr>
              <a:defRPr/>
            </a:pPr>
            <a:endParaRPr lang="en-US" sz="2100" dirty="0">
              <a:latin typeface="+mn-lt"/>
            </a:endParaRPr>
          </a:p>
          <a:p>
            <a:pPr>
              <a:defRPr/>
            </a:pPr>
            <a:r>
              <a:rPr lang="en-US" sz="2100" dirty="0">
                <a:latin typeface="+mn-lt"/>
              </a:rPr>
              <a:t>which yields x(1.4664) = 0.5000</a:t>
            </a:r>
          </a:p>
          <a:p>
            <a:pPr>
              <a:spcAft>
                <a:spcPts val="0"/>
              </a:spcAft>
              <a:defRPr/>
            </a:pPr>
            <a:r>
              <a:rPr lang="en-US" sz="2100" dirty="0">
                <a:latin typeface="+mn-lt"/>
              </a:rPr>
              <a:t>                                                                                                                                                                 </a:t>
            </a:r>
          </a:p>
        </p:txBody>
      </p:sp>
      <p:pic>
        <p:nvPicPr>
          <p:cNvPr id="5" name="Picture 2">
            <a:extLst>
              <a:ext uri="{FF2B5EF4-FFF2-40B4-BE49-F238E27FC236}">
                <a16:creationId xmlns:a16="http://schemas.microsoft.com/office/drawing/2014/main" id="{31E2509B-42AB-4349-B51A-29740400FE6D}"/>
              </a:ext>
            </a:extLst>
          </p:cNvPr>
          <p:cNvPicPr>
            <a:picLocks noChangeAspect="1" noChangeArrowheads="1"/>
          </p:cNvPicPr>
          <p:nvPr/>
        </p:nvPicPr>
        <p:blipFill>
          <a:blip r:embed="rId2" cstate="print"/>
          <a:srcRect/>
          <a:stretch>
            <a:fillRect/>
          </a:stretch>
        </p:blipFill>
        <p:spPr bwMode="auto">
          <a:xfrm>
            <a:off x="1247775" y="2124636"/>
            <a:ext cx="4391025" cy="1308100"/>
          </a:xfrm>
          <a:prstGeom prst="rect">
            <a:avLst/>
          </a:prstGeom>
          <a:noFill/>
          <a:ln w="9525">
            <a:solidFill>
              <a:srgbClr val="0033CC"/>
            </a:solidFill>
            <a:miter lim="800000"/>
            <a:headEnd/>
            <a:tailEnd/>
          </a:ln>
        </p:spPr>
      </p:pic>
      <p:pic>
        <p:nvPicPr>
          <p:cNvPr id="6" name="Picture 3">
            <a:extLst>
              <a:ext uri="{FF2B5EF4-FFF2-40B4-BE49-F238E27FC236}">
                <a16:creationId xmlns:a16="http://schemas.microsoft.com/office/drawing/2014/main" id="{BC1DB606-45C6-4971-AD9C-5FE2E2943D9C}"/>
              </a:ext>
            </a:extLst>
          </p:cNvPr>
          <p:cNvPicPr>
            <a:picLocks noChangeAspect="1" noChangeArrowheads="1"/>
          </p:cNvPicPr>
          <p:nvPr/>
        </p:nvPicPr>
        <p:blipFill>
          <a:blip r:embed="rId3" cstate="print"/>
          <a:srcRect/>
          <a:stretch>
            <a:fillRect/>
          </a:stretch>
        </p:blipFill>
        <p:spPr bwMode="auto">
          <a:xfrm>
            <a:off x="1219200" y="3496236"/>
            <a:ext cx="4419600" cy="1300163"/>
          </a:xfrm>
          <a:prstGeom prst="rect">
            <a:avLst/>
          </a:prstGeom>
          <a:noFill/>
          <a:ln w="9525">
            <a:solidFill>
              <a:srgbClr val="0033CC"/>
            </a:solidFill>
            <a:miter lim="800000"/>
            <a:headEnd/>
            <a:tailEnd/>
          </a:ln>
        </p:spPr>
      </p:pic>
      <p:pic>
        <p:nvPicPr>
          <p:cNvPr id="7" name="Picture 11">
            <a:extLst>
              <a:ext uri="{FF2B5EF4-FFF2-40B4-BE49-F238E27FC236}">
                <a16:creationId xmlns:a16="http://schemas.microsoft.com/office/drawing/2014/main" id="{20127729-3C05-47C4-95C8-EA02DCED764B}"/>
              </a:ext>
            </a:extLst>
          </p:cNvPr>
          <p:cNvPicPr>
            <a:picLocks noChangeAspect="1" noChangeArrowheads="1"/>
          </p:cNvPicPr>
          <p:nvPr/>
        </p:nvPicPr>
        <p:blipFill>
          <a:blip r:embed="rId4" cstate="print"/>
          <a:srcRect/>
          <a:stretch>
            <a:fillRect/>
          </a:stretch>
        </p:blipFill>
        <p:spPr bwMode="auto">
          <a:xfrm>
            <a:off x="5943600" y="2124636"/>
            <a:ext cx="3454400" cy="2590800"/>
          </a:xfrm>
          <a:prstGeom prst="rect">
            <a:avLst/>
          </a:prstGeom>
          <a:noFill/>
          <a:ln w="9525">
            <a:noFill/>
            <a:miter lim="800000"/>
            <a:headEnd/>
            <a:tailEnd/>
          </a:ln>
        </p:spPr>
      </p:pic>
      <p:pic>
        <p:nvPicPr>
          <p:cNvPr id="8" name="Picture 5">
            <a:extLst>
              <a:ext uri="{FF2B5EF4-FFF2-40B4-BE49-F238E27FC236}">
                <a16:creationId xmlns:a16="http://schemas.microsoft.com/office/drawing/2014/main" id="{2CEAA5C9-CEF5-4E7F-B96F-A9DF6C1B6E4F}"/>
              </a:ext>
            </a:extLst>
          </p:cNvPr>
          <p:cNvPicPr>
            <a:picLocks noChangeAspect="1" noChangeArrowheads="1"/>
          </p:cNvPicPr>
          <p:nvPr/>
        </p:nvPicPr>
        <p:blipFill>
          <a:blip r:embed="rId5" cstate="print"/>
          <a:srcRect/>
          <a:stretch>
            <a:fillRect/>
          </a:stretch>
        </p:blipFill>
        <p:spPr bwMode="auto">
          <a:xfrm>
            <a:off x="3657600" y="5629836"/>
            <a:ext cx="3886200" cy="38100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188890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US" b="1" dirty="0"/>
              <a:t>Fourth -Order Runge–</a:t>
            </a:r>
            <a:r>
              <a:rPr lang="en-US" b="1" dirty="0" err="1"/>
              <a:t>Kutta</a:t>
            </a:r>
            <a:r>
              <a:rPr lang="en-US" b="1" dirty="0"/>
              <a:t> Method</a:t>
            </a:r>
            <a:endParaRPr lang="id-ID" b="1" dirty="0"/>
          </a:p>
        </p:txBody>
      </p:sp>
      <p:sp>
        <p:nvSpPr>
          <p:cNvPr id="3" name="Text Box 7">
            <a:extLst>
              <a:ext uri="{FF2B5EF4-FFF2-40B4-BE49-F238E27FC236}">
                <a16:creationId xmlns:a16="http://schemas.microsoft.com/office/drawing/2014/main" id="{A8035B54-EE1D-4A8C-9268-2C8A3D1EA964}"/>
              </a:ext>
            </a:extLst>
          </p:cNvPr>
          <p:cNvSpPr txBox="1">
            <a:spLocks noChangeArrowheads="1"/>
          </p:cNvSpPr>
          <p:nvPr/>
        </p:nvSpPr>
        <p:spPr bwMode="auto">
          <a:xfrm>
            <a:off x="457200" y="1752600"/>
            <a:ext cx="8458200" cy="3816429"/>
          </a:xfrm>
          <a:prstGeom prst="rect">
            <a:avLst/>
          </a:prstGeom>
          <a:noFill/>
          <a:ln w="9525">
            <a:noFill/>
            <a:miter lim="800000"/>
            <a:headEnd/>
            <a:tailEnd/>
          </a:ln>
        </p:spPr>
        <p:txBody>
          <a:bodyPr>
            <a:spAutoFit/>
          </a:bodyPr>
          <a:lstStyle/>
          <a:p>
            <a:pPr>
              <a:defRPr/>
            </a:pPr>
            <a:r>
              <a:rPr lang="en-US" sz="2200" dirty="0">
                <a:latin typeface="+mn-lt"/>
              </a:rPr>
              <a:t>The fourth-order </a:t>
            </a:r>
            <a:r>
              <a:rPr lang="en-US" sz="2200" dirty="0" err="1">
                <a:latin typeface="+mn-lt"/>
              </a:rPr>
              <a:t>Runge–Kutta</a:t>
            </a:r>
            <a:r>
              <a:rPr lang="en-US" sz="2200" dirty="0">
                <a:latin typeface="+mn-lt"/>
              </a:rPr>
              <a:t> method is obtained from the Taylor series along the same lines as the second-order method. The final form of the integration formula again depends on the choice of the parameters, that is, there is no unique </a:t>
            </a:r>
            <a:r>
              <a:rPr lang="en-US" sz="2200" dirty="0" err="1">
                <a:latin typeface="+mn-lt"/>
              </a:rPr>
              <a:t>Runge–Kutta</a:t>
            </a:r>
            <a:r>
              <a:rPr lang="en-US" sz="2200" dirty="0">
                <a:latin typeface="+mn-lt"/>
              </a:rPr>
              <a:t> </a:t>
            </a:r>
            <a:r>
              <a:rPr lang="en-US" sz="2200" dirty="0" err="1">
                <a:latin typeface="+mn-lt"/>
              </a:rPr>
              <a:t>fourthorder</a:t>
            </a:r>
            <a:r>
              <a:rPr lang="en-US" sz="2200" dirty="0">
                <a:latin typeface="+mn-lt"/>
              </a:rPr>
              <a:t> formula. The most popular version, which is known simply as the </a:t>
            </a:r>
            <a:r>
              <a:rPr lang="en-US" sz="2200" dirty="0" err="1">
                <a:latin typeface="+mn-lt"/>
              </a:rPr>
              <a:t>Runge–Kutta</a:t>
            </a:r>
            <a:r>
              <a:rPr lang="en-US" sz="2200" dirty="0">
                <a:latin typeface="+mn-lt"/>
              </a:rPr>
              <a:t> method, entails the following sequence of operations:</a:t>
            </a:r>
          </a:p>
          <a:p>
            <a:pPr>
              <a:spcAft>
                <a:spcPts val="0"/>
              </a:spcAft>
              <a:defRPr/>
            </a:pPr>
            <a:r>
              <a:rPr lang="en-US" sz="2200" dirty="0">
                <a:latin typeface="+mn-lt"/>
              </a:rPr>
              <a:t>                                                                                                          </a:t>
            </a:r>
          </a:p>
          <a:p>
            <a:pPr>
              <a:spcAft>
                <a:spcPts val="0"/>
              </a:spcAft>
              <a:defRPr/>
            </a:pPr>
            <a:endParaRPr lang="en-US" sz="2200" dirty="0">
              <a:latin typeface="+mn-lt"/>
            </a:endParaRPr>
          </a:p>
          <a:p>
            <a:pPr>
              <a:spcAft>
                <a:spcPts val="0"/>
              </a:spcAft>
              <a:defRPr/>
            </a:pPr>
            <a:endParaRPr lang="en-US" sz="2200" dirty="0">
              <a:latin typeface="+mn-lt"/>
            </a:endParaRPr>
          </a:p>
          <a:p>
            <a:pPr>
              <a:spcAft>
                <a:spcPts val="0"/>
              </a:spcAft>
              <a:defRPr/>
            </a:pPr>
            <a:r>
              <a:rPr lang="en-US" sz="2200" dirty="0">
                <a:latin typeface="+mn-lt"/>
              </a:rPr>
              <a:t>                                                                                                          </a:t>
            </a:r>
          </a:p>
        </p:txBody>
      </p:sp>
      <p:pic>
        <p:nvPicPr>
          <p:cNvPr id="5" name="Picture 2">
            <a:extLst>
              <a:ext uri="{FF2B5EF4-FFF2-40B4-BE49-F238E27FC236}">
                <a16:creationId xmlns:a16="http://schemas.microsoft.com/office/drawing/2014/main" id="{856222C2-A913-4B79-9801-D909771B6F57}"/>
              </a:ext>
            </a:extLst>
          </p:cNvPr>
          <p:cNvPicPr>
            <a:picLocks noChangeAspect="1" noChangeArrowheads="1"/>
          </p:cNvPicPr>
          <p:nvPr/>
        </p:nvPicPr>
        <p:blipFill>
          <a:blip r:embed="rId2" cstate="print"/>
          <a:srcRect/>
          <a:stretch>
            <a:fillRect/>
          </a:stretch>
        </p:blipFill>
        <p:spPr bwMode="auto">
          <a:xfrm>
            <a:off x="2438400" y="4111625"/>
            <a:ext cx="4419600" cy="2441575"/>
          </a:xfrm>
          <a:prstGeom prst="rect">
            <a:avLst/>
          </a:prstGeom>
          <a:noFill/>
          <a:ln w="9525">
            <a:solidFill>
              <a:srgbClr val="0000FF"/>
            </a:solidFill>
            <a:miter lim="800000"/>
            <a:headEnd/>
            <a:tailEnd/>
          </a:ln>
        </p:spPr>
      </p:pic>
    </p:spTree>
    <p:extLst>
      <p:ext uri="{BB962C8B-B14F-4D97-AF65-F5344CB8AC3E}">
        <p14:creationId xmlns:p14="http://schemas.microsoft.com/office/powerpoint/2010/main" val="22747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C18E2725-9B3A-416B-8690-D1A532C62058}"/>
              </a:ext>
            </a:extLst>
          </p:cNvPr>
          <p:cNvSpPr txBox="1">
            <a:spLocks noChangeArrowheads="1"/>
          </p:cNvSpPr>
          <p:nvPr/>
        </p:nvSpPr>
        <p:spPr bwMode="auto">
          <a:xfrm>
            <a:off x="1389529" y="1452283"/>
            <a:ext cx="8458200" cy="3139321"/>
          </a:xfrm>
          <a:prstGeom prst="rect">
            <a:avLst/>
          </a:prstGeom>
          <a:noFill/>
          <a:ln w="9525">
            <a:noFill/>
            <a:miter lim="800000"/>
            <a:headEnd/>
            <a:tailEnd/>
          </a:ln>
        </p:spPr>
        <p:txBody>
          <a:bodyPr>
            <a:spAutoFit/>
          </a:bodyPr>
          <a:lstStyle/>
          <a:p>
            <a:pPr>
              <a:defRPr/>
            </a:pPr>
            <a:endParaRPr lang="en-US" sz="2200" dirty="0">
              <a:latin typeface="+mn-lt"/>
            </a:endParaRPr>
          </a:p>
          <a:p>
            <a:pPr>
              <a:defRPr/>
            </a:pPr>
            <a:r>
              <a:rPr lang="en-US" sz="2200" dirty="0">
                <a:latin typeface="+mn-lt"/>
              </a:rPr>
              <a:t>Consider</a:t>
            </a:r>
          </a:p>
          <a:p>
            <a:pPr>
              <a:defRPr/>
            </a:pPr>
            <a:endParaRPr lang="en-US" sz="2200" dirty="0">
              <a:latin typeface="+mn-lt"/>
            </a:endParaRPr>
          </a:p>
          <a:p>
            <a:pPr>
              <a:defRPr/>
            </a:pPr>
            <a:r>
              <a:rPr lang="en-US" sz="2200" dirty="0">
                <a:latin typeface="+mn-lt"/>
              </a:rPr>
              <a:t>initial condition y(0) = 1 and </a:t>
            </a:r>
            <a:r>
              <a:rPr lang="el-GR" sz="2200" dirty="0">
                <a:latin typeface="+mn-lt"/>
                <a:cs typeface="Times New Roman"/>
              </a:rPr>
              <a:t>Δ</a:t>
            </a:r>
            <a:r>
              <a:rPr lang="en-US" sz="2200" dirty="0">
                <a:latin typeface="+mn-lt"/>
                <a:cs typeface="Times New Roman"/>
              </a:rPr>
              <a:t>h = 0,1</a:t>
            </a:r>
          </a:p>
          <a:p>
            <a:pPr>
              <a:defRPr/>
            </a:pPr>
            <a:endParaRPr lang="en-US" sz="2200" dirty="0">
              <a:latin typeface="+mn-lt"/>
              <a:cs typeface="Times New Roman"/>
            </a:endParaRPr>
          </a:p>
          <a:p>
            <a:pPr>
              <a:defRPr/>
            </a:pPr>
            <a:r>
              <a:rPr lang="en-US" sz="2200" b="1" dirty="0">
                <a:solidFill>
                  <a:srgbClr val="0066CC"/>
                </a:solidFill>
                <a:latin typeface="+mn-lt"/>
                <a:cs typeface="Times New Roman"/>
              </a:rPr>
              <a:t>Solution</a:t>
            </a:r>
            <a:r>
              <a:rPr lang="en-US" sz="2200" dirty="0">
                <a:latin typeface="+mn-lt"/>
              </a:rPr>
              <a:t>                                                                                                          </a:t>
            </a:r>
          </a:p>
          <a:p>
            <a:pPr>
              <a:spcAft>
                <a:spcPts val="0"/>
              </a:spcAft>
              <a:defRPr/>
            </a:pPr>
            <a:endParaRPr lang="en-US" sz="2200" dirty="0">
              <a:latin typeface="+mn-lt"/>
            </a:endParaRPr>
          </a:p>
          <a:p>
            <a:pPr>
              <a:spcAft>
                <a:spcPts val="0"/>
              </a:spcAft>
              <a:defRPr/>
            </a:pPr>
            <a:endParaRPr lang="en-US" sz="2200" dirty="0">
              <a:latin typeface="+mn-lt"/>
            </a:endParaRPr>
          </a:p>
          <a:p>
            <a:pPr>
              <a:spcAft>
                <a:spcPts val="0"/>
              </a:spcAft>
              <a:defRPr/>
            </a:pPr>
            <a:r>
              <a:rPr lang="en-US" sz="2200" dirty="0">
                <a:latin typeface="+mn-lt"/>
              </a:rPr>
              <a:t>                                                                                                          </a:t>
            </a:r>
          </a:p>
        </p:txBody>
      </p:sp>
      <p:graphicFrame>
        <p:nvGraphicFramePr>
          <p:cNvPr id="5" name="Object 2">
            <a:extLst>
              <a:ext uri="{FF2B5EF4-FFF2-40B4-BE49-F238E27FC236}">
                <a16:creationId xmlns:a16="http://schemas.microsoft.com/office/drawing/2014/main" id="{616DB058-5F25-4741-A390-52809A2045B9}"/>
              </a:ext>
            </a:extLst>
          </p:cNvPr>
          <p:cNvGraphicFramePr>
            <a:graphicFrameLocks noChangeAspect="1"/>
          </p:cNvGraphicFramePr>
          <p:nvPr>
            <p:extLst>
              <p:ext uri="{D42A27DB-BD31-4B8C-83A1-F6EECF244321}">
                <p14:modId xmlns:p14="http://schemas.microsoft.com/office/powerpoint/2010/main" val="2232385722"/>
              </p:ext>
            </p:extLst>
          </p:nvPr>
        </p:nvGraphicFramePr>
        <p:xfrm>
          <a:off x="3294529" y="1757083"/>
          <a:ext cx="1219200" cy="661987"/>
        </p:xfrm>
        <a:graphic>
          <a:graphicData uri="http://schemas.openxmlformats.org/presentationml/2006/ole">
            <mc:AlternateContent xmlns:mc="http://schemas.openxmlformats.org/markup-compatibility/2006">
              <mc:Choice xmlns:v="urn:schemas-microsoft-com:vml" Requires="v">
                <p:oleObj spid="_x0000_s1028" name="Equation" r:id="rId3" imgW="723586" imgH="393529" progId="Equation.3">
                  <p:embed/>
                </p:oleObj>
              </mc:Choice>
              <mc:Fallback>
                <p:oleObj name="Equation" r:id="rId3" imgW="723586" imgH="393529"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4529" y="1757083"/>
                        <a:ext cx="1219200" cy="661987"/>
                      </a:xfrm>
                      <a:prstGeom prst="rect">
                        <a:avLst/>
                      </a:prstGeom>
                      <a:solidFill>
                        <a:schemeClr val="bg1"/>
                      </a:solidFill>
                    </p:spPr>
                  </p:pic>
                </p:oleObj>
              </mc:Fallback>
            </mc:AlternateContent>
          </a:graphicData>
        </a:graphic>
      </p:graphicFrame>
      <p:graphicFrame>
        <p:nvGraphicFramePr>
          <p:cNvPr id="6" name="Object 3">
            <a:extLst>
              <a:ext uri="{FF2B5EF4-FFF2-40B4-BE49-F238E27FC236}">
                <a16:creationId xmlns:a16="http://schemas.microsoft.com/office/drawing/2014/main" id="{35D9385F-3C02-4038-86EC-816E8048A3CA}"/>
              </a:ext>
            </a:extLst>
          </p:cNvPr>
          <p:cNvGraphicFramePr>
            <a:graphicFrameLocks noChangeAspect="1"/>
          </p:cNvGraphicFramePr>
          <p:nvPr>
            <p:extLst>
              <p:ext uri="{D42A27DB-BD31-4B8C-83A1-F6EECF244321}">
                <p14:modId xmlns:p14="http://schemas.microsoft.com/office/powerpoint/2010/main" val="2420734095"/>
              </p:ext>
            </p:extLst>
          </p:nvPr>
        </p:nvGraphicFramePr>
        <p:xfrm>
          <a:off x="2227729" y="3662083"/>
          <a:ext cx="6553200" cy="2895600"/>
        </p:xfrm>
        <a:graphic>
          <a:graphicData uri="http://schemas.openxmlformats.org/presentationml/2006/ole">
            <mc:AlternateContent xmlns:mc="http://schemas.openxmlformats.org/markup-compatibility/2006">
              <mc:Choice xmlns:v="urn:schemas-microsoft-com:vml" Requires="v">
                <p:oleObj spid="_x0000_s1029" name="Equation" r:id="rId5" imgW="4000500" imgH="1828800" progId="Equation.3">
                  <p:embed/>
                </p:oleObj>
              </mc:Choice>
              <mc:Fallback>
                <p:oleObj name="Equation" r:id="rId5" imgW="4000500" imgH="1828800" progId="Equation.3">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7729" y="3662083"/>
                        <a:ext cx="6553200" cy="2895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8846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Exercise</a:t>
            </a:r>
            <a:endParaRPr lang="id-ID" b="1" dirty="0"/>
          </a:p>
        </p:txBody>
      </p:sp>
      <p:sp>
        <p:nvSpPr>
          <p:cNvPr id="3" name="Text Box 7">
            <a:extLst>
              <a:ext uri="{FF2B5EF4-FFF2-40B4-BE49-F238E27FC236}">
                <a16:creationId xmlns:a16="http://schemas.microsoft.com/office/drawing/2014/main" id="{9D1C9FC1-AFC4-4056-B688-77704CC39514}"/>
              </a:ext>
            </a:extLst>
          </p:cNvPr>
          <p:cNvSpPr txBox="1">
            <a:spLocks noChangeArrowheads="1"/>
          </p:cNvSpPr>
          <p:nvPr/>
        </p:nvSpPr>
        <p:spPr bwMode="auto">
          <a:xfrm>
            <a:off x="1295932" y="1819569"/>
            <a:ext cx="8458200" cy="2800767"/>
          </a:xfrm>
          <a:prstGeom prst="rect">
            <a:avLst/>
          </a:prstGeom>
          <a:noFill/>
          <a:ln w="28575">
            <a:solidFill>
              <a:srgbClr val="0000FF"/>
            </a:solidFill>
            <a:miter lim="800000"/>
            <a:headEnd/>
            <a:tailEnd/>
          </a:ln>
        </p:spPr>
        <p:txBody>
          <a:bodyPr wrap="square">
            <a:spAutoFit/>
          </a:bodyPr>
          <a:lstStyle/>
          <a:p>
            <a:pPr>
              <a:defRPr/>
            </a:pPr>
            <a:r>
              <a:rPr lang="en-US" sz="2200" dirty="0">
                <a:latin typeface="+mn-lt"/>
              </a:rPr>
              <a:t>Given</a:t>
            </a:r>
          </a:p>
          <a:p>
            <a:pPr algn="ctr">
              <a:defRPr/>
            </a:pPr>
            <a:r>
              <a:rPr lang="es-ES" sz="2200" dirty="0">
                <a:latin typeface="+mn-lt"/>
              </a:rPr>
              <a:t>y’ + 4y = x</a:t>
            </a:r>
            <a:r>
              <a:rPr lang="es-ES" sz="2200" baseline="30000" dirty="0">
                <a:latin typeface="+mn-lt"/>
              </a:rPr>
              <a:t>2</a:t>
            </a:r>
            <a:r>
              <a:rPr lang="es-ES" sz="2200" dirty="0">
                <a:latin typeface="+mn-lt"/>
              </a:rPr>
              <a:t> y(0) = 1</a:t>
            </a:r>
          </a:p>
          <a:p>
            <a:pPr algn="ctr">
              <a:defRPr/>
            </a:pPr>
            <a:endParaRPr lang="es-ES" sz="2200" dirty="0">
              <a:latin typeface="+mn-lt"/>
            </a:endParaRPr>
          </a:p>
          <a:p>
            <a:pPr marL="457200" indent="-457200">
              <a:buFontTx/>
              <a:buAutoNum type="arabicPeriod"/>
              <a:defRPr/>
            </a:pPr>
            <a:r>
              <a:rPr lang="en-US" sz="2200" dirty="0">
                <a:latin typeface="+mn-lt"/>
              </a:rPr>
              <a:t>Compute y(0.1) using two steps of the Taylor series method of order 2.</a:t>
            </a:r>
          </a:p>
          <a:p>
            <a:pPr marL="457200" indent="-457200">
              <a:buFontTx/>
              <a:buAutoNum type="arabicPeriod"/>
              <a:defRPr/>
            </a:pPr>
            <a:r>
              <a:rPr lang="en-US" sz="2200" dirty="0">
                <a:latin typeface="+mn-lt"/>
              </a:rPr>
              <a:t> Solve Prob. 1 with one step of the </a:t>
            </a:r>
            <a:r>
              <a:rPr lang="en-US" sz="2200" dirty="0" err="1">
                <a:latin typeface="+mn-lt"/>
              </a:rPr>
              <a:t>Runge–Kutta</a:t>
            </a:r>
            <a:r>
              <a:rPr lang="en-US" sz="2200" dirty="0">
                <a:latin typeface="+mn-lt"/>
              </a:rPr>
              <a:t> method of order (a) 2 and (b) 4.                                                                                                          </a:t>
            </a:r>
          </a:p>
          <a:p>
            <a:pPr>
              <a:spcAft>
                <a:spcPts val="0"/>
              </a:spcAft>
              <a:defRPr/>
            </a:pPr>
            <a:r>
              <a:rPr lang="en-US" sz="2200" dirty="0">
                <a:latin typeface="+mn-lt"/>
              </a:rPr>
              <a:t>                                                                   </a:t>
            </a:r>
          </a:p>
        </p:txBody>
      </p:sp>
    </p:spTree>
    <p:extLst>
      <p:ext uri="{BB962C8B-B14F-4D97-AF65-F5344CB8AC3E}">
        <p14:creationId xmlns:p14="http://schemas.microsoft.com/office/powerpoint/2010/main" val="85779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Numerical Error and Instability</a:t>
            </a:r>
            <a:endParaRPr lang="id-ID" b="1" dirty="0"/>
          </a:p>
        </p:txBody>
      </p:sp>
      <p:sp>
        <p:nvSpPr>
          <p:cNvPr id="3" name="Text Box 7">
            <a:extLst>
              <a:ext uri="{FF2B5EF4-FFF2-40B4-BE49-F238E27FC236}">
                <a16:creationId xmlns:a16="http://schemas.microsoft.com/office/drawing/2014/main" id="{D056B2A6-EA8E-4746-83FA-50C92D3A76D2}"/>
              </a:ext>
            </a:extLst>
          </p:cNvPr>
          <p:cNvSpPr txBox="1">
            <a:spLocks noChangeArrowheads="1"/>
          </p:cNvSpPr>
          <p:nvPr/>
        </p:nvSpPr>
        <p:spPr bwMode="auto">
          <a:xfrm>
            <a:off x="1295931" y="1670018"/>
            <a:ext cx="8825221" cy="3785652"/>
          </a:xfrm>
          <a:prstGeom prst="rect">
            <a:avLst/>
          </a:prstGeom>
          <a:noFill/>
          <a:ln w="9525">
            <a:noFill/>
            <a:miter lim="800000"/>
            <a:headEnd/>
            <a:tailEnd/>
          </a:ln>
        </p:spPr>
        <p:txBody>
          <a:bodyPr wrap="square">
            <a:spAutoFit/>
          </a:bodyPr>
          <a:lstStyle/>
          <a:p>
            <a:pPr algn="just"/>
            <a:r>
              <a:rPr lang="en-US" sz="2000" dirty="0"/>
              <a:t>There are two main issues to consider with regard to integration schemes for ODEs: </a:t>
            </a:r>
            <a:r>
              <a:rPr lang="en-US" sz="2000" b="1" dirty="0"/>
              <a:t>accuracy </a:t>
            </a:r>
            <a:r>
              <a:rPr lang="en-US" sz="2000" dirty="0"/>
              <a:t>and </a:t>
            </a:r>
            <a:r>
              <a:rPr lang="en-US" sz="2000" b="1" dirty="0"/>
              <a:t>stability</a:t>
            </a:r>
            <a:r>
              <a:rPr lang="en-US" sz="2000" dirty="0"/>
              <a:t>. </a:t>
            </a:r>
          </a:p>
          <a:p>
            <a:pPr algn="just"/>
            <a:endParaRPr lang="en-US" sz="2000" dirty="0"/>
          </a:p>
          <a:p>
            <a:pPr algn="just"/>
            <a:r>
              <a:rPr lang="en-US" sz="2000" dirty="0"/>
              <a:t>Accuracy refers to a scheme’s ability to get close to the exact solution, which is usually unknown, as a function of the step size </a:t>
            </a:r>
            <a:r>
              <a:rPr lang="en-US" sz="2000" i="1" dirty="0"/>
              <a:t>h</a:t>
            </a:r>
            <a:r>
              <a:rPr lang="en-US" sz="2000" dirty="0"/>
              <a:t>. Previous chapters have referred to accuracy using the notation </a:t>
            </a:r>
            <a:r>
              <a:rPr lang="en-US" sz="2000" i="1" dirty="0"/>
              <a:t>O(hp)</a:t>
            </a:r>
            <a:r>
              <a:rPr lang="en-US" sz="2000" dirty="0"/>
              <a:t>. The same notation can be used to solve ODEs. </a:t>
            </a:r>
          </a:p>
          <a:p>
            <a:pPr algn="just"/>
            <a:endParaRPr lang="en-US" sz="2000" dirty="0"/>
          </a:p>
          <a:p>
            <a:pPr algn="just"/>
            <a:r>
              <a:rPr lang="en-US" sz="2000" dirty="0"/>
              <a:t>The stability of an integration scheme is its ability to keep the error from growing as it integrates forward in time. If the error does not grow, then the scheme is stable; otherwise it is unstable. Some integration schemes are stable for certain choices of </a:t>
            </a:r>
            <a:r>
              <a:rPr lang="en-US" sz="2000" i="1" dirty="0"/>
              <a:t>h </a:t>
            </a:r>
            <a:r>
              <a:rPr lang="en-US" sz="2000" dirty="0"/>
              <a:t>and unstable for others; these integration schemes are also referred to as unstable</a:t>
            </a:r>
            <a:endParaRPr lang="en-US" sz="3600" dirty="0">
              <a:solidFill>
                <a:srgbClr val="FF0000"/>
              </a:solidFill>
              <a:latin typeface="+mn-lt"/>
            </a:endParaRPr>
          </a:p>
        </p:txBody>
      </p:sp>
      <p:sp>
        <p:nvSpPr>
          <p:cNvPr id="5" name="Rectangle 4">
            <a:extLst>
              <a:ext uri="{FF2B5EF4-FFF2-40B4-BE49-F238E27FC236}">
                <a16:creationId xmlns:a16="http://schemas.microsoft.com/office/drawing/2014/main" id="{D970651E-FBCD-4900-AE11-185A1FCE8F86}"/>
              </a:ext>
            </a:extLst>
          </p:cNvPr>
          <p:cNvSpPr/>
          <p:nvPr/>
        </p:nvSpPr>
        <p:spPr>
          <a:xfrm>
            <a:off x="1901719" y="5691729"/>
            <a:ext cx="7613643"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dirty="0">
                <a:latin typeface="Times-Roman"/>
              </a:rPr>
              <a:t>To illustrate issues of stability, we numerically solve the pendulum equation using the explicit and </a:t>
            </a:r>
            <a:r>
              <a:rPr lang="en-HK" sz="2000" dirty="0">
                <a:latin typeface="Times-Roman"/>
              </a:rPr>
              <a:t>implicit Euler, as well as trapezoidal, formulas.</a:t>
            </a:r>
            <a:endParaRPr lang="en-HK" sz="2000" dirty="0"/>
          </a:p>
        </p:txBody>
      </p:sp>
    </p:spTree>
    <p:extLst>
      <p:ext uri="{BB962C8B-B14F-4D97-AF65-F5344CB8AC3E}">
        <p14:creationId xmlns:p14="http://schemas.microsoft.com/office/powerpoint/2010/main" val="101118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Numerical Error and Instability</a:t>
            </a:r>
            <a:endParaRPr lang="id-ID" b="1" dirty="0"/>
          </a:p>
        </p:txBody>
      </p:sp>
      <p:pic>
        <p:nvPicPr>
          <p:cNvPr id="3" name="Picture 2">
            <a:extLst>
              <a:ext uri="{FF2B5EF4-FFF2-40B4-BE49-F238E27FC236}">
                <a16:creationId xmlns:a16="http://schemas.microsoft.com/office/drawing/2014/main" id="{80389694-B9A0-45A8-98C1-515627D90A2C}"/>
              </a:ext>
            </a:extLst>
          </p:cNvPr>
          <p:cNvPicPr>
            <a:picLocks noChangeAspect="1"/>
          </p:cNvPicPr>
          <p:nvPr/>
        </p:nvPicPr>
        <p:blipFill>
          <a:blip r:embed="rId2"/>
          <a:stretch>
            <a:fillRect/>
          </a:stretch>
        </p:blipFill>
        <p:spPr>
          <a:xfrm>
            <a:off x="1046909" y="3698094"/>
            <a:ext cx="4811711" cy="3197392"/>
          </a:xfrm>
          <a:prstGeom prst="rect">
            <a:avLst/>
          </a:prstGeom>
        </p:spPr>
      </p:pic>
      <p:sp>
        <p:nvSpPr>
          <p:cNvPr id="5" name="Rectangle 4">
            <a:extLst>
              <a:ext uri="{FF2B5EF4-FFF2-40B4-BE49-F238E27FC236}">
                <a16:creationId xmlns:a16="http://schemas.microsoft.com/office/drawing/2014/main" id="{8C9E7EEF-2D3B-49A1-B07F-7C1550487CB5}"/>
              </a:ext>
            </a:extLst>
          </p:cNvPr>
          <p:cNvSpPr/>
          <p:nvPr/>
        </p:nvSpPr>
        <p:spPr>
          <a:xfrm>
            <a:off x="2582910" y="3304677"/>
            <a:ext cx="1990719" cy="369332"/>
          </a:xfrm>
          <a:prstGeom prst="rect">
            <a:avLst/>
          </a:prstGeom>
        </p:spPr>
        <p:txBody>
          <a:bodyPr wrap="square">
            <a:spAutoFit/>
          </a:bodyPr>
          <a:lstStyle/>
          <a:p>
            <a:r>
              <a:rPr lang="en-US" sz="1800" dirty="0">
                <a:latin typeface="Times-Roman"/>
              </a:rPr>
              <a:t>Numerical Solution</a:t>
            </a:r>
            <a:endParaRPr lang="en-HK" sz="1800" dirty="0"/>
          </a:p>
        </p:txBody>
      </p:sp>
      <p:pic>
        <p:nvPicPr>
          <p:cNvPr id="6" name="Picture 5">
            <a:extLst>
              <a:ext uri="{FF2B5EF4-FFF2-40B4-BE49-F238E27FC236}">
                <a16:creationId xmlns:a16="http://schemas.microsoft.com/office/drawing/2014/main" id="{66746147-708F-46CA-B67F-AFEFD0E53040}"/>
              </a:ext>
            </a:extLst>
          </p:cNvPr>
          <p:cNvPicPr>
            <a:picLocks noChangeAspect="1"/>
          </p:cNvPicPr>
          <p:nvPr/>
        </p:nvPicPr>
        <p:blipFill>
          <a:blip r:embed="rId3"/>
          <a:stretch>
            <a:fillRect/>
          </a:stretch>
        </p:blipFill>
        <p:spPr>
          <a:xfrm>
            <a:off x="1403509" y="1819570"/>
            <a:ext cx="8096773" cy="1300686"/>
          </a:xfrm>
          <a:prstGeom prst="rect">
            <a:avLst/>
          </a:prstGeom>
        </p:spPr>
      </p:pic>
      <p:sp>
        <p:nvSpPr>
          <p:cNvPr id="7" name="Rectangle 6">
            <a:extLst>
              <a:ext uri="{FF2B5EF4-FFF2-40B4-BE49-F238E27FC236}">
                <a16:creationId xmlns:a16="http://schemas.microsoft.com/office/drawing/2014/main" id="{90EB6421-BE51-4A0C-A425-88EBF89CD79C}"/>
              </a:ext>
            </a:extLst>
          </p:cNvPr>
          <p:cNvSpPr/>
          <p:nvPr/>
        </p:nvSpPr>
        <p:spPr>
          <a:xfrm>
            <a:off x="6008297" y="3858430"/>
            <a:ext cx="3987132" cy="2585323"/>
          </a:xfrm>
          <a:prstGeom prst="rect">
            <a:avLst/>
          </a:prstGeom>
        </p:spPr>
        <p:txBody>
          <a:bodyPr wrap="square">
            <a:spAutoFit/>
          </a:bodyPr>
          <a:lstStyle/>
          <a:p>
            <a:r>
              <a:rPr lang="en-US" sz="1800" dirty="0">
                <a:latin typeface="Times-Roman"/>
              </a:rPr>
              <a:t>The exact solution is a pure cosine wave</a:t>
            </a:r>
          </a:p>
          <a:p>
            <a:r>
              <a:rPr lang="en-US" sz="1800" dirty="0">
                <a:latin typeface="Times-Roman"/>
              </a:rPr>
              <a:t> </a:t>
            </a:r>
          </a:p>
          <a:p>
            <a:pPr marL="342900" indent="-342900">
              <a:buFont typeface="Wingdings" panose="05000000000000000000" pitchFamily="2" charset="2"/>
              <a:buChar char="Ø"/>
            </a:pPr>
            <a:r>
              <a:rPr lang="en-US" sz="1800" dirty="0">
                <a:latin typeface="Times-Roman"/>
              </a:rPr>
              <a:t>The explicit Euler scheme is clearly unstable. </a:t>
            </a:r>
          </a:p>
          <a:p>
            <a:pPr marL="342900" indent="-342900">
              <a:buFont typeface="Wingdings" panose="05000000000000000000" pitchFamily="2" charset="2"/>
              <a:buChar char="Ø"/>
            </a:pPr>
            <a:r>
              <a:rPr lang="en-US" sz="1800" dirty="0">
                <a:latin typeface="Times-Roman"/>
              </a:rPr>
              <a:t>The implicit Euler scheme decays exponentially, which is not correct. </a:t>
            </a:r>
          </a:p>
          <a:p>
            <a:pPr marL="342900" indent="-342900">
              <a:buFont typeface="Wingdings" panose="05000000000000000000" pitchFamily="2" charset="2"/>
              <a:buChar char="Ø"/>
            </a:pPr>
            <a:r>
              <a:rPr lang="en-US" sz="1800" dirty="0">
                <a:latin typeface="Times-Roman"/>
              </a:rPr>
              <a:t>The trapezoidal method captures the solution correctly, with a small phase shift as time increases.</a:t>
            </a:r>
            <a:endParaRPr lang="en-HK" sz="1800" dirty="0"/>
          </a:p>
        </p:txBody>
      </p:sp>
    </p:spTree>
    <p:extLst>
      <p:ext uri="{BB962C8B-B14F-4D97-AF65-F5344CB8AC3E}">
        <p14:creationId xmlns:p14="http://schemas.microsoft.com/office/powerpoint/2010/main" val="286907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9" name="Content Placeholder 5">
            <a:extLst>
              <a:ext uri="{FF2B5EF4-FFF2-40B4-BE49-F238E27FC236}">
                <a16:creationId xmlns:a16="http://schemas.microsoft.com/office/drawing/2014/main" id="{E62F3E9F-A612-41B8-9958-CEEEA8A49B1A}"/>
              </a:ext>
            </a:extLst>
          </p:cNvPr>
          <p:cNvGraphicFramePr>
            <a:graphicFrameLocks noGrp="1"/>
          </p:cNvGraphicFramePr>
          <p:nvPr>
            <p:ph idx="1"/>
            <p:extLst>
              <p:ext uri="{D42A27DB-BD31-4B8C-83A1-F6EECF244321}">
                <p14:modId xmlns:p14="http://schemas.microsoft.com/office/powerpoint/2010/main" val="1428479510"/>
              </p:ext>
            </p:extLst>
          </p:nvPr>
        </p:nvGraphicFramePr>
        <p:xfrm>
          <a:off x="2225040" y="2333625"/>
          <a:ext cx="62484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2000" dirty="0"/>
            </a:br>
            <a:br>
              <a:rPr lang="en-US" sz="2000" dirty="0"/>
            </a:br>
            <a:r>
              <a:rPr lang="en-US" sz="1600" b="1" i="1" dirty="0"/>
              <a:t>additional materials</a:t>
            </a:r>
            <a:br>
              <a:rPr lang="en-US" sz="1600" i="1" dirty="0"/>
            </a:br>
            <a:r>
              <a:rPr lang="en-AU" altLang="en-US" sz="1600" dirty="0" err="1"/>
              <a:t>Chapra</a:t>
            </a:r>
            <a:r>
              <a:rPr lang="en-AU" altLang="en-US" sz="1600" dirty="0"/>
              <a:t>, S.C (201</a:t>
            </a:r>
            <a:r>
              <a:rPr lang="id-ID" altLang="en-US" sz="1600" dirty="0"/>
              <a:t>5</a:t>
            </a:r>
            <a:r>
              <a:rPr lang="en-AU" altLang="en-US" sz="1600" dirty="0"/>
              <a:t>). Numerical Methods for Engineers. 6</a:t>
            </a:r>
            <a:r>
              <a:rPr lang="en-AU" altLang="en-US" sz="1600" baseline="30000" dirty="0"/>
              <a:t>st</a:t>
            </a:r>
            <a:r>
              <a:rPr lang="en-AU" altLang="en-US" sz="1600" dirty="0"/>
              <a:t> Edition. McGraw-Hill Companies, Inc . New York. ISBN. 978</a:t>
            </a:r>
            <a:r>
              <a:rPr lang="id-ID" altLang="en-US" sz="1600" dirty="0"/>
              <a:t>-981-4670-87</a:t>
            </a:r>
            <a:br>
              <a:rPr lang="en-US" altLang="en-US"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Introduction</a:t>
            </a:r>
            <a:endParaRPr lang="id-ID" b="1" dirty="0"/>
          </a:p>
        </p:txBody>
      </p:sp>
      <p:sp>
        <p:nvSpPr>
          <p:cNvPr id="9" name="Text Box 7">
            <a:extLst>
              <a:ext uri="{FF2B5EF4-FFF2-40B4-BE49-F238E27FC236}">
                <a16:creationId xmlns:a16="http://schemas.microsoft.com/office/drawing/2014/main" id="{F3283C47-C3E7-4BA8-B511-67E56E7171C4}"/>
              </a:ext>
            </a:extLst>
          </p:cNvPr>
          <p:cNvSpPr txBox="1">
            <a:spLocks noChangeArrowheads="1"/>
          </p:cNvSpPr>
          <p:nvPr/>
        </p:nvSpPr>
        <p:spPr bwMode="auto">
          <a:xfrm>
            <a:off x="1191419" y="1676400"/>
            <a:ext cx="8305800" cy="4832092"/>
          </a:xfrm>
          <a:prstGeom prst="rect">
            <a:avLst/>
          </a:prstGeom>
          <a:noFill/>
          <a:ln w="9525">
            <a:noFill/>
            <a:miter lim="800000"/>
            <a:headEnd/>
            <a:tailEnd/>
          </a:ln>
        </p:spPr>
        <p:txBody>
          <a:bodyPr>
            <a:spAutoFit/>
          </a:bodyPr>
          <a:lstStyle/>
          <a:p>
            <a:r>
              <a:rPr lang="en-US" sz="2200" dirty="0"/>
              <a:t>An ordinary differential equation of order n</a:t>
            </a:r>
          </a:p>
          <a:p>
            <a:endParaRPr lang="en-US" sz="2200" dirty="0"/>
          </a:p>
          <a:p>
            <a:endParaRPr lang="en-US" sz="2200" dirty="0"/>
          </a:p>
          <a:p>
            <a:r>
              <a:rPr lang="en-US" sz="2200" dirty="0"/>
              <a:t>can always be transformed into n first-order equations. Using the notation</a:t>
            </a:r>
          </a:p>
          <a:p>
            <a:endParaRPr lang="en-US" sz="2200" dirty="0"/>
          </a:p>
          <a:p>
            <a:endParaRPr lang="en-US" sz="2200" dirty="0"/>
          </a:p>
          <a:p>
            <a:r>
              <a:rPr lang="en-US" sz="2200" dirty="0"/>
              <a:t>If these conditions are specified at the same value of x, the problem is said to be</a:t>
            </a:r>
            <a:r>
              <a:rPr lang="en-US" sz="2200" b="1" dirty="0">
                <a:solidFill>
                  <a:srgbClr val="FF0000"/>
                </a:solidFill>
              </a:rPr>
              <a:t> an initial value problem</a:t>
            </a:r>
            <a:r>
              <a:rPr lang="en-US" sz="2200" dirty="0"/>
              <a:t>. Then the auxiliary conditions, called </a:t>
            </a:r>
            <a:r>
              <a:rPr lang="en-US" sz="2200" b="1" dirty="0">
                <a:solidFill>
                  <a:srgbClr val="FF0000"/>
                </a:solidFill>
              </a:rPr>
              <a:t>initial conditions</a:t>
            </a:r>
            <a:r>
              <a:rPr lang="en-US" sz="2200" dirty="0"/>
              <a:t>, have the form</a:t>
            </a:r>
          </a:p>
          <a:p>
            <a:endParaRPr lang="en-US" sz="2200" dirty="0"/>
          </a:p>
          <a:p>
            <a:endParaRPr lang="en-US" sz="2200" dirty="0"/>
          </a:p>
          <a:p>
            <a:r>
              <a:rPr lang="en-US" sz="2200" dirty="0"/>
              <a:t>If </a:t>
            </a:r>
            <a:r>
              <a:rPr lang="en-US" sz="2200" dirty="0" err="1"/>
              <a:t>y</a:t>
            </a:r>
            <a:r>
              <a:rPr lang="en-US" sz="2200" baseline="-25000" dirty="0" err="1"/>
              <a:t>i</a:t>
            </a:r>
            <a:r>
              <a:rPr lang="en-US" sz="2200" dirty="0"/>
              <a:t> are specified at different values of x, the problem is called a </a:t>
            </a:r>
            <a:r>
              <a:rPr lang="en-US" sz="2200" b="1" dirty="0">
                <a:solidFill>
                  <a:srgbClr val="FF0000"/>
                </a:solidFill>
              </a:rPr>
              <a:t>boundary value problem</a:t>
            </a:r>
            <a:r>
              <a:rPr lang="en-US" sz="2200" dirty="0"/>
              <a:t>.</a:t>
            </a:r>
          </a:p>
        </p:txBody>
      </p:sp>
      <p:pic>
        <p:nvPicPr>
          <p:cNvPr id="10" name="Picture 11">
            <a:extLst>
              <a:ext uri="{FF2B5EF4-FFF2-40B4-BE49-F238E27FC236}">
                <a16:creationId xmlns:a16="http://schemas.microsoft.com/office/drawing/2014/main" id="{9D338C57-E16B-44FA-8547-5C8A49733331}"/>
              </a:ext>
            </a:extLst>
          </p:cNvPr>
          <p:cNvPicPr>
            <a:picLocks noChangeAspect="1" noChangeArrowheads="1"/>
          </p:cNvPicPr>
          <p:nvPr/>
        </p:nvPicPr>
        <p:blipFill>
          <a:blip r:embed="rId2" cstate="print"/>
          <a:srcRect/>
          <a:stretch>
            <a:fillRect/>
          </a:stretch>
        </p:blipFill>
        <p:spPr bwMode="auto">
          <a:xfrm>
            <a:off x="3807619" y="2209800"/>
            <a:ext cx="2794000" cy="414337"/>
          </a:xfrm>
          <a:prstGeom prst="rect">
            <a:avLst/>
          </a:prstGeom>
          <a:noFill/>
          <a:ln w="9525">
            <a:solidFill>
              <a:srgbClr val="0033CC"/>
            </a:solidFill>
            <a:miter lim="800000"/>
            <a:headEnd/>
            <a:tailEnd/>
          </a:ln>
        </p:spPr>
      </p:pic>
      <p:pic>
        <p:nvPicPr>
          <p:cNvPr id="11" name="Picture 12">
            <a:extLst>
              <a:ext uri="{FF2B5EF4-FFF2-40B4-BE49-F238E27FC236}">
                <a16:creationId xmlns:a16="http://schemas.microsoft.com/office/drawing/2014/main" id="{1218790F-40B2-4BC8-A241-04636D9F5874}"/>
              </a:ext>
            </a:extLst>
          </p:cNvPr>
          <p:cNvPicPr>
            <a:picLocks noChangeAspect="1" noChangeArrowheads="1"/>
          </p:cNvPicPr>
          <p:nvPr/>
        </p:nvPicPr>
        <p:blipFill>
          <a:blip r:embed="rId3" cstate="print"/>
          <a:srcRect/>
          <a:stretch>
            <a:fillRect/>
          </a:stretch>
        </p:blipFill>
        <p:spPr bwMode="auto">
          <a:xfrm>
            <a:off x="1877219" y="3495675"/>
            <a:ext cx="6823075" cy="466725"/>
          </a:xfrm>
          <a:prstGeom prst="rect">
            <a:avLst/>
          </a:prstGeom>
          <a:noFill/>
          <a:ln w="9525">
            <a:solidFill>
              <a:srgbClr val="0033CC"/>
            </a:solidFill>
            <a:miter lim="800000"/>
            <a:headEnd/>
            <a:tailEnd/>
          </a:ln>
        </p:spPr>
      </p:pic>
      <p:pic>
        <p:nvPicPr>
          <p:cNvPr id="12" name="Picture 13">
            <a:extLst>
              <a:ext uri="{FF2B5EF4-FFF2-40B4-BE49-F238E27FC236}">
                <a16:creationId xmlns:a16="http://schemas.microsoft.com/office/drawing/2014/main" id="{E2ABBC76-4DA2-4757-B1DE-05BD87252CE9}"/>
              </a:ext>
            </a:extLst>
          </p:cNvPr>
          <p:cNvPicPr>
            <a:picLocks noChangeAspect="1" noChangeArrowheads="1"/>
          </p:cNvPicPr>
          <p:nvPr/>
        </p:nvPicPr>
        <p:blipFill>
          <a:blip r:embed="rId4" cstate="print"/>
          <a:srcRect/>
          <a:stretch>
            <a:fillRect/>
          </a:stretch>
        </p:blipFill>
        <p:spPr bwMode="auto">
          <a:xfrm>
            <a:off x="2334419" y="5226050"/>
            <a:ext cx="5715000" cy="33655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317211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Taylor Series Method </a:t>
            </a:r>
            <a:endParaRPr lang="id-ID" b="1" dirty="0"/>
          </a:p>
        </p:txBody>
      </p:sp>
      <p:sp>
        <p:nvSpPr>
          <p:cNvPr id="3" name="Text Box 7">
            <a:extLst>
              <a:ext uri="{FF2B5EF4-FFF2-40B4-BE49-F238E27FC236}">
                <a16:creationId xmlns:a16="http://schemas.microsoft.com/office/drawing/2014/main" id="{35F3E653-2106-4727-BE23-659992BE88DD}"/>
              </a:ext>
            </a:extLst>
          </p:cNvPr>
          <p:cNvSpPr txBox="1">
            <a:spLocks noChangeArrowheads="1"/>
          </p:cNvSpPr>
          <p:nvPr/>
        </p:nvSpPr>
        <p:spPr bwMode="auto">
          <a:xfrm>
            <a:off x="1295932" y="1828800"/>
            <a:ext cx="8458200" cy="3785652"/>
          </a:xfrm>
          <a:prstGeom prst="rect">
            <a:avLst/>
          </a:prstGeom>
          <a:noFill/>
          <a:ln w="9525">
            <a:noFill/>
            <a:miter lim="800000"/>
            <a:headEnd/>
            <a:tailEnd/>
          </a:ln>
        </p:spPr>
        <p:txBody>
          <a:bodyPr>
            <a:spAutoFit/>
          </a:bodyPr>
          <a:lstStyle/>
          <a:p>
            <a:r>
              <a:rPr lang="en-US" sz="2400" dirty="0">
                <a:latin typeface="+mn-lt"/>
              </a:rPr>
              <a:t>The Taylor series method is conceptually simple and capable of high accuracy. Its basis is the </a:t>
            </a:r>
            <a:r>
              <a:rPr lang="en-US" sz="2400" dirty="0">
                <a:solidFill>
                  <a:srgbClr val="FF0000"/>
                </a:solidFill>
                <a:latin typeface="+mn-lt"/>
              </a:rPr>
              <a:t>truncated Taylor series </a:t>
            </a:r>
            <a:r>
              <a:rPr lang="en-US" sz="2400" dirty="0">
                <a:latin typeface="+mn-lt"/>
              </a:rPr>
              <a:t>for </a:t>
            </a:r>
            <a:r>
              <a:rPr lang="en-US" sz="2400" b="1" dirty="0">
                <a:latin typeface="+mn-lt"/>
              </a:rPr>
              <a:t>y </a:t>
            </a:r>
            <a:r>
              <a:rPr lang="en-US" sz="2400" dirty="0">
                <a:latin typeface="+mn-lt"/>
              </a:rPr>
              <a:t>about</a:t>
            </a:r>
            <a:r>
              <a:rPr lang="en-US" sz="2400" b="1" dirty="0">
                <a:latin typeface="+mn-lt"/>
              </a:rPr>
              <a:t> x:</a:t>
            </a:r>
          </a:p>
          <a:p>
            <a:endParaRPr lang="en-US" sz="2400" b="1" dirty="0">
              <a:latin typeface="+mn-lt"/>
            </a:endParaRPr>
          </a:p>
          <a:p>
            <a:endParaRPr lang="en-US" sz="2400" b="1" dirty="0">
              <a:latin typeface="+mn-lt"/>
            </a:endParaRPr>
          </a:p>
          <a:p>
            <a:endParaRPr lang="en-US" sz="2400" dirty="0">
              <a:latin typeface="+mn-lt"/>
            </a:endParaRPr>
          </a:p>
          <a:p>
            <a:r>
              <a:rPr lang="en-US" sz="2400" dirty="0">
                <a:latin typeface="+mn-lt"/>
              </a:rPr>
              <a:t>The last term kept in the series determines the order of integration. </a:t>
            </a:r>
          </a:p>
          <a:p>
            <a:r>
              <a:rPr lang="en-US" sz="2400" dirty="0">
                <a:latin typeface="+mn-lt"/>
              </a:rPr>
              <a:t>The truncation error, due to the terms omitted from the series, is</a:t>
            </a:r>
          </a:p>
        </p:txBody>
      </p:sp>
      <p:pic>
        <p:nvPicPr>
          <p:cNvPr id="5" name="Picture 14">
            <a:extLst>
              <a:ext uri="{FF2B5EF4-FFF2-40B4-BE49-F238E27FC236}">
                <a16:creationId xmlns:a16="http://schemas.microsoft.com/office/drawing/2014/main" id="{DD5772FC-AB86-4523-9A1C-A6C036D92CEB}"/>
              </a:ext>
            </a:extLst>
          </p:cNvPr>
          <p:cNvPicPr>
            <a:picLocks noChangeAspect="1" noChangeArrowheads="1"/>
          </p:cNvPicPr>
          <p:nvPr/>
        </p:nvPicPr>
        <p:blipFill>
          <a:blip r:embed="rId2" cstate="print"/>
          <a:srcRect/>
          <a:stretch>
            <a:fillRect/>
          </a:stretch>
        </p:blipFill>
        <p:spPr bwMode="auto">
          <a:xfrm>
            <a:off x="1479288" y="2919413"/>
            <a:ext cx="7862888" cy="685800"/>
          </a:xfrm>
          <a:prstGeom prst="rect">
            <a:avLst/>
          </a:prstGeom>
          <a:noFill/>
          <a:ln w="9525">
            <a:solidFill>
              <a:srgbClr val="0033CC"/>
            </a:solidFill>
            <a:miter lim="800000"/>
            <a:headEnd/>
            <a:tailEnd/>
          </a:ln>
        </p:spPr>
      </p:pic>
      <p:pic>
        <p:nvPicPr>
          <p:cNvPr id="6" name="Picture 15">
            <a:extLst>
              <a:ext uri="{FF2B5EF4-FFF2-40B4-BE49-F238E27FC236}">
                <a16:creationId xmlns:a16="http://schemas.microsoft.com/office/drawing/2014/main" id="{AE3E9828-BA4D-4537-A7DC-55BC3E009538}"/>
              </a:ext>
            </a:extLst>
          </p:cNvPr>
          <p:cNvPicPr>
            <a:picLocks noChangeAspect="1" noChangeArrowheads="1"/>
          </p:cNvPicPr>
          <p:nvPr/>
        </p:nvPicPr>
        <p:blipFill>
          <a:blip r:embed="rId3" cstate="print"/>
          <a:srcRect/>
          <a:stretch>
            <a:fillRect/>
          </a:stretch>
        </p:blipFill>
        <p:spPr bwMode="auto">
          <a:xfrm>
            <a:off x="3073932" y="5381625"/>
            <a:ext cx="4927600" cy="638175"/>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123462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Taylor Series Method </a:t>
            </a:r>
            <a:endParaRPr lang="id-ID" b="1" dirty="0"/>
          </a:p>
        </p:txBody>
      </p:sp>
      <p:sp>
        <p:nvSpPr>
          <p:cNvPr id="3" name="Text Box 7">
            <a:extLst>
              <a:ext uri="{FF2B5EF4-FFF2-40B4-BE49-F238E27FC236}">
                <a16:creationId xmlns:a16="http://schemas.microsoft.com/office/drawing/2014/main" id="{C3BCBB2C-2575-4118-9F00-7390EDC10D6F}"/>
              </a:ext>
            </a:extLst>
          </p:cNvPr>
          <p:cNvSpPr txBox="1">
            <a:spLocks noChangeArrowheads="1"/>
          </p:cNvSpPr>
          <p:nvPr/>
        </p:nvSpPr>
        <p:spPr bwMode="auto">
          <a:xfrm>
            <a:off x="1416423" y="1819569"/>
            <a:ext cx="8305800" cy="4524315"/>
          </a:xfrm>
          <a:prstGeom prst="rect">
            <a:avLst/>
          </a:prstGeom>
          <a:noFill/>
          <a:ln w="9525">
            <a:noFill/>
            <a:miter lim="800000"/>
            <a:headEnd/>
            <a:tailEnd/>
          </a:ln>
        </p:spPr>
        <p:txBody>
          <a:bodyPr wrap="square">
            <a:spAutoFit/>
          </a:bodyPr>
          <a:lstStyle/>
          <a:p>
            <a:r>
              <a:rPr lang="en-US" sz="2400" dirty="0">
                <a:latin typeface="+mn-lt"/>
              </a:rPr>
              <a:t>Using the finite difference approximation</a:t>
            </a:r>
          </a:p>
          <a:p>
            <a:endParaRPr lang="en-US" sz="2400" dirty="0">
              <a:latin typeface="+mn-lt"/>
            </a:endParaRPr>
          </a:p>
          <a:p>
            <a:endParaRPr lang="en-US" sz="2400" dirty="0">
              <a:latin typeface="+mn-lt"/>
            </a:endParaRPr>
          </a:p>
          <a:p>
            <a:endParaRPr lang="en-US" sz="2400" dirty="0">
              <a:latin typeface="+mn-lt"/>
            </a:endParaRPr>
          </a:p>
          <a:p>
            <a:r>
              <a:rPr lang="en-US" sz="2400" dirty="0">
                <a:latin typeface="+mn-lt"/>
              </a:rPr>
              <a:t>we obtain the more usable form</a:t>
            </a:r>
          </a:p>
          <a:p>
            <a:endParaRPr lang="en-US" sz="2400" b="1" dirty="0">
              <a:solidFill>
                <a:srgbClr val="00B050"/>
              </a:solidFill>
              <a:latin typeface="+mn-lt"/>
            </a:endParaRPr>
          </a:p>
          <a:p>
            <a:endParaRPr lang="en-US" sz="2400" b="1" dirty="0">
              <a:solidFill>
                <a:srgbClr val="00B050"/>
              </a:solidFill>
              <a:latin typeface="+mn-lt"/>
            </a:endParaRPr>
          </a:p>
          <a:p>
            <a:endParaRPr lang="en-US" sz="2400" dirty="0">
              <a:latin typeface="+mn-lt"/>
            </a:endParaRPr>
          </a:p>
          <a:p>
            <a:r>
              <a:rPr lang="en-US" sz="2400" dirty="0">
                <a:latin typeface="+mn-lt"/>
              </a:rPr>
              <a:t>which could be incorporated in the algorithm to monitor the error in each integration</a:t>
            </a:r>
          </a:p>
          <a:p>
            <a:r>
              <a:rPr lang="en-US" sz="2400" dirty="0">
                <a:latin typeface="+mn-lt"/>
              </a:rPr>
              <a:t>step.</a:t>
            </a:r>
          </a:p>
          <a:p>
            <a:endParaRPr lang="en-US" sz="2400" b="1" dirty="0">
              <a:solidFill>
                <a:srgbClr val="00B050"/>
              </a:solidFill>
              <a:latin typeface="+mn-lt"/>
            </a:endParaRPr>
          </a:p>
        </p:txBody>
      </p:sp>
      <p:pic>
        <p:nvPicPr>
          <p:cNvPr id="5" name="Picture 9">
            <a:extLst>
              <a:ext uri="{FF2B5EF4-FFF2-40B4-BE49-F238E27FC236}">
                <a16:creationId xmlns:a16="http://schemas.microsoft.com/office/drawing/2014/main" id="{B3186632-3C84-4F72-9AF2-12600FBBEE15}"/>
              </a:ext>
            </a:extLst>
          </p:cNvPr>
          <p:cNvPicPr>
            <a:picLocks noChangeAspect="1" noChangeArrowheads="1"/>
          </p:cNvPicPr>
          <p:nvPr/>
        </p:nvPicPr>
        <p:blipFill>
          <a:blip r:embed="rId2" cstate="print"/>
          <a:srcRect/>
          <a:stretch>
            <a:fillRect/>
          </a:stretch>
        </p:blipFill>
        <p:spPr bwMode="auto">
          <a:xfrm>
            <a:off x="3702423" y="2429168"/>
            <a:ext cx="3713163" cy="752475"/>
          </a:xfrm>
          <a:prstGeom prst="rect">
            <a:avLst/>
          </a:prstGeom>
          <a:noFill/>
          <a:ln w="9525">
            <a:solidFill>
              <a:srgbClr val="0033CC"/>
            </a:solidFill>
            <a:miter lim="800000"/>
            <a:headEnd/>
            <a:tailEnd/>
          </a:ln>
        </p:spPr>
      </p:pic>
      <p:pic>
        <p:nvPicPr>
          <p:cNvPr id="6" name="Picture 10">
            <a:extLst>
              <a:ext uri="{FF2B5EF4-FFF2-40B4-BE49-F238E27FC236}">
                <a16:creationId xmlns:a16="http://schemas.microsoft.com/office/drawing/2014/main" id="{43C68F3E-3DD6-4617-950B-B39F8BD7B85C}"/>
              </a:ext>
            </a:extLst>
          </p:cNvPr>
          <p:cNvPicPr>
            <a:picLocks noChangeAspect="1" noChangeArrowheads="1"/>
          </p:cNvPicPr>
          <p:nvPr/>
        </p:nvPicPr>
        <p:blipFill>
          <a:blip r:embed="rId3" cstate="print"/>
          <a:srcRect/>
          <a:stretch>
            <a:fillRect/>
          </a:stretch>
        </p:blipFill>
        <p:spPr bwMode="auto">
          <a:xfrm>
            <a:off x="3645273" y="3724568"/>
            <a:ext cx="3714750" cy="79375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105677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1</a:t>
            </a:r>
            <a:endParaRPr lang="id-ID" b="1" dirty="0"/>
          </a:p>
        </p:txBody>
      </p:sp>
      <p:sp>
        <p:nvSpPr>
          <p:cNvPr id="3" name="Text Box 7">
            <a:extLst>
              <a:ext uri="{FF2B5EF4-FFF2-40B4-BE49-F238E27FC236}">
                <a16:creationId xmlns:a16="http://schemas.microsoft.com/office/drawing/2014/main" id="{648C1DEF-5C23-4F75-A555-6EACAC43F39B}"/>
              </a:ext>
            </a:extLst>
          </p:cNvPr>
          <p:cNvSpPr txBox="1">
            <a:spLocks noChangeArrowheads="1"/>
          </p:cNvSpPr>
          <p:nvPr/>
        </p:nvSpPr>
        <p:spPr bwMode="auto">
          <a:xfrm>
            <a:off x="1191419" y="1697208"/>
            <a:ext cx="8305800" cy="4154984"/>
          </a:xfrm>
          <a:prstGeom prst="rect">
            <a:avLst/>
          </a:prstGeom>
          <a:noFill/>
          <a:ln w="9525">
            <a:noFill/>
            <a:miter lim="800000"/>
            <a:headEnd/>
            <a:tailEnd/>
          </a:ln>
        </p:spPr>
        <p:txBody>
          <a:bodyPr>
            <a:spAutoFit/>
          </a:bodyPr>
          <a:lstStyle/>
          <a:p>
            <a:r>
              <a:rPr lang="en-US" sz="2200" dirty="0">
                <a:latin typeface="+mn-lt"/>
              </a:rPr>
              <a:t>Given that</a:t>
            </a:r>
          </a:p>
          <a:p>
            <a:r>
              <a:rPr lang="en-US" sz="2200" dirty="0">
                <a:latin typeface="+mn-lt"/>
              </a:rPr>
              <a:t>determine y(0.1) with the </a:t>
            </a:r>
            <a:r>
              <a:rPr lang="en-US" sz="2200" i="1" dirty="0">
                <a:solidFill>
                  <a:srgbClr val="FF0000"/>
                </a:solidFill>
                <a:latin typeface="+mn-lt"/>
              </a:rPr>
              <a:t>fourth-order Taylor series </a:t>
            </a:r>
            <a:r>
              <a:rPr lang="en-US" sz="2200" dirty="0">
                <a:latin typeface="+mn-lt"/>
              </a:rPr>
              <a:t>method using a single integration step. Also compute the estimated error and compare it with the actual error. The analytical solution of the differential equation is</a:t>
            </a:r>
          </a:p>
          <a:p>
            <a:endParaRPr lang="en-US" sz="2200" b="1" dirty="0">
              <a:solidFill>
                <a:srgbClr val="00B050"/>
              </a:solidFill>
              <a:latin typeface="+mn-lt"/>
            </a:endParaRPr>
          </a:p>
          <a:p>
            <a:endParaRPr lang="en-US" sz="2200" b="1" dirty="0">
              <a:solidFill>
                <a:srgbClr val="00B050"/>
              </a:solidFill>
              <a:latin typeface="+mn-lt"/>
            </a:endParaRPr>
          </a:p>
          <a:p>
            <a:r>
              <a:rPr lang="en-US" sz="2200" b="1" dirty="0">
                <a:solidFill>
                  <a:srgbClr val="00B050"/>
                </a:solidFill>
                <a:latin typeface="+mn-lt"/>
              </a:rPr>
              <a:t>Solution</a:t>
            </a:r>
            <a:r>
              <a:rPr lang="en-US" sz="2200" b="1" dirty="0">
                <a:latin typeface="+mn-lt"/>
              </a:rPr>
              <a:t> </a:t>
            </a:r>
          </a:p>
          <a:p>
            <a:r>
              <a:rPr lang="en-US" sz="2200" dirty="0">
                <a:latin typeface="+mn-lt"/>
              </a:rPr>
              <a:t>The Taylor series up to and including the term with </a:t>
            </a:r>
            <a:r>
              <a:rPr lang="en-US" sz="2200" i="1" dirty="0">
                <a:latin typeface="+mn-lt"/>
              </a:rPr>
              <a:t>h</a:t>
            </a:r>
            <a:r>
              <a:rPr lang="en-US" sz="2200" i="1" baseline="30000" dirty="0">
                <a:latin typeface="+mn-lt"/>
              </a:rPr>
              <a:t>4</a:t>
            </a:r>
            <a:r>
              <a:rPr lang="en-US" sz="2200" i="1" dirty="0">
                <a:latin typeface="+mn-lt"/>
              </a:rPr>
              <a:t> is</a:t>
            </a:r>
          </a:p>
          <a:p>
            <a:endParaRPr lang="en-US" sz="2200" i="1" dirty="0">
              <a:solidFill>
                <a:srgbClr val="00B050"/>
              </a:solidFill>
              <a:latin typeface="+mn-lt"/>
            </a:endParaRPr>
          </a:p>
          <a:p>
            <a:endParaRPr lang="en-US" sz="2200" i="1" dirty="0">
              <a:solidFill>
                <a:srgbClr val="00B050"/>
              </a:solidFill>
              <a:latin typeface="+mn-lt"/>
            </a:endParaRPr>
          </a:p>
          <a:p>
            <a:r>
              <a:rPr lang="en-US" sz="2200" dirty="0">
                <a:latin typeface="+mn-lt"/>
              </a:rPr>
              <a:t>Differentiation of the differential equation yields</a:t>
            </a:r>
            <a:endParaRPr lang="en-US" sz="2200" dirty="0">
              <a:solidFill>
                <a:srgbClr val="00B050"/>
              </a:solidFill>
              <a:latin typeface="+mn-lt"/>
            </a:endParaRPr>
          </a:p>
        </p:txBody>
      </p:sp>
      <p:pic>
        <p:nvPicPr>
          <p:cNvPr id="6" name="Picture 8">
            <a:extLst>
              <a:ext uri="{FF2B5EF4-FFF2-40B4-BE49-F238E27FC236}">
                <a16:creationId xmlns:a16="http://schemas.microsoft.com/office/drawing/2014/main" id="{2C2C0D94-A678-4367-87EA-6F20821F83B2}"/>
              </a:ext>
            </a:extLst>
          </p:cNvPr>
          <p:cNvPicPr>
            <a:picLocks noChangeAspect="1" noChangeArrowheads="1"/>
          </p:cNvPicPr>
          <p:nvPr/>
        </p:nvPicPr>
        <p:blipFill>
          <a:blip r:embed="rId2" cstate="print"/>
          <a:srcRect/>
          <a:stretch>
            <a:fillRect/>
          </a:stretch>
        </p:blipFill>
        <p:spPr bwMode="auto">
          <a:xfrm>
            <a:off x="3020219" y="1699050"/>
            <a:ext cx="2481262" cy="361950"/>
          </a:xfrm>
          <a:prstGeom prst="rect">
            <a:avLst/>
          </a:prstGeom>
          <a:noFill/>
          <a:ln w="9525">
            <a:solidFill>
              <a:srgbClr val="0033CC"/>
            </a:solidFill>
            <a:miter lim="800000"/>
            <a:headEnd/>
            <a:tailEnd/>
          </a:ln>
        </p:spPr>
      </p:pic>
      <p:pic>
        <p:nvPicPr>
          <p:cNvPr id="7" name="Picture 9">
            <a:extLst>
              <a:ext uri="{FF2B5EF4-FFF2-40B4-BE49-F238E27FC236}">
                <a16:creationId xmlns:a16="http://schemas.microsoft.com/office/drawing/2014/main" id="{B9BE9BE1-1FFA-4019-981A-2BA790AE648A}"/>
              </a:ext>
            </a:extLst>
          </p:cNvPr>
          <p:cNvPicPr>
            <a:picLocks noChangeAspect="1" noChangeArrowheads="1"/>
          </p:cNvPicPr>
          <p:nvPr/>
        </p:nvPicPr>
        <p:blipFill>
          <a:blip r:embed="rId3" cstate="print"/>
          <a:srcRect/>
          <a:stretch>
            <a:fillRect/>
          </a:stretch>
        </p:blipFill>
        <p:spPr bwMode="auto">
          <a:xfrm>
            <a:off x="4468019" y="3297408"/>
            <a:ext cx="3219450" cy="617538"/>
          </a:xfrm>
          <a:prstGeom prst="rect">
            <a:avLst/>
          </a:prstGeom>
          <a:noFill/>
          <a:ln w="9525">
            <a:solidFill>
              <a:srgbClr val="0033CC"/>
            </a:solidFill>
            <a:miter lim="800000"/>
            <a:headEnd/>
            <a:tailEnd/>
          </a:ln>
        </p:spPr>
      </p:pic>
      <p:pic>
        <p:nvPicPr>
          <p:cNvPr id="8" name="Picture 10">
            <a:extLst>
              <a:ext uri="{FF2B5EF4-FFF2-40B4-BE49-F238E27FC236}">
                <a16:creationId xmlns:a16="http://schemas.microsoft.com/office/drawing/2014/main" id="{DDEA9129-869F-4B85-89FA-B06BFF293C4F}"/>
              </a:ext>
            </a:extLst>
          </p:cNvPr>
          <p:cNvPicPr>
            <a:picLocks noChangeAspect="1" noChangeArrowheads="1"/>
          </p:cNvPicPr>
          <p:nvPr/>
        </p:nvPicPr>
        <p:blipFill>
          <a:blip r:embed="rId4" cstate="print"/>
          <a:srcRect/>
          <a:stretch>
            <a:fillRect/>
          </a:stretch>
        </p:blipFill>
        <p:spPr bwMode="auto">
          <a:xfrm>
            <a:off x="2258219" y="4830933"/>
            <a:ext cx="6629400" cy="600075"/>
          </a:xfrm>
          <a:prstGeom prst="rect">
            <a:avLst/>
          </a:prstGeom>
          <a:noFill/>
          <a:ln w="9525">
            <a:solidFill>
              <a:srgbClr val="0033CC"/>
            </a:solidFill>
            <a:miter lim="800000"/>
            <a:headEnd/>
            <a:tailEnd/>
          </a:ln>
        </p:spPr>
      </p:pic>
      <p:pic>
        <p:nvPicPr>
          <p:cNvPr id="9" name="Picture 11">
            <a:extLst>
              <a:ext uri="{FF2B5EF4-FFF2-40B4-BE49-F238E27FC236}">
                <a16:creationId xmlns:a16="http://schemas.microsoft.com/office/drawing/2014/main" id="{49AFFC2C-94C2-4642-A24A-0F5C265ED5C4}"/>
              </a:ext>
            </a:extLst>
          </p:cNvPr>
          <p:cNvPicPr>
            <a:picLocks noChangeAspect="1" noChangeArrowheads="1"/>
          </p:cNvPicPr>
          <p:nvPr/>
        </p:nvPicPr>
        <p:blipFill>
          <a:blip r:embed="rId5" cstate="print"/>
          <a:srcRect/>
          <a:stretch>
            <a:fillRect/>
          </a:stretch>
        </p:blipFill>
        <p:spPr bwMode="auto">
          <a:xfrm>
            <a:off x="3723481" y="5796800"/>
            <a:ext cx="3487738" cy="823912"/>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277754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1</a:t>
            </a:r>
            <a:endParaRPr lang="id-ID" b="1" dirty="0"/>
          </a:p>
        </p:txBody>
      </p:sp>
      <p:sp>
        <p:nvSpPr>
          <p:cNvPr id="3" name="Text Box 7">
            <a:extLst>
              <a:ext uri="{FF2B5EF4-FFF2-40B4-BE49-F238E27FC236}">
                <a16:creationId xmlns:a16="http://schemas.microsoft.com/office/drawing/2014/main" id="{7C672F1F-4B62-49FE-B925-E0B1D3B29414}"/>
              </a:ext>
            </a:extLst>
          </p:cNvPr>
          <p:cNvSpPr txBox="1">
            <a:spLocks noChangeArrowheads="1"/>
          </p:cNvSpPr>
          <p:nvPr/>
        </p:nvSpPr>
        <p:spPr bwMode="auto">
          <a:xfrm>
            <a:off x="1255591" y="2819400"/>
            <a:ext cx="8305800" cy="2800767"/>
          </a:xfrm>
          <a:prstGeom prst="rect">
            <a:avLst/>
          </a:prstGeom>
          <a:noFill/>
          <a:ln w="9525">
            <a:noFill/>
            <a:miter lim="800000"/>
            <a:headEnd/>
            <a:tailEnd/>
          </a:ln>
        </p:spPr>
        <p:txBody>
          <a:bodyPr>
            <a:spAutoFit/>
          </a:bodyPr>
          <a:lstStyle/>
          <a:p>
            <a:r>
              <a:rPr lang="en-US" sz="2200" dirty="0">
                <a:latin typeface="+mn-lt"/>
              </a:rPr>
              <a:t>Thus, at x = 0 we have</a:t>
            </a:r>
          </a:p>
          <a:p>
            <a:endParaRPr lang="en-US" sz="2200" dirty="0">
              <a:solidFill>
                <a:srgbClr val="00B050"/>
              </a:solidFill>
              <a:latin typeface="+mn-lt"/>
            </a:endParaRPr>
          </a:p>
          <a:p>
            <a:endParaRPr lang="en-US" sz="2200" dirty="0">
              <a:solidFill>
                <a:srgbClr val="00B050"/>
              </a:solidFill>
              <a:latin typeface="+mn-lt"/>
            </a:endParaRPr>
          </a:p>
          <a:p>
            <a:endParaRPr lang="en-US" sz="2200" dirty="0">
              <a:solidFill>
                <a:srgbClr val="00B050"/>
              </a:solidFill>
              <a:latin typeface="+mn-lt"/>
            </a:endParaRPr>
          </a:p>
          <a:p>
            <a:endParaRPr lang="en-US" sz="2200" dirty="0">
              <a:solidFill>
                <a:srgbClr val="00B050"/>
              </a:solidFill>
              <a:latin typeface="+mn-lt"/>
            </a:endParaRPr>
          </a:p>
          <a:p>
            <a:endParaRPr lang="en-US" sz="2200" dirty="0">
              <a:solidFill>
                <a:srgbClr val="00B050"/>
              </a:solidFill>
              <a:latin typeface="+mn-lt"/>
            </a:endParaRPr>
          </a:p>
          <a:p>
            <a:endParaRPr lang="en-US" sz="2200" dirty="0">
              <a:solidFill>
                <a:srgbClr val="00B050"/>
              </a:solidFill>
              <a:latin typeface="+mn-lt"/>
            </a:endParaRPr>
          </a:p>
          <a:p>
            <a:r>
              <a:rPr lang="en-US" sz="2200" dirty="0">
                <a:latin typeface="+mn-lt"/>
              </a:rPr>
              <a:t>With h = 0.1, we get</a:t>
            </a:r>
            <a:endParaRPr lang="en-US" sz="2200" dirty="0">
              <a:solidFill>
                <a:srgbClr val="00B050"/>
              </a:solidFill>
              <a:latin typeface="+mn-lt"/>
            </a:endParaRPr>
          </a:p>
        </p:txBody>
      </p:sp>
      <p:pic>
        <p:nvPicPr>
          <p:cNvPr id="5" name="Picture 7">
            <a:extLst>
              <a:ext uri="{FF2B5EF4-FFF2-40B4-BE49-F238E27FC236}">
                <a16:creationId xmlns:a16="http://schemas.microsoft.com/office/drawing/2014/main" id="{BCE560A5-E9D9-4ED0-83B0-35846D8DF5CA}"/>
              </a:ext>
            </a:extLst>
          </p:cNvPr>
          <p:cNvPicPr>
            <a:picLocks noChangeAspect="1" noChangeArrowheads="1"/>
          </p:cNvPicPr>
          <p:nvPr/>
        </p:nvPicPr>
        <p:blipFill>
          <a:blip r:embed="rId2" cstate="print"/>
          <a:srcRect/>
          <a:stretch>
            <a:fillRect/>
          </a:stretch>
        </p:blipFill>
        <p:spPr bwMode="auto">
          <a:xfrm>
            <a:off x="2855791" y="1752600"/>
            <a:ext cx="5038725" cy="890588"/>
          </a:xfrm>
          <a:prstGeom prst="rect">
            <a:avLst/>
          </a:prstGeom>
          <a:noFill/>
          <a:ln w="9525">
            <a:solidFill>
              <a:srgbClr val="0033CC"/>
            </a:solidFill>
            <a:miter lim="800000"/>
            <a:headEnd/>
            <a:tailEnd/>
          </a:ln>
        </p:spPr>
      </p:pic>
      <p:pic>
        <p:nvPicPr>
          <p:cNvPr id="6" name="Picture 8">
            <a:extLst>
              <a:ext uri="{FF2B5EF4-FFF2-40B4-BE49-F238E27FC236}">
                <a16:creationId xmlns:a16="http://schemas.microsoft.com/office/drawing/2014/main" id="{E70D37CF-8D1C-4362-9901-73066695D1CC}"/>
              </a:ext>
            </a:extLst>
          </p:cNvPr>
          <p:cNvPicPr>
            <a:picLocks noChangeAspect="1" noChangeArrowheads="1"/>
          </p:cNvPicPr>
          <p:nvPr/>
        </p:nvPicPr>
        <p:blipFill>
          <a:blip r:embed="rId3" cstate="print"/>
          <a:srcRect/>
          <a:stretch>
            <a:fillRect/>
          </a:stretch>
        </p:blipFill>
        <p:spPr bwMode="auto">
          <a:xfrm>
            <a:off x="3865441" y="3276600"/>
            <a:ext cx="3409950" cy="1881187"/>
          </a:xfrm>
          <a:prstGeom prst="rect">
            <a:avLst/>
          </a:prstGeom>
          <a:noFill/>
          <a:ln w="9525">
            <a:solidFill>
              <a:srgbClr val="0033CC"/>
            </a:solidFill>
            <a:miter lim="800000"/>
            <a:headEnd/>
            <a:tailEnd/>
          </a:ln>
        </p:spPr>
      </p:pic>
      <p:pic>
        <p:nvPicPr>
          <p:cNvPr id="7" name="Picture 9">
            <a:extLst>
              <a:ext uri="{FF2B5EF4-FFF2-40B4-BE49-F238E27FC236}">
                <a16:creationId xmlns:a16="http://schemas.microsoft.com/office/drawing/2014/main" id="{83365CAD-FE2C-43F0-9EF5-4F46C7909068}"/>
              </a:ext>
            </a:extLst>
          </p:cNvPr>
          <p:cNvPicPr>
            <a:picLocks noChangeAspect="1" noChangeArrowheads="1"/>
          </p:cNvPicPr>
          <p:nvPr/>
        </p:nvPicPr>
        <p:blipFill>
          <a:blip r:embed="rId4" cstate="print"/>
          <a:srcRect/>
          <a:stretch>
            <a:fillRect/>
          </a:stretch>
        </p:blipFill>
        <p:spPr bwMode="auto">
          <a:xfrm>
            <a:off x="2017591" y="5638800"/>
            <a:ext cx="7086600" cy="99060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264849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Example 1</a:t>
            </a:r>
            <a:endParaRPr lang="id-ID" b="1" dirty="0"/>
          </a:p>
        </p:txBody>
      </p:sp>
      <p:sp>
        <p:nvSpPr>
          <p:cNvPr id="3" name="Text Box 7">
            <a:extLst>
              <a:ext uri="{FF2B5EF4-FFF2-40B4-BE49-F238E27FC236}">
                <a16:creationId xmlns:a16="http://schemas.microsoft.com/office/drawing/2014/main" id="{9D4B8E2B-2418-4C2F-BB25-46D0CB149BD5}"/>
              </a:ext>
            </a:extLst>
          </p:cNvPr>
          <p:cNvSpPr txBox="1">
            <a:spLocks noChangeArrowheads="1"/>
          </p:cNvSpPr>
          <p:nvPr/>
        </p:nvSpPr>
        <p:spPr bwMode="auto">
          <a:xfrm>
            <a:off x="1295932" y="1819569"/>
            <a:ext cx="8305800" cy="3477875"/>
          </a:xfrm>
          <a:prstGeom prst="rect">
            <a:avLst/>
          </a:prstGeom>
          <a:noFill/>
          <a:ln w="9525">
            <a:noFill/>
            <a:miter lim="800000"/>
            <a:headEnd/>
            <a:tailEnd/>
          </a:ln>
        </p:spPr>
        <p:txBody>
          <a:bodyPr>
            <a:spAutoFit/>
          </a:bodyPr>
          <a:lstStyle/>
          <a:p>
            <a:pPr algn="just"/>
            <a:r>
              <a:rPr lang="en-US" sz="2200" dirty="0">
                <a:latin typeface="+mn-lt"/>
              </a:rPr>
              <a:t>The approximate truncation error is</a:t>
            </a:r>
          </a:p>
          <a:p>
            <a:pPr algn="just"/>
            <a:endParaRPr lang="en-US" sz="2200" dirty="0">
              <a:latin typeface="+mn-lt"/>
            </a:endParaRPr>
          </a:p>
          <a:p>
            <a:pPr algn="just"/>
            <a:endParaRPr lang="en-US" sz="2200" dirty="0">
              <a:latin typeface="+mn-lt"/>
            </a:endParaRPr>
          </a:p>
          <a:p>
            <a:pPr algn="just"/>
            <a:endParaRPr lang="en-US" sz="2200" dirty="0">
              <a:latin typeface="+mn-lt"/>
            </a:endParaRPr>
          </a:p>
          <a:p>
            <a:pPr algn="just"/>
            <a:endParaRPr lang="en-US" sz="2200" dirty="0">
              <a:latin typeface="+mn-lt"/>
            </a:endParaRPr>
          </a:p>
          <a:p>
            <a:pPr algn="just"/>
            <a:r>
              <a:rPr lang="en-US" sz="2200" dirty="0">
                <a:latin typeface="+mn-lt"/>
              </a:rPr>
              <a:t>The analytical solution yields</a:t>
            </a:r>
          </a:p>
          <a:p>
            <a:pPr algn="just"/>
            <a:endParaRPr lang="en-US" sz="2200" dirty="0">
              <a:latin typeface="+mn-lt"/>
            </a:endParaRPr>
          </a:p>
          <a:p>
            <a:pPr algn="just"/>
            <a:endParaRPr lang="en-US" sz="2200" dirty="0">
              <a:latin typeface="+mn-lt"/>
            </a:endParaRPr>
          </a:p>
          <a:p>
            <a:pPr algn="just"/>
            <a:endParaRPr lang="en-US" sz="2200" dirty="0">
              <a:latin typeface="+mn-lt"/>
            </a:endParaRPr>
          </a:p>
          <a:p>
            <a:pPr algn="just"/>
            <a:r>
              <a:rPr lang="en-US" sz="2200" dirty="0">
                <a:latin typeface="+mn-lt"/>
              </a:rPr>
              <a:t>so that the actual error is </a:t>
            </a:r>
            <a:r>
              <a:rPr lang="en-US" sz="2200" dirty="0">
                <a:solidFill>
                  <a:srgbClr val="FF0000"/>
                </a:solidFill>
                <a:latin typeface="+mn-lt"/>
              </a:rPr>
              <a:t>0.670623 − 0.670700 = −7.7 × 10−5.</a:t>
            </a:r>
          </a:p>
        </p:txBody>
      </p:sp>
      <p:grpSp>
        <p:nvGrpSpPr>
          <p:cNvPr id="5" name="Group 11">
            <a:extLst>
              <a:ext uri="{FF2B5EF4-FFF2-40B4-BE49-F238E27FC236}">
                <a16:creationId xmlns:a16="http://schemas.microsoft.com/office/drawing/2014/main" id="{E5FEEE74-5F57-47FA-9190-F14BA06B5F61}"/>
              </a:ext>
            </a:extLst>
          </p:cNvPr>
          <p:cNvGrpSpPr>
            <a:grpSpLocks/>
          </p:cNvGrpSpPr>
          <p:nvPr/>
        </p:nvGrpSpPr>
        <p:grpSpPr bwMode="auto">
          <a:xfrm>
            <a:off x="1676932" y="2367257"/>
            <a:ext cx="7315200" cy="823912"/>
            <a:chOff x="990600" y="2514600"/>
            <a:chExt cx="7315200" cy="671052"/>
          </a:xfrm>
        </p:grpSpPr>
        <p:pic>
          <p:nvPicPr>
            <p:cNvPr id="6" name="Picture 4">
              <a:extLst>
                <a:ext uri="{FF2B5EF4-FFF2-40B4-BE49-F238E27FC236}">
                  <a16:creationId xmlns:a16="http://schemas.microsoft.com/office/drawing/2014/main" id="{7CF043B0-E3DC-4955-A93D-D772BB786B0A}"/>
                </a:ext>
              </a:extLst>
            </p:cNvPr>
            <p:cNvPicPr>
              <a:picLocks noChangeAspect="1" noChangeArrowheads="1"/>
            </p:cNvPicPr>
            <p:nvPr/>
          </p:nvPicPr>
          <p:blipFill>
            <a:blip r:embed="rId2" cstate="print"/>
            <a:srcRect/>
            <a:stretch>
              <a:fillRect/>
            </a:stretch>
          </p:blipFill>
          <p:spPr bwMode="auto">
            <a:xfrm>
              <a:off x="990600" y="2514600"/>
              <a:ext cx="2982449" cy="627261"/>
            </a:xfrm>
            <a:prstGeom prst="rect">
              <a:avLst/>
            </a:prstGeom>
            <a:noFill/>
            <a:ln w="9525">
              <a:noFill/>
              <a:miter lim="800000"/>
              <a:headEnd/>
              <a:tailEnd/>
            </a:ln>
          </p:spPr>
        </p:pic>
        <p:pic>
          <p:nvPicPr>
            <p:cNvPr id="7" name="Picture 6">
              <a:extLst>
                <a:ext uri="{FF2B5EF4-FFF2-40B4-BE49-F238E27FC236}">
                  <a16:creationId xmlns:a16="http://schemas.microsoft.com/office/drawing/2014/main" id="{99525B22-F511-442D-970C-0E38B2BB41F6}"/>
                </a:ext>
              </a:extLst>
            </p:cNvPr>
            <p:cNvPicPr>
              <a:picLocks noChangeAspect="1" noChangeArrowheads="1"/>
            </p:cNvPicPr>
            <p:nvPr/>
          </p:nvPicPr>
          <p:blipFill>
            <a:blip r:embed="rId3" cstate="print"/>
            <a:srcRect/>
            <a:stretch>
              <a:fillRect/>
            </a:stretch>
          </p:blipFill>
          <p:spPr bwMode="auto">
            <a:xfrm>
              <a:off x="3997820" y="2546556"/>
              <a:ext cx="4307980" cy="639096"/>
            </a:xfrm>
            <a:prstGeom prst="rect">
              <a:avLst/>
            </a:prstGeom>
            <a:noFill/>
            <a:ln w="9525">
              <a:noFill/>
              <a:miter lim="800000"/>
              <a:headEnd/>
              <a:tailEnd/>
            </a:ln>
          </p:spPr>
        </p:pic>
      </p:grpSp>
      <p:pic>
        <p:nvPicPr>
          <p:cNvPr id="8" name="Picture 7">
            <a:extLst>
              <a:ext uri="{FF2B5EF4-FFF2-40B4-BE49-F238E27FC236}">
                <a16:creationId xmlns:a16="http://schemas.microsoft.com/office/drawing/2014/main" id="{1939BB19-D6BA-4895-A195-AB975A5512B2}"/>
              </a:ext>
            </a:extLst>
          </p:cNvPr>
          <p:cNvPicPr>
            <a:picLocks noChangeAspect="1" noChangeArrowheads="1"/>
          </p:cNvPicPr>
          <p:nvPr/>
        </p:nvPicPr>
        <p:blipFill>
          <a:blip r:embed="rId4" cstate="print"/>
          <a:srcRect/>
          <a:stretch>
            <a:fillRect/>
          </a:stretch>
        </p:blipFill>
        <p:spPr bwMode="auto">
          <a:xfrm>
            <a:off x="1905532" y="3991269"/>
            <a:ext cx="6858000" cy="647700"/>
          </a:xfrm>
          <a:prstGeom prst="rect">
            <a:avLst/>
          </a:prstGeom>
          <a:noFill/>
          <a:ln w="9525">
            <a:noFill/>
            <a:miter lim="800000"/>
            <a:headEnd/>
            <a:tailEnd/>
          </a:ln>
        </p:spPr>
      </p:pic>
    </p:spTree>
    <p:extLst>
      <p:ext uri="{BB962C8B-B14F-4D97-AF65-F5344CB8AC3E}">
        <p14:creationId xmlns:p14="http://schemas.microsoft.com/office/powerpoint/2010/main" val="340327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Runge-</a:t>
            </a:r>
            <a:r>
              <a:rPr lang="en-HK" b="1" dirty="0" err="1"/>
              <a:t>Kutta</a:t>
            </a:r>
            <a:r>
              <a:rPr lang="en-HK" b="1" dirty="0"/>
              <a:t> Methods</a:t>
            </a:r>
            <a:endParaRPr lang="id-ID" b="1" dirty="0"/>
          </a:p>
        </p:txBody>
      </p:sp>
      <p:pic>
        <p:nvPicPr>
          <p:cNvPr id="7" name="Picture 5">
            <a:extLst>
              <a:ext uri="{FF2B5EF4-FFF2-40B4-BE49-F238E27FC236}">
                <a16:creationId xmlns:a16="http://schemas.microsoft.com/office/drawing/2014/main" id="{F5589AFC-CFA9-47D2-85DA-EED42D123F0D}"/>
              </a:ext>
            </a:extLst>
          </p:cNvPr>
          <p:cNvPicPr>
            <a:picLocks noChangeAspect="1" noChangeArrowheads="1"/>
          </p:cNvPicPr>
          <p:nvPr/>
        </p:nvPicPr>
        <p:blipFill>
          <a:blip r:embed="rId2" cstate="print"/>
          <a:srcRect/>
          <a:stretch>
            <a:fillRect/>
          </a:stretch>
        </p:blipFill>
        <p:spPr bwMode="auto">
          <a:xfrm>
            <a:off x="5984082" y="1828800"/>
            <a:ext cx="4046537" cy="2133600"/>
          </a:xfrm>
          <a:prstGeom prst="rect">
            <a:avLst/>
          </a:prstGeom>
          <a:noFill/>
          <a:ln w="9525">
            <a:noFill/>
            <a:miter lim="800000"/>
            <a:headEnd/>
            <a:tailEnd/>
          </a:ln>
        </p:spPr>
      </p:pic>
      <p:sp>
        <p:nvSpPr>
          <p:cNvPr id="8" name="Text Box 7">
            <a:extLst>
              <a:ext uri="{FF2B5EF4-FFF2-40B4-BE49-F238E27FC236}">
                <a16:creationId xmlns:a16="http://schemas.microsoft.com/office/drawing/2014/main" id="{6B09ECB9-95B2-4FB0-A08F-12C9EE6873C4}"/>
              </a:ext>
            </a:extLst>
          </p:cNvPr>
          <p:cNvSpPr txBox="1">
            <a:spLocks noChangeArrowheads="1"/>
          </p:cNvSpPr>
          <p:nvPr/>
        </p:nvSpPr>
        <p:spPr bwMode="auto">
          <a:xfrm>
            <a:off x="1191419" y="1676400"/>
            <a:ext cx="8305800" cy="4154984"/>
          </a:xfrm>
          <a:prstGeom prst="rect">
            <a:avLst/>
          </a:prstGeom>
          <a:noFill/>
          <a:ln w="9525">
            <a:noFill/>
            <a:miter lim="800000"/>
            <a:headEnd/>
            <a:tailEnd/>
          </a:ln>
        </p:spPr>
        <p:txBody>
          <a:bodyPr>
            <a:spAutoFit/>
          </a:bodyPr>
          <a:lstStyle/>
          <a:p>
            <a:r>
              <a:rPr lang="en-US" sz="2200" dirty="0">
                <a:latin typeface="+mn-lt"/>
              </a:rPr>
              <a:t>The aim of </a:t>
            </a:r>
            <a:r>
              <a:rPr lang="en-US" sz="2200" dirty="0" err="1">
                <a:latin typeface="+mn-lt"/>
              </a:rPr>
              <a:t>Runge–Kutta</a:t>
            </a:r>
            <a:r>
              <a:rPr lang="en-US" sz="2200" dirty="0">
                <a:latin typeface="+mn-lt"/>
              </a:rPr>
              <a:t> methods </a:t>
            </a:r>
          </a:p>
          <a:p>
            <a:r>
              <a:rPr lang="en-US" sz="2200" dirty="0">
                <a:latin typeface="+mn-lt"/>
              </a:rPr>
              <a:t>is to eliminate the need for repeated</a:t>
            </a:r>
          </a:p>
          <a:p>
            <a:r>
              <a:rPr lang="en-US" sz="2200" dirty="0">
                <a:latin typeface="+mn-lt"/>
              </a:rPr>
              <a:t>differentiation of the differential </a:t>
            </a:r>
          </a:p>
          <a:p>
            <a:r>
              <a:rPr lang="en-US" sz="2200" dirty="0">
                <a:latin typeface="+mn-lt"/>
              </a:rPr>
              <a:t>equations. Because no such</a:t>
            </a:r>
          </a:p>
          <a:p>
            <a:r>
              <a:rPr lang="en-US" sz="2200" dirty="0">
                <a:latin typeface="+mn-lt"/>
              </a:rPr>
              <a:t>differentiation is involved in the first-</a:t>
            </a:r>
          </a:p>
          <a:p>
            <a:r>
              <a:rPr lang="en-US" sz="2200" dirty="0">
                <a:latin typeface="+mn-lt"/>
              </a:rPr>
              <a:t>order Taylor series integration formula</a:t>
            </a:r>
          </a:p>
          <a:p>
            <a:endParaRPr lang="en-US" sz="2200" dirty="0">
              <a:latin typeface="+mn-lt"/>
            </a:endParaRPr>
          </a:p>
          <a:p>
            <a:endParaRPr lang="en-US" sz="2200" dirty="0">
              <a:latin typeface="+mn-lt"/>
            </a:endParaRPr>
          </a:p>
          <a:p>
            <a:r>
              <a:rPr lang="en-US" sz="2200" dirty="0">
                <a:latin typeface="+mn-lt"/>
              </a:rPr>
              <a:t>it can also be considered as the first-order </a:t>
            </a:r>
            <a:r>
              <a:rPr lang="en-US" sz="2200" b="1" dirty="0" err="1">
                <a:solidFill>
                  <a:srgbClr val="FF0000"/>
                </a:solidFill>
                <a:latin typeface="+mn-lt"/>
              </a:rPr>
              <a:t>Runge–Kutta</a:t>
            </a:r>
            <a:r>
              <a:rPr lang="en-US" sz="2200" b="1" dirty="0">
                <a:solidFill>
                  <a:srgbClr val="FF0000"/>
                </a:solidFill>
                <a:latin typeface="+mn-lt"/>
              </a:rPr>
              <a:t> method</a:t>
            </a:r>
            <a:r>
              <a:rPr lang="en-US" sz="2200" dirty="0">
                <a:latin typeface="+mn-lt"/>
              </a:rPr>
              <a:t>; it is also called </a:t>
            </a:r>
            <a:r>
              <a:rPr lang="en-US" sz="2200" dirty="0">
                <a:solidFill>
                  <a:srgbClr val="FF0000"/>
                </a:solidFill>
                <a:latin typeface="+mn-lt"/>
              </a:rPr>
              <a:t>Euler’s method</a:t>
            </a:r>
            <a:r>
              <a:rPr lang="en-US" sz="2200" dirty="0">
                <a:latin typeface="+mn-lt"/>
              </a:rPr>
              <a:t>.</a:t>
            </a:r>
          </a:p>
          <a:p>
            <a:endParaRPr lang="en-US" sz="2200" dirty="0">
              <a:latin typeface="+mn-lt"/>
            </a:endParaRPr>
          </a:p>
          <a:p>
            <a:r>
              <a:rPr lang="en-US" sz="2200" dirty="0">
                <a:latin typeface="+mn-lt"/>
              </a:rPr>
              <a:t>The change in the solution y between x and x + h is</a:t>
            </a:r>
          </a:p>
        </p:txBody>
      </p:sp>
      <p:pic>
        <p:nvPicPr>
          <p:cNvPr id="10" name="Picture 6">
            <a:extLst>
              <a:ext uri="{FF2B5EF4-FFF2-40B4-BE49-F238E27FC236}">
                <a16:creationId xmlns:a16="http://schemas.microsoft.com/office/drawing/2014/main" id="{E607E03C-501A-48FA-9C51-F40578E352C8}"/>
              </a:ext>
            </a:extLst>
          </p:cNvPr>
          <p:cNvPicPr>
            <a:picLocks noChangeAspect="1" noChangeArrowheads="1"/>
          </p:cNvPicPr>
          <p:nvPr/>
        </p:nvPicPr>
        <p:blipFill>
          <a:blip r:embed="rId3" cstate="print"/>
          <a:srcRect/>
          <a:stretch>
            <a:fillRect/>
          </a:stretch>
        </p:blipFill>
        <p:spPr bwMode="auto">
          <a:xfrm>
            <a:off x="1572419" y="3886200"/>
            <a:ext cx="4514850" cy="381000"/>
          </a:xfrm>
          <a:prstGeom prst="rect">
            <a:avLst/>
          </a:prstGeom>
          <a:noFill/>
          <a:ln w="9525">
            <a:solidFill>
              <a:srgbClr val="0033CC"/>
            </a:solidFill>
            <a:miter lim="800000"/>
            <a:headEnd/>
            <a:tailEnd/>
          </a:ln>
        </p:spPr>
      </p:pic>
      <p:pic>
        <p:nvPicPr>
          <p:cNvPr id="11" name="Picture 7">
            <a:extLst>
              <a:ext uri="{FF2B5EF4-FFF2-40B4-BE49-F238E27FC236}">
                <a16:creationId xmlns:a16="http://schemas.microsoft.com/office/drawing/2014/main" id="{3FA6392D-2EE2-44EF-9B54-D1C8D5498D29}"/>
              </a:ext>
            </a:extLst>
          </p:cNvPr>
          <p:cNvPicPr>
            <a:picLocks noChangeAspect="1" noChangeArrowheads="1"/>
          </p:cNvPicPr>
          <p:nvPr/>
        </p:nvPicPr>
        <p:blipFill>
          <a:blip r:embed="rId4" cstate="print"/>
          <a:srcRect/>
          <a:stretch>
            <a:fillRect/>
          </a:stretch>
        </p:blipFill>
        <p:spPr bwMode="auto">
          <a:xfrm>
            <a:off x="2936082" y="5867400"/>
            <a:ext cx="5494337" cy="762000"/>
          </a:xfrm>
          <a:prstGeom prst="rect">
            <a:avLst/>
          </a:prstGeom>
          <a:noFill/>
          <a:ln w="9525">
            <a:solidFill>
              <a:srgbClr val="0033CC"/>
            </a:solidFill>
            <a:miter lim="800000"/>
            <a:headEnd/>
            <a:tailEnd/>
          </a:ln>
        </p:spPr>
      </p:pic>
    </p:spTree>
    <p:extLst>
      <p:ext uri="{BB962C8B-B14F-4D97-AF65-F5344CB8AC3E}">
        <p14:creationId xmlns:p14="http://schemas.microsoft.com/office/powerpoint/2010/main" val="71505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3.xml><?xml version="1.0" encoding="utf-8"?>
<ds:datastoreItem xmlns:ds="http://schemas.openxmlformats.org/officeDocument/2006/customXml" ds:itemID="{CED985A4-BE78-47BD-93FF-32CA6D846AD3}">
  <ds:schemaRefs>
    <ds:schemaRef ds:uri="http://schemas.microsoft.com/sharepoint/v3/contenttype/forms"/>
  </ds:schemaRefs>
</ds:datastoreItem>
</file>

<file path=customXml/itemProps4.xml><?xml version="1.0" encoding="utf-8"?>
<ds:datastoreItem xmlns:ds="http://schemas.openxmlformats.org/officeDocument/2006/customXml" ds:itemID="{CA6D8D10-5CE6-45C0-899F-3757B0B76385}">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2548</TotalTime>
  <Words>1168</Words>
  <Application>Microsoft Office PowerPoint</Application>
  <PresentationFormat>Custom</PresentationFormat>
  <Paragraphs>187</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Open Sans</vt:lpstr>
      <vt:lpstr>Times-Roman</vt:lpstr>
      <vt:lpstr>Wingdings</vt:lpstr>
      <vt:lpstr>Office Theme</vt:lpstr>
      <vt:lpstr>Equation</vt:lpstr>
      <vt:lpstr>PowerPoint Presentation</vt:lpstr>
      <vt:lpstr>Outlines</vt:lpstr>
      <vt:lpstr>Introduction</vt:lpstr>
      <vt:lpstr>Taylor Series Method </vt:lpstr>
      <vt:lpstr>Taylor Series Method </vt:lpstr>
      <vt:lpstr>Example 1</vt:lpstr>
      <vt:lpstr>Example 1</vt:lpstr>
      <vt:lpstr>Example 1</vt:lpstr>
      <vt:lpstr>Runge-Kutta Methods</vt:lpstr>
      <vt:lpstr>Second Order Runge-Kutta Methods</vt:lpstr>
      <vt:lpstr>Second Order Runge-Kutta Methods</vt:lpstr>
      <vt:lpstr>Second Order Runge-Kutta Methods</vt:lpstr>
      <vt:lpstr>Example 2</vt:lpstr>
      <vt:lpstr>Example 2</vt:lpstr>
      <vt:lpstr>Fourth -Order Runge–Kutta Method</vt:lpstr>
      <vt:lpstr>Example 3</vt:lpstr>
      <vt:lpstr>Exercise</vt:lpstr>
      <vt:lpstr>Numerical Error and Instability</vt:lpstr>
      <vt:lpstr>Numerical Error and Instability</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FABIAN</cp:lastModifiedBy>
  <cp:revision>69</cp:revision>
  <dcterms:created xsi:type="dcterms:W3CDTF">2014-01-27T02:13:18Z</dcterms:created>
  <dcterms:modified xsi:type="dcterms:W3CDTF">2021-11-30T06:56:39Z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