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6" r:id="rId6"/>
    <p:sldId id="263" r:id="rId7"/>
    <p:sldId id="264"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FCF0-76FE-4567-804F-1B5323FCE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663F84-2713-42F1-97CA-DFA8E2DFC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AD8635-F12A-4C8F-95C8-644B2FF22EE1}"/>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7D3B5D2D-CA0E-4A7C-952E-33CD456DCF8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13B5D5-4F8A-41AB-99D6-1ABE097E19DA}"/>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6323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581-7E58-43C3-A2A3-A613B82518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3DE3A1-6908-4290-BC06-2B3791E4E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1497CC-7433-4431-8B3A-93C4AB8BA3FC}"/>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ED891868-79E5-40E9-8E84-EE7F2BE18F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FCE35E4-3951-416F-B4E1-0CBDAF3E760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9625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0F0E6-03C6-49CE-9790-E1EDDC068E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43CCBA-5D92-491E-8ECC-B0D5FA929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22B43-FB84-41D4-B028-016BDBB227A0}"/>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545AF066-E748-4111-BAF2-1A0FD7D4351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6D4DFA3-F42B-4D87-89C9-90FAF082EF59}"/>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48037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F587-24A1-4DD0-A882-1853BAB3A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615EB3-815A-4848-B0B0-80146046D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41207-F506-47D4-B704-784B1208514A}"/>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7538F8F5-44B3-4F2E-84DB-ABEA17ED3B5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5B28837-3F2D-4D8A-9346-B4DFE760D00D}"/>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67245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AF2B-940A-43B0-8400-1ED8A5D5D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27D807-A639-4C71-8C60-A071FFEED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12425-9878-425A-A08F-F6A2D66513FB}"/>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E7B8E9D9-70FF-4086-942D-8AFA0AB6C39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D661E69-B5F9-4374-B565-DB985DEF93D7}"/>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6009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8F26-4BDC-4C33-B7E1-7BF4BCBE36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93131A-E736-4CB7-9CDE-2832E6668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04E906-07B6-4B45-9FA4-FB99B2F8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53BDBD6-F3DE-4A14-9359-3AA13D1EE736}"/>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8369BE9D-A685-4C3D-BE12-F057EA6166B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4200937-715D-4355-9A35-B27018095D33}"/>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9965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E0EB-7E07-42CB-98C2-D62D2F02F1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7E8496-BCCD-4E9A-826D-B4B8498C6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A5CEB2-A2FC-4F66-9A60-C15D31E0D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517FE3-92D2-4B1B-AC92-4626C19E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9CED4-1012-47D2-B208-F888CA726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8C9DE7-3A74-4EBF-AC9C-6E47CCE2D28C}"/>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8" name="Footer Placeholder 7">
            <a:extLst>
              <a:ext uri="{FF2B5EF4-FFF2-40B4-BE49-F238E27FC236}">
                <a16:creationId xmlns:a16="http://schemas.microsoft.com/office/drawing/2014/main" id="{08D7E1E0-562C-4A88-B2F4-1A0E95F024A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CB6C248-908A-4386-A936-A96587626D92}"/>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59039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4A1E-672D-4691-AECE-AEA0C1720A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49981E-A1E0-4BBE-BE10-5CD27B2A9214}"/>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4" name="Footer Placeholder 3">
            <a:extLst>
              <a:ext uri="{FF2B5EF4-FFF2-40B4-BE49-F238E27FC236}">
                <a16:creationId xmlns:a16="http://schemas.microsoft.com/office/drawing/2014/main" id="{31D02E64-A74E-42BD-9B35-1D1C96A326E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8688AD5F-82FD-4D1E-8E56-7545723E3FD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81840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5BF7F-1DDC-4365-B283-50820E9EE127}"/>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3" name="Footer Placeholder 2">
            <a:extLst>
              <a:ext uri="{FF2B5EF4-FFF2-40B4-BE49-F238E27FC236}">
                <a16:creationId xmlns:a16="http://schemas.microsoft.com/office/drawing/2014/main" id="{22CD002D-003F-4FE2-904C-668237BCCEB7}"/>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DB23847-6C66-4472-A5C6-E270CC6B2E3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76560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3C3D-BC8E-44C4-BD25-999BBA7E1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F7CDB14-190E-423A-84EB-AE26FC263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D71452-4FB9-4788-9BB1-20A63CA95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7D8D1-044C-475F-88E7-8211D1500A6B}"/>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32FA44EC-1975-45D0-A85E-8EDF5D7F0F6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7BA99E9-F3BB-4557-9B75-31A8C2916C28}"/>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82939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4B87-F9DD-4972-BBFC-3F2CFB842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D7E239-9DAC-4F9A-8334-F35A846B9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8218103-E3E5-4184-A46B-E8FEEE650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1C1-0B38-43FF-BD36-1959F0071B83}"/>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4C876757-D9E0-4F89-B54A-D9BC98EB798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E7B23C2-2E57-4BB4-9F2B-8FB328DCDBF0}"/>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48501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BEC66-1551-4E54-852D-8671E2253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F27B9C-B1D0-4394-AE5C-3518DC9E6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9EA47D-F135-44A8-A8B0-3AAF06D02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D2A9A753-EBCB-422A-9F5F-BEDAC64B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2E207E-B2E4-42DB-8663-24B7F323D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27467-37B1-4D02-94DD-8615A78E24ED}" type="slidenum">
              <a:rPr lang="en-GB" smtClean="0"/>
              <a:t>‹#›</a:t>
            </a:fld>
            <a:endParaRPr lang="en-GB" dirty="0"/>
          </a:p>
        </p:txBody>
      </p:sp>
    </p:spTree>
    <p:extLst>
      <p:ext uri="{BB962C8B-B14F-4D97-AF65-F5344CB8AC3E}">
        <p14:creationId xmlns:p14="http://schemas.microsoft.com/office/powerpoint/2010/main" val="639867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04CBD-70AC-4784-9155-12F3B76F3207}"/>
              </a:ext>
            </a:extLst>
          </p:cNvPr>
          <p:cNvSpPr>
            <a:spLocks noGrp="1"/>
          </p:cNvSpPr>
          <p:nvPr>
            <p:ph type="ctrTitle"/>
          </p:nvPr>
        </p:nvSpPr>
        <p:spPr>
          <a:xfrm>
            <a:off x="838199" y="1093788"/>
            <a:ext cx="10506455" cy="2967208"/>
          </a:xfrm>
        </p:spPr>
        <p:txBody>
          <a:bodyPr>
            <a:normAutofit/>
          </a:bodyPr>
          <a:lstStyle/>
          <a:p>
            <a:pPr algn="l"/>
            <a:r>
              <a:rPr lang="en-GB" sz="8000" dirty="0"/>
              <a:t>Draughts Project</a:t>
            </a:r>
          </a:p>
        </p:txBody>
      </p:sp>
      <p:sp>
        <p:nvSpPr>
          <p:cNvPr id="3" name="Subtitle 2">
            <a:extLst>
              <a:ext uri="{FF2B5EF4-FFF2-40B4-BE49-F238E27FC236}">
                <a16:creationId xmlns:a16="http://schemas.microsoft.com/office/drawing/2014/main" id="{DFF2A1EE-8268-403C-82E4-888A88097555}"/>
              </a:ext>
            </a:extLst>
          </p:cNvPr>
          <p:cNvSpPr>
            <a:spLocks noGrp="1"/>
          </p:cNvSpPr>
          <p:nvPr>
            <p:ph type="subTitle" idx="1"/>
          </p:nvPr>
        </p:nvSpPr>
        <p:spPr>
          <a:xfrm>
            <a:off x="7400924" y="4619624"/>
            <a:ext cx="3946779" cy="1038225"/>
          </a:xfrm>
        </p:spPr>
        <p:txBody>
          <a:bodyPr>
            <a:normAutofit/>
          </a:bodyPr>
          <a:lstStyle/>
          <a:p>
            <a:pPr algn="r"/>
            <a:r>
              <a:rPr lang="en-GB" sz="1500" dirty="0"/>
              <a:t>A two person networked game in which both clients and the server reside on localhost.</a:t>
            </a:r>
          </a:p>
        </p:txBody>
      </p:sp>
      <p:sp>
        <p:nvSpPr>
          <p:cNvPr id="53" name="Rectangle 4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8" name="Rectangle 4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5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4" name="Rectangle 5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6" name="Rectangle 5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19D32B-68B1-4614-9AB3-84642EF0172E}"/>
              </a:ext>
            </a:extLst>
          </p:cNvPr>
          <p:cNvSpPr>
            <a:spLocks noGrp="1"/>
          </p:cNvSpPr>
          <p:nvPr>
            <p:ph type="title"/>
          </p:nvPr>
        </p:nvSpPr>
        <p:spPr>
          <a:xfrm>
            <a:off x="1115568" y="548640"/>
            <a:ext cx="10168128" cy="1179576"/>
          </a:xfrm>
        </p:spPr>
        <p:txBody>
          <a:bodyPr>
            <a:normAutofit/>
          </a:bodyPr>
          <a:lstStyle/>
          <a:p>
            <a:r>
              <a:rPr lang="en-GB" sz="4000" dirty="0"/>
              <a:t>User stories</a:t>
            </a:r>
          </a:p>
        </p:txBody>
      </p:sp>
      <p:sp>
        <p:nvSpPr>
          <p:cNvPr id="58" name="Rectangle 5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F0F1E0-548E-4CE3-BDCA-445F4AE01A15}"/>
              </a:ext>
            </a:extLst>
          </p:cNvPr>
          <p:cNvSpPr>
            <a:spLocks noGrp="1"/>
          </p:cNvSpPr>
          <p:nvPr>
            <p:ph idx="1"/>
          </p:nvPr>
        </p:nvSpPr>
        <p:spPr>
          <a:xfrm>
            <a:off x="1115568" y="2481943"/>
            <a:ext cx="10168128" cy="3695020"/>
          </a:xfrm>
        </p:spPr>
        <p:txBody>
          <a:bodyPr>
            <a:normAutofit lnSpcReduction="10000"/>
          </a:bodyPr>
          <a:lstStyle/>
          <a:p>
            <a:pPr marL="0" indent="0">
              <a:buNone/>
            </a:pPr>
            <a:r>
              <a:rPr lang="en-GB" sz="2200" dirty="0"/>
              <a:t>As a user, I want to:</a:t>
            </a:r>
          </a:p>
          <a:p>
            <a:pPr>
              <a:buFontTx/>
              <a:buChar char="-"/>
            </a:pPr>
            <a:r>
              <a:rPr lang="en-GB" sz="2200" dirty="0"/>
              <a:t>Be able to either invite my opponent to a game or be invited.</a:t>
            </a:r>
          </a:p>
          <a:p>
            <a:pPr>
              <a:buFontTx/>
              <a:buChar char="-"/>
            </a:pPr>
            <a:r>
              <a:rPr lang="en-GB" sz="2200" dirty="0"/>
              <a:t>Be told if I try to move out of turn or make an illegal move.</a:t>
            </a:r>
          </a:p>
          <a:p>
            <a:pPr>
              <a:buFontTx/>
              <a:buChar char="-"/>
            </a:pPr>
            <a:r>
              <a:rPr lang="en-GB" sz="2200" dirty="0"/>
              <a:t>Be told when the game is over.</a:t>
            </a:r>
          </a:p>
          <a:p>
            <a:pPr>
              <a:buFontTx/>
              <a:buChar char="-"/>
            </a:pPr>
            <a:r>
              <a:rPr lang="en-GB" sz="2200" dirty="0"/>
              <a:t>Be able to offer my opponent a draw, and accept or decline a draw offer.</a:t>
            </a:r>
          </a:p>
          <a:p>
            <a:pPr>
              <a:buFontTx/>
              <a:buChar char="-"/>
            </a:pPr>
            <a:r>
              <a:rPr lang="en-GB" sz="2200" dirty="0"/>
              <a:t>To be able to resign.</a:t>
            </a:r>
          </a:p>
          <a:p>
            <a:pPr>
              <a:buFontTx/>
              <a:buChar char="-"/>
            </a:pPr>
            <a:r>
              <a:rPr lang="en-GB" sz="2200" dirty="0"/>
              <a:t>Have a user-friendly interface and clear, simple instructions.</a:t>
            </a:r>
          </a:p>
          <a:p>
            <a:pPr>
              <a:buFontTx/>
              <a:buChar char="-"/>
            </a:pPr>
            <a:r>
              <a:rPr lang="en-GB" sz="2200" dirty="0"/>
              <a:t>Only have my GUI open when the other player has connected. </a:t>
            </a:r>
          </a:p>
          <a:p>
            <a:pPr>
              <a:buFontTx/>
              <a:buChar char="-"/>
            </a:pPr>
            <a:r>
              <a:rPr lang="en-GB" sz="2200" dirty="0"/>
              <a:t>Shut down the program automatically if my opponent or I disconnect. </a:t>
            </a:r>
          </a:p>
          <a:p>
            <a:pPr marL="0" indent="0">
              <a:buNone/>
            </a:pPr>
            <a:endParaRPr lang="en-GB" sz="2200" dirty="0"/>
          </a:p>
        </p:txBody>
      </p:sp>
    </p:spTree>
    <p:extLst>
      <p:ext uri="{BB962C8B-B14F-4D97-AF65-F5344CB8AC3E}">
        <p14:creationId xmlns:p14="http://schemas.microsoft.com/office/powerpoint/2010/main" val="220267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F29C5E-DD3D-4FCC-BDC5-B5390CF07BF6}"/>
              </a:ext>
            </a:extLst>
          </p:cNvPr>
          <p:cNvSpPr>
            <a:spLocks noGrp="1"/>
          </p:cNvSpPr>
          <p:nvPr>
            <p:ph type="title"/>
          </p:nvPr>
        </p:nvSpPr>
        <p:spPr>
          <a:xfrm>
            <a:off x="1115568" y="548640"/>
            <a:ext cx="10168128" cy="1179576"/>
          </a:xfrm>
        </p:spPr>
        <p:txBody>
          <a:bodyPr>
            <a:normAutofit/>
          </a:bodyPr>
          <a:lstStyle/>
          <a:p>
            <a:r>
              <a:rPr lang="en-GB" sz="4000" dirty="0"/>
              <a:t>Sequence of events – Server side</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56F412-7FDA-48FC-B52E-0AD684BBB95B}"/>
              </a:ext>
            </a:extLst>
          </p:cNvPr>
          <p:cNvSpPr>
            <a:spLocks noGrp="1"/>
          </p:cNvSpPr>
          <p:nvPr>
            <p:ph idx="1"/>
          </p:nvPr>
        </p:nvSpPr>
        <p:spPr>
          <a:xfrm>
            <a:off x="1115568" y="2481943"/>
            <a:ext cx="10168128" cy="3695020"/>
          </a:xfrm>
        </p:spPr>
        <p:txBody>
          <a:bodyPr>
            <a:normAutofit fontScale="92500" lnSpcReduction="20000"/>
          </a:bodyPr>
          <a:lstStyle/>
          <a:p>
            <a:r>
              <a:rPr lang="en-GB" sz="1700" dirty="0"/>
              <a:t>Server awaits connections.</a:t>
            </a:r>
          </a:p>
          <a:p>
            <a:r>
              <a:rPr lang="en-GB" sz="1700" dirty="0"/>
              <a:t>When a connection is made, a ServerClientListenerThread object on a new thread is created. The constructor used to create this object creates a ServerController object: </a:t>
            </a:r>
          </a:p>
          <a:p>
            <a:pPr marL="0" indent="0">
              <a:buNone/>
            </a:pPr>
            <a:r>
              <a:rPr lang="en-GB" sz="1700" b="1" dirty="0">
                <a:latin typeface="Consolas" panose="020B0609020204030204" pitchFamily="49" charset="0"/>
              </a:rPr>
              <a:t>controller = new ServerController(this);</a:t>
            </a:r>
            <a:endParaRPr lang="en-GB" sz="1700" b="1" dirty="0"/>
          </a:p>
          <a:p>
            <a:r>
              <a:rPr lang="en-GB" sz="1700" dirty="0"/>
              <a:t>The run() method listens for messages on a continuous loop, and sends incoming messages to the controller to deal with.</a:t>
            </a:r>
          </a:p>
          <a:p>
            <a:r>
              <a:rPr lang="en-GB" sz="1700" dirty="0"/>
              <a:t>The controller processes the messages, using the ServerModel class to implement game logic. The ServerModel class uses the DraughtsPiece to DraughtsSquare classes to create objects to model what is happening in the game.</a:t>
            </a:r>
          </a:p>
          <a:p>
            <a:r>
              <a:rPr lang="en-GB" sz="1700" dirty="0"/>
              <a:t>The controller sends messages back to the relevant client using a ServerListener method:</a:t>
            </a:r>
          </a:p>
          <a:p>
            <a:pPr marL="0" indent="0">
              <a:buNone/>
            </a:pPr>
            <a:r>
              <a:rPr lang="en-GB" sz="1700" b="1" dirty="0">
                <a:latin typeface="Consolas" panose="020B0609020204030204" pitchFamily="49" charset="0"/>
              </a:rPr>
              <a:t>Server.</a:t>
            </a:r>
            <a:r>
              <a:rPr lang="en-GB" sz="1700" b="1" i="1" dirty="0">
                <a:latin typeface="Consolas" panose="020B0609020204030204" pitchFamily="49" charset="0"/>
              </a:rPr>
              <a:t>getServer().getThreadFor(clientNumber).sendMessageToClient(messageToClient);</a:t>
            </a:r>
          </a:p>
          <a:p>
            <a:r>
              <a:rPr lang="en-GB" sz="1600" dirty="0"/>
              <a:t>When a client connects, the server gives it a number. Number 1 corresponds is for the first client to connect, and that client is the red player.</a:t>
            </a:r>
          </a:p>
          <a:p>
            <a:r>
              <a:rPr lang="en-GB" sz="1600" dirty="0"/>
              <a:t>When both clients have connected, the second client informs the server of this. The server sends an acknowledgement to both clients. This results in a method being called that triggers the GUI for both clients. </a:t>
            </a:r>
            <a:endParaRPr lang="en-GB" sz="1700" i="1" dirty="0">
              <a:latin typeface="Consolas" panose="020B0609020204030204" pitchFamily="49" charset="0"/>
            </a:endParaRPr>
          </a:p>
          <a:p>
            <a:endParaRPr lang="en-GB" sz="1700" dirty="0"/>
          </a:p>
        </p:txBody>
      </p:sp>
    </p:spTree>
    <p:extLst>
      <p:ext uri="{BB962C8B-B14F-4D97-AF65-F5344CB8AC3E}">
        <p14:creationId xmlns:p14="http://schemas.microsoft.com/office/powerpoint/2010/main" val="274673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Sequence of events - Client side</a:t>
            </a:r>
          </a:p>
        </p:txBody>
      </p:sp>
      <p:sp>
        <p:nvSpPr>
          <p:cNvPr id="72" name="Rectangle 7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fontScale="92500" lnSpcReduction="10000"/>
          </a:bodyPr>
          <a:lstStyle/>
          <a:p>
            <a:r>
              <a:rPr lang="en-GB" sz="1400" dirty="0"/>
              <a:t>The Client class generates a ClientThread object, which results in a new thread being created (ClientThread extends Runnable). The ClientThread constructor in turn creates a ClientController object, and passes a ClientThread object to the ClientController object:</a:t>
            </a:r>
          </a:p>
          <a:p>
            <a:pPr marL="0" indent="0">
              <a:buNone/>
            </a:pPr>
            <a:r>
              <a:rPr lang="en-GB" sz="1400" dirty="0">
                <a:solidFill>
                  <a:srgbClr val="0000C0"/>
                </a:solidFill>
                <a:latin typeface="Consolas" panose="020B0609020204030204" pitchFamily="49" charset="0"/>
              </a:rPr>
              <a:t>controller</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ClientController(</a:t>
            </a:r>
            <a:r>
              <a:rPr lang="en-GB" sz="1400" b="1" dirty="0">
                <a:solidFill>
                  <a:srgbClr val="7F0055"/>
                </a:solidFill>
                <a:latin typeface="Consolas" panose="020B0609020204030204" pitchFamily="49" charset="0"/>
              </a:rPr>
              <a:t>this</a:t>
            </a:r>
            <a:r>
              <a:rPr lang="en-GB" sz="1400" b="1" dirty="0">
                <a:solidFill>
                  <a:srgbClr val="000000"/>
                </a:solidFill>
                <a:latin typeface="Consolas" panose="020B0609020204030204" pitchFamily="49" charset="0"/>
              </a:rPr>
              <a:t>);</a:t>
            </a:r>
            <a:endParaRPr lang="en-GB" sz="1400" dirty="0">
              <a:latin typeface="Consolas" panose="020B0609020204030204" pitchFamily="49" charset="0"/>
            </a:endParaRPr>
          </a:p>
          <a:p>
            <a:r>
              <a:rPr lang="en-GB" sz="1400" dirty="0"/>
              <a:t>The client thread also connects to the server, using the serverConnect() method.</a:t>
            </a:r>
          </a:p>
          <a:p>
            <a:r>
              <a:rPr lang="en-GB" sz="1400" dirty="0"/>
              <a:t>The ClientThread’s run message deals with incoming messages on a continuous loop, passing them to the controller to deal with. </a:t>
            </a:r>
          </a:p>
          <a:p>
            <a:r>
              <a:rPr lang="en-GB" sz="1400" dirty="0"/>
              <a:t>When the board needs to be updated or the GUI buttons enabled or disabled, the ClientController sends a message to DraughtsBoardView, which uses DrawSquare to paint the counters on the correct squares (and to remove them where applicable). DrawSquare is assisted by EState, which is an enum class representing the types of counter. </a:t>
            </a:r>
          </a:p>
          <a:p>
            <a:r>
              <a:rPr lang="en-GB" sz="1400" dirty="0"/>
              <a:t>Outbound messages are sent in response to clicks on squares and buttons. If the user clicks on Square A and then on Square B, then the details of those squares are sent to the server to determine whether a legal move from A to B is possible. </a:t>
            </a:r>
          </a:p>
          <a:p>
            <a:r>
              <a:rPr lang="en-GB" sz="1400" dirty="0"/>
              <a:t>The Controller sends messages to the Server via the ClientThread class:</a:t>
            </a:r>
          </a:p>
          <a:p>
            <a:pPr marL="0" indent="0">
              <a:buNone/>
            </a:pPr>
            <a:r>
              <a:rPr lang="en-GB" sz="1400" dirty="0">
                <a:solidFill>
                  <a:srgbClr val="0000C0"/>
                </a:solidFill>
                <a:latin typeface="Consolas" panose="020B0609020204030204" pitchFamily="49" charset="0"/>
              </a:rPr>
              <a:t>clientThread</a:t>
            </a:r>
            <a:r>
              <a:rPr lang="en-GB" sz="1400" dirty="0">
                <a:solidFill>
                  <a:srgbClr val="000000"/>
                </a:solidFill>
                <a:latin typeface="Consolas" panose="020B0609020204030204" pitchFamily="49" charset="0"/>
              </a:rPr>
              <a:t>.</a:t>
            </a:r>
            <a:r>
              <a:rPr lang="en-GB" sz="1400" dirty="0">
                <a:solidFill>
                  <a:srgbClr val="0000C0"/>
                </a:solidFill>
                <a:latin typeface="Consolas" panose="020B0609020204030204" pitchFamily="49" charset="0"/>
              </a:rPr>
              <a:t>out</a:t>
            </a:r>
            <a:r>
              <a:rPr lang="en-GB" sz="1400" dirty="0">
                <a:solidFill>
                  <a:srgbClr val="000000"/>
                </a:solidFill>
                <a:latin typeface="Consolas" panose="020B0609020204030204" pitchFamily="49" charset="0"/>
              </a:rPr>
              <a:t>.println(</a:t>
            </a:r>
            <a:r>
              <a:rPr lang="en-GB" sz="1400" dirty="0">
                <a:solidFill>
                  <a:srgbClr val="6A3E3E"/>
                </a:solidFill>
                <a:latin typeface="Consolas" panose="020B0609020204030204" pitchFamily="49" charset="0"/>
              </a:rPr>
              <a:t>messageToServer</a:t>
            </a:r>
            <a:r>
              <a:rPr lang="en-GB" sz="1400" dirty="0">
                <a:solidFill>
                  <a:srgbClr val="000000"/>
                </a:solidFill>
                <a:latin typeface="Consolas" panose="020B0609020204030204" pitchFamily="49" charset="0"/>
              </a:rPr>
              <a:t>);</a:t>
            </a:r>
          </a:p>
          <a:p>
            <a:pPr marL="0" indent="0">
              <a:buNone/>
            </a:pPr>
            <a:r>
              <a:rPr lang="en-GB" sz="1400" dirty="0"/>
              <a:t>Here, ‘out’ represents a PrintWriter object, which is instantiated in the serverConnect() method.</a:t>
            </a:r>
          </a:p>
          <a:p>
            <a:pPr>
              <a:lnSpc>
                <a:spcPct val="100000"/>
              </a:lnSpc>
            </a:pPr>
            <a:r>
              <a:rPr lang="en-GB" sz="1400" dirty="0"/>
              <a:t>If either window is closed, the ClientController sends a message to the server, which results in both clients’ connections being closed cleanly.</a:t>
            </a:r>
          </a:p>
        </p:txBody>
      </p:sp>
    </p:spTree>
    <p:extLst>
      <p:ext uri="{BB962C8B-B14F-4D97-AF65-F5344CB8AC3E}">
        <p14:creationId xmlns:p14="http://schemas.microsoft.com/office/powerpoint/2010/main" val="16142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AC9AEE-8902-49EE-8D7A-087B88852EE3}"/>
              </a:ext>
            </a:extLst>
          </p:cNvPr>
          <p:cNvSpPr>
            <a:spLocks noGrp="1"/>
          </p:cNvSpPr>
          <p:nvPr>
            <p:ph type="title"/>
          </p:nvPr>
        </p:nvSpPr>
        <p:spPr>
          <a:xfrm>
            <a:off x="1115568" y="548640"/>
            <a:ext cx="10168128" cy="1179576"/>
          </a:xfrm>
        </p:spPr>
        <p:txBody>
          <a:bodyPr>
            <a:normAutofit/>
          </a:bodyPr>
          <a:lstStyle/>
          <a:p>
            <a:r>
              <a:rPr lang="en-GB" sz="4000" dirty="0"/>
              <a:t>Communications Protocol</a:t>
            </a:r>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BD0141C-0E67-4A16-81D3-B7A48D226C40}"/>
              </a:ext>
            </a:extLst>
          </p:cNvPr>
          <p:cNvSpPr>
            <a:spLocks noGrp="1"/>
          </p:cNvSpPr>
          <p:nvPr>
            <p:ph idx="1"/>
          </p:nvPr>
        </p:nvSpPr>
        <p:spPr>
          <a:xfrm>
            <a:off x="1115568" y="2481942"/>
            <a:ext cx="10168128" cy="4016511"/>
          </a:xfrm>
        </p:spPr>
        <p:txBody>
          <a:bodyPr>
            <a:normAutofit fontScale="92500" lnSpcReduction="10000"/>
          </a:bodyPr>
          <a:lstStyle/>
          <a:p>
            <a:r>
              <a:rPr lang="en-GB" sz="1400" dirty="0"/>
              <a:t>Messages are comma delimited (to enable parsing).</a:t>
            </a:r>
          </a:p>
          <a:p>
            <a:r>
              <a:rPr lang="en-GB" sz="1400" dirty="0"/>
              <a:t>Messages not relating to piece clicks or piece moves generally take the format: </a:t>
            </a:r>
            <a:br>
              <a:rPr lang="en-GB" sz="1400" dirty="0"/>
            </a:br>
            <a:br>
              <a:rPr lang="en-GB" sz="1400" dirty="0"/>
            </a:br>
            <a:r>
              <a:rPr lang="en-GB" sz="1400" b="1" dirty="0"/>
              <a:t>Message ID, Message. </a:t>
            </a:r>
            <a:br>
              <a:rPr lang="en-GB" sz="1400" dirty="0"/>
            </a:br>
            <a:br>
              <a:rPr lang="en-GB" sz="1400" dirty="0"/>
            </a:br>
            <a:r>
              <a:rPr lang="en-GB" sz="1400" dirty="0"/>
              <a:t>For example: 4, new_game_accept.</a:t>
            </a:r>
          </a:p>
          <a:p>
            <a:r>
              <a:rPr lang="en-GB" sz="1400" dirty="0"/>
              <a:t>When a connection is established between the client and the server, the server sends a message formatted as follows, which tells the client its number (which is used to determine its counter colour):</a:t>
            </a:r>
            <a:br>
              <a:rPr lang="en-GB" sz="1400" dirty="0"/>
            </a:br>
            <a:br>
              <a:rPr lang="en-GB" sz="1400" dirty="0"/>
            </a:br>
            <a:r>
              <a:rPr lang="en-US" sz="1400" b="1" dirty="0"/>
              <a:t>Message ID, hello, assigned client number</a:t>
            </a:r>
            <a:endParaRPr lang="en-GB" sz="1400" dirty="0"/>
          </a:p>
          <a:p>
            <a:r>
              <a:rPr lang="en-GB" sz="1400" dirty="0"/>
              <a:t>Square clicks are communicated to the server using the following format: </a:t>
            </a:r>
            <a:br>
              <a:rPr lang="en-GB" sz="1400" dirty="0"/>
            </a:br>
            <a:br>
              <a:rPr lang="en-GB" sz="1400" dirty="0"/>
            </a:br>
            <a:r>
              <a:rPr lang="en-US" sz="1400" b="1" dirty="0"/>
              <a:t>Message ID, square_clicked, column number, row number</a:t>
            </a:r>
            <a:endParaRPr lang="en-GB" sz="1400" b="1" dirty="0"/>
          </a:p>
          <a:p>
            <a:pPr marL="0" indent="0">
              <a:buNone/>
            </a:pPr>
            <a:r>
              <a:rPr lang="en-GB" sz="1400" dirty="0"/>
              <a:t>      For example: 12, square_clicked, 2, 4</a:t>
            </a:r>
          </a:p>
          <a:p>
            <a:r>
              <a:rPr lang="en-GB" sz="1400" dirty="0"/>
              <a:t>Board representations are communicated from the server to the clients as follows: </a:t>
            </a:r>
            <a:br>
              <a:rPr lang="en-GB" sz="1400" dirty="0"/>
            </a:br>
            <a:br>
              <a:rPr lang="en-GB" sz="1400" dirty="0"/>
            </a:br>
            <a:r>
              <a:rPr lang="en-US" sz="1400" b="1" dirty="0"/>
              <a:t>Message ID, board, Comma separated list of what is on each square</a:t>
            </a:r>
            <a:br>
              <a:rPr lang="en-US" sz="1400" b="1" dirty="0"/>
            </a:br>
            <a:br>
              <a:rPr lang="en-US" sz="1400" dirty="0"/>
            </a:br>
            <a:r>
              <a:rPr lang="en-US" sz="1400" dirty="0"/>
              <a:t>For example: 123, board, null, red_man, null, red_king (etc)</a:t>
            </a:r>
            <a:endParaRPr lang="en-GB" sz="1400" dirty="0"/>
          </a:p>
          <a:p>
            <a:endParaRPr lang="en-GB" sz="1000" dirty="0"/>
          </a:p>
        </p:txBody>
      </p:sp>
    </p:spTree>
    <p:extLst>
      <p:ext uri="{BB962C8B-B14F-4D97-AF65-F5344CB8AC3E}">
        <p14:creationId xmlns:p14="http://schemas.microsoft.com/office/powerpoint/2010/main" val="262535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9" name="Rectangle 4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Client Classes</a:t>
            </a:r>
          </a:p>
        </p:txBody>
      </p:sp>
      <p:sp>
        <p:nvSpPr>
          <p:cNvPr id="53" name="Rectangle 5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000" b="1" dirty="0"/>
              <a:t>Client</a:t>
            </a:r>
            <a:r>
              <a:rPr lang="en-GB" sz="2000" dirty="0"/>
              <a:t> – Creates new ClientThread object and starts it (ClientThread implements Runnable).</a:t>
            </a:r>
          </a:p>
          <a:p>
            <a:r>
              <a:rPr lang="en-GB" sz="2000" b="1" dirty="0"/>
              <a:t>ClientController</a:t>
            </a:r>
            <a:r>
              <a:rPr lang="en-GB" sz="2000" dirty="0"/>
              <a:t> – </a:t>
            </a:r>
            <a:r>
              <a:rPr lang="en-US" sz="2000" dirty="0"/>
              <a:t>Sends messages to the server and updates the view in response to </a:t>
            </a:r>
            <a:r>
              <a:rPr lang="en-GB" sz="2000" dirty="0"/>
              <a:t>messages from the server. Implements </a:t>
            </a:r>
            <a:r>
              <a:rPr lang="en-GB" sz="2000" dirty="0" err="1"/>
              <a:t>WindowListener</a:t>
            </a:r>
            <a:r>
              <a:rPr lang="en-GB" sz="2000" dirty="0"/>
              <a:t> to check for a client window being shut down. Creates a </a:t>
            </a:r>
            <a:r>
              <a:rPr lang="en-GB" sz="2000" dirty="0" err="1"/>
              <a:t>JOptionPane</a:t>
            </a:r>
            <a:r>
              <a:rPr lang="en-GB" sz="2000" dirty="0"/>
              <a:t> message if a player tries to play out of turn or pre-game. </a:t>
            </a:r>
          </a:p>
          <a:p>
            <a:r>
              <a:rPr lang="en-GB" sz="2000" b="1" dirty="0"/>
              <a:t>ClientThread</a:t>
            </a:r>
            <a:r>
              <a:rPr lang="en-GB" sz="2000" dirty="0"/>
              <a:t> – </a:t>
            </a:r>
            <a:r>
              <a:rPr lang="en-US" sz="2000" dirty="0"/>
              <a:t>Sets up a connection with the server. Also sends to server and receives messages from it.</a:t>
            </a:r>
            <a:endParaRPr lang="en-GB" sz="2000" dirty="0"/>
          </a:p>
          <a:p>
            <a:r>
              <a:rPr lang="en-GB" sz="2000" b="1" dirty="0"/>
              <a:t>DraughtsboardView</a:t>
            </a:r>
            <a:r>
              <a:rPr lang="en-GB" sz="2000" dirty="0"/>
              <a:t> – Generates the GUI. </a:t>
            </a:r>
          </a:p>
          <a:p>
            <a:r>
              <a:rPr lang="en-GB" sz="2000" b="1" dirty="0"/>
              <a:t>DrawSquare</a:t>
            </a:r>
            <a:r>
              <a:rPr lang="en-GB" sz="2000" dirty="0"/>
              <a:t> – Overrides paintComponent(Graphics G) to add pieces to the relevant squares.</a:t>
            </a:r>
          </a:p>
          <a:p>
            <a:r>
              <a:rPr lang="en-GB" sz="2000" b="1" dirty="0"/>
              <a:t>EState</a:t>
            </a:r>
            <a:r>
              <a:rPr lang="en-GB" sz="2000" dirty="0"/>
              <a:t> – An enumerated class representing the different types of pieces. Uses in combination with DrawSquare. </a:t>
            </a:r>
          </a:p>
        </p:txBody>
      </p:sp>
    </p:spTree>
    <p:extLst>
      <p:ext uri="{BB962C8B-B14F-4D97-AF65-F5344CB8AC3E}">
        <p14:creationId xmlns:p14="http://schemas.microsoft.com/office/powerpoint/2010/main" val="280213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Server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1900" b="1" dirty="0"/>
              <a:t>DraughtsPiece</a:t>
            </a:r>
            <a:r>
              <a:rPr lang="en-GB" sz="1900" dirty="0"/>
              <a:t> – For object representation of the pieces</a:t>
            </a:r>
          </a:p>
          <a:p>
            <a:r>
              <a:rPr lang="en-GB" sz="1900" b="1" dirty="0"/>
              <a:t>DraughtsSquare</a:t>
            </a:r>
            <a:r>
              <a:rPr lang="en-GB" sz="1900" dirty="0"/>
              <a:t> – For object representation of the squares. </a:t>
            </a:r>
          </a:p>
          <a:p>
            <a:r>
              <a:rPr lang="en-GB" sz="1900" b="1" dirty="0"/>
              <a:t>Server</a:t>
            </a:r>
            <a:r>
              <a:rPr lang="en-GB" sz="1900" dirty="0"/>
              <a:t> – Accepts incoming connections from the clients. Creates a separate thread for each client. Contains methods to send messages to clients.  </a:t>
            </a:r>
          </a:p>
          <a:p>
            <a:r>
              <a:rPr lang="en-GB" sz="1900" b="1" dirty="0"/>
              <a:t>ServerClientListener</a:t>
            </a:r>
            <a:r>
              <a:rPr lang="en-GB" sz="1900" dirty="0"/>
              <a:t> – Listens for messages from the clients and sends them to the controller for processing. Also sends messages to clients.</a:t>
            </a:r>
          </a:p>
          <a:p>
            <a:r>
              <a:rPr lang="en-GB" sz="1900" b="1" dirty="0"/>
              <a:t>ServerModel</a:t>
            </a:r>
            <a:r>
              <a:rPr lang="en-GB" sz="1900" dirty="0"/>
              <a:t> – Deals with the game logic, such as determining if a requested move is legal (and if there are any legal moves). </a:t>
            </a:r>
          </a:p>
          <a:p>
            <a:r>
              <a:rPr lang="en-GB" sz="1900" b="1" dirty="0"/>
              <a:t>ServerController</a:t>
            </a:r>
            <a:r>
              <a:rPr lang="en-GB" sz="1900" dirty="0"/>
              <a:t> – Takes actions in response to messages. Gets information from the ServerModel and uses it to determine which messages to send to client(s), via the ServerClientListener.</a:t>
            </a:r>
          </a:p>
        </p:txBody>
      </p:sp>
    </p:spTree>
    <p:extLst>
      <p:ext uri="{BB962C8B-B14F-4D97-AF65-F5344CB8AC3E}">
        <p14:creationId xmlns:p14="http://schemas.microsoft.com/office/powerpoint/2010/main" val="423574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Shared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200" b="1" dirty="0"/>
              <a:t>CommandParser</a:t>
            </a:r>
            <a:r>
              <a:rPr lang="en-GB" sz="2200" dirty="0"/>
              <a:t> – Used to separate instructions using a comma as a delimiter.</a:t>
            </a:r>
          </a:p>
          <a:p>
            <a:r>
              <a:rPr lang="en-GB" sz="2200" b="1" dirty="0"/>
              <a:t>RunServerAndClients</a:t>
            </a:r>
            <a:r>
              <a:rPr lang="en-GB" sz="2200" dirty="0"/>
              <a:t> – Used for quick loading of the program. Does the equivalent of the user typing the following:</a:t>
            </a:r>
          </a:p>
          <a:p>
            <a:pPr marL="0" indent="0">
              <a:buNone/>
            </a:pPr>
            <a:r>
              <a:rPr lang="en-US" sz="2200" b="0" i="0" dirty="0">
                <a:effectLst/>
                <a:latin typeface="-apple-system"/>
              </a:rPr>
              <a:t>javac *.java</a:t>
            </a:r>
          </a:p>
          <a:p>
            <a:pPr marL="0" indent="0">
              <a:buNone/>
            </a:pPr>
            <a:r>
              <a:rPr lang="en-US" sz="2200" b="0" i="0" dirty="0">
                <a:effectLst/>
                <a:latin typeface="-apple-system"/>
              </a:rPr>
              <a:t>java Server</a:t>
            </a:r>
          </a:p>
          <a:p>
            <a:pPr marL="0" indent="0">
              <a:buNone/>
            </a:pPr>
            <a:r>
              <a:rPr lang="en-US" sz="2200" b="0" i="0" dirty="0">
                <a:effectLst/>
                <a:latin typeface="-apple-system"/>
              </a:rPr>
              <a:t>java Client ('java Client' needs to be typed twice, each time in a different console terminal). </a:t>
            </a:r>
            <a:endParaRPr lang="en-GB" sz="2200" dirty="0"/>
          </a:p>
        </p:txBody>
      </p:sp>
    </p:spTree>
    <p:extLst>
      <p:ext uri="{BB962C8B-B14F-4D97-AF65-F5344CB8AC3E}">
        <p14:creationId xmlns:p14="http://schemas.microsoft.com/office/powerpoint/2010/main" val="136946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2068BF-52BC-4EC3-8595-C510F002B728}"/>
              </a:ext>
            </a:extLst>
          </p:cNvPr>
          <p:cNvSpPr>
            <a:spLocks noGrp="1"/>
          </p:cNvSpPr>
          <p:nvPr>
            <p:ph type="title"/>
          </p:nvPr>
        </p:nvSpPr>
        <p:spPr>
          <a:xfrm>
            <a:off x="1115568" y="548640"/>
            <a:ext cx="10168128" cy="1179576"/>
          </a:xfrm>
        </p:spPr>
        <p:txBody>
          <a:bodyPr>
            <a:normAutofit/>
          </a:bodyPr>
          <a:lstStyle/>
          <a:p>
            <a:r>
              <a:rPr lang="en-GB" sz="4000" dirty="0"/>
              <a:t>Areas for improvement</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F088F0-3F51-4E08-94EF-48092A5E6115}"/>
              </a:ext>
            </a:extLst>
          </p:cNvPr>
          <p:cNvSpPr>
            <a:spLocks noGrp="1"/>
          </p:cNvSpPr>
          <p:nvPr>
            <p:ph idx="1"/>
          </p:nvPr>
        </p:nvSpPr>
        <p:spPr>
          <a:xfrm>
            <a:off x="1115568" y="2481943"/>
            <a:ext cx="10168128" cy="3695020"/>
          </a:xfrm>
        </p:spPr>
        <p:txBody>
          <a:bodyPr>
            <a:normAutofit/>
          </a:bodyPr>
          <a:lstStyle/>
          <a:p>
            <a:r>
              <a:rPr lang="en-GB" sz="1700" dirty="0"/>
              <a:t>Using SwingWorker.</a:t>
            </a:r>
          </a:p>
          <a:p>
            <a:r>
              <a:rPr lang="en-GB" sz="1700" dirty="0"/>
              <a:t>Using helper methods more in the ServerModel class.</a:t>
            </a:r>
          </a:p>
          <a:p>
            <a:r>
              <a:rPr lang="en-GB" sz="1700" dirty="0"/>
              <a:t>Using packages.</a:t>
            </a:r>
          </a:p>
          <a:p>
            <a:r>
              <a:rPr lang="en-GB" sz="1700" dirty="0"/>
              <a:t>Better communication protocol. For example, increasing extendibility by replacing:</a:t>
            </a:r>
            <a:br>
              <a:rPr lang="en-GB" sz="1700" dirty="0"/>
            </a:br>
            <a:br>
              <a:rPr lang="en-GB" sz="1700" dirty="0"/>
            </a:br>
            <a:r>
              <a:rPr lang="en-US" sz="1700" dirty="0"/>
              <a:t>for client 2 other_player_resigned </a:t>
            </a:r>
            <a:br>
              <a:rPr lang="en-US" sz="1700" dirty="0"/>
            </a:br>
            <a:br>
              <a:rPr lang="en-US" sz="1700" dirty="0"/>
            </a:br>
            <a:r>
              <a:rPr lang="en-US" sz="1700" dirty="0"/>
              <a:t>with:</a:t>
            </a:r>
            <a:br>
              <a:rPr lang="en-US" sz="1700" dirty="0"/>
            </a:br>
            <a:br>
              <a:rPr lang="en-US" sz="1700" dirty="0"/>
            </a:br>
            <a:r>
              <a:rPr lang="en-US" sz="1700" dirty="0"/>
              <a:t>‘2, other_player_resigned’ for greater extendibility. </a:t>
            </a:r>
            <a:endParaRPr lang="en-GB" sz="1700" dirty="0"/>
          </a:p>
          <a:p>
            <a:pPr marL="0" indent="0">
              <a:buNone/>
            </a:pPr>
            <a:r>
              <a:rPr lang="en-GB" sz="1700" dirty="0"/>
              <a:t>Beyond the scope of my project:</a:t>
            </a:r>
          </a:p>
          <a:p>
            <a:r>
              <a:rPr lang="en-GB" sz="1700" dirty="0"/>
              <a:t>Accommodating multiple players connecting to remote server rather than localhost. </a:t>
            </a:r>
          </a:p>
        </p:txBody>
      </p:sp>
    </p:spTree>
    <p:extLst>
      <p:ext uri="{BB962C8B-B14F-4D97-AF65-F5344CB8AC3E}">
        <p14:creationId xmlns:p14="http://schemas.microsoft.com/office/powerpoint/2010/main" val="49198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1156</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Consolas</vt:lpstr>
      <vt:lpstr>Office Theme</vt:lpstr>
      <vt:lpstr>Draughts Project</vt:lpstr>
      <vt:lpstr>User stories</vt:lpstr>
      <vt:lpstr>Sequence of events – Server side</vt:lpstr>
      <vt:lpstr>Sequence of events - Client side</vt:lpstr>
      <vt:lpstr>Communications Protocol</vt:lpstr>
      <vt:lpstr>Client Classes</vt:lpstr>
      <vt:lpstr>Server Classes</vt:lpstr>
      <vt:lpstr>Shared classes</vt:lpstr>
      <vt:lpstr>Areas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Draughts Project</dc:title>
  <dc:creator>J</dc:creator>
  <cp:lastModifiedBy>J</cp:lastModifiedBy>
  <cp:revision>24</cp:revision>
  <dcterms:created xsi:type="dcterms:W3CDTF">2021-08-02T12:53:31Z</dcterms:created>
  <dcterms:modified xsi:type="dcterms:W3CDTF">2021-08-08T16:31:26Z</dcterms:modified>
</cp:coreProperties>
</file>