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4" r:id="rId5"/>
    <p:sldId id="262" r:id="rId6"/>
    <p:sldId id="263" r:id="rId7"/>
    <p:sldId id="265" r:id="rId8"/>
    <p:sldId id="266" r:id="rId9"/>
    <p:sldId id="267" r:id="rId10"/>
    <p:sldId id="270" r:id="rId11"/>
    <p:sldId id="268" r:id="rId12"/>
    <p:sldId id="276" r:id="rId13"/>
    <p:sldId id="281" r:id="rId14"/>
    <p:sldId id="280" r:id="rId15"/>
    <p:sldId id="28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2597FF"/>
    <a:srgbClr val="77AC00"/>
    <a:srgbClr val="006C12"/>
    <a:srgbClr val="003402"/>
    <a:srgbClr val="DBFF01"/>
    <a:srgbClr val="FF6201"/>
    <a:srgbClr val="FE8602"/>
    <a:srgbClr val="D68B1C"/>
    <a:srgbClr val="321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0"/>
  </p:normalViewPr>
  <p:slideViewPr>
    <p:cSldViewPr>
      <p:cViewPr varScale="1">
        <p:scale>
          <a:sx n="92" d="100"/>
          <a:sy n="92" d="100"/>
        </p:scale>
        <p:origin x="166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74149-5DD3-456F-BE3E-344FD1CBA12E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DF803-7275-4614-967A-BFBFA62F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3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DF803-7275-4614-967A-BFBFA62F02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89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Winning Percentage : Calculate the probability of a pitcher</a:t>
            </a:r>
            <a:r>
              <a:rPr lang="en-US" altLang="zh-TW" b="1" baseline="0" dirty="0"/>
              <a:t>. If the WPCT is higher,</a:t>
            </a:r>
          </a:p>
          <a:p>
            <a:endParaRPr lang="en-US" altLang="zh-TW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/>
              <a:t>Earned Run Average</a:t>
            </a:r>
            <a:r>
              <a:rPr lang="zh-TW" altLang="en-US" b="1" dirty="0"/>
              <a:t> </a:t>
            </a:r>
            <a:r>
              <a:rPr lang="en-US" altLang="zh-TW" b="1" dirty="0"/>
              <a:t>is</a:t>
            </a:r>
            <a:r>
              <a:rPr lang="en-US" altLang="zh-TW" b="1" baseline="0" dirty="0"/>
              <a:t> the mean of earned runs given up by a pitcher per nine innings pitched. If the ERA is lower,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/>
              <a:t>Hits per nine innings is the mean of the</a:t>
            </a:r>
            <a:r>
              <a:rPr lang="en-US" altLang="zh-TW" b="1" baseline="0" dirty="0"/>
              <a:t> average number of hits allowed by a pitcher per nine inning pitched. If the </a:t>
            </a:r>
            <a:r>
              <a:rPr lang="en-US" altLang="zh-TW" dirty="0"/>
              <a:t>RA </a:t>
            </a:r>
            <a:r>
              <a:rPr lang="en-US" altLang="zh-TW" b="1" baseline="0" dirty="0"/>
              <a:t>is lower,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/>
              <a:t>Run Average is the number of runs-earned</a:t>
            </a:r>
            <a:r>
              <a:rPr lang="en-US" altLang="zh-TW" b="1" baseline="0" dirty="0"/>
              <a:t> or unearned-allowed by a pitcher per nine inning pitched. If the </a:t>
            </a:r>
            <a:r>
              <a:rPr lang="en-US" altLang="zh-TW" dirty="0"/>
              <a:t>H/9 </a:t>
            </a:r>
            <a:r>
              <a:rPr lang="en-US" altLang="zh-TW" b="1" baseline="0" dirty="0"/>
              <a:t>is lower,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/>
              <a:t>Walks plus hits per inning pitched is a sabermetric measurement of</a:t>
            </a:r>
            <a:r>
              <a:rPr lang="en-US" altLang="zh-TW" b="1" baseline="0" dirty="0"/>
              <a:t> the number of baserunners a pitcher has allowed per inning pitched. If the WHIP is lower,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/>
              <a:t>Strikeouts per nine innings is the mean of the</a:t>
            </a:r>
            <a:r>
              <a:rPr lang="en-US" altLang="zh-TW" b="1" baseline="0" dirty="0"/>
              <a:t> average number of </a:t>
            </a:r>
            <a:r>
              <a:rPr lang="en-US" altLang="zh-TW" b="1" dirty="0"/>
              <a:t>strikeouts given up</a:t>
            </a:r>
            <a:r>
              <a:rPr lang="en-US" altLang="zh-TW" b="1" baseline="0" dirty="0"/>
              <a:t> </a:t>
            </a:r>
            <a:r>
              <a:rPr lang="en-US" altLang="zh-TW" b="1" dirty="0"/>
              <a:t> by a pitcher per nine innings pitched.  If the K/9 is higher,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/>
              <a:t>Base on balls per nine innings is the mean of the</a:t>
            </a:r>
            <a:r>
              <a:rPr lang="en-US" altLang="zh-TW" b="1" baseline="0" dirty="0"/>
              <a:t> average number of </a:t>
            </a:r>
            <a:r>
              <a:rPr lang="en-US" altLang="zh-TW" b="1" dirty="0"/>
              <a:t>base on balls given up</a:t>
            </a:r>
            <a:r>
              <a:rPr lang="en-US" altLang="zh-TW" b="1" baseline="0" dirty="0"/>
              <a:t> </a:t>
            </a:r>
            <a:r>
              <a:rPr lang="en-US" altLang="zh-TW" b="1" dirty="0"/>
              <a:t> by a pitcher per nine innings pitched. If the </a:t>
            </a:r>
            <a:r>
              <a:rPr lang="en-US" altLang="zh-TW" dirty="0">
                <a:solidFill>
                  <a:srgbClr val="FFFF99"/>
                </a:solidFill>
              </a:rPr>
              <a:t>BB/9 </a:t>
            </a:r>
            <a:r>
              <a:rPr lang="en-US" altLang="zh-TW" b="1" dirty="0"/>
              <a:t>is lower,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/>
              <a:t>Strikeout-to-walk ratio  is a measure of a pitcher’s ability to control pitches. If the </a:t>
            </a:r>
            <a:r>
              <a:rPr lang="en-US" altLang="zh-TW" dirty="0"/>
              <a:t>K/BB </a:t>
            </a:r>
            <a:r>
              <a:rPr lang="en-US" altLang="zh-TW" b="1" dirty="0"/>
              <a:t>is higher,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baseline="0" dirty="0"/>
              <a:t>Mean he is a good pitcher, and a team chances of winning will be higher.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1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DF803-7275-4614-967A-BFBFA62F02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4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1" y="3734412"/>
            <a:ext cx="8093365" cy="1334849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2" y="5108755"/>
            <a:ext cx="8093364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374902"/>
            <a:ext cx="8246069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443835"/>
            <a:ext cx="8246070" cy="488656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837" y="424249"/>
            <a:ext cx="6364874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6837" y="1291132"/>
            <a:ext cx="6364874" cy="473385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6"/>
            <a:ext cx="8229600" cy="5846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2"/>
            <a:ext cx="8229600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986" y="1886823"/>
            <a:ext cx="4123035" cy="57162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986" y="2497643"/>
            <a:ext cx="4123035" cy="335951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0022" y="1886822"/>
            <a:ext cx="4106566" cy="57163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0022" y="2497644"/>
            <a:ext cx="4106566" cy="335951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1427" y="3429002"/>
            <a:ext cx="6557165" cy="1679755"/>
          </a:xfrm>
        </p:spPr>
        <p:txBody>
          <a:bodyPr>
            <a:noAutofit/>
          </a:bodyPr>
          <a:lstStyle/>
          <a:p>
            <a:r>
              <a:rPr lang="en-US" altLang="zh-TW" dirty="0" err="1"/>
              <a:t>Lahman</a:t>
            </a:r>
            <a:r>
              <a:rPr lang="en-US" altLang="zh-TW" dirty="0"/>
              <a:t> Baseball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1427" y="5108755"/>
            <a:ext cx="6557165" cy="610820"/>
          </a:xfrm>
        </p:spPr>
        <p:txBody>
          <a:bodyPr>
            <a:noAutofit/>
          </a:bodyPr>
          <a:lstStyle/>
          <a:p>
            <a:r>
              <a:rPr lang="en-US" dirty="0"/>
              <a:t>Visual Analytics Project</a:t>
            </a:r>
          </a:p>
          <a:p>
            <a:r>
              <a:rPr lang="en-US" dirty="0"/>
              <a:t>Kuan-Min Wang, </a:t>
            </a:r>
            <a:r>
              <a:rPr lang="en-US" altLang="zh-TW" dirty="0" err="1"/>
              <a:t>Hsuan</a:t>
            </a:r>
            <a:r>
              <a:rPr lang="en-US" altLang="zh-TW" dirty="0"/>
              <a:t>-Hao </a:t>
            </a:r>
            <a:r>
              <a:rPr lang="en-US" altLang="zh-TW" dirty="0" err="1"/>
              <a:t>Perng</a:t>
            </a:r>
            <a:r>
              <a:rPr lang="en-US" dirty="0"/>
              <a:t>  </a:t>
            </a:r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wrangling - Teams</a:t>
            </a:r>
            <a:endParaRPr lang="zh-TW" altLang="en-US" dirty="0"/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1749245"/>
            <a:ext cx="5771271" cy="3559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HRA            Homeruns allowed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BBA            Walks allowed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SOA            Strikeouts by pitchers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E              Errors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DP             Double Plays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FP             Fielding  percentage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name           Team's full name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park           Name of team's home ballpark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attendance     Home attendance total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BPF            Three-year park factor for batters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PPF            Three-year park factor for pitchers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 err="1">
                <a:solidFill>
                  <a:schemeClr val="bg1"/>
                </a:solidFill>
              </a:rPr>
              <a:t>teamIDBR</a:t>
            </a:r>
            <a:r>
              <a:rPr lang="en-US" altLang="zh-TW" sz="1600" dirty="0">
                <a:solidFill>
                  <a:schemeClr val="bg1"/>
                </a:solidFill>
              </a:rPr>
              <a:t>       Team ID used by Baseball Reference website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teamIDlahman45 Team ID used in </a:t>
            </a:r>
            <a:r>
              <a:rPr lang="en-US" altLang="zh-TW" sz="1600" dirty="0" err="1">
                <a:solidFill>
                  <a:schemeClr val="bg1"/>
                </a:solidFill>
              </a:rPr>
              <a:t>Lahman</a:t>
            </a:r>
            <a:r>
              <a:rPr lang="en-US" altLang="zh-TW" sz="1600" dirty="0">
                <a:solidFill>
                  <a:schemeClr val="bg1"/>
                </a:solidFill>
              </a:rPr>
              <a:t> database version 4.5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 err="1">
                <a:solidFill>
                  <a:schemeClr val="bg1"/>
                </a:solidFill>
              </a:rPr>
              <a:t>teamIDretro</a:t>
            </a:r>
            <a:r>
              <a:rPr lang="en-US" altLang="zh-TW" sz="1600" dirty="0">
                <a:solidFill>
                  <a:schemeClr val="bg1"/>
                </a:solidFill>
              </a:rPr>
              <a:t>    Team ID used by </a:t>
            </a:r>
            <a:r>
              <a:rPr lang="en-US" altLang="zh-TW" sz="1600" dirty="0" err="1">
                <a:solidFill>
                  <a:schemeClr val="bg1"/>
                </a:solidFill>
              </a:rPr>
              <a:t>Retrosheet</a:t>
            </a:r>
            <a:endParaRPr lang="en-US" altLang="zh-TW" sz="16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n"/>
            </a:pPr>
            <a:endParaRPr lang="en-US" altLang="zh-TW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866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wrangling - Salaries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0" y="174924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 err="1">
                <a:solidFill>
                  <a:srgbClr val="FF0000"/>
                </a:solidFill>
              </a:rPr>
              <a:t>yearID</a:t>
            </a:r>
            <a:r>
              <a:rPr lang="en-US" altLang="zh-TW" sz="1800" dirty="0">
                <a:solidFill>
                  <a:srgbClr val="FF0000"/>
                </a:solidFill>
              </a:rPr>
              <a:t>         Year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 err="1">
                <a:solidFill>
                  <a:srgbClr val="FF0000"/>
                </a:solidFill>
              </a:rPr>
              <a:t>teamID</a:t>
            </a:r>
            <a:r>
              <a:rPr lang="en-US" altLang="zh-TW" sz="1800" dirty="0">
                <a:solidFill>
                  <a:srgbClr val="FF0000"/>
                </a:solidFill>
              </a:rPr>
              <a:t>         Team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 err="1"/>
              <a:t>lgID</a:t>
            </a:r>
            <a:r>
              <a:rPr lang="en-US" altLang="zh-TW" sz="1800" dirty="0"/>
              <a:t>           League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 err="1">
                <a:solidFill>
                  <a:srgbClr val="FF0000"/>
                </a:solidFill>
              </a:rPr>
              <a:t>playerID</a:t>
            </a:r>
            <a:r>
              <a:rPr lang="en-US" altLang="zh-TW" sz="1800" dirty="0">
                <a:solidFill>
                  <a:srgbClr val="FF0000"/>
                </a:solidFill>
              </a:rPr>
              <a:t>       Player ID code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>
                <a:solidFill>
                  <a:srgbClr val="FF0000"/>
                </a:solidFill>
              </a:rPr>
              <a:t>salary         </a:t>
            </a:r>
            <a:r>
              <a:rPr lang="en-US" altLang="zh-TW" sz="1800" dirty="0" err="1">
                <a:solidFill>
                  <a:srgbClr val="FF0000"/>
                </a:solidFill>
              </a:rPr>
              <a:t>Salary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93957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Defensive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 defensive aspect:</a:t>
            </a:r>
          </a:p>
          <a:p>
            <a:pPr lvl="1"/>
            <a:r>
              <a:rPr kumimoji="1" lang="en-US" altLang="zh-TW" dirty="0"/>
              <a:t>Pitcher plays an important role for the defensive innings</a:t>
            </a:r>
          </a:p>
          <a:p>
            <a:pPr lvl="1"/>
            <a:r>
              <a:rPr kumimoji="1" lang="en-US" altLang="zh-TW" dirty="0"/>
              <a:t>Every baseball game (except steals) starts from pitching</a:t>
            </a:r>
          </a:p>
          <a:p>
            <a:pPr lvl="1"/>
            <a:r>
              <a:rPr kumimoji="1" lang="en-US" altLang="zh-TW" dirty="0"/>
              <a:t>Only pitcher can take the initiative, direct control of striker</a:t>
            </a:r>
          </a:p>
          <a:p>
            <a:pPr lvl="1"/>
            <a:endParaRPr kumimoji="1" lang="en-US" altLang="zh-TW" dirty="0"/>
          </a:p>
          <a:p>
            <a:r>
              <a:rPr kumimoji="1" lang="en-US" altLang="zh-TW" dirty="0"/>
              <a:t>A pitcher is good or bad, will affect a team to win a game.</a:t>
            </a:r>
          </a:p>
        </p:txBody>
      </p:sp>
    </p:spTree>
    <p:extLst>
      <p:ext uri="{BB962C8B-B14F-4D97-AF65-F5344CB8AC3E}">
        <p14:creationId xmlns:p14="http://schemas.microsoft.com/office/powerpoint/2010/main" val="955694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wrangling - Pitching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347661" y="1681786"/>
            <a:ext cx="5140569" cy="480131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sz="1600" dirty="0" err="1">
                <a:solidFill>
                  <a:srgbClr val="FF0000"/>
                </a:solidFill>
              </a:rPr>
              <a:t>playerID</a:t>
            </a:r>
            <a:r>
              <a:rPr lang="en-US" altLang="zh-TW" sz="1600" dirty="0">
                <a:solidFill>
                  <a:srgbClr val="FF0000"/>
                </a:solidFill>
              </a:rPr>
              <a:t>       Player ID code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600" dirty="0" err="1">
                <a:solidFill>
                  <a:srgbClr val="FF0000"/>
                </a:solidFill>
              </a:rPr>
              <a:t>yearID</a:t>
            </a:r>
            <a:r>
              <a:rPr lang="en-US" altLang="zh-TW" sz="1600" dirty="0">
                <a:solidFill>
                  <a:srgbClr val="FF0000"/>
                </a:solidFill>
              </a:rPr>
              <a:t>         Year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600" dirty="0"/>
              <a:t>stint          player's stint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600" dirty="0" err="1">
                <a:solidFill>
                  <a:srgbClr val="FF0000"/>
                </a:solidFill>
              </a:rPr>
              <a:t>teamID</a:t>
            </a:r>
            <a:r>
              <a:rPr lang="en-US" altLang="zh-TW" sz="1600" dirty="0">
                <a:solidFill>
                  <a:srgbClr val="FF0000"/>
                </a:solidFill>
              </a:rPr>
              <a:t>         Team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600" dirty="0" err="1"/>
              <a:t>lgID</a:t>
            </a:r>
            <a:r>
              <a:rPr lang="en-US" altLang="zh-TW" sz="1600" dirty="0"/>
              <a:t>           League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rgbClr val="FF0000"/>
                </a:solidFill>
              </a:rPr>
              <a:t>W              Wins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rgbClr val="FF0000"/>
                </a:solidFill>
              </a:rPr>
              <a:t>L              Losses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600" dirty="0"/>
              <a:t>G              Games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600" dirty="0"/>
              <a:t>GS             Games Started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600" dirty="0"/>
              <a:t>CG             Complete Games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600" dirty="0"/>
              <a:t>SHO            Shutouts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600" dirty="0"/>
              <a:t>SV             Saves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600" dirty="0" err="1">
                <a:solidFill>
                  <a:srgbClr val="FF0000"/>
                </a:solidFill>
              </a:rPr>
              <a:t>IPOuts</a:t>
            </a:r>
            <a:r>
              <a:rPr lang="en-US" altLang="zh-TW" sz="1600" dirty="0">
                <a:solidFill>
                  <a:srgbClr val="FF0000"/>
                </a:solidFill>
              </a:rPr>
              <a:t>         Outs Pitched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rgbClr val="FF0000"/>
                </a:solidFill>
              </a:rPr>
              <a:t>H              Hits</a:t>
            </a:r>
            <a:endParaRPr lang="zh-TW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3350360" y="1681786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rgbClr val="FF0000"/>
                </a:solidFill>
              </a:rPr>
              <a:t>ER             Earned Runs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HR             Homeruns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rgbClr val="FF0000"/>
                </a:solidFill>
              </a:rPr>
              <a:t>BB             Walks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rgbClr val="FF0000"/>
                </a:solidFill>
              </a:rPr>
              <a:t>SO             Strikeouts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 err="1">
                <a:solidFill>
                  <a:schemeClr val="bg1"/>
                </a:solidFill>
              </a:rPr>
              <a:t>BAOpp</a:t>
            </a:r>
            <a:r>
              <a:rPr lang="en-US" altLang="zh-TW" sz="1600" dirty="0">
                <a:solidFill>
                  <a:schemeClr val="bg1"/>
                </a:solidFill>
              </a:rPr>
              <a:t>          Opponent's Batting Average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ERA            Earned Run Average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IBB            Intentional Walks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WP             Wild Pitches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HBP            Batters Hit By Pitch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BK             Balks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BFP            Batters faced by Pitcher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GF             Games Finished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rgbClr val="FF0000"/>
                </a:solidFill>
              </a:rPr>
              <a:t>R              Runs Allowed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SH             Sacrifices by opposing batters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SF             Sacrifice flies by opposing batters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GIDP           Grounded into double plays by opposing batter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4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Concept clarification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Innings pitched (IP)</a:t>
            </a:r>
          </a:p>
          <a:p>
            <a:pPr lvl="1"/>
            <a:r>
              <a:rPr lang="en-US" altLang="zh-TW" sz="2400" dirty="0"/>
              <a:t>In baseball, innings pitched (IP) are the number of innings a pitcher has completed.</a:t>
            </a:r>
          </a:p>
          <a:p>
            <a:pPr lvl="1"/>
            <a:r>
              <a:rPr lang="en-US" altLang="zh-TW" sz="2400" dirty="0"/>
              <a:t>If there are three players out,  the offensive and defensive should exchange.</a:t>
            </a:r>
          </a:p>
          <a:p>
            <a:r>
              <a:rPr lang="en-US" altLang="zh-TW" dirty="0"/>
              <a:t>Statistics are presented: (No more than 3 after the decimal point)</a:t>
            </a:r>
          </a:p>
          <a:p>
            <a:pPr lvl="1"/>
            <a:r>
              <a:rPr lang="hr-HR" altLang="zh-TW" sz="2400" dirty="0"/>
              <a:t>34.1 = </a:t>
            </a:r>
            <a:r>
              <a:rPr lang="ru-RU" altLang="zh-TW" sz="2400" dirty="0"/>
              <a:t>34</a:t>
            </a:r>
            <a:r>
              <a:rPr lang="en-US" altLang="zh-TW" sz="2400" baseline="30000" dirty="0"/>
              <a:t>1</a:t>
            </a:r>
            <a:r>
              <a:rPr lang="en-US" altLang="zh-TW" sz="2400" dirty="0"/>
              <a:t>⁄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 innings</a:t>
            </a:r>
          </a:p>
          <a:p>
            <a:pPr lvl="1"/>
            <a:r>
              <a:rPr lang="hr-HR" altLang="zh-TW" sz="2400" dirty="0"/>
              <a:t>72.2 = </a:t>
            </a:r>
            <a:r>
              <a:rPr lang="en-US" altLang="zh-TW" sz="2400" dirty="0"/>
              <a:t>72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⁄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 innings</a:t>
            </a:r>
          </a:p>
          <a:p>
            <a:pPr lvl="1"/>
            <a:endParaRPr lang="en-US" altLang="zh-TW" sz="2400" dirty="0"/>
          </a:p>
          <a:p>
            <a:r>
              <a:rPr lang="en-US" altLang="zh-TW" dirty="0"/>
              <a:t>Data transform in this database:</a:t>
            </a:r>
          </a:p>
          <a:p>
            <a:pPr lvl="1"/>
            <a:r>
              <a:rPr lang="en-US" altLang="zh-TW" sz="2400" dirty="0" err="1"/>
              <a:t>IPOuts</a:t>
            </a:r>
            <a:r>
              <a:rPr lang="en-US" altLang="zh-TW" sz="2400" dirty="0"/>
              <a:t> = IP*3</a:t>
            </a:r>
          </a:p>
        </p:txBody>
      </p:sp>
    </p:spTree>
    <p:extLst>
      <p:ext uri="{BB962C8B-B14F-4D97-AF65-F5344CB8AC3E}">
        <p14:creationId xmlns:p14="http://schemas.microsoft.com/office/powerpoint/2010/main" val="288611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Pitcher data analysis</a:t>
            </a:r>
            <a:r>
              <a:rPr kumimoji="1" lang="zh-TW" altLang="en-US" dirty="0"/>
              <a:t> </a:t>
            </a:r>
            <a:r>
              <a:rPr kumimoji="1" lang="en-US" altLang="zh-TW" dirty="0"/>
              <a:t>(for all pitcher)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28720" y="1443834"/>
            <a:ext cx="6566316" cy="503926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b="1" dirty="0"/>
              <a:t>Winning Percentage </a:t>
            </a:r>
            <a:r>
              <a:rPr lang="en-US" altLang="zh-TW" dirty="0"/>
              <a:t>(WPCT): </a:t>
            </a:r>
          </a:p>
          <a:p>
            <a:pPr lvl="1"/>
            <a:r>
              <a:rPr lang="en-US" altLang="zh-TW" dirty="0">
                <a:solidFill>
                  <a:srgbClr val="FFFF99"/>
                </a:solidFill>
              </a:rPr>
              <a:t>WPCT = W / (W+L)</a:t>
            </a:r>
          </a:p>
          <a:p>
            <a:r>
              <a:rPr lang="en-US" altLang="zh-TW" b="1" dirty="0"/>
              <a:t>Earned Run Average</a:t>
            </a:r>
            <a:r>
              <a:rPr lang="zh-TW" altLang="en-US" b="1" dirty="0"/>
              <a:t> </a:t>
            </a:r>
            <a:r>
              <a:rPr lang="en-US" altLang="zh-TW" dirty="0"/>
              <a:t>(ERA): </a:t>
            </a:r>
          </a:p>
          <a:p>
            <a:pPr lvl="1"/>
            <a:r>
              <a:rPr lang="en-US" altLang="zh-TW" dirty="0">
                <a:solidFill>
                  <a:srgbClr val="FFFF99"/>
                </a:solidFill>
              </a:rPr>
              <a:t>ERA = (ER*9) / (</a:t>
            </a:r>
            <a:r>
              <a:rPr lang="en-US" altLang="zh-TW" dirty="0" err="1">
                <a:solidFill>
                  <a:srgbClr val="FFFF99"/>
                </a:solidFill>
              </a:rPr>
              <a:t>IPOut</a:t>
            </a:r>
            <a:r>
              <a:rPr lang="en-US" altLang="zh-TW" dirty="0">
                <a:solidFill>
                  <a:srgbClr val="FFFF99"/>
                </a:solidFill>
              </a:rPr>
              <a:t>/3)</a:t>
            </a:r>
          </a:p>
          <a:p>
            <a:r>
              <a:rPr lang="en-US" altLang="zh-TW" b="1" dirty="0"/>
              <a:t>Hits per nine innings </a:t>
            </a:r>
            <a:r>
              <a:rPr lang="en-US" altLang="zh-TW" dirty="0"/>
              <a:t>(H/9): </a:t>
            </a:r>
          </a:p>
          <a:p>
            <a:pPr lvl="1"/>
            <a:r>
              <a:rPr lang="en-US" altLang="zh-TW" dirty="0">
                <a:solidFill>
                  <a:srgbClr val="FFFF99"/>
                </a:solidFill>
              </a:rPr>
              <a:t>H/9 = (H*9) / (</a:t>
            </a:r>
            <a:r>
              <a:rPr lang="en-US" altLang="zh-TW" dirty="0" err="1">
                <a:solidFill>
                  <a:srgbClr val="FFFF99"/>
                </a:solidFill>
              </a:rPr>
              <a:t>IPOut</a:t>
            </a:r>
            <a:r>
              <a:rPr lang="en-US" altLang="zh-TW" dirty="0">
                <a:solidFill>
                  <a:srgbClr val="FFFF99"/>
                </a:solidFill>
              </a:rPr>
              <a:t>/3)</a:t>
            </a:r>
          </a:p>
          <a:p>
            <a:r>
              <a:rPr lang="en-US" altLang="zh-TW" b="1" dirty="0"/>
              <a:t>Run Average </a:t>
            </a:r>
            <a:r>
              <a:rPr lang="en-US" altLang="zh-TW" dirty="0"/>
              <a:t>(RA): </a:t>
            </a:r>
          </a:p>
          <a:p>
            <a:pPr lvl="1"/>
            <a:r>
              <a:rPr lang="en-US" altLang="zh-TW" dirty="0">
                <a:solidFill>
                  <a:srgbClr val="FFFF99"/>
                </a:solidFill>
              </a:rPr>
              <a:t>RA = (R*9) / (</a:t>
            </a:r>
            <a:r>
              <a:rPr lang="en-US" altLang="zh-TW" dirty="0" err="1">
                <a:solidFill>
                  <a:srgbClr val="FFFF99"/>
                </a:solidFill>
              </a:rPr>
              <a:t>IPOut</a:t>
            </a:r>
            <a:r>
              <a:rPr lang="en-US" altLang="zh-TW" dirty="0">
                <a:solidFill>
                  <a:srgbClr val="FFFF99"/>
                </a:solidFill>
              </a:rPr>
              <a:t>/3) </a:t>
            </a:r>
            <a:endParaRPr lang="en-US" altLang="zh-TW" b="1" dirty="0"/>
          </a:p>
          <a:p>
            <a:r>
              <a:rPr lang="en-US" altLang="zh-TW" b="1" dirty="0"/>
              <a:t>Walks plus hits per inning pitched </a:t>
            </a:r>
            <a:r>
              <a:rPr lang="en-US" altLang="zh-TW" dirty="0"/>
              <a:t>(WHIP):</a:t>
            </a:r>
          </a:p>
          <a:p>
            <a:pPr lvl="1"/>
            <a:r>
              <a:rPr lang="en-US" altLang="zh-TW" dirty="0">
                <a:solidFill>
                  <a:srgbClr val="FFFF99"/>
                </a:solidFill>
              </a:rPr>
              <a:t>WHIP = (H + BB) / (</a:t>
            </a:r>
            <a:r>
              <a:rPr lang="en-US" altLang="zh-TW" dirty="0" err="1">
                <a:solidFill>
                  <a:srgbClr val="FFFF99"/>
                </a:solidFill>
              </a:rPr>
              <a:t>IPOut</a:t>
            </a:r>
            <a:r>
              <a:rPr lang="en-US" altLang="zh-TW" dirty="0">
                <a:solidFill>
                  <a:srgbClr val="FFFF99"/>
                </a:solidFill>
              </a:rPr>
              <a:t>/3)</a:t>
            </a:r>
          </a:p>
          <a:p>
            <a:r>
              <a:rPr lang="en-US" altLang="zh-TW" b="1" dirty="0"/>
              <a:t>Strikeouts per nine innings </a:t>
            </a:r>
            <a:r>
              <a:rPr lang="en-US" altLang="zh-TW" dirty="0"/>
              <a:t>(K/9): </a:t>
            </a:r>
          </a:p>
          <a:p>
            <a:pPr lvl="1"/>
            <a:r>
              <a:rPr lang="en-US" altLang="zh-TW" dirty="0">
                <a:solidFill>
                  <a:srgbClr val="FFFF99"/>
                </a:solidFill>
              </a:rPr>
              <a:t>K/9 = (SO*9) / (</a:t>
            </a:r>
            <a:r>
              <a:rPr lang="en-US" altLang="zh-TW" dirty="0" err="1">
                <a:solidFill>
                  <a:srgbClr val="FFFF99"/>
                </a:solidFill>
              </a:rPr>
              <a:t>IPOut</a:t>
            </a:r>
            <a:r>
              <a:rPr lang="en-US" altLang="zh-TW" dirty="0">
                <a:solidFill>
                  <a:srgbClr val="FFFF99"/>
                </a:solidFill>
              </a:rPr>
              <a:t>/3)</a:t>
            </a:r>
          </a:p>
          <a:p>
            <a:r>
              <a:rPr lang="en-US" altLang="zh-TW" b="1" dirty="0"/>
              <a:t>Base on balls </a:t>
            </a:r>
            <a:r>
              <a:rPr lang="en-US" altLang="zh-TW" dirty="0"/>
              <a:t>(BB/9): </a:t>
            </a:r>
          </a:p>
          <a:p>
            <a:pPr lvl="1"/>
            <a:r>
              <a:rPr lang="en-US" altLang="zh-TW" dirty="0">
                <a:solidFill>
                  <a:srgbClr val="FFFF99"/>
                </a:solidFill>
              </a:rPr>
              <a:t>BB/9 = (BB*9) / (</a:t>
            </a:r>
            <a:r>
              <a:rPr lang="en-US" altLang="zh-TW" dirty="0" err="1">
                <a:solidFill>
                  <a:srgbClr val="FFFF99"/>
                </a:solidFill>
              </a:rPr>
              <a:t>IPOut</a:t>
            </a:r>
            <a:r>
              <a:rPr lang="en-US" altLang="zh-TW" dirty="0">
                <a:solidFill>
                  <a:srgbClr val="FFFF99"/>
                </a:solidFill>
              </a:rPr>
              <a:t>/3)</a:t>
            </a:r>
          </a:p>
          <a:p>
            <a:r>
              <a:rPr lang="en-US" altLang="zh-TW" b="1" dirty="0"/>
              <a:t>Strikeout-to-walk ratio </a:t>
            </a:r>
            <a:r>
              <a:rPr lang="en-US" altLang="zh-TW" dirty="0"/>
              <a:t>(K/BB): </a:t>
            </a:r>
          </a:p>
          <a:p>
            <a:pPr lvl="1"/>
            <a:r>
              <a:rPr lang="en-US" altLang="zh-TW" dirty="0">
                <a:solidFill>
                  <a:srgbClr val="FFFF99"/>
                </a:solidFill>
              </a:rPr>
              <a:t>K/BB = SO / BB</a:t>
            </a:r>
          </a:p>
          <a:p>
            <a:endParaRPr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82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Discuss the relationship of offensive information, salaries, and winning percentage</a:t>
            </a:r>
          </a:p>
          <a:p>
            <a:r>
              <a:rPr lang="en-US" altLang="zh-TW" dirty="0"/>
              <a:t>Classify the players into three categories, BA, OBP, and SLG</a:t>
            </a:r>
            <a:endParaRPr lang="zh-TW" altLang="en-US" dirty="0"/>
          </a:p>
          <a:p>
            <a:r>
              <a:rPr lang="en-US" altLang="zh-TW" dirty="0"/>
              <a:t>Discuss the relationship of pitcher’s information, salaries and winning percentage</a:t>
            </a:r>
          </a:p>
          <a:p>
            <a:r>
              <a:rPr lang="en-US" altLang="zh-TW" dirty="0"/>
              <a:t>Classify the pitcher’s information into several categories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4527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Diagram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Batting Table: Using </a:t>
            </a:r>
            <a:r>
              <a:rPr lang="en-US" altLang="zh-TW" dirty="0">
                <a:solidFill>
                  <a:srgbClr val="FFFF99"/>
                </a:solidFill>
              </a:rPr>
              <a:t>line chart </a:t>
            </a:r>
            <a:r>
              <a:rPr lang="en-US" altLang="zh-TW" dirty="0"/>
              <a:t>to see the batting average from 2011 – 2015</a:t>
            </a:r>
          </a:p>
          <a:p>
            <a:r>
              <a:rPr lang="en-US" altLang="zh-TW" dirty="0"/>
              <a:t>The relationship between player’s information and the winning percentage from 2011-2015 by </a:t>
            </a:r>
            <a:r>
              <a:rPr lang="en-US" altLang="zh-TW" dirty="0">
                <a:solidFill>
                  <a:srgbClr val="FFFF99"/>
                </a:solidFill>
              </a:rPr>
              <a:t>scatter chart</a:t>
            </a:r>
          </a:p>
          <a:p>
            <a:r>
              <a:rPr lang="en-US" altLang="zh-TW" dirty="0">
                <a:solidFill>
                  <a:srgbClr val="FFFF99"/>
                </a:solidFill>
              </a:rPr>
              <a:t>Bubble chart </a:t>
            </a:r>
            <a:r>
              <a:rPr lang="en-US" altLang="zh-TW" dirty="0"/>
              <a:t>to see the relation between salaries, the winning percentage, and the player’s information.</a:t>
            </a:r>
          </a:p>
          <a:p>
            <a:r>
              <a:rPr lang="en-US" altLang="zh-TW" dirty="0">
                <a:solidFill>
                  <a:srgbClr val="FFFF99"/>
                </a:solidFill>
              </a:rPr>
              <a:t>Pie chart </a:t>
            </a:r>
            <a:r>
              <a:rPr lang="en-US" altLang="zh-TW" dirty="0"/>
              <a:t>to see the HR, 3B, 2B, 1B the whole pie is Hit</a:t>
            </a:r>
          </a:p>
          <a:p>
            <a:r>
              <a:rPr lang="en-US" altLang="zh-TW" dirty="0"/>
              <a:t>Find out the offensive and defensive characteristics  of each team by </a:t>
            </a:r>
            <a:r>
              <a:rPr lang="en-US" altLang="zh-TW" dirty="0">
                <a:solidFill>
                  <a:srgbClr val="FFFF99"/>
                </a:solidFill>
              </a:rPr>
              <a:t>line chart</a:t>
            </a:r>
            <a:endParaRPr lang="zh-TW" altLang="en-US" dirty="0">
              <a:solidFill>
                <a:srgbClr val="FFFF99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6441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>
                <a:solidFill>
                  <a:schemeClr val="bg1"/>
                </a:solidFill>
              </a:rPr>
              <a:t>Q&amp;A</a:t>
            </a:r>
            <a:endParaRPr lang="zh-TW" altLang="en-US" sz="6000" dirty="0">
              <a:solidFill>
                <a:schemeClr val="bg1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063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Motivation and Objective</a:t>
            </a:r>
          </a:p>
          <a:p>
            <a:r>
              <a:rPr lang="en-US" dirty="0">
                <a:solidFill>
                  <a:schemeClr val="bg1"/>
                </a:solidFill>
              </a:rPr>
              <a:t>Rules for Data </a:t>
            </a:r>
            <a:r>
              <a:rPr lang="en-US" dirty="0"/>
              <a:t>A</a:t>
            </a:r>
            <a:r>
              <a:rPr lang="en-US" dirty="0">
                <a:solidFill>
                  <a:schemeClr val="bg1"/>
                </a:solidFill>
              </a:rPr>
              <a:t>nalysis</a:t>
            </a:r>
          </a:p>
          <a:p>
            <a:r>
              <a:rPr lang="en-US" dirty="0">
                <a:solidFill>
                  <a:schemeClr val="bg1"/>
                </a:solidFill>
              </a:rPr>
              <a:t>Data Wrangling</a:t>
            </a:r>
          </a:p>
          <a:p>
            <a:r>
              <a:rPr lang="en-US" altLang="zh-TW" dirty="0"/>
              <a:t>Classification</a:t>
            </a:r>
          </a:p>
          <a:p>
            <a:r>
              <a:rPr lang="en-US" altLang="zh-TW" dirty="0"/>
              <a:t>Diagram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Research motivation </a:t>
            </a:r>
          </a:p>
          <a:p>
            <a:pPr lvl="1"/>
            <a:r>
              <a:rPr lang="en-US" altLang="zh-TW" sz="2400" dirty="0"/>
              <a:t>Recruit the players with great potential from 2011 – 2015 by </a:t>
            </a:r>
            <a:r>
              <a:rPr lang="en-US" altLang="zh-TW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Bill </a:t>
            </a:r>
            <a:r>
              <a:rPr lang="en-US" altLang="zh-TW" sz="2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Beane's</a:t>
            </a:r>
            <a:r>
              <a:rPr lang="en-US" altLang="zh-TW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Formula</a:t>
            </a:r>
          </a:p>
          <a:p>
            <a:pPr lvl="1"/>
            <a:r>
              <a:rPr lang="en-US" altLang="zh-TW" sz="2400" dirty="0"/>
              <a:t>Offensive or defensive team has higher winning percentage</a:t>
            </a:r>
          </a:p>
          <a:p>
            <a:r>
              <a:rPr lang="en-US" altLang="zh-TW" dirty="0"/>
              <a:t>Research goal </a:t>
            </a:r>
          </a:p>
          <a:p>
            <a:pPr lvl="1"/>
            <a:r>
              <a:rPr lang="en-US" altLang="zh-TW" sz="2400" dirty="0"/>
              <a:t>From the offensive and defensive lens to analyze the data</a:t>
            </a:r>
          </a:p>
          <a:p>
            <a:pPr lvl="1"/>
            <a:r>
              <a:rPr lang="en-US" altLang="zh-TW" sz="2400" dirty="0"/>
              <a:t>Discuss the relationship of OBP, SLG, BA, and salaries. (offensive)</a:t>
            </a:r>
          </a:p>
          <a:p>
            <a:pPr lvl="1"/>
            <a:r>
              <a:rPr lang="en-US" altLang="zh-TW" sz="2400" dirty="0"/>
              <a:t>Discuss the relationship of pitcher’s information and salary. (defensive)</a:t>
            </a:r>
            <a:endParaRPr lang="zh-TW" altLang="en-US" sz="2400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6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Introduction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93359" y="2077041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Fielding</a:t>
            </a:r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413915" y="3273897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FieldingOF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46691" y="3273897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Team</a:t>
            </a:r>
          </a:p>
          <a:p>
            <a:pPr algn="ctr"/>
            <a:r>
              <a:rPr lang="en-US" altLang="zh-TW" dirty="0"/>
              <a:t>Franchises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17811" y="3243417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PitchingPost</a:t>
            </a:r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367833" y="3229962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BattingPost</a:t>
            </a:r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007005" y="3214722"/>
            <a:ext cx="1222581" cy="8223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Teams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1672" y="3214722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Managers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413915" y="2132524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Hall </a:t>
            </a:r>
            <a:r>
              <a:rPr lang="en-US" altLang="zh-TW" dirty="0" err="1"/>
              <a:t>FieldingOF</a:t>
            </a:r>
            <a:r>
              <a:rPr lang="en-US" altLang="zh-TW" dirty="0"/>
              <a:t> of Fame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01672" y="2054657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All-Star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86261" y="2132524"/>
            <a:ext cx="1222581" cy="8223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Pitching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7811" y="2132524"/>
            <a:ext cx="1222581" cy="8223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Batting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035884" y="2132524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 MASTER </a:t>
            </a:r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01672" y="4374787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Managers</a:t>
            </a:r>
          </a:p>
          <a:p>
            <a:pPr algn="ctr"/>
            <a:r>
              <a:rPr lang="en-US" altLang="zh-TW" dirty="0"/>
              <a:t>Half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993359" y="4374787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Teams</a:t>
            </a:r>
          </a:p>
          <a:p>
            <a:pPr algn="ctr"/>
            <a:r>
              <a:rPr lang="en-US" altLang="zh-TW" dirty="0"/>
              <a:t>Half</a:t>
            </a:r>
          </a:p>
        </p:txBody>
      </p:sp>
      <p:sp>
        <p:nvSpPr>
          <p:cNvPr id="20" name="矩形 19"/>
          <p:cNvSpPr/>
          <p:nvPr/>
        </p:nvSpPr>
        <p:spPr>
          <a:xfrm>
            <a:off x="3367833" y="5508052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Fielding</a:t>
            </a:r>
          </a:p>
          <a:p>
            <a:pPr algn="ctr"/>
            <a:r>
              <a:rPr lang="en-US" altLang="zh-TW" dirty="0"/>
              <a:t>Post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731540" y="5508052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Appearances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071285" y="5508052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Schools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410229" y="5508052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Schools</a:t>
            </a:r>
          </a:p>
          <a:p>
            <a:pPr algn="ctr"/>
            <a:r>
              <a:rPr lang="en-US" altLang="zh-TW" dirty="0"/>
              <a:t>Players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410229" y="4415270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Awards</a:t>
            </a:r>
          </a:p>
          <a:p>
            <a:pPr algn="ctr"/>
            <a:r>
              <a:rPr lang="en-US" altLang="zh-TW" dirty="0"/>
              <a:t>Players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071285" y="4415270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Awards</a:t>
            </a:r>
          </a:p>
          <a:p>
            <a:pPr algn="ctr"/>
            <a:r>
              <a:rPr lang="en-US" altLang="zh-TW" dirty="0"/>
              <a:t>Managers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731540" y="4374787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Series</a:t>
            </a:r>
          </a:p>
          <a:p>
            <a:pPr algn="ctr"/>
            <a:r>
              <a:rPr lang="en-US" altLang="zh-TW" dirty="0"/>
              <a:t>Post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386261" y="4374787"/>
            <a:ext cx="1222581" cy="8223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Salaries</a:t>
            </a:r>
          </a:p>
        </p:txBody>
      </p:sp>
      <p:sp>
        <p:nvSpPr>
          <p:cNvPr id="28" name="矩形 27"/>
          <p:cNvSpPr/>
          <p:nvPr/>
        </p:nvSpPr>
        <p:spPr>
          <a:xfrm>
            <a:off x="2015031" y="5508052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Awards</a:t>
            </a:r>
          </a:p>
          <a:p>
            <a:pPr algn="ctr"/>
            <a:r>
              <a:rPr lang="en-US" altLang="zh-TW" dirty="0"/>
              <a:t>Share</a:t>
            </a:r>
          </a:p>
          <a:p>
            <a:pPr algn="ctr"/>
            <a:r>
              <a:rPr lang="en-US" altLang="zh-TW" dirty="0"/>
              <a:t>Players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01672" y="5508052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Awards</a:t>
            </a:r>
          </a:p>
          <a:p>
            <a:pPr algn="ctr"/>
            <a:r>
              <a:rPr lang="en-US" altLang="zh-TW" dirty="0"/>
              <a:t>Share</a:t>
            </a:r>
          </a:p>
          <a:p>
            <a:pPr algn="ctr"/>
            <a:r>
              <a:rPr lang="en-US" altLang="zh-TW" dirty="0"/>
              <a:t>Managers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715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Bill </a:t>
            </a:r>
            <a:r>
              <a:rPr lang="en-US" altLang="zh-TW" b="1" dirty="0" err="1"/>
              <a:t>Beane's</a:t>
            </a:r>
            <a:r>
              <a:rPr lang="en-US" altLang="zh-TW" b="1" dirty="0"/>
              <a:t> Formula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Three measurements to win a baseball game</a:t>
            </a:r>
          </a:p>
          <a:p>
            <a:pPr lvl="1"/>
            <a:r>
              <a:rPr lang="en-US" altLang="zh-TW" sz="2400" dirty="0"/>
              <a:t>Batting Average (BA) : </a:t>
            </a:r>
          </a:p>
          <a:p>
            <a:pPr lvl="2"/>
            <a:r>
              <a:rPr lang="en-US" altLang="zh-TW" sz="2000" dirty="0">
                <a:solidFill>
                  <a:srgbClr val="FFFF99"/>
                </a:solidFill>
              </a:rPr>
              <a:t>BA  = H/AB</a:t>
            </a:r>
          </a:p>
          <a:p>
            <a:pPr lvl="1"/>
            <a:r>
              <a:rPr lang="en-US" altLang="zh-TW" sz="2400" dirty="0"/>
              <a:t>On Base Percentage (OBP): </a:t>
            </a:r>
          </a:p>
          <a:p>
            <a:pPr lvl="2"/>
            <a:r>
              <a:rPr lang="en-US" altLang="zh-TW" sz="2000" dirty="0">
                <a:solidFill>
                  <a:srgbClr val="FFFF99"/>
                </a:solidFill>
              </a:rPr>
              <a:t>OBP = (H+BB+HBP)/(AB+BB+HBP+SF)</a:t>
            </a:r>
          </a:p>
          <a:p>
            <a:pPr lvl="1"/>
            <a:r>
              <a:rPr lang="en-US" altLang="zh-TW" sz="2400" dirty="0"/>
              <a:t>Slugging Percentage (SLG): </a:t>
            </a:r>
          </a:p>
          <a:p>
            <a:pPr lvl="2"/>
            <a:r>
              <a:rPr lang="de-DE" altLang="zh-TW" sz="2000" dirty="0">
                <a:solidFill>
                  <a:srgbClr val="FFFF99"/>
                </a:solidFill>
              </a:rPr>
              <a:t>SLG = H+2B+(2*3B)+(3*HR)/AB</a:t>
            </a:r>
            <a:endParaRPr lang="en-US" altLang="zh-TW" sz="2000" dirty="0">
              <a:solidFill>
                <a:srgbClr val="FFFF99"/>
              </a:solidFill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024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Introduction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Dataset is from </a:t>
            </a:r>
            <a:r>
              <a:rPr lang="en-US" altLang="zh-TW" dirty="0">
                <a:solidFill>
                  <a:srgbClr val="FFFF99"/>
                </a:solidFill>
              </a:rPr>
              <a:t>Baseball: </a:t>
            </a:r>
            <a:r>
              <a:rPr lang="en-US" altLang="zh-TW" dirty="0" err="1">
                <a:solidFill>
                  <a:srgbClr val="FFFF99"/>
                </a:solidFill>
              </a:rPr>
              <a:t>Lahman’s</a:t>
            </a:r>
            <a:r>
              <a:rPr lang="en-US" altLang="zh-TW" dirty="0">
                <a:solidFill>
                  <a:srgbClr val="FFFF99"/>
                </a:solidFill>
              </a:rPr>
              <a:t> Database</a:t>
            </a:r>
          </a:p>
          <a:p>
            <a:r>
              <a:rPr lang="en-US" altLang="zh-TW" dirty="0"/>
              <a:t>Content: This database contains pitching, hitting, and fielding statistics for Major League Baseball.</a:t>
            </a:r>
          </a:p>
          <a:p>
            <a:r>
              <a:rPr lang="en-US" altLang="zh-TW" dirty="0"/>
              <a:t>Time: 1871 - 2015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679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wrangling – offensive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Filter the data from 2011-2015</a:t>
            </a:r>
          </a:p>
          <a:p>
            <a:r>
              <a:rPr lang="en-US" altLang="zh-TW" dirty="0"/>
              <a:t>Select the columns we need for the </a:t>
            </a:r>
            <a:r>
              <a:rPr lang="en-US" altLang="zh-TW" b="1" dirty="0"/>
              <a:t>Bill </a:t>
            </a:r>
            <a:r>
              <a:rPr lang="en-US" altLang="zh-TW" b="1" dirty="0" err="1"/>
              <a:t>Beane's</a:t>
            </a:r>
            <a:r>
              <a:rPr lang="en-US" altLang="zh-TW" b="1" dirty="0"/>
              <a:t> Formula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95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wrangling - Batting Table</a:t>
            </a:r>
            <a:endParaRPr lang="zh-TW" altLang="en-US" dirty="0"/>
          </a:p>
        </p:txBody>
      </p:sp>
      <p:sp>
        <p:nvSpPr>
          <p:cNvPr id="6" name="內容版面配置區 3"/>
          <p:cNvSpPr txBox="1">
            <a:spLocks/>
          </p:cNvSpPr>
          <p:nvPr/>
        </p:nvSpPr>
        <p:spPr>
          <a:xfrm>
            <a:off x="1220" y="1673647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 err="1">
                <a:solidFill>
                  <a:srgbClr val="FF0000"/>
                </a:solidFill>
              </a:rPr>
              <a:t>playerID</a:t>
            </a:r>
            <a:r>
              <a:rPr lang="en-US" altLang="zh-TW" sz="1800" dirty="0">
                <a:solidFill>
                  <a:srgbClr val="FF0000"/>
                </a:solidFill>
              </a:rPr>
              <a:t>       Player ID code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 err="1">
                <a:solidFill>
                  <a:srgbClr val="FF0000"/>
                </a:solidFill>
              </a:rPr>
              <a:t>yearID</a:t>
            </a:r>
            <a:r>
              <a:rPr lang="en-US" altLang="zh-TW" sz="1800" dirty="0">
                <a:solidFill>
                  <a:srgbClr val="FF0000"/>
                </a:solidFill>
              </a:rPr>
              <a:t>         Year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/>
              <a:t>stint          player's stint (order of appearances within a season)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 err="1"/>
              <a:t>teamID</a:t>
            </a:r>
            <a:r>
              <a:rPr lang="en-US" altLang="zh-TW" sz="1800" dirty="0"/>
              <a:t>         Team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 err="1"/>
              <a:t>lgID</a:t>
            </a:r>
            <a:r>
              <a:rPr lang="en-US" altLang="zh-TW" sz="1800" dirty="0"/>
              <a:t>           League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/>
              <a:t>G              Games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>
                <a:solidFill>
                  <a:srgbClr val="FF0000"/>
                </a:solidFill>
              </a:rPr>
              <a:t>AB             At Bats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/>
              <a:t>R              Runs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>
                <a:solidFill>
                  <a:srgbClr val="FF0000"/>
                </a:solidFill>
              </a:rPr>
              <a:t>H              Hits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>
                <a:solidFill>
                  <a:srgbClr val="FF0000"/>
                </a:solidFill>
              </a:rPr>
              <a:t>2B             Doubles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>
                <a:solidFill>
                  <a:srgbClr val="FF0000"/>
                </a:solidFill>
              </a:rPr>
              <a:t>3B             Triples</a:t>
            </a:r>
          </a:p>
          <a:p>
            <a:pPr lvl="1">
              <a:buFont typeface="Wingdings" panose="05000000000000000000" pitchFamily="2" charset="2"/>
              <a:buChar char="n"/>
            </a:pPr>
            <a:endParaRPr lang="en-US" altLang="zh-TW" sz="1800" dirty="0"/>
          </a:p>
        </p:txBody>
      </p:sp>
      <p:sp>
        <p:nvSpPr>
          <p:cNvPr id="7" name="內容版面配置區 6"/>
          <p:cNvSpPr txBox="1">
            <a:spLocks/>
          </p:cNvSpPr>
          <p:nvPr/>
        </p:nvSpPr>
        <p:spPr>
          <a:xfrm>
            <a:off x="4582370" y="1673647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>
                <a:solidFill>
                  <a:srgbClr val="FF0000"/>
                </a:solidFill>
              </a:rPr>
              <a:t>HR             Homeruns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>
                <a:solidFill>
                  <a:schemeClr val="bg1"/>
                </a:solidFill>
              </a:rPr>
              <a:t>RBI            Runs Batted In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>
                <a:solidFill>
                  <a:schemeClr val="bg1"/>
                </a:solidFill>
              </a:rPr>
              <a:t>SB             Stolen Bases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>
                <a:solidFill>
                  <a:schemeClr val="bg1"/>
                </a:solidFill>
              </a:rPr>
              <a:t>CS             Caught Stealing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>
                <a:solidFill>
                  <a:srgbClr val="FF0000"/>
                </a:solidFill>
              </a:rPr>
              <a:t>BB             Base on Balls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>
                <a:solidFill>
                  <a:schemeClr val="bg1"/>
                </a:solidFill>
              </a:rPr>
              <a:t>SO             Strikeouts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>
                <a:solidFill>
                  <a:schemeClr val="bg1"/>
                </a:solidFill>
              </a:rPr>
              <a:t>IBB            Intentional walks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>
                <a:solidFill>
                  <a:srgbClr val="FF0000"/>
                </a:solidFill>
              </a:rPr>
              <a:t>HBP            Hit by pitch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>
                <a:solidFill>
                  <a:schemeClr val="bg1"/>
                </a:solidFill>
              </a:rPr>
              <a:t>SH             Sacrifice hits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>
                <a:solidFill>
                  <a:srgbClr val="FF0000"/>
                </a:solidFill>
              </a:rPr>
              <a:t>SF             Sacrifice flies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>
                <a:solidFill>
                  <a:schemeClr val="bg1"/>
                </a:solidFill>
              </a:rPr>
              <a:t>GIDP           Grounded into double plays</a:t>
            </a:r>
            <a:endParaRPr lang="zh-TW" altLang="en-US" sz="18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n"/>
            </a:pPr>
            <a:endParaRPr lang="en-US" altLang="zh-TW" sz="1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5292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wrangling - Teams</a:t>
            </a:r>
            <a:endParaRPr lang="zh-TW" altLang="en-US" dirty="0"/>
          </a:p>
        </p:txBody>
      </p:sp>
      <p:sp>
        <p:nvSpPr>
          <p:cNvPr id="6" name="內容版面配置區 3"/>
          <p:cNvSpPr>
            <a:spLocks noGrp="1"/>
          </p:cNvSpPr>
          <p:nvPr>
            <p:ph sz="half" idx="1"/>
          </p:nvPr>
        </p:nvSpPr>
        <p:spPr>
          <a:xfrm>
            <a:off x="-9150" y="1625987"/>
            <a:ext cx="5771271" cy="4486624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 err="1">
                <a:solidFill>
                  <a:srgbClr val="FF0000"/>
                </a:solidFill>
              </a:rPr>
              <a:t>yearID</a:t>
            </a:r>
            <a:r>
              <a:rPr lang="en-US" altLang="zh-TW" sz="1600" dirty="0">
                <a:solidFill>
                  <a:srgbClr val="FF0000"/>
                </a:solidFill>
              </a:rPr>
              <a:t>         Year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 err="1"/>
              <a:t>lgID</a:t>
            </a:r>
            <a:r>
              <a:rPr lang="en-US" altLang="zh-TW" sz="1600" dirty="0"/>
              <a:t>           League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 err="1">
                <a:solidFill>
                  <a:srgbClr val="FF0000"/>
                </a:solidFill>
              </a:rPr>
              <a:t>teamID</a:t>
            </a:r>
            <a:r>
              <a:rPr lang="en-US" altLang="zh-TW" sz="1600" dirty="0">
                <a:solidFill>
                  <a:srgbClr val="FF0000"/>
                </a:solidFill>
              </a:rPr>
              <a:t>         Team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 err="1"/>
              <a:t>franchID</a:t>
            </a:r>
            <a:r>
              <a:rPr lang="en-US" altLang="zh-TW" sz="1600" dirty="0"/>
              <a:t>       Franchise 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 err="1"/>
              <a:t>divID</a:t>
            </a:r>
            <a:r>
              <a:rPr lang="en-US" altLang="zh-TW" sz="1600" dirty="0"/>
              <a:t>          Team's division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/>
              <a:t>Rank           Position in final standings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/>
              <a:t>G              Games played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 err="1"/>
              <a:t>GHome</a:t>
            </a:r>
            <a:r>
              <a:rPr lang="en-US" altLang="zh-TW" sz="1600" dirty="0"/>
              <a:t>          Games played at home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rgbClr val="FF0000"/>
                </a:solidFill>
              </a:rPr>
              <a:t>W              Wins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rgbClr val="FF0000"/>
                </a:solidFill>
              </a:rPr>
              <a:t>L              Losses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 err="1"/>
              <a:t>DivWin</a:t>
            </a:r>
            <a:r>
              <a:rPr lang="en-US" altLang="zh-TW" sz="1600" dirty="0"/>
              <a:t>         Division Winner (Y or N)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 err="1"/>
              <a:t>WCWin</a:t>
            </a:r>
            <a:r>
              <a:rPr lang="en-US" altLang="zh-TW" sz="1600" dirty="0"/>
              <a:t>          Wild Card Winner (Y or N)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 err="1"/>
              <a:t>LgWin</a:t>
            </a:r>
            <a:r>
              <a:rPr lang="en-US" altLang="zh-TW" sz="1600" dirty="0"/>
              <a:t>          League Champion(Y or N)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 err="1"/>
              <a:t>WSWin</a:t>
            </a:r>
            <a:r>
              <a:rPr lang="en-US" altLang="zh-TW" sz="1600" dirty="0"/>
              <a:t>          World Series Winner (Y or N)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/>
              <a:t>R              Runs scored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rgbClr val="FF0000"/>
                </a:solidFill>
              </a:rPr>
              <a:t>AB             At bats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rgbClr val="FF0000"/>
                </a:solidFill>
              </a:rPr>
              <a:t>H              Hits by batters</a:t>
            </a:r>
          </a:p>
          <a:p>
            <a:pPr lvl="1">
              <a:buFont typeface="Wingdings" panose="05000000000000000000" pitchFamily="2" charset="2"/>
              <a:buChar char="n"/>
            </a:pPr>
            <a:endParaRPr lang="en-US" altLang="zh-TW" sz="1600" dirty="0"/>
          </a:p>
        </p:txBody>
      </p:sp>
      <p:sp>
        <p:nvSpPr>
          <p:cNvPr id="9" name="內容版面配置區 3"/>
          <p:cNvSpPr txBox="1">
            <a:spLocks/>
          </p:cNvSpPr>
          <p:nvPr/>
        </p:nvSpPr>
        <p:spPr>
          <a:xfrm>
            <a:off x="4113885" y="1625987"/>
            <a:ext cx="5771271" cy="3559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rgbClr val="FF0000"/>
                </a:solidFill>
              </a:rPr>
              <a:t>2B             Doubles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rgbClr val="FF0000"/>
                </a:solidFill>
              </a:rPr>
              <a:t>3B             Triples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rgbClr val="FF0000"/>
                </a:solidFill>
              </a:rPr>
              <a:t>HR             Homeruns by batters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rgbClr val="FF0000"/>
                </a:solidFill>
              </a:rPr>
              <a:t>BB             Walks by batters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SO             Strikeouts by batters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SB             Stolen bases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CS             Caught stealing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rgbClr val="FF0000"/>
                </a:solidFill>
              </a:rPr>
              <a:t>HBP            Batters hit by pitch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rgbClr val="FF0000"/>
                </a:solidFill>
              </a:rPr>
              <a:t>SF             Sacrifice flies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RA             Opponents runs scored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ER             Earned runs allowed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ERA            Earned run average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CG             Complete games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SHO            Shutouts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SV             Saves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 err="1">
                <a:solidFill>
                  <a:schemeClr val="bg1"/>
                </a:solidFill>
              </a:rPr>
              <a:t>IPOuts</a:t>
            </a:r>
            <a:r>
              <a:rPr lang="en-US" altLang="zh-TW" sz="1600" dirty="0">
                <a:solidFill>
                  <a:schemeClr val="bg1"/>
                </a:solidFill>
              </a:rPr>
              <a:t>         Outs Pitched (innings pitched x 3)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HA             Hits allowed</a:t>
            </a:r>
          </a:p>
          <a:p>
            <a:pPr lvl="1">
              <a:buFont typeface="Wingdings" panose="05000000000000000000" pitchFamily="2" charset="2"/>
              <a:buChar char="n"/>
            </a:pPr>
            <a:endParaRPr lang="en-US" altLang="zh-TW" sz="1600" dirty="0"/>
          </a:p>
          <a:p>
            <a:pPr lvl="1">
              <a:buFont typeface="Wingdings" panose="05000000000000000000" pitchFamily="2" charset="2"/>
              <a:buChar char="n"/>
            </a:pPr>
            <a:endParaRPr lang="en-US" altLang="zh-TW" sz="1600" dirty="0"/>
          </a:p>
          <a:p>
            <a:pPr lvl="1">
              <a:buFont typeface="Wingdings" panose="05000000000000000000" pitchFamily="2" charset="2"/>
              <a:buChar char="n"/>
            </a:pP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4229926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1218</Words>
  <Application>Microsoft Macintosh PowerPoint</Application>
  <PresentationFormat>如螢幕大小 (4:3)</PresentationFormat>
  <Paragraphs>247</Paragraphs>
  <Slides>18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Arial</vt:lpstr>
      <vt:lpstr>Calibri</vt:lpstr>
      <vt:lpstr>Wingdings</vt:lpstr>
      <vt:lpstr>新細明體</vt:lpstr>
      <vt:lpstr>Office Theme</vt:lpstr>
      <vt:lpstr>Lahman Baseball Database</vt:lpstr>
      <vt:lpstr>Agenda</vt:lpstr>
      <vt:lpstr>Motivation</vt:lpstr>
      <vt:lpstr>Dataset Introduction</vt:lpstr>
      <vt:lpstr>Bill Beane's Formula</vt:lpstr>
      <vt:lpstr>Dataset Introduction</vt:lpstr>
      <vt:lpstr>Data wrangling – offensive </vt:lpstr>
      <vt:lpstr>Data wrangling - Batting Table</vt:lpstr>
      <vt:lpstr>Data wrangling - Teams</vt:lpstr>
      <vt:lpstr>Data wrangling - Teams</vt:lpstr>
      <vt:lpstr>Data wrangling - Salaries</vt:lpstr>
      <vt:lpstr>Defensive</vt:lpstr>
      <vt:lpstr>Data wrangling - Pitching</vt:lpstr>
      <vt:lpstr>Concept clarification</vt:lpstr>
      <vt:lpstr>Pitcher data analysis (for all pitcher)</vt:lpstr>
      <vt:lpstr>Classification</vt:lpstr>
      <vt:lpstr>Diagram </vt:lpstr>
      <vt:lpstr>Q&amp;A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2014-12-31T21:28:03Z</dcterms:created>
  <dcterms:modified xsi:type="dcterms:W3CDTF">2016-12-14T12:59:20Z</dcterms:modified>
</cp:coreProperties>
</file>