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4" r:id="rId3"/>
    <p:sldId id="257" r:id="rId4"/>
    <p:sldId id="263" r:id="rId5"/>
    <p:sldId id="284" r:id="rId6"/>
    <p:sldId id="266" r:id="rId7"/>
    <p:sldId id="262" r:id="rId8"/>
    <p:sldId id="289" r:id="rId9"/>
    <p:sldId id="265" r:id="rId10"/>
    <p:sldId id="267" r:id="rId11"/>
    <p:sldId id="268" r:id="rId12"/>
    <p:sldId id="270" r:id="rId13"/>
    <p:sldId id="274" r:id="rId14"/>
    <p:sldId id="281" r:id="rId15"/>
    <p:sldId id="275" r:id="rId16"/>
    <p:sldId id="276" r:id="rId17"/>
    <p:sldId id="277" r:id="rId18"/>
    <p:sldId id="290" r:id="rId19"/>
    <p:sldId id="282" r:id="rId20"/>
    <p:sldId id="283" r:id="rId21"/>
    <p:sldId id="271" r:id="rId22"/>
    <p:sldId id="292" r:id="rId23"/>
    <p:sldId id="272" r:id="rId24"/>
    <p:sldId id="291" r:id="rId25"/>
    <p:sldId id="280" r:id="rId26"/>
    <p:sldId id="278" r:id="rId27"/>
    <p:sldId id="279" r:id="rId28"/>
    <p:sldId id="269" r:id="rId29"/>
    <p:sldId id="273" r:id="rId30"/>
    <p:sldId id="285" r:id="rId31"/>
    <p:sldId id="288" r:id="rId32"/>
    <p:sldId id="286" r:id="rId33"/>
    <p:sldId id="259" r:id="rId34"/>
    <p:sldId id="2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08" autoAdjust="0"/>
  </p:normalViewPr>
  <p:slideViewPr>
    <p:cSldViewPr snapToGrid="0">
      <p:cViewPr>
        <p:scale>
          <a:sx n="70" d="100"/>
          <a:sy n="70"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F2D7E-6505-4430-8D3D-411C6E295882}" type="datetimeFigureOut">
              <a:rPr lang="zh-CN" altLang="en-US" smtClean="0"/>
              <a:t>2018/11/27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FF3CE-725F-4CD5-94A3-B4B709F1DFEA}" type="slidenum">
              <a:rPr lang="zh-CN" altLang="en-US" smtClean="0"/>
              <a:t>‹#›</a:t>
            </a:fld>
            <a:endParaRPr lang="zh-CN" altLang="en-US"/>
          </a:p>
        </p:txBody>
      </p:sp>
    </p:spTree>
    <p:extLst>
      <p:ext uri="{BB962C8B-B14F-4D97-AF65-F5344CB8AC3E}">
        <p14:creationId xmlns:p14="http://schemas.microsoft.com/office/powerpoint/2010/main" val="259070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Stanford Prof. Manning </a:t>
            </a:r>
            <a:r>
              <a:rPr lang="zh-CN" altLang="en-US" dirty="0" smtClean="0"/>
              <a:t>本科就修了数学、计算机、语言学三个学位</a:t>
            </a:r>
            <a:endParaRPr lang="zh-CN" altLang="en-US" dirty="0"/>
          </a:p>
        </p:txBody>
      </p:sp>
      <p:sp>
        <p:nvSpPr>
          <p:cNvPr id="4" name="灯片编号占位符 3"/>
          <p:cNvSpPr>
            <a:spLocks noGrp="1"/>
          </p:cNvSpPr>
          <p:nvPr>
            <p:ph type="sldNum" sz="quarter" idx="10"/>
          </p:nvPr>
        </p:nvSpPr>
        <p:spPr/>
        <p:txBody>
          <a:bodyPr/>
          <a:lstStyle/>
          <a:p>
            <a:fld id="{1EAFF3CE-725F-4CD5-94A3-B4B709F1DFEA}" type="slidenum">
              <a:rPr lang="zh-CN" altLang="en-US" smtClean="0"/>
              <a:t>8</a:t>
            </a:fld>
            <a:endParaRPr lang="zh-CN" altLang="en-US"/>
          </a:p>
        </p:txBody>
      </p:sp>
    </p:spTree>
    <p:extLst>
      <p:ext uri="{BB962C8B-B14F-4D97-AF65-F5344CB8AC3E}">
        <p14:creationId xmlns:p14="http://schemas.microsoft.com/office/powerpoint/2010/main" val="1564632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AFF3CE-725F-4CD5-94A3-B4B709F1DFEA}" type="slidenum">
              <a:rPr lang="zh-CN" altLang="en-US" smtClean="0"/>
              <a:t>11</a:t>
            </a:fld>
            <a:endParaRPr lang="zh-CN" altLang="en-US"/>
          </a:p>
        </p:txBody>
      </p:sp>
    </p:spTree>
    <p:extLst>
      <p:ext uri="{BB962C8B-B14F-4D97-AF65-F5344CB8AC3E}">
        <p14:creationId xmlns:p14="http://schemas.microsoft.com/office/powerpoint/2010/main" val="201996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普通</a:t>
            </a:r>
            <a:r>
              <a:rPr lang="en-US" altLang="zh-CN" dirty="0" err="1" smtClean="0"/>
              <a:t>gan</a:t>
            </a:r>
            <a:r>
              <a:rPr lang="zh-CN" altLang="en-US" dirty="0" smtClean="0"/>
              <a:t>训练时，不管你预测出什么，下一个词都会填入</a:t>
            </a:r>
            <a:r>
              <a:rPr lang="en-US" altLang="zh-CN" dirty="0" smtClean="0"/>
              <a:t>ground truth </a:t>
            </a:r>
            <a:r>
              <a:rPr lang="zh-CN" altLang="en-US" dirty="0" smtClean="0"/>
              <a:t>的词，相当于普通</a:t>
            </a:r>
            <a:r>
              <a:rPr lang="en-US" altLang="zh-CN" dirty="0" err="1" smtClean="0"/>
              <a:t>gan</a:t>
            </a:r>
            <a:r>
              <a:rPr lang="zh-CN" altLang="en-US" dirty="0" smtClean="0"/>
              <a:t>训练时，都用标准答案妨碍了</a:t>
            </a:r>
            <a:r>
              <a:rPr lang="en-US" altLang="zh-CN" dirty="0" smtClean="0"/>
              <a:t>generator</a:t>
            </a:r>
            <a:r>
              <a:rPr lang="zh-CN" altLang="en-US" dirty="0" smtClean="0"/>
              <a:t>的探索过程。这也叫做</a:t>
            </a:r>
            <a:r>
              <a:rPr lang="en-US" altLang="zh-CN" dirty="0" smtClean="0"/>
              <a:t>teacher forcing.</a:t>
            </a:r>
            <a:r>
              <a:rPr lang="zh-CN" altLang="en-US" dirty="0" smtClean="0"/>
              <a:t>然后训练用的是</a:t>
            </a:r>
            <a:r>
              <a:rPr lang="en-US" altLang="zh-CN" dirty="0" smtClean="0"/>
              <a:t>maximum likelihood</a:t>
            </a:r>
            <a:r>
              <a:rPr lang="zh-CN" altLang="en-US" dirty="0" smtClean="0"/>
              <a:t>来调参</a:t>
            </a:r>
            <a:endParaRPr lang="en-US" altLang="zh-CN" dirty="0" smtClean="0"/>
          </a:p>
          <a:p>
            <a:r>
              <a:rPr lang="zh-CN" altLang="en-US" dirty="0" smtClean="0"/>
              <a:t>而且</a:t>
            </a:r>
            <a:r>
              <a:rPr lang="en-US" altLang="zh-CN" dirty="0" smtClean="0"/>
              <a:t>mask </a:t>
            </a:r>
            <a:r>
              <a:rPr lang="en-US" altLang="zh-CN" dirty="0" err="1" smtClean="0"/>
              <a:t>gan</a:t>
            </a:r>
            <a:r>
              <a:rPr lang="en-US" altLang="zh-CN" dirty="0" smtClean="0"/>
              <a:t> </a:t>
            </a:r>
            <a:r>
              <a:rPr lang="zh-CN" altLang="en-US" dirty="0" smtClean="0"/>
              <a:t>时，训练时预测出什么，下一个词就传入什么；现在这些用的是</a:t>
            </a:r>
            <a:r>
              <a:rPr lang="en-US" altLang="zh-CN" dirty="0" smtClean="0"/>
              <a:t>mask</a:t>
            </a:r>
            <a:r>
              <a:rPr lang="zh-CN" altLang="en-US" dirty="0" smtClean="0"/>
              <a:t>后生成出来的词语，然后用的是强化学习进行梯度下降调参</a:t>
            </a:r>
            <a:endParaRPr lang="zh-CN" altLang="en-US" dirty="0"/>
          </a:p>
        </p:txBody>
      </p:sp>
      <p:sp>
        <p:nvSpPr>
          <p:cNvPr id="4" name="灯片编号占位符 3"/>
          <p:cNvSpPr>
            <a:spLocks noGrp="1"/>
          </p:cNvSpPr>
          <p:nvPr>
            <p:ph type="sldNum" sz="quarter" idx="10"/>
          </p:nvPr>
        </p:nvSpPr>
        <p:spPr/>
        <p:txBody>
          <a:bodyPr/>
          <a:lstStyle/>
          <a:p>
            <a:fld id="{1EAFF3CE-725F-4CD5-94A3-B4B709F1DFEA}" type="slidenum">
              <a:rPr lang="zh-CN" altLang="en-US" smtClean="0"/>
              <a:t>21</a:t>
            </a:fld>
            <a:endParaRPr lang="zh-CN" altLang="en-US"/>
          </a:p>
        </p:txBody>
      </p:sp>
    </p:spTree>
    <p:extLst>
      <p:ext uri="{BB962C8B-B14F-4D97-AF65-F5344CB8AC3E}">
        <p14:creationId xmlns:p14="http://schemas.microsoft.com/office/powerpoint/2010/main" val="4014447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AFF3CE-725F-4CD5-94A3-B4B709F1DFEA}" type="slidenum">
              <a:rPr lang="zh-CN" altLang="en-US" smtClean="0"/>
              <a:t>24</a:t>
            </a:fld>
            <a:endParaRPr lang="zh-CN" altLang="en-US"/>
          </a:p>
        </p:txBody>
      </p:sp>
    </p:spTree>
    <p:extLst>
      <p:ext uri="{BB962C8B-B14F-4D97-AF65-F5344CB8AC3E}">
        <p14:creationId xmlns:p14="http://schemas.microsoft.com/office/powerpoint/2010/main" val="287231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AFF3CE-725F-4CD5-94A3-B4B709F1DFEA}" type="slidenum">
              <a:rPr lang="zh-CN" altLang="en-US" smtClean="0"/>
              <a:t>33</a:t>
            </a:fld>
            <a:endParaRPr lang="zh-CN" altLang="en-US"/>
          </a:p>
        </p:txBody>
      </p:sp>
    </p:spTree>
    <p:extLst>
      <p:ext uri="{BB962C8B-B14F-4D97-AF65-F5344CB8AC3E}">
        <p14:creationId xmlns:p14="http://schemas.microsoft.com/office/powerpoint/2010/main" val="335861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104967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236355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52905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145342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188986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147127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333955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251652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165178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301217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C12FFAA-8F0A-4964-A1D9-9AA021FABF18}" type="datetimeFigureOut">
              <a:rPr lang="zh-CN" altLang="en-US" smtClean="0"/>
              <a:t>2018/11/27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351354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2FFAA-8F0A-4964-A1D9-9AA021FABF18}" type="datetimeFigureOut">
              <a:rPr lang="zh-CN" altLang="en-US" smtClean="0"/>
              <a:t>2018/11/27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32C72-8175-4F5A-862B-5ADD4746CB3B}" type="slidenum">
              <a:rPr lang="zh-CN" altLang="en-US" smtClean="0"/>
              <a:t>‹#›</a:t>
            </a:fld>
            <a:endParaRPr lang="zh-CN" altLang="en-US"/>
          </a:p>
        </p:txBody>
      </p:sp>
    </p:spTree>
    <p:extLst>
      <p:ext uri="{BB962C8B-B14F-4D97-AF65-F5344CB8AC3E}">
        <p14:creationId xmlns:p14="http://schemas.microsoft.com/office/powerpoint/2010/main" val="3761633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ddit.com/r/MachineLearning/comments/40ldq6/generative_adversarial_networks_for_text/"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medium.com/@yoav.goldberg?source=post_header_lockup" TargetMode="External"/><Relationship Id="rId4" Type="http://schemas.openxmlformats.org/officeDocument/2006/relationships/hyperlink" Target="https://medium.com/@yoav.goldberg/an-adversarial-review-of-adversarial-generation-of-natural-language-409ac3378bd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yoav.goldberg/an-adversarial-review-of-adversarial-generation-of-natural-language-409ac3378bd7"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hyperlink" Target="https://blog.csdn.net/perfectzq/article/details/71429558" TargetMode="External"/><Relationship Id="rId2" Type="http://schemas.openxmlformats.org/officeDocument/2006/relationships/hyperlink" Target="https://www.datasciencecentral.com/profiles/blogs/overview-of-artificial-intelligence-and-role-of-natural-language"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70.png"/><Relationship Id="rId5" Type="http://schemas.openxmlformats.org/officeDocument/2006/relationships/image" Target="../media/image34.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hyperlink" Target="http://www.cnblogs.com/initial-h/p/9468974.htm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reddit.com/r/MachineLearning/comments/40ldq6/generative_adversarial_networks_for_text/"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34980"/>
            <a:ext cx="9144000" cy="2387600"/>
          </a:xfrm>
        </p:spPr>
        <p:txBody>
          <a:bodyPr/>
          <a:lstStyle/>
          <a:p>
            <a:r>
              <a:rPr lang="en-US" altLang="zh-CN" b="1" dirty="0" smtClean="0"/>
              <a:t>GAN for Text Generation ?</a:t>
            </a:r>
            <a:endParaRPr lang="zh-CN" altLang="en-US" b="1" dirty="0"/>
          </a:p>
        </p:txBody>
      </p:sp>
      <p:sp>
        <p:nvSpPr>
          <p:cNvPr id="3" name="副标题 2"/>
          <p:cNvSpPr>
            <a:spLocks noGrp="1"/>
          </p:cNvSpPr>
          <p:nvPr>
            <p:ph type="subTitle" idx="1"/>
          </p:nvPr>
        </p:nvSpPr>
        <p:spPr>
          <a:xfrm>
            <a:off x="1341120" y="4072301"/>
            <a:ext cx="9144000" cy="1655762"/>
          </a:xfrm>
        </p:spPr>
        <p:txBody>
          <a:bodyPr/>
          <a:lstStyle/>
          <a:p>
            <a:r>
              <a:rPr lang="en-US" altLang="zh-CN" dirty="0" err="1" smtClean="0"/>
              <a:t>Yongcheng</a:t>
            </a:r>
            <a:r>
              <a:rPr lang="en-US" altLang="zh-CN" dirty="0" smtClean="0"/>
              <a:t> Wang</a:t>
            </a:r>
          </a:p>
          <a:p>
            <a:r>
              <a:rPr lang="en-US" altLang="zh-CN" dirty="0" smtClean="0"/>
              <a:t>Nov 27</a:t>
            </a:r>
            <a:r>
              <a:rPr lang="en-US" altLang="zh-CN" baseline="30000" dirty="0" smtClean="0"/>
              <a:t>th</a:t>
            </a:r>
            <a:r>
              <a:rPr lang="en-US" altLang="zh-CN" dirty="0" smtClean="0"/>
              <a:t>, 2018</a:t>
            </a:r>
            <a:endParaRPr lang="zh-CN" altLang="en-US" dirty="0"/>
          </a:p>
        </p:txBody>
      </p:sp>
    </p:spTree>
    <p:extLst>
      <p:ext uri="{BB962C8B-B14F-4D97-AF65-F5344CB8AC3E}">
        <p14:creationId xmlns:p14="http://schemas.microsoft.com/office/powerpoint/2010/main" val="8237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8599" y="0"/>
            <a:ext cx="8228535" cy="769441"/>
          </a:xfrm>
          <a:prstGeom prst="rect">
            <a:avLst/>
          </a:prstGeom>
          <a:noFill/>
        </p:spPr>
        <p:txBody>
          <a:bodyPr wrap="none" lIns="91440" tIns="45720" rIns="91440" bIns="45720">
            <a:spAutoFit/>
          </a:bodyPr>
          <a:lstStyle/>
          <a:p>
            <a:pPr algn="ctr"/>
            <a:r>
              <a:rPr lang="en-US" altLang="zh-CN" sz="4400" b="1" dirty="0" smtClean="0">
                <a:latin typeface="Sitka Small" panose="02000505000000020004" pitchFamily="2" charset="0"/>
              </a:rPr>
              <a:t>GANs for Text Generation?</a:t>
            </a: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pic>
        <p:nvPicPr>
          <p:cNvPr id="2" name="图片 1"/>
          <p:cNvPicPr>
            <a:picLocks noChangeAspect="1"/>
          </p:cNvPicPr>
          <p:nvPr/>
        </p:nvPicPr>
        <p:blipFill>
          <a:blip r:embed="rId2"/>
          <a:stretch>
            <a:fillRect/>
          </a:stretch>
        </p:blipFill>
        <p:spPr>
          <a:xfrm>
            <a:off x="2709570" y="769441"/>
            <a:ext cx="6772857" cy="5829657"/>
          </a:xfrm>
          <a:prstGeom prst="rect">
            <a:avLst/>
          </a:prstGeom>
          <a:ln>
            <a:solidFill>
              <a:schemeClr val="tx2">
                <a:lumMod val="40000"/>
                <a:lumOff val="60000"/>
              </a:schemeClr>
            </a:solidFill>
          </a:ln>
        </p:spPr>
      </p:pic>
      <p:sp>
        <p:nvSpPr>
          <p:cNvPr id="6" name="文本框 5"/>
          <p:cNvSpPr txBox="1"/>
          <p:nvPr/>
        </p:nvSpPr>
        <p:spPr>
          <a:xfrm>
            <a:off x="10760765" y="6082748"/>
            <a:ext cx="954107" cy="369332"/>
          </a:xfrm>
          <a:prstGeom prst="rect">
            <a:avLst/>
          </a:prstGeom>
          <a:solidFill>
            <a:schemeClr val="accent1">
              <a:lumMod val="20000"/>
              <a:lumOff val="80000"/>
            </a:schemeClr>
          </a:solidFill>
          <a:ln>
            <a:noFill/>
          </a:ln>
        </p:spPr>
        <p:txBody>
          <a:bodyPr wrap="none" rtlCol="0">
            <a:spAutoFit/>
          </a:bodyPr>
          <a:lstStyle/>
          <a:p>
            <a:r>
              <a:rPr lang="en-US" altLang="zh-CN" dirty="0" smtClean="0">
                <a:hlinkClick r:id="rId3"/>
              </a:rPr>
              <a:t>&lt;LINK&gt;</a:t>
            </a:r>
            <a:endParaRPr lang="zh-CN" altLang="en-US" dirty="0"/>
          </a:p>
        </p:txBody>
      </p:sp>
      <p:cxnSp>
        <p:nvCxnSpPr>
          <p:cNvPr id="7" name="直接连接符 6"/>
          <p:cNvCxnSpPr/>
          <p:nvPr/>
        </p:nvCxnSpPr>
        <p:spPr>
          <a:xfrm>
            <a:off x="3816626" y="4611757"/>
            <a:ext cx="25974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94783" y="5208104"/>
            <a:ext cx="22396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863547" y="5472906"/>
            <a:ext cx="1232452" cy="265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261953" y="6069253"/>
            <a:ext cx="1258117" cy="2122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4274325" y="3564835"/>
            <a:ext cx="12054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941982" y="3578087"/>
            <a:ext cx="1099931" cy="278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67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5418" y="425470"/>
            <a:ext cx="11430437" cy="7417415"/>
          </a:xfrm>
          <a:prstGeom prst="rect">
            <a:avLst/>
          </a:prstGeom>
          <a:noFill/>
        </p:spPr>
        <p:txBody>
          <a:bodyPr wrap="none" lIns="91440" tIns="45720" rIns="91440" bIns="45720">
            <a:spAutoFit/>
          </a:bodyPr>
          <a:lstStyle/>
          <a:p>
            <a:r>
              <a:rPr lang="en-US" altLang="zh-CN" sz="4000" b="1" dirty="0" smtClean="0">
                <a:latin typeface="Sitka Small" panose="02000505000000020004" pitchFamily="2" charset="0"/>
              </a:rPr>
              <a:t>Papers Review</a:t>
            </a:r>
          </a:p>
          <a:p>
            <a:endParaRPr lang="en-US" altLang="zh-CN" sz="4000" b="1" dirty="0">
              <a:latin typeface="Sitka Small" panose="02000505000000020004" pitchFamily="2" charset="0"/>
            </a:endParaRPr>
          </a:p>
          <a:p>
            <a:r>
              <a:rPr lang="en-US" altLang="zh-CN" sz="2800" dirty="0">
                <a:latin typeface="Bodoni MT" panose="02070603080606020203" pitchFamily="18" charset="0"/>
              </a:rPr>
              <a:t>       </a:t>
            </a:r>
            <a:r>
              <a:rPr lang="en-US" altLang="zh-CN" sz="2800" dirty="0" smtClean="0">
                <a:latin typeface="Bodoni MT" panose="02070603080606020203" pitchFamily="18" charset="0"/>
              </a:rPr>
              <a:t>- Adversarial Generation of Natural Language   </a:t>
            </a:r>
            <a:r>
              <a:rPr lang="en-US" altLang="zh-CN" dirty="0" smtClean="0">
                <a:latin typeface="Bodoni MT" panose="02070603080606020203" pitchFamily="18" charset="0"/>
              </a:rPr>
              <a:t>(2016)</a:t>
            </a:r>
          </a:p>
          <a:p>
            <a:r>
              <a:rPr lang="en-US" altLang="zh-CN" dirty="0" smtClean="0">
                <a:latin typeface="Bodoni MT" panose="02070603080606020203" pitchFamily="18" charset="0"/>
              </a:rPr>
              <a:t>              {Sai </a:t>
            </a:r>
            <a:r>
              <a:rPr lang="en-US" altLang="zh-CN" dirty="0" err="1" smtClean="0">
                <a:latin typeface="Bodoni MT" panose="02070603080606020203" pitchFamily="18" charset="0"/>
              </a:rPr>
              <a:t>Rajeswar</a:t>
            </a:r>
            <a:r>
              <a:rPr lang="en-US" altLang="zh-CN" dirty="0" smtClean="0">
                <a:latin typeface="Bodoni MT" panose="02070603080606020203" pitchFamily="18" charset="0"/>
              </a:rPr>
              <a:t>, Sandeep Subramanian, Francis </a:t>
            </a:r>
            <a:r>
              <a:rPr lang="en-US" altLang="zh-CN" dirty="0" err="1" smtClean="0">
                <a:latin typeface="Bodoni MT" panose="02070603080606020203" pitchFamily="18" charset="0"/>
              </a:rPr>
              <a:t>Dutil</a:t>
            </a:r>
            <a:r>
              <a:rPr lang="en-US" altLang="zh-CN" dirty="0" smtClean="0">
                <a:latin typeface="Bodoni MT" panose="02070603080606020203" pitchFamily="18" charset="0"/>
              </a:rPr>
              <a:t>, Christopher Pal, Aaron </a:t>
            </a:r>
            <a:r>
              <a:rPr lang="en-US" altLang="zh-CN" dirty="0" err="1" smtClean="0">
                <a:latin typeface="Bodoni MT" panose="02070603080606020203" pitchFamily="18" charset="0"/>
              </a:rPr>
              <a:t>Courville</a:t>
            </a:r>
            <a:r>
              <a:rPr lang="en-US" altLang="zh-CN" dirty="0" smtClean="0">
                <a:latin typeface="Bodoni MT" panose="02070603080606020203" pitchFamily="18" charset="0"/>
              </a:rPr>
              <a:t>} @ </a:t>
            </a:r>
            <a:r>
              <a:rPr lang="en-US" altLang="zh-CN" dirty="0" err="1" smtClean="0">
                <a:latin typeface="Bodoni MT" panose="02070603080606020203" pitchFamily="18" charset="0"/>
              </a:rPr>
              <a:t>Umontreal</a:t>
            </a:r>
            <a:r>
              <a:rPr lang="en-US" altLang="zh-CN" dirty="0">
                <a:latin typeface="Bodoni MT" panose="02070603080606020203" pitchFamily="18" charset="0"/>
              </a:rPr>
              <a:t> </a:t>
            </a:r>
            <a:r>
              <a:rPr lang="en-US" altLang="zh-CN" dirty="0" smtClean="0">
                <a:latin typeface="Bodoni MT" panose="02070603080606020203" pitchFamily="18" charset="0"/>
              </a:rPr>
              <a:t>MILA</a:t>
            </a:r>
          </a:p>
          <a:p>
            <a:r>
              <a:rPr lang="en-US" altLang="zh-CN" dirty="0" smtClean="0">
                <a:latin typeface="Bodoni MT" panose="02070603080606020203" pitchFamily="18" charset="0"/>
              </a:rPr>
              <a:t>	</a:t>
            </a:r>
            <a:r>
              <a:rPr lang="zh-CN" altLang="en-US" dirty="0" smtClean="0">
                <a:solidFill>
                  <a:srgbClr val="FF0000"/>
                </a:solidFill>
                <a:latin typeface="华文楷体" panose="02010600040101010101" pitchFamily="2" charset="-122"/>
                <a:ea typeface="华文楷体" panose="02010600040101010101" pitchFamily="2" charset="-122"/>
              </a:rPr>
              <a:t>注：蒙特利尔大学</a:t>
            </a:r>
            <a:r>
              <a:rPr lang="en-US" altLang="zh-CN" dirty="0" smtClean="0">
                <a:solidFill>
                  <a:srgbClr val="FF0000"/>
                </a:solidFill>
                <a:latin typeface="华文楷体" panose="02010600040101010101" pitchFamily="2" charset="-122"/>
                <a:ea typeface="华文楷体" panose="02010600040101010101" pitchFamily="2" charset="-122"/>
              </a:rPr>
              <a:t>2017</a:t>
            </a:r>
            <a:r>
              <a:rPr lang="zh-CN" altLang="en-US" dirty="0" smtClean="0">
                <a:solidFill>
                  <a:srgbClr val="FF0000"/>
                </a:solidFill>
                <a:latin typeface="华文楷体" panose="02010600040101010101" pitchFamily="2" charset="-122"/>
                <a:ea typeface="华文楷体" panose="02010600040101010101" pitchFamily="2" charset="-122"/>
              </a:rPr>
              <a:t>年暑期 深度学习</a:t>
            </a:r>
            <a:r>
              <a:rPr lang="en-US" altLang="zh-CN" dirty="0" smtClean="0">
                <a:solidFill>
                  <a:srgbClr val="FF0000"/>
                </a:solidFill>
                <a:latin typeface="华文楷体" panose="02010600040101010101" pitchFamily="2" charset="-122"/>
                <a:ea typeface="华文楷体" panose="02010600040101010101" pitchFamily="2" charset="-122"/>
              </a:rPr>
              <a:t>&amp;</a:t>
            </a:r>
            <a:r>
              <a:rPr lang="zh-CN" altLang="en-US" dirty="0" smtClean="0">
                <a:solidFill>
                  <a:srgbClr val="FF0000"/>
                </a:solidFill>
                <a:latin typeface="华文楷体" panose="02010600040101010101" pitchFamily="2" charset="-122"/>
                <a:ea typeface="华文楷体" panose="02010600040101010101" pitchFamily="2" charset="-122"/>
              </a:rPr>
              <a:t>强化学习    课程视频</a:t>
            </a:r>
            <a:r>
              <a:rPr lang="en-US" altLang="zh-CN" dirty="0" smtClean="0">
                <a:solidFill>
                  <a:srgbClr val="FF0000"/>
                </a:solidFill>
                <a:latin typeface="华文楷体" panose="02010600040101010101" pitchFamily="2" charset="-122"/>
                <a:ea typeface="华文楷体" panose="02010600040101010101" pitchFamily="2" charset="-122"/>
              </a:rPr>
              <a:t>/</a:t>
            </a:r>
            <a:r>
              <a:rPr lang="zh-CN" altLang="en-US" dirty="0" smtClean="0">
                <a:solidFill>
                  <a:srgbClr val="FF0000"/>
                </a:solidFill>
                <a:latin typeface="华文楷体" panose="02010600040101010101" pitchFamily="2" charset="-122"/>
                <a:ea typeface="华文楷体" panose="02010600040101010101" pitchFamily="2" charset="-122"/>
              </a:rPr>
              <a:t>课件 </a:t>
            </a:r>
            <a:r>
              <a:rPr lang="zh-CN" altLang="en-US" dirty="0" smtClean="0">
                <a:solidFill>
                  <a:srgbClr val="FF0000"/>
                </a:solidFill>
                <a:latin typeface="华文楷体" panose="02010600040101010101" pitchFamily="2" charset="-122"/>
                <a:ea typeface="华文楷体" panose="02010600040101010101" pitchFamily="2" charset="-122"/>
              </a:rPr>
              <a:t>在网上可以看</a:t>
            </a:r>
            <a:endParaRPr lang="en-US" altLang="zh-CN" dirty="0" smtClean="0">
              <a:solidFill>
                <a:srgbClr val="FF0000"/>
              </a:solidFill>
              <a:latin typeface="华文楷体" panose="02010600040101010101" pitchFamily="2" charset="-122"/>
              <a:ea typeface="华文楷体" panose="02010600040101010101" pitchFamily="2" charset="-122"/>
            </a:endParaRPr>
          </a:p>
          <a:p>
            <a:r>
              <a:rPr lang="en-US" altLang="zh-CN" sz="2800" dirty="0">
                <a:latin typeface="Bodoni MT" panose="02070603080606020203" pitchFamily="18" charset="0"/>
              </a:rPr>
              <a:t>      </a:t>
            </a:r>
            <a:endParaRPr lang="en-US" altLang="zh-CN" sz="2800" dirty="0" smtClean="0">
              <a:latin typeface="Bodoni MT" panose="02070603080606020203" pitchFamily="18" charset="0"/>
            </a:endParaRPr>
          </a:p>
          <a:p>
            <a:r>
              <a:rPr lang="en-US" altLang="zh-CN" sz="2800" dirty="0">
                <a:latin typeface="Bodoni MT" panose="02070603080606020203" pitchFamily="18" charset="0"/>
              </a:rPr>
              <a:t> </a:t>
            </a:r>
            <a:r>
              <a:rPr lang="en-US" altLang="zh-CN" sz="2800" dirty="0" smtClean="0">
                <a:latin typeface="Bodoni MT" panose="02070603080606020203" pitchFamily="18" charset="0"/>
              </a:rPr>
              <a:t>      - </a:t>
            </a:r>
            <a:r>
              <a:rPr lang="en-US" altLang="zh-CN" sz="2800" dirty="0" err="1">
                <a:latin typeface="Bodoni MT" panose="02070603080606020203" pitchFamily="18" charset="0"/>
              </a:rPr>
              <a:t>MaskGAN</a:t>
            </a:r>
            <a:r>
              <a:rPr lang="en-US" altLang="zh-CN" sz="2800" dirty="0">
                <a:latin typeface="Bodoni MT" panose="02070603080606020203" pitchFamily="18" charset="0"/>
              </a:rPr>
              <a:t>: Better Text Generation via Filling in the ______</a:t>
            </a:r>
          </a:p>
          <a:p>
            <a:r>
              <a:rPr lang="en-US" altLang="zh-CN" sz="2800" dirty="0">
                <a:latin typeface="Bodoni MT" panose="02070603080606020203" pitchFamily="18" charset="0"/>
              </a:rPr>
              <a:t>	</a:t>
            </a:r>
            <a:r>
              <a:rPr lang="en-US" altLang="zh-CN" dirty="0">
                <a:latin typeface="Bodoni MT" panose="02070603080606020203" pitchFamily="18" charset="0"/>
              </a:rPr>
              <a:t>{William </a:t>
            </a:r>
            <a:r>
              <a:rPr lang="en-US" altLang="zh-CN" dirty="0" err="1">
                <a:latin typeface="Bodoni MT" panose="02070603080606020203" pitchFamily="18" charset="0"/>
              </a:rPr>
              <a:t>Fedus</a:t>
            </a:r>
            <a:r>
              <a:rPr lang="en-US" altLang="zh-CN" dirty="0">
                <a:latin typeface="Bodoni MT" panose="02070603080606020203" pitchFamily="18" charset="0"/>
              </a:rPr>
              <a:t>, Ian </a:t>
            </a:r>
            <a:r>
              <a:rPr lang="en-US" altLang="zh-CN" dirty="0" err="1">
                <a:latin typeface="Bodoni MT" panose="02070603080606020203" pitchFamily="18" charset="0"/>
              </a:rPr>
              <a:t>Goodfellow</a:t>
            </a:r>
            <a:r>
              <a:rPr lang="en-US" altLang="zh-CN" dirty="0">
                <a:latin typeface="Bodoni MT" panose="02070603080606020203" pitchFamily="18" charset="0"/>
              </a:rPr>
              <a:t> and Andrew M. Dai}@Google Grain    (ICLR 2018)  </a:t>
            </a:r>
            <a:r>
              <a:rPr lang="en-US" altLang="zh-CN" sz="2800" dirty="0" smtClean="0">
                <a:latin typeface="Bodoni MT" panose="02070603080606020203" pitchFamily="18" charset="0"/>
              </a:rPr>
              <a:t> </a:t>
            </a:r>
          </a:p>
          <a:p>
            <a:endParaRPr lang="en-US" altLang="zh-CN" sz="2800" dirty="0" smtClean="0">
              <a:latin typeface="Bodoni MT" panose="02070603080606020203" pitchFamily="18" charset="0"/>
            </a:endParaRPr>
          </a:p>
          <a:p>
            <a:r>
              <a:rPr lang="en-US" altLang="zh-CN" sz="2800" dirty="0" smtClean="0">
                <a:latin typeface="Bodoni MT" panose="02070603080606020203" pitchFamily="18" charset="0"/>
              </a:rPr>
              <a:t>       - </a:t>
            </a:r>
            <a:r>
              <a:rPr lang="en-US" altLang="zh-CN" sz="2800" dirty="0">
                <a:latin typeface="Bodoni MT" panose="02070603080606020203" pitchFamily="18" charset="0"/>
              </a:rPr>
              <a:t>Generating Text via Adversarial Training  (</a:t>
            </a:r>
            <a:r>
              <a:rPr lang="en-US" altLang="zh-CN" sz="2800" dirty="0" smtClean="0">
                <a:latin typeface="Bodoni MT" panose="02070603080606020203" pitchFamily="18" charset="0"/>
              </a:rPr>
              <a:t>NIPS workshop </a:t>
            </a:r>
            <a:r>
              <a:rPr lang="en-US" altLang="zh-CN" sz="2800" dirty="0">
                <a:latin typeface="Bodoni MT" panose="02070603080606020203" pitchFamily="18" charset="0"/>
              </a:rPr>
              <a:t>2016)</a:t>
            </a:r>
          </a:p>
          <a:p>
            <a:r>
              <a:rPr lang="en-US" altLang="zh-CN" sz="2800" dirty="0">
                <a:latin typeface="Bodoni MT" panose="02070603080606020203" pitchFamily="18" charset="0"/>
              </a:rPr>
              <a:t>	</a:t>
            </a:r>
            <a:r>
              <a:rPr lang="en-US" altLang="zh-CN" dirty="0">
                <a:latin typeface="Bodoni MT" panose="02070603080606020203" pitchFamily="18" charset="0"/>
              </a:rPr>
              <a:t>{</a:t>
            </a:r>
            <a:r>
              <a:rPr lang="en-US" altLang="zh-CN" dirty="0" err="1">
                <a:latin typeface="Bodoni MT" panose="02070603080606020203" pitchFamily="18" charset="0"/>
              </a:rPr>
              <a:t>Yizhe</a:t>
            </a:r>
            <a:r>
              <a:rPr lang="en-US" altLang="zh-CN" dirty="0">
                <a:latin typeface="Bodoni MT" panose="02070603080606020203" pitchFamily="18" charset="0"/>
              </a:rPr>
              <a:t> Zhang, </a:t>
            </a:r>
            <a:r>
              <a:rPr lang="en-US" altLang="zh-CN" dirty="0" err="1">
                <a:latin typeface="Bodoni MT" panose="02070603080606020203" pitchFamily="18" charset="0"/>
              </a:rPr>
              <a:t>Zhe</a:t>
            </a:r>
            <a:r>
              <a:rPr lang="en-US" altLang="zh-CN" dirty="0">
                <a:latin typeface="Bodoni MT" panose="02070603080606020203" pitchFamily="18" charset="0"/>
              </a:rPr>
              <a:t> </a:t>
            </a:r>
            <a:r>
              <a:rPr lang="en-US" altLang="zh-CN" dirty="0" err="1">
                <a:latin typeface="Bodoni MT" panose="02070603080606020203" pitchFamily="18" charset="0"/>
              </a:rPr>
              <a:t>Gan</a:t>
            </a:r>
            <a:r>
              <a:rPr lang="en-US" altLang="zh-CN" dirty="0">
                <a:latin typeface="Bodoni MT" panose="02070603080606020203" pitchFamily="18" charset="0"/>
              </a:rPr>
              <a:t>, Lawrence </a:t>
            </a:r>
            <a:r>
              <a:rPr lang="en-US" altLang="zh-CN" dirty="0" err="1">
                <a:latin typeface="Bodoni MT" panose="02070603080606020203" pitchFamily="18" charset="0"/>
              </a:rPr>
              <a:t>Carin</a:t>
            </a:r>
            <a:r>
              <a:rPr lang="en-US" altLang="zh-CN" dirty="0">
                <a:latin typeface="Bodoni MT" panose="02070603080606020203" pitchFamily="18" charset="0"/>
              </a:rPr>
              <a:t>} @ Duke University</a:t>
            </a:r>
          </a:p>
          <a:p>
            <a:endParaRPr lang="en-US" altLang="zh-CN" sz="2800" dirty="0" smtClean="0">
              <a:latin typeface="Bodoni MT" panose="02070603080606020203" pitchFamily="18" charset="0"/>
            </a:endParaRPr>
          </a:p>
          <a:p>
            <a:r>
              <a:rPr lang="en-US" altLang="zh-CN" sz="2800" dirty="0" smtClean="0">
                <a:latin typeface="Bodoni MT" panose="02070603080606020203" pitchFamily="18" charset="0"/>
              </a:rPr>
              <a:t>       - Adversarial </a:t>
            </a:r>
            <a:r>
              <a:rPr lang="en-US" altLang="zh-CN" sz="2800" dirty="0">
                <a:latin typeface="Bodoni MT" panose="02070603080606020203" pitchFamily="18" charset="0"/>
              </a:rPr>
              <a:t>Feature Matching for Text </a:t>
            </a:r>
            <a:r>
              <a:rPr lang="en-US" altLang="zh-CN" sz="2800" dirty="0" smtClean="0">
                <a:latin typeface="Bodoni MT" panose="02070603080606020203" pitchFamily="18" charset="0"/>
              </a:rPr>
              <a:t>Generation </a:t>
            </a:r>
            <a:r>
              <a:rPr lang="en-US" altLang="zh-CN" dirty="0" smtClean="0">
                <a:latin typeface="Bodoni MT" panose="02070603080606020203" pitchFamily="18" charset="0"/>
              </a:rPr>
              <a:t>(PMLR 2017)</a:t>
            </a:r>
            <a:r>
              <a:rPr lang="en-US" altLang="zh-CN" sz="2800" dirty="0" smtClean="0">
                <a:latin typeface="Bodoni MT" panose="02070603080606020203" pitchFamily="18" charset="0"/>
              </a:rPr>
              <a:t> </a:t>
            </a:r>
          </a:p>
          <a:p>
            <a:r>
              <a:rPr lang="en-US" altLang="zh-CN" sz="2800" dirty="0">
                <a:latin typeface="Bodoni MT" panose="02070603080606020203" pitchFamily="18" charset="0"/>
              </a:rPr>
              <a:t>	</a:t>
            </a:r>
            <a:r>
              <a:rPr lang="en-US" altLang="zh-CN" sz="1400" dirty="0">
                <a:latin typeface="Bodoni MT" panose="02070603080606020203" pitchFamily="18" charset="0"/>
              </a:rPr>
              <a:t>{</a:t>
            </a:r>
            <a:r>
              <a:rPr lang="en-US" altLang="zh-CN" sz="1400" dirty="0" err="1">
                <a:latin typeface="Bodoni MT" panose="02070603080606020203" pitchFamily="18" charset="0"/>
              </a:rPr>
              <a:t>Yizhe</a:t>
            </a:r>
            <a:r>
              <a:rPr lang="en-US" altLang="zh-CN" sz="1400" dirty="0">
                <a:latin typeface="Bodoni MT" panose="02070603080606020203" pitchFamily="18" charset="0"/>
              </a:rPr>
              <a:t> Zhang, </a:t>
            </a:r>
            <a:r>
              <a:rPr lang="en-US" altLang="zh-CN" sz="1400" dirty="0" err="1">
                <a:latin typeface="Bodoni MT" panose="02070603080606020203" pitchFamily="18" charset="0"/>
              </a:rPr>
              <a:t>Zhe</a:t>
            </a:r>
            <a:r>
              <a:rPr lang="en-US" altLang="zh-CN" sz="1400" dirty="0">
                <a:latin typeface="Bodoni MT" panose="02070603080606020203" pitchFamily="18" charset="0"/>
              </a:rPr>
              <a:t> </a:t>
            </a:r>
            <a:r>
              <a:rPr lang="en-US" altLang="zh-CN" sz="1400" dirty="0" err="1">
                <a:latin typeface="Bodoni MT" panose="02070603080606020203" pitchFamily="18" charset="0"/>
              </a:rPr>
              <a:t>Gan</a:t>
            </a:r>
            <a:r>
              <a:rPr lang="en-US" altLang="zh-CN" sz="1400" dirty="0">
                <a:latin typeface="Bodoni MT" panose="02070603080606020203" pitchFamily="18" charset="0"/>
              </a:rPr>
              <a:t>, Kai Fan, </a:t>
            </a:r>
            <a:r>
              <a:rPr lang="en-US" altLang="zh-CN" sz="1400" dirty="0" err="1">
                <a:latin typeface="Bodoni MT" panose="02070603080606020203" pitchFamily="18" charset="0"/>
              </a:rPr>
              <a:t>Zhi</a:t>
            </a:r>
            <a:r>
              <a:rPr lang="en-US" altLang="zh-CN" sz="1400" dirty="0">
                <a:latin typeface="Bodoni MT" panose="02070603080606020203" pitchFamily="18" charset="0"/>
              </a:rPr>
              <a:t> Chen, Ricardo </a:t>
            </a:r>
            <a:r>
              <a:rPr lang="en-US" altLang="zh-CN" sz="1400" dirty="0" err="1">
                <a:latin typeface="Bodoni MT" panose="02070603080606020203" pitchFamily="18" charset="0"/>
              </a:rPr>
              <a:t>Henao</a:t>
            </a:r>
            <a:r>
              <a:rPr lang="en-US" altLang="zh-CN" sz="1400" dirty="0">
                <a:latin typeface="Bodoni MT" panose="02070603080606020203" pitchFamily="18" charset="0"/>
              </a:rPr>
              <a:t>, </a:t>
            </a:r>
            <a:r>
              <a:rPr lang="en-US" altLang="zh-CN" sz="1400" dirty="0" err="1">
                <a:latin typeface="Bodoni MT" panose="02070603080606020203" pitchFamily="18" charset="0"/>
              </a:rPr>
              <a:t>Dinghan</a:t>
            </a:r>
            <a:r>
              <a:rPr lang="en-US" altLang="zh-CN" sz="1400" dirty="0">
                <a:latin typeface="Bodoni MT" panose="02070603080606020203" pitchFamily="18" charset="0"/>
              </a:rPr>
              <a:t> Shen 1 Lawrence </a:t>
            </a:r>
            <a:r>
              <a:rPr lang="en-US" altLang="zh-CN" sz="1400" dirty="0" err="1">
                <a:latin typeface="Bodoni MT" panose="02070603080606020203" pitchFamily="18" charset="0"/>
              </a:rPr>
              <a:t>Carin</a:t>
            </a:r>
            <a:r>
              <a:rPr lang="en-US" altLang="zh-CN" sz="1400" dirty="0">
                <a:latin typeface="Bodoni MT" panose="02070603080606020203" pitchFamily="18" charset="0"/>
              </a:rPr>
              <a:t>}@Duke </a:t>
            </a:r>
            <a:r>
              <a:rPr lang="en-US" altLang="zh-CN" sz="1400" dirty="0" smtClean="0">
                <a:latin typeface="Bodoni MT" panose="02070603080606020203" pitchFamily="18" charset="0"/>
              </a:rPr>
              <a:t>University </a:t>
            </a:r>
            <a:endParaRPr lang="en-US" altLang="zh-CN" sz="1400" dirty="0">
              <a:latin typeface="Bodoni MT" panose="02070603080606020203" pitchFamily="18" charset="0"/>
            </a:endParaRPr>
          </a:p>
          <a:p>
            <a:endParaRPr lang="en-US" altLang="zh-CN" sz="2800" dirty="0">
              <a:latin typeface="Bodoni MT" panose="02070603080606020203" pitchFamily="18" charset="0"/>
            </a:endParaRPr>
          </a:p>
          <a:p>
            <a:endParaRPr lang="zh-CN" altLang="en-US" sz="2000" dirty="0">
              <a:latin typeface="Bodoni MT" panose="02070603080606020203" pitchFamily="18" charset="0"/>
            </a:endParaRPr>
          </a:p>
          <a:p>
            <a:pPr algn="ct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90216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pic>
        <p:nvPicPr>
          <p:cNvPr id="5" name="图片 4"/>
          <p:cNvPicPr>
            <a:picLocks noChangeAspect="1"/>
          </p:cNvPicPr>
          <p:nvPr/>
        </p:nvPicPr>
        <p:blipFill>
          <a:blip r:embed="rId2"/>
          <a:stretch>
            <a:fillRect/>
          </a:stretch>
        </p:blipFill>
        <p:spPr>
          <a:xfrm>
            <a:off x="627107" y="676624"/>
            <a:ext cx="5915025" cy="5876925"/>
          </a:xfrm>
          <a:prstGeom prst="rect">
            <a:avLst/>
          </a:prstGeom>
          <a:ln>
            <a:solidFill>
              <a:schemeClr val="accent1">
                <a:lumMod val="20000"/>
                <a:lumOff val="80000"/>
              </a:schemeClr>
            </a:solidFill>
          </a:ln>
        </p:spPr>
      </p:pic>
      <mc:AlternateContent xmlns:mc="http://schemas.openxmlformats.org/markup-compatibility/2006" xmlns:a14="http://schemas.microsoft.com/office/drawing/2010/main">
        <mc:Choice Requires="a14">
          <p:sp>
            <p:nvSpPr>
              <p:cNvPr id="7" name="矩形 6"/>
              <p:cNvSpPr/>
              <p:nvPr/>
            </p:nvSpPr>
            <p:spPr>
              <a:xfrm>
                <a:off x="6905330" y="1029763"/>
                <a:ext cx="4875853" cy="535531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𝐼</m:t>
                          </m:r>
                        </m:e>
                      </m:d>
                    </m:oMath>
                  </m:oMathPara>
                </a14:m>
                <a:endParaRPr lang="en-US" altLang="zh-CN" b="0" dirty="0" smtClean="0"/>
              </a:p>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sample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𝑧</m:t>
                    </m:r>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of </a:t>
                </a:r>
                <a:r>
                  <a:rPr lang="en-US" altLang="zh-CN" dirty="0" smtClean="0">
                    <a:solidFill>
                      <a:srgbClr val="FF0000"/>
                    </a:solidFill>
                    <a:latin typeface="Times New Roman" panose="02020603050405020304" pitchFamily="18" charset="0"/>
                    <a:cs typeface="Times New Roman" panose="02020603050405020304" pitchFamily="18" charset="0"/>
                  </a:rPr>
                  <a:t>shape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𝑛</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𝑑</m:t>
                    </m:r>
                  </m:oMath>
                </a14:m>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i="1">
                        <a:latin typeface="Cambria Math" panose="02040503050406030204" pitchFamily="18" charset="0"/>
                        <a:cs typeface="Times New Roman" panose="02020603050405020304" pitchFamily="18" charset="0"/>
                      </a:rPr>
                      <m:t>𝑛</m:t>
                    </m:r>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length of sequence and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𝑑</m:t>
                    </m:r>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a fixed </a:t>
                </a:r>
                <a:r>
                  <a:rPr lang="en-US" altLang="zh-CN" dirty="0" smtClean="0">
                    <a:latin typeface="Times New Roman" panose="02020603050405020304" pitchFamily="18" charset="0"/>
                    <a:cs typeface="Times New Roman" panose="02020603050405020304" pitchFamily="18" charset="0"/>
                  </a:rPr>
                  <a:t>length dimension </a:t>
                </a:r>
                <a:r>
                  <a:rPr lang="en-US" altLang="zh-CN" dirty="0">
                    <a:latin typeface="Times New Roman" panose="02020603050405020304" pitchFamily="18" charset="0"/>
                    <a:cs typeface="Times New Roman" panose="02020603050405020304" pitchFamily="18" charset="0"/>
                  </a:rPr>
                  <a:t>of the noise vector at each time step</a:t>
                </a:r>
                <a:r>
                  <a:rPr lang="en-US" altLang="zh-CN" dirty="0" smtClean="0">
                    <a:latin typeface="Times New Roman" panose="02020603050405020304" pitchFamily="18" charset="0"/>
                    <a:cs typeface="Times New Roman" panose="02020603050405020304" pitchFamily="18" charset="0"/>
                  </a:rPr>
                  <a:t>.</a:t>
                </a: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The generator then transforms </a:t>
                </a:r>
                <a14:m>
                  <m:oMath xmlns:m="http://schemas.openxmlformats.org/officeDocument/2006/math">
                    <m:r>
                      <a:rPr lang="en-US" altLang="zh-CN" i="1">
                        <a:latin typeface="Cambria Math" panose="02040503050406030204" pitchFamily="18" charset="0"/>
                        <a:cs typeface="Times New Roman" panose="02020603050405020304" pitchFamily="18" charset="0"/>
                      </a:rPr>
                      <m:t>𝑧</m:t>
                    </m:r>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into a sequence </a:t>
                </a:r>
                <a:r>
                  <a:rPr lang="en-US" altLang="zh-CN" dirty="0" smtClean="0">
                    <a:latin typeface="Times New Roman" panose="02020603050405020304" pitchFamily="18" charset="0"/>
                    <a:cs typeface="Times New Roman" panose="02020603050405020304" pitchFamily="18" charset="0"/>
                  </a:rPr>
                  <a:t>of probability </a:t>
                </a:r>
                <a:r>
                  <a:rPr lang="en-US" altLang="zh-CN" dirty="0">
                    <a:latin typeface="Times New Roman" panose="02020603050405020304" pitchFamily="18" charset="0"/>
                    <a:cs typeface="Times New Roman" panose="02020603050405020304" pitchFamily="18" charset="0"/>
                  </a:rPr>
                  <a:t>distributions over the vocabulary </a:t>
                </a:r>
                <a14:m>
                  <m:oMath xmlns:m="http://schemas.openxmlformats.org/officeDocument/2006/math">
                    <m:r>
                      <m:rPr>
                        <m:sty m:val="p"/>
                      </m:rPr>
                      <a:rPr lang="en-US" altLang="zh-CN" b="0" i="0" smtClean="0">
                        <a:latin typeface="Cambria Math" panose="02040503050406030204" pitchFamily="18" charset="0"/>
                        <a:cs typeface="Times New Roman" panose="02020603050405020304" pitchFamily="18" charset="0"/>
                      </a:rPr>
                      <m:t>G</m:t>
                    </m:r>
                    <m:d>
                      <m:dPr>
                        <m:ctrlPr>
                          <a:rPr lang="en-US" altLang="zh-CN" b="0" i="1" smtClean="0">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𝑧</m:t>
                        </m:r>
                      </m:e>
                    </m:d>
                  </m:oMath>
                </a14:m>
                <a:r>
                  <a:rPr lang="en-US" altLang="zh-CN" dirty="0" smtClean="0">
                    <a:latin typeface="Times New Roman" panose="02020603050405020304" pitchFamily="18" charset="0"/>
                    <a:cs typeface="Times New Roman" panose="02020603050405020304" pitchFamily="18" charset="0"/>
                  </a:rPr>
                  <a:t> of </a:t>
                </a:r>
                <a:r>
                  <a:rPr lang="en-US" altLang="zh-CN" dirty="0">
                    <a:latin typeface="Times New Roman" panose="02020603050405020304" pitchFamily="18" charset="0"/>
                    <a:cs typeface="Times New Roman" panose="02020603050405020304" pitchFamily="18" charset="0"/>
                  </a:rPr>
                  <a:t>size </a:t>
                </a:r>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𝑛</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oMath>
                </a14:m>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𝑘</m:t>
                    </m:r>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the size of our true </a:t>
                </a:r>
                <a:r>
                  <a:rPr lang="en-US" altLang="zh-CN" dirty="0" smtClean="0">
                    <a:latin typeface="Times New Roman" panose="02020603050405020304" pitchFamily="18" charset="0"/>
                    <a:cs typeface="Times New Roman" panose="02020603050405020304" pitchFamily="18" charset="0"/>
                  </a:rPr>
                  <a:t>data distribution’s vocabulary.</a:t>
                </a: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smtClean="0">
                    <a:latin typeface="Times New Roman" panose="02020603050405020304" pitchFamily="18" charset="0"/>
                    <a:cs typeface="Times New Roman" panose="02020603050405020304" pitchFamily="18" charset="0"/>
                  </a:rPr>
                  <a:t>In </a:t>
                </a:r>
                <a:r>
                  <a:rPr lang="en-US" altLang="zh-CN" dirty="0">
                    <a:latin typeface="Times New Roman" panose="02020603050405020304" pitchFamily="18" charset="0"/>
                    <a:cs typeface="Times New Roman" panose="02020603050405020304" pitchFamily="18" charset="0"/>
                  </a:rPr>
                  <a:t>this work, we address the discrete output space problem by simply forcing the discriminator to </a:t>
                </a:r>
                <a:r>
                  <a:rPr lang="en-US" altLang="zh-CN" dirty="0">
                    <a:solidFill>
                      <a:srgbClr val="FF0000"/>
                    </a:solidFill>
                    <a:latin typeface="Times New Roman" panose="02020603050405020304" pitchFamily="18" charset="0"/>
                    <a:cs typeface="Times New Roman" panose="02020603050405020304" pitchFamily="18" charset="0"/>
                  </a:rPr>
                  <a:t>operate on continuous valued output distributions</a:t>
                </a:r>
                <a:r>
                  <a:rPr lang="en-US" altLang="zh-CN" dirty="0">
                    <a:latin typeface="Times New Roman" panose="02020603050405020304" pitchFamily="18" charset="0"/>
                    <a:cs typeface="Times New Roman" panose="02020603050405020304" pitchFamily="18" charset="0"/>
                  </a:rPr>
                  <a:t>. The discriminator sees a sequence of probabilities over every token in the vocabulary from the generator and a sequence of 1-hot vectors from the true data distribution.</a:t>
                </a:r>
              </a:p>
              <a:p>
                <a:pPr algn="just"/>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6905330" y="1029763"/>
                <a:ext cx="4875853" cy="5355312"/>
              </a:xfrm>
              <a:prstGeom prst="rect">
                <a:avLst/>
              </a:prstGeom>
              <a:blipFill>
                <a:blip r:embed="rId3"/>
                <a:stretch>
                  <a:fillRect l="-1125" r="-1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3641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pic>
        <p:nvPicPr>
          <p:cNvPr id="5" name="图片 4"/>
          <p:cNvPicPr>
            <a:picLocks noChangeAspect="1"/>
          </p:cNvPicPr>
          <p:nvPr/>
        </p:nvPicPr>
        <p:blipFill>
          <a:blip r:embed="rId2"/>
          <a:stretch>
            <a:fillRect/>
          </a:stretch>
        </p:blipFill>
        <p:spPr>
          <a:xfrm>
            <a:off x="627107" y="676624"/>
            <a:ext cx="5915025" cy="5876925"/>
          </a:xfrm>
          <a:prstGeom prst="rect">
            <a:avLst/>
          </a:prstGeom>
          <a:ln>
            <a:solidFill>
              <a:schemeClr val="accent1">
                <a:lumMod val="20000"/>
                <a:lumOff val="80000"/>
              </a:schemeClr>
            </a:solidFill>
          </a:ln>
        </p:spPr>
      </p:pic>
      <mc:AlternateContent xmlns:mc="http://schemas.openxmlformats.org/markup-compatibility/2006">
        <mc:Choice xmlns:a14="http://schemas.microsoft.com/office/drawing/2010/main" Requires="a14">
          <p:sp>
            <p:nvSpPr>
              <p:cNvPr id="6" name="文本框 5"/>
              <p:cNvSpPr txBox="1"/>
              <p:nvPr/>
            </p:nvSpPr>
            <p:spPr>
              <a:xfrm>
                <a:off x="6705600" y="671691"/>
                <a:ext cx="5367129" cy="4801314"/>
              </a:xfrm>
              <a:prstGeom prst="rect">
                <a:avLst/>
              </a:prstGeom>
              <a:noFill/>
            </p:spPr>
            <p:txBody>
              <a:bodyPr wrap="square" rtlCol="0">
                <a:spAutoFit/>
              </a:bodyPr>
              <a:lstStyle/>
              <a:p>
                <a:pPr algn="just"/>
                <a:endParaRPr lang="en-US" altLang="zh-CN" dirty="0" smtClean="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Use </a:t>
                </a:r>
                <a:r>
                  <a:rPr lang="en-US" altLang="zh-CN" dirty="0">
                    <a:solidFill>
                      <a:srgbClr val="FF0000"/>
                    </a:solidFill>
                    <a:latin typeface="Times New Roman" panose="02020603050405020304" pitchFamily="18" charset="0"/>
                    <a:cs typeface="Times New Roman" panose="02020603050405020304" pitchFamily="18" charset="0"/>
                  </a:rPr>
                  <a:t>recurrent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and </a:t>
                </a:r>
                <a:r>
                  <a:rPr lang="en-US" altLang="zh-CN" dirty="0">
                    <a:solidFill>
                      <a:srgbClr val="FF0000"/>
                    </a:solidFill>
                    <a:latin typeface="Times New Roman" panose="02020603050405020304" pitchFamily="18" charset="0"/>
                    <a:cs typeface="Times New Roman" panose="02020603050405020304" pitchFamily="18" charset="0"/>
                  </a:rPr>
                  <a:t>convolutional</a:t>
                </a:r>
                <a:r>
                  <a:rPr lang="en-US" altLang="zh-CN" dirty="0">
                    <a:latin typeface="Times New Roman" panose="02020603050405020304" pitchFamily="18" charset="0"/>
                    <a:cs typeface="Times New Roman" panose="02020603050405020304" pitchFamily="18" charset="0"/>
                  </a:rPr>
                  <a:t> architectures in both </a:t>
                </a:r>
                <a:r>
                  <a:rPr lang="en-US" altLang="zh-CN" dirty="0" smtClean="0">
                    <a:latin typeface="Times New Roman" panose="02020603050405020304" pitchFamily="18" charset="0"/>
                    <a:cs typeface="Times New Roman" panose="02020603050405020304" pitchFamily="18" charset="0"/>
                  </a:rPr>
                  <a:t>the generator </a:t>
                </a:r>
                <a:r>
                  <a:rPr lang="en-US" altLang="zh-CN" dirty="0">
                    <a:latin typeface="Times New Roman" panose="02020603050405020304" pitchFamily="18" charset="0"/>
                    <a:cs typeface="Times New Roman" panose="02020603050405020304" pitchFamily="18" charset="0"/>
                  </a:rPr>
                  <a:t>as well as the discriminator. </a:t>
                </a:r>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When </a:t>
                </a:r>
                <a:r>
                  <a:rPr lang="en-US" altLang="zh-CN" dirty="0">
                    <a:latin typeface="Times New Roman" panose="02020603050405020304" pitchFamily="18" charset="0"/>
                    <a:cs typeface="Times New Roman" panose="02020603050405020304" pitchFamily="18" charset="0"/>
                  </a:rPr>
                  <a:t>using the LSTM as a </a:t>
                </a:r>
                <a:r>
                  <a:rPr lang="en-US" altLang="zh-CN" dirty="0" smtClean="0">
                    <a:latin typeface="Times New Roman" panose="02020603050405020304" pitchFamily="18" charset="0"/>
                    <a:cs typeface="Times New Roman" panose="02020603050405020304" pitchFamily="18" charset="0"/>
                  </a:rPr>
                  <a:t>discriminator we </a:t>
                </a:r>
                <a:r>
                  <a:rPr lang="en-US" altLang="zh-CN" dirty="0">
                    <a:latin typeface="Times New Roman" panose="02020603050405020304" pitchFamily="18" charset="0"/>
                    <a:cs typeface="Times New Roman" panose="02020603050405020304" pitchFamily="18" charset="0"/>
                  </a:rPr>
                  <a:t>use a simple </a:t>
                </a:r>
                <a:r>
                  <a:rPr lang="en-US" altLang="zh-CN" dirty="0">
                    <a:solidFill>
                      <a:srgbClr val="FF0000"/>
                    </a:solidFill>
                    <a:latin typeface="Times New Roman" panose="02020603050405020304" pitchFamily="18" charset="0"/>
                    <a:cs typeface="Times New Roman" panose="02020603050405020304" pitchFamily="18" charset="0"/>
                  </a:rPr>
                  <a:t>binary logistic </a:t>
                </a:r>
                <a:r>
                  <a:rPr lang="en-US" altLang="zh-CN" dirty="0" smtClean="0">
                    <a:solidFill>
                      <a:srgbClr val="FF0000"/>
                    </a:solidFill>
                    <a:latin typeface="Times New Roman" panose="02020603050405020304" pitchFamily="18" charset="0"/>
                    <a:cs typeface="Times New Roman" panose="02020603050405020304" pitchFamily="18" charset="0"/>
                  </a:rPr>
                  <a:t>regression </a:t>
                </a:r>
                <a:r>
                  <a:rPr lang="en-US" altLang="zh-CN" dirty="0" smtClean="0">
                    <a:latin typeface="Times New Roman" panose="02020603050405020304" pitchFamily="18" charset="0"/>
                    <a:cs typeface="Times New Roman" panose="02020603050405020304" pitchFamily="18" charset="0"/>
                  </a:rPr>
                  <a:t>layer </a:t>
                </a:r>
                <a:r>
                  <a:rPr lang="en-US" altLang="zh-CN" dirty="0">
                    <a:latin typeface="Times New Roman" panose="02020603050405020304" pitchFamily="18" charset="0"/>
                    <a:cs typeface="Times New Roman" panose="02020603050405020304" pitchFamily="18" charset="0"/>
                  </a:rPr>
                  <a:t>on the last hidden state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h</m:t>
                        </m:r>
                      </m:e>
                      <m:sub>
                        <m:r>
                          <a:rPr lang="en-US" altLang="zh-CN" b="0" i="1" smtClean="0">
                            <a:latin typeface="Cambria Math" panose="02040503050406030204" pitchFamily="18" charset="0"/>
                            <a:cs typeface="Times New Roman" panose="02020603050405020304" pitchFamily="18" charset="0"/>
                          </a:rPr>
                          <m:t>𝑛</m:t>
                        </m:r>
                      </m:sub>
                    </m:sSub>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determine </a:t>
                </a:r>
                <a:r>
                  <a:rPr lang="en-US" altLang="zh-CN" dirty="0" smtClean="0">
                    <a:latin typeface="Times New Roman" panose="02020603050405020304" pitchFamily="18" charset="0"/>
                    <a:cs typeface="Times New Roman" panose="02020603050405020304" pitchFamily="18" charset="0"/>
                  </a:rPr>
                  <a:t>the probability.</a:t>
                </a:r>
                <a:r>
                  <a:rPr lang="en-US" altLang="zh-CN" dirty="0"/>
                  <a:t> </a:t>
                </a:r>
                <a:endParaRPr lang="en-US" altLang="zh-CN" dirty="0" smtClean="0"/>
              </a:p>
              <a:p>
                <a:pPr algn="just"/>
                <a:endParaRPr lang="en-US" altLang="zh-CN" dirty="0" smtClean="0">
                  <a:latin typeface="Times New Roman" panose="02020603050405020304" pitchFamily="18" charset="0"/>
                  <a:cs typeface="Times New Roman" panose="02020603050405020304" pitchFamily="18" charset="0"/>
                </a:endParaRPr>
              </a:p>
              <a:p>
                <a:pPr algn="just"/>
                <a:endParaRPr lang="en-US" altLang="zh-CN"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t>
                </a:r>
                <a:r>
                  <a:rPr lang="en-US" altLang="zh-CN" dirty="0" smtClean="0">
                    <a:latin typeface="Times New Roman" panose="02020603050405020304" pitchFamily="18" charset="0"/>
                    <a:cs typeface="Times New Roman" panose="02020603050405020304" pitchFamily="18" charset="0"/>
                  </a:rPr>
                  <a:t>urriculum learning: our </a:t>
                </a:r>
                <a:r>
                  <a:rPr lang="en-US" altLang="zh-CN" dirty="0">
                    <a:latin typeface="Times New Roman" panose="02020603050405020304" pitchFamily="18" charset="0"/>
                    <a:cs typeface="Times New Roman" panose="02020603050405020304" pitchFamily="18" charset="0"/>
                  </a:rPr>
                  <a:t>generator is </a:t>
                </a:r>
                <a:r>
                  <a:rPr lang="en-US" altLang="zh-CN" dirty="0" smtClean="0">
                    <a:latin typeface="Times New Roman" panose="02020603050405020304" pitchFamily="18" charset="0"/>
                    <a:cs typeface="Times New Roman" panose="02020603050405020304" pitchFamily="18" charset="0"/>
                  </a:rPr>
                  <a:t>encouraged to </a:t>
                </a:r>
                <a:r>
                  <a:rPr lang="en-US" altLang="zh-CN" dirty="0">
                    <a:latin typeface="Times New Roman" panose="02020603050405020304" pitchFamily="18" charset="0"/>
                    <a:cs typeface="Times New Roman" panose="02020603050405020304" pitchFamily="18" charset="0"/>
                  </a:rPr>
                  <a:t>generate </a:t>
                </a:r>
                <a:r>
                  <a:rPr lang="en-US" altLang="zh-CN" dirty="0">
                    <a:solidFill>
                      <a:srgbClr val="FF0000"/>
                    </a:solidFill>
                    <a:latin typeface="Times New Roman" panose="02020603050405020304" pitchFamily="18" charset="0"/>
                    <a:cs typeface="Times New Roman" panose="02020603050405020304" pitchFamily="18" charset="0"/>
                  </a:rPr>
                  <a:t>entire sequences</a:t>
                </a:r>
                <a:r>
                  <a:rPr lang="en-US" altLang="zh-CN" dirty="0">
                    <a:latin typeface="Times New Roman" panose="02020603050405020304" pitchFamily="18" charset="0"/>
                    <a:cs typeface="Times New Roman" panose="02020603050405020304" pitchFamily="18" charset="0"/>
                  </a:rPr>
                  <a:t> that </a:t>
                </a:r>
                <a:r>
                  <a:rPr lang="en-US" altLang="zh-CN" dirty="0" smtClean="0">
                    <a:latin typeface="Times New Roman" panose="02020603050405020304" pitchFamily="18" charset="0"/>
                    <a:cs typeface="Times New Roman" panose="02020603050405020304" pitchFamily="18" charset="0"/>
                  </a:rPr>
                  <a:t>match the </a:t>
                </a:r>
                <a:r>
                  <a:rPr lang="en-US" altLang="zh-CN" dirty="0">
                    <a:latin typeface="Times New Roman" panose="02020603050405020304" pitchFamily="18" charset="0"/>
                    <a:cs typeface="Times New Roman" panose="02020603050405020304" pitchFamily="18" charset="0"/>
                  </a:rPr>
                  <a:t>true data distribution without explicit </a:t>
                </a:r>
                <a:r>
                  <a:rPr lang="en-US" altLang="zh-CN" dirty="0" smtClean="0">
                    <a:latin typeface="Times New Roman" panose="02020603050405020304" pitchFamily="18" charset="0"/>
                    <a:cs typeface="Times New Roman" panose="02020603050405020304" pitchFamily="18" charset="0"/>
                  </a:rPr>
                  <a:t>supervision at </a:t>
                </a:r>
                <a:r>
                  <a:rPr lang="en-US" altLang="zh-CN" dirty="0">
                    <a:latin typeface="Times New Roman" panose="02020603050405020304" pitchFamily="18" charset="0"/>
                    <a:cs typeface="Times New Roman" panose="02020603050405020304" pitchFamily="18" charset="0"/>
                  </a:rPr>
                  <a:t>each step of the generation </a:t>
                </a:r>
                <a:r>
                  <a:rPr lang="en-US" altLang="zh-CN" dirty="0" smtClean="0">
                    <a:latin typeface="Times New Roman" panose="02020603050405020304" pitchFamily="18" charset="0"/>
                    <a:cs typeface="Times New Roman" panose="02020603050405020304" pitchFamily="18" charset="0"/>
                  </a:rPr>
                  <a:t>process. </a:t>
                </a:r>
                <a:r>
                  <a:rPr lang="en-US" altLang="zh-CN" dirty="0">
                    <a:solidFill>
                      <a:srgbClr val="FF0000"/>
                    </a:solidFill>
                    <a:latin typeface="Times New Roman" panose="02020603050405020304" pitchFamily="18" charset="0"/>
                    <a:cs typeface="Times New Roman" panose="02020603050405020304" pitchFamily="18" charset="0"/>
                  </a:rPr>
                  <a:t>G</a:t>
                </a:r>
                <a:r>
                  <a:rPr lang="en-US" altLang="zh-CN" dirty="0" smtClean="0">
                    <a:solidFill>
                      <a:srgbClr val="FF0000"/>
                    </a:solidFill>
                    <a:latin typeface="Times New Roman" panose="02020603050405020304" pitchFamily="18" charset="0"/>
                    <a:cs typeface="Times New Roman" panose="02020603050405020304" pitchFamily="18" charset="0"/>
                  </a:rPr>
                  <a:t>radually </a:t>
                </a:r>
                <a:r>
                  <a:rPr lang="en-US" altLang="zh-CN" dirty="0">
                    <a:solidFill>
                      <a:srgbClr val="FF0000"/>
                    </a:solidFill>
                    <a:latin typeface="Times New Roman" panose="02020603050405020304" pitchFamily="18" charset="0"/>
                    <a:cs typeface="Times New Roman" panose="02020603050405020304" pitchFamily="18" charset="0"/>
                  </a:rPr>
                  <a:t>increasing lengths as </a:t>
                </a:r>
                <a:r>
                  <a:rPr lang="en-US" altLang="zh-CN" dirty="0" smtClean="0">
                    <a:solidFill>
                      <a:srgbClr val="FF0000"/>
                    </a:solidFill>
                    <a:latin typeface="Times New Roman" panose="02020603050405020304" pitchFamily="18" charset="0"/>
                    <a:cs typeface="Times New Roman" panose="02020603050405020304" pitchFamily="18" charset="0"/>
                  </a:rPr>
                  <a:t>training progresses</a:t>
                </a:r>
                <a:r>
                  <a:rPr lang="en-US" altLang="zh-CN"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p>
              <a:p>
                <a:pPr algn="just"/>
                <a:r>
                  <a:rPr lang="en-US" altLang="zh-CN"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序列一开始就太长会导致训练难收敛，所以逐步增长。</a:t>
                </a:r>
                <a:r>
                  <a:rPr lang="en-US" altLang="zh-CN" dirty="0" err="1" smtClean="0">
                    <a:latin typeface="华文楷体" panose="02010600040101010101" pitchFamily="2" charset="-122"/>
                    <a:ea typeface="华文楷体" panose="02010600040101010101" pitchFamily="2" charset="-122"/>
                    <a:cs typeface="Times New Roman" panose="02020603050405020304" pitchFamily="18" charset="0"/>
                  </a:rPr>
                  <a:t>MaskGAN</a:t>
                </a:r>
                <a:r>
                  <a:rPr lang="zh-CN" altLang="en-US" dirty="0" smtClean="0">
                    <a:latin typeface="华文楷体" panose="02010600040101010101" pitchFamily="2" charset="-122"/>
                    <a:ea typeface="华文楷体" panose="02010600040101010101" pitchFamily="2" charset="-122"/>
                    <a:cs typeface="Times New Roman" panose="02020603050405020304" pitchFamily="18" charset="0"/>
                  </a:rPr>
                  <a:t>也用了类似的思想）</a:t>
                </a:r>
                <a:endParaRPr lang="zh-CN" altLang="en-US" dirty="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705600" y="671691"/>
                <a:ext cx="5367129" cy="4801314"/>
              </a:xfrm>
              <a:prstGeom prst="rect">
                <a:avLst/>
              </a:prstGeom>
              <a:blipFill>
                <a:blip r:embed="rId3"/>
                <a:stretch>
                  <a:fillRect l="-909" r="-1705" b="-1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179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sp>
        <p:nvSpPr>
          <p:cNvPr id="4" name="矩形 3"/>
          <p:cNvSpPr/>
          <p:nvPr/>
        </p:nvSpPr>
        <p:spPr>
          <a:xfrm>
            <a:off x="6847611" y="1088748"/>
            <a:ext cx="4941540" cy="6463308"/>
          </a:xfrm>
          <a:prstGeom prst="rect">
            <a:avLst/>
          </a:prstGeom>
        </p:spPr>
        <p:txBody>
          <a:bodyPr wrap="square">
            <a:spAutoFit/>
          </a:bodyPr>
          <a:lstStyle/>
          <a:p>
            <a:r>
              <a:rPr lang="zh-CN" altLang="en-US" dirty="0">
                <a:latin typeface="华文楷体" panose="02010600040101010101" pitchFamily="2" charset="-122"/>
                <a:ea typeface="华文楷体" panose="02010600040101010101" pitchFamily="2" charset="-122"/>
              </a:rPr>
              <a:t>假设要把对抗式训练（</a:t>
            </a:r>
            <a:r>
              <a:rPr lang="en-US" altLang="zh-CN" dirty="0">
                <a:latin typeface="华文楷体" panose="02010600040101010101" pitchFamily="2" charset="-122"/>
                <a:ea typeface="华文楷体" panose="02010600040101010101" pitchFamily="2" charset="-122"/>
              </a:rPr>
              <a:t>adversarial training</a:t>
            </a:r>
            <a:r>
              <a:rPr lang="zh-CN" altLang="en-US" dirty="0">
                <a:latin typeface="华文楷体" panose="02010600040101010101" pitchFamily="2" charset="-122"/>
                <a:ea typeface="华文楷体" panose="02010600040101010101" pitchFamily="2" charset="-122"/>
              </a:rPr>
              <a:t>）推广到离散序列上，生成器使用</a:t>
            </a:r>
            <a:r>
              <a:rPr lang="en-US" altLang="zh-CN" dirty="0">
                <a:latin typeface="华文楷体" panose="02010600040101010101" pitchFamily="2" charset="-122"/>
                <a:ea typeface="华文楷体" panose="02010600040101010101" pitchFamily="2" charset="-122"/>
              </a:rPr>
              <a:t>RNN</a:t>
            </a:r>
            <a:r>
              <a:rPr lang="zh-CN" altLang="en-US" dirty="0">
                <a:latin typeface="华文楷体" panose="02010600040101010101" pitchFamily="2" charset="-122"/>
                <a:ea typeface="华文楷体" panose="02010600040101010101" pitchFamily="2" charset="-122"/>
              </a:rPr>
              <a:t>。一个主要的技术难点是：</a:t>
            </a:r>
            <a:r>
              <a:rPr lang="en-US" altLang="zh-CN" dirty="0">
                <a:latin typeface="华文楷体" panose="02010600040101010101" pitchFamily="2" charset="-122"/>
                <a:ea typeface="华文楷体" panose="02010600040101010101" pitchFamily="2" charset="-122"/>
              </a:rPr>
              <a:t>RNN</a:t>
            </a:r>
            <a:r>
              <a:rPr lang="zh-CN" altLang="en-US" dirty="0">
                <a:latin typeface="华文楷体" panose="02010600040101010101" pitchFamily="2" charset="-122"/>
                <a:ea typeface="华文楷体" panose="02010600040101010101" pitchFamily="2" charset="-122"/>
              </a:rPr>
              <a:t>每一步输出的是一个多项分布（取完</a:t>
            </a:r>
            <a:r>
              <a:rPr lang="en-US" altLang="zh-CN" dirty="0" err="1">
                <a:latin typeface="华文楷体" panose="02010600040101010101" pitchFamily="2" charset="-122"/>
                <a:ea typeface="华文楷体" panose="02010600040101010101" pitchFamily="2" charset="-122"/>
              </a:rPr>
              <a:t>softmax</a:t>
            </a:r>
            <a:r>
              <a:rPr lang="zh-CN" altLang="en-US" dirty="0">
                <a:latin typeface="华文楷体" panose="02010600040101010101" pitchFamily="2" charset="-122"/>
                <a:ea typeface="华文楷体" panose="02010600040101010101" pitchFamily="2" charset="-122"/>
              </a:rPr>
              <a:t>后得到的每个词的概率），但实际生成序列的时候，每一步只能取某一个词（</a:t>
            </a:r>
            <a:r>
              <a:rPr lang="en-US" altLang="zh-CN" dirty="0">
                <a:latin typeface="华文楷体" panose="02010600040101010101" pitchFamily="2" charset="-122"/>
                <a:ea typeface="华文楷体" panose="02010600040101010101" pitchFamily="2" charset="-122"/>
              </a:rPr>
              <a:t>one-hot</a:t>
            </a:r>
            <a:r>
              <a:rPr lang="zh-CN" altLang="en-US" dirty="0">
                <a:latin typeface="华文楷体" panose="02010600040101010101" pitchFamily="2" charset="-122"/>
                <a:ea typeface="华文楷体" panose="02010600040101010101" pitchFamily="2" charset="-122"/>
              </a:rPr>
              <a:t>）。这个离散输出不可导，所以不能像给图像用的</a:t>
            </a:r>
            <a:r>
              <a:rPr lang="en-US" altLang="zh-CN" dirty="0">
                <a:latin typeface="华文楷体" panose="02010600040101010101" pitchFamily="2" charset="-122"/>
                <a:ea typeface="华文楷体" panose="02010600040101010101" pitchFamily="2" charset="-122"/>
              </a:rPr>
              <a:t>GAN</a:t>
            </a:r>
            <a:r>
              <a:rPr lang="zh-CN" altLang="en-US" dirty="0">
                <a:latin typeface="华文楷体" panose="02010600040101010101" pitchFamily="2" charset="-122"/>
                <a:ea typeface="华文楷体" panose="02010600040101010101" pitchFamily="2" charset="-122"/>
              </a:rPr>
              <a:t>里的生成器</a:t>
            </a:r>
            <a:r>
              <a:rPr lang="en-US" altLang="zh-CN" dirty="0">
                <a:latin typeface="华文楷体" panose="02010600040101010101" pitchFamily="2" charset="-122"/>
                <a:ea typeface="华文楷体" panose="02010600040101010101" pitchFamily="2" charset="-122"/>
              </a:rPr>
              <a:t>G</a:t>
            </a:r>
            <a:r>
              <a:rPr lang="zh-CN" altLang="en-US" dirty="0">
                <a:latin typeface="华文楷体" panose="02010600040101010101" pitchFamily="2" charset="-122"/>
                <a:ea typeface="华文楷体" panose="02010600040101010101" pitchFamily="2" charset="-122"/>
              </a:rPr>
              <a:t>那样做反向传播</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这</a:t>
            </a:r>
            <a:r>
              <a:rPr lang="zh-CN" altLang="en-US" dirty="0" smtClean="0">
                <a:latin typeface="华文楷体" panose="02010600040101010101" pitchFamily="2" charset="-122"/>
                <a:ea typeface="华文楷体" panose="02010600040101010101" pitchFamily="2" charset="-122"/>
              </a:rPr>
              <a:t>篇论文的主要思路就是直接</a:t>
            </a:r>
            <a:r>
              <a:rPr lang="zh-CN" altLang="en-US" dirty="0" smtClean="0">
                <a:latin typeface="华文楷体" panose="02010600040101010101" pitchFamily="2" charset="-122"/>
                <a:ea typeface="华文楷体" panose="02010600040101010101" pitchFamily="2" charset="-122"/>
              </a:rPr>
              <a:t>把得到的</a:t>
            </a:r>
            <a:r>
              <a:rPr lang="en-US" altLang="zh-CN" dirty="0" err="1" smtClean="0">
                <a:latin typeface="华文楷体" panose="02010600040101010101" pitchFamily="2" charset="-122"/>
                <a:ea typeface="华文楷体" panose="02010600040101010101" pitchFamily="2" charset="-122"/>
              </a:rPr>
              <a:t>softmax</a:t>
            </a:r>
            <a:r>
              <a:rPr lang="zh-CN" altLang="en-US" dirty="0" smtClean="0">
                <a:latin typeface="华文楷体" panose="02010600040101010101" pitchFamily="2" charset="-122"/>
                <a:ea typeface="华文楷体" panose="02010600040101010101" pitchFamily="2" charset="-122"/>
              </a:rPr>
              <a:t>分布喂</a:t>
            </a:r>
            <a:r>
              <a:rPr lang="zh-CN" altLang="en-US" dirty="0">
                <a:latin typeface="华文楷体" panose="02010600040101010101" pitchFamily="2" charset="-122"/>
                <a:ea typeface="华文楷体" panose="02010600040101010101" pitchFamily="2" charset="-122"/>
              </a:rPr>
              <a:t>给判别器</a:t>
            </a:r>
            <a:r>
              <a:rPr lang="en-US" altLang="zh-CN" dirty="0" smtClean="0">
                <a:latin typeface="华文楷体" panose="02010600040101010101" pitchFamily="2" charset="-122"/>
                <a:ea typeface="华文楷体" panose="02010600040101010101" pitchFamily="2" charset="-122"/>
              </a:rPr>
              <a:t>D</a:t>
            </a:r>
            <a:r>
              <a:rPr lang="zh-CN" altLang="en-US" dirty="0" smtClean="0">
                <a:latin typeface="华文楷体" panose="02010600040101010101" pitchFamily="2" charset="-122"/>
                <a:ea typeface="华文楷体" panose="02010600040101010101" pitchFamily="2" charset="-122"/>
              </a:rPr>
              <a:t>，这个分布是可导的</a:t>
            </a:r>
            <a:r>
              <a:rPr lang="en-US" altLang="zh-CN"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然而</a:t>
            </a:r>
            <a:r>
              <a:rPr lang="zh-CN" altLang="en-US" dirty="0">
                <a:latin typeface="华文楷体" panose="02010600040101010101" pitchFamily="2" charset="-122"/>
                <a:ea typeface="华文楷体" panose="02010600040101010101" pitchFamily="2" charset="-122"/>
              </a:rPr>
              <a:t>这个时候，判别器</a:t>
            </a:r>
            <a:r>
              <a:rPr lang="en-US" altLang="zh-CN" dirty="0">
                <a:latin typeface="华文楷体" panose="02010600040101010101" pitchFamily="2" charset="-122"/>
                <a:ea typeface="华文楷体" panose="02010600040101010101" pitchFamily="2" charset="-122"/>
              </a:rPr>
              <a:t>D</a:t>
            </a:r>
            <a:r>
              <a:rPr lang="zh-CN" altLang="en-US" dirty="0">
                <a:latin typeface="华文楷体" panose="02010600040101010101" pitchFamily="2" charset="-122"/>
                <a:ea typeface="华文楷体" panose="02010600040101010101" pitchFamily="2" charset="-122"/>
              </a:rPr>
              <a:t>最后做的事情其实是：区分</a:t>
            </a:r>
            <a:r>
              <a:rPr lang="en-US" altLang="zh-CN" dirty="0">
                <a:latin typeface="华文楷体" panose="02010600040101010101" pitchFamily="2" charset="-122"/>
                <a:ea typeface="华文楷体" panose="02010600040101010101" pitchFamily="2" charset="-122"/>
              </a:rPr>
              <a:t>one-hot</a:t>
            </a:r>
            <a:r>
              <a:rPr lang="zh-CN" altLang="en-US" dirty="0">
                <a:latin typeface="华文楷体" panose="02010600040101010101" pitchFamily="2" charset="-122"/>
                <a:ea typeface="华文楷体" panose="02010600040101010101" pitchFamily="2" charset="-122"/>
              </a:rPr>
              <a:t>表示</a:t>
            </a:r>
            <a:r>
              <a:rPr lang="zh-CN" altLang="en-US" dirty="0" smtClean="0">
                <a:latin typeface="华文楷体" panose="02010600040101010101" pitchFamily="2" charset="-122"/>
                <a:ea typeface="华文楷体" panose="02010600040101010101" pitchFamily="2" charset="-122"/>
              </a:rPr>
              <a:t>（因为</a:t>
            </a:r>
            <a:r>
              <a:rPr lang="en-US" altLang="zh-CN" dirty="0" smtClean="0">
                <a:latin typeface="华文楷体" panose="02010600040101010101" pitchFamily="2" charset="-122"/>
                <a:ea typeface="华文楷体" panose="02010600040101010101" pitchFamily="2" charset="-122"/>
              </a:rPr>
              <a:t>real data</a:t>
            </a:r>
            <a:r>
              <a:rPr lang="zh-CN" altLang="en-US" dirty="0" smtClean="0">
                <a:latin typeface="华文楷体" panose="02010600040101010101" pitchFamily="2" charset="-122"/>
                <a:ea typeface="华文楷体" panose="02010600040101010101" pitchFamily="2" charset="-122"/>
              </a:rPr>
              <a:t>还是离散的）与</a:t>
            </a:r>
            <a:r>
              <a:rPr lang="en-US" altLang="zh-CN" dirty="0" smtClean="0">
                <a:latin typeface="华文楷体" panose="02010600040101010101" pitchFamily="2" charset="-122"/>
                <a:ea typeface="华文楷体" panose="02010600040101010101" pitchFamily="2" charset="-122"/>
              </a:rPr>
              <a:t>G</a:t>
            </a:r>
            <a:r>
              <a:rPr lang="zh-CN" altLang="en-US" dirty="0" smtClean="0">
                <a:latin typeface="华文楷体" panose="02010600040101010101" pitchFamily="2" charset="-122"/>
                <a:ea typeface="华文楷体" panose="02010600040101010101" pitchFamily="2" charset="-122"/>
              </a:rPr>
              <a:t>输出的概率分布</a:t>
            </a:r>
            <a:r>
              <a:rPr lang="zh-CN" altLang="en-US"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softmax</a:t>
            </a:r>
            <a:r>
              <a:rPr lang="zh-CN" altLang="en-US" dirty="0" smtClean="0">
                <a:latin typeface="华文楷体" panose="02010600040101010101" pitchFamily="2" charset="-122"/>
                <a:ea typeface="华文楷体" panose="02010600040101010101" pitchFamily="2" charset="-122"/>
              </a:rPr>
              <a:t>输出，连续可导）</a:t>
            </a:r>
            <a:r>
              <a:rPr lang="zh-CN" altLang="en-US" dirty="0">
                <a:latin typeface="华文楷体" panose="02010600040101010101" pitchFamily="2" charset="-122"/>
                <a:ea typeface="华文楷体" panose="02010600040101010101" pitchFamily="2" charset="-122"/>
              </a:rPr>
              <a:t>。这其实跟判断是否是自然语言已经没有毛关系了</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a:t>
            </a:r>
            <a:r>
              <a:rPr lang="zh-CN" altLang="en-US" dirty="0">
                <a:latin typeface="华文楷体" panose="02010600040101010101" pitchFamily="2" charset="-122"/>
                <a:ea typeface="华文楷体" panose="02010600040101010101" pitchFamily="2" charset="-122"/>
              </a:rPr>
              <a:t>的效果变成：让生成器</a:t>
            </a:r>
            <a:r>
              <a:rPr lang="en-US" altLang="zh-CN" dirty="0">
                <a:latin typeface="华文楷体" panose="02010600040101010101" pitchFamily="2" charset="-122"/>
                <a:ea typeface="华文楷体" panose="02010600040101010101" pitchFamily="2" charset="-122"/>
              </a:rPr>
              <a:t>G</a:t>
            </a:r>
            <a:r>
              <a:rPr lang="zh-CN" altLang="en-US" dirty="0">
                <a:latin typeface="华文楷体" panose="02010600040101010101" pitchFamily="2" charset="-122"/>
                <a:ea typeface="华文楷体" panose="02010600040101010101" pitchFamily="2" charset="-122"/>
              </a:rPr>
              <a:t>产生尽可能接近</a:t>
            </a:r>
            <a:r>
              <a:rPr lang="en-US" altLang="zh-CN" dirty="0">
                <a:latin typeface="华文楷体" panose="02010600040101010101" pitchFamily="2" charset="-122"/>
                <a:ea typeface="华文楷体" panose="02010600040101010101" pitchFamily="2" charset="-122"/>
              </a:rPr>
              <a:t>one-hot</a:t>
            </a:r>
            <a:r>
              <a:rPr lang="zh-CN" altLang="en-US" dirty="0">
                <a:latin typeface="华文楷体" panose="02010600040101010101" pitchFamily="2" charset="-122"/>
                <a:ea typeface="华文楷体" panose="02010600040101010101" pitchFamily="2" charset="-122"/>
              </a:rPr>
              <a:t>的输出，强行认为自然语言</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尖峰分布。</a:t>
            </a:r>
          </a:p>
          <a:p>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endParaRPr lang="zh-CN" altLang="en-US"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627107" y="676624"/>
            <a:ext cx="5915025" cy="5876925"/>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2635345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pic>
        <p:nvPicPr>
          <p:cNvPr id="3" name="图片 2"/>
          <p:cNvPicPr>
            <a:picLocks noChangeAspect="1"/>
          </p:cNvPicPr>
          <p:nvPr/>
        </p:nvPicPr>
        <p:blipFill>
          <a:blip r:embed="rId2"/>
          <a:stretch>
            <a:fillRect/>
          </a:stretch>
        </p:blipFill>
        <p:spPr>
          <a:xfrm>
            <a:off x="898845" y="1283794"/>
            <a:ext cx="10425384" cy="4421546"/>
          </a:xfrm>
          <a:prstGeom prst="rect">
            <a:avLst/>
          </a:prstGeom>
        </p:spPr>
      </p:pic>
    </p:spTree>
    <p:extLst>
      <p:ext uri="{BB962C8B-B14F-4D97-AF65-F5344CB8AC3E}">
        <p14:creationId xmlns:p14="http://schemas.microsoft.com/office/powerpoint/2010/main" val="1464352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pic>
        <p:nvPicPr>
          <p:cNvPr id="4" name="图片 3"/>
          <p:cNvPicPr>
            <a:picLocks noChangeAspect="1"/>
          </p:cNvPicPr>
          <p:nvPr/>
        </p:nvPicPr>
        <p:blipFill>
          <a:blip r:embed="rId2"/>
          <a:stretch>
            <a:fillRect/>
          </a:stretch>
        </p:blipFill>
        <p:spPr>
          <a:xfrm>
            <a:off x="999990" y="1262875"/>
            <a:ext cx="10539480" cy="4416674"/>
          </a:xfrm>
          <a:prstGeom prst="rect">
            <a:avLst/>
          </a:prstGeom>
        </p:spPr>
      </p:pic>
    </p:spTree>
    <p:extLst>
      <p:ext uri="{BB962C8B-B14F-4D97-AF65-F5344CB8AC3E}">
        <p14:creationId xmlns:p14="http://schemas.microsoft.com/office/powerpoint/2010/main" val="518733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pic>
        <p:nvPicPr>
          <p:cNvPr id="3" name="图片 2"/>
          <p:cNvPicPr>
            <a:picLocks noChangeAspect="1"/>
          </p:cNvPicPr>
          <p:nvPr/>
        </p:nvPicPr>
        <p:blipFill>
          <a:blip r:embed="rId2"/>
          <a:stretch>
            <a:fillRect/>
          </a:stretch>
        </p:blipFill>
        <p:spPr>
          <a:xfrm>
            <a:off x="651840" y="973619"/>
            <a:ext cx="10541519" cy="5383503"/>
          </a:xfrm>
          <a:prstGeom prst="rect">
            <a:avLst/>
          </a:prstGeom>
        </p:spPr>
      </p:pic>
    </p:spTree>
    <p:extLst>
      <p:ext uri="{BB962C8B-B14F-4D97-AF65-F5344CB8AC3E}">
        <p14:creationId xmlns:p14="http://schemas.microsoft.com/office/powerpoint/2010/main" val="2466895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3736" y="153404"/>
            <a:ext cx="8055603" cy="523220"/>
          </a:xfrm>
          <a:prstGeom prst="rect">
            <a:avLst/>
          </a:prstGeom>
        </p:spPr>
        <p:txBody>
          <a:bodyPr wrap="none">
            <a:spAutoFit/>
          </a:bodyPr>
          <a:lstStyle/>
          <a:p>
            <a:r>
              <a:rPr lang="en-US" altLang="zh-CN" sz="2800" b="1" dirty="0">
                <a:latin typeface="Bodoni MT" panose="02070603080606020203" pitchFamily="18" charset="0"/>
              </a:rPr>
              <a:t>Adversarial Generation of Natural Language   (2016)</a:t>
            </a:r>
          </a:p>
        </p:txBody>
      </p:sp>
      <p:pic>
        <p:nvPicPr>
          <p:cNvPr id="4" name="图片 3"/>
          <p:cNvPicPr>
            <a:picLocks noChangeAspect="1"/>
          </p:cNvPicPr>
          <p:nvPr/>
        </p:nvPicPr>
        <p:blipFill>
          <a:blip r:embed="rId2"/>
          <a:stretch>
            <a:fillRect/>
          </a:stretch>
        </p:blipFill>
        <p:spPr>
          <a:xfrm>
            <a:off x="805218" y="1320922"/>
            <a:ext cx="10057325" cy="4738684"/>
          </a:xfrm>
          <a:prstGeom prst="rect">
            <a:avLst/>
          </a:prstGeom>
        </p:spPr>
      </p:pic>
      <p:sp>
        <p:nvSpPr>
          <p:cNvPr id="5" name="椭圆 4"/>
          <p:cNvSpPr/>
          <p:nvPr/>
        </p:nvSpPr>
        <p:spPr>
          <a:xfrm>
            <a:off x="1705970" y="5022376"/>
            <a:ext cx="2292824" cy="491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3705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383" y="876222"/>
            <a:ext cx="5001323" cy="4315427"/>
          </a:xfrm>
          <a:prstGeom prst="rect">
            <a:avLst/>
          </a:prstGeom>
        </p:spPr>
      </p:pic>
      <p:pic>
        <p:nvPicPr>
          <p:cNvPr id="3074" name="Picture 2" descr="Yoav Goldbe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250" y="2794715"/>
            <a:ext cx="2917064" cy="291706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0760765" y="6082748"/>
            <a:ext cx="954107" cy="369332"/>
          </a:xfrm>
          <a:prstGeom prst="rect">
            <a:avLst/>
          </a:prstGeom>
          <a:solidFill>
            <a:schemeClr val="accent1">
              <a:lumMod val="20000"/>
              <a:lumOff val="80000"/>
            </a:schemeClr>
          </a:solidFill>
          <a:ln>
            <a:noFill/>
          </a:ln>
        </p:spPr>
        <p:txBody>
          <a:bodyPr wrap="none" rtlCol="0">
            <a:spAutoFit/>
          </a:bodyPr>
          <a:lstStyle/>
          <a:p>
            <a:r>
              <a:rPr lang="en-US" altLang="zh-CN" dirty="0" smtClean="0">
                <a:hlinkClick r:id="rId4"/>
              </a:rPr>
              <a:t>&lt;LINK&gt;</a:t>
            </a:r>
            <a:endParaRPr lang="zh-CN" altLang="en-US" dirty="0"/>
          </a:p>
        </p:txBody>
      </p:sp>
      <p:sp>
        <p:nvSpPr>
          <p:cNvPr id="7" name="矩形 6"/>
          <p:cNvSpPr/>
          <p:nvPr/>
        </p:nvSpPr>
        <p:spPr>
          <a:xfrm>
            <a:off x="1647377" y="5898082"/>
            <a:ext cx="1685077" cy="369332"/>
          </a:xfrm>
          <a:prstGeom prst="rect">
            <a:avLst/>
          </a:prstGeom>
        </p:spPr>
        <p:txBody>
          <a:bodyPr wrap="none">
            <a:spAutoFit/>
          </a:bodyPr>
          <a:lstStyle/>
          <a:p>
            <a:r>
              <a:rPr lang="en-US" altLang="zh-CN" dirty="0" err="1">
                <a:latin typeface="medium-content-sans-serif-font"/>
                <a:hlinkClick r:id="rId5"/>
              </a:rPr>
              <a:t>Yoav</a:t>
            </a:r>
            <a:r>
              <a:rPr lang="en-US" altLang="zh-CN" dirty="0">
                <a:latin typeface="medium-content-sans-serif-font"/>
                <a:hlinkClick r:id="rId5"/>
              </a:rPr>
              <a:t> Goldberg</a:t>
            </a:r>
            <a:endParaRPr lang="zh-CN" altLang="en-US" dirty="0"/>
          </a:p>
        </p:txBody>
      </p:sp>
      <p:sp>
        <p:nvSpPr>
          <p:cNvPr id="8" name="右箭头 7"/>
          <p:cNvSpPr/>
          <p:nvPr/>
        </p:nvSpPr>
        <p:spPr>
          <a:xfrm>
            <a:off x="4261268" y="2794715"/>
            <a:ext cx="1365161" cy="1107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6"/>
          <a:stretch>
            <a:fillRect/>
          </a:stretch>
        </p:blipFill>
        <p:spPr>
          <a:xfrm>
            <a:off x="650744" y="234709"/>
            <a:ext cx="4090379" cy="2001139"/>
          </a:xfrm>
          <a:prstGeom prst="rect">
            <a:avLst/>
          </a:prstGeom>
          <a:ln>
            <a:solidFill>
              <a:schemeClr val="accent1">
                <a:lumMod val="75000"/>
              </a:schemeClr>
            </a:solidFill>
          </a:ln>
        </p:spPr>
      </p:pic>
    </p:spTree>
    <p:extLst>
      <p:ext uri="{BB962C8B-B14F-4D97-AF65-F5344CB8AC3E}">
        <p14:creationId xmlns:p14="http://schemas.microsoft.com/office/powerpoint/2010/main" val="76244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21426" y="185530"/>
            <a:ext cx="3366053" cy="1126435"/>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pPr algn="l"/>
            <a:r>
              <a:rPr lang="en-US" altLang="zh-CN" b="1" dirty="0" smtClean="0"/>
              <a:t>Contents</a:t>
            </a:r>
            <a:endParaRPr lang="zh-CN" altLang="en-US" b="1" dirty="0"/>
          </a:p>
        </p:txBody>
      </p:sp>
      <p:sp>
        <p:nvSpPr>
          <p:cNvPr id="3" name="副标题 2"/>
          <p:cNvSpPr>
            <a:spLocks noGrp="1"/>
          </p:cNvSpPr>
          <p:nvPr>
            <p:ph type="subTitle" idx="1"/>
          </p:nvPr>
        </p:nvSpPr>
        <p:spPr>
          <a:xfrm>
            <a:off x="675861" y="1457740"/>
            <a:ext cx="11410121" cy="5400260"/>
          </a:xfrm>
        </p:spPr>
        <p:txBody>
          <a:bodyPr>
            <a:normAutofit/>
          </a:bodyPr>
          <a:lstStyle/>
          <a:p>
            <a:pPr algn="l"/>
            <a:r>
              <a:rPr lang="en-US" altLang="zh-CN" sz="3200" b="1" dirty="0" smtClean="0">
                <a:latin typeface="Sitka Small" panose="02000505000000020004" pitchFamily="2" charset="0"/>
              </a:rPr>
              <a:t>1</a:t>
            </a:r>
            <a:r>
              <a:rPr lang="zh-CN" altLang="en-US" sz="3200" b="1" dirty="0" smtClean="0">
                <a:latin typeface="Sitka Small" panose="02000505000000020004" pitchFamily="2" charset="0"/>
              </a:rPr>
              <a:t>、</a:t>
            </a:r>
            <a:r>
              <a:rPr lang="en-US" altLang="zh-CN" sz="3200" b="1" dirty="0" smtClean="0">
                <a:latin typeface="Sitka Small" panose="02000505000000020004" pitchFamily="2" charset="0"/>
              </a:rPr>
              <a:t>Preview of NLP and NLG</a:t>
            </a:r>
          </a:p>
          <a:p>
            <a:pPr algn="l"/>
            <a:r>
              <a:rPr lang="en-US" altLang="zh-CN" sz="3200" b="1" dirty="0" smtClean="0">
                <a:latin typeface="Sitka Small" panose="02000505000000020004" pitchFamily="2" charset="0"/>
              </a:rPr>
              <a:t>2</a:t>
            </a:r>
            <a:r>
              <a:rPr lang="zh-CN" altLang="en-US" sz="3200" b="1" dirty="0" smtClean="0">
                <a:latin typeface="Sitka Small" panose="02000505000000020004" pitchFamily="2" charset="0"/>
              </a:rPr>
              <a:t>、</a:t>
            </a:r>
            <a:r>
              <a:rPr lang="en-US" altLang="zh-CN" sz="3200" b="1" dirty="0" smtClean="0">
                <a:latin typeface="Sitka Small" panose="02000505000000020004" pitchFamily="2" charset="0"/>
              </a:rPr>
              <a:t>Classic Text Generation Models</a:t>
            </a:r>
          </a:p>
          <a:p>
            <a:pPr algn="l"/>
            <a:r>
              <a:rPr lang="en-US" altLang="zh-CN" sz="3200" b="1" dirty="0" smtClean="0">
                <a:latin typeface="Sitka Small" panose="02000505000000020004" pitchFamily="2" charset="0"/>
              </a:rPr>
              <a:t>3</a:t>
            </a:r>
            <a:r>
              <a:rPr lang="zh-CN" altLang="en-US" sz="3200" b="1" dirty="0" smtClean="0">
                <a:latin typeface="Sitka Small" panose="02000505000000020004" pitchFamily="2" charset="0"/>
              </a:rPr>
              <a:t>、</a:t>
            </a:r>
            <a:r>
              <a:rPr lang="en-US" altLang="zh-CN" sz="3200" b="1" dirty="0" smtClean="0">
                <a:latin typeface="Sitka Small" panose="02000505000000020004" pitchFamily="2" charset="0"/>
              </a:rPr>
              <a:t>GAN for Text Generation?</a:t>
            </a:r>
          </a:p>
          <a:p>
            <a:pPr lvl="1" algn="l"/>
            <a:r>
              <a:rPr lang="en-US" altLang="zh-CN" dirty="0">
                <a:latin typeface="Bodoni MT" panose="02070603080606020203" pitchFamily="18" charset="0"/>
              </a:rPr>
              <a:t> </a:t>
            </a:r>
            <a:r>
              <a:rPr lang="en-US" altLang="zh-CN" dirty="0" smtClean="0">
                <a:latin typeface="Bodoni MT" panose="02070603080606020203" pitchFamily="18" charset="0"/>
              </a:rPr>
              <a:t> </a:t>
            </a:r>
            <a:r>
              <a:rPr lang="en-US" altLang="zh-CN" sz="2400" dirty="0" smtClean="0">
                <a:latin typeface="Bodoni MT" panose="02070603080606020203" pitchFamily="18" charset="0"/>
              </a:rPr>
              <a:t>- Difficulties</a:t>
            </a:r>
          </a:p>
          <a:p>
            <a:pPr lvl="1" algn="l"/>
            <a:r>
              <a:rPr lang="en-US" altLang="zh-CN" sz="2400" dirty="0">
                <a:latin typeface="Bodoni MT" panose="02070603080606020203" pitchFamily="18" charset="0"/>
              </a:rPr>
              <a:t> </a:t>
            </a:r>
            <a:r>
              <a:rPr lang="en-US" altLang="zh-CN" sz="2400" dirty="0" smtClean="0">
                <a:latin typeface="Bodoni MT" panose="02070603080606020203" pitchFamily="18" charset="0"/>
              </a:rPr>
              <a:t> - Possible solutions</a:t>
            </a:r>
          </a:p>
          <a:p>
            <a:pPr algn="l"/>
            <a:r>
              <a:rPr lang="en-US" altLang="zh-CN" sz="3200" b="1" dirty="0">
                <a:latin typeface="Sitka Small" panose="02000505000000020004" pitchFamily="2" charset="0"/>
              </a:rPr>
              <a:t>4</a:t>
            </a:r>
            <a:r>
              <a:rPr lang="zh-CN" altLang="en-US" sz="3200" b="1" dirty="0">
                <a:latin typeface="Sitka Small" panose="02000505000000020004" pitchFamily="2" charset="0"/>
              </a:rPr>
              <a:t>、</a:t>
            </a:r>
            <a:r>
              <a:rPr lang="en-US" altLang="zh-CN" sz="3200" b="1" dirty="0">
                <a:latin typeface="Sitka Small" panose="02000505000000020004" pitchFamily="2" charset="0"/>
              </a:rPr>
              <a:t>Papers </a:t>
            </a:r>
            <a:r>
              <a:rPr lang="en-US" altLang="zh-CN" sz="3200" b="1" dirty="0" smtClean="0">
                <a:latin typeface="Sitka Small" panose="02000505000000020004" pitchFamily="2" charset="0"/>
              </a:rPr>
              <a:t>Review</a:t>
            </a:r>
            <a:endParaRPr lang="en-US" altLang="zh-CN" dirty="0" smtClean="0">
              <a:latin typeface="Bodoni MT" panose="02070603080606020203" pitchFamily="18" charset="0"/>
            </a:endParaRPr>
          </a:p>
          <a:p>
            <a:pPr algn="l"/>
            <a:r>
              <a:rPr lang="en-US" altLang="zh-CN" dirty="0">
                <a:latin typeface="Bodoni MT" panose="02070603080606020203" pitchFamily="18" charset="0"/>
              </a:rPr>
              <a:t> </a:t>
            </a:r>
            <a:r>
              <a:rPr lang="en-US" altLang="zh-CN" dirty="0" smtClean="0">
                <a:latin typeface="Bodoni MT" panose="02070603080606020203" pitchFamily="18" charset="0"/>
              </a:rPr>
              <a:t>      - Adversarial </a:t>
            </a:r>
            <a:r>
              <a:rPr lang="en-US" altLang="zh-CN" dirty="0">
                <a:latin typeface="Bodoni MT" panose="02070603080606020203" pitchFamily="18" charset="0"/>
              </a:rPr>
              <a:t>Generation of Natural </a:t>
            </a:r>
            <a:r>
              <a:rPr lang="en-US" altLang="zh-CN" dirty="0" smtClean="0">
                <a:latin typeface="Bodoni MT" panose="02070603080606020203" pitchFamily="18" charset="0"/>
              </a:rPr>
              <a:t>Language</a:t>
            </a:r>
          </a:p>
          <a:p>
            <a:pPr algn="l"/>
            <a:r>
              <a:rPr lang="en-US" altLang="zh-CN" dirty="0">
                <a:latin typeface="Bodoni MT" panose="02070603080606020203" pitchFamily="18" charset="0"/>
              </a:rPr>
              <a:t> </a:t>
            </a:r>
            <a:r>
              <a:rPr lang="en-US" altLang="zh-CN" dirty="0" smtClean="0">
                <a:latin typeface="Bodoni MT" panose="02070603080606020203" pitchFamily="18" charset="0"/>
              </a:rPr>
              <a:t>      - MASKGAN</a:t>
            </a:r>
            <a:r>
              <a:rPr lang="en-US" altLang="zh-CN" dirty="0">
                <a:latin typeface="Bodoni MT" panose="02070603080606020203" pitchFamily="18" charset="0"/>
              </a:rPr>
              <a:t>: </a:t>
            </a:r>
            <a:r>
              <a:rPr lang="en-US" altLang="zh-CN" dirty="0" smtClean="0">
                <a:latin typeface="Bodoni MT" panose="02070603080606020203" pitchFamily="18" charset="0"/>
              </a:rPr>
              <a:t>Better Text Generation via Filling in the </a:t>
            </a:r>
            <a:r>
              <a:rPr lang="en-US" altLang="zh-CN" dirty="0" smtClean="0">
                <a:latin typeface="Bodoni MT" panose="02070603080606020203" pitchFamily="18" charset="0"/>
              </a:rPr>
              <a:t>______</a:t>
            </a:r>
          </a:p>
          <a:p>
            <a:pPr algn="l"/>
            <a:r>
              <a:rPr lang="en-US" altLang="zh-CN" dirty="0">
                <a:latin typeface="Bodoni MT" panose="02070603080606020203" pitchFamily="18" charset="0"/>
              </a:rPr>
              <a:t> </a:t>
            </a:r>
            <a:r>
              <a:rPr lang="en-US" altLang="zh-CN" dirty="0" smtClean="0">
                <a:latin typeface="Bodoni MT" panose="02070603080606020203" pitchFamily="18" charset="0"/>
              </a:rPr>
              <a:t>      - Generating </a:t>
            </a:r>
            <a:r>
              <a:rPr lang="en-US" altLang="zh-CN" dirty="0">
                <a:latin typeface="Bodoni MT" panose="02070603080606020203" pitchFamily="18" charset="0"/>
              </a:rPr>
              <a:t>Text via Adversarial </a:t>
            </a:r>
            <a:r>
              <a:rPr lang="en-US" altLang="zh-CN" dirty="0" smtClean="0">
                <a:latin typeface="Bodoni MT" panose="02070603080606020203" pitchFamily="18" charset="0"/>
              </a:rPr>
              <a:t>Training</a:t>
            </a:r>
          </a:p>
          <a:p>
            <a:pPr algn="l"/>
            <a:r>
              <a:rPr lang="en-US" altLang="zh-CN" dirty="0">
                <a:latin typeface="Bodoni MT" panose="02070603080606020203" pitchFamily="18" charset="0"/>
              </a:rPr>
              <a:t> </a:t>
            </a:r>
            <a:r>
              <a:rPr lang="en-US" altLang="zh-CN" dirty="0" smtClean="0">
                <a:latin typeface="Bodoni MT" panose="02070603080606020203" pitchFamily="18" charset="0"/>
              </a:rPr>
              <a:t>      - Adversarial </a:t>
            </a:r>
            <a:r>
              <a:rPr lang="en-US" altLang="zh-CN" dirty="0">
                <a:latin typeface="Bodoni MT" panose="02070603080606020203" pitchFamily="18" charset="0"/>
              </a:rPr>
              <a:t>Feature Matching for Text Generation </a:t>
            </a:r>
            <a:endParaRPr lang="zh-CN" altLang="en-US" dirty="0">
              <a:latin typeface="Bodoni MT" panose="02070603080606020203" pitchFamily="18" charset="0"/>
            </a:endParaRPr>
          </a:p>
        </p:txBody>
      </p:sp>
    </p:spTree>
    <p:extLst>
      <p:ext uri="{BB962C8B-B14F-4D97-AF65-F5344CB8AC3E}">
        <p14:creationId xmlns:p14="http://schemas.microsoft.com/office/powerpoint/2010/main" val="4004176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228" y="379956"/>
            <a:ext cx="4588564" cy="523220"/>
          </a:xfrm>
          <a:prstGeom prst="rect">
            <a:avLst/>
          </a:prstGeom>
        </p:spPr>
        <p:txBody>
          <a:bodyPr wrap="none">
            <a:spAutoFit/>
          </a:bodyPr>
          <a:lstStyle/>
          <a:p>
            <a:r>
              <a:rPr lang="en-US" altLang="zh-CN" sz="2800" b="1" dirty="0" smtClean="0">
                <a:latin typeface="Bodoni MT" panose="02070603080606020203" pitchFamily="18" charset="0"/>
              </a:rPr>
              <a:t>What </a:t>
            </a:r>
            <a:r>
              <a:rPr lang="en-US" altLang="zh-CN" sz="2800" b="1" dirty="0" smtClean="0">
                <a:latin typeface="Bodoni MT" panose="02070603080606020203" pitchFamily="18" charset="0"/>
              </a:rPr>
              <a:t>did </a:t>
            </a:r>
            <a:r>
              <a:rPr lang="en-US" altLang="zh-CN" sz="2800" b="1" dirty="0" err="1" smtClean="0">
                <a:latin typeface="Bodoni MT" panose="02070603080606020203" pitchFamily="18" charset="0"/>
              </a:rPr>
              <a:t>Yoav</a:t>
            </a:r>
            <a:r>
              <a:rPr lang="en-US" altLang="zh-CN" sz="2800" b="1" dirty="0" smtClean="0">
                <a:latin typeface="Bodoni MT" panose="02070603080606020203" pitchFamily="18" charset="0"/>
              </a:rPr>
              <a:t> </a:t>
            </a:r>
            <a:r>
              <a:rPr lang="en-US" altLang="zh-CN" sz="2800" b="1" dirty="0" smtClean="0">
                <a:latin typeface="Bodoni MT" panose="02070603080606020203" pitchFamily="18" charset="0"/>
              </a:rPr>
              <a:t>Goldberg say ?</a:t>
            </a:r>
            <a:endParaRPr lang="en-US" altLang="zh-CN" sz="2800" b="1" dirty="0">
              <a:latin typeface="Bodoni MT" panose="02070603080606020203" pitchFamily="18" charset="0"/>
            </a:endParaRPr>
          </a:p>
        </p:txBody>
      </p:sp>
      <p:sp>
        <p:nvSpPr>
          <p:cNvPr id="4" name="矩形 3"/>
          <p:cNvSpPr/>
          <p:nvPr/>
        </p:nvSpPr>
        <p:spPr>
          <a:xfrm>
            <a:off x="1172489" y="1092305"/>
            <a:ext cx="9878096" cy="4801314"/>
          </a:xfrm>
          <a:prstGeom prst="rect">
            <a:avLst/>
          </a:prstGeom>
        </p:spPr>
        <p:txBody>
          <a:bodyPr wrap="square">
            <a:spAutoFit/>
          </a:bodyPr>
          <a:lstStyle/>
          <a:p>
            <a:r>
              <a:rPr lang="en-US" altLang="zh-CN" dirty="0" smtClean="0">
                <a:latin typeface="华文楷体" panose="02010600040101010101" pitchFamily="2" charset="-122"/>
                <a:ea typeface="华文楷体" panose="02010600040101010101" pitchFamily="2" charset="-122"/>
              </a:rPr>
              <a:t>1 MILA</a:t>
            </a:r>
            <a:r>
              <a:rPr lang="zh-CN" altLang="en-US" dirty="0">
                <a:latin typeface="华文楷体" panose="02010600040101010101" pitchFamily="2" charset="-122"/>
                <a:ea typeface="华文楷体" panose="02010600040101010101" pitchFamily="2" charset="-122"/>
              </a:rPr>
              <a:t>那篇论文用了两套作者们自己都没仔细研究过的简单</a:t>
            </a:r>
            <a:r>
              <a:rPr lang="en-US" altLang="zh-CN" dirty="0">
                <a:latin typeface="华文楷体" panose="02010600040101010101" pitchFamily="2" charset="-122"/>
                <a:ea typeface="华文楷体" panose="02010600040101010101" pitchFamily="2" charset="-122"/>
              </a:rPr>
              <a:t>PCFG</a:t>
            </a:r>
            <a:r>
              <a:rPr lang="zh-CN" altLang="en-US" dirty="0">
                <a:latin typeface="华文楷体" panose="02010600040101010101" pitchFamily="2" charset="-122"/>
                <a:ea typeface="华文楷体" panose="02010600040101010101" pitchFamily="2" charset="-122"/>
              </a:rPr>
              <a:t>来产生语言，然后用这个语言语句的似然函数来评价生成效果。但大家都知道自然语言显然不是</a:t>
            </a:r>
            <a:r>
              <a:rPr lang="en-US" altLang="zh-CN" dirty="0">
                <a:latin typeface="华文楷体" panose="02010600040101010101" pitchFamily="2" charset="-122"/>
                <a:ea typeface="华文楷体" panose="02010600040101010101" pitchFamily="2" charset="-122"/>
              </a:rPr>
              <a:t>PCFG</a:t>
            </a:r>
            <a:r>
              <a:rPr lang="zh-CN" altLang="en-US" dirty="0">
                <a:latin typeface="华文楷体" panose="02010600040101010101" pitchFamily="2" charset="-122"/>
                <a:ea typeface="华文楷体" panose="02010600040101010101" pitchFamily="2" charset="-122"/>
              </a:rPr>
              <a:t>能建模的。有限语料库上导出的</a:t>
            </a:r>
            <a:r>
              <a:rPr lang="en-US" altLang="zh-CN" dirty="0">
                <a:latin typeface="华文楷体" panose="02010600040101010101" pitchFamily="2" charset="-122"/>
                <a:ea typeface="华文楷体" panose="02010600040101010101" pitchFamily="2" charset="-122"/>
              </a:rPr>
              <a:t>PCFG</a:t>
            </a:r>
            <a:r>
              <a:rPr lang="zh-CN" altLang="en-US" dirty="0">
                <a:latin typeface="华文楷体" panose="02010600040101010101" pitchFamily="2" charset="-122"/>
                <a:ea typeface="华文楷体" panose="02010600040101010101" pitchFamily="2" charset="-122"/>
              </a:rPr>
              <a:t>生成概率也并不能代表语法流畅度。同时，他们效仿先前工作，也在中文古诗数据上做了点实验。且不论实验用的诗句按长度看只有五言七言这么短的长度，所有这些工作最后评价的时候都只是孤立地去评判每一行。更甚者，评价方式不是去让人判断生成质量，而仅仅是算个</a:t>
            </a:r>
            <a:r>
              <a:rPr lang="en-US" altLang="zh-CN" dirty="0">
                <a:latin typeface="华文楷体" panose="02010600040101010101" pitchFamily="2" charset="-122"/>
                <a:ea typeface="华文楷体" panose="02010600040101010101" pitchFamily="2" charset="-122"/>
              </a:rPr>
              <a:t>BLEU</a:t>
            </a:r>
            <a:r>
              <a:rPr lang="zh-CN" altLang="en-US" dirty="0">
                <a:latin typeface="华文楷体" panose="02010600040101010101" pitchFamily="2" charset="-122"/>
                <a:ea typeface="华文楷体" panose="02010600040101010101" pitchFamily="2" charset="-122"/>
              </a:rPr>
              <a:t>完事。</a:t>
            </a:r>
          </a:p>
          <a:p>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2 </a:t>
            </a: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你是审稿人：审稿的时候请一定要尊重自然语言，不要被做法花哨、实际上只能处理极简化情形的</a:t>
            </a:r>
            <a:r>
              <a:rPr lang="en-US" altLang="zh-CN" dirty="0" err="1">
                <a:latin typeface="华文楷体" panose="02010600040101010101" pitchFamily="2" charset="-122"/>
                <a:ea typeface="华文楷体" panose="02010600040101010101" pitchFamily="2" charset="-122"/>
              </a:rPr>
              <a:t>overclaims</a:t>
            </a:r>
            <a:r>
              <a:rPr lang="zh-CN" altLang="en-US" dirty="0">
                <a:latin typeface="华文楷体" panose="02010600040101010101" pitchFamily="2" charset="-122"/>
                <a:ea typeface="华文楷体" panose="02010600040101010101" pitchFamily="2" charset="-122"/>
              </a:rPr>
              <a:t>蒙蔽双眼。一定要看他们如何进行了什么样的实验评估、实验结果能证明什么结论，而不是他们在论文里宣称提出了什么方法达到什么效果。更不要强求处理真实数据的</a:t>
            </a:r>
            <a:r>
              <a:rPr lang="en-US" altLang="zh-CN" dirty="0">
                <a:latin typeface="华文楷体" panose="02010600040101010101" pitchFamily="2" charset="-122"/>
                <a:ea typeface="华文楷体" panose="02010600040101010101" pitchFamily="2" charset="-122"/>
              </a:rPr>
              <a:t>NLP</a:t>
            </a:r>
            <a:r>
              <a:rPr lang="zh-CN" altLang="en-US" dirty="0">
                <a:latin typeface="华文楷体" panose="02010600040101010101" pitchFamily="2" charset="-122"/>
                <a:ea typeface="华文楷体" panose="02010600040101010101" pitchFamily="2" charset="-122"/>
              </a:rPr>
              <a:t>研究人员去引用、比较那些质量底下或者缺陷明显的“开创性论文”。</a:t>
            </a:r>
          </a:p>
          <a:p>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3 </a:t>
            </a: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你是论文作者：尊重并试图更多了解自然语言，真正明白自己实验用的数据集、评价汇报的那些数值指标是否就是真正能验证自己的研究发现的东西。搞清楚自己在做什么，不要忘了和最明显的</a:t>
            </a:r>
            <a:r>
              <a:rPr lang="en-US" altLang="zh-CN" dirty="0">
                <a:latin typeface="华文楷体" panose="02010600040101010101" pitchFamily="2" charset="-122"/>
                <a:ea typeface="华文楷体" panose="02010600040101010101" pitchFamily="2" charset="-122"/>
              </a:rPr>
              <a:t>baseline</a:t>
            </a:r>
            <a:r>
              <a:rPr lang="zh-CN" altLang="en-US" dirty="0">
                <a:latin typeface="华文楷体" panose="02010600040101010101" pitchFamily="2" charset="-122"/>
                <a:ea typeface="华文楷体" panose="02010600040101010101" pitchFamily="2" charset="-122"/>
              </a:rPr>
              <a:t>进行对照。同时在论文中尽可能点明自己研究内容的局限性。</a:t>
            </a:r>
          </a:p>
        </p:txBody>
      </p:sp>
      <p:sp>
        <p:nvSpPr>
          <p:cNvPr id="7" name="文本框 6"/>
          <p:cNvSpPr txBox="1"/>
          <p:nvPr/>
        </p:nvSpPr>
        <p:spPr>
          <a:xfrm>
            <a:off x="10760765" y="6082748"/>
            <a:ext cx="954107" cy="369332"/>
          </a:xfrm>
          <a:prstGeom prst="rect">
            <a:avLst/>
          </a:prstGeom>
          <a:solidFill>
            <a:schemeClr val="accent1">
              <a:lumMod val="20000"/>
              <a:lumOff val="80000"/>
            </a:schemeClr>
          </a:solidFill>
          <a:ln>
            <a:noFill/>
          </a:ln>
        </p:spPr>
        <p:txBody>
          <a:bodyPr wrap="none" rtlCol="0">
            <a:spAutoFit/>
          </a:bodyPr>
          <a:lstStyle/>
          <a:p>
            <a:r>
              <a:rPr lang="en-US" altLang="zh-CN" dirty="0" smtClean="0">
                <a:hlinkClick r:id="rId2"/>
              </a:rPr>
              <a:t>&lt;LINK&gt;</a:t>
            </a:r>
            <a:endParaRPr lang="zh-CN" altLang="en-US" dirty="0"/>
          </a:p>
        </p:txBody>
      </p:sp>
    </p:spTree>
    <p:extLst>
      <p:ext uri="{BB962C8B-B14F-4D97-AF65-F5344CB8AC3E}">
        <p14:creationId xmlns:p14="http://schemas.microsoft.com/office/powerpoint/2010/main" val="1117687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pic>
        <p:nvPicPr>
          <p:cNvPr id="4" name="图片 3"/>
          <p:cNvPicPr>
            <a:picLocks noChangeAspect="1"/>
          </p:cNvPicPr>
          <p:nvPr/>
        </p:nvPicPr>
        <p:blipFill>
          <a:blip r:embed="rId3"/>
          <a:stretch>
            <a:fillRect/>
          </a:stretch>
        </p:blipFill>
        <p:spPr>
          <a:xfrm>
            <a:off x="761585" y="1759227"/>
            <a:ext cx="10986634" cy="4478628"/>
          </a:xfrm>
          <a:prstGeom prst="rect">
            <a:avLst/>
          </a:prstGeom>
        </p:spPr>
      </p:pic>
      <p:cxnSp>
        <p:nvCxnSpPr>
          <p:cNvPr id="6" name="直接箭头连接符 5"/>
          <p:cNvCxnSpPr/>
          <p:nvPr/>
        </p:nvCxnSpPr>
        <p:spPr>
          <a:xfrm flipH="1" flipV="1">
            <a:off x="3578086" y="2319131"/>
            <a:ext cx="3326296" cy="8348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96279" y="1297562"/>
            <a:ext cx="2816253" cy="923330"/>
          </a:xfrm>
          <a:prstGeom prst="rect">
            <a:avLst/>
          </a:prstGeom>
          <a:noFill/>
        </p:spPr>
        <p:txBody>
          <a:bodyPr wrap="square" rtlCol="0">
            <a:spAutoFit/>
          </a:bodyPr>
          <a:lstStyle/>
          <a:p>
            <a:r>
              <a:rPr lang="zh-CN" altLang="en-US" dirty="0" smtClean="0">
                <a:solidFill>
                  <a:srgbClr val="FF0000"/>
                </a:solidFill>
              </a:rPr>
              <a:t>仍然用的</a:t>
            </a:r>
            <a:r>
              <a:rPr lang="en-US" altLang="zh-CN" dirty="0" err="1" smtClean="0">
                <a:solidFill>
                  <a:srgbClr val="FF0000"/>
                </a:solidFill>
              </a:rPr>
              <a:t>argmax</a:t>
            </a:r>
            <a:r>
              <a:rPr lang="zh-CN" altLang="en-US" dirty="0" smtClean="0">
                <a:solidFill>
                  <a:srgbClr val="FF0000"/>
                </a:solidFill>
              </a:rPr>
              <a:t>，所以</a:t>
            </a:r>
            <a:r>
              <a:rPr lang="en-US" altLang="zh-CN" dirty="0">
                <a:solidFill>
                  <a:srgbClr val="FF0000"/>
                </a:solidFill>
              </a:rPr>
              <a:t>D</a:t>
            </a:r>
            <a:r>
              <a:rPr lang="en-US" altLang="zh-CN" dirty="0" smtClean="0">
                <a:solidFill>
                  <a:srgbClr val="FF0000"/>
                </a:solidFill>
              </a:rPr>
              <a:t>-&gt;G</a:t>
            </a:r>
            <a:r>
              <a:rPr lang="zh-CN" altLang="en-US" dirty="0" smtClean="0">
                <a:solidFill>
                  <a:srgbClr val="FF0000"/>
                </a:solidFill>
              </a:rPr>
              <a:t>无法梯度下降</a:t>
            </a:r>
            <a:r>
              <a:rPr lang="en-US" altLang="zh-CN" dirty="0" smtClean="0">
                <a:solidFill>
                  <a:srgbClr val="FF0000"/>
                </a:solidFill>
              </a:rPr>
              <a:t>,</a:t>
            </a:r>
            <a:r>
              <a:rPr lang="zh-CN" altLang="en-US" dirty="0" smtClean="0">
                <a:solidFill>
                  <a:srgbClr val="FF0000"/>
                </a:solidFill>
              </a:rPr>
              <a:t>需借助强化学习</a:t>
            </a:r>
            <a:r>
              <a:rPr lang="en-US" altLang="zh-CN" dirty="0" smtClean="0">
                <a:solidFill>
                  <a:srgbClr val="FF0000"/>
                </a:solidFill>
              </a:rPr>
              <a:t>policy gradient</a:t>
            </a:r>
            <a:endParaRPr lang="zh-CN" altLang="en-US" dirty="0">
              <a:solidFill>
                <a:srgbClr val="FF0000"/>
              </a:solidFill>
            </a:endParaRPr>
          </a:p>
        </p:txBody>
      </p:sp>
      <p:sp>
        <p:nvSpPr>
          <p:cNvPr id="10" name="矩形 9"/>
          <p:cNvSpPr/>
          <p:nvPr/>
        </p:nvSpPr>
        <p:spPr>
          <a:xfrm>
            <a:off x="8627165" y="2451653"/>
            <a:ext cx="2955234" cy="702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V="1">
            <a:off x="10230678" y="2001079"/>
            <a:ext cx="0" cy="4505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627165" y="1172980"/>
            <a:ext cx="2955234" cy="646331"/>
          </a:xfrm>
          <a:prstGeom prst="rect">
            <a:avLst/>
          </a:prstGeom>
          <a:noFill/>
        </p:spPr>
        <p:txBody>
          <a:bodyPr wrap="square" rtlCol="0">
            <a:spAutoFit/>
          </a:bodyPr>
          <a:lstStyle/>
          <a:p>
            <a:r>
              <a:rPr lang="zh-CN" altLang="en-US" dirty="0" smtClean="0">
                <a:solidFill>
                  <a:srgbClr val="FF0000"/>
                </a:solidFill>
              </a:rPr>
              <a:t>如果没有上下文的限制就退化为普通的文本生成模型</a:t>
            </a:r>
            <a:endParaRPr lang="zh-CN" altLang="en-US" dirty="0">
              <a:solidFill>
                <a:srgbClr val="FF0000"/>
              </a:solidFill>
            </a:endParaRPr>
          </a:p>
        </p:txBody>
      </p:sp>
      <p:pic>
        <p:nvPicPr>
          <p:cNvPr id="15" name="图片 14"/>
          <p:cNvPicPr>
            <a:picLocks noChangeAspect="1"/>
          </p:cNvPicPr>
          <p:nvPr/>
        </p:nvPicPr>
        <p:blipFill>
          <a:blip r:embed="rId4"/>
          <a:stretch>
            <a:fillRect/>
          </a:stretch>
        </p:blipFill>
        <p:spPr>
          <a:xfrm>
            <a:off x="4855348" y="1006292"/>
            <a:ext cx="3429000" cy="333375"/>
          </a:xfrm>
          <a:prstGeom prst="rect">
            <a:avLst/>
          </a:prstGeom>
          <a:ln>
            <a:solidFill>
              <a:srgbClr val="FF0000"/>
            </a:solidFill>
          </a:ln>
        </p:spPr>
      </p:pic>
      <p:cxnSp>
        <p:nvCxnSpPr>
          <p:cNvPr id="17" name="直接箭头连接符 16"/>
          <p:cNvCxnSpPr/>
          <p:nvPr/>
        </p:nvCxnSpPr>
        <p:spPr>
          <a:xfrm flipH="1" flipV="1">
            <a:off x="7076661" y="1378781"/>
            <a:ext cx="762167" cy="21462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53198" y="6237855"/>
            <a:ext cx="11438802" cy="646331"/>
          </a:xfrm>
          <a:prstGeom prst="rect">
            <a:avLst/>
          </a:prstGeom>
        </p:spPr>
        <p:txBody>
          <a:bodyPr wrap="square">
            <a:spAutoFit/>
          </a:bodyPr>
          <a:lstStyle/>
          <a:p>
            <a:r>
              <a:rPr lang="en-US" altLang="zh-CN" dirty="0" err="1">
                <a:solidFill>
                  <a:srgbClr val="FF0000"/>
                </a:solidFill>
                <a:latin typeface="华文楷体" panose="02010600040101010101" pitchFamily="2" charset="-122"/>
                <a:ea typeface="华文楷体" panose="02010600040101010101" pitchFamily="2" charset="-122"/>
              </a:rPr>
              <a:t>MaskGAN</a:t>
            </a:r>
            <a:r>
              <a:rPr lang="zh-CN" altLang="en-US" dirty="0">
                <a:solidFill>
                  <a:srgbClr val="FF0000"/>
                </a:solidFill>
                <a:latin typeface="华文楷体" panose="02010600040101010101" pitchFamily="2" charset="-122"/>
                <a:ea typeface="华文楷体" panose="02010600040101010101" pitchFamily="2" charset="-122"/>
              </a:rPr>
              <a:t>的 </a:t>
            </a:r>
            <a:r>
              <a:rPr lang="en-US" altLang="zh-CN" dirty="0">
                <a:solidFill>
                  <a:srgbClr val="FF0000"/>
                </a:solidFill>
                <a:latin typeface="华文楷体" panose="02010600040101010101" pitchFamily="2" charset="-122"/>
                <a:ea typeface="华文楷体" panose="02010600040101010101" pitchFamily="2" charset="-122"/>
              </a:rPr>
              <a:t>generator </a:t>
            </a:r>
            <a:r>
              <a:rPr lang="zh-CN" altLang="en-US" dirty="0">
                <a:solidFill>
                  <a:srgbClr val="FF0000"/>
                </a:solidFill>
                <a:latin typeface="华文楷体" panose="02010600040101010101" pitchFamily="2" charset="-122"/>
                <a:ea typeface="华文楷体" panose="02010600040101010101" pitchFamily="2" charset="-122"/>
              </a:rPr>
              <a:t>和 </a:t>
            </a:r>
            <a:r>
              <a:rPr lang="en-US" altLang="zh-CN" dirty="0">
                <a:solidFill>
                  <a:srgbClr val="FF0000"/>
                </a:solidFill>
                <a:latin typeface="华文楷体" panose="02010600040101010101" pitchFamily="2" charset="-122"/>
                <a:ea typeface="华文楷体" panose="02010600040101010101" pitchFamily="2" charset="-122"/>
              </a:rPr>
              <a:t>discriminator </a:t>
            </a:r>
            <a:r>
              <a:rPr lang="zh-CN" altLang="en-US" dirty="0">
                <a:solidFill>
                  <a:srgbClr val="FF0000"/>
                </a:solidFill>
                <a:latin typeface="华文楷体" panose="02010600040101010101" pitchFamily="2" charset="-122"/>
                <a:ea typeface="华文楷体" panose="02010600040101010101" pitchFamily="2" charset="-122"/>
              </a:rPr>
              <a:t>都是采用一样的</a:t>
            </a:r>
            <a:r>
              <a:rPr lang="en-US" altLang="zh-CN" dirty="0">
                <a:solidFill>
                  <a:srgbClr val="FF0000"/>
                </a:solidFill>
                <a:latin typeface="华文楷体" panose="02010600040101010101" pitchFamily="2" charset="-122"/>
                <a:ea typeface="华文楷体" panose="02010600040101010101" pitchFamily="2" charset="-122"/>
              </a:rPr>
              <a:t>seq2seq </a:t>
            </a:r>
            <a:r>
              <a:rPr lang="zh-CN" altLang="en-US" dirty="0">
                <a:solidFill>
                  <a:srgbClr val="FF0000"/>
                </a:solidFill>
                <a:latin typeface="华文楷体" panose="02010600040101010101" pitchFamily="2" charset="-122"/>
                <a:ea typeface="华文楷体" panose="02010600040101010101" pitchFamily="2" charset="-122"/>
              </a:rPr>
              <a:t>结构（如上图）。其中，</a:t>
            </a:r>
            <a:r>
              <a:rPr lang="en-US" altLang="zh-CN" dirty="0">
                <a:solidFill>
                  <a:srgbClr val="FF0000"/>
                </a:solidFill>
                <a:latin typeface="华文楷体" panose="02010600040101010101" pitchFamily="2" charset="-122"/>
                <a:ea typeface="华文楷体" panose="02010600040101010101" pitchFamily="2" charset="-122"/>
              </a:rPr>
              <a:t>generator </a:t>
            </a:r>
            <a:r>
              <a:rPr lang="zh-CN" altLang="en-US" dirty="0">
                <a:solidFill>
                  <a:srgbClr val="FF0000"/>
                </a:solidFill>
                <a:latin typeface="华文楷体" panose="02010600040101010101" pitchFamily="2" charset="-122"/>
                <a:ea typeface="华文楷体" panose="02010600040101010101" pitchFamily="2" charset="-122"/>
              </a:rPr>
              <a:t>是采用强化学习的方法训练的，</a:t>
            </a:r>
            <a:r>
              <a:rPr lang="en-US" altLang="zh-CN" dirty="0">
                <a:solidFill>
                  <a:srgbClr val="FF0000"/>
                </a:solidFill>
                <a:latin typeface="华文楷体" panose="02010600040101010101" pitchFamily="2" charset="-122"/>
                <a:ea typeface="华文楷体" panose="02010600040101010101" pitchFamily="2" charset="-122"/>
              </a:rPr>
              <a:t>discriminator </a:t>
            </a:r>
            <a:r>
              <a:rPr lang="zh-CN" altLang="en-US" dirty="0">
                <a:solidFill>
                  <a:srgbClr val="FF0000"/>
                </a:solidFill>
                <a:latin typeface="华文楷体" panose="02010600040101010101" pitchFamily="2" charset="-122"/>
                <a:ea typeface="华文楷体" panose="02010600040101010101" pitchFamily="2" charset="-122"/>
              </a:rPr>
              <a:t>是采用以往</a:t>
            </a:r>
            <a:r>
              <a:rPr lang="en-US" altLang="zh-CN" dirty="0">
                <a:solidFill>
                  <a:srgbClr val="FF0000"/>
                </a:solidFill>
                <a:latin typeface="华文楷体" panose="02010600040101010101" pitchFamily="2" charset="-122"/>
                <a:ea typeface="华文楷体" panose="02010600040101010101" pitchFamily="2" charset="-122"/>
              </a:rPr>
              <a:t>maximum </a:t>
            </a:r>
            <a:r>
              <a:rPr lang="en-US" altLang="zh-CN" dirty="0" smtClean="0">
                <a:solidFill>
                  <a:srgbClr val="FF0000"/>
                </a:solidFill>
                <a:latin typeface="华文楷体" panose="02010600040101010101" pitchFamily="2" charset="-122"/>
                <a:ea typeface="华文楷体" panose="02010600040101010101" pitchFamily="2" charset="-122"/>
              </a:rPr>
              <a:t>likelihood + SGD </a:t>
            </a:r>
            <a:r>
              <a:rPr lang="zh-CN" altLang="en-US" dirty="0" smtClean="0">
                <a:solidFill>
                  <a:srgbClr val="FF0000"/>
                </a:solidFill>
                <a:latin typeface="华文楷体" panose="02010600040101010101" pitchFamily="2" charset="-122"/>
                <a:ea typeface="华文楷体" panose="02010600040101010101" pitchFamily="2" charset="-122"/>
              </a:rPr>
              <a:t>方式</a:t>
            </a:r>
            <a:r>
              <a:rPr lang="zh-CN" altLang="en-US" dirty="0">
                <a:solidFill>
                  <a:srgbClr val="FF0000"/>
                </a:solidFill>
                <a:latin typeface="华文楷体" panose="02010600040101010101" pitchFamily="2" charset="-122"/>
                <a:ea typeface="华文楷体" panose="02010600040101010101" pitchFamily="2" charset="-122"/>
              </a:rPr>
              <a:t>训练。</a:t>
            </a:r>
          </a:p>
        </p:txBody>
      </p:sp>
    </p:spTree>
    <p:extLst>
      <p:ext uri="{BB962C8B-B14F-4D97-AF65-F5344CB8AC3E}">
        <p14:creationId xmlns:p14="http://schemas.microsoft.com/office/powerpoint/2010/main" val="800617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66" y="2511189"/>
            <a:ext cx="7797370" cy="4121623"/>
          </a:xfrm>
          <a:prstGeom prst="rect">
            <a:avLst/>
          </a:prstGeom>
          <a:ln>
            <a:solidFill>
              <a:schemeClr val="accent1">
                <a:lumMod val="75000"/>
              </a:schemeClr>
            </a:solidFill>
          </a:ln>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970" y="1077475"/>
            <a:ext cx="5718411" cy="3061957"/>
          </a:xfrm>
          <a:prstGeom prst="rect">
            <a:avLst/>
          </a:prstGeom>
          <a:ln>
            <a:solidFill>
              <a:srgbClr val="00B050"/>
            </a:solidFill>
          </a:ln>
        </p:spPr>
      </p:pic>
    </p:spTree>
    <p:extLst>
      <p:ext uri="{BB962C8B-B14F-4D97-AF65-F5344CB8AC3E}">
        <p14:creationId xmlns:p14="http://schemas.microsoft.com/office/powerpoint/2010/main" val="1485637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sp>
        <p:nvSpPr>
          <p:cNvPr id="4" name="文本框 3"/>
          <p:cNvSpPr txBox="1"/>
          <p:nvPr/>
        </p:nvSpPr>
        <p:spPr>
          <a:xfrm>
            <a:off x="775494" y="1097415"/>
            <a:ext cx="10239018" cy="4247317"/>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Discriminator</a:t>
            </a:r>
            <a:r>
              <a:rPr lang="zh-CN" altLang="en-US" dirty="0" smtClean="0">
                <a:latin typeface="华文楷体" panose="02010600040101010101" pitchFamily="2" charset="-122"/>
                <a:ea typeface="华文楷体" panose="02010600040101010101" pitchFamily="2" charset="-122"/>
              </a:rPr>
              <a:t>是和</a:t>
            </a:r>
            <a:r>
              <a:rPr lang="en-US" altLang="zh-CN" dirty="0" smtClean="0">
                <a:latin typeface="华文楷体" panose="02010600040101010101" pitchFamily="2" charset="-122"/>
                <a:ea typeface="华文楷体" panose="02010600040101010101" pitchFamily="2" charset="-122"/>
              </a:rPr>
              <a:t>Generator</a:t>
            </a:r>
            <a:r>
              <a:rPr lang="zh-CN" altLang="en-US" dirty="0" smtClean="0">
                <a:latin typeface="华文楷体" panose="02010600040101010101" pitchFamily="2" charset="-122"/>
                <a:ea typeface="华文楷体" panose="02010600040101010101" pitchFamily="2" charset="-122"/>
              </a:rPr>
              <a:t>一样的架构，用的</a:t>
            </a:r>
            <a:r>
              <a:rPr lang="en-US" altLang="zh-CN" dirty="0" smtClean="0">
                <a:latin typeface="华文楷体" panose="02010600040101010101" pitchFamily="2" charset="-122"/>
                <a:ea typeface="华文楷体" panose="02010600040101010101" pitchFamily="2" charset="-122"/>
              </a:rPr>
              <a:t>LSTM</a:t>
            </a:r>
            <a:r>
              <a:rPr lang="zh-CN" altLang="en-US" dirty="0">
                <a:latin typeface="华文楷体" panose="02010600040101010101" pitchFamily="2" charset="-122"/>
                <a:ea typeface="华文楷体" panose="02010600040101010101" pitchFamily="2" charset="-122"/>
              </a:rPr>
              <a:t>。作者也尝试了</a:t>
            </a:r>
            <a:r>
              <a:rPr lang="en-US" altLang="zh-CN" dirty="0">
                <a:latin typeface="华文楷体" panose="02010600040101010101" pitchFamily="2" charset="-122"/>
                <a:ea typeface="华文楷体" panose="02010600040101010101" pitchFamily="2" charset="-122"/>
              </a:rPr>
              <a:t>CNN</a:t>
            </a:r>
            <a:r>
              <a:rPr lang="zh-CN" altLang="en-US" dirty="0">
                <a:latin typeface="华文楷体" panose="02010600040101010101" pitchFamily="2" charset="-122"/>
                <a:ea typeface="华文楷体" panose="02010600040101010101" pitchFamily="2" charset="-122"/>
              </a:rPr>
              <a:t>，但是发现效果</a:t>
            </a:r>
            <a:r>
              <a:rPr lang="zh-CN" altLang="en-US" dirty="0" smtClean="0">
                <a:latin typeface="华文楷体" panose="02010600040101010101" pitchFamily="2" charset="-122"/>
                <a:ea typeface="华文楷体" panose="02010600040101010101" pitchFamily="2" charset="-122"/>
              </a:rPr>
              <a:t>不好</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      D</a:t>
            </a:r>
            <a:r>
              <a:rPr lang="en-US" altLang="zh-CN" dirty="0" smtClean="0">
                <a:latin typeface="华文楷体" panose="02010600040101010101" pitchFamily="2" charset="-122"/>
                <a:ea typeface="华文楷体" panose="02010600040101010101" pitchFamily="2" charset="-122"/>
              </a:rPr>
              <a:t>iscriminator </a:t>
            </a:r>
            <a:r>
              <a:rPr lang="zh-CN" altLang="en-US" dirty="0">
                <a:latin typeface="华文楷体" panose="02010600040101010101" pitchFamily="2" charset="-122"/>
                <a:ea typeface="华文楷体" panose="02010600040101010101" pitchFamily="2" charset="-122"/>
              </a:rPr>
              <a:t>是</a:t>
            </a:r>
            <a:r>
              <a:rPr lang="zh-CN" altLang="en-US" dirty="0" smtClean="0">
                <a:latin typeface="华文楷体" panose="02010600040101010101" pitchFamily="2" charset="-122"/>
                <a:ea typeface="华文楷体" panose="02010600040101010101" pitchFamily="2" charset="-122"/>
              </a:rPr>
              <a:t>采用</a:t>
            </a:r>
            <a:r>
              <a:rPr lang="zh-CN" altLang="en-US" dirty="0">
                <a:latin typeface="华文楷体" panose="02010600040101010101" pitchFamily="2" charset="-122"/>
                <a:ea typeface="华文楷体" panose="02010600040101010101" pitchFamily="2" charset="-122"/>
              </a:rPr>
              <a:t>传统的</a:t>
            </a:r>
            <a:r>
              <a:rPr lang="en-US" altLang="zh-CN" dirty="0" smtClean="0">
                <a:latin typeface="华文楷体" panose="02010600040101010101" pitchFamily="2" charset="-122"/>
                <a:ea typeface="华文楷体" panose="02010600040101010101" pitchFamily="2" charset="-122"/>
              </a:rPr>
              <a:t>maximum </a:t>
            </a:r>
            <a:r>
              <a:rPr lang="en-US" altLang="zh-CN" dirty="0">
                <a:latin typeface="华文楷体" panose="02010600040101010101" pitchFamily="2" charset="-122"/>
                <a:ea typeface="华文楷体" panose="02010600040101010101" pitchFamily="2" charset="-122"/>
              </a:rPr>
              <a:t>likelihood + SGD </a:t>
            </a:r>
            <a:r>
              <a:rPr lang="zh-CN" altLang="en-US" dirty="0">
                <a:latin typeface="华文楷体" panose="02010600040101010101" pitchFamily="2" charset="-122"/>
                <a:ea typeface="华文楷体" panose="02010600040101010101" pitchFamily="2" charset="-122"/>
              </a:rPr>
              <a:t>方式训练。</a:t>
            </a: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、还有很重要的一点，传给</a:t>
            </a:r>
            <a:r>
              <a:rPr lang="en-US" altLang="zh-CN" dirty="0" smtClean="0">
                <a:latin typeface="华文楷体" panose="02010600040101010101" pitchFamily="2" charset="-122"/>
                <a:ea typeface="华文楷体" panose="02010600040101010101" pitchFamily="2" charset="-122"/>
              </a:rPr>
              <a:t>D</a:t>
            </a:r>
            <a:r>
              <a:rPr lang="zh-CN" altLang="en-US" dirty="0" smtClean="0">
                <a:latin typeface="华文楷体" panose="02010600040101010101" pitchFamily="2" charset="-122"/>
                <a:ea typeface="华文楷体" panose="02010600040101010101" pitchFamily="2" charset="-122"/>
              </a:rPr>
              <a:t>的不只是生成的填空词，而且还有填空词的</a:t>
            </a:r>
            <a:r>
              <a:rPr lang="zh-CN" altLang="en-US" dirty="0" smtClean="0">
                <a:solidFill>
                  <a:srgbClr val="FF0000"/>
                </a:solidFill>
                <a:latin typeface="华文楷体" panose="02010600040101010101" pitchFamily="2" charset="-122"/>
                <a:ea typeface="华文楷体" panose="02010600040101010101" pitchFamily="2" charset="-122"/>
              </a:rPr>
              <a:t>上下文</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因为假设我们要填空完成这么一句话：</a:t>
            </a:r>
            <a:r>
              <a:rPr lang="en-US" altLang="zh-CN" dirty="0">
                <a:latin typeface="华文楷体" panose="02010600040101010101" pitchFamily="2" charset="-122"/>
                <a:ea typeface="华文楷体" panose="02010600040101010101" pitchFamily="2" charset="-122"/>
              </a:rPr>
              <a:t>the </a:t>
            </a:r>
            <a:r>
              <a:rPr lang="en-US" altLang="zh-CN" dirty="0" smtClean="0">
                <a:latin typeface="华文楷体" panose="02010600040101010101" pitchFamily="2" charset="-122"/>
                <a:ea typeface="华文楷体" panose="02010600040101010101" pitchFamily="2" charset="-122"/>
              </a:rPr>
              <a:t>______ ______ </a:t>
            </a:r>
            <a:r>
              <a:rPr lang="en-US" altLang="zh-CN" dirty="0">
                <a:latin typeface="华文楷体" panose="02010600040101010101" pitchFamily="2" charset="-122"/>
                <a:ea typeface="华文楷体" panose="02010600040101010101" pitchFamily="2" charset="-122"/>
              </a:rPr>
              <a:t>guided the </a:t>
            </a:r>
            <a:r>
              <a:rPr lang="en-US" altLang="zh-CN" dirty="0" smtClean="0">
                <a:latin typeface="华文楷体" panose="02010600040101010101" pitchFamily="2" charset="-122"/>
                <a:ea typeface="华文楷体" panose="02010600040101010101" pitchFamily="2" charset="-122"/>
              </a:rPr>
              <a:t>series</a:t>
            </a:r>
            <a:r>
              <a:rPr lang="zh-CN" altLang="en-US" dirty="0" smtClean="0">
                <a:latin typeface="华文楷体" panose="02010600040101010101" pitchFamily="2" charset="-122"/>
                <a:ea typeface="华文楷体" panose="02010600040101010101" pitchFamily="2" charset="-122"/>
              </a:rPr>
              <a:t>，现在我们的模型生成了</a:t>
            </a:r>
            <a:r>
              <a:rPr lang="en-US" altLang="zh-CN" dirty="0">
                <a:latin typeface="华文楷体" panose="02010600040101010101" pitchFamily="2" charset="-122"/>
                <a:ea typeface="华文楷体" panose="02010600040101010101" pitchFamily="2" charset="-122"/>
              </a:rPr>
              <a:t>the </a:t>
            </a:r>
            <a:r>
              <a:rPr lang="en-US" altLang="zh-CN" u="sng" dirty="0">
                <a:latin typeface="华文楷体" panose="02010600040101010101" pitchFamily="2" charset="-122"/>
                <a:ea typeface="华文楷体" panose="02010600040101010101" pitchFamily="2" charset="-122"/>
              </a:rPr>
              <a:t>director </a:t>
            </a:r>
            <a:r>
              <a:rPr lang="en-US" altLang="zh-CN" u="sng" dirty="0" err="1">
                <a:latin typeface="华文楷体" panose="02010600040101010101" pitchFamily="2" charset="-122"/>
                <a:ea typeface="华文楷体" panose="02010600040101010101" pitchFamily="2" charset="-122"/>
              </a:rPr>
              <a:t>director</a:t>
            </a:r>
            <a:r>
              <a:rPr lang="en-US" altLang="zh-CN" u="sng"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guided the </a:t>
            </a:r>
            <a:r>
              <a:rPr lang="en-US" altLang="zh-CN" dirty="0" smtClean="0">
                <a:latin typeface="华文楷体" panose="02010600040101010101" pitchFamily="2" charset="-122"/>
                <a:ea typeface="华文楷体" panose="02010600040101010101" pitchFamily="2" charset="-122"/>
              </a:rPr>
              <a:t>series</a:t>
            </a:r>
            <a:r>
              <a:rPr lang="zh-CN" altLang="en-US" dirty="0" smtClean="0">
                <a:latin typeface="华文楷体" panose="02010600040101010101" pitchFamily="2" charset="-122"/>
                <a:ea typeface="华文楷体" panose="02010600040101010101" pitchFamily="2" charset="-122"/>
              </a:rPr>
              <a:t>，然后真实数据中同时存在</a:t>
            </a:r>
            <a:r>
              <a:rPr lang="en-US" altLang="zh-CN" dirty="0">
                <a:latin typeface="华文楷体" panose="02010600040101010101" pitchFamily="2" charset="-122"/>
                <a:ea typeface="华文楷体" panose="02010600040101010101" pitchFamily="2" charset="-122"/>
              </a:rPr>
              <a:t>the </a:t>
            </a:r>
            <a:r>
              <a:rPr lang="en-US" altLang="zh-CN" u="sng" dirty="0">
                <a:latin typeface="华文楷体" panose="02010600040101010101" pitchFamily="2" charset="-122"/>
                <a:ea typeface="华文楷体" panose="02010600040101010101" pitchFamily="2" charset="-122"/>
              </a:rPr>
              <a:t>*associate* director</a:t>
            </a:r>
            <a:r>
              <a:rPr lang="en-US" altLang="zh-CN" dirty="0">
                <a:latin typeface="华文楷体" panose="02010600040101010101" pitchFamily="2" charset="-122"/>
                <a:ea typeface="华文楷体" panose="02010600040101010101" pitchFamily="2" charset="-122"/>
              </a:rPr>
              <a:t> guided the </a:t>
            </a:r>
            <a:r>
              <a:rPr lang="en-US" altLang="zh-CN" dirty="0" smtClean="0">
                <a:latin typeface="华文楷体" panose="02010600040101010101" pitchFamily="2" charset="-122"/>
                <a:ea typeface="华文楷体" panose="02010600040101010101" pitchFamily="2" charset="-122"/>
              </a:rPr>
              <a:t>series </a:t>
            </a:r>
            <a:r>
              <a:rPr lang="zh-CN" altLang="en-US" dirty="0" smtClean="0">
                <a:latin typeface="华文楷体" panose="02010600040101010101" pitchFamily="2" charset="-122"/>
                <a:ea typeface="华文楷体" panose="02010600040101010101" pitchFamily="2" charset="-122"/>
              </a:rPr>
              <a:t>和 </a:t>
            </a:r>
            <a:r>
              <a:rPr lang="en-US" altLang="zh-CN" dirty="0">
                <a:latin typeface="华文楷体" panose="02010600040101010101" pitchFamily="2" charset="-122"/>
                <a:ea typeface="华文楷体" panose="02010600040101010101" pitchFamily="2" charset="-122"/>
              </a:rPr>
              <a:t>the </a:t>
            </a:r>
            <a:r>
              <a:rPr lang="en-US" altLang="zh-CN" u="sng" dirty="0" smtClean="0">
                <a:latin typeface="华文楷体" panose="02010600040101010101" pitchFamily="2" charset="-122"/>
                <a:ea typeface="华文楷体" panose="02010600040101010101" pitchFamily="2" charset="-122"/>
              </a:rPr>
              <a:t>director *expertly</a:t>
            </a:r>
            <a:r>
              <a:rPr lang="en-US" altLang="zh-CN" u="sng"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guided the </a:t>
            </a:r>
            <a:r>
              <a:rPr lang="en-US" altLang="zh-CN" dirty="0" smtClean="0">
                <a:latin typeface="华文楷体" panose="02010600040101010101" pitchFamily="2" charset="-122"/>
                <a:ea typeface="华文楷体" panose="02010600040101010101" pitchFamily="2" charset="-122"/>
              </a:rPr>
              <a:t>series </a:t>
            </a:r>
            <a:r>
              <a:rPr lang="zh-CN" altLang="en-US" dirty="0" smtClean="0">
                <a:latin typeface="华文楷体" panose="02010600040101010101" pitchFamily="2" charset="-122"/>
                <a:ea typeface="华文楷体" panose="02010600040101010101" pitchFamily="2" charset="-122"/>
              </a:rPr>
              <a:t>这两个答案。</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假设我们没有给</a:t>
            </a:r>
            <a:r>
              <a:rPr lang="en-US" altLang="zh-CN" dirty="0" smtClean="0">
                <a:latin typeface="华文楷体" panose="02010600040101010101" pitchFamily="2" charset="-122"/>
                <a:ea typeface="华文楷体" panose="02010600040101010101" pitchFamily="2" charset="-122"/>
              </a:rPr>
              <a:t>D</a:t>
            </a:r>
            <a:r>
              <a:rPr lang="zh-CN" altLang="en-US" dirty="0" smtClean="0">
                <a:latin typeface="华文楷体" panose="02010600040101010101" pitchFamily="2" charset="-122"/>
                <a:ea typeface="华文楷体" panose="02010600040101010101" pitchFamily="2" charset="-122"/>
              </a:rPr>
              <a:t>上下文，那么</a:t>
            </a:r>
            <a:r>
              <a:rPr lang="en-US" altLang="zh-CN" dirty="0" smtClean="0">
                <a:latin typeface="华文楷体" panose="02010600040101010101" pitchFamily="2" charset="-122"/>
                <a:ea typeface="华文楷体" panose="02010600040101010101" pitchFamily="2" charset="-122"/>
              </a:rPr>
              <a:t>D</a:t>
            </a:r>
            <a:r>
              <a:rPr lang="zh-CN" altLang="en-US" dirty="0" smtClean="0">
                <a:latin typeface="华文楷体" panose="02010600040101010101" pitchFamily="2" charset="-122"/>
                <a:ea typeface="华文楷体" panose="02010600040101010101" pitchFamily="2" charset="-122"/>
              </a:rPr>
              <a:t>就无法正确惩罚这两个</a:t>
            </a:r>
            <a:r>
              <a:rPr lang="en-US" altLang="zh-CN" dirty="0" smtClean="0">
                <a:latin typeface="华文楷体" panose="02010600040101010101" pitchFamily="2" charset="-122"/>
                <a:ea typeface="华文楷体" panose="02010600040101010101" pitchFamily="2" charset="-122"/>
              </a:rPr>
              <a:t>director</a:t>
            </a:r>
            <a:r>
              <a:rPr lang="zh-CN" altLang="en-US" dirty="0" smtClean="0">
                <a:latin typeface="华文楷体" panose="02010600040101010101" pitchFamily="2" charset="-122"/>
                <a:ea typeface="华文楷体" panose="02010600040101010101" pitchFamily="2" charset="-122"/>
              </a:rPr>
              <a:t>了，因为这两个</a:t>
            </a:r>
            <a:r>
              <a:rPr lang="en-US" altLang="zh-CN" dirty="0" smtClean="0">
                <a:latin typeface="华文楷体" panose="02010600040101010101" pitchFamily="2" charset="-122"/>
                <a:ea typeface="华文楷体" panose="02010600040101010101" pitchFamily="2" charset="-122"/>
              </a:rPr>
              <a:t>director</a:t>
            </a:r>
            <a:r>
              <a:rPr lang="zh-CN" altLang="en-US" dirty="0" smtClean="0">
                <a:latin typeface="华文楷体" panose="02010600040101010101" pitchFamily="2" charset="-122"/>
                <a:ea typeface="华文楷体" panose="02010600040101010101" pitchFamily="2" charset="-122"/>
              </a:rPr>
              <a:t>都可能是正确的。现在有了上下文，</a:t>
            </a:r>
            <a:r>
              <a:rPr lang="en-US" altLang="zh-CN" dirty="0" smtClean="0">
                <a:latin typeface="华文楷体" panose="02010600040101010101" pitchFamily="2" charset="-122"/>
                <a:ea typeface="华文楷体" panose="02010600040101010101" pitchFamily="2" charset="-122"/>
              </a:rPr>
              <a:t>D</a:t>
            </a:r>
            <a:r>
              <a:rPr lang="zh-CN" altLang="en-US" dirty="0" smtClean="0">
                <a:latin typeface="华文楷体" panose="02010600040101010101" pitchFamily="2" charset="-122"/>
                <a:ea typeface="华文楷体" panose="02010600040101010101" pitchFamily="2" charset="-122"/>
              </a:rPr>
              <a:t>可以先计算两个</a:t>
            </a:r>
            <a:r>
              <a:rPr lang="en-US" altLang="zh-CN" dirty="0" smtClean="0">
                <a:latin typeface="华文楷体" panose="02010600040101010101" pitchFamily="2" charset="-122"/>
                <a:ea typeface="华文楷体" panose="02010600040101010101" pitchFamily="2" charset="-122"/>
              </a:rPr>
              <a:t>director</a:t>
            </a:r>
            <a:r>
              <a:rPr lang="zh-CN" altLang="en-US" dirty="0" smtClean="0">
                <a:latin typeface="华文楷体" panose="02010600040101010101" pitchFamily="2" charset="-122"/>
                <a:ea typeface="华文楷体" panose="02010600040101010101" pitchFamily="2" charset="-122"/>
              </a:rPr>
              <a:t>各自出现的概率，再根据概率进行惩罚。</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、本文用强化学习的</a:t>
            </a:r>
            <a:r>
              <a:rPr lang="en-US" altLang="zh-CN" dirty="0" smtClean="0">
                <a:latin typeface="华文楷体" panose="02010600040101010101" pitchFamily="2" charset="-122"/>
                <a:ea typeface="华文楷体" panose="02010600040101010101" pitchFamily="2" charset="-122"/>
              </a:rPr>
              <a:t>policy gradient</a:t>
            </a:r>
            <a:r>
              <a:rPr lang="zh-CN" altLang="en-US" dirty="0" smtClean="0">
                <a:latin typeface="华文楷体" panose="02010600040101010101" pitchFamily="2" charset="-122"/>
                <a:ea typeface="华文楷体" panose="02010600040101010101" pitchFamily="2" charset="-122"/>
              </a:rPr>
              <a:t>进行梯度下降，避免了文本的</a:t>
            </a:r>
            <a:r>
              <a:rPr lang="en-US" altLang="zh-CN" dirty="0" smtClean="0">
                <a:latin typeface="华文楷体" panose="02010600040101010101" pitchFamily="2" charset="-122"/>
                <a:ea typeface="华文楷体" panose="02010600040101010101" pitchFamily="2" charset="-122"/>
              </a:rPr>
              <a:t>discrete</a:t>
            </a:r>
            <a:r>
              <a:rPr lang="zh-CN" altLang="en-US" dirty="0" smtClean="0">
                <a:latin typeface="华文楷体" panose="02010600040101010101" pitchFamily="2" charset="-122"/>
                <a:ea typeface="华文楷体" panose="02010600040101010101" pitchFamily="2" charset="-122"/>
              </a:rPr>
              <a:t>问题。</a:t>
            </a:r>
            <a:r>
              <a:rPr lang="zh-CN" altLang="en-US" dirty="0" smtClean="0">
                <a:solidFill>
                  <a:srgbClr val="FF0000"/>
                </a:solidFill>
                <a:latin typeface="华文楷体" panose="02010600040101010101" pitchFamily="2" charset="-122"/>
                <a:ea typeface="华文楷体" panose="02010600040101010101" pitchFamily="2" charset="-122"/>
              </a:rPr>
              <a:t>用</a:t>
            </a:r>
            <a:r>
              <a:rPr lang="en-US" altLang="zh-CN" dirty="0" smtClean="0">
                <a:solidFill>
                  <a:srgbClr val="FF0000"/>
                </a:solidFill>
                <a:latin typeface="华文楷体" panose="02010600040101010101" pitchFamily="2" charset="-122"/>
                <a:ea typeface="华文楷体" panose="02010600040101010101" pitchFamily="2" charset="-122"/>
              </a:rPr>
              <a:t>RL</a:t>
            </a:r>
            <a:r>
              <a:rPr lang="zh-CN" altLang="en-US" dirty="0" smtClean="0">
                <a:solidFill>
                  <a:srgbClr val="FF0000"/>
                </a:solidFill>
                <a:latin typeface="华文楷体" panose="02010600040101010101" pitchFamily="2" charset="-122"/>
                <a:ea typeface="华文楷体" panose="02010600040101010101" pitchFamily="2" charset="-122"/>
              </a:rPr>
              <a:t>还可以让</a:t>
            </a:r>
            <a:r>
              <a:rPr lang="en-US" altLang="zh-CN" dirty="0" smtClean="0">
                <a:solidFill>
                  <a:srgbClr val="FF0000"/>
                </a:solidFill>
                <a:latin typeface="华文楷体" panose="02010600040101010101" pitchFamily="2" charset="-122"/>
                <a:ea typeface="华文楷体" panose="02010600040101010101" pitchFamily="2" charset="-122"/>
              </a:rPr>
              <a:t>D</a:t>
            </a:r>
            <a:r>
              <a:rPr lang="zh-CN" altLang="en-US" dirty="0" smtClean="0">
                <a:solidFill>
                  <a:srgbClr val="FF0000"/>
                </a:solidFill>
                <a:latin typeface="华文楷体" panose="02010600040101010101" pitchFamily="2" charset="-122"/>
                <a:ea typeface="华文楷体" panose="02010600040101010101" pitchFamily="2" charset="-122"/>
              </a:rPr>
              <a:t>的</a:t>
            </a:r>
            <a:r>
              <a:rPr lang="en-US" altLang="zh-CN" dirty="0" smtClean="0">
                <a:solidFill>
                  <a:srgbClr val="FF0000"/>
                </a:solidFill>
                <a:latin typeface="华文楷体" panose="02010600040101010101" pitchFamily="2" charset="-122"/>
                <a:ea typeface="华文楷体" panose="02010600040101010101" pitchFamily="2" charset="-122"/>
              </a:rPr>
              <a:t>reward</a:t>
            </a:r>
            <a:r>
              <a:rPr lang="zh-CN" altLang="en-US" dirty="0" smtClean="0">
                <a:solidFill>
                  <a:srgbClr val="FF0000"/>
                </a:solidFill>
                <a:latin typeface="华文楷体" panose="02010600040101010101" pitchFamily="2" charset="-122"/>
                <a:ea typeface="华文楷体" panose="02010600040101010101" pitchFamily="2" charset="-122"/>
              </a:rPr>
              <a:t>指定为你需要的指标</a:t>
            </a:r>
            <a:r>
              <a:rPr lang="zh-CN" altLang="en-US" dirty="0" smtClean="0">
                <a:latin typeface="华文楷体" panose="02010600040101010101" pitchFamily="2" charset="-122"/>
                <a:ea typeface="华文楷体" panose="02010600040101010101" pitchFamily="2" charset="-122"/>
              </a:rPr>
              <a:t>，例如比如</a:t>
            </a:r>
            <a:r>
              <a:rPr lang="en-US" altLang="zh-CN" dirty="0" smtClean="0">
                <a:latin typeface="华文楷体" panose="02010600040101010101" pitchFamily="2" charset="-122"/>
                <a:ea typeface="华文楷体" panose="02010600040101010101" pitchFamily="2" charset="-122"/>
              </a:rPr>
              <a:t>BLEU</a:t>
            </a:r>
            <a:r>
              <a:rPr lang="zh-CN" altLang="en-US" dirty="0" smtClean="0">
                <a:latin typeface="华文楷体" panose="02010600040101010101" pitchFamily="2" charset="-122"/>
                <a:ea typeface="华文楷体" panose="02010600040101010101" pitchFamily="2" charset="-122"/>
              </a:rPr>
              <a:t>，而不仅仅是做一个</a:t>
            </a:r>
            <a:r>
              <a:rPr lang="zh-CN" altLang="en-US" dirty="0">
                <a:latin typeface="华文楷体" panose="02010600040101010101" pitchFamily="2" charset="-122"/>
                <a:ea typeface="华文楷体" panose="02010600040101010101" pitchFamily="2" charset="-122"/>
              </a:rPr>
              <a:t>真假</a:t>
            </a:r>
            <a:r>
              <a:rPr lang="zh-CN" altLang="en-US" dirty="0" smtClean="0">
                <a:latin typeface="华文楷体" panose="02010600040101010101" pitchFamily="2" charset="-122"/>
                <a:ea typeface="华文楷体" panose="02010600040101010101" pitchFamily="2" charset="-122"/>
              </a:rPr>
              <a:t>判别</a:t>
            </a:r>
            <a:endParaRPr lang="en-US" altLang="zh-CN" dirty="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1165001" y="5457724"/>
            <a:ext cx="3886200" cy="1123950"/>
          </a:xfrm>
          <a:prstGeom prst="rect">
            <a:avLst/>
          </a:prstGeom>
          <a:ln>
            <a:solidFill>
              <a:schemeClr val="accent1">
                <a:lumMod val="75000"/>
              </a:schemeClr>
            </a:solidFill>
          </a:ln>
        </p:spPr>
      </p:pic>
      <p:pic>
        <p:nvPicPr>
          <p:cNvPr id="6" name="图片 5"/>
          <p:cNvPicPr>
            <a:picLocks noChangeAspect="1"/>
          </p:cNvPicPr>
          <p:nvPr/>
        </p:nvPicPr>
        <p:blipFill>
          <a:blip r:embed="rId3"/>
          <a:stretch>
            <a:fillRect/>
          </a:stretch>
        </p:blipFill>
        <p:spPr>
          <a:xfrm>
            <a:off x="7445981" y="5457724"/>
            <a:ext cx="3114675" cy="704850"/>
          </a:xfrm>
          <a:prstGeom prst="rect">
            <a:avLst/>
          </a:prstGeom>
          <a:ln>
            <a:solidFill>
              <a:schemeClr val="accent1">
                <a:lumMod val="75000"/>
              </a:schemeClr>
            </a:solidFill>
          </a:ln>
        </p:spPr>
      </p:pic>
      <p:cxnSp>
        <p:nvCxnSpPr>
          <p:cNvPr id="8" name="直接箭头连接符 7"/>
          <p:cNvCxnSpPr/>
          <p:nvPr/>
        </p:nvCxnSpPr>
        <p:spPr>
          <a:xfrm flipH="1">
            <a:off x="3477296" y="4708478"/>
            <a:ext cx="265458" cy="63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293959" y="4928885"/>
            <a:ext cx="1183337" cy="369332"/>
          </a:xfrm>
          <a:prstGeom prst="rect">
            <a:avLst/>
          </a:prstGeom>
          <a:noFill/>
        </p:spPr>
        <p:txBody>
          <a:bodyPr wrap="none" rtlCol="0">
            <a:spAutoFit/>
          </a:bodyPr>
          <a:lstStyle/>
          <a:p>
            <a:r>
              <a:rPr lang="en-US" altLang="zh-CN" dirty="0" smtClean="0">
                <a:solidFill>
                  <a:schemeClr val="accent1">
                    <a:lumMod val="75000"/>
                  </a:schemeClr>
                </a:solidFill>
              </a:rPr>
              <a:t>Generator</a:t>
            </a:r>
            <a:endParaRPr lang="zh-CN" altLang="en-US" dirty="0">
              <a:solidFill>
                <a:schemeClr val="accent1">
                  <a:lumMod val="75000"/>
                </a:schemeClr>
              </a:solidFill>
            </a:endParaRPr>
          </a:p>
        </p:txBody>
      </p:sp>
      <p:cxnSp>
        <p:nvCxnSpPr>
          <p:cNvPr id="11" name="直接箭头连接符 10"/>
          <p:cNvCxnSpPr/>
          <p:nvPr/>
        </p:nvCxnSpPr>
        <p:spPr>
          <a:xfrm>
            <a:off x="4394579" y="4708478"/>
            <a:ext cx="3525928" cy="665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361888" y="4920633"/>
            <a:ext cx="1495922" cy="369332"/>
          </a:xfrm>
          <a:prstGeom prst="rect">
            <a:avLst/>
          </a:prstGeom>
          <a:noFill/>
        </p:spPr>
        <p:txBody>
          <a:bodyPr wrap="none" rtlCol="0">
            <a:spAutoFit/>
          </a:bodyPr>
          <a:lstStyle/>
          <a:p>
            <a:r>
              <a:rPr lang="en-US" altLang="zh-CN" dirty="0" smtClean="0">
                <a:solidFill>
                  <a:schemeClr val="accent1">
                    <a:lumMod val="75000"/>
                  </a:schemeClr>
                </a:solidFill>
              </a:rPr>
              <a:t>Discriminator</a:t>
            </a:r>
            <a:endParaRPr lang="zh-CN" altLang="en-US" dirty="0">
              <a:solidFill>
                <a:schemeClr val="accent1">
                  <a:lumMod val="75000"/>
                </a:schemeClr>
              </a:solidFill>
            </a:endParaRPr>
          </a:p>
        </p:txBody>
      </p:sp>
    </p:spTree>
    <p:extLst>
      <p:ext uri="{BB962C8B-B14F-4D97-AF65-F5344CB8AC3E}">
        <p14:creationId xmlns:p14="http://schemas.microsoft.com/office/powerpoint/2010/main" val="640096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sp>
        <p:nvSpPr>
          <p:cNvPr id="3" name="文本框 2"/>
          <p:cNvSpPr txBox="1"/>
          <p:nvPr/>
        </p:nvSpPr>
        <p:spPr>
          <a:xfrm>
            <a:off x="859808" y="3575714"/>
            <a:ext cx="10809027" cy="313932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主要理解两点：</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、普通</a:t>
            </a:r>
            <a:r>
              <a:rPr lang="en-US" altLang="zh-CN" dirty="0" smtClean="0">
                <a:latin typeface="华文楷体" panose="02010600040101010101" pitchFamily="2" charset="-122"/>
                <a:ea typeface="华文楷体" panose="02010600040101010101" pitchFamily="2" charset="-122"/>
              </a:rPr>
              <a:t>seq2seq</a:t>
            </a:r>
            <a:r>
              <a:rPr lang="zh-CN" altLang="en-US" dirty="0" smtClean="0">
                <a:latin typeface="华文楷体" panose="02010600040101010101" pitchFamily="2" charset="-122"/>
                <a:ea typeface="华文楷体" panose="02010600040101010101" pitchFamily="2" charset="-122"/>
              </a:rPr>
              <a:t>训练</a:t>
            </a:r>
            <a:r>
              <a:rPr lang="zh-CN" altLang="en-US" dirty="0">
                <a:latin typeface="华文楷体" panose="02010600040101010101" pitchFamily="2" charset="-122"/>
                <a:ea typeface="华文楷体" panose="02010600040101010101" pitchFamily="2" charset="-122"/>
              </a:rPr>
              <a:t>时，不管你预测出什么，下一个词都会填入</a:t>
            </a:r>
            <a:r>
              <a:rPr lang="en-US" altLang="zh-CN" dirty="0">
                <a:latin typeface="华文楷体" panose="02010600040101010101" pitchFamily="2" charset="-122"/>
                <a:ea typeface="华文楷体" panose="02010600040101010101" pitchFamily="2" charset="-122"/>
              </a:rPr>
              <a:t>ground truth </a:t>
            </a:r>
            <a:r>
              <a:rPr lang="zh-CN" altLang="en-US" dirty="0">
                <a:latin typeface="华文楷体" panose="02010600040101010101" pitchFamily="2" charset="-122"/>
                <a:ea typeface="华文楷体" panose="02010600040101010101" pitchFamily="2" charset="-122"/>
              </a:rPr>
              <a:t>的词，相当于普通</a:t>
            </a:r>
            <a:r>
              <a:rPr lang="en-US" altLang="zh-CN" dirty="0" err="1">
                <a:latin typeface="华文楷体" panose="02010600040101010101" pitchFamily="2" charset="-122"/>
                <a:ea typeface="华文楷体" panose="02010600040101010101" pitchFamily="2" charset="-122"/>
              </a:rPr>
              <a:t>gan</a:t>
            </a:r>
            <a:r>
              <a:rPr lang="zh-CN" altLang="en-US" dirty="0">
                <a:latin typeface="华文楷体" panose="02010600040101010101" pitchFamily="2" charset="-122"/>
                <a:ea typeface="华文楷体" panose="02010600040101010101" pitchFamily="2" charset="-122"/>
              </a:rPr>
              <a:t>训练时，都用标准答案妨碍了</a:t>
            </a:r>
            <a:r>
              <a:rPr lang="en-US" altLang="zh-CN" dirty="0">
                <a:latin typeface="华文楷体" panose="02010600040101010101" pitchFamily="2" charset="-122"/>
                <a:ea typeface="华文楷体" panose="02010600040101010101" pitchFamily="2" charset="-122"/>
              </a:rPr>
              <a:t>generator</a:t>
            </a:r>
            <a:r>
              <a:rPr lang="zh-CN" altLang="en-US" dirty="0">
                <a:latin typeface="华文楷体" panose="02010600040101010101" pitchFamily="2" charset="-122"/>
                <a:ea typeface="华文楷体" panose="02010600040101010101" pitchFamily="2" charset="-122"/>
              </a:rPr>
              <a:t>的探索过程。这也叫做</a:t>
            </a:r>
            <a:r>
              <a:rPr lang="en-US" altLang="zh-CN" dirty="0">
                <a:latin typeface="华文楷体" panose="02010600040101010101" pitchFamily="2" charset="-122"/>
                <a:ea typeface="华文楷体" panose="02010600040101010101" pitchFamily="2" charset="-122"/>
              </a:rPr>
              <a:t>teacher forcing.</a:t>
            </a:r>
            <a:r>
              <a:rPr lang="zh-CN" altLang="en-US" dirty="0">
                <a:latin typeface="华文楷体" panose="02010600040101010101" pitchFamily="2" charset="-122"/>
                <a:ea typeface="华文楷体" panose="02010600040101010101" pitchFamily="2" charset="-122"/>
              </a:rPr>
              <a:t>然后训练用的是</a:t>
            </a:r>
            <a:r>
              <a:rPr lang="en-US" altLang="zh-CN" dirty="0">
                <a:latin typeface="华文楷体" panose="02010600040101010101" pitchFamily="2" charset="-122"/>
                <a:ea typeface="华文楷体" panose="02010600040101010101" pitchFamily="2" charset="-122"/>
              </a:rPr>
              <a:t>maximum likelihood</a:t>
            </a:r>
            <a:r>
              <a:rPr lang="zh-CN" altLang="en-US" dirty="0">
                <a:latin typeface="华文楷体" panose="02010600040101010101" pitchFamily="2" charset="-122"/>
                <a:ea typeface="华文楷体" panose="02010600040101010101" pitchFamily="2" charset="-122"/>
              </a:rPr>
              <a:t>来调</a:t>
            </a:r>
            <a:r>
              <a:rPr lang="zh-CN" altLang="en-US" dirty="0" smtClean="0">
                <a:latin typeface="华文楷体" panose="02010600040101010101" pitchFamily="2" charset="-122"/>
                <a:ea typeface="华文楷体" panose="02010600040101010101" pitchFamily="2" charset="-122"/>
              </a:rPr>
              <a:t>参</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而</a:t>
            </a:r>
            <a:r>
              <a:rPr lang="en-US" altLang="zh-CN" dirty="0" err="1" smtClean="0">
                <a:latin typeface="华文楷体" panose="02010600040101010101" pitchFamily="2" charset="-122"/>
                <a:ea typeface="华文楷体" panose="02010600040101010101" pitchFamily="2" charset="-122"/>
              </a:rPr>
              <a:t>MaskGAN</a:t>
            </a:r>
            <a:r>
              <a:rPr lang="zh-CN" altLang="en-US" dirty="0">
                <a:latin typeface="华文楷体" panose="02010600040101010101" pitchFamily="2" charset="-122"/>
                <a:ea typeface="华文楷体" panose="02010600040101010101" pitchFamily="2" charset="-122"/>
              </a:rPr>
              <a:t>中</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训练时预测出什么，下一个词就传入</a:t>
            </a:r>
            <a:r>
              <a:rPr lang="zh-CN" altLang="en-US" dirty="0" smtClean="0">
                <a:latin typeface="华文楷体" panose="02010600040101010101" pitchFamily="2" charset="-122"/>
                <a:ea typeface="华文楷体" panose="02010600040101010101" pitchFamily="2" charset="-122"/>
              </a:rPr>
              <a:t>什么，训练时也要用到上下文。</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、传统</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seq2seq</a:t>
            </a:r>
            <a:r>
              <a:rPr lang="zh-CN" altLang="en-US" dirty="0">
                <a:latin typeface="华文楷体" panose="02010600040101010101" pitchFamily="2" charset="-122"/>
                <a:ea typeface="华文楷体" panose="02010600040101010101" pitchFamily="2" charset="-122"/>
              </a:rPr>
              <a:t>没有离散这个问题，因为用的是概率分布。现在因为要生成一句话给</a:t>
            </a:r>
            <a:r>
              <a:rPr lang="en-US" altLang="zh-CN" dirty="0">
                <a:latin typeface="华文楷体" panose="02010600040101010101" pitchFamily="2" charset="-122"/>
                <a:ea typeface="华文楷体" panose="02010600040101010101" pitchFamily="2" charset="-122"/>
              </a:rPr>
              <a:t>Discriminator</a:t>
            </a:r>
            <a:r>
              <a:rPr lang="zh-CN" altLang="en-US" dirty="0">
                <a:latin typeface="华文楷体" panose="02010600040101010101" pitchFamily="2" charset="-122"/>
                <a:ea typeface="华文楷体" panose="02010600040101010101" pitchFamily="2" charset="-122"/>
              </a:rPr>
              <a:t>，所以要用</a:t>
            </a:r>
            <a:r>
              <a:rPr lang="en-US" altLang="zh-CN" dirty="0" err="1">
                <a:latin typeface="华文楷体" panose="02010600040101010101" pitchFamily="2" charset="-122"/>
                <a:ea typeface="华文楷体" panose="02010600040101010101" pitchFamily="2" charset="-122"/>
              </a:rPr>
              <a:t>argmax</a:t>
            </a:r>
            <a:r>
              <a:rPr lang="zh-CN" altLang="en-US" dirty="0">
                <a:latin typeface="华文楷体" panose="02010600040101010101" pitchFamily="2" charset="-122"/>
                <a:ea typeface="华文楷体" panose="02010600040101010101" pitchFamily="2" charset="-122"/>
              </a:rPr>
              <a:t>得到一句完整的话。这才导致了离散的问题。所以引进了</a:t>
            </a:r>
            <a:r>
              <a:rPr lang="en-US" altLang="zh-CN" dirty="0">
                <a:latin typeface="华文楷体" panose="02010600040101010101" pitchFamily="2" charset="-122"/>
                <a:ea typeface="华文楷体" panose="02010600040101010101" pitchFamily="2" charset="-122"/>
              </a:rPr>
              <a:t>RL</a:t>
            </a:r>
            <a:r>
              <a:rPr lang="zh-CN" altLang="en-US" dirty="0">
                <a:latin typeface="华文楷体" panose="02010600040101010101" pitchFamily="2" charset="-122"/>
                <a:ea typeface="华文楷体" panose="02010600040101010101" pitchFamily="2" charset="-122"/>
              </a:rPr>
              <a:t>来解决这个问题</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注：作者在</a:t>
            </a:r>
            <a:r>
              <a:rPr lang="en-US" altLang="zh-CN" dirty="0" smtClean="0">
                <a:latin typeface="华文楷体" panose="02010600040101010101" pitchFamily="2" charset="-122"/>
                <a:ea typeface="华文楷体" panose="02010600040101010101" pitchFamily="2" charset="-122"/>
              </a:rPr>
              <a:t>3.4</a:t>
            </a:r>
            <a:r>
              <a:rPr lang="zh-CN" altLang="en-US" dirty="0" smtClean="0">
                <a:latin typeface="华文楷体" panose="02010600040101010101" pitchFamily="2" charset="-122"/>
                <a:ea typeface="华文楷体" panose="02010600040101010101" pitchFamily="2" charset="-122"/>
              </a:rPr>
              <a:t>节提到自己训练时为了训练稳定，</a:t>
            </a:r>
            <a:r>
              <a:rPr lang="en-US" altLang="zh-CN" dirty="0" smtClean="0">
                <a:latin typeface="华文楷体" panose="02010600040101010101" pitchFamily="2" charset="-122"/>
                <a:ea typeface="华文楷体" panose="02010600040101010101" pitchFamily="2" charset="-122"/>
              </a:rPr>
              <a:t>sequence</a:t>
            </a:r>
            <a:r>
              <a:rPr lang="zh-CN" altLang="en-US" dirty="0" smtClean="0">
                <a:latin typeface="华文楷体" panose="02010600040101010101" pitchFamily="2" charset="-122"/>
                <a:ea typeface="华文楷体" panose="02010600040101010101" pitchFamily="2" charset="-122"/>
              </a:rPr>
              <a:t>的长度是逐渐增加的。同时</a:t>
            </a:r>
            <a:r>
              <a:rPr lang="en-US" altLang="zh-CN" dirty="0" smtClean="0">
                <a:latin typeface="华文楷体" panose="02010600040101010101" pitchFamily="2" charset="-122"/>
                <a:ea typeface="华文楷体" panose="02010600040101010101" pitchFamily="2" charset="-122"/>
              </a:rPr>
              <a:t>RL</a:t>
            </a:r>
            <a:r>
              <a:rPr lang="zh-CN" altLang="en-US" dirty="0" smtClean="0">
                <a:latin typeface="华文楷体" panose="02010600040101010101" pitchFamily="2" charset="-122"/>
                <a:ea typeface="华文楷体" panose="02010600040101010101" pitchFamily="2" charset="-122"/>
              </a:rPr>
              <a:t>的</a:t>
            </a:r>
            <a:r>
              <a:rPr lang="en-US" altLang="zh-CN" dirty="0" smtClean="0">
                <a:latin typeface="华文楷体" panose="02010600040101010101" pitchFamily="2" charset="-122"/>
                <a:ea typeface="华文楷体" panose="02010600040101010101" pitchFamily="2" charset="-122"/>
              </a:rPr>
              <a:t>reward</a:t>
            </a:r>
            <a:r>
              <a:rPr lang="zh-CN" altLang="en-US" dirty="0" smtClean="0">
                <a:latin typeface="华文楷体" panose="02010600040101010101" pitchFamily="2" charset="-122"/>
                <a:ea typeface="华文楷体" panose="02010600040101010101" pitchFamily="2" charset="-122"/>
              </a:rPr>
              <a:t>利用了全部的</a:t>
            </a:r>
            <a:r>
              <a:rPr lang="en-US" altLang="zh-CN" dirty="0" smtClean="0">
                <a:latin typeface="华文楷体" panose="02010600040101010101" pitchFamily="2" charset="-122"/>
                <a:ea typeface="华文楷体" panose="02010600040101010101" pitchFamily="2" charset="-122"/>
              </a:rPr>
              <a:t>generator distribution</a:t>
            </a:r>
            <a:r>
              <a:rPr lang="zh-CN" altLang="en-US" dirty="0" smtClean="0">
                <a:latin typeface="华文楷体" panose="02010600040101010101" pitchFamily="2" charset="-122"/>
                <a:ea typeface="华文楷体" panose="02010600040101010101" pitchFamily="2" charset="-122"/>
              </a:rPr>
              <a:t>，而不仅仅是生成的那个</a:t>
            </a:r>
            <a:r>
              <a:rPr lang="en-US" altLang="zh-CN" dirty="0" smtClean="0">
                <a:latin typeface="华文楷体" panose="02010600040101010101" pitchFamily="2" charset="-122"/>
                <a:ea typeface="华文楷体" panose="02010600040101010101" pitchFamily="2" charset="-122"/>
              </a:rPr>
              <a:t>token</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1517066" y="950083"/>
            <a:ext cx="8991600" cy="2352675"/>
          </a:xfrm>
          <a:prstGeom prst="rect">
            <a:avLst/>
          </a:prstGeom>
        </p:spPr>
      </p:pic>
    </p:spTree>
    <p:extLst>
      <p:ext uri="{BB962C8B-B14F-4D97-AF65-F5344CB8AC3E}">
        <p14:creationId xmlns:p14="http://schemas.microsoft.com/office/powerpoint/2010/main" val="83973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pic>
        <p:nvPicPr>
          <p:cNvPr id="2" name="图片 1"/>
          <p:cNvPicPr>
            <a:picLocks noChangeAspect="1"/>
          </p:cNvPicPr>
          <p:nvPr/>
        </p:nvPicPr>
        <p:blipFill>
          <a:blip r:embed="rId2"/>
          <a:stretch>
            <a:fillRect/>
          </a:stretch>
        </p:blipFill>
        <p:spPr>
          <a:xfrm>
            <a:off x="1976370" y="1000634"/>
            <a:ext cx="7543800" cy="2266950"/>
          </a:xfrm>
          <a:prstGeom prst="rect">
            <a:avLst/>
          </a:prstGeom>
          <a:ln>
            <a:solidFill>
              <a:schemeClr val="tx2">
                <a:lumMod val="40000"/>
                <a:lumOff val="60000"/>
              </a:schemeClr>
            </a:solidFill>
          </a:ln>
        </p:spPr>
      </p:pic>
      <p:pic>
        <p:nvPicPr>
          <p:cNvPr id="4" name="图片 3"/>
          <p:cNvPicPr>
            <a:picLocks noChangeAspect="1"/>
          </p:cNvPicPr>
          <p:nvPr/>
        </p:nvPicPr>
        <p:blipFill>
          <a:blip r:embed="rId3"/>
          <a:stretch>
            <a:fillRect/>
          </a:stretch>
        </p:blipFill>
        <p:spPr>
          <a:xfrm>
            <a:off x="1873338" y="4557511"/>
            <a:ext cx="7646832" cy="1212224"/>
          </a:xfrm>
          <a:prstGeom prst="rect">
            <a:avLst/>
          </a:prstGeom>
          <a:ln>
            <a:solidFill>
              <a:schemeClr val="tx2">
                <a:lumMod val="40000"/>
                <a:lumOff val="60000"/>
              </a:schemeClr>
            </a:solidFill>
          </a:ln>
        </p:spPr>
      </p:pic>
      <p:sp>
        <p:nvSpPr>
          <p:cNvPr id="5" name="文本框 4"/>
          <p:cNvSpPr txBox="1"/>
          <p:nvPr/>
        </p:nvSpPr>
        <p:spPr>
          <a:xfrm>
            <a:off x="4958809" y="3475685"/>
            <a:ext cx="1107996" cy="369332"/>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填空任务</a:t>
            </a:r>
            <a:endParaRPr lang="zh-CN" altLang="en-US" dirty="0">
              <a:latin typeface="华文楷体" panose="02010600040101010101" pitchFamily="2" charset="-122"/>
              <a:ea typeface="华文楷体" panose="02010600040101010101" pitchFamily="2" charset="-122"/>
            </a:endParaRPr>
          </a:p>
        </p:txBody>
      </p:sp>
      <p:sp>
        <p:nvSpPr>
          <p:cNvPr id="6" name="文本框 5"/>
          <p:cNvSpPr txBox="1"/>
          <p:nvPr/>
        </p:nvSpPr>
        <p:spPr>
          <a:xfrm>
            <a:off x="4727977" y="5933404"/>
            <a:ext cx="1569660" cy="369332"/>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文本生成任务</a:t>
            </a:r>
            <a:endParaRPr lang="zh-CN" altLang="en-US" dirty="0">
              <a:latin typeface="华文楷体" panose="02010600040101010101" pitchFamily="2" charset="-122"/>
              <a:ea typeface="华文楷体" panose="02010600040101010101" pitchFamily="2" charset="-122"/>
            </a:endParaRPr>
          </a:p>
        </p:txBody>
      </p:sp>
      <p:cxnSp>
        <p:nvCxnSpPr>
          <p:cNvPr id="8" name="直接连接符 7"/>
          <p:cNvCxnSpPr/>
          <p:nvPr/>
        </p:nvCxnSpPr>
        <p:spPr>
          <a:xfrm flipV="1">
            <a:off x="1021785" y="3913971"/>
            <a:ext cx="9594760" cy="1288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931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pic>
        <p:nvPicPr>
          <p:cNvPr id="7" name="图片 6"/>
          <p:cNvPicPr>
            <a:picLocks noChangeAspect="1"/>
          </p:cNvPicPr>
          <p:nvPr/>
        </p:nvPicPr>
        <p:blipFill>
          <a:blip r:embed="rId2"/>
          <a:stretch>
            <a:fillRect/>
          </a:stretch>
        </p:blipFill>
        <p:spPr>
          <a:xfrm>
            <a:off x="1727780" y="1169024"/>
            <a:ext cx="8395013" cy="2104121"/>
          </a:xfrm>
          <a:prstGeom prst="rect">
            <a:avLst/>
          </a:prstGeom>
          <a:ln>
            <a:solidFill>
              <a:schemeClr val="tx2">
                <a:lumMod val="40000"/>
                <a:lumOff val="60000"/>
              </a:schemeClr>
            </a:solidFill>
          </a:ln>
        </p:spPr>
      </p:pic>
      <p:pic>
        <p:nvPicPr>
          <p:cNvPr id="8" name="图片 7"/>
          <p:cNvPicPr>
            <a:picLocks noChangeAspect="1"/>
          </p:cNvPicPr>
          <p:nvPr/>
        </p:nvPicPr>
        <p:blipFill>
          <a:blip r:embed="rId3"/>
          <a:stretch>
            <a:fillRect/>
          </a:stretch>
        </p:blipFill>
        <p:spPr>
          <a:xfrm>
            <a:off x="1727780" y="4074653"/>
            <a:ext cx="8395013" cy="2143662"/>
          </a:xfrm>
          <a:prstGeom prst="rect">
            <a:avLst/>
          </a:prstGeom>
          <a:ln>
            <a:solidFill>
              <a:schemeClr val="tx2">
                <a:lumMod val="40000"/>
                <a:lumOff val="60000"/>
              </a:schemeClr>
            </a:solidFill>
          </a:ln>
        </p:spPr>
      </p:pic>
      <p:sp>
        <p:nvSpPr>
          <p:cNvPr id="9" name="文本框 8"/>
          <p:cNvSpPr txBox="1"/>
          <p:nvPr/>
        </p:nvSpPr>
        <p:spPr>
          <a:xfrm>
            <a:off x="4793860" y="3304567"/>
            <a:ext cx="254589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Evaluation on Perplexity</a:t>
            </a:r>
            <a:endParaRPr lang="zh-CN" altLang="en-US"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4793860" y="6249737"/>
            <a:ext cx="293541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Evaluation on Mode Collapse</a:t>
            </a:r>
            <a:endParaRPr lang="zh-CN" altLang="en-US" dirty="0">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1365161" y="3673899"/>
            <a:ext cx="925138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22173" y="4130821"/>
            <a:ext cx="1874293" cy="2031325"/>
          </a:xfrm>
          <a:prstGeom prst="rect">
            <a:avLst/>
          </a:prstGeom>
          <a:noFill/>
        </p:spPr>
        <p:txBody>
          <a:bodyPr wrap="square" rtlCol="0">
            <a:spAutoFit/>
          </a:bodyPr>
          <a:lstStyle/>
          <a:p>
            <a:r>
              <a:rPr lang="en-US" altLang="zh-CN" dirty="0" smtClean="0">
                <a:solidFill>
                  <a:srgbClr val="FF0000"/>
                </a:solidFill>
                <a:latin typeface="华文楷体" panose="02010600040101010101" pitchFamily="2" charset="-122"/>
                <a:ea typeface="华文楷体" panose="02010600040101010101" pitchFamily="2" charset="-122"/>
              </a:rPr>
              <a:t>2</a:t>
            </a:r>
            <a:r>
              <a:rPr lang="zh-CN" altLang="en-US" dirty="0" smtClean="0">
                <a:solidFill>
                  <a:srgbClr val="FF0000"/>
                </a:solidFill>
                <a:latin typeface="华文楷体" panose="02010600040101010101" pitchFamily="2" charset="-122"/>
                <a:ea typeface="华文楷体" panose="02010600040101010101" pitchFamily="2" charset="-122"/>
              </a:rPr>
              <a:t>、作者提到了自己这个模型会导致一定程度上的</a:t>
            </a:r>
            <a:r>
              <a:rPr lang="en-US" altLang="zh-CN" dirty="0" smtClean="0">
                <a:solidFill>
                  <a:srgbClr val="FF0000"/>
                </a:solidFill>
                <a:latin typeface="华文楷体" panose="02010600040101010101" pitchFamily="2" charset="-122"/>
                <a:ea typeface="华文楷体" panose="02010600040101010101" pitchFamily="2" charset="-122"/>
              </a:rPr>
              <a:t>mode dropping</a:t>
            </a:r>
            <a:r>
              <a:rPr lang="zh-CN" altLang="en-US" dirty="0" smtClean="0">
                <a:solidFill>
                  <a:srgbClr val="FF0000"/>
                </a:solidFill>
                <a:latin typeface="华文楷体" panose="02010600040101010101" pitchFamily="2" charset="-122"/>
                <a:ea typeface="华文楷体" panose="02010600040101010101" pitchFamily="2" charset="-122"/>
              </a:rPr>
              <a:t>。并且指出这个问题往往出现在长文本的尾部。</a:t>
            </a:r>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10476931" y="1494552"/>
            <a:ext cx="1364776" cy="2031325"/>
          </a:xfrm>
          <a:prstGeom prst="rect">
            <a:avLst/>
          </a:prstGeom>
          <a:noFill/>
        </p:spPr>
        <p:txBody>
          <a:bodyPr wrap="square" rtlCol="0">
            <a:spAutoFit/>
          </a:bodyPr>
          <a:lstStyle/>
          <a:p>
            <a:r>
              <a:rPr lang="zh-CN" altLang="en-US" dirty="0" smtClean="0">
                <a:solidFill>
                  <a:srgbClr val="FF0000"/>
                </a:solidFill>
                <a:latin typeface="华文楷体" panose="02010600040101010101" pitchFamily="2" charset="-122"/>
                <a:ea typeface="华文楷体" panose="02010600040101010101" pitchFamily="2" charset="-122"/>
              </a:rPr>
              <a:t>详见</a:t>
            </a:r>
            <a:r>
              <a:rPr lang="en-US" altLang="zh-CN" dirty="0" smtClean="0">
                <a:solidFill>
                  <a:srgbClr val="FF0000"/>
                </a:solidFill>
                <a:latin typeface="华文楷体" panose="02010600040101010101" pitchFamily="2" charset="-122"/>
                <a:ea typeface="华文楷体" panose="02010600040101010101" pitchFamily="2" charset="-122"/>
              </a:rPr>
              <a:t>5.4</a:t>
            </a:r>
            <a:r>
              <a:rPr lang="zh-CN" altLang="en-US" dirty="0" smtClean="0">
                <a:solidFill>
                  <a:srgbClr val="FF0000"/>
                </a:solidFill>
                <a:latin typeface="华文楷体" panose="02010600040101010101" pitchFamily="2" charset="-122"/>
                <a:ea typeface="华文楷体" panose="02010600040101010101" pitchFamily="2" charset="-122"/>
              </a:rPr>
              <a:t>节：</a:t>
            </a:r>
            <a:endParaRPr lang="en-US" altLang="zh-CN" dirty="0" smtClean="0">
              <a:solidFill>
                <a:srgbClr val="FF0000"/>
              </a:solidFill>
              <a:latin typeface="华文楷体" panose="02010600040101010101" pitchFamily="2" charset="-122"/>
              <a:ea typeface="华文楷体" panose="02010600040101010101" pitchFamily="2" charset="-122"/>
            </a:endParaRPr>
          </a:p>
          <a:p>
            <a:endParaRPr lang="en-US" altLang="zh-CN" dirty="0" smtClean="0">
              <a:solidFill>
                <a:srgbClr val="FF0000"/>
              </a:solidFill>
              <a:latin typeface="华文楷体" panose="02010600040101010101" pitchFamily="2" charset="-122"/>
              <a:ea typeface="华文楷体" panose="02010600040101010101" pitchFamily="2" charset="-122"/>
            </a:endParaRPr>
          </a:p>
          <a:p>
            <a:r>
              <a:rPr lang="en-US" altLang="zh-CN" dirty="0" smtClean="0">
                <a:solidFill>
                  <a:srgbClr val="FF0000"/>
                </a:solidFill>
                <a:latin typeface="华文楷体" panose="02010600040101010101" pitchFamily="2" charset="-122"/>
                <a:ea typeface="华文楷体" panose="02010600040101010101" pitchFamily="2" charset="-122"/>
              </a:rPr>
              <a:t>1</a:t>
            </a:r>
            <a:r>
              <a:rPr lang="zh-CN" altLang="en-US" dirty="0" smtClean="0">
                <a:solidFill>
                  <a:srgbClr val="FF0000"/>
                </a:solidFill>
                <a:latin typeface="华文楷体" panose="02010600040101010101" pitchFamily="2" charset="-122"/>
                <a:ea typeface="华文楷体" panose="02010600040101010101" pitchFamily="2" charset="-122"/>
              </a:rPr>
              <a:t>、作者指出</a:t>
            </a:r>
            <a:r>
              <a:rPr lang="en-US" altLang="zh-CN" dirty="0" smtClean="0">
                <a:solidFill>
                  <a:srgbClr val="FF0000"/>
                </a:solidFill>
                <a:latin typeface="华文楷体" panose="02010600040101010101" pitchFamily="2" charset="-122"/>
                <a:ea typeface="华文楷体" panose="02010600040101010101" pitchFamily="2" charset="-122"/>
              </a:rPr>
              <a:t>perplexity</a:t>
            </a:r>
            <a:r>
              <a:rPr lang="zh-CN" altLang="en-US" dirty="0" smtClean="0">
                <a:solidFill>
                  <a:srgbClr val="FF0000"/>
                </a:solidFill>
                <a:latin typeface="华文楷体" panose="02010600040101010101" pitchFamily="2" charset="-122"/>
                <a:ea typeface="华文楷体" panose="02010600040101010101" pitchFamily="2" charset="-122"/>
              </a:rPr>
              <a:t>与</a:t>
            </a:r>
            <a:r>
              <a:rPr lang="en-US" altLang="zh-CN" dirty="0" smtClean="0">
                <a:solidFill>
                  <a:srgbClr val="FF0000"/>
                </a:solidFill>
                <a:latin typeface="华文楷体" panose="02010600040101010101" pitchFamily="2" charset="-122"/>
                <a:ea typeface="华文楷体" panose="02010600040101010101" pitchFamily="2" charset="-122"/>
              </a:rPr>
              <a:t>sample quality</a:t>
            </a:r>
            <a:r>
              <a:rPr lang="zh-CN" altLang="en-US" dirty="0" smtClean="0">
                <a:solidFill>
                  <a:srgbClr val="FF0000"/>
                </a:solidFill>
                <a:latin typeface="华文楷体" panose="02010600040101010101" pitchFamily="2" charset="-122"/>
                <a:ea typeface="华文楷体" panose="02010600040101010101" pitchFamily="2" charset="-122"/>
              </a:rPr>
              <a:t>没有必然的联系</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01429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17066" y="269313"/>
            <a:ext cx="9099479" cy="523220"/>
          </a:xfrm>
          <a:prstGeom prst="rect">
            <a:avLst/>
          </a:prstGeom>
        </p:spPr>
        <p:txBody>
          <a:bodyPr wrap="none">
            <a:spAutoFit/>
          </a:bodyPr>
          <a:lstStyle/>
          <a:p>
            <a:r>
              <a:rPr lang="en-US" altLang="zh-CN" sz="2800" b="1" dirty="0">
                <a:latin typeface="Bodoni MT" panose="02070603080606020203" pitchFamily="18" charset="0"/>
              </a:rPr>
              <a:t>MASKGAN: Better Text Generation via Filling in the ______</a:t>
            </a:r>
          </a:p>
        </p:txBody>
      </p:sp>
      <p:pic>
        <p:nvPicPr>
          <p:cNvPr id="2" name="图片 1"/>
          <p:cNvPicPr>
            <a:picLocks noChangeAspect="1"/>
          </p:cNvPicPr>
          <p:nvPr/>
        </p:nvPicPr>
        <p:blipFill>
          <a:blip r:embed="rId2"/>
          <a:stretch>
            <a:fillRect/>
          </a:stretch>
        </p:blipFill>
        <p:spPr>
          <a:xfrm>
            <a:off x="269986" y="1204644"/>
            <a:ext cx="6205354" cy="3946906"/>
          </a:xfrm>
          <a:prstGeom prst="rect">
            <a:avLst/>
          </a:prstGeom>
        </p:spPr>
      </p:pic>
      <p:pic>
        <p:nvPicPr>
          <p:cNvPr id="4" name="图片 3"/>
          <p:cNvPicPr>
            <a:picLocks noChangeAspect="1"/>
          </p:cNvPicPr>
          <p:nvPr/>
        </p:nvPicPr>
        <p:blipFill>
          <a:blip r:embed="rId3"/>
          <a:stretch>
            <a:fillRect/>
          </a:stretch>
        </p:blipFill>
        <p:spPr>
          <a:xfrm>
            <a:off x="6336406" y="1120462"/>
            <a:ext cx="5842715" cy="3965852"/>
          </a:xfrm>
          <a:prstGeom prst="rect">
            <a:avLst/>
          </a:prstGeom>
        </p:spPr>
      </p:pic>
      <p:sp>
        <p:nvSpPr>
          <p:cNvPr id="5" name="文本框 4"/>
          <p:cNvSpPr txBox="1"/>
          <p:nvPr/>
        </p:nvSpPr>
        <p:spPr>
          <a:xfrm>
            <a:off x="1313645" y="5589431"/>
            <a:ext cx="3703258"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Human Evaluation on IMDB dataset</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406134" y="5589431"/>
            <a:ext cx="391004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Human </a:t>
            </a:r>
            <a:r>
              <a:rPr lang="en-US" altLang="zh-CN" dirty="0">
                <a:latin typeface="Times New Roman" panose="02020603050405020304" pitchFamily="18" charset="0"/>
                <a:cs typeface="Times New Roman" panose="02020603050405020304" pitchFamily="18" charset="0"/>
              </a:rPr>
              <a:t>Evaluation </a:t>
            </a:r>
            <a:r>
              <a:rPr lang="en-US" altLang="zh-CN" dirty="0" smtClean="0">
                <a:latin typeface="Times New Roman" panose="02020603050405020304" pitchFamily="18" charset="0"/>
                <a:cs typeface="Times New Roman" panose="02020603050405020304" pitchFamily="18" charset="0"/>
              </a:rPr>
              <a:t>on PTB</a:t>
            </a:r>
            <a:r>
              <a:rPr lang="en-US" altLang="zh-CN" dirty="0">
                <a:latin typeface="Times New Roman" panose="02020603050405020304" pitchFamily="18" charset="0"/>
                <a:cs typeface="Times New Roman" panose="02020603050405020304" pitchFamily="18" charset="0"/>
              </a:rPr>
              <a:t>. 100  </a:t>
            </a:r>
            <a:r>
              <a:rPr lang="en-US" altLang="zh-CN" dirty="0" smtClean="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a:off x="6336406" y="1030310"/>
            <a:ext cx="0" cy="51644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961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8039" y="237736"/>
            <a:ext cx="9665916" cy="523220"/>
          </a:xfrm>
          <a:prstGeom prst="rect">
            <a:avLst/>
          </a:prstGeom>
        </p:spPr>
        <p:txBody>
          <a:bodyPr wrap="none">
            <a:spAutoFit/>
          </a:bodyPr>
          <a:lstStyle/>
          <a:p>
            <a:r>
              <a:rPr lang="en-US" altLang="zh-CN" sz="2800" b="1" dirty="0" smtClean="0">
                <a:latin typeface="Bodoni MT" panose="02070603080606020203" pitchFamily="18" charset="0"/>
              </a:rPr>
              <a:t>Generating Text via Adversarial Training  (NIPS workshop 2016)</a:t>
            </a:r>
            <a:endParaRPr lang="en-US" altLang="zh-CN" sz="2800" b="1" dirty="0">
              <a:latin typeface="Bodoni MT" panose="02070603080606020203" pitchFamily="18" charset="0"/>
            </a:endParaRPr>
          </a:p>
        </p:txBody>
      </p:sp>
      <p:pic>
        <p:nvPicPr>
          <p:cNvPr id="5" name="图片 4"/>
          <p:cNvPicPr>
            <a:picLocks noChangeAspect="1"/>
          </p:cNvPicPr>
          <p:nvPr/>
        </p:nvPicPr>
        <p:blipFill>
          <a:blip r:embed="rId2"/>
          <a:stretch>
            <a:fillRect/>
          </a:stretch>
        </p:blipFill>
        <p:spPr>
          <a:xfrm>
            <a:off x="841554" y="1852790"/>
            <a:ext cx="10778440" cy="3278344"/>
          </a:xfrm>
          <a:prstGeom prst="rect">
            <a:avLst/>
          </a:prstGeom>
        </p:spPr>
      </p:pic>
      <p:sp>
        <p:nvSpPr>
          <p:cNvPr id="6" name="文本框 5"/>
          <p:cNvSpPr txBox="1"/>
          <p:nvPr/>
        </p:nvSpPr>
        <p:spPr>
          <a:xfrm>
            <a:off x="1378039" y="5525037"/>
            <a:ext cx="7893508" cy="369332"/>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隐向量 </a:t>
            </a:r>
            <a:r>
              <a:rPr lang="en-US" altLang="zh-CN" dirty="0" smtClean="0">
                <a:latin typeface="华文楷体" panose="02010600040101010101" pitchFamily="2" charset="-122"/>
                <a:ea typeface="华文楷体" panose="02010600040101010101" pitchFamily="2" charset="-122"/>
              </a:rPr>
              <a:t>Z </a:t>
            </a:r>
            <a:r>
              <a:rPr lang="zh-CN" altLang="en-US" dirty="0" smtClean="0">
                <a:latin typeface="华文楷体" panose="02010600040101010101" pitchFamily="2" charset="-122"/>
                <a:ea typeface="华文楷体" panose="02010600040101010101" pitchFamily="2" charset="-122"/>
              </a:rPr>
              <a:t>经过一个</a:t>
            </a:r>
            <a:r>
              <a:rPr lang="en-US" altLang="zh-CN" dirty="0" smtClean="0">
                <a:latin typeface="华文楷体" panose="02010600040101010101" pitchFamily="2" charset="-122"/>
                <a:ea typeface="华文楷体" panose="02010600040101010101" pitchFamily="2" charset="-122"/>
              </a:rPr>
              <a:t>LSTM</a:t>
            </a:r>
            <a:r>
              <a:rPr lang="zh-CN" altLang="en-US" dirty="0" smtClean="0">
                <a:latin typeface="华文楷体" panose="02010600040101010101" pitchFamily="2" charset="-122"/>
                <a:ea typeface="华文楷体" panose="02010600040101010101" pitchFamily="2" charset="-122"/>
              </a:rPr>
              <a:t>生成一句话，然后交给</a:t>
            </a:r>
            <a:r>
              <a:rPr lang="en-US" altLang="zh-CN" dirty="0" smtClean="0">
                <a:latin typeface="华文楷体" panose="02010600040101010101" pitchFamily="2" charset="-122"/>
                <a:ea typeface="华文楷体" panose="02010600040101010101" pitchFamily="2" charset="-122"/>
              </a:rPr>
              <a:t>CNN discriminator</a:t>
            </a:r>
            <a:r>
              <a:rPr lang="zh-CN" altLang="en-US" dirty="0" smtClean="0">
                <a:latin typeface="华文楷体" panose="02010600040101010101" pitchFamily="2" charset="-122"/>
                <a:ea typeface="华文楷体" panose="02010600040101010101" pitchFamily="2" charset="-122"/>
              </a:rPr>
              <a:t>来判断真假</a:t>
            </a:r>
            <a:endParaRPr lang="zh-CN" altLang="en-US"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3"/>
          <a:stretch>
            <a:fillRect/>
          </a:stretch>
        </p:blipFill>
        <p:spPr>
          <a:xfrm>
            <a:off x="158064" y="3328091"/>
            <a:ext cx="2816955" cy="661586"/>
          </a:xfrm>
          <a:prstGeom prst="rect">
            <a:avLst/>
          </a:prstGeom>
          <a:ln>
            <a:solidFill>
              <a:schemeClr val="accent1">
                <a:lumMod val="75000"/>
              </a:schemeClr>
            </a:solidFill>
          </a:ln>
        </p:spPr>
      </p:pic>
      <p:cxnSp>
        <p:nvCxnSpPr>
          <p:cNvPr id="9" name="直接箭头连接符 8"/>
          <p:cNvCxnSpPr>
            <a:endCxn id="7" idx="3"/>
          </p:cNvCxnSpPr>
          <p:nvPr/>
        </p:nvCxnSpPr>
        <p:spPr>
          <a:xfrm flipH="1">
            <a:off x="2975019" y="3650062"/>
            <a:ext cx="631065" cy="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460642" y="1576564"/>
            <a:ext cx="283335" cy="87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456089" y="1160679"/>
            <a:ext cx="5990743" cy="369332"/>
          </a:xfrm>
          <a:prstGeom prst="rect">
            <a:avLst/>
          </a:prstGeom>
          <a:noFill/>
          <a:ln>
            <a:solidFill>
              <a:schemeClr val="accent1">
                <a:lumMod val="60000"/>
                <a:lumOff val="40000"/>
              </a:schemeClr>
            </a:solidFill>
          </a:ln>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随后输出一个</a:t>
            </a:r>
            <a:r>
              <a:rPr lang="en-US" altLang="zh-CN" dirty="0" smtClean="0">
                <a:latin typeface="华文楷体" panose="02010600040101010101" pitchFamily="2" charset="-122"/>
                <a:ea typeface="华文楷体" panose="02010600040101010101" pitchFamily="2" charset="-122"/>
              </a:rPr>
              <a:t>[0,1]</a:t>
            </a:r>
            <a:r>
              <a:rPr lang="zh-CN" altLang="en-US" dirty="0" smtClean="0">
                <a:latin typeface="华文楷体" panose="02010600040101010101" pitchFamily="2" charset="-122"/>
                <a:ea typeface="华文楷体" panose="02010600040101010101" pitchFamily="2" charset="-122"/>
              </a:rPr>
              <a:t>的概率分布，表示属于真实数据的概率</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84388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9378" y="269313"/>
            <a:ext cx="9893991" cy="523220"/>
          </a:xfrm>
          <a:prstGeom prst="rect">
            <a:avLst/>
          </a:prstGeom>
        </p:spPr>
        <p:txBody>
          <a:bodyPr wrap="none">
            <a:spAutoFit/>
          </a:bodyPr>
          <a:lstStyle/>
          <a:p>
            <a:r>
              <a:rPr lang="en-US" altLang="zh-CN" sz="2800" b="1" dirty="0">
                <a:latin typeface="Bodoni MT" panose="02070603080606020203" pitchFamily="18" charset="0"/>
              </a:rPr>
              <a:t>Adversarial Feature Matching for Text Generation (PMLR </a:t>
            </a:r>
            <a:r>
              <a:rPr lang="en-US" altLang="zh-CN" sz="2800" b="1" dirty="0" smtClean="0">
                <a:latin typeface="Bodoni MT" panose="02070603080606020203" pitchFamily="18" charset="0"/>
              </a:rPr>
              <a:t>2017</a:t>
            </a:r>
            <a:r>
              <a:rPr lang="zh-CN" altLang="en-US" sz="2800" b="1" dirty="0" smtClean="0">
                <a:latin typeface="Bodoni MT" panose="02070603080606020203" pitchFamily="18" charset="0"/>
              </a:rPr>
              <a:t>）</a:t>
            </a:r>
            <a:endParaRPr lang="en-US" altLang="zh-CN" sz="2800" b="1" dirty="0">
              <a:latin typeface="Bodoni MT" panose="02070603080606020203" pitchFamily="18" charset="0"/>
            </a:endParaRPr>
          </a:p>
        </p:txBody>
      </p:sp>
      <p:pic>
        <p:nvPicPr>
          <p:cNvPr id="3" name="图片 2"/>
          <p:cNvPicPr>
            <a:picLocks noChangeAspect="1"/>
          </p:cNvPicPr>
          <p:nvPr/>
        </p:nvPicPr>
        <p:blipFill>
          <a:blip r:embed="rId2"/>
          <a:stretch>
            <a:fillRect/>
          </a:stretch>
        </p:blipFill>
        <p:spPr>
          <a:xfrm>
            <a:off x="425070" y="1308077"/>
            <a:ext cx="6774221" cy="4875123"/>
          </a:xfrm>
          <a:prstGeom prst="rect">
            <a:avLst/>
          </a:prstGeom>
        </p:spPr>
      </p:pic>
      <p:pic>
        <p:nvPicPr>
          <p:cNvPr id="4" name="图片 3"/>
          <p:cNvPicPr>
            <a:picLocks noChangeAspect="1"/>
          </p:cNvPicPr>
          <p:nvPr/>
        </p:nvPicPr>
        <p:blipFill>
          <a:blip r:embed="rId3"/>
          <a:stretch>
            <a:fillRect/>
          </a:stretch>
        </p:blipFill>
        <p:spPr>
          <a:xfrm>
            <a:off x="7199291" y="1154838"/>
            <a:ext cx="4857750" cy="5181600"/>
          </a:xfrm>
          <a:prstGeom prst="rect">
            <a:avLst/>
          </a:prstGeom>
          <a:ln>
            <a:solidFill>
              <a:schemeClr val="accent1">
                <a:lumMod val="75000"/>
              </a:schemeClr>
            </a:solidFill>
          </a:ln>
        </p:spPr>
      </p:pic>
      <p:cxnSp>
        <p:nvCxnSpPr>
          <p:cNvPr id="8" name="直接箭头连接符 7"/>
          <p:cNvCxnSpPr/>
          <p:nvPr/>
        </p:nvCxnSpPr>
        <p:spPr>
          <a:xfrm flipV="1">
            <a:off x="5821251" y="2150772"/>
            <a:ext cx="1236372" cy="51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4"/>
          <a:stretch>
            <a:fillRect/>
          </a:stretch>
        </p:blipFill>
        <p:spPr>
          <a:xfrm>
            <a:off x="206933" y="698150"/>
            <a:ext cx="2943225" cy="638175"/>
          </a:xfrm>
          <a:prstGeom prst="rect">
            <a:avLst/>
          </a:prstGeom>
          <a:ln>
            <a:solidFill>
              <a:schemeClr val="accent1">
                <a:lumMod val="60000"/>
                <a:lumOff val="40000"/>
              </a:schemeClr>
            </a:solidFill>
          </a:ln>
        </p:spPr>
      </p:pic>
      <p:cxnSp>
        <p:nvCxnSpPr>
          <p:cNvPr id="12" name="直接箭头连接符 11"/>
          <p:cNvCxnSpPr/>
          <p:nvPr/>
        </p:nvCxnSpPr>
        <p:spPr>
          <a:xfrm flipH="1" flipV="1">
            <a:off x="1678545" y="1369392"/>
            <a:ext cx="537155" cy="12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05307" y="1181785"/>
            <a:ext cx="128790" cy="192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img2018.cnblogs.com/blog/1055519/201811/1055519-20181109221049294-1457353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933" y="3116822"/>
            <a:ext cx="2370401" cy="505537"/>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sp>
        <p:nvSpPr>
          <p:cNvPr id="23" name="椭圆 22"/>
          <p:cNvSpPr/>
          <p:nvPr/>
        </p:nvSpPr>
        <p:spPr>
          <a:xfrm>
            <a:off x="3614264" y="945772"/>
            <a:ext cx="1168965" cy="32913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607240" y="722360"/>
            <a:ext cx="4312399" cy="338554"/>
          </a:xfrm>
          <a:prstGeom prst="rect">
            <a:avLst/>
          </a:prstGeom>
          <a:noFill/>
        </p:spPr>
        <p:txBody>
          <a:bodyPr wrap="none" rtlCol="0">
            <a:spAutoFit/>
          </a:bodyPr>
          <a:lstStyle/>
          <a:p>
            <a:r>
              <a:rPr lang="zh-CN" altLang="en-US" sz="1600" dirty="0" smtClean="0">
                <a:solidFill>
                  <a:srgbClr val="FF0000"/>
                </a:solidFill>
                <a:latin typeface="华文楷体" panose="02010600040101010101" pitchFamily="2" charset="-122"/>
                <a:ea typeface="华文楷体" panose="02010600040101010101" pitchFamily="2" charset="-122"/>
              </a:rPr>
              <a:t>本文的着重点在于迫使</a:t>
            </a:r>
            <a:r>
              <a:rPr lang="en-US" altLang="zh-CN" sz="1600" dirty="0" smtClean="0">
                <a:solidFill>
                  <a:srgbClr val="FF0000"/>
                </a:solidFill>
                <a:latin typeface="华文楷体" panose="02010600040101010101" pitchFamily="2" charset="-122"/>
                <a:ea typeface="华文楷体" panose="02010600040101010101" pitchFamily="2" charset="-122"/>
              </a:rPr>
              <a:t>latent-feature</a:t>
            </a:r>
            <a:r>
              <a:rPr lang="zh-CN" altLang="en-US" sz="1600" dirty="0" smtClean="0">
                <a:solidFill>
                  <a:srgbClr val="FF0000"/>
                </a:solidFill>
                <a:latin typeface="华文楷体" panose="02010600040101010101" pitchFamily="2" charset="-122"/>
                <a:ea typeface="华文楷体" panose="02010600040101010101" pitchFamily="2" charset="-122"/>
              </a:rPr>
              <a:t>的分布趋同</a:t>
            </a:r>
            <a:endParaRPr lang="zh-CN" altLang="en-US" sz="1600" dirty="0">
              <a:solidFill>
                <a:srgbClr val="FF0000"/>
              </a:solidFill>
              <a:latin typeface="华文楷体" panose="02010600040101010101" pitchFamily="2" charset="-122"/>
              <a:ea typeface="华文楷体" panose="02010600040101010101" pitchFamily="2" charset="-122"/>
            </a:endParaRPr>
          </a:p>
        </p:txBody>
      </p:sp>
      <p:cxnSp>
        <p:nvCxnSpPr>
          <p:cNvPr id="26" name="直接箭头连接符 25"/>
          <p:cNvCxnSpPr>
            <a:stCxn id="23" idx="7"/>
          </p:cNvCxnSpPr>
          <p:nvPr/>
        </p:nvCxnSpPr>
        <p:spPr>
          <a:xfrm flipV="1">
            <a:off x="4612038" y="1075654"/>
            <a:ext cx="732694" cy="352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78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9715" y="521774"/>
            <a:ext cx="2473755" cy="923330"/>
          </a:xfrm>
          <a:prstGeom prst="rect">
            <a:avLst/>
          </a:prstGeom>
          <a:noFill/>
          <a:ln>
            <a:solidFill>
              <a:schemeClr val="tx2">
                <a:lumMod val="60000"/>
                <a:lumOff val="40000"/>
              </a:schemeClr>
            </a:solidFill>
            <a:prstDash val="dashDot"/>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Preview</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3140765" y="521774"/>
            <a:ext cx="8812696" cy="1508105"/>
          </a:xfrm>
          <a:prstGeom prst="rect">
            <a:avLst/>
          </a:prstGeom>
          <a:noFill/>
        </p:spPr>
        <p:txBody>
          <a:bodyPr wrap="square" rtlCol="0">
            <a:spAutoFit/>
          </a:bodyPr>
          <a:lstStyle/>
          <a:p>
            <a:r>
              <a:rPr lang="en-US" altLang="zh-CN" sz="2800" b="1" dirty="0">
                <a:latin typeface="Sitka Small" panose="02000505000000020004" pitchFamily="2" charset="0"/>
              </a:rPr>
              <a:t>Overview of Artificial Intelligence and Role of Natural Language Processing in Big </a:t>
            </a:r>
            <a:r>
              <a:rPr lang="en-US" altLang="zh-CN" sz="2800" b="1" dirty="0" smtClean="0">
                <a:latin typeface="Sitka Small" panose="02000505000000020004" pitchFamily="2" charset="0"/>
              </a:rPr>
              <a:t>Data </a:t>
            </a:r>
          </a:p>
          <a:p>
            <a:r>
              <a:rPr lang="en-US" altLang="zh-CN" dirty="0" smtClean="0">
                <a:latin typeface="Sitka Small" panose="02000505000000020004" pitchFamily="2" charset="0"/>
              </a:rPr>
              <a:t>&lt;</a:t>
            </a:r>
            <a:r>
              <a:rPr lang="zh-CN" altLang="en-US" dirty="0" smtClean="0">
                <a:latin typeface="Sitka Small" panose="02000505000000020004" pitchFamily="2" charset="0"/>
                <a:hlinkClick r:id="rId2"/>
              </a:rPr>
              <a:t>原文链接</a:t>
            </a:r>
            <a:r>
              <a:rPr lang="en-US" altLang="zh-CN" dirty="0" smtClean="0">
                <a:latin typeface="Sitka Small" panose="02000505000000020004" pitchFamily="2" charset="0"/>
              </a:rPr>
              <a:t>&gt;</a:t>
            </a:r>
            <a:r>
              <a:rPr lang="zh-CN" altLang="en-US" dirty="0" smtClean="0">
                <a:latin typeface="Sitka Small" panose="02000505000000020004" pitchFamily="2" charset="0"/>
              </a:rPr>
              <a:t>    </a:t>
            </a:r>
            <a:r>
              <a:rPr lang="en-US" altLang="zh-CN" dirty="0" smtClean="0">
                <a:latin typeface="Sitka Small" panose="02000505000000020004" pitchFamily="2" charset="0"/>
              </a:rPr>
              <a:t>&lt;</a:t>
            </a:r>
            <a:r>
              <a:rPr lang="zh-CN" altLang="en-US" dirty="0" smtClean="0">
                <a:latin typeface="Sitka Small" panose="02000505000000020004" pitchFamily="2" charset="0"/>
                <a:hlinkClick r:id="rId3"/>
              </a:rPr>
              <a:t>中文译文</a:t>
            </a:r>
            <a:r>
              <a:rPr lang="en-US" altLang="zh-CN" dirty="0" smtClean="0">
                <a:latin typeface="Sitka Small" panose="02000505000000020004" pitchFamily="2" charset="0"/>
              </a:rPr>
              <a:t>&gt;</a:t>
            </a:r>
            <a:endParaRPr lang="en-US" altLang="zh-CN" dirty="0">
              <a:latin typeface="Sitka Small" panose="02000505000000020004" pitchFamily="2" charset="0"/>
            </a:endParaRPr>
          </a:p>
          <a:p>
            <a:endParaRPr lang="en-US" altLang="zh-CN" dirty="0">
              <a:latin typeface="Sitka Small" panose="02000505000000020004" pitchFamily="2" charset="0"/>
            </a:endParaRPr>
          </a:p>
        </p:txBody>
      </p:sp>
      <p:sp>
        <p:nvSpPr>
          <p:cNvPr id="3" name="文本框 2"/>
          <p:cNvSpPr txBox="1"/>
          <p:nvPr/>
        </p:nvSpPr>
        <p:spPr>
          <a:xfrm>
            <a:off x="634689" y="1895061"/>
            <a:ext cx="11318772" cy="4801314"/>
          </a:xfrm>
          <a:prstGeom prst="rect">
            <a:avLst/>
          </a:prstGeom>
          <a:noFill/>
        </p:spPr>
        <p:txBody>
          <a:bodyPr wrap="square" rtlCol="0">
            <a:spAutoFit/>
          </a:bodyPr>
          <a:lstStyle/>
          <a:p>
            <a:r>
              <a:rPr lang="en-US" altLang="zh-CN" sz="2400" b="1" dirty="0" smtClean="0">
                <a:solidFill>
                  <a:schemeClr val="accent5">
                    <a:lumMod val="50000"/>
                  </a:schemeClr>
                </a:solidFill>
                <a:latin typeface="Sitka Small" panose="02000505000000020004" pitchFamily="2" charset="0"/>
              </a:rPr>
              <a:t>1</a:t>
            </a:r>
            <a:r>
              <a:rPr lang="zh-CN" altLang="en-US" sz="2400" b="1" dirty="0" smtClean="0">
                <a:solidFill>
                  <a:schemeClr val="accent5">
                    <a:lumMod val="50000"/>
                  </a:schemeClr>
                </a:solidFill>
                <a:latin typeface="Sitka Small" panose="02000505000000020004" pitchFamily="2" charset="0"/>
              </a:rPr>
              <a:t>、</a:t>
            </a:r>
            <a:r>
              <a:rPr lang="en-US" altLang="zh-CN" sz="2400" b="1" dirty="0" smtClean="0">
                <a:solidFill>
                  <a:schemeClr val="accent5">
                    <a:lumMod val="50000"/>
                  </a:schemeClr>
                </a:solidFill>
                <a:latin typeface="Sitka Small" panose="02000505000000020004" pitchFamily="2" charset="0"/>
              </a:rPr>
              <a:t>What </a:t>
            </a:r>
            <a:r>
              <a:rPr lang="en-US" altLang="zh-CN" sz="2400" b="1" dirty="0">
                <a:solidFill>
                  <a:schemeClr val="accent5">
                    <a:lumMod val="50000"/>
                  </a:schemeClr>
                </a:solidFill>
                <a:latin typeface="Sitka Small" panose="02000505000000020004" pitchFamily="2" charset="0"/>
              </a:rPr>
              <a:t>is Natural Language Processing</a:t>
            </a:r>
            <a:r>
              <a:rPr lang="en-US" altLang="zh-CN" sz="2400" b="1" dirty="0" smtClean="0">
                <a:solidFill>
                  <a:schemeClr val="accent5">
                    <a:lumMod val="50000"/>
                  </a:schemeClr>
                </a:solidFill>
                <a:latin typeface="Sitka Small" panose="02000505000000020004" pitchFamily="2" charset="0"/>
              </a:rPr>
              <a:t>?</a:t>
            </a:r>
          </a:p>
          <a:p>
            <a:pPr fontAlgn="base"/>
            <a:endParaRPr lang="en-US" altLang="zh-CN" dirty="0" smtClean="0">
              <a:solidFill>
                <a:schemeClr val="tx2">
                  <a:lumMod val="60000"/>
                  <a:lumOff val="40000"/>
                </a:schemeClr>
              </a:solidFill>
            </a:endParaRPr>
          </a:p>
          <a:p>
            <a:pPr fontAlgn="base"/>
            <a:r>
              <a:rPr lang="en-US" altLang="zh-CN" dirty="0" smtClean="0">
                <a:solidFill>
                  <a:schemeClr val="tx2">
                    <a:lumMod val="60000"/>
                    <a:lumOff val="40000"/>
                  </a:schemeClr>
                </a:solidFill>
                <a:latin typeface="Bodoni MT" panose="02070603080606020203" pitchFamily="18" charset="0"/>
              </a:rPr>
              <a:t>- </a:t>
            </a:r>
            <a:r>
              <a:rPr lang="zh-CN" altLang="en-US" dirty="0" smtClean="0">
                <a:solidFill>
                  <a:schemeClr val="tx2">
                    <a:lumMod val="60000"/>
                    <a:lumOff val="40000"/>
                  </a:schemeClr>
                </a:solidFill>
                <a:latin typeface="Bodoni MT" panose="02070603080606020203" pitchFamily="18" charset="0"/>
              </a:rPr>
              <a:t>自然语言处理</a:t>
            </a:r>
            <a:r>
              <a:rPr lang="zh-CN" altLang="en-US" dirty="0">
                <a:solidFill>
                  <a:schemeClr val="tx2">
                    <a:lumMod val="60000"/>
                    <a:lumOff val="40000"/>
                  </a:schemeClr>
                </a:solidFill>
                <a:latin typeface="Bodoni MT" panose="02070603080606020203" pitchFamily="18" charset="0"/>
              </a:rPr>
              <a:t>（</a:t>
            </a:r>
            <a:r>
              <a:rPr lang="en-US" altLang="zh-CN" dirty="0">
                <a:solidFill>
                  <a:schemeClr val="tx2">
                    <a:lumMod val="60000"/>
                    <a:lumOff val="40000"/>
                  </a:schemeClr>
                </a:solidFill>
                <a:latin typeface="Bodoni MT" panose="02070603080606020203" pitchFamily="18" charset="0"/>
              </a:rPr>
              <a:t>NLP</a:t>
            </a:r>
            <a:r>
              <a:rPr lang="zh-CN" altLang="en-US" dirty="0">
                <a:solidFill>
                  <a:schemeClr val="tx2">
                    <a:lumMod val="60000"/>
                    <a:lumOff val="40000"/>
                  </a:schemeClr>
                </a:solidFill>
                <a:latin typeface="Bodoni MT" panose="02070603080606020203" pitchFamily="18" charset="0"/>
              </a:rPr>
              <a:t>）是指机器理解并解释人类写作、说话方式的能力</a:t>
            </a:r>
            <a:r>
              <a:rPr lang="zh-CN" altLang="en-US" dirty="0" smtClean="0">
                <a:solidFill>
                  <a:schemeClr val="tx2">
                    <a:lumMod val="60000"/>
                    <a:lumOff val="40000"/>
                  </a:schemeClr>
                </a:solidFill>
                <a:latin typeface="Bodoni MT" panose="02070603080606020203" pitchFamily="18" charset="0"/>
              </a:rPr>
              <a:t>。</a:t>
            </a:r>
            <a:endParaRPr lang="en-US" altLang="zh-CN" dirty="0" smtClean="0">
              <a:solidFill>
                <a:schemeClr val="tx2">
                  <a:lumMod val="60000"/>
                  <a:lumOff val="40000"/>
                </a:schemeClr>
              </a:solidFill>
              <a:latin typeface="Bodoni MT" panose="02070603080606020203" pitchFamily="18" charset="0"/>
            </a:endParaRPr>
          </a:p>
          <a:p>
            <a:pPr fontAlgn="base"/>
            <a:r>
              <a:rPr lang="en-US" altLang="zh-CN" dirty="0" smtClean="0">
                <a:solidFill>
                  <a:schemeClr val="tx2">
                    <a:lumMod val="60000"/>
                    <a:lumOff val="40000"/>
                  </a:schemeClr>
                </a:solidFill>
                <a:latin typeface="Bodoni MT" panose="02070603080606020203" pitchFamily="18" charset="0"/>
              </a:rPr>
              <a:t>- NLP </a:t>
            </a:r>
            <a:r>
              <a:rPr lang="zh-CN" altLang="en-US" dirty="0">
                <a:solidFill>
                  <a:schemeClr val="tx2">
                    <a:lumMod val="60000"/>
                    <a:lumOff val="40000"/>
                  </a:schemeClr>
                </a:solidFill>
                <a:latin typeface="Bodoni MT" panose="02070603080606020203" pitchFamily="18" charset="0"/>
              </a:rPr>
              <a:t>的目标是让计算机／机器在理解语言上像人类一样智能</a:t>
            </a:r>
            <a:r>
              <a:rPr lang="zh-CN" altLang="en-US" dirty="0" smtClean="0">
                <a:solidFill>
                  <a:schemeClr val="tx2">
                    <a:lumMod val="60000"/>
                    <a:lumOff val="40000"/>
                  </a:schemeClr>
                </a:solidFill>
                <a:latin typeface="Bodoni MT" panose="02070603080606020203" pitchFamily="18" charset="0"/>
              </a:rPr>
              <a:t>。</a:t>
            </a:r>
            <a:endParaRPr lang="en-US" altLang="zh-CN" dirty="0" smtClean="0">
              <a:solidFill>
                <a:schemeClr val="tx2">
                  <a:lumMod val="60000"/>
                  <a:lumOff val="40000"/>
                </a:schemeClr>
              </a:solidFill>
              <a:latin typeface="Bodoni MT" panose="02070603080606020203" pitchFamily="18" charset="0"/>
            </a:endParaRPr>
          </a:p>
          <a:p>
            <a:pPr fontAlgn="base"/>
            <a:r>
              <a:rPr lang="en-US" altLang="zh-CN" dirty="0" smtClean="0">
                <a:solidFill>
                  <a:schemeClr val="tx2">
                    <a:lumMod val="60000"/>
                    <a:lumOff val="40000"/>
                  </a:schemeClr>
                </a:solidFill>
                <a:latin typeface="Bodoni MT" panose="02070603080606020203" pitchFamily="18" charset="0"/>
              </a:rPr>
              <a:t>- </a:t>
            </a:r>
            <a:r>
              <a:rPr lang="zh-CN" altLang="en-US" dirty="0" smtClean="0">
                <a:solidFill>
                  <a:schemeClr val="tx2">
                    <a:lumMod val="60000"/>
                    <a:lumOff val="40000"/>
                  </a:schemeClr>
                </a:solidFill>
                <a:latin typeface="Bodoni MT" panose="02070603080606020203" pitchFamily="18" charset="0"/>
              </a:rPr>
              <a:t>最终</a:t>
            </a:r>
            <a:r>
              <a:rPr lang="zh-CN" altLang="en-US" dirty="0">
                <a:solidFill>
                  <a:schemeClr val="tx2">
                    <a:lumMod val="60000"/>
                    <a:lumOff val="40000"/>
                  </a:schemeClr>
                </a:solidFill>
                <a:latin typeface="Bodoni MT" panose="02070603080606020203" pitchFamily="18" charset="0"/>
              </a:rPr>
              <a:t>目标是弥补人类交流（自然语言）和计算机理解（机器语言）之间的差距</a:t>
            </a:r>
            <a:r>
              <a:rPr lang="zh-CN" altLang="en-US" dirty="0">
                <a:solidFill>
                  <a:schemeClr val="tx2">
                    <a:lumMod val="60000"/>
                    <a:lumOff val="40000"/>
                  </a:schemeClr>
                </a:solidFill>
                <a:latin typeface="Bodoni MT" panose="02070603080606020203" pitchFamily="18" charset="0"/>
              </a:rPr>
              <a:t>。</a:t>
            </a:r>
            <a:endParaRPr lang="en-US" altLang="zh-CN" dirty="0">
              <a:solidFill>
                <a:schemeClr val="tx2">
                  <a:lumMod val="60000"/>
                  <a:lumOff val="40000"/>
                </a:schemeClr>
              </a:solidFill>
              <a:latin typeface="Bodoni MT" panose="02070603080606020203" pitchFamily="18" charset="0"/>
            </a:endParaRPr>
          </a:p>
          <a:p>
            <a:pPr fontAlgn="base"/>
            <a:endParaRPr lang="en-US" altLang="zh-CN" dirty="0" smtClean="0"/>
          </a:p>
          <a:p>
            <a:pPr fontAlgn="base"/>
            <a:r>
              <a:rPr lang="en-US" altLang="zh-CN" sz="2400" b="1" dirty="0" smtClean="0">
                <a:solidFill>
                  <a:schemeClr val="accent5">
                    <a:lumMod val="50000"/>
                  </a:schemeClr>
                </a:solidFill>
                <a:latin typeface="Sitka Small" panose="02000505000000020004" pitchFamily="2" charset="0"/>
              </a:rPr>
              <a:t>2</a:t>
            </a:r>
            <a:r>
              <a:rPr lang="zh-CN" altLang="en-US" sz="2400" b="1" dirty="0" smtClean="0">
                <a:solidFill>
                  <a:schemeClr val="accent5">
                    <a:lumMod val="50000"/>
                  </a:schemeClr>
                </a:solidFill>
                <a:latin typeface="Sitka Small" panose="02000505000000020004" pitchFamily="2" charset="0"/>
              </a:rPr>
              <a:t>、</a:t>
            </a:r>
            <a:r>
              <a:rPr lang="en-US" altLang="zh-CN" sz="2400" b="1" dirty="0" smtClean="0">
                <a:solidFill>
                  <a:schemeClr val="accent5">
                    <a:lumMod val="50000"/>
                  </a:schemeClr>
                </a:solidFill>
                <a:latin typeface="Sitka Small" panose="02000505000000020004" pitchFamily="2" charset="0"/>
              </a:rPr>
              <a:t>Three </a:t>
            </a:r>
            <a:r>
              <a:rPr lang="en-US" altLang="zh-CN" sz="2400" b="1" dirty="0">
                <a:solidFill>
                  <a:schemeClr val="accent5">
                    <a:lumMod val="50000"/>
                  </a:schemeClr>
                </a:solidFill>
                <a:latin typeface="Sitka Small" panose="02000505000000020004" pitchFamily="2" charset="0"/>
              </a:rPr>
              <a:t>different levels of </a:t>
            </a:r>
            <a:r>
              <a:rPr lang="en-US" altLang="zh-CN" sz="2400" b="1" dirty="0">
                <a:solidFill>
                  <a:srgbClr val="FF0000"/>
                </a:solidFill>
                <a:latin typeface="Sitka Small" panose="02000505000000020004" pitchFamily="2" charset="0"/>
              </a:rPr>
              <a:t>linguistic analysis </a:t>
            </a:r>
            <a:r>
              <a:rPr lang="en-US" altLang="zh-CN" sz="2400" b="1" dirty="0">
                <a:solidFill>
                  <a:schemeClr val="accent5">
                    <a:lumMod val="50000"/>
                  </a:schemeClr>
                </a:solidFill>
                <a:latin typeface="Sitka Small" panose="02000505000000020004" pitchFamily="2" charset="0"/>
              </a:rPr>
              <a:t>done</a:t>
            </a:r>
            <a:r>
              <a:rPr lang="en-US" altLang="zh-CN" sz="2400" b="1" dirty="0">
                <a:solidFill>
                  <a:schemeClr val="accent4">
                    <a:lumMod val="75000"/>
                  </a:schemeClr>
                </a:solidFill>
                <a:latin typeface="Sitka Small" panose="02000505000000020004" pitchFamily="2" charset="0"/>
              </a:rPr>
              <a:t> </a:t>
            </a:r>
            <a:r>
              <a:rPr lang="en-US" altLang="zh-CN" sz="2400" b="1" dirty="0">
                <a:solidFill>
                  <a:srgbClr val="FF0000"/>
                </a:solidFill>
                <a:latin typeface="Sitka Small" panose="02000505000000020004" pitchFamily="2" charset="0"/>
              </a:rPr>
              <a:t>before</a:t>
            </a:r>
            <a:r>
              <a:rPr lang="en-US" altLang="zh-CN" sz="2400" b="1" dirty="0">
                <a:solidFill>
                  <a:schemeClr val="accent4">
                    <a:lumMod val="75000"/>
                  </a:schemeClr>
                </a:solidFill>
                <a:latin typeface="Sitka Small" panose="02000505000000020004" pitchFamily="2" charset="0"/>
              </a:rPr>
              <a:t> </a:t>
            </a:r>
            <a:r>
              <a:rPr lang="en-US" altLang="zh-CN" sz="2400" b="1" dirty="0">
                <a:solidFill>
                  <a:schemeClr val="accent5">
                    <a:lumMod val="50000"/>
                  </a:schemeClr>
                </a:solidFill>
                <a:latin typeface="Sitka Small" panose="02000505000000020004" pitchFamily="2" charset="0"/>
              </a:rPr>
              <a:t>performing NLP </a:t>
            </a:r>
          </a:p>
          <a:p>
            <a:pPr fontAlgn="base"/>
            <a:r>
              <a:rPr lang="en-US" altLang="zh-CN" dirty="0"/>
              <a:t> </a:t>
            </a:r>
            <a:endParaRPr lang="en-US" altLang="zh-CN" dirty="0" smtClean="0"/>
          </a:p>
          <a:p>
            <a:pPr fontAlgn="base"/>
            <a:r>
              <a:rPr lang="en-US" altLang="zh-CN" dirty="0" smtClean="0">
                <a:solidFill>
                  <a:schemeClr val="tx2">
                    <a:lumMod val="60000"/>
                    <a:lumOff val="40000"/>
                  </a:schemeClr>
                </a:solidFill>
                <a:latin typeface="Bodoni MT" panose="02070603080606020203" pitchFamily="18" charset="0"/>
              </a:rPr>
              <a:t>- </a:t>
            </a:r>
            <a:r>
              <a:rPr lang="en-US" altLang="zh-CN" dirty="0" smtClean="0">
                <a:solidFill>
                  <a:schemeClr val="tx2">
                    <a:lumMod val="60000"/>
                    <a:lumOff val="40000"/>
                  </a:schemeClr>
                </a:solidFill>
                <a:latin typeface="Bodoni MT" panose="02070603080606020203" pitchFamily="18" charset="0"/>
              </a:rPr>
              <a:t>Syntax</a:t>
            </a:r>
            <a:r>
              <a:rPr lang="zh-CN" altLang="en-US" dirty="0" smtClean="0">
                <a:solidFill>
                  <a:schemeClr val="tx2">
                    <a:lumMod val="60000"/>
                    <a:lumOff val="40000"/>
                  </a:schemeClr>
                </a:solidFill>
                <a:latin typeface="Bodoni MT" panose="02070603080606020203" pitchFamily="18" charset="0"/>
              </a:rPr>
              <a:t>（句法）</a:t>
            </a:r>
            <a:r>
              <a:rPr lang="en-US" altLang="zh-CN" dirty="0">
                <a:solidFill>
                  <a:schemeClr val="tx2">
                    <a:lumMod val="60000"/>
                    <a:lumOff val="40000"/>
                  </a:schemeClr>
                </a:solidFill>
                <a:latin typeface="Bodoni MT" panose="02070603080606020203" pitchFamily="18" charset="0"/>
              </a:rPr>
              <a:t> - What part of given text is grammatically true.</a:t>
            </a:r>
          </a:p>
          <a:p>
            <a:pPr fontAlgn="base"/>
            <a:r>
              <a:rPr lang="en-US" altLang="zh-CN" dirty="0" smtClean="0">
                <a:solidFill>
                  <a:schemeClr val="tx2">
                    <a:lumMod val="60000"/>
                    <a:lumOff val="40000"/>
                  </a:schemeClr>
                </a:solidFill>
                <a:latin typeface="Bodoni MT" panose="02070603080606020203" pitchFamily="18" charset="0"/>
              </a:rPr>
              <a:t>- Semantics</a:t>
            </a:r>
            <a:r>
              <a:rPr lang="en-US" altLang="zh-CN" dirty="0">
                <a:solidFill>
                  <a:schemeClr val="tx2">
                    <a:lumMod val="60000"/>
                    <a:lumOff val="40000"/>
                  </a:schemeClr>
                </a:solidFill>
                <a:latin typeface="Bodoni MT" panose="02070603080606020203" pitchFamily="18" charset="0"/>
              </a:rPr>
              <a:t> </a:t>
            </a:r>
            <a:r>
              <a:rPr lang="zh-CN" altLang="en-US" dirty="0" smtClean="0">
                <a:solidFill>
                  <a:schemeClr val="tx2">
                    <a:lumMod val="60000"/>
                    <a:lumOff val="40000"/>
                  </a:schemeClr>
                </a:solidFill>
                <a:latin typeface="Bodoni MT" panose="02070603080606020203" pitchFamily="18" charset="0"/>
              </a:rPr>
              <a:t>（语义）</a:t>
            </a:r>
            <a:r>
              <a:rPr lang="en-US" altLang="zh-CN" dirty="0" smtClean="0">
                <a:solidFill>
                  <a:schemeClr val="tx2">
                    <a:lumMod val="60000"/>
                    <a:lumOff val="40000"/>
                  </a:schemeClr>
                </a:solidFill>
                <a:latin typeface="Bodoni MT" panose="02070603080606020203" pitchFamily="18" charset="0"/>
              </a:rPr>
              <a:t>-</a:t>
            </a:r>
            <a:r>
              <a:rPr lang="en-US" altLang="zh-CN" dirty="0">
                <a:solidFill>
                  <a:schemeClr val="tx2">
                    <a:lumMod val="60000"/>
                    <a:lumOff val="40000"/>
                  </a:schemeClr>
                </a:solidFill>
                <a:latin typeface="Bodoni MT" panose="02070603080606020203" pitchFamily="18" charset="0"/>
              </a:rPr>
              <a:t> What is the meaning of given text?</a:t>
            </a:r>
          </a:p>
          <a:p>
            <a:pPr fontAlgn="base"/>
            <a:r>
              <a:rPr lang="en-US" altLang="zh-CN" dirty="0" smtClean="0">
                <a:solidFill>
                  <a:schemeClr val="tx2">
                    <a:lumMod val="60000"/>
                    <a:lumOff val="40000"/>
                  </a:schemeClr>
                </a:solidFill>
                <a:latin typeface="Bodoni MT" panose="02070603080606020203" pitchFamily="18" charset="0"/>
              </a:rPr>
              <a:t>- Pragmatics</a:t>
            </a:r>
            <a:r>
              <a:rPr lang="en-US" altLang="zh-CN" dirty="0">
                <a:solidFill>
                  <a:schemeClr val="tx2">
                    <a:lumMod val="60000"/>
                    <a:lumOff val="40000"/>
                  </a:schemeClr>
                </a:solidFill>
                <a:latin typeface="Bodoni MT" panose="02070603080606020203" pitchFamily="18" charset="0"/>
              </a:rPr>
              <a:t> </a:t>
            </a:r>
            <a:r>
              <a:rPr lang="zh-CN" altLang="en-US" dirty="0" smtClean="0">
                <a:solidFill>
                  <a:schemeClr val="tx2">
                    <a:lumMod val="60000"/>
                    <a:lumOff val="40000"/>
                  </a:schemeClr>
                </a:solidFill>
                <a:latin typeface="Bodoni MT" panose="02070603080606020203" pitchFamily="18" charset="0"/>
              </a:rPr>
              <a:t>（语用）</a:t>
            </a:r>
            <a:r>
              <a:rPr lang="en-US" altLang="zh-CN" dirty="0" smtClean="0">
                <a:solidFill>
                  <a:schemeClr val="tx2">
                    <a:lumMod val="60000"/>
                    <a:lumOff val="40000"/>
                  </a:schemeClr>
                </a:solidFill>
                <a:latin typeface="Bodoni MT" panose="02070603080606020203" pitchFamily="18" charset="0"/>
              </a:rPr>
              <a:t>- </a:t>
            </a:r>
            <a:r>
              <a:rPr lang="en-US" altLang="zh-CN" dirty="0">
                <a:solidFill>
                  <a:schemeClr val="tx2">
                    <a:lumMod val="60000"/>
                    <a:lumOff val="40000"/>
                  </a:schemeClr>
                </a:solidFill>
                <a:latin typeface="Bodoni MT" panose="02070603080606020203" pitchFamily="18" charset="0"/>
              </a:rPr>
              <a:t>What is the purpose of the text?</a:t>
            </a:r>
          </a:p>
          <a:p>
            <a:pPr fontAlgn="base"/>
            <a:endParaRPr lang="en-US" altLang="zh-CN" dirty="0">
              <a:solidFill>
                <a:schemeClr val="tx2">
                  <a:lumMod val="60000"/>
                  <a:lumOff val="40000"/>
                </a:schemeClr>
              </a:solidFill>
            </a:endParaRPr>
          </a:p>
          <a:p>
            <a:endParaRPr lang="en-US" altLang="zh-CN" dirty="0">
              <a:solidFill>
                <a:schemeClr val="tx2">
                  <a:lumMod val="60000"/>
                  <a:lumOff val="40000"/>
                </a:schemeClr>
              </a:solidFill>
            </a:endParaRPr>
          </a:p>
          <a:p>
            <a:endParaRPr lang="en-US" altLang="zh-CN" dirty="0"/>
          </a:p>
          <a:p>
            <a:endParaRPr lang="zh-CN" altLang="en-US" dirty="0"/>
          </a:p>
        </p:txBody>
      </p:sp>
    </p:spTree>
    <p:extLst>
      <p:ext uri="{BB962C8B-B14F-4D97-AF65-F5344CB8AC3E}">
        <p14:creationId xmlns:p14="http://schemas.microsoft.com/office/powerpoint/2010/main" val="3271579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9378" y="269313"/>
            <a:ext cx="9893991" cy="523220"/>
          </a:xfrm>
          <a:prstGeom prst="rect">
            <a:avLst/>
          </a:prstGeom>
        </p:spPr>
        <p:txBody>
          <a:bodyPr wrap="none">
            <a:spAutoFit/>
          </a:bodyPr>
          <a:lstStyle/>
          <a:p>
            <a:r>
              <a:rPr lang="en-US" altLang="zh-CN" sz="2800" b="1" dirty="0">
                <a:latin typeface="Bodoni MT" panose="02070603080606020203" pitchFamily="18" charset="0"/>
              </a:rPr>
              <a:t>Adversarial Feature Matching for Text Generation (PMLR </a:t>
            </a:r>
            <a:r>
              <a:rPr lang="en-US" altLang="zh-CN" sz="2800" b="1" dirty="0" smtClean="0">
                <a:latin typeface="Bodoni MT" panose="02070603080606020203" pitchFamily="18" charset="0"/>
              </a:rPr>
              <a:t>2017</a:t>
            </a:r>
            <a:r>
              <a:rPr lang="zh-CN" altLang="en-US" sz="2800" b="1" dirty="0" smtClean="0">
                <a:latin typeface="Bodoni MT" panose="02070603080606020203" pitchFamily="18" charset="0"/>
              </a:rPr>
              <a:t>）</a:t>
            </a:r>
            <a:endParaRPr lang="en-US" altLang="zh-CN" sz="2800" b="1" dirty="0">
              <a:latin typeface="Bodoni MT" panose="02070603080606020203" pitchFamily="18" charset="0"/>
            </a:endParaRPr>
          </a:p>
        </p:txBody>
      </p:sp>
      <p:pic>
        <p:nvPicPr>
          <p:cNvPr id="3" name="图片 2"/>
          <p:cNvPicPr>
            <a:picLocks noChangeAspect="1"/>
          </p:cNvPicPr>
          <p:nvPr/>
        </p:nvPicPr>
        <p:blipFill>
          <a:blip r:embed="rId2"/>
          <a:stretch>
            <a:fillRect/>
          </a:stretch>
        </p:blipFill>
        <p:spPr>
          <a:xfrm>
            <a:off x="6846797" y="954617"/>
            <a:ext cx="4886325" cy="1352550"/>
          </a:xfrm>
          <a:prstGeom prst="rect">
            <a:avLst/>
          </a:prstGeom>
          <a:ln>
            <a:solidFill>
              <a:schemeClr val="accent1">
                <a:lumMod val="75000"/>
              </a:schemeClr>
            </a:solidFill>
          </a:ln>
        </p:spPr>
      </p:pic>
      <p:pic>
        <p:nvPicPr>
          <p:cNvPr id="5" name="图片 4"/>
          <p:cNvPicPr>
            <a:picLocks noChangeAspect="1"/>
          </p:cNvPicPr>
          <p:nvPr/>
        </p:nvPicPr>
        <p:blipFill>
          <a:blip r:embed="rId3"/>
          <a:stretch>
            <a:fillRect/>
          </a:stretch>
        </p:blipFill>
        <p:spPr>
          <a:xfrm>
            <a:off x="6846798" y="3273380"/>
            <a:ext cx="4886326" cy="1052639"/>
          </a:xfrm>
          <a:prstGeom prst="rect">
            <a:avLst/>
          </a:prstGeom>
          <a:ln>
            <a:solidFill>
              <a:schemeClr val="accent1">
                <a:lumMod val="75000"/>
              </a:schemeClr>
            </a:solidFill>
          </a:ln>
        </p:spPr>
      </p:pic>
      <p:sp>
        <p:nvSpPr>
          <p:cNvPr id="6" name="文本框 5"/>
          <p:cNvSpPr txBox="1"/>
          <p:nvPr/>
        </p:nvSpPr>
        <p:spPr>
          <a:xfrm>
            <a:off x="6846797" y="4533925"/>
            <a:ext cx="4886325"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当两个分布完全重合的时候，</a:t>
            </a:r>
            <a:r>
              <a:rPr lang="en-US" altLang="zh-CN" dirty="0" smtClean="0">
                <a:latin typeface="华文楷体" panose="02010600040101010101" pitchFamily="2" charset="-122"/>
                <a:ea typeface="华文楷体" panose="02010600040101010101" pitchFamily="2" charset="-122"/>
              </a:rPr>
              <a:t>MMD^2</a:t>
            </a:r>
            <a:r>
              <a:rPr lang="zh-CN" altLang="en-US" dirty="0">
                <a:latin typeface="华文楷体" panose="02010600040101010101" pitchFamily="2" charset="-122"/>
                <a:ea typeface="华文楷体" panose="02010600040101010101" pitchFamily="2" charset="-122"/>
              </a:rPr>
              <a:t>取</a:t>
            </a:r>
            <a:r>
              <a:rPr lang="zh-CN" altLang="en-US" dirty="0" smtClean="0">
                <a:latin typeface="华文楷体" panose="02010600040101010101" pitchFamily="2" charset="-122"/>
                <a:ea typeface="华文楷体" panose="02010600040101010101" pitchFamily="2" charset="-122"/>
              </a:rPr>
              <a:t>到最小值</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文中作者用了高斯分布的协方差性质，把</a:t>
            </a:r>
            <a:r>
              <a:rPr lang="en-US" altLang="zh-CN" dirty="0" smtClean="0">
                <a:latin typeface="华文楷体" panose="02010600040101010101" pitchFamily="2" charset="-122"/>
                <a:ea typeface="华文楷体" panose="02010600040101010101" pitchFamily="2" charset="-122"/>
              </a:rPr>
              <a:t>MMD^2</a:t>
            </a:r>
            <a:r>
              <a:rPr lang="zh-CN" altLang="en-US" dirty="0" smtClean="0">
                <a:latin typeface="华文楷体" panose="02010600040101010101" pitchFamily="2" charset="-122"/>
                <a:ea typeface="华文楷体" panose="02010600040101010101" pitchFamily="2" charset="-122"/>
              </a:rPr>
              <a:t>用下式替代。</a:t>
            </a:r>
            <a:endParaRPr lang="zh-CN" altLang="en-US"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4"/>
          <a:stretch>
            <a:fillRect/>
          </a:stretch>
        </p:blipFill>
        <p:spPr>
          <a:xfrm>
            <a:off x="6846798" y="5665161"/>
            <a:ext cx="3971925" cy="933450"/>
          </a:xfrm>
          <a:prstGeom prst="rect">
            <a:avLst/>
          </a:prstGeom>
          <a:ln>
            <a:solidFill>
              <a:schemeClr val="accent1">
                <a:lumMod val="75000"/>
              </a:schemeClr>
            </a:solidFill>
          </a:ln>
        </p:spPr>
      </p:pic>
      <p:cxnSp>
        <p:nvCxnSpPr>
          <p:cNvPr id="11" name="直接箭头连接符 10"/>
          <p:cNvCxnSpPr/>
          <p:nvPr/>
        </p:nvCxnSpPr>
        <p:spPr>
          <a:xfrm flipH="1">
            <a:off x="9470262" y="4345155"/>
            <a:ext cx="1" cy="121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
          <a:stretch>
            <a:fillRect/>
          </a:stretch>
        </p:blipFill>
        <p:spPr>
          <a:xfrm>
            <a:off x="162728" y="1258775"/>
            <a:ext cx="6250303" cy="4498081"/>
          </a:xfrm>
          <a:prstGeom prst="rect">
            <a:avLst/>
          </a:prstGeom>
          <a:ln>
            <a:solidFill>
              <a:schemeClr val="accent1">
                <a:lumMod val="75000"/>
              </a:schemeClr>
            </a:solidFill>
          </a:ln>
        </p:spPr>
      </p:pic>
      <mc:AlternateContent xmlns:mc="http://schemas.openxmlformats.org/markup-compatibility/2006" xmlns:a14="http://schemas.microsoft.com/office/drawing/2010/main">
        <mc:Choice Requires="a14">
          <p:sp>
            <p:nvSpPr>
              <p:cNvPr id="14" name="文本框 13"/>
              <p:cNvSpPr txBox="1"/>
              <p:nvPr/>
            </p:nvSpPr>
            <p:spPr>
              <a:xfrm>
                <a:off x="6846796" y="2411120"/>
                <a:ext cx="5000647" cy="658194"/>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𝐺𝐴𝑁</m:t>
                        </m:r>
                      </m:sub>
                    </m:sSub>
                  </m:oMath>
                </a14:m>
                <a:r>
                  <a:rPr lang="zh-CN" altLang="en-US" dirty="0" smtClean="0">
                    <a:latin typeface="华文楷体" panose="02010600040101010101" pitchFamily="2" charset="-122"/>
                    <a:ea typeface="华文楷体" panose="02010600040101010101" pitchFamily="2" charset="-122"/>
                  </a:rPr>
                  <a:t>想让和</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𝑓</m:t>
                        </m:r>
                      </m:e>
                    </m:acc>
                    <m:r>
                      <a:rPr lang="zh-CN" altLang="en-US" i="1">
                        <a:latin typeface="Cambria Math" panose="02040503050406030204" pitchFamily="18" charset="0"/>
                      </a:rPr>
                      <m:t>和</m:t>
                    </m:r>
                    <m:r>
                      <a:rPr lang="en-US" altLang="zh-CN" b="0" i="1" smtClean="0">
                        <a:latin typeface="Cambria Math" panose="02040503050406030204" pitchFamily="18" charset="0"/>
                      </a:rPr>
                      <m:t>𝑓</m:t>
                    </m:r>
                  </m:oMath>
                </a14:m>
                <a:r>
                  <a:rPr lang="zh-CN" altLang="en-US" dirty="0" smtClean="0">
                    <a:latin typeface="华文楷体" panose="02010600040101010101" pitchFamily="2" charset="-122"/>
                    <a:ea typeface="华文楷体" panose="02010600040101010101" pitchFamily="2" charset="-122"/>
                  </a:rPr>
                  <a:t>尽量可区分，</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𝑟𝑒𝑐𝑜𝑛</m:t>
                        </m:r>
                      </m:sub>
                    </m:sSub>
                  </m:oMath>
                </a14:m>
                <a:r>
                  <a:rPr lang="zh-CN" altLang="en-US" dirty="0" smtClean="0">
                    <a:latin typeface="华文楷体" panose="02010600040101010101" pitchFamily="2" charset="-122"/>
                    <a:ea typeface="华文楷体" panose="02010600040101010101" pitchFamily="2" charset="-122"/>
                  </a:rPr>
                  <a:t>想让</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𝑓</m:t>
                        </m:r>
                      </m:e>
                    </m:acc>
                    <m:r>
                      <a:rPr lang="zh-CN" altLang="en-US" i="1" smtClean="0">
                        <a:latin typeface="Cambria Math" panose="02040503050406030204" pitchFamily="18" charset="0"/>
                      </a:rPr>
                      <m:t>尽量</m:t>
                    </m:r>
                  </m:oMath>
                </a14:m>
                <a:r>
                  <a:rPr lang="zh-CN" altLang="en-US" dirty="0" smtClean="0">
                    <a:latin typeface="华文楷体" panose="02010600040101010101" pitchFamily="2" charset="-122"/>
                    <a:ea typeface="华文楷体" panose="02010600040101010101" pitchFamily="2" charset="-122"/>
                  </a:rPr>
                  <a:t>保留重构信息，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𝑀𝑀𝐷</m:t>
                        </m:r>
                        <m:r>
                          <a:rPr lang="en-US" altLang="zh-CN" b="0" i="1" smtClean="0">
                            <a:latin typeface="Cambria Math" panose="02040503050406030204" pitchFamily="18" charset="0"/>
                          </a:rPr>
                          <m:t>2</m:t>
                        </m:r>
                      </m:sub>
                    </m:sSub>
                  </m:oMath>
                </a14:m>
                <a:r>
                  <a:rPr lang="zh-CN" altLang="en-US" dirty="0" smtClean="0">
                    <a:latin typeface="华文楷体" panose="02010600040101010101" pitchFamily="2" charset="-122"/>
                    <a:ea typeface="华文楷体" panose="02010600040101010101" pitchFamily="2" charset="-122"/>
                  </a:rPr>
                  <a:t>想让两个尽量分布吻合</a:t>
                </a:r>
                <a:endParaRPr lang="zh-CN" altLang="en-US" dirty="0">
                  <a:latin typeface="华文楷体" panose="02010600040101010101" pitchFamily="2" charset="-122"/>
                  <a:ea typeface="华文楷体" panose="02010600040101010101" pitchFamily="2"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846796" y="2411120"/>
                <a:ext cx="5000647" cy="658194"/>
              </a:xfrm>
              <a:prstGeom prst="rect">
                <a:avLst/>
              </a:prstGeom>
              <a:blipFill>
                <a:blip r:embed="rId6"/>
                <a:stretch>
                  <a:fillRect l="-976" t="-2804" b="-158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4465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3640" y="361646"/>
            <a:ext cx="11629622" cy="430887"/>
          </a:xfrm>
          <a:prstGeom prst="rect">
            <a:avLst/>
          </a:prstGeom>
        </p:spPr>
        <p:txBody>
          <a:bodyPr wrap="square">
            <a:spAutoFit/>
          </a:bodyPr>
          <a:lstStyle/>
          <a:p>
            <a:r>
              <a:rPr lang="zh-CN" altLang="en-US" sz="2200" b="1" dirty="0" smtClean="0">
                <a:latin typeface="Bodoni MT" panose="02070603080606020203" pitchFamily="18" charset="0"/>
              </a:rPr>
              <a:t>本问与之前讲过的  </a:t>
            </a:r>
            <a:r>
              <a:rPr lang="en-US" altLang="zh-CN" sz="2200" b="1" dirty="0" smtClean="0">
                <a:latin typeface="Bodoni MT" panose="02070603080606020203" pitchFamily="18" charset="0"/>
              </a:rPr>
              <a:t>CVPR2018 Semantics-Preserving Adversarial </a:t>
            </a:r>
            <a:r>
              <a:rPr lang="en-US" altLang="zh-CN" sz="2200" b="1" dirty="0">
                <a:latin typeface="Bodoni MT" panose="02070603080606020203" pitchFamily="18" charset="0"/>
              </a:rPr>
              <a:t>Embedding </a:t>
            </a:r>
            <a:r>
              <a:rPr lang="en-US" altLang="zh-CN" sz="2200" b="1" dirty="0" smtClean="0">
                <a:latin typeface="Bodoni MT" panose="02070603080606020203" pitchFamily="18" charset="0"/>
              </a:rPr>
              <a:t>Networks</a:t>
            </a:r>
            <a:r>
              <a:rPr lang="zh-CN" altLang="en-US" sz="2200" b="1" dirty="0" smtClean="0">
                <a:latin typeface="Bodoni MT" panose="02070603080606020203" pitchFamily="18" charset="0"/>
              </a:rPr>
              <a:t>十分相似</a:t>
            </a:r>
            <a:endParaRPr lang="en-US" altLang="zh-CN" sz="2200" b="1" dirty="0">
              <a:latin typeface="Bodoni MT" panose="02070603080606020203" pitchFamily="18" charset="0"/>
            </a:endParaRPr>
          </a:p>
        </p:txBody>
      </p:sp>
      <p:pic>
        <p:nvPicPr>
          <p:cNvPr id="4" name="图片 3"/>
          <p:cNvPicPr>
            <a:picLocks noChangeAspect="1"/>
          </p:cNvPicPr>
          <p:nvPr/>
        </p:nvPicPr>
        <p:blipFill>
          <a:blip r:embed="rId2"/>
          <a:stretch>
            <a:fillRect/>
          </a:stretch>
        </p:blipFill>
        <p:spPr>
          <a:xfrm>
            <a:off x="2943225" y="792533"/>
            <a:ext cx="9248775" cy="3838575"/>
          </a:xfrm>
          <a:prstGeom prst="rect">
            <a:avLst/>
          </a:prstGeom>
        </p:spPr>
      </p:pic>
      <p:sp>
        <p:nvSpPr>
          <p:cNvPr id="9" name="文本框 8"/>
          <p:cNvSpPr txBox="1"/>
          <p:nvPr/>
        </p:nvSpPr>
        <p:spPr>
          <a:xfrm>
            <a:off x="5870713" y="4552950"/>
            <a:ext cx="5232523" cy="646331"/>
          </a:xfrm>
          <a:prstGeom prst="rect">
            <a:avLst/>
          </a:prstGeom>
          <a:noFill/>
        </p:spPr>
        <p:txBody>
          <a:bodyPr wrap="none" rtlCol="0">
            <a:spAutoFit/>
          </a:bodyPr>
          <a:lstStyle/>
          <a:p>
            <a:r>
              <a:rPr lang="en-US" altLang="zh-CN" dirty="0">
                <a:latin typeface="Sitka Banner" panose="02000505000000020004" pitchFamily="2" charset="0"/>
              </a:rPr>
              <a:t>Zero-Shot Visual Recognition using Semantics-Preserving</a:t>
            </a:r>
          </a:p>
          <a:p>
            <a:r>
              <a:rPr lang="en-US" altLang="zh-CN" dirty="0">
                <a:latin typeface="Sitka Banner" panose="02000505000000020004" pitchFamily="2" charset="0"/>
              </a:rPr>
              <a:t>Adversarial Embedding </a:t>
            </a:r>
            <a:r>
              <a:rPr lang="en-US" altLang="zh-CN" dirty="0" smtClean="0">
                <a:latin typeface="Sitka Banner" panose="02000505000000020004" pitchFamily="2" charset="0"/>
              </a:rPr>
              <a:t>Networks</a:t>
            </a:r>
            <a:r>
              <a:rPr lang="en-US" altLang="zh-CN" dirty="0">
                <a:latin typeface="Sitka Banner" panose="02000505000000020004" pitchFamily="2" charset="0"/>
              </a:rPr>
              <a:t> </a:t>
            </a:r>
            <a:r>
              <a:rPr lang="en-US" altLang="zh-CN" dirty="0" smtClean="0">
                <a:latin typeface="Sitka Banner" panose="02000505000000020004" pitchFamily="2" charset="0"/>
              </a:rPr>
              <a:t>   CVPR2018</a:t>
            </a:r>
            <a:endParaRPr lang="zh-CN" altLang="en-US" dirty="0">
              <a:latin typeface="Sitka Banner" panose="02000505000000020004" pitchFamily="2" charset="0"/>
            </a:endParaRPr>
          </a:p>
        </p:txBody>
      </p:sp>
      <p:pic>
        <p:nvPicPr>
          <p:cNvPr id="10" name="图片 9"/>
          <p:cNvPicPr>
            <a:picLocks noChangeAspect="1"/>
          </p:cNvPicPr>
          <p:nvPr/>
        </p:nvPicPr>
        <p:blipFill>
          <a:blip r:embed="rId3"/>
          <a:stretch>
            <a:fillRect/>
          </a:stretch>
        </p:blipFill>
        <p:spPr>
          <a:xfrm>
            <a:off x="354529" y="4552950"/>
            <a:ext cx="3686175" cy="2076450"/>
          </a:xfrm>
          <a:prstGeom prst="rect">
            <a:avLst/>
          </a:prstGeom>
          <a:ln>
            <a:solidFill>
              <a:schemeClr val="accent1">
                <a:lumMod val="75000"/>
              </a:schemeClr>
            </a:solidFill>
          </a:ln>
        </p:spPr>
      </p:pic>
      <p:cxnSp>
        <p:nvCxnSpPr>
          <p:cNvPr id="5" name="直接箭头连接符 4"/>
          <p:cNvCxnSpPr/>
          <p:nvPr/>
        </p:nvCxnSpPr>
        <p:spPr>
          <a:xfrm flipV="1">
            <a:off x="4176215" y="5950424"/>
            <a:ext cx="873457" cy="13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20693" y="5225408"/>
            <a:ext cx="6332561" cy="1477328"/>
          </a:xfrm>
          <a:prstGeom prst="rect">
            <a:avLst/>
          </a:prstGeom>
          <a:noFill/>
          <a:ln>
            <a:solidFill>
              <a:srgbClr val="FF0000"/>
            </a:solidFill>
          </a:ln>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主要思想：</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f</a:t>
            </a:r>
            <a:r>
              <a:rPr lang="zh-CN" altLang="en-US" dirty="0" smtClean="0">
                <a:latin typeface="华文楷体" panose="02010600040101010101" pitchFamily="2" charset="-122"/>
                <a:ea typeface="华文楷体" panose="02010600040101010101" pitchFamily="2" charset="-122"/>
              </a:rPr>
              <a:t>与</a:t>
            </a:r>
            <a:r>
              <a:rPr lang="en-US" altLang="zh-CN" dirty="0" smtClean="0">
                <a:latin typeface="华文楷体" panose="02010600040101010101" pitchFamily="2" charset="-122"/>
                <a:ea typeface="华文楷体" panose="02010600040101010101" pitchFamily="2" charset="-122"/>
              </a:rPr>
              <a:t>f^</a:t>
            </a:r>
            <a:r>
              <a:rPr lang="zh-CN" altLang="en-US" dirty="0" smtClean="0">
                <a:latin typeface="华文楷体" panose="02010600040101010101" pitchFamily="2" charset="-122"/>
                <a:ea typeface="华文楷体" panose="02010600040101010101" pitchFamily="2" charset="-122"/>
              </a:rPr>
              <a:t>接近，说明生成的句子在</a:t>
            </a:r>
            <a:r>
              <a:rPr lang="en-US" altLang="zh-CN" dirty="0" smtClean="0">
                <a:latin typeface="华文楷体" panose="02010600040101010101" pitchFamily="2" charset="-122"/>
                <a:ea typeface="华文楷体" panose="02010600040101010101" pitchFamily="2" charset="-122"/>
              </a:rPr>
              <a:t>latent space</a:t>
            </a:r>
            <a:r>
              <a:rPr lang="zh-CN" altLang="en-US" dirty="0" smtClean="0">
                <a:latin typeface="华文楷体" panose="02010600040101010101" pitchFamily="2" charset="-122"/>
                <a:ea typeface="华文楷体" panose="02010600040101010101" pitchFamily="2" charset="-122"/>
              </a:rPr>
              <a:t>与真实的语句比较接近</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z</a:t>
            </a:r>
            <a:r>
              <a:rPr lang="zh-CN" altLang="en-US" dirty="0" smtClean="0">
                <a:latin typeface="华文楷体" panose="02010600040101010101" pitchFamily="2" charset="-122"/>
                <a:ea typeface="华文楷体" panose="02010600040101010101" pitchFamily="2" charset="-122"/>
              </a:rPr>
              <a:t>重构以后与原来的差距较小，说明这个</a:t>
            </a:r>
            <a:r>
              <a:rPr lang="en-US" altLang="zh-CN" dirty="0" smtClean="0">
                <a:latin typeface="华文楷体" panose="02010600040101010101" pitchFamily="2" charset="-122"/>
                <a:ea typeface="华文楷体" panose="02010600040101010101" pitchFamily="2" charset="-122"/>
              </a:rPr>
              <a:t>feature space</a:t>
            </a:r>
            <a:r>
              <a:rPr lang="zh-CN" altLang="en-US" dirty="0" smtClean="0">
                <a:latin typeface="华文楷体" panose="02010600040101010101" pitchFamily="2" charset="-122"/>
                <a:ea typeface="华文楷体" panose="02010600040101010101" pitchFamily="2" charset="-122"/>
              </a:rPr>
              <a:t>保留了较多的高层语义信息</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56275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9378" y="269313"/>
            <a:ext cx="9893991" cy="523220"/>
          </a:xfrm>
          <a:prstGeom prst="rect">
            <a:avLst/>
          </a:prstGeom>
        </p:spPr>
        <p:txBody>
          <a:bodyPr wrap="none">
            <a:spAutoFit/>
          </a:bodyPr>
          <a:lstStyle/>
          <a:p>
            <a:r>
              <a:rPr lang="en-US" altLang="zh-CN" sz="2800" b="1" dirty="0">
                <a:latin typeface="Bodoni MT" panose="02070603080606020203" pitchFamily="18" charset="0"/>
              </a:rPr>
              <a:t>Adversarial Feature Matching for Text Generation (PMLR </a:t>
            </a:r>
            <a:r>
              <a:rPr lang="en-US" altLang="zh-CN" sz="2800" b="1" dirty="0" smtClean="0">
                <a:latin typeface="Bodoni MT" panose="02070603080606020203" pitchFamily="18" charset="0"/>
              </a:rPr>
              <a:t>2017</a:t>
            </a:r>
            <a:r>
              <a:rPr lang="zh-CN" altLang="en-US" sz="2800" b="1" dirty="0" smtClean="0">
                <a:latin typeface="Bodoni MT" panose="02070603080606020203" pitchFamily="18" charset="0"/>
              </a:rPr>
              <a:t>）</a:t>
            </a:r>
            <a:endParaRPr lang="en-US" altLang="zh-CN" sz="2800" b="1" dirty="0">
              <a:latin typeface="Bodoni MT" panose="02070603080606020203" pitchFamily="18" charset="0"/>
            </a:endParaRPr>
          </a:p>
        </p:txBody>
      </p:sp>
      <p:pic>
        <p:nvPicPr>
          <p:cNvPr id="3" name="图片 2"/>
          <p:cNvPicPr>
            <a:picLocks noChangeAspect="1"/>
          </p:cNvPicPr>
          <p:nvPr/>
        </p:nvPicPr>
        <p:blipFill>
          <a:blip r:embed="rId2"/>
          <a:stretch>
            <a:fillRect/>
          </a:stretch>
        </p:blipFill>
        <p:spPr>
          <a:xfrm>
            <a:off x="458613" y="792533"/>
            <a:ext cx="5398019" cy="3621580"/>
          </a:xfrm>
          <a:prstGeom prst="rect">
            <a:avLst/>
          </a:prstGeom>
          <a:ln>
            <a:solidFill>
              <a:schemeClr val="accent1">
                <a:lumMod val="75000"/>
              </a:schemeClr>
            </a:solidFill>
          </a:ln>
        </p:spPr>
      </p:pic>
      <p:pic>
        <p:nvPicPr>
          <p:cNvPr id="4" name="图片 3"/>
          <p:cNvPicPr>
            <a:picLocks noChangeAspect="1"/>
          </p:cNvPicPr>
          <p:nvPr/>
        </p:nvPicPr>
        <p:blipFill>
          <a:blip r:embed="rId3"/>
          <a:stretch>
            <a:fillRect/>
          </a:stretch>
        </p:blipFill>
        <p:spPr>
          <a:xfrm>
            <a:off x="458614" y="4626855"/>
            <a:ext cx="5398019" cy="2103844"/>
          </a:xfrm>
          <a:prstGeom prst="rect">
            <a:avLst/>
          </a:prstGeom>
          <a:ln>
            <a:solidFill>
              <a:schemeClr val="accent1">
                <a:lumMod val="75000"/>
              </a:schemeClr>
            </a:solidFill>
          </a:ln>
        </p:spPr>
      </p:pic>
      <p:pic>
        <p:nvPicPr>
          <p:cNvPr id="5" name="图片 4"/>
          <p:cNvPicPr>
            <a:picLocks noChangeAspect="1"/>
          </p:cNvPicPr>
          <p:nvPr/>
        </p:nvPicPr>
        <p:blipFill>
          <a:blip r:embed="rId4"/>
          <a:stretch>
            <a:fillRect/>
          </a:stretch>
        </p:blipFill>
        <p:spPr>
          <a:xfrm>
            <a:off x="6618869" y="792533"/>
            <a:ext cx="5113785" cy="3627561"/>
          </a:xfrm>
          <a:prstGeom prst="rect">
            <a:avLst/>
          </a:prstGeom>
          <a:ln>
            <a:solidFill>
              <a:schemeClr val="accent1">
                <a:lumMod val="75000"/>
              </a:schemeClr>
            </a:solidFill>
          </a:ln>
        </p:spPr>
      </p:pic>
      <p:pic>
        <p:nvPicPr>
          <p:cNvPr id="6" name="图片 5"/>
          <p:cNvPicPr>
            <a:picLocks noChangeAspect="1"/>
          </p:cNvPicPr>
          <p:nvPr/>
        </p:nvPicPr>
        <p:blipFill>
          <a:blip r:embed="rId5"/>
          <a:stretch>
            <a:fillRect/>
          </a:stretch>
        </p:blipFill>
        <p:spPr>
          <a:xfrm>
            <a:off x="6618869" y="4626855"/>
            <a:ext cx="5113785" cy="2081450"/>
          </a:xfrm>
          <a:prstGeom prst="rect">
            <a:avLst/>
          </a:prstGeom>
          <a:ln>
            <a:solidFill>
              <a:schemeClr val="accent1">
                <a:lumMod val="75000"/>
              </a:schemeClr>
            </a:solidFill>
          </a:ln>
        </p:spPr>
      </p:pic>
    </p:spTree>
    <p:extLst>
      <p:ext uri="{BB962C8B-B14F-4D97-AF65-F5344CB8AC3E}">
        <p14:creationId xmlns:p14="http://schemas.microsoft.com/office/powerpoint/2010/main" val="42702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70041" y="169628"/>
            <a:ext cx="3051220" cy="857310"/>
          </a:xfrm>
        </p:spPr>
        <p:txBody>
          <a:bodyPr/>
          <a:lstStyle/>
          <a:p>
            <a:r>
              <a:rPr lang="zh-CN" altLang="en-US" dirty="0">
                <a:latin typeface="华文隶书" panose="02010800040101010101" pitchFamily="2" charset="-122"/>
                <a:ea typeface="华文隶书" panose="02010800040101010101" pitchFamily="2" charset="-122"/>
              </a:rPr>
              <a:t>我</a:t>
            </a:r>
            <a:r>
              <a:rPr lang="zh-CN" altLang="en-US" dirty="0" smtClean="0">
                <a:latin typeface="华文隶书" panose="02010800040101010101" pitchFamily="2" charset="-122"/>
                <a:ea typeface="华文隶书" panose="02010800040101010101" pitchFamily="2" charset="-122"/>
              </a:rPr>
              <a:t>的</a:t>
            </a:r>
            <a:r>
              <a:rPr lang="zh-CN" altLang="en-US" dirty="0">
                <a:latin typeface="华文隶书" panose="02010800040101010101" pitchFamily="2" charset="-122"/>
                <a:ea typeface="华文隶书" panose="02010800040101010101" pitchFamily="2" charset="-122"/>
              </a:rPr>
              <a:t>感受</a:t>
            </a:r>
          </a:p>
        </p:txBody>
      </p:sp>
      <p:sp>
        <p:nvSpPr>
          <p:cNvPr id="3" name="文本框 2"/>
          <p:cNvSpPr txBox="1"/>
          <p:nvPr/>
        </p:nvSpPr>
        <p:spPr>
          <a:xfrm>
            <a:off x="788429" y="962055"/>
            <a:ext cx="10934998" cy="5632311"/>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、评测</a:t>
            </a:r>
            <a:r>
              <a:rPr lang="zh-CN" altLang="en-US" dirty="0" smtClean="0">
                <a:latin typeface="华文楷体" panose="02010600040101010101" pitchFamily="2" charset="-122"/>
                <a:ea typeface="华文楷体" panose="02010600040101010101" pitchFamily="2" charset="-122"/>
              </a:rPr>
              <a:t>指标</a:t>
            </a:r>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指标五花八门，人工评测还是比较重要的一部分。有时候应该想想这些追求指标上的提升会不会让我们陷入文本生成的“局部最优”，而错过了一些全局的东西</a:t>
            </a:r>
            <a:r>
              <a:rPr lang="zh-CN" altLang="en-US" dirty="0" smtClean="0">
                <a:latin typeface="华文楷体" panose="02010600040101010101" pitchFamily="2" charset="-122"/>
                <a:ea typeface="华文楷体" panose="02010600040101010101" pitchFamily="2" charset="-122"/>
              </a:rPr>
              <a:t>。就像</a:t>
            </a:r>
            <a:r>
              <a:rPr lang="en-US" altLang="zh-CN" dirty="0" err="1" smtClean="0">
                <a:latin typeface="华文楷体" panose="02010600040101010101" pitchFamily="2" charset="-122"/>
                <a:ea typeface="华文楷体" panose="02010600040101010101" pitchFamily="2" charset="-122"/>
              </a:rPr>
              <a:t>Yoav</a:t>
            </a:r>
            <a:r>
              <a:rPr lang="en-US" altLang="zh-CN" dirty="0" smtClean="0">
                <a:latin typeface="华文楷体" panose="02010600040101010101" pitchFamily="2" charset="-122"/>
                <a:ea typeface="华文楷体" panose="02010600040101010101" pitchFamily="2" charset="-122"/>
              </a:rPr>
              <a:t> Goldberg </a:t>
            </a:r>
            <a:r>
              <a:rPr lang="zh-CN" altLang="en-US" dirty="0" smtClean="0">
                <a:latin typeface="华文楷体" panose="02010600040101010101" pitchFamily="2" charset="-122"/>
                <a:ea typeface="华文楷体" panose="02010600040101010101" pitchFamily="2" charset="-122"/>
              </a:rPr>
              <a:t>前面提到的一样，不能在某些任务的某些指标有些许提升就想着先举旗占坑。</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、语言的</a:t>
            </a:r>
            <a:r>
              <a:rPr lang="zh-CN" altLang="en-US" dirty="0" smtClean="0">
                <a:latin typeface="华文楷体" panose="02010600040101010101" pitchFamily="2" charset="-122"/>
                <a:ea typeface="华文楷体" panose="02010600040101010101" pitchFamily="2" charset="-122"/>
              </a:rPr>
              <a:t>复杂性</a:t>
            </a:r>
            <a:endParaRPr lang="en-US" altLang="zh-CN" dirty="0" smtClean="0">
              <a:latin typeface="华文楷体" panose="02010600040101010101" pitchFamily="2" charset="-122"/>
              <a:ea typeface="华文楷体" panose="02010600040101010101" pitchFamily="2" charset="-122"/>
            </a:endParaRPr>
          </a:p>
          <a:p>
            <a:pPr marL="285750" indent="-285750">
              <a:buFontTx/>
              <a:buChar char="-"/>
            </a:pPr>
            <a:r>
              <a:rPr lang="zh-CN" altLang="en-US" dirty="0" smtClean="0">
                <a:latin typeface="华文楷体" panose="02010600040101010101" pitchFamily="2" charset="-122"/>
                <a:ea typeface="华文楷体" panose="02010600040101010101" pitchFamily="2" charset="-122"/>
              </a:rPr>
              <a:t>语言的多样性、语法句法的多边性、高层语义空间的特殊性质都是相当复杂的研究领域。</a:t>
            </a:r>
            <a:endParaRPr lang="en-US" altLang="zh-CN" dirty="0" smtClean="0">
              <a:latin typeface="华文楷体" panose="02010600040101010101" pitchFamily="2" charset="-122"/>
              <a:ea typeface="华文楷体" panose="02010600040101010101" pitchFamily="2" charset="-122"/>
            </a:endParaRPr>
          </a:p>
          <a:p>
            <a:pPr marL="285750" indent="-285750">
              <a:buFontTx/>
              <a:buChar char="-"/>
            </a:pPr>
            <a:r>
              <a:rPr lang="zh-CN" altLang="en-US" dirty="0" smtClean="0">
                <a:latin typeface="华文楷体" panose="02010600040101010101" pitchFamily="2" charset="-122"/>
                <a:ea typeface="华文楷体" panose="02010600040101010101" pitchFamily="2" charset="-122"/>
              </a:rPr>
              <a:t>每篇论文都提到了句子生成在“全局”范围内的优化，因为我们遣词造句都是整体性的，不是一个字一个字拼起来的，这是我们以后设计模型要考虑的一个</a:t>
            </a:r>
            <a:r>
              <a:rPr lang="zh-CN" altLang="en-US" dirty="0" smtClean="0">
                <a:latin typeface="华文楷体" panose="02010600040101010101" pitchFamily="2" charset="-122"/>
                <a:ea typeface="华文楷体" panose="02010600040101010101" pitchFamily="2" charset="-122"/>
              </a:rPr>
              <a:t>方面。</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GAN for Text generation </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indent="-285750">
              <a:buFontTx/>
              <a:buChar char="-"/>
            </a:pPr>
            <a:r>
              <a:rPr lang="zh-CN" altLang="en-US" dirty="0" smtClean="0">
                <a:latin typeface="华文楷体" panose="02010600040101010101" pitchFamily="2" charset="-122"/>
                <a:ea typeface="华文楷体" panose="02010600040101010101" pitchFamily="2" charset="-122"/>
              </a:rPr>
              <a:t>离散型</a:t>
            </a:r>
            <a:r>
              <a:rPr lang="zh-CN" altLang="en-US" dirty="0" smtClean="0">
                <a:latin typeface="华文楷体" panose="02010600040101010101" pitchFamily="2" charset="-122"/>
                <a:ea typeface="华文楷体" panose="02010600040101010101" pitchFamily="2" charset="-122"/>
              </a:rPr>
              <a:t>问题在</a:t>
            </a:r>
            <a:r>
              <a:rPr lang="en-US" altLang="zh-CN" dirty="0" smtClean="0">
                <a:latin typeface="华文楷体" panose="02010600040101010101" pitchFamily="2" charset="-122"/>
                <a:ea typeface="华文楷体" panose="02010600040101010101" pitchFamily="2" charset="-122"/>
              </a:rPr>
              <a:t>GAN for text generation</a:t>
            </a:r>
            <a:r>
              <a:rPr lang="zh-CN" altLang="en-US" dirty="0" smtClean="0">
                <a:latin typeface="华文楷体" panose="02010600040101010101" pitchFamily="2" charset="-122"/>
                <a:ea typeface="华文楷体" panose="02010600040101010101" pitchFamily="2" charset="-122"/>
              </a:rPr>
              <a:t>上是不可避免的。有没有</a:t>
            </a:r>
            <a:r>
              <a:rPr lang="zh-CN" altLang="en-US" dirty="0" smtClean="0">
                <a:latin typeface="华文楷体" panose="02010600040101010101" pitchFamily="2" charset="-122"/>
                <a:ea typeface="华文楷体" panose="02010600040101010101" pitchFamily="2" charset="-122"/>
              </a:rPr>
              <a:t>更好的方法</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indent="-285750">
              <a:buFontTx/>
              <a:buChar char="-"/>
            </a:pPr>
            <a:r>
              <a:rPr lang="zh-CN" altLang="en-US" dirty="0" smtClean="0">
                <a:latin typeface="华文楷体" panose="02010600040101010101" pitchFamily="2" charset="-122"/>
                <a:ea typeface="华文楷体" panose="02010600040101010101" pitchFamily="2" charset="-122"/>
              </a:rPr>
              <a:t>现在有很多研究在改进</a:t>
            </a:r>
            <a:r>
              <a:rPr lang="en-US" altLang="zh-CN" dirty="0" err="1" smtClean="0">
                <a:latin typeface="华文楷体" panose="02010600040101010101" pitchFamily="2" charset="-122"/>
                <a:ea typeface="华文楷体" panose="02010600040101010101" pitchFamily="2" charset="-122"/>
              </a:rPr>
              <a:t>softmax</a:t>
            </a:r>
            <a:r>
              <a:rPr lang="zh-CN" altLang="en-US" dirty="0" smtClean="0">
                <a:latin typeface="华文楷体" panose="02010600040101010101" pitchFamily="2" charset="-122"/>
                <a:ea typeface="华文楷体" panose="02010600040101010101" pitchFamily="2" charset="-122"/>
              </a:rPr>
              <a:t>用于解决</a:t>
            </a:r>
            <a:r>
              <a:rPr lang="en-US" altLang="zh-CN" dirty="0" err="1" smtClean="0">
                <a:latin typeface="华文楷体" panose="02010600040101010101" pitchFamily="2" charset="-122"/>
                <a:ea typeface="华文楷体" panose="02010600040101010101" pitchFamily="2" charset="-122"/>
              </a:rPr>
              <a:t>argmax</a:t>
            </a:r>
            <a:r>
              <a:rPr lang="zh-CN" altLang="en-US" dirty="0" smtClean="0">
                <a:latin typeface="华文楷体" panose="02010600040101010101" pitchFamily="2" charset="-122"/>
                <a:ea typeface="华文楷体" panose="02010600040101010101" pitchFamily="2" charset="-122"/>
              </a:rPr>
              <a:t>导致的不可导问题。比如</a:t>
            </a:r>
            <a:r>
              <a:rPr lang="en-US" altLang="zh-CN" dirty="0" smtClean="0">
                <a:latin typeface="华文楷体" panose="02010600040101010101" pitchFamily="2" charset="-122"/>
                <a:ea typeface="华文楷体" panose="02010600040101010101" pitchFamily="2" charset="-122"/>
              </a:rPr>
              <a:t>Gumbel-</a:t>
            </a:r>
            <a:r>
              <a:rPr lang="en-US" altLang="zh-CN" dirty="0" err="1" smtClean="0">
                <a:latin typeface="华文楷体" panose="02010600040101010101" pitchFamily="2" charset="-122"/>
                <a:ea typeface="华文楷体" panose="02010600040101010101" pitchFamily="2" charset="-122"/>
              </a:rPr>
              <a:t>Softmax</a:t>
            </a:r>
            <a:r>
              <a:rPr lang="zh-CN" altLang="en-US" dirty="0" smtClean="0">
                <a:latin typeface="华文楷体" panose="02010600040101010101" pitchFamily="2" charset="-122"/>
                <a:ea typeface="华文楷体" panose="02010600040101010101" pitchFamily="2" charset="-122"/>
              </a:rPr>
              <a:t>。这些</a:t>
            </a:r>
            <a:r>
              <a:rPr lang="en-US" altLang="zh-CN" dirty="0" smtClean="0">
                <a:latin typeface="华文楷体" panose="02010600040101010101" pitchFamily="2" charset="-122"/>
                <a:ea typeface="华文楷体" panose="02010600040101010101" pitchFamily="2" charset="-122"/>
              </a:rPr>
              <a:t>trick</a:t>
            </a:r>
            <a:r>
              <a:rPr lang="zh-CN" altLang="en-US" dirty="0" smtClean="0">
                <a:latin typeface="华文楷体" panose="02010600040101010101" pitchFamily="2" charset="-122"/>
                <a:ea typeface="华文楷体" panose="02010600040101010101" pitchFamily="2" charset="-122"/>
              </a:rPr>
              <a:t>基于很多概率和统计的知识，而且很有意思，但是推导也比较复杂。大家有兴趣可以看一下</a:t>
            </a:r>
            <a:r>
              <a:rPr lang="en-US" altLang="zh-CN" dirty="0" smtClean="0">
                <a:latin typeface="华文楷体" panose="02010600040101010101" pitchFamily="2" charset="-122"/>
                <a:ea typeface="华文楷体" panose="02010600040101010101" pitchFamily="2" charset="-122"/>
                <a:hlinkClick r:id="rId3"/>
              </a:rPr>
              <a:t>Gumbel-</a:t>
            </a:r>
            <a:r>
              <a:rPr lang="en-US" altLang="zh-CN" dirty="0" err="1" smtClean="0">
                <a:latin typeface="华文楷体" panose="02010600040101010101" pitchFamily="2" charset="-122"/>
                <a:ea typeface="华文楷体" panose="02010600040101010101" pitchFamily="2" charset="-122"/>
                <a:hlinkClick r:id="rId3"/>
              </a:rPr>
              <a:t>Softmax</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285750" indent="-285750">
              <a:buFontTx/>
              <a:buChar char="-"/>
            </a:pPr>
            <a:r>
              <a:rPr lang="zh-CN" altLang="en-US" dirty="0" smtClean="0">
                <a:latin typeface="华文楷体" panose="02010600040101010101" pitchFamily="2" charset="-122"/>
                <a:ea typeface="华文楷体" panose="02010600040101010101" pitchFamily="2" charset="-122"/>
              </a:rPr>
              <a:t>训练时的</a:t>
            </a:r>
            <a:r>
              <a:rPr lang="en-US" altLang="zh-CN" dirty="0" smtClean="0">
                <a:latin typeface="华文楷体" panose="02010600040101010101" pitchFamily="2" charset="-122"/>
                <a:ea typeface="华文楷体" panose="02010600040101010101" pitchFamily="2" charset="-122"/>
              </a:rPr>
              <a:t>instability</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mode collapse</a:t>
            </a:r>
            <a:r>
              <a:rPr lang="zh-CN" altLang="en-US" dirty="0" smtClean="0">
                <a:latin typeface="华文楷体" panose="02010600040101010101" pitchFamily="2" charset="-122"/>
                <a:ea typeface="华文楷体" panose="02010600040101010101" pitchFamily="2" charset="-122"/>
              </a:rPr>
              <a:t>问题。还有长文本生成的</a:t>
            </a:r>
            <a:r>
              <a:rPr lang="zh-CN" altLang="en-US" dirty="0" smtClean="0">
                <a:latin typeface="华文楷体" panose="02010600040101010101" pitchFamily="2" charset="-122"/>
                <a:ea typeface="华文楷体" panose="02010600040101010101" pitchFamily="2" charset="-122"/>
              </a:rPr>
              <a:t>困难，句子越到后面错误越多。</a:t>
            </a:r>
            <a:r>
              <a:rPr lang="en-US" altLang="zh-CN" dirty="0" smtClean="0">
                <a:latin typeface="华文楷体" panose="02010600040101010101" pitchFamily="2" charset="-122"/>
                <a:ea typeface="华文楷体" panose="02010600040101010101" pitchFamily="2" charset="-122"/>
              </a:rPr>
              <a:t>Goldberg</a:t>
            </a:r>
            <a:r>
              <a:rPr lang="zh-CN" altLang="en-US" dirty="0" smtClean="0">
                <a:latin typeface="华文楷体" panose="02010600040101010101" pitchFamily="2" charset="-122"/>
                <a:ea typeface="华文楷体" panose="02010600040101010101" pitchFamily="2" charset="-122"/>
              </a:rPr>
              <a:t>批判时也说道，蒙特利尔大学做的都是短文本，平均只有</a:t>
            </a:r>
            <a:r>
              <a:rPr lang="en-US" altLang="zh-CN" dirty="0" smtClean="0">
                <a:latin typeface="华文楷体" panose="02010600040101010101" pitchFamily="2" charset="-122"/>
                <a:ea typeface="华文楷体" panose="02010600040101010101" pitchFamily="2" charset="-122"/>
              </a:rPr>
              <a:t>15</a:t>
            </a:r>
            <a:r>
              <a:rPr lang="zh-CN" altLang="en-US" dirty="0" smtClean="0">
                <a:latin typeface="华文楷体" panose="02010600040101010101" pitchFamily="2" charset="-122"/>
                <a:ea typeface="华文楷体" panose="02010600040101010101" pitchFamily="2" charset="-122"/>
              </a:rPr>
              <a:t>词，但是</a:t>
            </a:r>
            <a:r>
              <a:rPr lang="en-US" altLang="zh-CN" dirty="0" err="1" smtClean="0">
                <a:latin typeface="华文楷体" panose="02010600040101010101" pitchFamily="2" charset="-122"/>
                <a:ea typeface="华文楷体" panose="02010600040101010101" pitchFamily="2" charset="-122"/>
              </a:rPr>
              <a:t>wikipedia</a:t>
            </a:r>
            <a:r>
              <a:rPr lang="zh-CN" altLang="en-US" dirty="0" smtClean="0">
                <a:latin typeface="华文楷体" panose="02010600040101010101" pitchFamily="2" charset="-122"/>
                <a:ea typeface="华文楷体" panose="02010600040101010101" pitchFamily="2" charset="-122"/>
              </a:rPr>
              <a:t>上句子平均都有</a:t>
            </a:r>
            <a:r>
              <a:rPr lang="en-US" altLang="zh-CN" dirty="0" smtClean="0">
                <a:latin typeface="华文楷体" panose="02010600040101010101" pitchFamily="2" charset="-122"/>
                <a:ea typeface="华文楷体" panose="02010600040101010101" pitchFamily="2" charset="-122"/>
              </a:rPr>
              <a:t>17</a:t>
            </a:r>
            <a:r>
              <a:rPr lang="zh-CN" altLang="en-US" dirty="0" smtClean="0">
                <a:latin typeface="华文楷体" panose="02010600040101010101" pitchFamily="2" charset="-122"/>
                <a:ea typeface="华文楷体" panose="02010600040101010101" pitchFamily="2" charset="-122"/>
              </a:rPr>
              <a:t>词。</a:t>
            </a:r>
            <a:endParaRPr lang="en-US" altLang="zh-CN" dirty="0" smtClean="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RUC</a:t>
            </a:r>
            <a:r>
              <a:rPr lang="zh-CN" altLang="en-US" dirty="0" smtClean="0">
                <a:latin typeface="华文楷体" panose="02010600040101010101" pitchFamily="2" charset="-122"/>
                <a:ea typeface="华文楷体" panose="02010600040101010101" pitchFamily="2" charset="-122"/>
              </a:rPr>
              <a:t>智能情报站</a:t>
            </a:r>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网上查资料时看到了</a:t>
            </a:r>
            <a:r>
              <a:rPr lang="zh-CN" altLang="en-US" dirty="0">
                <a:latin typeface="华文楷体" panose="02010600040101010101" pitchFamily="2" charset="-122"/>
                <a:ea typeface="华文楷体" panose="02010600040101010101" pitchFamily="2" charset="-122"/>
              </a:rPr>
              <a:t>知乎</a:t>
            </a:r>
            <a:r>
              <a:rPr lang="zh-CN" altLang="en-US" dirty="0" smtClean="0">
                <a:latin typeface="华文楷体" panose="02010600040101010101" pitchFamily="2" charset="-122"/>
                <a:ea typeface="华文楷体" panose="02010600040101010101" pitchFamily="2" charset="-122"/>
              </a:rPr>
              <a:t>上的专栏“</a:t>
            </a:r>
            <a:r>
              <a:rPr lang="en-US" altLang="zh-CN" dirty="0" smtClean="0">
                <a:latin typeface="华文楷体" panose="02010600040101010101" pitchFamily="2" charset="-122"/>
                <a:ea typeface="华文楷体" panose="02010600040101010101" pitchFamily="2" charset="-122"/>
              </a:rPr>
              <a:t>RUC</a:t>
            </a:r>
            <a:r>
              <a:rPr lang="zh-CN" altLang="en-US" dirty="0" smtClean="0">
                <a:latin typeface="华文楷体" panose="02010600040101010101" pitchFamily="2" charset="-122"/>
                <a:ea typeface="华文楷体" panose="02010600040101010101" pitchFamily="2" charset="-122"/>
              </a:rPr>
              <a:t>智能情报站”，是我们学校赵鑫老师实验室做的，也是介绍一些</a:t>
            </a:r>
            <a:r>
              <a:rPr lang="en-US" altLang="zh-CN" dirty="0" smtClean="0">
                <a:latin typeface="华文楷体" panose="02010600040101010101" pitchFamily="2" charset="-122"/>
                <a:ea typeface="华文楷体" panose="02010600040101010101" pitchFamily="2" charset="-122"/>
              </a:rPr>
              <a:t>NLP</a:t>
            </a:r>
            <a:r>
              <a:rPr lang="zh-CN" altLang="en-US" dirty="0" smtClean="0">
                <a:latin typeface="华文楷体" panose="02010600040101010101" pitchFamily="2" charset="-122"/>
                <a:ea typeface="华文楷体" panose="02010600040101010101" pitchFamily="2" charset="-122"/>
              </a:rPr>
              <a:t>相关的论文，大家有兴趣可以去看一下。</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45499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05970" y="1712890"/>
            <a:ext cx="9245277" cy="2800767"/>
          </a:xfrm>
          <a:prstGeom prst="rect">
            <a:avLst/>
          </a:prstGeom>
          <a:noFill/>
        </p:spPr>
        <p:txBody>
          <a:bodyPr wrap="square" rtlCol="0">
            <a:spAutoFit/>
          </a:bodyPr>
          <a:lstStyle/>
          <a:p>
            <a:r>
              <a:rPr lang="en-US" altLang="zh-CN" sz="8800" dirty="0" smtClean="0">
                <a:latin typeface="Arial Black" panose="020B0A04020102020204" pitchFamily="34" charset="0"/>
              </a:rPr>
              <a:t>LET’S  DO  IT!</a:t>
            </a:r>
          </a:p>
          <a:p>
            <a:r>
              <a:rPr lang="en-US" altLang="zh-CN" sz="8800" dirty="0" smtClean="0">
                <a:latin typeface="Arial Black" panose="020B0A04020102020204" pitchFamily="34" charset="0"/>
              </a:rPr>
              <a:t>    THANKS </a:t>
            </a:r>
            <a:r>
              <a:rPr lang="en-US" altLang="zh-CN" sz="8800" dirty="0">
                <a:latin typeface="Arial Black" panose="020B0A04020102020204" pitchFamily="34" charset="0"/>
              </a:rPr>
              <a:t>!</a:t>
            </a:r>
            <a:endParaRPr lang="zh-CN" altLang="en-US" sz="8800" dirty="0">
              <a:latin typeface="Arial Black" panose="020B0A04020102020204" pitchFamily="34" charset="0"/>
            </a:endParaRPr>
          </a:p>
        </p:txBody>
      </p:sp>
    </p:spTree>
    <p:extLst>
      <p:ext uri="{BB962C8B-B14F-4D97-AF65-F5344CB8AC3E}">
        <p14:creationId xmlns:p14="http://schemas.microsoft.com/office/powerpoint/2010/main" val="120359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4689" y="1109450"/>
            <a:ext cx="11318772" cy="5078313"/>
          </a:xfrm>
          <a:prstGeom prst="rect">
            <a:avLst/>
          </a:prstGeom>
          <a:noFill/>
        </p:spPr>
        <p:txBody>
          <a:bodyPr wrap="square" rtlCol="0">
            <a:spAutoFit/>
          </a:bodyPr>
          <a:lstStyle/>
          <a:p>
            <a:r>
              <a:rPr lang="en-US" altLang="zh-CN" sz="2400" b="1" dirty="0" smtClean="0">
                <a:solidFill>
                  <a:schemeClr val="accent5">
                    <a:lumMod val="50000"/>
                  </a:schemeClr>
                </a:solidFill>
                <a:latin typeface="Sitka Small" panose="02000505000000020004" pitchFamily="2" charset="0"/>
              </a:rPr>
              <a:t>3</a:t>
            </a:r>
            <a:r>
              <a:rPr lang="zh-CN" altLang="en-US" sz="2400" b="1" dirty="0" smtClean="0">
                <a:solidFill>
                  <a:schemeClr val="accent5">
                    <a:lumMod val="50000"/>
                  </a:schemeClr>
                </a:solidFill>
                <a:latin typeface="Sitka Small" panose="02000505000000020004" pitchFamily="2" charset="0"/>
              </a:rPr>
              <a:t>、</a:t>
            </a:r>
            <a:r>
              <a:rPr lang="en-US" altLang="zh-CN" sz="2400" b="1" dirty="0" smtClean="0">
                <a:solidFill>
                  <a:schemeClr val="accent5">
                    <a:lumMod val="50000"/>
                  </a:schemeClr>
                </a:solidFill>
                <a:latin typeface="Sitka Small" panose="02000505000000020004" pitchFamily="2" charset="0"/>
              </a:rPr>
              <a:t>NLP </a:t>
            </a:r>
            <a:r>
              <a:rPr lang="en-US" altLang="zh-CN" sz="2400" b="1" dirty="0">
                <a:solidFill>
                  <a:schemeClr val="accent5">
                    <a:lumMod val="50000"/>
                  </a:schemeClr>
                </a:solidFill>
                <a:latin typeface="Sitka Small" panose="02000505000000020004" pitchFamily="2" charset="0"/>
              </a:rPr>
              <a:t>deal with different aspects of language such </a:t>
            </a:r>
            <a:r>
              <a:rPr lang="en-US" altLang="zh-CN" sz="2400" b="1" dirty="0" smtClean="0">
                <a:solidFill>
                  <a:schemeClr val="accent5">
                    <a:lumMod val="50000"/>
                  </a:schemeClr>
                </a:solidFill>
                <a:latin typeface="Sitka Small" panose="02000505000000020004" pitchFamily="2" charset="0"/>
              </a:rPr>
              <a:t>as</a:t>
            </a:r>
            <a:r>
              <a:rPr lang="zh-CN" altLang="en-US" sz="2400" b="1" dirty="0" smtClean="0">
                <a:solidFill>
                  <a:schemeClr val="accent5">
                    <a:lumMod val="50000"/>
                  </a:schemeClr>
                </a:solidFill>
                <a:latin typeface="Sitka Small" panose="02000505000000020004" pitchFamily="2" charset="0"/>
              </a:rPr>
              <a:t>：</a:t>
            </a:r>
            <a:endParaRPr lang="en-US" altLang="zh-CN" sz="2400" b="1" dirty="0" smtClean="0">
              <a:solidFill>
                <a:schemeClr val="accent5">
                  <a:lumMod val="50000"/>
                </a:schemeClr>
              </a:solidFill>
              <a:latin typeface="Sitka Small" panose="02000505000000020004" pitchFamily="2" charset="0"/>
            </a:endParaRPr>
          </a:p>
          <a:p>
            <a:pPr fontAlgn="base"/>
            <a:endParaRPr lang="en-US" altLang="zh-CN" dirty="0" smtClean="0">
              <a:solidFill>
                <a:schemeClr val="tx2">
                  <a:lumMod val="60000"/>
                  <a:lumOff val="40000"/>
                </a:schemeClr>
              </a:solidFill>
              <a:latin typeface="Sitka Small" panose="02000505000000020004" pitchFamily="2" charset="0"/>
            </a:endParaRPr>
          </a:p>
          <a:p>
            <a:pPr marL="285750" indent="-285750" fontAlgn="base">
              <a:buFontTx/>
              <a:buChar char="-"/>
            </a:pPr>
            <a:r>
              <a:rPr lang="en-US" altLang="zh-CN" dirty="0" smtClean="0">
                <a:solidFill>
                  <a:schemeClr val="tx2">
                    <a:lumMod val="60000"/>
                    <a:lumOff val="40000"/>
                  </a:schemeClr>
                </a:solidFill>
                <a:latin typeface="Bodoni MT" panose="02070603080606020203" pitchFamily="18" charset="0"/>
              </a:rPr>
              <a:t>Phonology</a:t>
            </a:r>
            <a:r>
              <a:rPr lang="zh-CN" altLang="en-US" dirty="0" smtClean="0">
                <a:solidFill>
                  <a:schemeClr val="tx2">
                    <a:lumMod val="60000"/>
                    <a:lumOff val="40000"/>
                  </a:schemeClr>
                </a:solidFill>
                <a:latin typeface="Bodoni MT" panose="02070603080606020203" pitchFamily="18" charset="0"/>
              </a:rPr>
              <a:t>（音韵学）</a:t>
            </a:r>
            <a:r>
              <a:rPr lang="en-US" altLang="zh-CN" dirty="0" smtClean="0">
                <a:solidFill>
                  <a:schemeClr val="tx2">
                    <a:lumMod val="60000"/>
                    <a:lumOff val="40000"/>
                  </a:schemeClr>
                </a:solidFill>
                <a:latin typeface="Bodoni MT" panose="02070603080606020203" pitchFamily="18" charset="0"/>
              </a:rPr>
              <a:t> </a:t>
            </a:r>
            <a:r>
              <a:rPr lang="en-US" altLang="zh-CN" dirty="0" smtClean="0">
                <a:solidFill>
                  <a:schemeClr val="tx2">
                    <a:lumMod val="60000"/>
                    <a:lumOff val="40000"/>
                  </a:schemeClr>
                </a:solidFill>
                <a:latin typeface="Bodoni MT" panose="02070603080606020203" pitchFamily="18" charset="0"/>
              </a:rPr>
              <a:t>- </a:t>
            </a:r>
            <a:r>
              <a:rPr lang="en-US" altLang="zh-CN" dirty="0">
                <a:solidFill>
                  <a:schemeClr val="tx2">
                    <a:lumMod val="60000"/>
                    <a:lumOff val="40000"/>
                  </a:schemeClr>
                </a:solidFill>
                <a:latin typeface="Bodoni MT" panose="02070603080606020203" pitchFamily="18" charset="0"/>
              </a:rPr>
              <a:t>It is systematic organization of sounds in language</a:t>
            </a:r>
            <a:r>
              <a:rPr lang="en-US" altLang="zh-CN" dirty="0" smtClean="0">
                <a:solidFill>
                  <a:schemeClr val="tx2">
                    <a:lumMod val="60000"/>
                    <a:lumOff val="40000"/>
                  </a:schemeClr>
                </a:solidFill>
                <a:latin typeface="Bodoni MT" panose="02070603080606020203" pitchFamily="18" charset="0"/>
              </a:rPr>
              <a:t>.</a:t>
            </a:r>
            <a:endParaRPr lang="en-US" altLang="zh-CN" dirty="0">
              <a:solidFill>
                <a:schemeClr val="tx2">
                  <a:lumMod val="60000"/>
                  <a:lumOff val="40000"/>
                </a:schemeClr>
              </a:solidFill>
              <a:latin typeface="Bodoni MT" panose="02070603080606020203" pitchFamily="18" charset="0"/>
            </a:endParaRPr>
          </a:p>
          <a:p>
            <a:pPr marL="285750" indent="-285750" fontAlgn="base">
              <a:buFontTx/>
              <a:buChar char="-"/>
            </a:pPr>
            <a:r>
              <a:rPr lang="en-US" altLang="zh-CN" dirty="0" smtClean="0">
                <a:solidFill>
                  <a:schemeClr val="tx2">
                    <a:lumMod val="60000"/>
                    <a:lumOff val="40000"/>
                  </a:schemeClr>
                </a:solidFill>
                <a:latin typeface="Bodoni MT" panose="02070603080606020203" pitchFamily="18" charset="0"/>
              </a:rPr>
              <a:t>Morphology </a:t>
            </a:r>
            <a:r>
              <a:rPr lang="zh-CN" altLang="en-US" dirty="0" smtClean="0">
                <a:solidFill>
                  <a:schemeClr val="tx2">
                    <a:lumMod val="60000"/>
                    <a:lumOff val="40000"/>
                  </a:schemeClr>
                </a:solidFill>
                <a:latin typeface="Bodoni MT" panose="02070603080606020203" pitchFamily="18" charset="0"/>
              </a:rPr>
              <a:t>（词态学）</a:t>
            </a:r>
            <a:r>
              <a:rPr lang="en-US" altLang="zh-CN" dirty="0" smtClean="0">
                <a:solidFill>
                  <a:schemeClr val="tx2">
                    <a:lumMod val="60000"/>
                    <a:lumOff val="40000"/>
                  </a:schemeClr>
                </a:solidFill>
                <a:latin typeface="Bodoni MT" panose="02070603080606020203" pitchFamily="18" charset="0"/>
              </a:rPr>
              <a:t>- </a:t>
            </a:r>
            <a:r>
              <a:rPr lang="en-US" altLang="zh-CN" dirty="0">
                <a:solidFill>
                  <a:schemeClr val="tx2">
                    <a:lumMod val="60000"/>
                    <a:lumOff val="40000"/>
                  </a:schemeClr>
                </a:solidFill>
                <a:latin typeface="Bodoni MT" panose="02070603080606020203" pitchFamily="18" charset="0"/>
              </a:rPr>
              <a:t>It is a study of words formation and their relationship with each other.</a:t>
            </a:r>
          </a:p>
          <a:p>
            <a:pPr marL="285750" indent="-285750" fontAlgn="base">
              <a:buFontTx/>
              <a:buChar char="-"/>
            </a:pPr>
            <a:endParaRPr lang="en-US" altLang="zh-CN" dirty="0" smtClean="0">
              <a:solidFill>
                <a:schemeClr val="tx2">
                  <a:lumMod val="60000"/>
                  <a:lumOff val="40000"/>
                </a:schemeClr>
              </a:solidFill>
              <a:latin typeface="Sitka Small" panose="02000505000000020004" pitchFamily="2" charset="0"/>
            </a:endParaRPr>
          </a:p>
          <a:p>
            <a:pPr fontAlgn="base"/>
            <a:r>
              <a:rPr lang="en-US" altLang="zh-CN" sz="2400" b="1" dirty="0" smtClean="0">
                <a:solidFill>
                  <a:schemeClr val="accent5">
                    <a:lumMod val="50000"/>
                  </a:schemeClr>
                </a:solidFill>
                <a:latin typeface="Sitka Small" panose="02000505000000020004" pitchFamily="2" charset="0"/>
              </a:rPr>
              <a:t>4</a:t>
            </a:r>
            <a:r>
              <a:rPr lang="zh-CN" altLang="en-US" sz="2400" b="1" dirty="0" smtClean="0">
                <a:solidFill>
                  <a:schemeClr val="accent5">
                    <a:lumMod val="50000"/>
                  </a:schemeClr>
                </a:solidFill>
                <a:latin typeface="Sitka Small" panose="02000505000000020004" pitchFamily="2" charset="0"/>
              </a:rPr>
              <a:t>、</a:t>
            </a:r>
            <a:r>
              <a:rPr lang="en-US" altLang="zh-CN" sz="2400" b="1" dirty="0" smtClean="0">
                <a:solidFill>
                  <a:schemeClr val="accent5">
                    <a:lumMod val="50000"/>
                  </a:schemeClr>
                </a:solidFill>
                <a:latin typeface="Sitka Small" panose="02000505000000020004" pitchFamily="2" charset="0"/>
              </a:rPr>
              <a:t>Two essential processes in NLP:</a:t>
            </a:r>
            <a:endParaRPr lang="en-US" altLang="zh-CN" sz="2400" b="1" dirty="0">
              <a:solidFill>
                <a:schemeClr val="accent5">
                  <a:lumMod val="50000"/>
                </a:schemeClr>
              </a:solidFill>
              <a:latin typeface="Sitka Small" panose="02000505000000020004" pitchFamily="2" charset="0"/>
            </a:endParaRPr>
          </a:p>
          <a:p>
            <a:pPr marL="285750" indent="-285750" fontAlgn="base">
              <a:buFontTx/>
              <a:buChar char="-"/>
            </a:pPr>
            <a:endParaRPr lang="en-US" altLang="zh-CN" dirty="0" smtClean="0">
              <a:solidFill>
                <a:schemeClr val="tx2">
                  <a:lumMod val="60000"/>
                  <a:lumOff val="40000"/>
                </a:schemeClr>
              </a:solidFill>
              <a:latin typeface="Sitka Small" panose="02000505000000020004" pitchFamily="2" charset="0"/>
            </a:endParaRPr>
          </a:p>
          <a:p>
            <a:pPr marL="285750" indent="-285750" fontAlgn="base">
              <a:buFontTx/>
              <a:buChar char="-"/>
            </a:pPr>
            <a:r>
              <a:rPr lang="en-US" altLang="zh-CN" dirty="0" smtClean="0">
                <a:solidFill>
                  <a:schemeClr val="tx2">
                    <a:lumMod val="60000"/>
                    <a:lumOff val="40000"/>
                  </a:schemeClr>
                </a:solidFill>
                <a:latin typeface="Bodoni MT" panose="02070603080606020203" pitchFamily="18" charset="0"/>
              </a:rPr>
              <a:t>Natural </a:t>
            </a:r>
            <a:r>
              <a:rPr lang="en-US" altLang="zh-CN" dirty="0">
                <a:solidFill>
                  <a:schemeClr val="tx2">
                    <a:lumMod val="60000"/>
                    <a:lumOff val="40000"/>
                  </a:schemeClr>
                </a:solidFill>
                <a:latin typeface="Bodoni MT" panose="02070603080606020203" pitchFamily="18" charset="0"/>
              </a:rPr>
              <a:t>language comprehension &amp; inference</a:t>
            </a:r>
          </a:p>
          <a:p>
            <a:pPr marL="285750" indent="-285750" fontAlgn="base">
              <a:buFontTx/>
              <a:buChar char="-"/>
            </a:pPr>
            <a:r>
              <a:rPr lang="en-US" altLang="zh-CN" dirty="0">
                <a:solidFill>
                  <a:schemeClr val="tx2">
                    <a:lumMod val="60000"/>
                    <a:lumOff val="40000"/>
                  </a:schemeClr>
                </a:solidFill>
                <a:latin typeface="Bodoni MT" panose="02070603080606020203" pitchFamily="18" charset="0"/>
              </a:rPr>
              <a:t>Natural language </a:t>
            </a:r>
            <a:r>
              <a:rPr lang="en-US" altLang="zh-CN" dirty="0" smtClean="0">
                <a:solidFill>
                  <a:schemeClr val="tx2">
                    <a:lumMod val="60000"/>
                    <a:lumOff val="40000"/>
                  </a:schemeClr>
                </a:solidFill>
                <a:latin typeface="Bodoni MT" panose="02070603080606020203" pitchFamily="18" charset="0"/>
              </a:rPr>
              <a:t>generation</a:t>
            </a:r>
            <a:endParaRPr lang="en-US" altLang="zh-CN" dirty="0">
              <a:solidFill>
                <a:schemeClr val="tx2">
                  <a:lumMod val="60000"/>
                  <a:lumOff val="40000"/>
                </a:schemeClr>
              </a:solidFill>
              <a:latin typeface="Bodoni MT" panose="02070603080606020203" pitchFamily="18" charset="0"/>
            </a:endParaRPr>
          </a:p>
          <a:p>
            <a:pPr fontAlgn="base"/>
            <a:endParaRPr lang="en-US" altLang="zh-CN" dirty="0" smtClean="0">
              <a:latin typeface="Sitka Small" panose="02000505000000020004" pitchFamily="2" charset="0"/>
            </a:endParaRPr>
          </a:p>
          <a:p>
            <a:pPr fontAlgn="base"/>
            <a:r>
              <a:rPr lang="en-US" altLang="zh-CN" sz="2400" b="1" dirty="0">
                <a:solidFill>
                  <a:schemeClr val="accent5">
                    <a:lumMod val="50000"/>
                  </a:schemeClr>
                </a:solidFill>
                <a:latin typeface="Sitka Small" panose="02000505000000020004" pitchFamily="2" charset="0"/>
              </a:rPr>
              <a:t>5</a:t>
            </a:r>
            <a:r>
              <a:rPr lang="zh-CN" altLang="en-US" sz="2400" b="1" dirty="0">
                <a:solidFill>
                  <a:schemeClr val="accent5">
                    <a:lumMod val="50000"/>
                  </a:schemeClr>
                </a:solidFill>
                <a:latin typeface="Sitka Small" panose="02000505000000020004" pitchFamily="2" charset="0"/>
              </a:rPr>
              <a:t>、</a:t>
            </a:r>
            <a:r>
              <a:rPr lang="en-US" altLang="zh-CN" sz="2400" b="1" dirty="0">
                <a:solidFill>
                  <a:schemeClr val="accent5">
                    <a:lumMod val="50000"/>
                  </a:schemeClr>
                </a:solidFill>
                <a:latin typeface="Sitka Small" panose="02000505000000020004" pitchFamily="2" charset="0"/>
              </a:rPr>
              <a:t>Natural language generation divided into three proposed stages</a:t>
            </a:r>
          </a:p>
          <a:p>
            <a:pPr fontAlgn="base"/>
            <a:endParaRPr lang="en-US" altLang="zh-CN" dirty="0" smtClean="0">
              <a:solidFill>
                <a:schemeClr val="tx2">
                  <a:lumMod val="60000"/>
                  <a:lumOff val="40000"/>
                </a:schemeClr>
              </a:solidFill>
              <a:latin typeface="Sitka Small" panose="02000505000000020004" pitchFamily="2" charset="0"/>
            </a:endParaRPr>
          </a:p>
          <a:p>
            <a:pPr fontAlgn="base"/>
            <a:r>
              <a:rPr lang="en-US" altLang="zh-CN" dirty="0" smtClean="0">
                <a:solidFill>
                  <a:schemeClr val="tx2">
                    <a:lumMod val="60000"/>
                    <a:lumOff val="40000"/>
                  </a:schemeClr>
                </a:solidFill>
                <a:latin typeface="Bodoni MT" panose="02070603080606020203" pitchFamily="18" charset="0"/>
              </a:rPr>
              <a:t>NLG </a:t>
            </a:r>
            <a:r>
              <a:rPr lang="zh-CN" altLang="en-US" dirty="0">
                <a:solidFill>
                  <a:schemeClr val="tx2">
                    <a:lumMod val="60000"/>
                    <a:lumOff val="40000"/>
                  </a:schemeClr>
                </a:solidFill>
                <a:latin typeface="Bodoni MT" panose="02070603080606020203" pitchFamily="18" charset="0"/>
              </a:rPr>
              <a:t>是从结构化数据中以可读地方式自动生成文本的过程。自然语言生成的问题是难以处理</a:t>
            </a:r>
            <a:r>
              <a:rPr lang="zh-CN" altLang="en-US" dirty="0" smtClean="0">
                <a:solidFill>
                  <a:schemeClr val="tx2">
                    <a:lumMod val="60000"/>
                    <a:lumOff val="40000"/>
                  </a:schemeClr>
                </a:solidFill>
                <a:latin typeface="Bodoni MT" panose="02070603080606020203" pitchFamily="18" charset="0"/>
              </a:rPr>
              <a:t>。自然语言生成</a:t>
            </a:r>
            <a:r>
              <a:rPr lang="zh-CN" altLang="en-US" dirty="0">
                <a:solidFill>
                  <a:schemeClr val="tx2">
                    <a:lumMod val="60000"/>
                    <a:lumOff val="40000"/>
                  </a:schemeClr>
                </a:solidFill>
                <a:latin typeface="Bodoni MT" panose="02070603080606020203" pitchFamily="18" charset="0"/>
              </a:rPr>
              <a:t>可被分为三个阶段</a:t>
            </a:r>
            <a:r>
              <a:rPr lang="zh-CN" altLang="en-US" dirty="0" smtClean="0">
                <a:solidFill>
                  <a:schemeClr val="tx2">
                    <a:lumMod val="60000"/>
                    <a:lumOff val="40000"/>
                  </a:schemeClr>
                </a:solidFill>
                <a:latin typeface="Bodoni MT" panose="02070603080606020203" pitchFamily="18" charset="0"/>
              </a:rPr>
              <a:t>：</a:t>
            </a:r>
            <a:endParaRPr lang="zh-CN" altLang="en-US" dirty="0">
              <a:solidFill>
                <a:schemeClr val="tx2">
                  <a:lumMod val="60000"/>
                  <a:lumOff val="40000"/>
                </a:schemeClr>
              </a:solidFill>
              <a:latin typeface="Bodoni MT" panose="02070603080606020203" pitchFamily="18" charset="0"/>
            </a:endParaRPr>
          </a:p>
          <a:p>
            <a:pPr fontAlgn="base"/>
            <a:r>
              <a:rPr lang="zh-CN" altLang="en-US" dirty="0">
                <a:solidFill>
                  <a:schemeClr val="tx2">
                    <a:lumMod val="60000"/>
                    <a:lumOff val="40000"/>
                  </a:schemeClr>
                </a:solidFill>
                <a:latin typeface="Bodoni MT" panose="02070603080606020203" pitchFamily="18" charset="0"/>
              </a:rPr>
              <a:t>                </a:t>
            </a:r>
            <a:r>
              <a:rPr lang="en-US" altLang="zh-CN" dirty="0">
                <a:solidFill>
                  <a:schemeClr val="tx2">
                    <a:lumMod val="60000"/>
                    <a:lumOff val="40000"/>
                  </a:schemeClr>
                </a:solidFill>
                <a:latin typeface="Bodoni MT" panose="02070603080606020203" pitchFamily="18" charset="0"/>
              </a:rPr>
              <a:t>1. </a:t>
            </a:r>
            <a:r>
              <a:rPr lang="zh-CN" altLang="en-US" dirty="0">
                <a:solidFill>
                  <a:schemeClr val="tx2">
                    <a:lumMod val="60000"/>
                    <a:lumOff val="40000"/>
                  </a:schemeClr>
                </a:solidFill>
                <a:latin typeface="Bodoni MT" panose="02070603080606020203" pitchFamily="18" charset="0"/>
              </a:rPr>
              <a:t>文本规划：完成结构化数据中基础内容的规划</a:t>
            </a:r>
            <a:r>
              <a:rPr lang="zh-CN" altLang="en-US" dirty="0" smtClean="0">
                <a:solidFill>
                  <a:schemeClr val="tx2">
                    <a:lumMod val="60000"/>
                    <a:lumOff val="40000"/>
                  </a:schemeClr>
                </a:solidFill>
                <a:latin typeface="Bodoni MT" panose="02070603080606020203" pitchFamily="18" charset="0"/>
              </a:rPr>
              <a:t>。</a:t>
            </a:r>
            <a:endParaRPr lang="zh-CN" altLang="en-US" dirty="0">
              <a:solidFill>
                <a:schemeClr val="tx2">
                  <a:lumMod val="60000"/>
                  <a:lumOff val="40000"/>
                </a:schemeClr>
              </a:solidFill>
              <a:latin typeface="Bodoni MT" panose="02070603080606020203" pitchFamily="18" charset="0"/>
            </a:endParaRPr>
          </a:p>
          <a:p>
            <a:pPr fontAlgn="base"/>
            <a:r>
              <a:rPr lang="zh-CN" altLang="en-US" dirty="0">
                <a:solidFill>
                  <a:schemeClr val="tx2">
                    <a:lumMod val="60000"/>
                    <a:lumOff val="40000"/>
                  </a:schemeClr>
                </a:solidFill>
                <a:latin typeface="Bodoni MT" panose="02070603080606020203" pitchFamily="18" charset="0"/>
              </a:rPr>
              <a:t>                </a:t>
            </a:r>
            <a:r>
              <a:rPr lang="en-US" altLang="zh-CN" dirty="0">
                <a:solidFill>
                  <a:schemeClr val="tx2">
                    <a:lumMod val="60000"/>
                    <a:lumOff val="40000"/>
                  </a:schemeClr>
                </a:solidFill>
                <a:latin typeface="Bodoni MT" panose="02070603080606020203" pitchFamily="18" charset="0"/>
              </a:rPr>
              <a:t>2. </a:t>
            </a:r>
            <a:r>
              <a:rPr lang="zh-CN" altLang="en-US" dirty="0">
                <a:solidFill>
                  <a:schemeClr val="tx2">
                    <a:lumMod val="60000"/>
                    <a:lumOff val="40000"/>
                  </a:schemeClr>
                </a:solidFill>
                <a:latin typeface="Bodoni MT" panose="02070603080606020203" pitchFamily="18" charset="0"/>
              </a:rPr>
              <a:t>语句规划：从结构化数据中组合语句，来表达信息流</a:t>
            </a:r>
            <a:r>
              <a:rPr lang="zh-CN" altLang="en-US" dirty="0" smtClean="0">
                <a:solidFill>
                  <a:schemeClr val="tx2">
                    <a:lumMod val="60000"/>
                    <a:lumOff val="40000"/>
                  </a:schemeClr>
                </a:solidFill>
                <a:latin typeface="Bodoni MT" panose="02070603080606020203" pitchFamily="18" charset="0"/>
              </a:rPr>
              <a:t>。</a:t>
            </a:r>
            <a:endParaRPr lang="zh-CN" altLang="en-US" dirty="0">
              <a:solidFill>
                <a:schemeClr val="tx2">
                  <a:lumMod val="60000"/>
                  <a:lumOff val="40000"/>
                </a:schemeClr>
              </a:solidFill>
              <a:latin typeface="Bodoni MT" panose="02070603080606020203" pitchFamily="18" charset="0"/>
            </a:endParaRPr>
          </a:p>
          <a:p>
            <a:pPr fontAlgn="base"/>
            <a:r>
              <a:rPr lang="zh-CN" altLang="en-US" dirty="0">
                <a:solidFill>
                  <a:schemeClr val="tx2">
                    <a:lumMod val="60000"/>
                    <a:lumOff val="40000"/>
                  </a:schemeClr>
                </a:solidFill>
                <a:latin typeface="Bodoni MT" panose="02070603080606020203" pitchFamily="18" charset="0"/>
              </a:rPr>
              <a:t>                </a:t>
            </a:r>
            <a:r>
              <a:rPr lang="en-US" altLang="zh-CN" dirty="0">
                <a:solidFill>
                  <a:schemeClr val="tx2">
                    <a:lumMod val="60000"/>
                    <a:lumOff val="40000"/>
                  </a:schemeClr>
                </a:solidFill>
                <a:latin typeface="Bodoni MT" panose="02070603080606020203" pitchFamily="18" charset="0"/>
              </a:rPr>
              <a:t>3. </a:t>
            </a:r>
            <a:r>
              <a:rPr lang="zh-CN" altLang="en-US" dirty="0">
                <a:solidFill>
                  <a:schemeClr val="tx2">
                    <a:lumMod val="60000"/>
                    <a:lumOff val="40000"/>
                  </a:schemeClr>
                </a:solidFill>
                <a:latin typeface="Bodoni MT" panose="02070603080606020203" pitchFamily="18" charset="0"/>
              </a:rPr>
              <a:t>实现：产生语法通顺的语句来表达文本。</a:t>
            </a:r>
            <a:endParaRPr lang="en-US" altLang="zh-CN" dirty="0">
              <a:solidFill>
                <a:schemeClr val="tx2">
                  <a:lumMod val="60000"/>
                  <a:lumOff val="40000"/>
                </a:schemeClr>
              </a:solidFill>
              <a:latin typeface="Bodoni MT" panose="02070603080606020203" pitchFamily="18" charset="0"/>
            </a:endParaRPr>
          </a:p>
        </p:txBody>
      </p:sp>
    </p:spTree>
    <p:extLst>
      <p:ext uri="{BB962C8B-B14F-4D97-AF65-F5344CB8AC3E}">
        <p14:creationId xmlns:p14="http://schemas.microsoft.com/office/powerpoint/2010/main" val="262191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5608" y="256485"/>
            <a:ext cx="9640780" cy="2000548"/>
          </a:xfrm>
          <a:prstGeom prst="rect">
            <a:avLst/>
          </a:prstGeom>
          <a:noFill/>
        </p:spPr>
        <p:txBody>
          <a:bodyPr wrap="none" lIns="91440" tIns="45720" rIns="91440" bIns="45720">
            <a:spAutoFit/>
          </a:bodyPr>
          <a:lstStyle/>
          <a:p>
            <a:pPr algn="ctr"/>
            <a:r>
              <a:rPr lang="en-US" altLang="zh-CN" sz="4400" b="1" dirty="0">
                <a:latin typeface="Sitka Small" panose="02000505000000020004" pitchFamily="2" charset="0"/>
              </a:rPr>
              <a:t>Classic Text Generation </a:t>
            </a:r>
            <a:r>
              <a:rPr lang="en-US" altLang="zh-CN" sz="4400" b="1" dirty="0" smtClean="0">
                <a:latin typeface="Sitka Small" panose="02000505000000020004" pitchFamily="2" charset="0"/>
              </a:rPr>
              <a:t>Models</a:t>
            </a:r>
          </a:p>
          <a:p>
            <a:pPr algn="ctr"/>
            <a:r>
              <a:rPr lang="en-US" altLang="zh-CN" sz="3200" dirty="0">
                <a:latin typeface="Sitka Banner" panose="02000505000000020004" pitchFamily="2" charset="0"/>
                <a:ea typeface="华文楷体" panose="02010600040101010101" pitchFamily="2" charset="-122"/>
              </a:rPr>
              <a:t>——</a:t>
            </a:r>
            <a:r>
              <a:rPr lang="en-US" altLang="zh-CN" sz="3200" dirty="0" smtClean="0">
                <a:latin typeface="Sitka Banner" panose="02000505000000020004" pitchFamily="2" charset="0"/>
                <a:ea typeface="华文楷体" panose="02010600040101010101" pitchFamily="2" charset="-122"/>
              </a:rPr>
              <a:t>Problems </a:t>
            </a:r>
            <a:r>
              <a:rPr lang="en-US" altLang="zh-CN" sz="3200" dirty="0">
                <a:latin typeface="Sitka Banner" panose="02000505000000020004" pitchFamily="2" charset="0"/>
                <a:ea typeface="华文楷体" panose="02010600040101010101" pitchFamily="2" charset="-122"/>
              </a:rPr>
              <a:t>of Auto-encoder based models</a:t>
            </a:r>
          </a:p>
          <a:p>
            <a:pPr algn="ct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31062" y="1667709"/>
            <a:ext cx="11419268" cy="4278094"/>
          </a:xfrm>
          <a:prstGeom prst="rect">
            <a:avLst/>
          </a:prstGeom>
          <a:noFill/>
        </p:spPr>
        <p:txBody>
          <a:bodyPr wrap="square" rtlCol="0">
            <a:spAutoFit/>
          </a:bodyPr>
          <a:lstStyle/>
          <a:p>
            <a:endParaRPr lang="en-US" altLang="zh-CN" dirty="0">
              <a:latin typeface="Sitka Banner" panose="02000505000000020004" pitchFamily="2" charset="0"/>
              <a:ea typeface="华文楷体" panose="02010600040101010101" pitchFamily="2" charset="-122"/>
            </a:endParaRPr>
          </a:p>
          <a:p>
            <a:r>
              <a:rPr lang="en-US" altLang="zh-CN" dirty="0">
                <a:latin typeface="Sitka Banner" panose="02000505000000020004" pitchFamily="2" charset="0"/>
                <a:ea typeface="华文楷体" panose="02010600040101010101" pitchFamily="2" charset="-122"/>
              </a:rPr>
              <a:t>Cited from </a:t>
            </a:r>
            <a:r>
              <a:rPr lang="en-US" altLang="zh-CN" dirty="0" smtClean="0">
                <a:latin typeface="Sitka Banner" panose="02000505000000020004" pitchFamily="2" charset="0"/>
                <a:ea typeface="华文楷体" panose="02010600040101010101" pitchFamily="2" charset="-122"/>
              </a:rPr>
              <a:t>&lt;&lt;Generating </a:t>
            </a:r>
            <a:r>
              <a:rPr lang="en-US" altLang="zh-CN" dirty="0">
                <a:latin typeface="Sitka Banner" panose="02000505000000020004" pitchFamily="2" charset="0"/>
                <a:ea typeface="华文楷体" panose="02010600040101010101" pitchFamily="2" charset="-122"/>
              </a:rPr>
              <a:t>Text via Adversarial </a:t>
            </a:r>
            <a:r>
              <a:rPr lang="en-US" altLang="zh-CN" dirty="0" smtClean="0">
                <a:latin typeface="Sitka Banner" panose="02000505000000020004" pitchFamily="2" charset="0"/>
                <a:ea typeface="华文楷体" panose="02010600040101010101" pitchFamily="2" charset="-122"/>
              </a:rPr>
              <a:t>Training&gt;&gt;     NIPS 2016</a:t>
            </a:r>
          </a:p>
          <a:p>
            <a:endParaRPr lang="en-US" altLang="zh-CN" dirty="0">
              <a:latin typeface="Sitka Banner" panose="02000505000000020004" pitchFamily="2" charset="0"/>
              <a:ea typeface="华文楷体" panose="02010600040101010101" pitchFamily="2" charset="-122"/>
            </a:endParaRPr>
          </a:p>
          <a:p>
            <a:r>
              <a:rPr lang="en-US" altLang="zh-CN" sz="2800" dirty="0" smtClean="0">
                <a:latin typeface="Sitka Banner" panose="02000505000000020004" pitchFamily="2" charset="0"/>
                <a:ea typeface="华文楷体" panose="02010600040101010101" pitchFamily="2" charset="-122"/>
              </a:rPr>
              <a:t>1 </a:t>
            </a:r>
            <a:r>
              <a:rPr lang="en-US" altLang="zh-CN" dirty="0" err="1" smtClean="0">
                <a:latin typeface="Sitka Banner" panose="02000505000000020004" pitchFamily="2" charset="0"/>
                <a:ea typeface="华文楷体" panose="02010600040101010101" pitchFamily="2" charset="-122"/>
              </a:rPr>
              <a:t>autoencoder</a:t>
            </a:r>
            <a:r>
              <a:rPr lang="en-US" altLang="zh-CN" dirty="0" smtClean="0">
                <a:latin typeface="Sitka Banner" panose="02000505000000020004" pitchFamily="2" charset="0"/>
                <a:ea typeface="华文楷体" panose="02010600040101010101" pitchFamily="2" charset="-122"/>
              </a:rPr>
              <a:t>-based </a:t>
            </a:r>
            <a:r>
              <a:rPr lang="en-US" altLang="zh-CN" dirty="0">
                <a:latin typeface="Sitka Banner" panose="02000505000000020004" pitchFamily="2" charset="0"/>
                <a:ea typeface="华文楷体" panose="02010600040101010101" pitchFamily="2" charset="-122"/>
              </a:rPr>
              <a:t>methods may fail </a:t>
            </a:r>
            <a:r>
              <a:rPr lang="en-US" altLang="zh-CN" dirty="0" smtClean="0">
                <a:latin typeface="Sitka Banner" panose="02000505000000020004" pitchFamily="2" charset="0"/>
                <a:ea typeface="华文楷体" panose="02010600040101010101" pitchFamily="2" charset="-122"/>
              </a:rPr>
              <a:t>when generating </a:t>
            </a:r>
            <a:r>
              <a:rPr lang="en-US" altLang="zh-CN" dirty="0">
                <a:latin typeface="Sitka Banner" panose="02000505000000020004" pitchFamily="2" charset="0"/>
                <a:ea typeface="华文楷体" panose="02010600040101010101" pitchFamily="2" charset="-122"/>
              </a:rPr>
              <a:t>realistic sentences from arbitrary latent </a:t>
            </a:r>
            <a:r>
              <a:rPr lang="en-US" altLang="zh-CN" dirty="0" smtClean="0">
                <a:latin typeface="Sitka Banner" panose="02000505000000020004" pitchFamily="2" charset="0"/>
                <a:ea typeface="华文楷体" panose="02010600040101010101" pitchFamily="2" charset="-122"/>
              </a:rPr>
              <a:t>representations. </a:t>
            </a:r>
            <a:r>
              <a:rPr lang="en-US" altLang="zh-CN" dirty="0">
                <a:latin typeface="Sitka Banner" panose="02000505000000020004" pitchFamily="2" charset="0"/>
                <a:ea typeface="华文楷体" panose="02010600040101010101" pitchFamily="2" charset="-122"/>
              </a:rPr>
              <a:t>The reason behind this is </a:t>
            </a:r>
            <a:r>
              <a:rPr lang="en-US" altLang="zh-CN" dirty="0" smtClean="0">
                <a:latin typeface="Sitka Banner" panose="02000505000000020004" pitchFamily="2" charset="0"/>
                <a:ea typeface="华文楷体" panose="02010600040101010101" pitchFamily="2" charset="-122"/>
              </a:rPr>
              <a:t>that when </a:t>
            </a:r>
            <a:r>
              <a:rPr lang="en-US" altLang="zh-CN" dirty="0">
                <a:latin typeface="Sitka Banner" panose="02000505000000020004" pitchFamily="2" charset="0"/>
                <a:ea typeface="华文楷体" panose="02010600040101010101" pitchFamily="2" charset="-122"/>
              </a:rPr>
              <a:t>mapping sentences to their hidden representations using an </a:t>
            </a:r>
            <a:r>
              <a:rPr lang="en-US" altLang="zh-CN" dirty="0" err="1">
                <a:latin typeface="Sitka Banner" panose="02000505000000020004" pitchFamily="2" charset="0"/>
                <a:ea typeface="华文楷体" panose="02010600040101010101" pitchFamily="2" charset="-122"/>
              </a:rPr>
              <a:t>autoencoder</a:t>
            </a:r>
            <a:r>
              <a:rPr lang="en-US" altLang="zh-CN" dirty="0">
                <a:latin typeface="Sitka Banner" panose="02000505000000020004" pitchFamily="2" charset="0"/>
                <a:ea typeface="华文楷体" panose="02010600040101010101" pitchFamily="2" charset="-122"/>
              </a:rPr>
              <a:t>, the representations </a:t>
            </a:r>
            <a:r>
              <a:rPr lang="en-US" altLang="zh-CN" dirty="0" smtClean="0">
                <a:latin typeface="Sitka Banner" panose="02000505000000020004" pitchFamily="2" charset="0"/>
                <a:ea typeface="华文楷体" panose="02010600040101010101" pitchFamily="2" charset="-122"/>
              </a:rPr>
              <a:t>of these </a:t>
            </a:r>
            <a:r>
              <a:rPr lang="en-US" altLang="zh-CN" dirty="0">
                <a:latin typeface="Sitka Banner" panose="02000505000000020004" pitchFamily="2" charset="0"/>
                <a:ea typeface="华文楷体" panose="02010600040101010101" pitchFamily="2" charset="-122"/>
              </a:rPr>
              <a:t>sentences may </a:t>
            </a:r>
            <a:r>
              <a:rPr lang="en-US" altLang="zh-CN" dirty="0">
                <a:solidFill>
                  <a:srgbClr val="FF0000"/>
                </a:solidFill>
                <a:latin typeface="Sitka Banner" panose="02000505000000020004" pitchFamily="2" charset="0"/>
                <a:ea typeface="华文楷体" panose="02010600040101010101" pitchFamily="2" charset="-122"/>
              </a:rPr>
              <a:t>often occupy a small region in the hidden space</a:t>
            </a:r>
            <a:r>
              <a:rPr lang="en-US" altLang="zh-CN" dirty="0">
                <a:latin typeface="Sitka Banner" panose="02000505000000020004" pitchFamily="2" charset="0"/>
                <a:ea typeface="华文楷体" panose="02010600040101010101" pitchFamily="2" charset="-122"/>
              </a:rPr>
              <a:t>. Thereby, most of regions </a:t>
            </a:r>
            <a:r>
              <a:rPr lang="en-US" altLang="zh-CN" dirty="0" smtClean="0">
                <a:latin typeface="Sitka Banner" panose="02000505000000020004" pitchFamily="2" charset="0"/>
                <a:ea typeface="华文楷体" panose="02010600040101010101" pitchFamily="2" charset="-122"/>
              </a:rPr>
              <a:t>in the </a:t>
            </a:r>
            <a:r>
              <a:rPr lang="en-US" altLang="zh-CN" dirty="0">
                <a:latin typeface="Sitka Banner" panose="02000505000000020004" pitchFamily="2" charset="0"/>
                <a:ea typeface="华文楷体" panose="02010600040101010101" pitchFamily="2" charset="-122"/>
              </a:rPr>
              <a:t>hidden space do not necessarily maps to a realistic sentence</a:t>
            </a:r>
            <a:r>
              <a:rPr lang="en-US" altLang="zh-CN" dirty="0" smtClean="0">
                <a:latin typeface="Sitka Banner" panose="02000505000000020004" pitchFamily="2" charset="0"/>
                <a:ea typeface="华文楷体" panose="02010600040101010101" pitchFamily="2" charset="-122"/>
              </a:rPr>
              <a:t>.</a:t>
            </a:r>
          </a:p>
          <a:p>
            <a:endParaRPr lang="en-US" altLang="zh-CN" dirty="0">
              <a:latin typeface="Sitka Banner" panose="02000505000000020004" pitchFamily="2" charset="0"/>
              <a:ea typeface="华文楷体" panose="02010600040101010101" pitchFamily="2" charset="-122"/>
            </a:endParaRPr>
          </a:p>
          <a:p>
            <a:r>
              <a:rPr lang="zh-CN" altLang="en-US" dirty="0" smtClean="0">
                <a:latin typeface="Sitka Banner" panose="02000505000000020004" pitchFamily="2" charset="0"/>
                <a:ea typeface="华文楷体" panose="02010600040101010101" pitchFamily="2" charset="-122"/>
              </a:rPr>
              <a:t>生成的</a:t>
            </a:r>
            <a:r>
              <a:rPr lang="en-US" altLang="zh-CN" dirty="0" smtClean="0">
                <a:latin typeface="Sitka Banner" panose="02000505000000020004" pitchFamily="2" charset="0"/>
                <a:ea typeface="华文楷体" panose="02010600040101010101" pitchFamily="2" charset="-122"/>
              </a:rPr>
              <a:t>hidden representation</a:t>
            </a:r>
            <a:r>
              <a:rPr lang="zh-CN" altLang="en-US" dirty="0" smtClean="0">
                <a:latin typeface="Sitka Banner" panose="02000505000000020004" pitchFamily="2" charset="0"/>
                <a:ea typeface="华文楷体" panose="02010600040101010101" pitchFamily="2" charset="-122"/>
              </a:rPr>
              <a:t>往往集中在整个隐层空间的一小部分，很大一部分隐层空间没有对应的词</a:t>
            </a:r>
            <a:r>
              <a:rPr lang="en-US" altLang="zh-CN" dirty="0" smtClean="0">
                <a:latin typeface="Sitka Banner" panose="02000505000000020004" pitchFamily="2" charset="0"/>
                <a:ea typeface="华文楷体" panose="02010600040101010101" pitchFamily="2" charset="-122"/>
              </a:rPr>
              <a:t>/</a:t>
            </a:r>
            <a:r>
              <a:rPr lang="zh-CN" altLang="en-US" dirty="0" smtClean="0">
                <a:latin typeface="Sitka Banner" panose="02000505000000020004" pitchFamily="2" charset="0"/>
                <a:ea typeface="华文楷体" panose="02010600040101010101" pitchFamily="2" charset="-122"/>
              </a:rPr>
              <a:t>句</a:t>
            </a:r>
            <a:endParaRPr lang="en-US" altLang="zh-CN" dirty="0" smtClean="0">
              <a:latin typeface="Sitka Banner" panose="02000505000000020004" pitchFamily="2" charset="0"/>
              <a:ea typeface="华文楷体" panose="02010600040101010101" pitchFamily="2" charset="-122"/>
            </a:endParaRPr>
          </a:p>
          <a:p>
            <a:endParaRPr lang="en-US" altLang="zh-CN" dirty="0">
              <a:latin typeface="Sitka Banner" panose="02000505000000020004" pitchFamily="2" charset="0"/>
              <a:ea typeface="华文楷体" panose="02010600040101010101" pitchFamily="2" charset="-122"/>
            </a:endParaRPr>
          </a:p>
          <a:p>
            <a:r>
              <a:rPr lang="en-US" altLang="zh-CN" sz="2800" dirty="0" smtClean="0">
                <a:latin typeface="Sitka Banner" panose="02000505000000020004" pitchFamily="2" charset="0"/>
                <a:ea typeface="华文楷体" panose="02010600040101010101" pitchFamily="2" charset="-122"/>
              </a:rPr>
              <a:t>2</a:t>
            </a:r>
            <a:r>
              <a:rPr lang="en-US" altLang="zh-CN" dirty="0" smtClean="0">
                <a:latin typeface="Sitka Banner" panose="02000505000000020004" pitchFamily="2" charset="0"/>
                <a:ea typeface="华文楷体" panose="02010600040101010101" pitchFamily="2" charset="-122"/>
              </a:rPr>
              <a:t> Consequently</a:t>
            </a:r>
            <a:r>
              <a:rPr lang="en-US" altLang="zh-CN" dirty="0">
                <a:latin typeface="Sitka Banner" panose="02000505000000020004" pitchFamily="2" charset="0"/>
                <a:ea typeface="华文楷体" panose="02010600040101010101" pitchFamily="2" charset="-122"/>
              </a:rPr>
              <a:t>, using </a:t>
            </a:r>
            <a:r>
              <a:rPr lang="en-US" altLang="zh-CN" dirty="0">
                <a:solidFill>
                  <a:srgbClr val="FF0000"/>
                </a:solidFill>
                <a:latin typeface="Sitka Banner" panose="02000505000000020004" pitchFamily="2" charset="0"/>
                <a:ea typeface="华文楷体" panose="02010600040101010101" pitchFamily="2" charset="-122"/>
              </a:rPr>
              <a:t>a </a:t>
            </a:r>
            <a:r>
              <a:rPr lang="en-US" altLang="zh-CN" dirty="0" smtClean="0">
                <a:solidFill>
                  <a:srgbClr val="FF0000"/>
                </a:solidFill>
                <a:latin typeface="Sitka Banner" panose="02000505000000020004" pitchFamily="2" charset="0"/>
                <a:ea typeface="华文楷体" panose="02010600040101010101" pitchFamily="2" charset="-122"/>
              </a:rPr>
              <a:t>randomly generated </a:t>
            </a:r>
            <a:r>
              <a:rPr lang="en-US" altLang="zh-CN" dirty="0">
                <a:solidFill>
                  <a:srgbClr val="FF0000"/>
                </a:solidFill>
                <a:latin typeface="Sitka Banner" panose="02000505000000020004" pitchFamily="2" charset="0"/>
                <a:ea typeface="华文楷体" panose="02010600040101010101" pitchFamily="2" charset="-122"/>
              </a:rPr>
              <a:t>hidden representation</a:t>
            </a:r>
            <a:r>
              <a:rPr lang="en-US" altLang="zh-CN" dirty="0">
                <a:latin typeface="Sitka Banner" panose="02000505000000020004" pitchFamily="2" charset="0"/>
                <a:ea typeface="华文楷体" panose="02010600040101010101" pitchFamily="2" charset="-122"/>
              </a:rPr>
              <a:t> from a prior distribution would usually leads to implausible sentences</a:t>
            </a:r>
            <a:r>
              <a:rPr lang="en-US" altLang="zh-CN" dirty="0" smtClean="0">
                <a:latin typeface="Sitka Banner" panose="02000505000000020004" pitchFamily="2" charset="0"/>
                <a:ea typeface="华文楷体" panose="02010600040101010101" pitchFamily="2" charset="-122"/>
              </a:rPr>
              <a:t>.</a:t>
            </a:r>
          </a:p>
          <a:p>
            <a:endParaRPr lang="en-US" altLang="zh-CN" dirty="0">
              <a:latin typeface="Sitka Banner" panose="02000505000000020004" pitchFamily="2" charset="0"/>
              <a:ea typeface="华文楷体" panose="02010600040101010101" pitchFamily="2" charset="-122"/>
            </a:endParaRPr>
          </a:p>
          <a:p>
            <a:r>
              <a:rPr lang="zh-CN" altLang="en-US" dirty="0" smtClean="0">
                <a:latin typeface="Sitka Banner" panose="02000505000000020004" pitchFamily="2" charset="0"/>
                <a:ea typeface="华文楷体" panose="02010600040101010101" pitchFamily="2" charset="-122"/>
              </a:rPr>
              <a:t>当模型将那些没有对应词</a:t>
            </a:r>
            <a:r>
              <a:rPr lang="en-US" altLang="zh-CN" dirty="0" smtClean="0">
                <a:latin typeface="Sitka Banner" panose="02000505000000020004" pitchFamily="2" charset="0"/>
                <a:ea typeface="华文楷体" panose="02010600040101010101" pitchFamily="2" charset="-122"/>
              </a:rPr>
              <a:t>/</a:t>
            </a:r>
            <a:r>
              <a:rPr lang="zh-CN" altLang="en-US" dirty="0" smtClean="0">
                <a:latin typeface="Sitka Banner" panose="02000505000000020004" pitchFamily="2" charset="0"/>
                <a:ea typeface="华文楷体" panose="02010600040101010101" pitchFamily="2" charset="-122"/>
              </a:rPr>
              <a:t>句的</a:t>
            </a:r>
            <a:r>
              <a:rPr lang="en-US" altLang="zh-CN" dirty="0">
                <a:latin typeface="Sitka Banner" panose="02000505000000020004" pitchFamily="2" charset="0"/>
                <a:ea typeface="华文楷体" panose="02010600040101010101" pitchFamily="2" charset="-122"/>
              </a:rPr>
              <a:t>hidden </a:t>
            </a:r>
            <a:r>
              <a:rPr lang="en-US" altLang="zh-CN" dirty="0" smtClean="0">
                <a:latin typeface="Sitka Banner" panose="02000505000000020004" pitchFamily="2" charset="0"/>
                <a:ea typeface="华文楷体" panose="02010600040101010101" pitchFamily="2" charset="-122"/>
              </a:rPr>
              <a:t>representation</a:t>
            </a:r>
            <a:r>
              <a:rPr lang="zh-CN" altLang="en-US" dirty="0" smtClean="0">
                <a:latin typeface="Sitka Banner" panose="02000505000000020004" pitchFamily="2" charset="0"/>
                <a:ea typeface="华文楷体" panose="02010600040101010101" pitchFamily="2" charset="-122"/>
              </a:rPr>
              <a:t>用于文本生成时，就会产生一些不靠谱的句子</a:t>
            </a:r>
            <a:endParaRPr lang="zh-CN" altLang="en-US" dirty="0">
              <a:latin typeface="Sitka Banner" panose="02000505000000020004" pitchFamily="2" charset="0"/>
              <a:ea typeface="华文楷体" panose="02010600040101010101" pitchFamily="2" charset="-122"/>
            </a:endParaRPr>
          </a:p>
        </p:txBody>
      </p:sp>
    </p:spTree>
    <p:extLst>
      <p:ext uri="{BB962C8B-B14F-4D97-AF65-F5344CB8AC3E}">
        <p14:creationId xmlns:p14="http://schemas.microsoft.com/office/powerpoint/2010/main" val="173176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mages2015.cnblogs.com/blog/798706/201612/798706-20161222110521495-41259872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867" y="1135308"/>
            <a:ext cx="5636404" cy="21678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0" y="3551243"/>
            <a:ext cx="7602577" cy="2451104"/>
          </a:xfrm>
          <a:prstGeom prst="rect">
            <a:avLst/>
          </a:prstGeom>
        </p:spPr>
      </p:pic>
      <p:sp>
        <p:nvSpPr>
          <p:cNvPr id="3" name="文本框 2"/>
          <p:cNvSpPr txBox="1"/>
          <p:nvPr/>
        </p:nvSpPr>
        <p:spPr>
          <a:xfrm>
            <a:off x="494328" y="399541"/>
            <a:ext cx="5217359" cy="1138773"/>
          </a:xfrm>
          <a:prstGeom prst="rect">
            <a:avLst/>
          </a:prstGeom>
          <a:noFill/>
        </p:spPr>
        <p:txBody>
          <a:bodyPr wrap="square" rtlCol="0">
            <a:spAutoFit/>
          </a:bodyPr>
          <a:lstStyle/>
          <a:p>
            <a:r>
              <a:rPr lang="en-US" altLang="zh-CN" sz="3200" b="1" dirty="0">
                <a:latin typeface="华文楷体" panose="02010600040101010101" pitchFamily="2" charset="-122"/>
                <a:ea typeface="华文楷体" panose="02010600040101010101" pitchFamily="2" charset="-122"/>
              </a:rPr>
              <a:t>1</a:t>
            </a:r>
            <a:r>
              <a:rPr lang="zh-CN" altLang="en-US" sz="3200" b="1" dirty="0" smtClean="0">
                <a:latin typeface="华文楷体" panose="02010600040101010101" pitchFamily="2" charset="-122"/>
                <a:ea typeface="华文楷体" panose="02010600040101010101" pitchFamily="2" charset="-122"/>
              </a:rPr>
              <a:t>、</a:t>
            </a:r>
            <a:r>
              <a:rPr lang="en-US" altLang="zh-CN" sz="3200" b="1" dirty="0" err="1" smtClean="0">
                <a:latin typeface="华文楷体" panose="02010600040101010101" pitchFamily="2" charset="-122"/>
                <a:ea typeface="华文楷体" panose="02010600040101010101" pitchFamily="2" charset="-122"/>
              </a:rPr>
              <a:t>Variational</a:t>
            </a:r>
            <a:r>
              <a:rPr lang="en-US" altLang="zh-CN" sz="3200" b="1" dirty="0" smtClean="0">
                <a:latin typeface="华文楷体" panose="02010600040101010101" pitchFamily="2" charset="-122"/>
                <a:ea typeface="华文楷体" panose="02010600040101010101" pitchFamily="2" charset="-122"/>
              </a:rPr>
              <a:t> </a:t>
            </a:r>
            <a:r>
              <a:rPr lang="en-US" altLang="zh-CN" sz="3200" b="1" dirty="0" err="1" smtClean="0">
                <a:latin typeface="华文楷体" panose="02010600040101010101" pitchFamily="2" charset="-122"/>
                <a:ea typeface="华文楷体" panose="02010600040101010101" pitchFamily="2" charset="-122"/>
              </a:rPr>
              <a:t>Autoencoder</a:t>
            </a:r>
            <a:endParaRPr lang="en-US" altLang="zh-CN" sz="3200" b="1"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
        <p:nvSpPr>
          <p:cNvPr id="2" name="矩形 1"/>
          <p:cNvSpPr/>
          <p:nvPr/>
        </p:nvSpPr>
        <p:spPr>
          <a:xfrm>
            <a:off x="736398" y="5756399"/>
            <a:ext cx="5622873" cy="815608"/>
          </a:xfrm>
          <a:prstGeom prst="rect">
            <a:avLst/>
          </a:prstGeom>
        </p:spPr>
        <p:txBody>
          <a:bodyPr wrap="square">
            <a:spAutoFit/>
          </a:bodyPr>
          <a:lstStyle/>
          <a:p>
            <a:r>
              <a:rPr lang="en-US" altLang="zh-CN" sz="1400" b="1" dirty="0" smtClean="0">
                <a:latin typeface="Bodoni MT" panose="02070603080606020203" pitchFamily="18" charset="0"/>
              </a:rPr>
              <a:t>Generating </a:t>
            </a:r>
            <a:r>
              <a:rPr lang="en-US" altLang="zh-CN" sz="1400" b="1" dirty="0">
                <a:latin typeface="Bodoni MT" panose="02070603080606020203" pitchFamily="18" charset="0"/>
              </a:rPr>
              <a:t>Sentences from a Continuous Space    </a:t>
            </a:r>
            <a:r>
              <a:rPr lang="en-US" altLang="zh-CN" sz="1400" b="1" dirty="0" smtClean="0">
                <a:latin typeface="Bodoni MT" panose="02070603080606020203" pitchFamily="18" charset="0"/>
              </a:rPr>
              <a:t>     </a:t>
            </a:r>
            <a:r>
              <a:rPr lang="en-US" altLang="zh-CN" sz="1400" b="1" dirty="0" err="1" smtClean="0">
                <a:latin typeface="Bodoni MT" panose="02070603080606020203" pitchFamily="18" charset="0"/>
              </a:rPr>
              <a:t>CoNLL</a:t>
            </a:r>
            <a:r>
              <a:rPr lang="en-US" altLang="zh-CN" sz="1400" b="1" dirty="0" smtClean="0">
                <a:latin typeface="Bodoni MT" panose="02070603080606020203" pitchFamily="18" charset="0"/>
              </a:rPr>
              <a:t> </a:t>
            </a:r>
            <a:r>
              <a:rPr lang="en-US" altLang="zh-CN" sz="1400" b="1" dirty="0">
                <a:latin typeface="Bodoni MT" panose="02070603080606020203" pitchFamily="18" charset="0"/>
              </a:rPr>
              <a:t>2016 </a:t>
            </a:r>
          </a:p>
          <a:p>
            <a:r>
              <a:rPr lang="en-US" altLang="zh-CN" sz="1050" dirty="0">
                <a:latin typeface="Bodoni MT" panose="02070603080606020203" pitchFamily="18" charset="0"/>
              </a:rPr>
              <a:t> </a:t>
            </a:r>
            <a:r>
              <a:rPr lang="en-US" altLang="zh-CN" sz="1050" dirty="0">
                <a:latin typeface="Times New Roman" panose="02020603050405020304" pitchFamily="18" charset="0"/>
                <a:cs typeface="Times New Roman" panose="02020603050405020304" pitchFamily="18" charset="0"/>
              </a:rPr>
              <a:t>Samuel R. Bowman( </a:t>
            </a:r>
            <a:r>
              <a:rPr lang="en-US" altLang="zh-CN" sz="1050" dirty="0">
                <a:solidFill>
                  <a:srgbClr val="FF0000"/>
                </a:solidFill>
                <a:latin typeface="Times New Roman" panose="02020603050405020304" pitchFamily="18" charset="0"/>
                <a:cs typeface="Times New Roman" panose="02020603050405020304" pitchFamily="18" charset="0"/>
              </a:rPr>
              <a:t>Stanford NLP Group</a:t>
            </a:r>
            <a:r>
              <a:rPr lang="en-US" altLang="zh-CN" sz="1050" dirty="0" smtClean="0">
                <a:latin typeface="Times New Roman" panose="02020603050405020304" pitchFamily="18" charset="0"/>
                <a:cs typeface="Times New Roman" panose="02020603050405020304" pitchFamily="18" charset="0"/>
              </a:rPr>
              <a:t>),  Luke </a:t>
            </a:r>
            <a:r>
              <a:rPr lang="en-US" altLang="zh-CN" sz="1050" dirty="0" err="1">
                <a:latin typeface="Times New Roman" panose="02020603050405020304" pitchFamily="18" charset="0"/>
                <a:cs typeface="Times New Roman" panose="02020603050405020304" pitchFamily="18" charset="0"/>
              </a:rPr>
              <a:t>Vilnis</a:t>
            </a:r>
            <a:r>
              <a:rPr lang="en-US" altLang="zh-CN" sz="1050" dirty="0">
                <a:latin typeface="Times New Roman" panose="02020603050405020304" pitchFamily="18" charset="0"/>
                <a:cs typeface="Times New Roman" panose="02020603050405020304" pitchFamily="18" charset="0"/>
              </a:rPr>
              <a:t>(University of Massachusetts Amherst),</a:t>
            </a:r>
          </a:p>
          <a:p>
            <a:r>
              <a:rPr lang="en-US" altLang="zh-CN" sz="1050" dirty="0">
                <a:latin typeface="Times New Roman" panose="02020603050405020304" pitchFamily="18" charset="0"/>
                <a:cs typeface="Times New Roman" panose="02020603050405020304" pitchFamily="18" charset="0"/>
              </a:rPr>
              <a:t> {</a:t>
            </a:r>
            <a:r>
              <a:rPr lang="en-US" altLang="zh-CN" sz="1050" dirty="0" err="1">
                <a:latin typeface="Times New Roman" panose="02020603050405020304" pitchFamily="18" charset="0"/>
                <a:cs typeface="Times New Roman" panose="02020603050405020304" pitchFamily="18" charset="0"/>
              </a:rPr>
              <a:t>Oriol</a:t>
            </a:r>
            <a:r>
              <a:rPr lang="en-US" altLang="zh-CN" sz="1050" dirty="0">
                <a:latin typeface="Times New Roman" panose="02020603050405020304" pitchFamily="18" charset="0"/>
                <a:cs typeface="Times New Roman" panose="02020603050405020304" pitchFamily="18" charset="0"/>
              </a:rPr>
              <a:t> </a:t>
            </a:r>
            <a:r>
              <a:rPr lang="en-US" altLang="zh-CN" sz="1050" dirty="0" err="1">
                <a:latin typeface="Times New Roman" panose="02020603050405020304" pitchFamily="18" charset="0"/>
                <a:cs typeface="Times New Roman" panose="02020603050405020304" pitchFamily="18" charset="0"/>
              </a:rPr>
              <a:t>Vinyals</a:t>
            </a:r>
            <a:r>
              <a:rPr lang="en-US" altLang="zh-CN" sz="1050" dirty="0">
                <a:latin typeface="Times New Roman" panose="02020603050405020304" pitchFamily="18" charset="0"/>
                <a:cs typeface="Times New Roman" panose="02020603050405020304" pitchFamily="18" charset="0"/>
              </a:rPr>
              <a:t>, </a:t>
            </a:r>
            <a:r>
              <a:rPr lang="en-US" altLang="zh-CN" sz="1050" dirty="0">
                <a:solidFill>
                  <a:srgbClr val="FF0000"/>
                </a:solidFill>
                <a:latin typeface="Times New Roman" panose="02020603050405020304" pitchFamily="18" charset="0"/>
                <a:cs typeface="Times New Roman" panose="02020603050405020304" pitchFamily="18" charset="0"/>
              </a:rPr>
              <a:t>Andrew M. Dai</a:t>
            </a:r>
            <a:r>
              <a:rPr lang="en-US" altLang="zh-CN" sz="1050" dirty="0">
                <a:latin typeface="Times New Roman" panose="02020603050405020304" pitchFamily="18" charset="0"/>
                <a:cs typeface="Times New Roman" panose="02020603050405020304" pitchFamily="18" charset="0"/>
              </a:rPr>
              <a:t>(</a:t>
            </a:r>
            <a:r>
              <a:rPr lang="en-US" altLang="zh-CN" sz="1050" dirty="0" err="1">
                <a:latin typeface="Times New Roman" panose="02020603050405020304" pitchFamily="18" charset="0"/>
                <a:cs typeface="Times New Roman" panose="02020603050405020304" pitchFamily="18" charset="0"/>
              </a:rPr>
              <a:t>MaskGAN</a:t>
            </a:r>
            <a:r>
              <a:rPr lang="zh-CN" altLang="en-US" sz="1050" dirty="0">
                <a:latin typeface="Times New Roman" panose="02020603050405020304" pitchFamily="18" charset="0"/>
                <a:cs typeface="Times New Roman" panose="02020603050405020304" pitchFamily="18" charset="0"/>
              </a:rPr>
              <a:t>）</a:t>
            </a:r>
            <a:r>
              <a:rPr lang="en-US" altLang="zh-CN" sz="1050" dirty="0">
                <a:latin typeface="Times New Roman" panose="02020603050405020304" pitchFamily="18" charset="0"/>
                <a:cs typeface="Times New Roman" panose="02020603050405020304" pitchFamily="18" charset="0"/>
              </a:rPr>
              <a:t>, </a:t>
            </a:r>
            <a:r>
              <a:rPr lang="en-US" altLang="zh-CN" sz="1050" dirty="0" err="1">
                <a:latin typeface="Times New Roman" panose="02020603050405020304" pitchFamily="18" charset="0"/>
                <a:cs typeface="Times New Roman" panose="02020603050405020304" pitchFamily="18" charset="0"/>
              </a:rPr>
              <a:t>Rafal</a:t>
            </a:r>
            <a:r>
              <a:rPr lang="en-US" altLang="zh-CN" sz="1050" dirty="0">
                <a:latin typeface="Times New Roman" panose="02020603050405020304" pitchFamily="18" charset="0"/>
                <a:cs typeface="Times New Roman" panose="02020603050405020304" pitchFamily="18" charset="0"/>
              </a:rPr>
              <a:t> </a:t>
            </a:r>
            <a:r>
              <a:rPr lang="en-US" altLang="zh-CN" sz="1050" dirty="0" err="1">
                <a:latin typeface="Times New Roman" panose="02020603050405020304" pitchFamily="18" charset="0"/>
                <a:cs typeface="Times New Roman" panose="02020603050405020304" pitchFamily="18" charset="0"/>
              </a:rPr>
              <a:t>Jozefowicz</a:t>
            </a:r>
            <a:r>
              <a:rPr lang="en-US" altLang="zh-CN" sz="1050" dirty="0">
                <a:latin typeface="Times New Roman" panose="02020603050405020304" pitchFamily="18" charset="0"/>
                <a:cs typeface="Times New Roman" panose="02020603050405020304" pitchFamily="18" charset="0"/>
              </a:rPr>
              <a:t> </a:t>
            </a:r>
            <a:r>
              <a:rPr lang="en-US" altLang="zh-CN" sz="1050" dirty="0">
                <a:solidFill>
                  <a:srgbClr val="FF0000"/>
                </a:solidFill>
                <a:latin typeface="Times New Roman" panose="02020603050405020304" pitchFamily="18" charset="0"/>
                <a:cs typeface="Times New Roman" panose="02020603050405020304" pitchFamily="18" charset="0"/>
              </a:rPr>
              <a:t>&amp; </a:t>
            </a:r>
            <a:r>
              <a:rPr lang="en-US" altLang="zh-CN" sz="1050" dirty="0" err="1">
                <a:solidFill>
                  <a:srgbClr val="FF0000"/>
                </a:solidFill>
                <a:latin typeface="Times New Roman" panose="02020603050405020304" pitchFamily="18" charset="0"/>
                <a:cs typeface="Times New Roman" panose="02020603050405020304" pitchFamily="18" charset="0"/>
              </a:rPr>
              <a:t>Samy</a:t>
            </a:r>
            <a:r>
              <a:rPr lang="en-US" altLang="zh-CN" sz="1050" dirty="0">
                <a:solidFill>
                  <a:srgbClr val="FF0000"/>
                </a:solidFill>
                <a:latin typeface="Times New Roman" panose="02020603050405020304" pitchFamily="18" charset="0"/>
                <a:cs typeface="Times New Roman" panose="02020603050405020304" pitchFamily="18" charset="0"/>
              </a:rPr>
              <a:t> </a:t>
            </a:r>
            <a:r>
              <a:rPr lang="en-US" altLang="zh-CN" sz="1050" dirty="0" err="1">
                <a:solidFill>
                  <a:srgbClr val="FF0000"/>
                </a:solidFill>
                <a:latin typeface="Times New Roman" panose="02020603050405020304" pitchFamily="18" charset="0"/>
                <a:cs typeface="Times New Roman" panose="02020603050405020304" pitchFamily="18" charset="0"/>
              </a:rPr>
              <a:t>Bengio</a:t>
            </a:r>
            <a:r>
              <a:rPr lang="en-US" altLang="zh-CN" sz="1050" dirty="0">
                <a:latin typeface="Times New Roman" panose="02020603050405020304" pitchFamily="18" charset="0"/>
                <a:cs typeface="Times New Roman" panose="02020603050405020304" pitchFamily="18" charset="0"/>
              </a:rPr>
              <a:t>} @ Google Brain </a:t>
            </a:r>
          </a:p>
          <a:p>
            <a:endParaRPr lang="zh-CN" altLang="en-US" sz="1100" dirty="0">
              <a:latin typeface="Bodoni MT" panose="02070603080606020203" pitchFamily="18" charset="0"/>
            </a:endParaRPr>
          </a:p>
        </p:txBody>
      </p:sp>
      <p:sp>
        <p:nvSpPr>
          <p:cNvPr id="6" name="文本框 5"/>
          <p:cNvSpPr txBox="1"/>
          <p:nvPr/>
        </p:nvSpPr>
        <p:spPr>
          <a:xfrm>
            <a:off x="7289597" y="4305329"/>
            <a:ext cx="4756629" cy="2031325"/>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、使用</a:t>
            </a:r>
            <a:r>
              <a:rPr lang="en-US" altLang="zh-CN" dirty="0" smtClean="0">
                <a:latin typeface="华文楷体" panose="02010600040101010101" pitchFamily="2" charset="-122"/>
                <a:ea typeface="华文楷体" panose="02010600040101010101" pitchFamily="2" charset="-122"/>
              </a:rPr>
              <a:t>VAE</a:t>
            </a:r>
            <a:r>
              <a:rPr lang="zh-CN" altLang="en-US" dirty="0" smtClean="0">
                <a:latin typeface="华文楷体" panose="02010600040101010101" pitchFamily="2" charset="-122"/>
                <a:ea typeface="华文楷体" panose="02010600040101010101" pitchFamily="2" charset="-122"/>
              </a:rPr>
              <a:t>方法训练到的隐层表示可以更好的在全局角度把握句子的生成，在句子的</a:t>
            </a:r>
            <a:r>
              <a:rPr lang="en-US" altLang="zh-CN" dirty="0" smtClean="0">
                <a:solidFill>
                  <a:srgbClr val="FF0000"/>
                </a:solidFill>
                <a:latin typeface="华文楷体" panose="02010600040101010101" pitchFamily="2" charset="-122"/>
                <a:ea typeface="华文楷体" panose="02010600040101010101" pitchFamily="2" charset="-122"/>
              </a:rPr>
              <a:t>style</a:t>
            </a:r>
            <a:r>
              <a:rPr lang="en-US" altLang="zh-CN" dirty="0">
                <a:solidFill>
                  <a:srgbClr val="FF0000"/>
                </a:solidFill>
                <a:latin typeface="华文楷体" panose="02010600040101010101" pitchFamily="2" charset="-122"/>
                <a:ea typeface="华文楷体" panose="02010600040101010101" pitchFamily="2" charset="-122"/>
              </a:rPr>
              <a:t>, </a:t>
            </a:r>
            <a:r>
              <a:rPr lang="en-US" altLang="zh-CN" dirty="0" smtClean="0">
                <a:solidFill>
                  <a:srgbClr val="FF0000"/>
                </a:solidFill>
                <a:latin typeface="华文楷体" panose="02010600040101010101" pitchFamily="2" charset="-122"/>
                <a:ea typeface="华文楷体" panose="02010600040101010101" pitchFamily="2" charset="-122"/>
              </a:rPr>
              <a:t>topic, high-level </a:t>
            </a:r>
            <a:r>
              <a:rPr lang="en-US" altLang="zh-CN" dirty="0">
                <a:solidFill>
                  <a:srgbClr val="FF0000"/>
                </a:solidFill>
                <a:latin typeface="华文楷体" panose="02010600040101010101" pitchFamily="2" charset="-122"/>
                <a:ea typeface="华文楷体" panose="02010600040101010101" pitchFamily="2" charset="-122"/>
              </a:rPr>
              <a:t>syntactic </a:t>
            </a:r>
            <a:r>
              <a:rPr lang="en-US" altLang="zh-CN" dirty="0" smtClean="0">
                <a:solidFill>
                  <a:srgbClr val="FF0000"/>
                </a:solidFill>
                <a:latin typeface="华文楷体" panose="02010600040101010101" pitchFamily="2" charset="-122"/>
                <a:ea typeface="华文楷体" panose="02010600040101010101" pitchFamily="2" charset="-122"/>
              </a:rPr>
              <a:t>features</a:t>
            </a:r>
            <a:r>
              <a:rPr lang="zh-CN" altLang="en-US" dirty="0" smtClean="0">
                <a:latin typeface="华文楷体" panose="02010600040101010101" pitchFamily="2" charset="-122"/>
                <a:ea typeface="华文楷体" panose="02010600040101010101" pitchFamily="2" charset="-122"/>
              </a:rPr>
              <a:t>等全局特性有优异的表现。</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、通过简单的</a:t>
            </a:r>
            <a:r>
              <a:rPr lang="en-US" altLang="zh-CN" dirty="0" smtClean="0">
                <a:latin typeface="华文楷体" panose="02010600040101010101" pitchFamily="2" charset="-122"/>
                <a:ea typeface="华文楷体" panose="02010600040101010101" pitchFamily="2" charset="-122"/>
              </a:rPr>
              <a:t>decoding</a:t>
            </a:r>
            <a:r>
              <a:rPr lang="zh-CN" altLang="en-US" dirty="0" smtClean="0">
                <a:latin typeface="华文楷体" panose="02010600040101010101" pitchFamily="2" charset="-122"/>
                <a:ea typeface="华文楷体" panose="02010600040101010101" pitchFamily="2" charset="-122"/>
              </a:rPr>
              <a:t>就可以得到更</a:t>
            </a:r>
            <a:r>
              <a:rPr lang="zh-CN" altLang="en-US" dirty="0" smtClean="0">
                <a:solidFill>
                  <a:srgbClr val="FF0000"/>
                </a:solidFill>
                <a:latin typeface="华文楷体" panose="02010600040101010101" pitchFamily="2" charset="-122"/>
                <a:ea typeface="华文楷体" panose="02010600040101010101" pitchFamily="2" charset="-122"/>
              </a:rPr>
              <a:t>连贯</a:t>
            </a:r>
            <a:r>
              <a:rPr lang="zh-CN" altLang="en-US" dirty="0" smtClean="0">
                <a:latin typeface="华文楷体" panose="02010600040101010101" pitchFamily="2" charset="-122"/>
                <a:ea typeface="华文楷体" panose="02010600040101010101" pitchFamily="2" charset="-122"/>
              </a:rPr>
              <a:t>并且更</a:t>
            </a:r>
            <a:r>
              <a:rPr lang="zh-CN" altLang="en-US" dirty="0" smtClean="0">
                <a:solidFill>
                  <a:srgbClr val="FF0000"/>
                </a:solidFill>
                <a:latin typeface="华文楷体" panose="02010600040101010101" pitchFamily="2" charset="-122"/>
                <a:ea typeface="华文楷体" panose="02010600040101010101" pitchFamily="2" charset="-122"/>
              </a:rPr>
              <a:t>多样</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diverse</a:t>
            </a:r>
            <a:r>
              <a:rPr lang="zh-CN" altLang="en-US" dirty="0" smtClean="0">
                <a:latin typeface="华文楷体" panose="02010600040101010101" pitchFamily="2" charset="-122"/>
                <a:ea typeface="华文楷体" panose="02010600040101010101" pitchFamily="2" charset="-122"/>
              </a:rPr>
              <a:t>）的句子</a:t>
            </a:r>
            <a:endParaRPr lang="zh-CN" altLang="en-US" dirty="0">
              <a:latin typeface="华文楷体" panose="02010600040101010101" pitchFamily="2" charset="-122"/>
              <a:ea typeface="华文楷体" panose="02010600040101010101" pitchFamily="2" charset="-122"/>
            </a:endParaRPr>
          </a:p>
        </p:txBody>
      </p:sp>
      <p:sp>
        <p:nvSpPr>
          <p:cNvPr id="8" name="文本框 7"/>
          <p:cNvSpPr txBox="1"/>
          <p:nvPr/>
        </p:nvSpPr>
        <p:spPr>
          <a:xfrm>
            <a:off x="736398" y="3413511"/>
            <a:ext cx="3983783" cy="469359"/>
          </a:xfrm>
          <a:prstGeom prst="rect">
            <a:avLst/>
          </a:prstGeom>
          <a:noFill/>
        </p:spPr>
        <p:txBody>
          <a:bodyPr wrap="none" rtlCol="0">
            <a:spAutoFit/>
          </a:bodyPr>
          <a:lstStyle/>
          <a:p>
            <a:r>
              <a:rPr lang="en-US" altLang="zh-CN" sz="1400" b="1" dirty="0">
                <a:latin typeface="Bodoni MT" panose="02070603080606020203" pitchFamily="18" charset="0"/>
              </a:rPr>
              <a:t>Auto-Encoding </a:t>
            </a:r>
            <a:r>
              <a:rPr lang="en-US" altLang="zh-CN" sz="1400" b="1" dirty="0" err="1">
                <a:latin typeface="Bodoni MT" panose="02070603080606020203" pitchFamily="18" charset="0"/>
              </a:rPr>
              <a:t>Variational</a:t>
            </a:r>
            <a:r>
              <a:rPr lang="en-US" altLang="zh-CN" sz="1400" b="1" dirty="0">
                <a:latin typeface="Bodoni MT" panose="02070603080606020203" pitchFamily="18" charset="0"/>
              </a:rPr>
              <a:t> </a:t>
            </a:r>
            <a:r>
              <a:rPr lang="en-US" altLang="zh-CN" sz="1400" b="1" dirty="0" smtClean="0">
                <a:latin typeface="Bodoni MT" panose="02070603080606020203" pitchFamily="18" charset="0"/>
              </a:rPr>
              <a:t>Bayes   2014</a:t>
            </a:r>
            <a:endParaRPr lang="en-US" altLang="zh-CN" sz="1400" b="1" dirty="0">
              <a:latin typeface="Bodoni MT" panose="02070603080606020203" pitchFamily="18" charset="0"/>
            </a:endParaRPr>
          </a:p>
          <a:p>
            <a:r>
              <a:rPr lang="en-US" altLang="zh-CN" sz="1050" dirty="0" smtClean="0">
                <a:latin typeface="Times New Roman" panose="02020603050405020304" pitchFamily="18" charset="0"/>
                <a:cs typeface="Times New Roman" panose="02020603050405020304" pitchFamily="18" charset="0"/>
              </a:rPr>
              <a:t>{</a:t>
            </a:r>
            <a:r>
              <a:rPr lang="en-US" altLang="zh-CN" sz="1050" dirty="0" err="1" smtClean="0">
                <a:latin typeface="Times New Roman" panose="02020603050405020304" pitchFamily="18" charset="0"/>
                <a:cs typeface="Times New Roman" panose="02020603050405020304" pitchFamily="18" charset="0"/>
              </a:rPr>
              <a:t>Diederik</a:t>
            </a:r>
            <a:r>
              <a:rPr lang="en-US" altLang="zh-CN" sz="1050" dirty="0" smtClean="0">
                <a:latin typeface="Times New Roman" panose="02020603050405020304" pitchFamily="18" charset="0"/>
                <a:cs typeface="Times New Roman" panose="02020603050405020304" pitchFamily="18" charset="0"/>
              </a:rPr>
              <a:t> </a:t>
            </a:r>
            <a:r>
              <a:rPr lang="en-US" altLang="zh-CN" sz="1050" dirty="0">
                <a:latin typeface="Times New Roman" panose="02020603050405020304" pitchFamily="18" charset="0"/>
                <a:cs typeface="Times New Roman" panose="02020603050405020304" pitchFamily="18" charset="0"/>
              </a:rPr>
              <a:t>P. </a:t>
            </a:r>
            <a:r>
              <a:rPr lang="en-US" altLang="zh-CN" sz="1050" dirty="0" err="1">
                <a:latin typeface="Times New Roman" panose="02020603050405020304" pitchFamily="18" charset="0"/>
                <a:cs typeface="Times New Roman" panose="02020603050405020304" pitchFamily="18" charset="0"/>
              </a:rPr>
              <a:t>Kingma</a:t>
            </a:r>
            <a:r>
              <a:rPr lang="zh-CN" altLang="en-US" sz="1050" dirty="0">
                <a:latin typeface="Times New Roman" panose="02020603050405020304" pitchFamily="18" charset="0"/>
                <a:cs typeface="Times New Roman" panose="02020603050405020304" pitchFamily="18" charset="0"/>
              </a:rPr>
              <a:t>，</a:t>
            </a:r>
            <a:r>
              <a:rPr lang="en-US" altLang="zh-CN" sz="1050" dirty="0">
                <a:latin typeface="Times New Roman" panose="02020603050405020304" pitchFamily="18" charset="0"/>
                <a:cs typeface="Times New Roman" panose="02020603050405020304" pitchFamily="18" charset="0"/>
              </a:rPr>
              <a:t> Max Welling } @</a:t>
            </a:r>
            <a:r>
              <a:rPr lang="en-US" altLang="zh-CN" sz="1050" dirty="0" err="1">
                <a:latin typeface="Times New Roman" panose="02020603050405020304" pitchFamily="18" charset="0"/>
                <a:cs typeface="Times New Roman" panose="02020603050405020304" pitchFamily="18" charset="0"/>
              </a:rPr>
              <a:t>Universiteit</a:t>
            </a:r>
            <a:r>
              <a:rPr lang="en-US" altLang="zh-CN" sz="1050" dirty="0">
                <a:latin typeface="Times New Roman" panose="02020603050405020304" pitchFamily="18" charset="0"/>
                <a:cs typeface="Times New Roman" panose="02020603050405020304" pitchFamily="18" charset="0"/>
              </a:rPr>
              <a:t> van Amsterdam</a:t>
            </a:r>
            <a:endParaRPr lang="zh-CN" altLang="en-US" sz="1050" dirty="0">
              <a:latin typeface="Times New Roman" panose="02020603050405020304" pitchFamily="18" charset="0"/>
              <a:cs typeface="Times New Roman" panose="02020603050405020304" pitchFamily="18" charset="0"/>
            </a:endParaRPr>
          </a:p>
        </p:txBody>
      </p:sp>
      <p:sp>
        <p:nvSpPr>
          <p:cNvPr id="9" name="矩形 8"/>
          <p:cNvSpPr/>
          <p:nvPr/>
        </p:nvSpPr>
        <p:spPr>
          <a:xfrm>
            <a:off x="8117406" y="3441924"/>
            <a:ext cx="6096000" cy="523220"/>
          </a:xfrm>
          <a:prstGeom prst="rect">
            <a:avLst/>
          </a:prstGeom>
        </p:spPr>
        <p:txBody>
          <a:bodyPr>
            <a:spAutoFit/>
          </a:bodyPr>
          <a:lstStyle/>
          <a:p>
            <a:r>
              <a:rPr lang="en-US" altLang="zh-CN" sz="1400" dirty="0">
                <a:solidFill>
                  <a:srgbClr val="333333"/>
                </a:solidFill>
                <a:latin typeface="华文楷体" panose="02010600040101010101" pitchFamily="2" charset="-122"/>
                <a:ea typeface="华文楷体" panose="02010600040101010101" pitchFamily="2" charset="-122"/>
              </a:rPr>
              <a:t>VAE</a:t>
            </a:r>
            <a:r>
              <a:rPr lang="zh-CN" altLang="en-US" sz="1400" dirty="0">
                <a:solidFill>
                  <a:srgbClr val="333333"/>
                </a:solidFill>
                <a:latin typeface="华文楷体" panose="02010600040101010101" pitchFamily="2" charset="-122"/>
                <a:ea typeface="华文楷体" panose="02010600040101010101" pitchFamily="2" charset="-122"/>
              </a:rPr>
              <a:t>的一个劣势就是</a:t>
            </a:r>
            <a:r>
              <a:rPr lang="zh-CN" altLang="en-US" sz="1400" dirty="0">
                <a:solidFill>
                  <a:srgbClr val="FF0000"/>
                </a:solidFill>
                <a:latin typeface="华文楷体" panose="02010600040101010101" pitchFamily="2" charset="-122"/>
                <a:ea typeface="华文楷体" panose="02010600040101010101" pitchFamily="2" charset="-122"/>
              </a:rPr>
              <a:t>没有使用对抗网络</a:t>
            </a:r>
            <a:r>
              <a:rPr lang="zh-CN" altLang="en-US" sz="1400" dirty="0" smtClean="0">
                <a:solidFill>
                  <a:srgbClr val="333333"/>
                </a:solidFill>
                <a:latin typeface="华文楷体" panose="02010600040101010101" pitchFamily="2" charset="-122"/>
                <a:ea typeface="华文楷体" panose="02010600040101010101" pitchFamily="2" charset="-122"/>
              </a:rPr>
              <a:t>，</a:t>
            </a:r>
            <a:endParaRPr lang="en-US" altLang="zh-CN" sz="1400" dirty="0" smtClean="0">
              <a:solidFill>
                <a:srgbClr val="333333"/>
              </a:solidFill>
              <a:latin typeface="华文楷体" panose="02010600040101010101" pitchFamily="2" charset="-122"/>
              <a:ea typeface="华文楷体" panose="02010600040101010101" pitchFamily="2" charset="-122"/>
            </a:endParaRPr>
          </a:p>
          <a:p>
            <a:r>
              <a:rPr lang="zh-CN" altLang="en-US" sz="1400" dirty="0" smtClean="0">
                <a:solidFill>
                  <a:srgbClr val="333333"/>
                </a:solidFill>
                <a:latin typeface="华文楷体" panose="02010600040101010101" pitchFamily="2" charset="-122"/>
                <a:ea typeface="华文楷体" panose="02010600040101010101" pitchFamily="2" charset="-122"/>
              </a:rPr>
              <a:t>所以</a:t>
            </a:r>
            <a:r>
              <a:rPr lang="zh-CN" altLang="en-US" sz="1400" dirty="0">
                <a:solidFill>
                  <a:srgbClr val="333333"/>
                </a:solidFill>
                <a:latin typeface="华文楷体" panose="02010600040101010101" pitchFamily="2" charset="-122"/>
                <a:ea typeface="华文楷体" panose="02010600040101010101" pitchFamily="2" charset="-122"/>
              </a:rPr>
              <a:t>会更趋向于产生模糊的</a:t>
            </a:r>
            <a:r>
              <a:rPr lang="zh-CN" altLang="en-US" sz="1400" dirty="0" smtClean="0">
                <a:solidFill>
                  <a:srgbClr val="333333"/>
                </a:solidFill>
                <a:latin typeface="华文楷体" panose="02010600040101010101" pitchFamily="2" charset="-122"/>
                <a:ea typeface="华文楷体" panose="02010600040101010101" pitchFamily="2" charset="-122"/>
              </a:rPr>
              <a:t>图片</a:t>
            </a:r>
            <a:endParaRPr lang="zh-CN" altLang="en-US" sz="1400" dirty="0">
              <a:latin typeface="华文楷体" panose="02010600040101010101" pitchFamily="2" charset="-122"/>
              <a:ea typeface="华文楷体" panose="02010600040101010101" pitchFamily="2" charset="-122"/>
            </a:endParaRPr>
          </a:p>
        </p:txBody>
      </p:sp>
      <p:cxnSp>
        <p:nvCxnSpPr>
          <p:cNvPr id="13" name="直接连接符 12"/>
          <p:cNvCxnSpPr/>
          <p:nvPr/>
        </p:nvCxnSpPr>
        <p:spPr>
          <a:xfrm>
            <a:off x="279197" y="4047418"/>
            <a:ext cx="11767029" cy="7747"/>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https://images2015.cnblogs.com/blog/798706/201612/798706-20161222112807589-114484257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5213" y="1396012"/>
            <a:ext cx="5184748" cy="196363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p:cNvCxnSpPr/>
          <p:nvPr/>
        </p:nvCxnSpPr>
        <p:spPr>
          <a:xfrm>
            <a:off x="279197" y="1121840"/>
            <a:ext cx="11767029" cy="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002157" y="4823791"/>
            <a:ext cx="3093512" cy="151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803961" y="6402152"/>
            <a:ext cx="5182091" cy="369332"/>
          </a:xfrm>
          <a:prstGeom prst="rect">
            <a:avLst/>
          </a:prstGeom>
          <a:ln>
            <a:solidFill>
              <a:srgbClr val="0070C0"/>
            </a:solidFill>
          </a:ln>
        </p:spPr>
        <p:txBody>
          <a:bodyPr wrap="square">
            <a:spAutoFit/>
          </a:bodyPr>
          <a:lstStyle/>
          <a:p>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hidden variables would not cover the </a:t>
            </a:r>
            <a:r>
              <a:rPr lang="en-US" altLang="zh-CN" dirty="0" smtClean="0">
                <a:latin typeface="Times New Roman" panose="02020603050405020304" pitchFamily="18" charset="0"/>
                <a:cs typeface="Times New Roman" panose="02020603050405020304" pitchFamily="18" charset="0"/>
              </a:rPr>
              <a:t>hidden space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99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5608" y="256485"/>
            <a:ext cx="9640780" cy="769441"/>
          </a:xfrm>
          <a:prstGeom prst="rect">
            <a:avLst/>
          </a:prstGeom>
          <a:noFill/>
        </p:spPr>
        <p:txBody>
          <a:bodyPr wrap="none" lIns="91440" tIns="45720" rIns="91440" bIns="45720">
            <a:spAutoFit/>
          </a:bodyPr>
          <a:lstStyle/>
          <a:p>
            <a:pPr algn="ctr"/>
            <a:r>
              <a:rPr lang="en-US" altLang="zh-CN" sz="4400" b="1" dirty="0">
                <a:latin typeface="Sitka Small" panose="02000505000000020004" pitchFamily="2" charset="0"/>
              </a:rPr>
              <a:t>Classic Text Generation Models</a:t>
            </a: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descr="ä»ææ¬çæçSeq2Seqæ¨¡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74" y="2936915"/>
            <a:ext cx="5800725" cy="154305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40910" y="1113918"/>
            <a:ext cx="11419268" cy="1969770"/>
          </a:xfrm>
          <a:prstGeom prst="rect">
            <a:avLst/>
          </a:prstGeom>
          <a:noFill/>
        </p:spPr>
        <p:txBody>
          <a:bodyPr wrap="square" rtlCol="0">
            <a:spAutoFit/>
          </a:bodyPr>
          <a:lstStyle/>
          <a:p>
            <a:r>
              <a:rPr lang="en-US" altLang="zh-CN" sz="3200" b="1" dirty="0">
                <a:latin typeface="华文楷体" panose="02010600040101010101" pitchFamily="2" charset="-122"/>
                <a:ea typeface="华文楷体" panose="02010600040101010101" pitchFamily="2" charset="-122"/>
              </a:rPr>
              <a:t>2</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Seq2Seq </a:t>
            </a:r>
          </a:p>
          <a:p>
            <a:endParaRPr lang="en-US" altLang="zh-CN" dirty="0" smtClean="0">
              <a:latin typeface="华文楷体" panose="02010600040101010101" pitchFamily="2" charset="-122"/>
              <a:ea typeface="华文楷体" panose="02010600040101010101" pitchFamily="2" charset="-122"/>
            </a:endParaRPr>
          </a:p>
          <a:p>
            <a:r>
              <a:rPr lang="en-US" altLang="zh-CN" dirty="0" smtClean="0">
                <a:latin typeface="华文楷体" panose="02010600040101010101" pitchFamily="2" charset="-122"/>
                <a:ea typeface="华文楷体" panose="02010600040101010101" pitchFamily="2" charset="-122"/>
              </a:rPr>
              <a:t>Seq2Seq</a:t>
            </a:r>
            <a:r>
              <a:rPr lang="zh-CN" altLang="en-US" dirty="0" smtClean="0">
                <a:latin typeface="华文楷体" panose="02010600040101010101" pitchFamily="2" charset="-122"/>
                <a:ea typeface="华文楷体" panose="02010600040101010101" pitchFamily="2" charset="-122"/>
              </a:rPr>
              <a:t>技术</a:t>
            </a:r>
            <a:r>
              <a:rPr lang="zh-CN" altLang="en-US" dirty="0">
                <a:latin typeface="华文楷体" panose="02010600040101010101" pitchFamily="2" charset="-122"/>
                <a:ea typeface="华文楷体" panose="02010600040101010101" pitchFamily="2" charset="-122"/>
              </a:rPr>
              <a:t>突破了传统的固定大小输入问题框架</a:t>
            </a:r>
            <a:r>
              <a:rPr lang="zh-CN" altLang="en-US" dirty="0" smtClean="0">
                <a:latin typeface="华文楷体" panose="02010600040101010101" pitchFamily="2" charset="-122"/>
                <a:ea typeface="华文楷体" panose="02010600040101010101" pitchFamily="2" charset="-122"/>
              </a:rPr>
              <a:t>，并</a:t>
            </a:r>
            <a:r>
              <a:rPr lang="zh-CN" altLang="en-US" dirty="0">
                <a:latin typeface="华文楷体" panose="02010600040101010101" pitchFamily="2" charset="-122"/>
                <a:ea typeface="华文楷体" panose="02010600040101010101" pitchFamily="2" charset="-122"/>
              </a:rPr>
              <a:t>被证实</a:t>
            </a:r>
            <a:r>
              <a:rPr lang="zh-CN" altLang="en-US" dirty="0" smtClean="0">
                <a:latin typeface="华文楷体" panose="02010600040101010101" pitchFamily="2" charset="-122"/>
                <a:ea typeface="华文楷体" panose="02010600040101010101" pitchFamily="2" charset="-122"/>
              </a:rPr>
              <a:t>在翻译人</a:t>
            </a:r>
            <a:r>
              <a:rPr lang="zh-CN" altLang="en-US" dirty="0">
                <a:latin typeface="华文楷体" panose="02010600040101010101" pitchFamily="2" charset="-122"/>
                <a:ea typeface="华文楷体" panose="02010600040101010101" pitchFamily="2" charset="-122"/>
              </a:rPr>
              <a:t>机短问快答的应用中有着不俗的表现</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解决问题的主要思路是通过深度神经网络模型（常用的是</a:t>
            </a:r>
            <a:r>
              <a:rPr lang="en-US" altLang="zh-CN" dirty="0">
                <a:latin typeface="华文楷体" panose="02010600040101010101" pitchFamily="2" charset="-122"/>
                <a:ea typeface="华文楷体" panose="02010600040101010101" pitchFamily="2" charset="-122"/>
              </a:rPr>
              <a:t>LSTM</a:t>
            </a:r>
            <a:r>
              <a:rPr lang="zh-CN" altLang="en-US" dirty="0">
                <a:latin typeface="华文楷体" panose="02010600040101010101" pitchFamily="2" charset="-122"/>
                <a:ea typeface="华文楷体" panose="02010600040101010101" pitchFamily="2" charset="-122"/>
              </a:rPr>
              <a:t>，长短记忆网络，一种循环神经网络）将一个作为输入的序列</a:t>
            </a:r>
            <a:r>
              <a:rPr lang="zh-CN" altLang="en-US" dirty="0">
                <a:solidFill>
                  <a:srgbClr val="FF0000"/>
                </a:solidFill>
                <a:latin typeface="华文楷体" panose="02010600040101010101" pitchFamily="2" charset="-122"/>
                <a:ea typeface="华文楷体" panose="02010600040101010101" pitchFamily="2" charset="-122"/>
              </a:rPr>
              <a:t>映射</a:t>
            </a:r>
            <a:r>
              <a:rPr lang="zh-CN" altLang="en-US" dirty="0">
                <a:latin typeface="华文楷体" panose="02010600040101010101" pitchFamily="2" charset="-122"/>
                <a:ea typeface="华文楷体" panose="02010600040101010101" pitchFamily="2" charset="-122"/>
              </a:rPr>
              <a:t>为一个作为输出的序列，这一过程由编码输入与解码输出两个环节组成。如下图：</a:t>
            </a:r>
            <a:endParaRPr lang="en-US" altLang="zh-CN"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pic>
        <p:nvPicPr>
          <p:cNvPr id="1028" name="Picture 4" descr="http://static.datartisan.com/upload/attachment/2016/05/49Fgm5S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065" y="5292829"/>
            <a:ext cx="3467100" cy="4953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061413" y="2875744"/>
            <a:ext cx="2923504" cy="1604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endCxn id="1028" idx="0"/>
          </p:cNvCxnSpPr>
          <p:nvPr/>
        </p:nvCxnSpPr>
        <p:spPr>
          <a:xfrm flipH="1">
            <a:off x="2789615" y="4610636"/>
            <a:ext cx="1357382" cy="6821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49465" y="4655165"/>
            <a:ext cx="918841" cy="369332"/>
          </a:xfrm>
          <a:prstGeom prst="rect">
            <a:avLst/>
          </a:prstGeom>
          <a:noFill/>
        </p:spPr>
        <p:txBody>
          <a:bodyPr wrap="none" rtlCol="0">
            <a:spAutoFit/>
          </a:bodyPr>
          <a:lstStyle/>
          <a:p>
            <a:r>
              <a:rPr lang="en-US" altLang="zh-CN" dirty="0" smtClean="0">
                <a:solidFill>
                  <a:srgbClr val="FF0000"/>
                </a:solidFill>
              </a:rPr>
              <a:t>encode</a:t>
            </a:r>
            <a:endParaRPr lang="zh-CN" altLang="en-US" dirty="0">
              <a:solidFill>
                <a:srgbClr val="FF0000"/>
              </a:solidFill>
            </a:endParaRPr>
          </a:p>
        </p:txBody>
      </p:sp>
      <p:pic>
        <p:nvPicPr>
          <p:cNvPr id="1030" name="Picture 6" descr="http://static.datartisan.com/upload/attachment/2016/05/s1iSTLn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928" y="5291943"/>
            <a:ext cx="2752725" cy="676276"/>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6099176" y="2892648"/>
            <a:ext cx="2923504" cy="1604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7560928" y="4655165"/>
            <a:ext cx="1119433" cy="636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345510" y="4747412"/>
            <a:ext cx="925253" cy="369332"/>
          </a:xfrm>
          <a:prstGeom prst="rect">
            <a:avLst/>
          </a:prstGeom>
          <a:noFill/>
        </p:spPr>
        <p:txBody>
          <a:bodyPr wrap="none" rtlCol="0">
            <a:spAutoFit/>
          </a:bodyPr>
          <a:lstStyle/>
          <a:p>
            <a:r>
              <a:rPr lang="en-US" altLang="zh-CN" dirty="0" smtClean="0">
                <a:solidFill>
                  <a:srgbClr val="FF0000"/>
                </a:solidFill>
              </a:rPr>
              <a:t>decode</a:t>
            </a:r>
            <a:endParaRPr lang="zh-CN" altLang="en-US" dirty="0">
              <a:solidFill>
                <a:srgbClr val="FF0000"/>
              </a:solidFill>
            </a:endParaRPr>
          </a:p>
        </p:txBody>
      </p:sp>
      <p:sp>
        <p:nvSpPr>
          <p:cNvPr id="2" name="文本框 1"/>
          <p:cNvSpPr txBox="1"/>
          <p:nvPr/>
        </p:nvSpPr>
        <p:spPr>
          <a:xfrm>
            <a:off x="540910" y="6041890"/>
            <a:ext cx="9161482" cy="646331"/>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主要问题：</a:t>
            </a:r>
            <a:r>
              <a:rPr lang="en-US" altLang="zh-CN" dirty="0" smtClean="0">
                <a:latin typeface="华文楷体" panose="02010600040101010101" pitchFamily="2" charset="-122"/>
                <a:ea typeface="华文楷体" panose="02010600040101010101" pitchFamily="2" charset="-122"/>
              </a:rPr>
              <a:t>1 </a:t>
            </a:r>
            <a:r>
              <a:rPr lang="zh-CN" altLang="en-US" dirty="0" smtClean="0">
                <a:latin typeface="华文楷体" panose="02010600040101010101" pitchFamily="2" charset="-122"/>
                <a:ea typeface="华文楷体" panose="02010600040101010101" pitchFamily="2" charset="-122"/>
              </a:rPr>
              <a:t>随着生成的句子越来越长，</a:t>
            </a:r>
            <a:r>
              <a:rPr lang="en-US" altLang="zh-CN" dirty="0" smtClean="0">
                <a:latin typeface="华文楷体" panose="02010600040101010101" pitchFamily="2" charset="-122"/>
                <a:ea typeface="华文楷体" panose="02010600040101010101" pitchFamily="2" charset="-122"/>
              </a:rPr>
              <a:t>RNN</a:t>
            </a:r>
            <a:r>
              <a:rPr lang="zh-CN" altLang="en-US" dirty="0" smtClean="0">
                <a:latin typeface="华文楷体" panose="02010600040101010101" pitchFamily="2" charset="-122"/>
                <a:ea typeface="华文楷体" panose="02010600040101010101" pitchFamily="2" charset="-122"/>
              </a:rPr>
              <a:t>的</a:t>
            </a:r>
            <a:r>
              <a:rPr lang="zh-CN" altLang="en-US" dirty="0" smtClean="0">
                <a:solidFill>
                  <a:srgbClr val="FF0000"/>
                </a:solidFill>
                <a:latin typeface="华文楷体" panose="02010600040101010101" pitchFamily="2" charset="-122"/>
                <a:ea typeface="华文楷体" panose="02010600040101010101" pitchFamily="2" charset="-122"/>
              </a:rPr>
              <a:t>误差会逐渐积累</a:t>
            </a:r>
            <a:r>
              <a:rPr lang="zh-CN" altLang="en-US" dirty="0" smtClean="0">
                <a:latin typeface="华文楷体" panose="02010600040101010101" pitchFamily="2" charset="-122"/>
                <a:ea typeface="华文楷体" panose="02010600040101010101" pitchFamily="2" charset="-122"/>
              </a:rPr>
              <a:t>，后面的词会越来越离谱</a:t>
            </a:r>
            <a:endParaRPr lang="en-US" altLang="zh-CN" dirty="0" smtClean="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2 </a:t>
            </a:r>
            <a:r>
              <a:rPr lang="zh-CN" altLang="en-US" dirty="0" smtClean="0">
                <a:latin typeface="华文楷体" panose="02010600040101010101" pitchFamily="2" charset="-122"/>
                <a:ea typeface="华文楷体" panose="02010600040101010101" pitchFamily="2" charset="-122"/>
              </a:rPr>
              <a:t>从</a:t>
            </a:r>
            <a:r>
              <a:rPr lang="en-US" altLang="zh-CN" dirty="0">
                <a:latin typeface="华文楷体" panose="02010600040101010101" pitchFamily="2" charset="-122"/>
                <a:ea typeface="华文楷体" panose="02010600040101010101" pitchFamily="2" charset="-122"/>
              </a:rPr>
              <a:t>random </a:t>
            </a:r>
            <a:r>
              <a:rPr lang="en-US" altLang="zh-CN" dirty="0" smtClean="0">
                <a:latin typeface="华文楷体" panose="02010600040101010101" pitchFamily="2" charset="-122"/>
                <a:ea typeface="华文楷体" panose="02010600040101010101" pitchFamily="2" charset="-122"/>
              </a:rPr>
              <a:t>latent representations</a:t>
            </a:r>
            <a:r>
              <a:rPr lang="zh-CN" altLang="en-US" dirty="0" smtClean="0">
                <a:latin typeface="华文楷体" panose="02010600040101010101" pitchFamily="2" charset="-122"/>
                <a:ea typeface="华文楷体" panose="02010600040101010101" pitchFamily="2" charset="-122"/>
              </a:rPr>
              <a:t>生成的</a:t>
            </a:r>
            <a:r>
              <a:rPr lang="zh-CN" altLang="en-US" dirty="0" smtClean="0">
                <a:solidFill>
                  <a:srgbClr val="FF0000"/>
                </a:solidFill>
                <a:latin typeface="华文楷体" panose="02010600040101010101" pitchFamily="2" charset="-122"/>
                <a:ea typeface="华文楷体" panose="02010600040101010101" pitchFamily="2" charset="-122"/>
              </a:rPr>
              <a:t>句子长度</a:t>
            </a:r>
            <a:r>
              <a:rPr lang="zh-CN" altLang="en-US" dirty="0" smtClean="0">
                <a:latin typeface="华文楷体" panose="02010600040101010101" pitchFamily="2" charset="-122"/>
                <a:ea typeface="华文楷体" panose="02010600040101010101" pitchFamily="2" charset="-122"/>
              </a:rPr>
              <a:t>往往难以控制</a:t>
            </a:r>
            <a:endParaRPr lang="zh-CN" altLang="en-US" dirty="0">
              <a:latin typeface="华文楷体" panose="02010600040101010101" pitchFamily="2" charset="-122"/>
              <a:ea typeface="华文楷体" panose="02010600040101010101" pitchFamily="2" charset="-122"/>
            </a:endParaRPr>
          </a:p>
        </p:txBody>
      </p:sp>
      <p:sp>
        <p:nvSpPr>
          <p:cNvPr id="4" name="文本框 3"/>
          <p:cNvSpPr txBox="1"/>
          <p:nvPr/>
        </p:nvSpPr>
        <p:spPr>
          <a:xfrm>
            <a:off x="540910" y="3500094"/>
            <a:ext cx="1893467" cy="369332"/>
          </a:xfrm>
          <a:prstGeom prst="rect">
            <a:avLst/>
          </a:prstGeom>
          <a:noFill/>
        </p:spPr>
        <p:txBody>
          <a:bodyPr wrap="none" rtlCol="0">
            <a:spAutoFit/>
          </a:bodyPr>
          <a:lstStyle/>
          <a:p>
            <a:r>
              <a:rPr lang="en-US" altLang="zh-CN" dirty="0" smtClean="0">
                <a:solidFill>
                  <a:srgbClr val="FF0000"/>
                </a:solidFill>
              </a:rPr>
              <a:t>Evaluation model</a:t>
            </a:r>
            <a:endParaRPr lang="zh-CN" altLang="en-US" dirty="0">
              <a:solidFill>
                <a:srgbClr val="FF0000"/>
              </a:solidFill>
            </a:endParaRPr>
          </a:p>
        </p:txBody>
      </p:sp>
    </p:spTree>
    <p:extLst>
      <p:ext uri="{BB962C8B-B14F-4D97-AF65-F5344CB8AC3E}">
        <p14:creationId xmlns:p14="http://schemas.microsoft.com/office/powerpoint/2010/main" val="394050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811" y="271781"/>
            <a:ext cx="2464136" cy="769441"/>
          </a:xfrm>
          <a:prstGeom prst="rect">
            <a:avLst/>
          </a:prstGeom>
          <a:noFill/>
        </p:spPr>
        <p:txBody>
          <a:bodyPr wrap="none" lIns="91440" tIns="45720" rIns="91440" bIns="45720">
            <a:spAutoFit/>
          </a:bodyPr>
          <a:lstStyle/>
          <a:p>
            <a:pPr algn="ctr"/>
            <a:r>
              <a:rPr lang="en-US" altLang="zh-CN" sz="4400" b="1" dirty="0" smtClean="0">
                <a:latin typeface="Sitka Small" panose="02000505000000020004" pitchFamily="2" charset="0"/>
              </a:rPr>
              <a:t>Metrics</a:t>
            </a: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3140838873"/>
              </p:ext>
            </p:extLst>
          </p:nvPr>
        </p:nvGraphicFramePr>
        <p:xfrm>
          <a:off x="826049" y="1226754"/>
          <a:ext cx="10809359" cy="5025181"/>
        </p:xfrm>
        <a:graphic>
          <a:graphicData uri="http://schemas.openxmlformats.org/drawingml/2006/table">
            <a:tbl>
              <a:tblPr bandRow="1">
                <a:tableStyleId>{5C22544A-7EE6-4342-B048-85BDC9FD1C3A}</a:tableStyleId>
              </a:tblPr>
              <a:tblGrid>
                <a:gridCol w="2141032">
                  <a:extLst>
                    <a:ext uri="{9D8B030D-6E8A-4147-A177-3AD203B41FA5}">
                      <a16:colId xmlns:a16="http://schemas.microsoft.com/office/drawing/2014/main" val="988544019"/>
                    </a:ext>
                  </a:extLst>
                </a:gridCol>
                <a:gridCol w="8668327">
                  <a:extLst>
                    <a:ext uri="{9D8B030D-6E8A-4147-A177-3AD203B41FA5}">
                      <a16:colId xmlns:a16="http://schemas.microsoft.com/office/drawing/2014/main" val="1676399172"/>
                    </a:ext>
                  </a:extLst>
                </a:gridCol>
              </a:tblGrid>
              <a:tr h="1002808">
                <a:tc>
                  <a:txBody>
                    <a:bodyPr/>
                    <a:lstStyle/>
                    <a:p>
                      <a:r>
                        <a:rPr lang="en-US" altLang="zh-CN" sz="1800" b="1" dirty="0" smtClean="0">
                          <a:latin typeface="华文楷体" panose="02010600040101010101" pitchFamily="2" charset="-122"/>
                          <a:ea typeface="华文楷体" panose="02010600040101010101" pitchFamily="2" charset="-122"/>
                        </a:rPr>
                        <a:t>BLEU</a:t>
                      </a:r>
                      <a:endParaRPr lang="zh-CN" altLang="en-US" dirty="0"/>
                    </a:p>
                  </a:txBody>
                  <a:tcPr/>
                </a:tc>
                <a:tc>
                  <a:txBody>
                    <a:bodyPr/>
                    <a:lstStyle/>
                    <a:p>
                      <a:r>
                        <a:rPr lang="zh-CN" altLang="en-US" dirty="0" smtClean="0">
                          <a:latin typeface="华文楷体" panose="02010600040101010101" pitchFamily="2" charset="-122"/>
                          <a:ea typeface="华文楷体" panose="02010600040101010101" pitchFamily="2" charset="-122"/>
                        </a:rPr>
                        <a:t>一种基于精确度的相似性的度量方法，用于测量生成文本和参考译文中</a:t>
                      </a:r>
                      <a:r>
                        <a:rPr lang="en-US" altLang="zh-CN" dirty="0" smtClean="0">
                          <a:latin typeface="华文楷体" panose="02010600040101010101" pitchFamily="2" charset="-122"/>
                          <a:ea typeface="华文楷体" panose="02010600040101010101" pitchFamily="2" charset="-122"/>
                        </a:rPr>
                        <a:t>n</a:t>
                      </a:r>
                      <a:r>
                        <a:rPr lang="zh-CN" altLang="en-US" dirty="0" smtClean="0">
                          <a:latin typeface="华文楷体" panose="02010600040101010101" pitchFamily="2" charset="-122"/>
                          <a:ea typeface="华文楷体" panose="02010600040101010101" pitchFamily="2" charset="-122"/>
                        </a:rPr>
                        <a:t>元组共同出现的程度</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常见的有</a:t>
                      </a:r>
                      <a:r>
                        <a:rPr lang="en-US" altLang="zh-CN" dirty="0" smtClean="0">
                          <a:latin typeface="华文楷体" panose="02010600040101010101" pitchFamily="2" charset="-122"/>
                          <a:ea typeface="华文楷体" panose="02010600040101010101" pitchFamily="2" charset="-122"/>
                        </a:rPr>
                        <a:t>BLEU-2, BLEU-3, BLEU-4</a:t>
                      </a:r>
                      <a:endParaRPr lang="en-US" altLang="zh-CN" b="1" dirty="0" smtClean="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538818782"/>
                  </a:ext>
                </a:extLst>
              </a:tr>
              <a:tr h="10028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华文楷体" panose="02010600040101010101" pitchFamily="2" charset="-122"/>
                          <a:ea typeface="华文楷体" panose="02010600040101010101" pitchFamily="2" charset="-122"/>
                        </a:rPr>
                        <a:t>ROUGE</a:t>
                      </a:r>
                    </a:p>
                    <a:p>
                      <a:endParaRPr lang="zh-CN" altLang="en-US" dirty="0"/>
                    </a:p>
                  </a:txBody>
                  <a:tcPr/>
                </a:tc>
                <a:tc>
                  <a:txBody>
                    <a:bodyPr/>
                    <a:lstStyle/>
                    <a:p>
                      <a:r>
                        <a:rPr lang="zh-CN" altLang="en-US" dirty="0" smtClean="0">
                          <a:latin typeface="华文楷体" panose="02010600040101010101" pitchFamily="2" charset="-122"/>
                          <a:ea typeface="华文楷体" panose="02010600040101010101" pitchFamily="2" charset="-122"/>
                        </a:rPr>
                        <a:t>基于</a:t>
                      </a:r>
                      <a:r>
                        <a:rPr lang="en-US" altLang="zh-CN" dirty="0" smtClean="0">
                          <a:latin typeface="华文楷体" panose="02010600040101010101" pitchFamily="2" charset="-122"/>
                          <a:ea typeface="华文楷体" panose="02010600040101010101" pitchFamily="2" charset="-122"/>
                        </a:rPr>
                        <a:t>Recall</a:t>
                      </a:r>
                      <a:r>
                        <a:rPr lang="zh-CN" altLang="en-US" dirty="0" smtClean="0">
                          <a:latin typeface="华文楷体" panose="02010600040101010101" pitchFamily="2" charset="-122"/>
                          <a:ea typeface="华文楷体" panose="02010600040101010101" pitchFamily="2" charset="-122"/>
                        </a:rPr>
                        <a:t>的相似性度量方法，主要考察翻译的忠实性和充分性，但是难以考察流畅度</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常见的有</a:t>
                      </a:r>
                      <a:r>
                        <a:rPr lang="en-US" altLang="zh-CN" dirty="0" smtClean="0">
                          <a:latin typeface="华文楷体" panose="02010600040101010101" pitchFamily="2" charset="-122"/>
                          <a:ea typeface="华文楷体" panose="02010600040101010101" pitchFamily="2" charset="-122"/>
                        </a:rPr>
                        <a:t>ROUGE-N</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ROUGE-L</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ROUGE-W</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ROUGE-S</a:t>
                      </a:r>
                      <a:r>
                        <a:rPr lang="zh-CN" altLang="en-US" dirty="0" smtClean="0">
                          <a:latin typeface="华文楷体" panose="02010600040101010101" pitchFamily="2" charset="-122"/>
                          <a:ea typeface="华文楷体" panose="02010600040101010101" pitchFamily="2" charset="-122"/>
                        </a:rPr>
                        <a:t>四类</a:t>
                      </a:r>
                      <a:endParaRPr lang="en-US" altLang="zh-CN" b="1" dirty="0" smtClean="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3117029276"/>
                  </a:ext>
                </a:extLst>
              </a:tr>
              <a:tr h="406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latin typeface="华文楷体" panose="02010600040101010101" pitchFamily="2" charset="-122"/>
                          <a:ea typeface="华文楷体" panose="02010600040101010101" pitchFamily="2" charset="-122"/>
                        </a:rPr>
                        <a:t>METEOR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基于</a:t>
                      </a:r>
                      <a:r>
                        <a:rPr lang="en-US" altLang="zh-CN" dirty="0" smtClean="0">
                          <a:latin typeface="华文楷体" panose="02010600040101010101" pitchFamily="2" charset="-122"/>
                          <a:ea typeface="华文楷体" panose="02010600040101010101" pitchFamily="2" charset="-122"/>
                        </a:rPr>
                        <a:t>recall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precision</a:t>
                      </a:r>
                      <a:r>
                        <a:rPr lang="zh-CN" altLang="en-US" dirty="0" smtClean="0">
                          <a:latin typeface="华文楷体" panose="02010600040101010101" pitchFamily="2" charset="-122"/>
                          <a:ea typeface="华文楷体" panose="02010600040101010101" pitchFamily="2" charset="-122"/>
                        </a:rPr>
                        <a:t>的调和平均</a:t>
                      </a:r>
                      <a:endParaRPr lang="en-US" altLang="zh-CN" dirty="0" smtClean="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688620802"/>
                  </a:ext>
                </a:extLst>
              </a:tr>
              <a:tr h="406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latin typeface="华文楷体" panose="02010600040101010101" pitchFamily="2" charset="-122"/>
                          <a:ea typeface="华文楷体" panose="02010600040101010101" pitchFamily="2" charset="-122"/>
                        </a:rPr>
                        <a:t>CIDEr</a:t>
                      </a:r>
                      <a:endParaRPr lang="en-US" altLang="zh-CN" b="1" dirty="0" smtClean="0">
                        <a:latin typeface="华文楷体" panose="02010600040101010101" pitchFamily="2" charset="-122"/>
                        <a:ea typeface="华文楷体" panose="0201060004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楷体" panose="02010600040101010101" pitchFamily="2" charset="-122"/>
                          <a:ea typeface="华文楷体" panose="02010600040101010101" pitchFamily="2" charset="-122"/>
                        </a:rPr>
                        <a:t>基于共识的评价标准</a:t>
                      </a:r>
                      <a:endParaRPr lang="en-US" altLang="zh-CN" dirty="0" smtClean="0">
                        <a:latin typeface="华文楷体" panose="02010600040101010101" pitchFamily="2" charset="-122"/>
                        <a:ea typeface="华文楷体" panose="02010600040101010101" pitchFamily="2" charset="-122"/>
                      </a:endParaRPr>
                    </a:p>
                  </a:txBody>
                  <a:tcPr/>
                </a:tc>
                <a:extLst>
                  <a:ext uri="{0D108BD9-81ED-4DB2-BD59-A6C34878D82A}">
                    <a16:rowId xmlns:a16="http://schemas.microsoft.com/office/drawing/2014/main" val="1797687358"/>
                  </a:ext>
                </a:extLst>
              </a:tr>
              <a:tr h="22061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华文楷体" panose="02010600040101010101" pitchFamily="2" charset="-122"/>
                          <a:ea typeface="华文楷体" panose="02010600040101010101" pitchFamily="2" charset="-122"/>
                        </a:rPr>
                        <a:t>人工评价</a:t>
                      </a:r>
                      <a:endParaRPr lang="en-US" altLang="zh-CN" b="1" dirty="0" smtClean="0">
                        <a:latin typeface="华文楷体" panose="02010600040101010101" pitchFamily="2" charset="-122"/>
                        <a:ea typeface="华文楷体" panose="02010600040101010101" pitchFamily="2" charset="-122"/>
                      </a:endParaRPr>
                    </a:p>
                    <a:p>
                      <a:endParaRPr lang="zh-CN" altLang="en-US" dirty="0"/>
                    </a:p>
                  </a:txBody>
                  <a:tcPr/>
                </a:tc>
                <a:tc>
                  <a:txBody>
                    <a:bodyPr/>
                    <a:lstStyle/>
                    <a:p>
                      <a:r>
                        <a:rPr lang="zh-CN" altLang="en-US" dirty="0" smtClean="0">
                          <a:latin typeface="华文楷体" panose="02010600040101010101" pitchFamily="2" charset="-122"/>
                          <a:ea typeface="华文楷体" panose="02010600040101010101" pitchFamily="2" charset="-122"/>
                        </a:rPr>
                        <a:t>除了客观的自动化度量标准以外，人工主观的打分虽然效率不高，但是也是评价很多算 法性能的重要指标，</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微软在其</a:t>
                      </a:r>
                      <a:r>
                        <a:rPr lang="en-US" altLang="zh-CN" dirty="0" smtClean="0">
                          <a:latin typeface="华文楷体" panose="02010600040101010101" pitchFamily="2" charset="-122"/>
                          <a:ea typeface="华文楷体" panose="02010600040101010101" pitchFamily="2" charset="-122"/>
                        </a:rPr>
                        <a:t>VTTChallenge2016</a:t>
                      </a:r>
                      <a:r>
                        <a:rPr lang="zh-CN" altLang="en-US" dirty="0" smtClean="0">
                          <a:latin typeface="华文楷体" panose="02010600040101010101" pitchFamily="2" charset="-122"/>
                          <a:ea typeface="华文楷体" panose="02010600040101010101" pitchFamily="2" charset="-122"/>
                        </a:rPr>
                        <a:t>中提出了三点主观评价标准：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 流畅度：评价生成语句的逻辑和可读性。</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 相关性：评价生成语句是否包含与原视频段相关和重要的物体</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动作</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事件等。</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 助盲性：评价生成语句对一个实力有缺陷的人去理解其表示的视频片段到底有多大的帮助。</a:t>
                      </a:r>
                      <a:endParaRPr lang="zh-CN" altLang="en-US" dirty="0"/>
                    </a:p>
                  </a:txBody>
                  <a:tcPr/>
                </a:tc>
                <a:extLst>
                  <a:ext uri="{0D108BD9-81ED-4DB2-BD59-A6C34878D82A}">
                    <a16:rowId xmlns:a16="http://schemas.microsoft.com/office/drawing/2014/main" val="2842122257"/>
                  </a:ext>
                </a:extLst>
              </a:tr>
            </a:tbl>
          </a:graphicData>
        </a:graphic>
      </p:graphicFrame>
    </p:spTree>
    <p:extLst>
      <p:ext uri="{BB962C8B-B14F-4D97-AF65-F5344CB8AC3E}">
        <p14:creationId xmlns:p14="http://schemas.microsoft.com/office/powerpoint/2010/main" val="161071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1121" y="258902"/>
            <a:ext cx="8228535" cy="769441"/>
          </a:xfrm>
          <a:prstGeom prst="rect">
            <a:avLst/>
          </a:prstGeom>
          <a:noFill/>
        </p:spPr>
        <p:txBody>
          <a:bodyPr wrap="none" lIns="91440" tIns="45720" rIns="91440" bIns="45720">
            <a:spAutoFit/>
          </a:bodyPr>
          <a:lstStyle/>
          <a:p>
            <a:pPr algn="ctr"/>
            <a:r>
              <a:rPr lang="en-US" altLang="zh-CN" sz="4400" b="1" dirty="0" smtClean="0">
                <a:latin typeface="Sitka Small" panose="02000505000000020004" pitchFamily="2" charset="0"/>
              </a:rPr>
              <a:t>GANs for Text Generation?</a:t>
            </a:r>
            <a:endParaRPr lang="zh-CN" altLang="en-US" sz="44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2"/>
          <a:stretch>
            <a:fillRect/>
          </a:stretch>
        </p:blipFill>
        <p:spPr>
          <a:xfrm>
            <a:off x="1301822" y="1463744"/>
            <a:ext cx="9127639" cy="4320514"/>
          </a:xfrm>
          <a:prstGeom prst="rect">
            <a:avLst/>
          </a:prstGeom>
        </p:spPr>
      </p:pic>
      <p:sp>
        <p:nvSpPr>
          <p:cNvPr id="7" name="文本框 6"/>
          <p:cNvSpPr txBox="1"/>
          <p:nvPr/>
        </p:nvSpPr>
        <p:spPr>
          <a:xfrm>
            <a:off x="10760765" y="6082748"/>
            <a:ext cx="954107" cy="369332"/>
          </a:xfrm>
          <a:prstGeom prst="rect">
            <a:avLst/>
          </a:prstGeom>
          <a:solidFill>
            <a:schemeClr val="accent1">
              <a:lumMod val="20000"/>
              <a:lumOff val="80000"/>
            </a:schemeClr>
          </a:solidFill>
          <a:ln>
            <a:noFill/>
          </a:ln>
        </p:spPr>
        <p:txBody>
          <a:bodyPr wrap="none" rtlCol="0">
            <a:spAutoFit/>
          </a:bodyPr>
          <a:lstStyle/>
          <a:p>
            <a:r>
              <a:rPr lang="en-US" altLang="zh-CN" dirty="0" smtClean="0">
                <a:hlinkClick r:id="rId3"/>
              </a:rPr>
              <a:t>&lt;LINK&gt;</a:t>
            </a:r>
            <a:endParaRPr lang="zh-CN" altLang="en-US" dirty="0"/>
          </a:p>
        </p:txBody>
      </p:sp>
    </p:spTree>
    <p:extLst>
      <p:ext uri="{BB962C8B-B14F-4D97-AF65-F5344CB8AC3E}">
        <p14:creationId xmlns:p14="http://schemas.microsoft.com/office/powerpoint/2010/main" val="3211720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2674</Words>
  <Application>Microsoft Office PowerPoint</Application>
  <PresentationFormat>宽屏</PresentationFormat>
  <Paragraphs>233</Paragraphs>
  <Slides>34</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medium-content-sans-serif-font</vt:lpstr>
      <vt:lpstr>等线</vt:lpstr>
      <vt:lpstr>等线 Light</vt:lpstr>
      <vt:lpstr>华文楷体</vt:lpstr>
      <vt:lpstr>华文隶书</vt:lpstr>
      <vt:lpstr>Arial</vt:lpstr>
      <vt:lpstr>Arial Black</vt:lpstr>
      <vt:lpstr>Bodoni MT</vt:lpstr>
      <vt:lpstr>Cambria Math</vt:lpstr>
      <vt:lpstr>Sitka Banner</vt:lpstr>
      <vt:lpstr>Sitka Small</vt:lpstr>
      <vt:lpstr>Times New Roman</vt:lpstr>
      <vt:lpstr>Office 主题​​</vt:lpstr>
      <vt:lpstr>GAN for Text Generation ?</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我的感受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 for Text Generation ?</dc:title>
  <dc:creator>王 勇程</dc:creator>
  <cp:lastModifiedBy>王 勇程</cp:lastModifiedBy>
  <cp:revision>90</cp:revision>
  <dcterms:created xsi:type="dcterms:W3CDTF">2018-11-22T07:33:04Z</dcterms:created>
  <dcterms:modified xsi:type="dcterms:W3CDTF">2018-11-27T08:55:36Z</dcterms:modified>
</cp:coreProperties>
</file>