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7" r:id="rId2"/>
    <p:sldId id="309" r:id="rId3"/>
    <p:sldId id="271" r:id="rId4"/>
    <p:sldId id="258" r:id="rId5"/>
    <p:sldId id="256" r:id="rId6"/>
    <p:sldId id="257" r:id="rId7"/>
    <p:sldId id="280" r:id="rId8"/>
    <p:sldId id="281" r:id="rId9"/>
    <p:sldId id="311" r:id="rId10"/>
    <p:sldId id="288" r:id="rId11"/>
    <p:sldId id="282" r:id="rId12"/>
    <p:sldId id="283" r:id="rId13"/>
    <p:sldId id="284" r:id="rId14"/>
    <p:sldId id="286" r:id="rId15"/>
    <p:sldId id="287" r:id="rId16"/>
    <p:sldId id="296" r:id="rId17"/>
    <p:sldId id="292" r:id="rId18"/>
    <p:sldId id="293" r:id="rId19"/>
    <p:sldId id="297" r:id="rId20"/>
    <p:sldId id="294" r:id="rId21"/>
    <p:sldId id="295" r:id="rId22"/>
    <p:sldId id="298" r:id="rId23"/>
    <p:sldId id="299" r:id="rId24"/>
    <p:sldId id="300" r:id="rId25"/>
    <p:sldId id="312" r:id="rId26"/>
    <p:sldId id="313" r:id="rId27"/>
    <p:sldId id="314" r:id="rId28"/>
    <p:sldId id="310" r:id="rId29"/>
    <p:sldId id="30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3155-A964-4A8D-B7BD-BBB4023DA8B6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28B2F-C5CC-4709-B754-5979D310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資料量相較文獻中相對不足，可能造成準確率下降，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28B2F-C5CC-4709-B754-5979D310635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15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基於此文獻進行匯率特徵的探討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28B2F-C5CC-4709-B754-5979D310635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9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新增框框解釋所採用股票的結果原因，比如說全國電子，為何</a:t>
            </a:r>
            <a:r>
              <a:rPr lang="en-US" altLang="zh-TW" dirty="0" smtClean="0"/>
              <a:t>83%</a:t>
            </a:r>
          </a:p>
          <a:p>
            <a:r>
              <a:rPr lang="zh-TW" altLang="en-US" dirty="0" smtClean="0"/>
              <a:t>勝率欄位定義問題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8B2F-C5CC-4709-B754-5979D310635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4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5A1AF-3601-4633-3596-A29B4EFF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38A8D-61BB-4E80-7110-C5BB5BCD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FE9C9-F3A2-E56F-3274-70F423E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C0ED-00D0-4763-AAEB-24031D88DD1E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5580-D1DC-C981-1A63-B5187E4B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522C0-F776-CEDD-9F71-B83C2242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4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C754B-B172-9EF5-5079-B296D5A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BB3DE7-9619-940F-2A62-34271441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A9359-0B87-A2A6-E803-B22B101B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D5C-38C0-4136-90B6-46CBC3306549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0CC88E-EE97-713E-2C92-C116A9EF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20BA2-ACA4-EBF7-D00A-6F23EBED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8C6D8C-D180-A83F-FC40-28EEFDB63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FFA09-60C6-48F8-83C5-D46D35FF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6A2E5-3BD8-90F2-03B5-EE3175AE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3C31-5327-47A1-8D2E-44A1415F3C0D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336AF-5C7E-90E5-D596-D41B488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8375B2-3838-C1AC-965C-E97BA91D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AC700-CADD-654C-B443-84260D06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FF055-6D57-684D-6117-182845C5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7D03F-CE34-187A-033B-804298F2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D48-6018-4AA1-8BA2-DE3E0AACCDED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CE810C-6384-DF75-5174-FDFC6EB1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9949F-0E4B-7A37-735A-19AFBA1C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0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191E9-92B3-BCB6-4EBD-DD3D547D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9395D4-DDA3-D718-0ACE-FA426BCF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4DCE0-9ED1-FE7A-2BA9-43E3FFE4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5576-6910-442C-A5AE-98472986C134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854F8-8E12-1AA3-B76D-C6E50C2F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625082-252A-0B90-AD7A-69B27DF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1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4524B-F89A-1751-B98B-F942B428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75F94-2ED8-DFD9-A881-EB18AFD18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1E7BF-8ADE-8ABD-12E3-404EA9F8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8CC326-9349-92D4-C624-363B17C7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2A83-F785-4A5F-88DC-68E96B54AA2C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A7541A-0D75-35E0-DB73-9459DB4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F954F-6040-AB77-5216-E0D808C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8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3348B-E525-414E-712F-19D2F63C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E9193D-FD3F-88B0-47AF-C4E43F3F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A58119-8857-32DC-E893-8CF8E8F3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50D7E6-D939-ABBB-E0A4-9EE7C1AC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4CE1E2-B80B-2B25-4BE7-4699A6D3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0ABD47-FCD5-5931-108E-56F08DD9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815-413E-4B13-B64A-EC17C7A5C1CE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FCF079-771F-8CC2-FF18-B48B1E53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0689E8-6E91-5FB5-E2BE-2E05C47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4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9D4B9-FED4-666E-A52E-64F5A8B7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236047-99A9-4EA6-0589-628EB70E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A27C-08F5-4A44-939B-C95443076419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FEEAF0-D62B-552B-C600-E2E05D97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E381A2-3046-4436-63C7-080268C1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F5F6A5-D42D-7CEC-F11D-580A4BA1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CE68-8732-434B-9562-F576868EF619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534DF9-E43F-3B9D-3027-469B35D0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9A8E23-DCC2-698E-BEA2-B6B2BE7F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FDAD-17C8-37A5-3410-D8A3EC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7064E-4A0D-2FB4-334E-52EC1F65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437FAB-B6AF-E4CA-37FC-97684C2F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59F98-CC02-CEDA-8E4D-31D334E0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32EF-F18C-464A-973F-80243DD8A3D2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5913E9-879D-DAA1-E9CC-09E362D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FC51FC-18D4-C7DA-B38A-733D87D0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A2B9-2C6E-F54E-34F3-3EE9A89E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D5F956-7940-0675-FA60-951C40C33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FFFB7A-A0A8-090A-7605-CFA1C22FC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FC6FFE-CF26-624A-07AC-92D53753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9E35-F091-4B27-9AE6-54F84F8DF853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101DD0-5B1D-2D1B-2F29-81177128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EEBB6-DBFD-26FE-8A33-2C0C3BFD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30A007-6372-1463-04A8-3579A520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7B1273-EBFF-0138-AAB6-48D537C7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7A318-5506-5CB8-BCB8-E2B5D5F8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CF8B-9EEF-4B71-9245-58AAF94E5E16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AC5E9-5EA0-E010-9B80-DA5E5E3CF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AD5A5-4CCE-F45E-C41B-BCCB8C201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C48C-0195-4405-B659-AF325C9E37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2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url.cc/bG870v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C9E1B-CEF4-10FC-EEBF-B4DDFCA1E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5" y="1035896"/>
            <a:ext cx="11197087" cy="23876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機器學習：股票漲跌預測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C48562A-4348-D655-DD48-23CF7C703EE4}"/>
              </a:ext>
            </a:extLst>
          </p:cNvPr>
          <p:cNvCxnSpPr/>
          <p:nvPr/>
        </p:nvCxnSpPr>
        <p:spPr>
          <a:xfrm>
            <a:off x="815440" y="3414103"/>
            <a:ext cx="10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3-研究所推甄\推甄研究所\0備審\3成大\400px-Roundel_of_National_Cheng_Kung_University.svg.png">
            <a:extLst>
              <a:ext uri="{FF2B5EF4-FFF2-40B4-BE49-F238E27FC236}">
                <a16:creationId xmlns:a16="http://schemas.microsoft.com/office/drawing/2014/main" id="{FB29233D-7911-796C-64B2-62B3A47C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" y="33349"/>
            <a:ext cx="2326547" cy="21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EC74B38-4D98-11C9-5732-670F34EFDD83}"/>
              </a:ext>
            </a:extLst>
          </p:cNvPr>
          <p:cNvSpPr txBox="1"/>
          <p:nvPr/>
        </p:nvSpPr>
        <p:spPr>
          <a:xfrm>
            <a:off x="2187275" y="3423496"/>
            <a:ext cx="781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>
                <a:solidFill>
                  <a:schemeClr val="accent1"/>
                </a:solidFill>
              </a:rPr>
              <a:t>MACHINE LEARNING AND BIOINFORMATICS</a:t>
            </a:r>
            <a:endParaRPr lang="zh-TW" alt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A320C1-490E-762A-1573-1ADB18D5804A}"/>
              </a:ext>
            </a:extLst>
          </p:cNvPr>
          <p:cNvSpPr txBox="1"/>
          <p:nvPr/>
        </p:nvSpPr>
        <p:spPr>
          <a:xfrm>
            <a:off x="4840704" y="4127258"/>
            <a:ext cx="2749471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教授：</a:t>
            </a:r>
            <a:r>
              <a:rPr lang="zh-TW" altLang="en-US" sz="2000" b="0" i="0" dirty="0">
                <a:solidFill>
                  <a:srgbClr val="5A5A50"/>
                </a:solidFill>
                <a:effectLst/>
                <a:latin typeface="Arial" panose="020B0604020202020204" pitchFamily="34" charset="0"/>
              </a:rPr>
              <a:t>張天豪</a:t>
            </a:r>
            <a:endParaRPr lang="en-US" altLang="zh-TW" sz="2000" b="0" i="0" dirty="0">
              <a:solidFill>
                <a:srgbClr val="5A5A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5A5A50"/>
                </a:solidFill>
                <a:latin typeface="Arial" panose="020B0604020202020204" pitchFamily="34" charset="0"/>
              </a:rPr>
              <a:t>報告：</a:t>
            </a:r>
            <a:r>
              <a:rPr lang="zh-TW" altLang="en-US" sz="2000" dirty="0"/>
              <a:t>杜昀澤、謝亞城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3CA506-D61D-A58F-A0A6-93BC7E988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1"/>
          <a:stretch/>
        </p:blipFill>
        <p:spPr>
          <a:xfrm>
            <a:off x="8969552" y="1806094"/>
            <a:ext cx="294370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B1BE6-0090-E408-ED09-0C537BA2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C9694B6-255F-3370-1EC7-DCC773C4B11A}"/>
              </a:ext>
            </a:extLst>
          </p:cNvPr>
          <p:cNvGraphicFramePr>
            <a:graphicFrameLocks noGrp="1"/>
          </p:cNvGraphicFramePr>
          <p:nvPr/>
        </p:nvGraphicFramePr>
        <p:xfrm>
          <a:off x="777380" y="493163"/>
          <a:ext cx="1063724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18620">
                  <a:extLst>
                    <a:ext uri="{9D8B030D-6E8A-4147-A177-3AD203B41FA5}">
                      <a16:colId xmlns:a16="http://schemas.microsoft.com/office/drawing/2014/main" val="1338440051"/>
                    </a:ext>
                  </a:extLst>
                </a:gridCol>
                <a:gridCol w="5318620">
                  <a:extLst>
                    <a:ext uri="{9D8B030D-6E8A-4147-A177-3AD203B41FA5}">
                      <a16:colId xmlns:a16="http://schemas.microsoft.com/office/drawing/2014/main" val="383073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技術指標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縮寫或描述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Simple moving 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SMA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7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Weighted 14 days moving 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WMA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Momentum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stochastic 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</a:t>
                      </a:r>
                      <a:r>
                        <a:rPr lang="zh-TW" altLang="en-US" dirty="0"/>
                        <a:t>值震盪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stochastic 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r>
                        <a:rPr lang="zh-TW" altLang="en-US" dirty="0"/>
                        <a:t>值震盪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3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Relative strength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RSI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9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=MACD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6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LWR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慢速威廉指標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Accumulation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Distribution Oscillator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聚散擺盪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TW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3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Commodity Channel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CCI(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順勢指標</a:t>
                      </a:r>
                      <a:r>
                        <a:rPr lang="en-US" altLang="zh-TW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6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5495F5-66CD-B5D6-1DC6-9742FEB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7B8713-F60C-7D54-309B-80C605EA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33"/>
          <a:stretch/>
        </p:blipFill>
        <p:spPr bwMode="auto">
          <a:xfrm>
            <a:off x="281749" y="518057"/>
            <a:ext cx="6731699" cy="58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484EEC-613F-A9E9-52CA-7F4B33B14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67"/>
          <a:stretch/>
        </p:blipFill>
        <p:spPr bwMode="auto">
          <a:xfrm>
            <a:off x="5478034" y="2075688"/>
            <a:ext cx="6636932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1054E2-0D01-6424-C33A-29A1AC094FA0}"/>
              </a:ext>
            </a:extLst>
          </p:cNvPr>
          <p:cNvSpPr txBox="1"/>
          <p:nvPr/>
        </p:nvSpPr>
        <p:spPr>
          <a:xfrm>
            <a:off x="137160" y="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指標計算方式</a:t>
            </a:r>
          </a:p>
        </p:txBody>
      </p:sp>
    </p:spTree>
    <p:extLst>
      <p:ext uri="{BB962C8B-B14F-4D97-AF65-F5344CB8AC3E}">
        <p14:creationId xmlns:p14="http://schemas.microsoft.com/office/powerpoint/2010/main" val="40606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2FA37A-6CC7-4907-D1C7-A85ED80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CD7544-5CE4-8483-CE98-A1AFA2D66114}"/>
              </a:ext>
            </a:extLst>
          </p:cNvPr>
          <p:cNvSpPr txBox="1"/>
          <p:nvPr/>
        </p:nvSpPr>
        <p:spPr>
          <a:xfrm>
            <a:off x="254941" y="19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超參數調整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6B7D1D50-6909-8F08-67DF-FE8AC05C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09" y="758187"/>
            <a:ext cx="3362794" cy="5506218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65EAED95-2E09-E055-5E93-588996A95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25" y="1112407"/>
            <a:ext cx="417253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8E37E1-7972-F829-552F-C5B22A8F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0D77F2-17F4-3F08-CEC4-09BDE5089069}"/>
              </a:ext>
            </a:extLst>
          </p:cNvPr>
          <p:cNvSpPr txBox="1"/>
          <p:nvPr/>
        </p:nvSpPr>
        <p:spPr>
          <a:xfrm>
            <a:off x="254941" y="19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超參數調整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19B45792-617C-D742-3B05-BEBA2422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3" y="674516"/>
            <a:ext cx="422016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35F281-4212-3484-DBC6-5D93ED4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72D21C-4415-190A-CD33-9AB3E855C704}"/>
              </a:ext>
            </a:extLst>
          </p:cNvPr>
          <p:cNvSpPr txBox="1"/>
          <p:nvPr/>
        </p:nvSpPr>
        <p:spPr>
          <a:xfrm>
            <a:off x="0" y="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連續數據指標的準確率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2C78F932-3F1E-E15A-174E-9B4D24089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56" y="726289"/>
            <a:ext cx="4867954" cy="56300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75C379B-07FD-0C63-F54B-D3060BC1AC28}"/>
              </a:ext>
            </a:extLst>
          </p:cNvPr>
          <p:cNvSpPr txBox="1"/>
          <p:nvPr/>
        </p:nvSpPr>
        <p:spPr>
          <a:xfrm>
            <a:off x="2021746" y="2382474"/>
            <a:ext cx="2044149" cy="1669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/>
              <a:t>準確率計算方式：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一般的</a:t>
            </a:r>
            <a:r>
              <a:rPr lang="en-US" altLang="zh-TW" dirty="0"/>
              <a:t>accuracy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/>
              <a:t>F1-score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AB2DA1-C3E8-866C-D302-9779C9EE9F77}"/>
              </a:ext>
            </a:extLst>
          </p:cNvPr>
          <p:cNvSpPr txBox="1"/>
          <p:nvPr/>
        </p:nvSpPr>
        <p:spPr>
          <a:xfrm>
            <a:off x="0" y="6417361"/>
            <a:ext cx="111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套件的</a:t>
            </a:r>
            <a:r>
              <a:rPr lang="en-US" altLang="zh-TW" dirty="0"/>
              <a:t>F1-SCORE</a:t>
            </a:r>
            <a:r>
              <a:rPr lang="zh-TW" altLang="en-US" dirty="0"/>
              <a:t>：</a:t>
            </a:r>
            <a:r>
              <a:rPr lang="en-US" altLang="zh-TW" b="1" dirty="0"/>
              <a:t>https://scikit-learn.org/stable/modules/generated/sklearn.metrics.f1_score.html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D11B32E-9CF3-947C-1883-F4D3AF4E3550}"/>
              </a:ext>
            </a:extLst>
          </p:cNvPr>
          <p:cNvSpPr/>
          <p:nvPr/>
        </p:nvSpPr>
        <p:spPr>
          <a:xfrm>
            <a:off x="6543413" y="1538226"/>
            <a:ext cx="4144297" cy="237943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14F61B-72C9-00C1-51EA-CAF91E06B9A5}"/>
              </a:ext>
            </a:extLst>
          </p:cNvPr>
          <p:cNvSpPr/>
          <p:nvPr/>
        </p:nvSpPr>
        <p:spPr>
          <a:xfrm>
            <a:off x="6543413" y="3903169"/>
            <a:ext cx="2063692" cy="244288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8F7F76-C5BE-AEAA-6EE2-DC9A7C1F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270372-76A5-4E3E-F686-9AB733813290}"/>
              </a:ext>
            </a:extLst>
          </p:cNvPr>
          <p:cNvSpPr txBox="1"/>
          <p:nvPr/>
        </p:nvSpPr>
        <p:spPr>
          <a:xfrm>
            <a:off x="0" y="-159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連續數據指標的準確率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3F87FD70-67E7-B4BA-864C-C071D0E6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93" y="0"/>
            <a:ext cx="4658614" cy="6858000"/>
          </a:xfrm>
          <a:prstGeom prst="rect">
            <a:avLst/>
          </a:prstGeom>
        </p:spPr>
      </p:pic>
      <p:pic>
        <p:nvPicPr>
          <p:cNvPr id="6" name="圖片 5" descr="一張含有 文字, 收據, 填字遊戲 的圖片&#10;&#10;自動產生的描述">
            <a:extLst>
              <a:ext uri="{FF2B5EF4-FFF2-40B4-BE49-F238E27FC236}">
                <a16:creationId xmlns:a16="http://schemas.microsoft.com/office/drawing/2014/main" id="{FAE61C43-89C5-40E8-186A-E14235545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5" y="650079"/>
            <a:ext cx="4763165" cy="570627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686BFC-4C32-10F6-69B6-53316FEEA902}"/>
              </a:ext>
            </a:extLst>
          </p:cNvPr>
          <p:cNvSpPr/>
          <p:nvPr/>
        </p:nvSpPr>
        <p:spPr>
          <a:xfrm>
            <a:off x="4068661" y="3842158"/>
            <a:ext cx="1798739" cy="251419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0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FBA0D4-4731-E7D8-691D-A5BFAE3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06BB81-C3D4-9158-29F8-8CDCA8E45E12}"/>
              </a:ext>
            </a:extLst>
          </p:cNvPr>
          <p:cNvSpPr txBox="1"/>
          <p:nvPr/>
        </p:nvSpPr>
        <p:spPr>
          <a:xfrm>
            <a:off x="1680560" y="3075057"/>
            <a:ext cx="894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實驗結果</a:t>
            </a:r>
            <a:r>
              <a:rPr lang="en-US" altLang="zh-TW" sz="4000" dirty="0"/>
              <a:t>-Random forest</a:t>
            </a:r>
            <a:r>
              <a:rPr lang="zh-TW" altLang="en-US" sz="4000" dirty="0"/>
              <a:t>、</a:t>
            </a:r>
            <a:r>
              <a:rPr lang="en-US" altLang="zh-TW" sz="4000" dirty="0"/>
              <a:t> Decision</a:t>
            </a:r>
            <a:r>
              <a:rPr lang="zh-TW" altLang="en-US" sz="4000" dirty="0"/>
              <a:t> </a:t>
            </a:r>
            <a:r>
              <a:rPr lang="en-US" altLang="zh-TW" sz="4000" dirty="0"/>
              <a:t>Tree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135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775BDC-0E72-9E83-9148-B9ABBB8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C35C86-8C32-6276-B05C-666C09A0C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20918"/>
              </p:ext>
            </p:extLst>
          </p:nvPr>
        </p:nvGraphicFramePr>
        <p:xfrm>
          <a:off x="722628" y="666319"/>
          <a:ext cx="5197880" cy="22670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9470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4AC0E25-FD19-A5BF-3470-8988248D2A9F}"/>
              </a:ext>
            </a:extLst>
          </p:cNvPr>
          <p:cNvSpPr txBox="1"/>
          <p:nvPr/>
        </p:nvSpPr>
        <p:spPr>
          <a:xfrm>
            <a:off x="2546355" y="20793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Random forest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0B4214-3C17-A0D9-BA76-652C3A27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36281"/>
              </p:ext>
            </p:extLst>
          </p:nvPr>
        </p:nvGraphicFramePr>
        <p:xfrm>
          <a:off x="722627" y="3015842"/>
          <a:ext cx="5197880" cy="32648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9470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0193326-8D51-4690-F858-4EE9AD2052D0}"/>
              </a:ext>
            </a:extLst>
          </p:cNvPr>
          <p:cNvSpPr txBox="1"/>
          <p:nvPr/>
        </p:nvSpPr>
        <p:spPr>
          <a:xfrm>
            <a:off x="221673" y="143402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endParaRPr lang="en-US" altLang="zh-TW" dirty="0"/>
          </a:p>
          <a:p>
            <a:r>
              <a:rPr lang="zh-TW" altLang="en-US" dirty="0"/>
              <a:t>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CC4081-45D0-8657-D5D1-5EF654A325FE}"/>
              </a:ext>
            </a:extLst>
          </p:cNvPr>
          <p:cNvSpPr txBox="1"/>
          <p:nvPr/>
        </p:nvSpPr>
        <p:spPr>
          <a:xfrm>
            <a:off x="221673" y="432898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</a:t>
            </a:r>
            <a:endParaRPr lang="en-US" altLang="zh-TW" dirty="0"/>
          </a:p>
          <a:p>
            <a:r>
              <a:rPr lang="zh-TW" altLang="en-US" dirty="0"/>
              <a:t>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FF531C-C451-FB07-0D69-40EB9055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43994"/>
              </p:ext>
            </p:extLst>
          </p:nvPr>
        </p:nvGraphicFramePr>
        <p:xfrm>
          <a:off x="6167464" y="666319"/>
          <a:ext cx="5197880" cy="22670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9470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5423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CED2FB-DAE4-DC60-A583-7C5090425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28555"/>
              </p:ext>
            </p:extLst>
          </p:nvPr>
        </p:nvGraphicFramePr>
        <p:xfrm>
          <a:off x="6167464" y="3015842"/>
          <a:ext cx="5197880" cy="32648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9470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299470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44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FCF0B0-CE10-A996-4486-1E659CF64756}"/>
              </a:ext>
            </a:extLst>
          </p:cNvPr>
          <p:cNvSpPr txBox="1"/>
          <p:nvPr/>
        </p:nvSpPr>
        <p:spPr>
          <a:xfrm>
            <a:off x="8029407" y="190915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Decision</a:t>
            </a:r>
            <a:r>
              <a:rPr lang="zh-TW" altLang="en-US" sz="1800" dirty="0"/>
              <a:t> </a:t>
            </a:r>
            <a:r>
              <a:rPr lang="en-US" altLang="zh-TW" sz="1800" dirty="0"/>
              <a:t>Tree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14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F702F3-DEC5-64E5-C7AD-93BDF841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84D06E-E11A-AF29-DB80-96CB7ACEC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62105"/>
              </p:ext>
            </p:extLst>
          </p:nvPr>
        </p:nvGraphicFramePr>
        <p:xfrm>
          <a:off x="726600" y="1398494"/>
          <a:ext cx="5277036" cy="336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9259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0.551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7EB5A53-B0A4-DE94-AD04-48019873ADB0}"/>
              </a:ext>
            </a:extLst>
          </p:cNvPr>
          <p:cNvSpPr txBox="1"/>
          <p:nvPr/>
        </p:nvSpPr>
        <p:spPr>
          <a:xfrm>
            <a:off x="1657790" y="57190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：除了進口相關股票，效果不彰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EA3402A-7A5C-640A-DCE0-F6388526C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36"/>
          <a:stretch/>
        </p:blipFill>
        <p:spPr>
          <a:xfrm>
            <a:off x="726599" y="5325308"/>
            <a:ext cx="1162490" cy="9702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FE7FA39-29E6-6DEE-FF88-C51F8A0EFEFC}"/>
              </a:ext>
            </a:extLst>
          </p:cNvPr>
          <p:cNvSpPr txBox="1"/>
          <p:nvPr/>
        </p:nvSpPr>
        <p:spPr>
          <a:xfrm>
            <a:off x="233515" y="871340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&lt;</a:t>
            </a:r>
            <a:r>
              <a:rPr lang="zh-TW" altLang="en-US" sz="2000" dirty="0"/>
              <a:t>進口</a:t>
            </a:r>
            <a:r>
              <a:rPr lang="en-US" altLang="zh-TW" sz="2000" dirty="0"/>
              <a:t>&gt;</a:t>
            </a:r>
            <a:endParaRPr lang="zh-TW" altLang="en-US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48DCF2-8E40-92F5-19D2-0B8219898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38951"/>
              </p:ext>
            </p:extLst>
          </p:nvPr>
        </p:nvGraphicFramePr>
        <p:xfrm>
          <a:off x="6188366" y="1398494"/>
          <a:ext cx="5277036" cy="336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9259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19259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0.470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0FEC9EF-A767-6F61-DF0A-45A9FC7A0DCB}"/>
              </a:ext>
            </a:extLst>
          </p:cNvPr>
          <p:cNvSpPr txBox="1"/>
          <p:nvPr/>
        </p:nvSpPr>
        <p:spPr>
          <a:xfrm>
            <a:off x="7926637" y="58104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大部分效果很好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910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FBA0D4-4731-E7D8-691D-A5BFAE3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06BB81-C3D4-9158-29F8-8CDCA8E45E12}"/>
              </a:ext>
            </a:extLst>
          </p:cNvPr>
          <p:cNvSpPr txBox="1"/>
          <p:nvPr/>
        </p:nvSpPr>
        <p:spPr>
          <a:xfrm>
            <a:off x="1713742" y="3075057"/>
            <a:ext cx="8936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實驗結果</a:t>
            </a:r>
            <a:r>
              <a:rPr lang="en-US" altLang="zh-TW" sz="4000" dirty="0"/>
              <a:t>-Gradient</a:t>
            </a:r>
            <a:r>
              <a:rPr lang="zh-TW" altLang="en-US" sz="4000" dirty="0"/>
              <a:t> </a:t>
            </a:r>
            <a:r>
              <a:rPr lang="en-US" altLang="zh-TW" sz="4000" dirty="0"/>
              <a:t>Boosting</a:t>
            </a:r>
            <a:r>
              <a:rPr lang="zh-TW" altLang="en-US" sz="4000" dirty="0"/>
              <a:t>、</a:t>
            </a:r>
            <a:r>
              <a:rPr lang="en-US" altLang="zh-TW" sz="4000" dirty="0"/>
              <a:t> </a:t>
            </a:r>
            <a:r>
              <a:rPr lang="en-US" altLang="zh-TW" sz="4000" dirty="0" err="1"/>
              <a:t>Adaboost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133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BB4C6-7BA2-4D5F-AA75-673D3CD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0" y="-526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5F158-2217-75E6-C904-E64C4EF6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" y="1090283"/>
            <a:ext cx="4052414" cy="5767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/>
              <a:t> 股票選擇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/>
              <a:t> 無關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/>
              <a:t> 出口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/>
              <a:t> 進口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/>
              <a:t> 研究基礎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TW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TW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723AF0-ED86-A688-1163-2E09E3FC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312"/>
            <a:ext cx="2743200" cy="365125"/>
          </a:xfrm>
        </p:spPr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2E8EFE-7429-312D-F967-AFDFB872B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74"/>
          <a:stretch/>
        </p:blipFill>
        <p:spPr>
          <a:xfrm>
            <a:off x="2176677" y="283868"/>
            <a:ext cx="742120" cy="65252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7094B0-1B4E-37FB-CD75-C80EEB2E0BD0}"/>
              </a:ext>
            </a:extLst>
          </p:cNvPr>
          <p:cNvSpPr txBox="1"/>
          <p:nvPr/>
        </p:nvSpPr>
        <p:spPr>
          <a:xfrm>
            <a:off x="4663012" y="5818695"/>
            <a:ext cx="6156434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latin typeface="Times New Roman"/>
                <a:ea typeface="標楷體"/>
              </a:rPr>
              <a:t>總結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BF7FA4-B204-4399-B9E0-43E3B43BD235}"/>
              </a:ext>
            </a:extLst>
          </p:cNvPr>
          <p:cNvSpPr txBox="1"/>
          <p:nvPr/>
        </p:nvSpPr>
        <p:spPr>
          <a:xfrm>
            <a:off x="4663012" y="4996665"/>
            <a:ext cx="6156434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實驗結果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06C57C-3D42-2328-3929-AD5EC28F830C}"/>
              </a:ext>
            </a:extLst>
          </p:cNvPr>
          <p:cNvSpPr txBox="1"/>
          <p:nvPr/>
        </p:nvSpPr>
        <p:spPr>
          <a:xfrm>
            <a:off x="4519270" y="1090283"/>
            <a:ext cx="6146800" cy="399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dirty="0"/>
              <a:t> 分類器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/>
              <a:t> Random forest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 </a:t>
            </a:r>
            <a:r>
              <a:rPr lang="en-US" altLang="zh-TW" sz="2400" dirty="0"/>
              <a:t>Decision</a:t>
            </a:r>
            <a:r>
              <a:rPr lang="zh-TW" altLang="en-US" sz="2400" dirty="0"/>
              <a:t> </a:t>
            </a:r>
            <a:r>
              <a:rPr lang="en-US" altLang="zh-TW" sz="2400" dirty="0"/>
              <a:t>Tree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/>
              <a:t> AdaBoost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 </a:t>
            </a:r>
            <a:r>
              <a:rPr lang="en-US" altLang="zh-TW" sz="2400" dirty="0"/>
              <a:t>Gradient</a:t>
            </a:r>
            <a:r>
              <a:rPr lang="zh-TW" altLang="en-US" sz="2400" dirty="0"/>
              <a:t> </a:t>
            </a:r>
            <a:r>
              <a:rPr lang="en-US" altLang="zh-TW" sz="2400" dirty="0"/>
              <a:t>Boosting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/>
              <a:t> Logistic regression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 </a:t>
            </a:r>
            <a:r>
              <a:rPr lang="en-US" altLang="zh-TW" sz="2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0821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90795E-FAB8-BCF0-86FB-84A86421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8C51A-B0B6-554C-D0B2-D98D19D408A1}"/>
              </a:ext>
            </a:extLst>
          </p:cNvPr>
          <p:cNvSpPr txBox="1"/>
          <p:nvPr/>
        </p:nvSpPr>
        <p:spPr>
          <a:xfrm>
            <a:off x="2402734" y="16507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Gradient</a:t>
            </a:r>
            <a:r>
              <a:rPr lang="zh-TW" altLang="en-US" sz="1800" dirty="0"/>
              <a:t> </a:t>
            </a:r>
            <a:r>
              <a:rPr lang="en-US" altLang="zh-TW" sz="1800" dirty="0"/>
              <a:t>Boosting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39E9A1-263E-FFB9-5381-90A8D93D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16932"/>
              </p:ext>
            </p:extLst>
          </p:nvPr>
        </p:nvGraphicFramePr>
        <p:xfrm>
          <a:off x="722627" y="666318"/>
          <a:ext cx="5244064" cy="19307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1016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601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1E8E7C-2FC5-DA96-0E29-895FC795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39149"/>
              </p:ext>
            </p:extLst>
          </p:nvPr>
        </p:nvGraphicFramePr>
        <p:xfrm>
          <a:off x="722628" y="3015842"/>
          <a:ext cx="5244064" cy="31758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1016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0.521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2E6E88C-680A-C751-9E82-4A075F6FD60A}"/>
              </a:ext>
            </a:extLst>
          </p:cNvPr>
          <p:cNvSpPr txBox="1"/>
          <p:nvPr/>
        </p:nvSpPr>
        <p:spPr>
          <a:xfrm>
            <a:off x="221673" y="143402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endParaRPr lang="en-US" altLang="zh-TW" dirty="0"/>
          </a:p>
          <a:p>
            <a:r>
              <a:rPr lang="zh-TW" altLang="en-US" dirty="0"/>
              <a:t>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D18181-F6FB-9654-1BF1-38C3A93ACBEC}"/>
              </a:ext>
            </a:extLst>
          </p:cNvPr>
          <p:cNvSpPr txBox="1"/>
          <p:nvPr/>
        </p:nvSpPr>
        <p:spPr>
          <a:xfrm>
            <a:off x="221673" y="432898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</a:t>
            </a:r>
            <a:endParaRPr lang="en-US" altLang="zh-TW" dirty="0"/>
          </a:p>
          <a:p>
            <a:r>
              <a:rPr lang="zh-TW" altLang="en-US" dirty="0"/>
              <a:t>口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44E2432-4207-68A5-A438-89887124C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78154"/>
              </p:ext>
            </p:extLst>
          </p:nvPr>
        </p:nvGraphicFramePr>
        <p:xfrm>
          <a:off x="6225311" y="672236"/>
          <a:ext cx="5244064" cy="19307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1016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601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A37F2-D98D-629E-C810-EFA729033E5F}"/>
              </a:ext>
            </a:extLst>
          </p:cNvPr>
          <p:cNvSpPr txBox="1"/>
          <p:nvPr/>
        </p:nvSpPr>
        <p:spPr>
          <a:xfrm>
            <a:off x="8312581" y="994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/>
              <a:t>Adaboost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043B72-1103-3129-3FF9-752F93CEC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8960"/>
              </p:ext>
            </p:extLst>
          </p:nvPr>
        </p:nvGraphicFramePr>
        <p:xfrm>
          <a:off x="6225311" y="3009922"/>
          <a:ext cx="5244064" cy="31758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1016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11016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0.489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0.491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29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1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404BD0-C9D5-24CD-A9F9-93069DE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BD122C-91F4-1E99-A3F4-B25851FF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0638"/>
              </p:ext>
            </p:extLst>
          </p:nvPr>
        </p:nvGraphicFramePr>
        <p:xfrm>
          <a:off x="735387" y="1286801"/>
          <a:ext cx="5174792" cy="38389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3698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65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87D2E43-A3A7-F7A5-15AC-F32B179251AF}"/>
              </a:ext>
            </a:extLst>
          </p:cNvPr>
          <p:cNvSpPr txBox="1"/>
          <p:nvPr/>
        </p:nvSpPr>
        <p:spPr>
          <a:xfrm>
            <a:off x="1657790" y="57190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：匯率普遍有幫助</a:t>
            </a:r>
            <a:r>
              <a:rPr lang="en-US" altLang="zh-TW" dirty="0"/>
              <a:t>!!!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3B2D38-D8BC-8A74-BEC4-47E4AB12E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36"/>
          <a:stretch/>
        </p:blipFill>
        <p:spPr>
          <a:xfrm>
            <a:off x="726599" y="5325308"/>
            <a:ext cx="1162490" cy="97025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31A690D-E971-01BC-4FBC-2FD295487ADD}"/>
              </a:ext>
            </a:extLst>
          </p:cNvPr>
          <p:cNvSpPr txBox="1"/>
          <p:nvPr/>
        </p:nvSpPr>
        <p:spPr>
          <a:xfrm>
            <a:off x="242303" y="895928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&lt;</a:t>
            </a:r>
            <a:r>
              <a:rPr lang="zh-TW" altLang="en-US" sz="2000" dirty="0"/>
              <a:t>進口</a:t>
            </a:r>
            <a:r>
              <a:rPr lang="en-US" altLang="zh-TW" sz="2000" dirty="0"/>
              <a:t>&gt;</a:t>
            </a:r>
            <a:endParaRPr lang="zh-TW" altLang="en-US" sz="2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704C83-775B-24E4-F0F3-640A9AB7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8581"/>
              </p:ext>
            </p:extLst>
          </p:nvPr>
        </p:nvGraphicFramePr>
        <p:xfrm>
          <a:off x="6512732" y="1286800"/>
          <a:ext cx="5174792" cy="38389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3698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293698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65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有匯率準確度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無匯率準確度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890A266-7134-89E3-1731-8D1E858A8D4B}"/>
              </a:ext>
            </a:extLst>
          </p:cNvPr>
          <p:cNvSpPr txBox="1"/>
          <p:nvPr/>
        </p:nvSpPr>
        <p:spPr>
          <a:xfrm>
            <a:off x="7489245" y="56257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大部分效果不佳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636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FBA0D4-4731-E7D8-691D-A5BFAE3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06BB81-C3D4-9158-29F8-8CDCA8E45E12}"/>
              </a:ext>
            </a:extLst>
          </p:cNvPr>
          <p:cNvSpPr txBox="1"/>
          <p:nvPr/>
        </p:nvSpPr>
        <p:spPr>
          <a:xfrm>
            <a:off x="2034632" y="3075057"/>
            <a:ext cx="812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實驗結果</a:t>
            </a:r>
            <a:r>
              <a:rPr lang="en-US" altLang="zh-TW" sz="4000" dirty="0"/>
              <a:t>-Logistic</a:t>
            </a:r>
            <a:r>
              <a:rPr lang="zh-TW" altLang="en-US" sz="4000" dirty="0"/>
              <a:t> </a:t>
            </a:r>
            <a:r>
              <a:rPr lang="en-US" altLang="zh-TW" sz="4000" dirty="0"/>
              <a:t>Regression</a:t>
            </a:r>
            <a:r>
              <a:rPr lang="zh-TW" altLang="en-US" sz="4000" dirty="0"/>
              <a:t>、</a:t>
            </a:r>
            <a:r>
              <a:rPr lang="en-US" altLang="zh-TW" sz="4000" dirty="0"/>
              <a:t>KNN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304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90795E-FAB8-BCF0-86FB-84A86421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B8C51A-B0B6-554C-D0B2-D98D19D408A1}"/>
              </a:ext>
            </a:extLst>
          </p:cNvPr>
          <p:cNvSpPr txBox="1"/>
          <p:nvPr/>
        </p:nvSpPr>
        <p:spPr>
          <a:xfrm>
            <a:off x="2503054" y="172501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Logistic</a:t>
            </a:r>
            <a:r>
              <a:rPr lang="zh-TW" altLang="en-US" sz="1800" dirty="0"/>
              <a:t> </a:t>
            </a:r>
            <a:r>
              <a:rPr lang="en-US" altLang="zh-TW" sz="1800" dirty="0"/>
              <a:t>Regression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39E9A1-263E-FFB9-5381-90A8D93D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22381"/>
              </p:ext>
            </p:extLst>
          </p:nvPr>
        </p:nvGraphicFramePr>
        <p:xfrm>
          <a:off x="722628" y="666319"/>
          <a:ext cx="5234828" cy="22763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1E8E7C-2FC5-DA96-0E29-895FC795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36128"/>
              </p:ext>
            </p:extLst>
          </p:nvPr>
        </p:nvGraphicFramePr>
        <p:xfrm>
          <a:off x="722628" y="3015842"/>
          <a:ext cx="5234828" cy="32726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0.512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0.512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3AC2618-83B3-A7AE-05DE-7DE8474C1084}"/>
              </a:ext>
            </a:extLst>
          </p:cNvPr>
          <p:cNvSpPr txBox="1"/>
          <p:nvPr/>
        </p:nvSpPr>
        <p:spPr>
          <a:xfrm>
            <a:off x="221673" y="143402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endParaRPr lang="en-US" altLang="zh-TW" dirty="0"/>
          </a:p>
          <a:p>
            <a:r>
              <a:rPr lang="zh-TW" altLang="en-US" dirty="0"/>
              <a:t>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E92BD2-64EB-B92F-9A82-38BB3D81768A}"/>
              </a:ext>
            </a:extLst>
          </p:cNvPr>
          <p:cNvSpPr txBox="1"/>
          <p:nvPr/>
        </p:nvSpPr>
        <p:spPr>
          <a:xfrm>
            <a:off x="221673" y="432898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</a:t>
            </a:r>
            <a:endParaRPr lang="en-US" altLang="zh-TW" dirty="0"/>
          </a:p>
          <a:p>
            <a:r>
              <a:rPr lang="zh-TW" altLang="en-US" dirty="0"/>
              <a:t>口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DD565-13E2-8A6D-818B-C31B17C73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24764"/>
              </p:ext>
            </p:extLst>
          </p:nvPr>
        </p:nvGraphicFramePr>
        <p:xfrm>
          <a:off x="6234544" y="666319"/>
          <a:ext cx="5234828" cy="22763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1767182403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2118412586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1285330915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1268002599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46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377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329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0119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90F10D-EF17-E47C-7687-0EFE2EBBF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1152"/>
              </p:ext>
            </p:extLst>
          </p:nvPr>
        </p:nvGraphicFramePr>
        <p:xfrm>
          <a:off x="6234546" y="3015842"/>
          <a:ext cx="5234828" cy="32726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0.542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0.542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4015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0F5D770-E086-C26D-0F57-4F77FFD67FB2}"/>
              </a:ext>
            </a:extLst>
          </p:cNvPr>
          <p:cNvSpPr txBox="1"/>
          <p:nvPr/>
        </p:nvSpPr>
        <p:spPr>
          <a:xfrm>
            <a:off x="8509556" y="1510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KNN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19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404BD0-C9D5-24CD-A9F9-93069DE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BD122C-91F4-1E99-A3F4-B25851FF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48573"/>
              </p:ext>
            </p:extLst>
          </p:nvPr>
        </p:nvGraphicFramePr>
        <p:xfrm>
          <a:off x="722627" y="1306131"/>
          <a:ext cx="5234828" cy="336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87D2E43-A3A7-F7A5-15AC-F32B179251AF}"/>
              </a:ext>
            </a:extLst>
          </p:cNvPr>
          <p:cNvSpPr txBox="1"/>
          <p:nvPr/>
        </p:nvSpPr>
        <p:spPr>
          <a:xfrm>
            <a:off x="1657790" y="571908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：匯率普遍對股票預測沒有任何影響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zh-TW" altLang="en-US" dirty="0"/>
              <a:t>少數有正向幫助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3B2D38-D8BC-8A74-BEC4-47E4AB12E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36"/>
          <a:stretch/>
        </p:blipFill>
        <p:spPr>
          <a:xfrm>
            <a:off x="726599" y="5325308"/>
            <a:ext cx="1162490" cy="97025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63DABBB-9A10-0F0C-B4BF-7E5C26BD0683}"/>
              </a:ext>
            </a:extLst>
          </p:cNvPr>
          <p:cNvSpPr txBox="1"/>
          <p:nvPr/>
        </p:nvSpPr>
        <p:spPr>
          <a:xfrm>
            <a:off x="242303" y="895928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&lt;</a:t>
            </a:r>
            <a:r>
              <a:rPr lang="zh-TW" altLang="en-US" sz="2000" dirty="0"/>
              <a:t>進口</a:t>
            </a:r>
            <a:r>
              <a:rPr lang="en-US" altLang="zh-TW" sz="2000" dirty="0"/>
              <a:t>&gt;</a:t>
            </a:r>
            <a:endParaRPr lang="zh-TW" altLang="en-US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31C68D-256F-6E54-49AB-2D4568C32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81286"/>
              </p:ext>
            </p:extLst>
          </p:nvPr>
        </p:nvGraphicFramePr>
        <p:xfrm>
          <a:off x="6096000" y="1296038"/>
          <a:ext cx="5234828" cy="336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707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308707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</a:tblGrid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測試資料準確度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2CD9A7F2-C0D9-085A-88D2-1C3CD409AE79}"/>
              </a:ext>
            </a:extLst>
          </p:cNvPr>
          <p:cNvSpPr txBox="1"/>
          <p:nvPr/>
        </p:nvSpPr>
        <p:spPr>
          <a:xfrm>
            <a:off x="7120670" y="571528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匯率對股票預測沒有任何影響</a:t>
            </a:r>
            <a:endParaRPr lang="en-US" altLang="zh-TW" dirty="0"/>
          </a:p>
          <a:p>
            <a:r>
              <a:rPr lang="en-US" altLang="zh-TW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5824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0C9CD7-37A0-F1D1-D650-302800DC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D1A0D8-775A-2701-D64D-B4B3358AB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69028"/>
              </p:ext>
            </p:extLst>
          </p:nvPr>
        </p:nvGraphicFramePr>
        <p:xfrm>
          <a:off x="378689" y="113259"/>
          <a:ext cx="11333016" cy="66108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6627">
                  <a:extLst>
                    <a:ext uri="{9D8B030D-6E8A-4147-A177-3AD203B41FA5}">
                      <a16:colId xmlns:a16="http://schemas.microsoft.com/office/drawing/2014/main" val="2914082030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3951977484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3205380147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3895046307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940798136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732319309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2953172449"/>
                    </a:ext>
                  </a:extLst>
                </a:gridCol>
                <a:gridCol w="1416627">
                  <a:extLst>
                    <a:ext uri="{9D8B030D-6E8A-4147-A177-3AD203B41FA5}">
                      <a16:colId xmlns:a16="http://schemas.microsoft.com/office/drawing/2014/main" val="247135374"/>
                    </a:ext>
                  </a:extLst>
                </a:gridCol>
              </a:tblGrid>
              <a:tr h="911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公司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演算法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/>
                        <a:t>Random forest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Decision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AdaBoost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Gradient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Boosting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Logistic regression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勝率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86863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燦坤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1/6(16%)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0254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全國電子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0582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中華電信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2/6(33%)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9256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台積電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4002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聯發科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3/6(50%)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6353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台達電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3/6(50%)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451886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國巨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3/6(50%)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75568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瑞昱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6/6(100%)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2960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矽統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67762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愛之味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55456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卜蜂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3/6(50%)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905918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聯華食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41592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Lose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5/6(83%)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64615"/>
                  </a:ext>
                </a:extLst>
              </a:tr>
              <a:tr h="40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/>
                          </a:solidFill>
                        </a:rPr>
                        <a:t>Win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tie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6/6(100%)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06185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214009" y="1400783"/>
            <a:ext cx="11682919" cy="47665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4009" y="5074596"/>
            <a:ext cx="11682919" cy="47665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8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預測失敗原因探討：</a:t>
            </a:r>
            <a:endParaRPr lang="en-US" altLang="zh-TW" sz="2400" dirty="0" smtClean="0"/>
          </a:p>
          <a:p>
            <a:r>
              <a:rPr lang="en-US" altLang="zh-TW" sz="2400" dirty="0" smtClean="0"/>
              <a:t>-</a:t>
            </a:r>
            <a:r>
              <a:rPr lang="zh-TW" altLang="en-US" sz="2400" u="sng" dirty="0" smtClean="0"/>
              <a:t>全國電子</a:t>
            </a:r>
            <a:endParaRPr lang="zh-TW" altLang="en-US" sz="2400" u="sng" dirty="0"/>
          </a:p>
        </p:txBody>
      </p:sp>
      <p:cxnSp>
        <p:nvCxnSpPr>
          <p:cNvPr id="5" name="肘形接點 4"/>
          <p:cNvCxnSpPr>
            <a:endCxn id="15" idx="1"/>
          </p:cNvCxnSpPr>
          <p:nvPr/>
        </p:nvCxnSpPr>
        <p:spPr>
          <a:xfrm rot="16200000" flipH="1">
            <a:off x="10234" y="1290717"/>
            <a:ext cx="2035149" cy="13980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5260" y="2318102"/>
                <a:ext cx="3168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dirty="0" smtClean="0"/>
                  <a:t>售賣產品比重：</a:t>
                </a:r>
                <a:endParaRPr lang="en-US" altLang="zh-TW" dirty="0" smtClean="0"/>
              </a:p>
              <a:p>
                <a:pPr>
                  <a:lnSpc>
                    <a:spcPct val="200000"/>
                  </a:lnSpc>
                </a:pPr>
                <a:r>
                  <a:rPr lang="zh-TW" altLang="en-US" b="1" dirty="0" smtClean="0">
                    <a:solidFill>
                      <a:schemeClr val="accent1"/>
                    </a:solidFill>
                  </a:rPr>
                  <a:t>家電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資通訊產品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=86:14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0" y="2318102"/>
                <a:ext cx="3168298" cy="1200329"/>
              </a:xfrm>
              <a:prstGeom prst="rect">
                <a:avLst/>
              </a:prstGeom>
              <a:blipFill>
                <a:blip r:embed="rId2"/>
                <a:stretch>
                  <a:fillRect l="-1734" b="-1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-右雙向箭號 10"/>
          <p:cNvSpPr/>
          <p:nvPr/>
        </p:nvSpPr>
        <p:spPr>
          <a:xfrm>
            <a:off x="5527823" y="2871116"/>
            <a:ext cx="865762" cy="2723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6886860" y="2318100"/>
                <a:ext cx="3168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dirty="0" smtClean="0"/>
                  <a:t>售賣產品比重：</a:t>
                </a:r>
                <a:endParaRPr lang="en-US" altLang="zh-TW" dirty="0" smtClean="0"/>
              </a:p>
              <a:p>
                <a:pPr>
                  <a:lnSpc>
                    <a:spcPct val="200000"/>
                  </a:lnSpc>
                </a:pPr>
                <a:r>
                  <a:rPr lang="zh-TW" altLang="en-US" dirty="0" smtClean="0">
                    <a:solidFill>
                      <a:schemeClr val="accent1"/>
                    </a:solidFill>
                  </a:rPr>
                  <a:t>家電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資通訊產品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 smtClean="0"/>
                  <a:t>5</a:t>
                </a: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860" y="2318100"/>
                <a:ext cx="3168298" cy="1200329"/>
              </a:xfrm>
              <a:prstGeom prst="rect">
                <a:avLst/>
              </a:prstGeom>
              <a:blipFill>
                <a:blip r:embed="rId3"/>
                <a:stretch>
                  <a:fillRect l="-1734" b="-1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886860" y="188067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燦坤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43991" y="2318100"/>
            <a:ext cx="3550596" cy="13784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726821" y="2318099"/>
            <a:ext cx="3550596" cy="13784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637538" y="2357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05260" y="416858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家用電子產品佔電機電子業進口金額第四名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1574380" y="4847901"/>
            <a:ext cx="304881" cy="194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927497" y="47348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實際上全國電子與匯率有高度相關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A662BE-88F4-1489-3C6F-DB76C6B2AB54}"/>
              </a:ext>
            </a:extLst>
          </p:cNvPr>
          <p:cNvSpPr txBox="1"/>
          <p:nvPr/>
        </p:nvSpPr>
        <p:spPr>
          <a:xfrm>
            <a:off x="0" y="5963012"/>
            <a:ext cx="5082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/>
              <a:t>Reference</a:t>
            </a:r>
            <a:r>
              <a:rPr lang="zh-TW" altLang="en-US" sz="1600" b="1" i="1" dirty="0" smtClean="0"/>
              <a:t>：</a:t>
            </a:r>
            <a:endParaRPr lang="en-US" altLang="zh-TW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1" dirty="0">
                <a:hlinkClick r:id="rId4"/>
              </a:rPr>
              <a:t>https://</a:t>
            </a:r>
            <a:r>
              <a:rPr lang="en-US" altLang="zh-TW" sz="1600" b="1" i="1" dirty="0" smtClean="0">
                <a:hlinkClick r:id="rId4"/>
              </a:rPr>
              <a:t>reurl.cc/bG870v</a:t>
            </a:r>
            <a:endParaRPr lang="en-US" altLang="zh-TW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1" dirty="0"/>
              <a:t>https://www.teema.org.tw/industrial-performance.aspx</a:t>
            </a:r>
            <a:endParaRPr lang="en-US" altLang="zh-TW" sz="1600" b="1" i="1" dirty="0"/>
          </a:p>
        </p:txBody>
      </p:sp>
    </p:spTree>
    <p:extLst>
      <p:ext uri="{BB962C8B-B14F-4D97-AF65-F5344CB8AC3E}">
        <p14:creationId xmlns:p14="http://schemas.microsoft.com/office/powerpoint/2010/main" val="2104007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預測失敗原因探討：</a:t>
            </a:r>
            <a:endParaRPr lang="en-US" altLang="zh-TW" sz="2400" dirty="0" smtClean="0"/>
          </a:p>
          <a:p>
            <a:r>
              <a:rPr lang="en-US" altLang="zh-TW" sz="2400" dirty="0" smtClean="0"/>
              <a:t>-</a:t>
            </a:r>
            <a:r>
              <a:rPr lang="zh-TW" altLang="en-US" sz="2400" u="sng" dirty="0"/>
              <a:t>卜蜂</a:t>
            </a:r>
          </a:p>
        </p:txBody>
      </p:sp>
      <p:cxnSp>
        <p:nvCxnSpPr>
          <p:cNvPr id="4" name="肘形接點 3"/>
          <p:cNvCxnSpPr>
            <a:endCxn id="6" idx="1"/>
          </p:cNvCxnSpPr>
          <p:nvPr/>
        </p:nvCxnSpPr>
        <p:spPr>
          <a:xfrm rot="16200000" flipH="1">
            <a:off x="-490013" y="1790962"/>
            <a:ext cx="3035642" cy="1398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48031" y="1723971"/>
            <a:ext cx="3168298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營收結構：</a:t>
            </a: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1726821" y="1643974"/>
            <a:ext cx="5228456" cy="4727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https://static.pressplay.cc/static/uploads/timeline/20220824/DA989F9BFFEB5D26DB0D963DD510A36B/6305c48c98271DA989F9BFFEB5D26DB0D963DD510A36B202208241426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1323" r="11765" b="2631"/>
          <a:stretch/>
        </p:blipFill>
        <p:spPr bwMode="auto">
          <a:xfrm>
            <a:off x="2451370" y="2558374"/>
            <a:ext cx="3976189" cy="34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7496983" y="2684356"/>
            <a:ext cx="390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其主要營收來自於內銷：</a:t>
            </a:r>
            <a:endParaRPr lang="en-US" altLang="zh-TW" sz="2000" dirty="0" smtClean="0"/>
          </a:p>
          <a:p>
            <a:pPr>
              <a:lnSpc>
                <a:spcPct val="200000"/>
              </a:lnSpc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實際上與匯率</a:t>
            </a:r>
            <a:r>
              <a:rPr lang="zh-TW" altLang="en-US" sz="2000" u="sng" dirty="0" smtClean="0"/>
              <a:t>直接相關性很低</a:t>
            </a:r>
            <a:endParaRPr lang="zh-TW" altLang="en-US" sz="2000" u="sng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A662BE-88F4-1489-3C6F-DB76C6B2AB54}"/>
              </a:ext>
            </a:extLst>
          </p:cNvPr>
          <p:cNvSpPr txBox="1"/>
          <p:nvPr/>
        </p:nvSpPr>
        <p:spPr>
          <a:xfrm>
            <a:off x="0" y="6506160"/>
            <a:ext cx="6196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/>
              <a:t>Reference</a:t>
            </a:r>
            <a:r>
              <a:rPr lang="zh-TW" altLang="en-US" sz="1600" b="1" i="1" dirty="0" smtClean="0"/>
              <a:t>：</a:t>
            </a:r>
            <a:r>
              <a:rPr lang="en-US" altLang="zh-TW" sz="1600" b="1" i="1" dirty="0"/>
              <a:t>https://www.cmoney.tw/notes/note-detail.aspx?nid=517075</a:t>
            </a:r>
            <a:endParaRPr lang="en-US" altLang="zh-TW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9596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A0F6AC-0130-9433-BC47-C9661194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0B04EF-6434-7537-1C3A-BC257CDE9D11}"/>
              </a:ext>
            </a:extLst>
          </p:cNvPr>
          <p:cNvSpPr txBox="1"/>
          <p:nvPr/>
        </p:nvSpPr>
        <p:spPr>
          <a:xfrm>
            <a:off x="660295" y="2617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總結</a:t>
            </a:r>
            <a:endParaRPr lang="zh-TW" altLang="en-US" sz="4000" b="1" dirty="0"/>
          </a:p>
        </p:txBody>
      </p:sp>
      <p:sp>
        <p:nvSpPr>
          <p:cNvPr id="4" name="矩形: 剪去單一角落 3">
            <a:extLst>
              <a:ext uri="{FF2B5EF4-FFF2-40B4-BE49-F238E27FC236}">
                <a16:creationId xmlns:a16="http://schemas.microsoft.com/office/drawing/2014/main" id="{0BEDC10B-BB39-042B-62B2-8EB0F790CAD7}"/>
              </a:ext>
            </a:extLst>
          </p:cNvPr>
          <p:cNvSpPr/>
          <p:nvPr/>
        </p:nvSpPr>
        <p:spPr>
          <a:xfrm>
            <a:off x="193435" y="97560"/>
            <a:ext cx="2185852" cy="1036320"/>
          </a:xfrm>
          <a:prstGeom prst="snip1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00EAC7-16A4-ED36-45CD-94B6BCB04DE8}"/>
              </a:ext>
            </a:extLst>
          </p:cNvPr>
          <p:cNvSpPr txBox="1"/>
          <p:nvPr/>
        </p:nvSpPr>
        <p:spPr>
          <a:xfrm>
            <a:off x="486772" y="2794214"/>
            <a:ext cx="5609228" cy="13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dirty="0"/>
              <a:t>根據特徵重要度分析，匯率絕大部分具有正向幫助</a:t>
            </a:r>
            <a:endParaRPr lang="en-US" altLang="zh-TW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dirty="0"/>
              <a:t>就實驗結果，匯率的確提高準確度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C63962-0165-6BEB-DC14-A00EC30CA725}"/>
              </a:ext>
            </a:extLst>
          </p:cNvPr>
          <p:cNvSpPr txBox="1"/>
          <p:nvPr/>
        </p:nvSpPr>
        <p:spPr>
          <a:xfrm>
            <a:off x="299137" y="1684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正向：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BCBB602-2EBF-7E1B-0001-6A0D9B7059CC}"/>
              </a:ext>
            </a:extLst>
          </p:cNvPr>
          <p:cNvSpPr/>
          <p:nvPr/>
        </p:nvSpPr>
        <p:spPr>
          <a:xfrm>
            <a:off x="299138" y="2142940"/>
            <a:ext cx="5667554" cy="25121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72ECEE-071A-0E26-6F13-5A8081838815}"/>
              </a:ext>
            </a:extLst>
          </p:cNvPr>
          <p:cNvSpPr txBox="1"/>
          <p:nvPr/>
        </p:nvSpPr>
        <p:spPr>
          <a:xfrm>
            <a:off x="6283634" y="2564061"/>
            <a:ext cx="3993401" cy="1669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準確度較低：可能因為資料量不足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台股、美股差異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對 </a:t>
            </a:r>
            <a:r>
              <a:rPr lang="en-US" altLang="zh-TW" dirty="0"/>
              <a:t>ML</a:t>
            </a:r>
            <a:r>
              <a:rPr lang="zh-TW" altLang="en-US" dirty="0"/>
              <a:t> 模型研究不夠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9ADFDC-3001-5762-7EA9-D364609CE457}"/>
              </a:ext>
            </a:extLst>
          </p:cNvPr>
          <p:cNvSpPr txBox="1"/>
          <p:nvPr/>
        </p:nvSpPr>
        <p:spPr>
          <a:xfrm>
            <a:off x="6096000" y="1684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不足：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5749185-4CFF-36A1-FCFC-53F75CF32993}"/>
              </a:ext>
            </a:extLst>
          </p:cNvPr>
          <p:cNvSpPr/>
          <p:nvPr/>
        </p:nvSpPr>
        <p:spPr>
          <a:xfrm>
            <a:off x="6096001" y="2142940"/>
            <a:ext cx="5796862" cy="25121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23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457982" y="2459737"/>
            <a:ext cx="7474619" cy="1659272"/>
            <a:chOff x="1125825" y="1081199"/>
            <a:chExt cx="7840324" cy="1267003"/>
          </a:xfrm>
        </p:grpSpPr>
        <p:sp>
          <p:nvSpPr>
            <p:cNvPr id="7" name="矩形 6"/>
            <p:cNvSpPr/>
            <p:nvPr/>
          </p:nvSpPr>
          <p:spPr>
            <a:xfrm>
              <a:off x="1405486" y="1088181"/>
              <a:ext cx="4786884" cy="1193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692756" y="1626437"/>
              <a:ext cx="1154834" cy="2886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TW" sz="9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ENDING</a:t>
              </a:r>
              <a:endParaRPr kumimoji="1" lang="en-US" altLang="zh-CN" sz="9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字方塊 17"/>
            <p:cNvSpPr txBox="1"/>
            <p:nvPr/>
          </p:nvSpPr>
          <p:spPr>
            <a:xfrm>
              <a:off x="3250424" y="1081199"/>
              <a:ext cx="5715725" cy="634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48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THANKS TO</a:t>
              </a:r>
              <a:r>
                <a:rPr lang="zh-TW" altLang="en-US" sz="48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48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</a:t>
              </a:r>
              <a:endParaRPr lang="zh-TW" altLang="en-US" sz="48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02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FBA0D4-4731-E7D8-691D-A5BFAE3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06BB81-C3D4-9158-29F8-8CDCA8E45E12}"/>
              </a:ext>
            </a:extLst>
          </p:cNvPr>
          <p:cNvSpPr txBox="1"/>
          <p:nvPr/>
        </p:nvSpPr>
        <p:spPr>
          <a:xfrm>
            <a:off x="3926175" y="294489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u="sng" dirty="0"/>
              <a:t>進出口</a:t>
            </a:r>
            <a:r>
              <a:rPr lang="zh-TW" altLang="en-US" sz="3600" dirty="0"/>
              <a:t>相關</a:t>
            </a:r>
            <a:r>
              <a:rPr lang="zh-TW" altLang="en-US" sz="3600" u="sng" dirty="0"/>
              <a:t>股票</a:t>
            </a:r>
            <a:r>
              <a:rPr lang="zh-TW" altLang="en-US" sz="3600" dirty="0"/>
              <a:t>選取</a:t>
            </a:r>
          </a:p>
        </p:txBody>
      </p:sp>
    </p:spTree>
    <p:extLst>
      <p:ext uri="{BB962C8B-B14F-4D97-AF65-F5344CB8AC3E}">
        <p14:creationId xmlns:p14="http://schemas.microsoft.com/office/powerpoint/2010/main" val="284504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2C4533-3E5D-6876-7C3A-4C5F9B53703C}"/>
              </a:ext>
            </a:extLst>
          </p:cNvPr>
          <p:cNvSpPr txBox="1"/>
          <p:nvPr/>
        </p:nvSpPr>
        <p:spPr>
          <a:xfrm>
            <a:off x="248575" y="1775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與匯率無關股票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68E6C81-E88B-F92A-2B4E-47F623617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66109"/>
              </p:ext>
            </p:extLst>
          </p:nvPr>
        </p:nvGraphicFramePr>
        <p:xfrm>
          <a:off x="2032000" y="2301427"/>
          <a:ext cx="8128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98322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8849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股票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燦坤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1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全國電子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6281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3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中華電信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0973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2BE86-F0AC-BCC2-27BF-414DA52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759B2D-815A-D7D7-113A-E676E550F044}"/>
              </a:ext>
            </a:extLst>
          </p:cNvPr>
          <p:cNvSpPr txBox="1"/>
          <p:nvPr/>
        </p:nvSpPr>
        <p:spPr>
          <a:xfrm>
            <a:off x="248575" y="177553"/>
            <a:ext cx="724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台幣</a:t>
            </a:r>
            <a:r>
              <a:rPr lang="zh-TW" altLang="en-US" sz="2800" u="sng" dirty="0"/>
              <a:t>貶</a:t>
            </a:r>
            <a:r>
              <a:rPr lang="zh-TW" altLang="en-US" sz="2800" dirty="0"/>
              <a:t>值受惠股票</a:t>
            </a:r>
            <a:r>
              <a:rPr lang="en-US" altLang="zh-TW" sz="2800" dirty="0"/>
              <a:t>(</a:t>
            </a:r>
            <a:r>
              <a:rPr lang="zh-TW" altLang="en-US" sz="2800" dirty="0"/>
              <a:t>出口導向：電子設備、</a:t>
            </a:r>
            <a:r>
              <a:rPr lang="en-US" altLang="zh-TW" sz="2800" dirty="0"/>
              <a:t>IC)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391B43-BA35-685A-FFDD-F0A654DAC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6942"/>
              </p:ext>
            </p:extLst>
          </p:nvPr>
        </p:nvGraphicFramePr>
        <p:xfrm>
          <a:off x="2032000" y="2063354"/>
          <a:ext cx="8128000" cy="26891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98322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8849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股票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5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台積電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聯發科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2454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0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台達電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2308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1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國巨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75200"/>
                  </a:ext>
                </a:extLst>
              </a:tr>
              <a:tr h="421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瑞昱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2379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44722"/>
                  </a:ext>
                </a:extLst>
              </a:tr>
              <a:tr h="413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矽統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54484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C1B36E-04D4-8F90-4B40-6A8CA3D9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02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759B2D-815A-D7D7-113A-E676E550F044}"/>
              </a:ext>
            </a:extLst>
          </p:cNvPr>
          <p:cNvSpPr txBox="1"/>
          <p:nvPr/>
        </p:nvSpPr>
        <p:spPr>
          <a:xfrm>
            <a:off x="248575" y="177553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台幣</a:t>
            </a:r>
            <a:r>
              <a:rPr lang="zh-TW" altLang="en-US" sz="2800" u="sng" dirty="0"/>
              <a:t>升</a:t>
            </a:r>
            <a:r>
              <a:rPr lang="zh-TW" altLang="en-US" sz="2800" dirty="0"/>
              <a:t>值受惠股票</a:t>
            </a:r>
            <a:r>
              <a:rPr lang="en-US" altLang="zh-TW" sz="2800" dirty="0"/>
              <a:t>(</a:t>
            </a:r>
            <a:r>
              <a:rPr lang="zh-TW" altLang="en-US" sz="2800" dirty="0"/>
              <a:t>進口導向：食品、塑膠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391B43-BA35-685A-FFDD-F0A654DAC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5435"/>
              </p:ext>
            </p:extLst>
          </p:nvPr>
        </p:nvGraphicFramePr>
        <p:xfrm>
          <a:off x="2032000" y="2295395"/>
          <a:ext cx="8128000" cy="22672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98322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8849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股票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愛之味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卜蜂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聯華食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44722"/>
                  </a:ext>
                </a:extLst>
              </a:tr>
              <a:tr h="4130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94984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ABA121-BE18-A3FD-2D55-7E344020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7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8BCD31-415C-109F-699C-11810704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2EA642-E49B-576C-9C15-94C091FFA3B2}"/>
              </a:ext>
            </a:extLst>
          </p:cNvPr>
          <p:cNvSpPr txBox="1"/>
          <p:nvPr/>
        </p:nvSpPr>
        <p:spPr>
          <a:xfrm>
            <a:off x="356452" y="2039324"/>
            <a:ext cx="11778144" cy="2779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i="0" u="none" strike="noStrike" baseline="0" dirty="0">
                <a:latin typeface="Times-Bold"/>
              </a:rPr>
              <a:t>Research base</a:t>
            </a:r>
            <a:r>
              <a:rPr lang="zh-TW" altLang="en-US" sz="3000" b="1" i="0" u="none" strike="noStrike" baseline="0" dirty="0">
                <a:latin typeface="Times-Bold"/>
              </a:rPr>
              <a:t>：</a:t>
            </a:r>
            <a:endParaRPr lang="en-US" altLang="zh-TW" sz="3000" b="1" i="0" u="none" strike="noStrike" baseline="0" dirty="0">
              <a:latin typeface="Times-Bold"/>
            </a:endParaRPr>
          </a:p>
          <a:p>
            <a:pPr>
              <a:lnSpc>
                <a:spcPct val="150000"/>
              </a:lnSpc>
            </a:pPr>
            <a:r>
              <a:rPr lang="en-US" altLang="zh-TW" sz="3000" b="1" i="0" u="none" strike="noStrike" baseline="0" dirty="0">
                <a:latin typeface="Times-Bold"/>
              </a:rPr>
              <a:t>Predicting Stock Market Trends Using Machine</a:t>
            </a:r>
            <a:r>
              <a:rPr lang="zh-TW" altLang="en-US" sz="3000" b="1" i="0" u="none" strike="noStrike" baseline="0" dirty="0">
                <a:latin typeface="Times-Bold"/>
              </a:rPr>
              <a:t> </a:t>
            </a:r>
            <a:r>
              <a:rPr lang="en-US" altLang="zh-TW" sz="3000" b="1" i="0" u="none" strike="noStrike" baseline="0" dirty="0">
                <a:latin typeface="Times-Bold"/>
              </a:rPr>
              <a:t>Learning and Deep Learning Algorithms</a:t>
            </a:r>
            <a:r>
              <a:rPr lang="zh-TW" altLang="en-US" sz="3000" b="1" i="0" u="none" strike="noStrike" baseline="0" dirty="0">
                <a:latin typeface="Times-Bold"/>
              </a:rPr>
              <a:t> </a:t>
            </a:r>
            <a:r>
              <a:rPr lang="en-US" altLang="zh-TW" sz="3000" b="1" i="0" u="none" strike="noStrike" baseline="0" dirty="0">
                <a:latin typeface="Times-Bold"/>
              </a:rPr>
              <a:t>Via Continuous and Binary Data</a:t>
            </a:r>
            <a:r>
              <a:rPr lang="zh-TW" altLang="en-US" sz="3000" b="1" i="0" u="none" strike="noStrike" baseline="0" dirty="0">
                <a:latin typeface="Times-Bold"/>
              </a:rPr>
              <a:t> </a:t>
            </a:r>
            <a:r>
              <a:rPr lang="en-US" altLang="zh-TW" sz="3000" b="1" i="0" u="none" strike="noStrike" baseline="0" dirty="0">
                <a:latin typeface="Times-Bold"/>
              </a:rPr>
              <a:t>;</a:t>
            </a:r>
            <a:r>
              <a:rPr lang="zh-TW" altLang="en-US" sz="3000" b="1" i="0" u="none" strike="noStrike" baseline="0" dirty="0">
                <a:latin typeface="Times-Bold"/>
              </a:rPr>
              <a:t> </a:t>
            </a:r>
            <a:r>
              <a:rPr lang="en-US" altLang="zh-TW" sz="3000" b="1" i="0" u="none" strike="noStrike" baseline="0" dirty="0">
                <a:latin typeface="Times-Bold"/>
              </a:rPr>
              <a:t>a Comparative Analysis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A662BE-88F4-1489-3C6F-DB76C6B2AB54}"/>
              </a:ext>
            </a:extLst>
          </p:cNvPr>
          <p:cNvSpPr txBox="1"/>
          <p:nvPr/>
        </p:nvSpPr>
        <p:spPr>
          <a:xfrm>
            <a:off x="0" y="6027003"/>
            <a:ext cx="12491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/>
              <a:t>Reference</a:t>
            </a:r>
            <a:r>
              <a:rPr lang="zh-TW" altLang="en-US" sz="1600" b="1" i="1" dirty="0"/>
              <a:t>：</a:t>
            </a:r>
            <a:endParaRPr lang="en-US" altLang="zh-TW" sz="1600" b="1" i="1" dirty="0"/>
          </a:p>
          <a:p>
            <a:r>
              <a:rPr lang="en-US" altLang="zh-TW" sz="1600" dirty="0"/>
              <a:t>M. </a:t>
            </a:r>
            <a:r>
              <a:rPr lang="en-US" altLang="zh-TW" sz="1600" dirty="0" err="1"/>
              <a:t>Nabipour</a:t>
            </a:r>
            <a:r>
              <a:rPr lang="en-US" altLang="zh-TW" sz="1600" dirty="0"/>
              <a:t>, P. </a:t>
            </a:r>
            <a:r>
              <a:rPr lang="en-US" altLang="zh-TW" sz="1600" dirty="0" err="1"/>
              <a:t>Nayyeri</a:t>
            </a:r>
            <a:r>
              <a:rPr lang="en-US" altLang="zh-TW" sz="1600" dirty="0"/>
              <a:t>, H. </a:t>
            </a:r>
            <a:r>
              <a:rPr lang="en-US" altLang="zh-TW" sz="1600" dirty="0" err="1"/>
              <a:t>Jabani</a:t>
            </a:r>
            <a:r>
              <a:rPr lang="en-US" altLang="zh-TW" sz="1600" dirty="0"/>
              <a:t>, S. S. and A. </a:t>
            </a:r>
            <a:r>
              <a:rPr lang="en-US" altLang="zh-TW" sz="1600" dirty="0" err="1"/>
              <a:t>Mosavi</a:t>
            </a:r>
            <a:r>
              <a:rPr lang="en-US" altLang="zh-TW" sz="1600" dirty="0"/>
              <a:t>, "Predicting Stock Market Trends Using Machine Learning and Deep Learning Algorithms</a:t>
            </a:r>
          </a:p>
          <a:p>
            <a:r>
              <a:rPr lang="en-US" altLang="zh-TW" sz="1600" dirty="0"/>
              <a:t> Via Continuous and Binary Data; a Comparative Analysis," in IEEE Access, vol. 8, pp. 150199-150212, 2020, </a:t>
            </a:r>
            <a:r>
              <a:rPr lang="en-US" altLang="zh-TW" sz="1600" dirty="0" err="1"/>
              <a:t>doi</a:t>
            </a:r>
            <a:r>
              <a:rPr lang="en-US" altLang="zh-TW" sz="1600" dirty="0"/>
              <a:t>: 10.1109/ACCESS.2020.3015966.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19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3EB681-4E35-E010-7002-B88C8DA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2D2AC9-4B04-F341-7BD9-43654F446767}"/>
              </a:ext>
            </a:extLst>
          </p:cNvPr>
          <p:cNvSpPr txBox="1"/>
          <p:nvPr/>
        </p:nvSpPr>
        <p:spPr>
          <a:xfrm>
            <a:off x="0" y="17725"/>
            <a:ext cx="121920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大綱描述：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選用十種技術指標</a:t>
            </a:r>
            <a:r>
              <a:rPr lang="en-US" altLang="zh-TW" dirty="0"/>
              <a:t>(</a:t>
            </a:r>
            <a:r>
              <a:rPr lang="zh-TW" altLang="en-US" dirty="0"/>
              <a:t>以十年的股票資料計算</a:t>
            </a:r>
            <a:r>
              <a:rPr lang="en-US" altLang="zh-TW" dirty="0"/>
              <a:t>)</a:t>
            </a:r>
            <a:r>
              <a:rPr lang="zh-TW" altLang="en-US" dirty="0"/>
              <a:t>當作輸入特徵，並對技術指標進行二元化資料預處理，顯示除了</a:t>
            </a:r>
            <a:r>
              <a:rPr lang="en-US" altLang="zh-TW" dirty="0"/>
              <a:t>RNN</a:t>
            </a:r>
            <a:r>
              <a:rPr lang="zh-TW" altLang="en-US" dirty="0"/>
              <a:t>、</a:t>
            </a:r>
            <a:r>
              <a:rPr lang="en-US" altLang="zh-TW" dirty="0"/>
              <a:t>LSTM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，傳統的機器學習模型都有明顯的長進。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EE8DC6-63D7-DD56-945A-DEA176E9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8" y="1926721"/>
            <a:ext cx="6752844" cy="42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931503C-FCD5-4C2C-999E-6B4988BF6584}"/>
              </a:ext>
            </a:extLst>
          </p:cNvPr>
          <p:cNvSpPr txBox="1"/>
          <p:nvPr/>
        </p:nvSpPr>
        <p:spPr>
          <a:xfrm>
            <a:off x="3239549" y="1522387"/>
            <a:ext cx="571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zh-TW" altLang="en-US" dirty="0"/>
              <a:t>連續指標與二元指標作為輸入特徵的準確率比較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7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E30B6A-BB45-32BF-3A06-9C4AE5F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48C-0195-4405-B659-AF325C9E373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94A921-82F2-FE01-E5E0-3D2D216D1171}"/>
              </a:ext>
            </a:extLst>
          </p:cNvPr>
          <p:cNvSpPr txBox="1"/>
          <p:nvPr/>
        </p:nvSpPr>
        <p:spPr>
          <a:xfrm>
            <a:off x="0" y="17725"/>
            <a:ext cx="121920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實驗方式：</a:t>
            </a:r>
            <a:endParaRPr lang="en-US" altLang="zh-TW" sz="20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B52457-A7BD-25EE-578D-4C345A86E6CB}"/>
              </a:ext>
            </a:extLst>
          </p:cNvPr>
          <p:cNvSpPr/>
          <p:nvPr/>
        </p:nvSpPr>
        <p:spPr>
          <a:xfrm>
            <a:off x="572655" y="2726617"/>
            <a:ext cx="2096655" cy="1182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特徵選取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F630F55-CACF-8AB7-C8B5-1A7C2B246541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 flipV="1">
            <a:off x="2669310" y="1850002"/>
            <a:ext cx="2521526" cy="1467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DB19D4-F541-A53E-A06C-B3BCE467ED87}"/>
              </a:ext>
            </a:extLst>
          </p:cNvPr>
          <p:cNvSpPr/>
          <p:nvPr/>
        </p:nvSpPr>
        <p:spPr>
          <a:xfrm>
            <a:off x="5190836" y="750875"/>
            <a:ext cx="5467926" cy="21982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53633C-1759-EF29-41F4-858A423F9E2E}"/>
              </a:ext>
            </a:extLst>
          </p:cNvPr>
          <p:cNvSpPr txBox="1"/>
          <p:nvPr/>
        </p:nvSpPr>
        <p:spPr>
          <a:xfrm>
            <a:off x="7620869" y="3651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665409-43B8-07E3-7F89-D9F626C4A58C}"/>
              </a:ext>
            </a:extLst>
          </p:cNvPr>
          <p:cNvSpPr txBox="1"/>
          <p:nvPr/>
        </p:nvSpPr>
        <p:spPr>
          <a:xfrm>
            <a:off x="7063024" y="162336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十種技術指標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DE6DBB6-991F-E634-DD4E-A0D1EC1441CC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2669310" y="3317745"/>
            <a:ext cx="2521526" cy="16902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5E82CC-2941-9A2D-9D25-2CF627EEFC77}"/>
              </a:ext>
            </a:extLst>
          </p:cNvPr>
          <p:cNvSpPr/>
          <p:nvPr/>
        </p:nvSpPr>
        <p:spPr>
          <a:xfrm>
            <a:off x="5190836" y="3908872"/>
            <a:ext cx="5467927" cy="21982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3B3CF6C-055A-41BB-74B8-57177176F083}"/>
              </a:ext>
            </a:extLst>
          </p:cNvPr>
          <p:cNvSpPr txBox="1"/>
          <p:nvPr/>
        </p:nvSpPr>
        <p:spPr>
          <a:xfrm>
            <a:off x="7492630" y="353954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Second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5864161-008A-122C-99F7-B4FFB9C5421F}"/>
                  </a:ext>
                </a:extLst>
              </p:cNvPr>
              <p:cNvSpPr txBox="1"/>
              <p:nvPr/>
            </p:nvSpPr>
            <p:spPr>
              <a:xfrm>
                <a:off x="5628337" y="4807944"/>
                <a:ext cx="45929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/>
                  <a:t>十種技術指標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zh-TW" altLang="en-US" sz="2000" b="1" dirty="0"/>
                  <a:t>美金匯率、人民幣匯率</a:t>
                </a: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5864161-008A-122C-99F7-B4FFB9C5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337" y="4807944"/>
                <a:ext cx="4592924" cy="400110"/>
              </a:xfrm>
              <a:prstGeom prst="rect">
                <a:avLst/>
              </a:prstGeom>
              <a:blipFill>
                <a:blip r:embed="rId3"/>
                <a:stretch>
                  <a:fillRect l="-1326" t="-9231" r="-398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A3D68D4-8C42-840D-74E0-A9AE5D1A8A7C}"/>
              </a:ext>
            </a:extLst>
          </p:cNvPr>
          <p:cNvCxnSpPr/>
          <p:nvPr/>
        </p:nvCxnSpPr>
        <p:spPr>
          <a:xfrm>
            <a:off x="9356436" y="3021655"/>
            <a:ext cx="0" cy="81469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F0F55A1-414B-ED13-76E4-32DE35E9C60E}"/>
              </a:ext>
            </a:extLst>
          </p:cNvPr>
          <p:cNvSpPr txBox="1"/>
          <p:nvPr/>
        </p:nvSpPr>
        <p:spPr>
          <a:xfrm>
            <a:off x="9115825" y="310627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DBA231D9-D578-AAD6-22A3-33F321F407B5}"/>
              </a:ext>
            </a:extLst>
          </p:cNvPr>
          <p:cNvSpPr/>
          <p:nvPr/>
        </p:nvSpPr>
        <p:spPr>
          <a:xfrm>
            <a:off x="7526182" y="4817706"/>
            <a:ext cx="2705386" cy="3693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15D806C-02BA-BA45-0B1C-8B2A0E875A7F}"/>
              </a:ext>
            </a:extLst>
          </p:cNvPr>
          <p:cNvSpPr txBox="1"/>
          <p:nvPr/>
        </p:nvSpPr>
        <p:spPr>
          <a:xfrm>
            <a:off x="8225357" y="52244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資料處理同技術指標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2DF46C1-75FE-E80D-5CFD-82DA6BACBBFA}"/>
              </a:ext>
            </a:extLst>
          </p:cNvPr>
          <p:cNvCxnSpPr>
            <a:cxnSpLocks/>
            <a:stCxn id="32" idx="1"/>
            <a:endCxn id="25" idx="2"/>
          </p:cNvCxnSpPr>
          <p:nvPr/>
        </p:nvCxnSpPr>
        <p:spPr>
          <a:xfrm rot="10800000">
            <a:off x="7924799" y="5208055"/>
            <a:ext cx="300558" cy="201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9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1298</Words>
  <Application>Microsoft Office PowerPoint</Application>
  <PresentationFormat>寬螢幕</PresentationFormat>
  <Paragraphs>707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Microsoft YaHei</vt:lpstr>
      <vt:lpstr>Times-Bold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機器學習：股票漲跌預測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杜昀澤</dc:creator>
  <cp:lastModifiedBy>acer</cp:lastModifiedBy>
  <cp:revision>52</cp:revision>
  <dcterms:created xsi:type="dcterms:W3CDTF">2022-12-22T03:59:43Z</dcterms:created>
  <dcterms:modified xsi:type="dcterms:W3CDTF">2023-01-06T02:49:32Z</dcterms:modified>
</cp:coreProperties>
</file>