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439" r:id="rId6"/>
    <p:sldId id="430" r:id="rId7"/>
    <p:sldId id="440" r:id="rId8"/>
    <p:sldId id="437" r:id="rId9"/>
    <p:sldId id="263" r:id="rId10"/>
    <p:sldId id="261" r:id="rId11"/>
    <p:sldId id="441" r:id="rId12"/>
    <p:sldId id="262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2" autoAdjust="0"/>
    <p:restoredTop sz="94660"/>
  </p:normalViewPr>
  <p:slideViewPr>
    <p:cSldViewPr snapToGrid="0">
      <p:cViewPr varScale="1">
        <p:scale>
          <a:sx n="58" d="100"/>
          <a:sy n="58" d="100"/>
        </p:scale>
        <p:origin x="96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4E6873-D27E-4E46-9DBE-17A5012E5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AAE274C-6A3E-45B4-AFC1-5ACDE37CCB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F03B90-9B87-4D29-ACE9-710D2A7B2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92CB-6CBF-45CD-8083-B2D1375B29ED}" type="datetimeFigureOut">
              <a:rPr lang="zh-TW" altLang="en-US" smtClean="0"/>
              <a:t>2025/5/21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FD33059-1BE4-4273-9E74-2705091C8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D72FC2-9663-4705-ACBB-E53D79BE4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CF2D-C188-49AF-ABC7-503B3256C6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9136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B19F05-C3CB-4A6C-8B23-608CBD051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2143C06-A9EF-444E-B97D-2356666AC1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02A1EB-9362-498A-90C1-45CCE6E18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92CB-6CBF-45CD-8083-B2D1375B29ED}" type="datetimeFigureOut">
              <a:rPr lang="zh-TW" altLang="en-US" smtClean="0"/>
              <a:t>2025/5/21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08A35B5-3E38-4425-B15E-1DFFD5FE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5BC4D1D-DD24-41A2-8CC9-185080FAE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CF2D-C188-49AF-ABC7-503B3256C6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2728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8984069-CD6F-4EB0-8E55-C155ABF0EF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5BC3D2D-5CB6-4A2F-AFC8-D5DABFB0B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3E150BF-A9FE-4A56-8577-0A227E5E0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92CB-6CBF-45CD-8083-B2D1375B29ED}" type="datetimeFigureOut">
              <a:rPr lang="zh-TW" altLang="en-US" smtClean="0"/>
              <a:t>2025/5/21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98EA63-6D82-4B74-8EEC-8206916FC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0035CF-B503-44F2-90DD-F1B1844C6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CF2D-C188-49AF-ABC7-503B3256C6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1950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9FA3B6-5475-4760-AD06-F5BA6B62C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844445-E6A8-49B9-9E7B-9A5BBD5B0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468148-B68C-4235-8A6D-FA7D460FD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92CB-6CBF-45CD-8083-B2D1375B29ED}" type="datetimeFigureOut">
              <a:rPr lang="zh-TW" altLang="en-US" smtClean="0"/>
              <a:t>2025/5/21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5BE4FC-2594-4D68-A962-75735746D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E27341-02B3-45B8-9F30-543E0D94A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CF2D-C188-49AF-ABC7-503B3256C6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1427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A602AB-1DCD-4C59-8264-D79502538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D983DE4-A4E2-43BC-9C1D-F810F4176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2FBBED6-E8FF-4709-AEFD-23AAE5B03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92CB-6CBF-45CD-8083-B2D1375B29ED}" type="datetimeFigureOut">
              <a:rPr lang="zh-TW" altLang="en-US" smtClean="0"/>
              <a:t>2025/5/21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B4A49B3-1EC8-474F-8832-DA670CC3B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FBFA8E6-5629-45FB-BDCD-4D4EEF01E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CF2D-C188-49AF-ABC7-503B3256C6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7974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4F3D49-F2B2-4C31-B274-A4FFA590B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F2C62F-7468-42E7-8A31-596361D8F6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ED4D578-12AF-4817-8D91-C9D17AC33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3205410-E737-4695-9FBC-54AAF97D1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92CB-6CBF-45CD-8083-B2D1375B29ED}" type="datetimeFigureOut">
              <a:rPr lang="zh-TW" altLang="en-US" smtClean="0"/>
              <a:t>2025/5/21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0FC55F4-901A-48E2-B803-9251D4DA5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712F117-178D-4283-A66B-C80952112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CF2D-C188-49AF-ABC7-503B3256C6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7842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7241E8-D4BD-41EA-8DE0-79647CBA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EF24B03-453E-4F58-833E-A07962724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214A164-2480-4A27-BFF7-0AC5F0210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85AAA00-16F9-4660-AC01-8A772763C8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4C372E1-4E8A-4DAE-A914-2A09BB9784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8A02710-B929-4B33-80B9-5BAB29DE4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92CB-6CBF-45CD-8083-B2D1375B29ED}" type="datetimeFigureOut">
              <a:rPr lang="zh-TW" altLang="en-US" smtClean="0"/>
              <a:t>2025/5/21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6D4F427-C954-4C9E-89F5-9816F5A1E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A1FC7EE-1E11-4166-8B57-74752E98D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CF2D-C188-49AF-ABC7-503B3256C6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3143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2F2A3E-D556-472D-A6A3-14DAB0DB7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9696A3D-7BC2-4DBA-AF6A-D60B0FBE9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92CB-6CBF-45CD-8083-B2D1375B29ED}" type="datetimeFigureOut">
              <a:rPr lang="zh-TW" altLang="en-US" smtClean="0"/>
              <a:t>2025/5/21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01A06D3-FFB3-402A-9330-4AAE99CCB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16DBA46-2C7C-442F-AB5F-9C7F9E788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CF2D-C188-49AF-ABC7-503B3256C6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0532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9670260-2759-422F-B66C-D96148544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92CB-6CBF-45CD-8083-B2D1375B29ED}" type="datetimeFigureOut">
              <a:rPr lang="zh-TW" altLang="en-US" smtClean="0"/>
              <a:t>2025/5/21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423194D-5A08-4606-A591-01EC12BBA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F2F335E-80BC-4152-BE5E-FEC4F954E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CF2D-C188-49AF-ABC7-503B3256C6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6147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58CD12-DCB8-42AD-A1A0-0406C0EED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0DCE86-9197-4DE3-B021-713EC0772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2482E57-0F9C-45A1-BD1E-A9884235E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E428F1C-50C1-493B-A627-6835E1711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92CB-6CBF-45CD-8083-B2D1375B29ED}" type="datetimeFigureOut">
              <a:rPr lang="zh-TW" altLang="en-US" smtClean="0"/>
              <a:t>2025/5/21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D2A27FB-32BE-4F0A-8BA7-E902BDAEE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790E445-9C40-4886-AFFA-4B71A7685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CF2D-C188-49AF-ABC7-503B3256C6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431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E7C8D5-727F-4303-A767-6D4AE6DF9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482DD40-6D80-4D7F-833A-F5AA13D6C4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0CADD1E-9133-4510-8927-ADA19C657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9BE27E2-2469-48B5-B04F-4FDD05774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892CB-6CBF-45CD-8083-B2D1375B29ED}" type="datetimeFigureOut">
              <a:rPr lang="zh-TW" altLang="en-US" smtClean="0"/>
              <a:t>2025/5/21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A3AECEB-5F11-41B5-841B-897736E75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B0D2CF1-29BA-4AA4-894D-9FB4F5FFC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8CF2D-C188-49AF-ABC7-503B3256C6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8760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2E1845D-A8E6-4D15-9027-91B5BF9DD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4FE9E0B-8E03-44CC-9FFE-4106D3DF8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04EC63-5E22-41D9-B9E7-A783A40550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892CB-6CBF-45CD-8083-B2D1375B29ED}" type="datetimeFigureOut">
              <a:rPr lang="zh-TW" altLang="en-US" smtClean="0"/>
              <a:t>2025/5/21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F00C4C-D78F-44EA-9A46-0FB4321DE0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15E74CE-689D-43CE-AEE4-A643350B43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8CF2D-C188-49AF-ABC7-503B3256C6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8107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1FA69-6F83-40BF-8906-73A84CFE3F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改良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PCP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策略 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C6D8924-C1C9-4366-AF48-3CE79C2FF3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SC</a:t>
            </a:r>
            <a:r>
              <a:rPr lang="zh-TW" altLang="en-US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SP</a:t>
            </a:r>
            <a:r>
              <a:rPr lang="zh-TW" altLang="en-US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延遲策略</a:t>
            </a:r>
          </a:p>
        </p:txBody>
      </p:sp>
    </p:spTree>
    <p:extLst>
      <p:ext uri="{BB962C8B-B14F-4D97-AF65-F5344CB8AC3E}">
        <p14:creationId xmlns:p14="http://schemas.microsoft.com/office/powerpoint/2010/main" val="1428106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5F86FF-1810-4CB5-960D-D374447EB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策略結論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D76F35-31A6-4A8A-91CD-36E6883CD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排除掉出現極端事件的時段，整體來說：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傾向於不跨夜持有之策略，可獲得較穩定的報酬</a:t>
            </a:r>
            <a:endParaRPr lang="en-US" altLang="zh-TW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SC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策略獲益大於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SP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策略，不過兩者皆優於初始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PCP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策略</a:t>
            </a:r>
            <a:endParaRPr lang="en-US" altLang="zh-TW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2024.01~06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月份績效不顯著，大致與初始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PCP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打平，不過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7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月開始創造大量額外報酬，甚至進入到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2025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年更為誇張，光是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1~4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月份平均一筆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PCP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相較於初始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PCP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就多達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2218.4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64617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5F86FF-1810-4CB5-960D-D374447EB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策略延伸與未來研究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D76F35-31A6-4A8A-91CD-36E6883CD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目前是成功找到了穩定獲益的策略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排除跨夜、事件發生的極端風險之下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，不過除了掌握這類的穩定報酬外，同時也想要賺取跨夜、極端事件帶來大幅震盪的獲益，而且實務上應該會將此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SC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SP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延遲策略套用在週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PCP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上，因其腳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較便宜。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8328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5F86FF-1810-4CB5-960D-D374447EB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補充資料與內容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D76F35-31A6-4A8A-91CD-36E6883CD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如果想了解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2024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2025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年狀況，或是在深入了解各個月份的表現，可以參考「改良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PCP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策略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-SC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SP delay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策略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詳細版」之內容</a:t>
            </a:r>
          </a:p>
        </p:txBody>
      </p:sp>
    </p:spTree>
    <p:extLst>
      <p:ext uri="{BB962C8B-B14F-4D97-AF65-F5344CB8AC3E}">
        <p14:creationId xmlns:p14="http://schemas.microsoft.com/office/powerpoint/2010/main" val="2031183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5F86FF-1810-4CB5-960D-D374447EB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策略想法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D76F35-31A6-4A8A-91CD-36E6883CD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7606"/>
            <a:ext cx="10515600" cy="4689357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想在現有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PCP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套利策略的基礎上，去設計出多一點風險，同時增加獲得穩定報酬機會的策略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利用夜盤收盤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(05:00)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與日盤開盤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(08:45)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之間的價格變動來做操作，主要是想要透過延遲組建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PCP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的方式，觀察是否可以創造或放大價差套利空間。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為了規避不完整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PCP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所帶來的潛在風險，所以只選擇腳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Short Call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或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Short Put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的數據，其代表目前腳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1+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期貨的損益會類似於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Long Call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或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Long Put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，風險相對較小。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95290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5F86FF-1810-4CB5-960D-D374447EB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策略設計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D76F35-31A6-4A8A-91CD-36E6883CD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7985"/>
            <a:ext cx="10694158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時間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:2024/01/01~2025/04/30</a:t>
            </a:r>
          </a:p>
          <a:p>
            <a:pPr marL="0" indent="0"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觀察特定月份到期之選擇權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(EX:10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月到期，關注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9~10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月份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，嘗試在夜盤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3:00~5:00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時，如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果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PCP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策略腳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Short call, Short put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時，先只敲進</a:t>
            </a:r>
            <a:r>
              <a:rPr lang="zh-TW" altLang="en-US" sz="2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腳</a:t>
            </a:r>
            <a:r>
              <a:rPr lang="en-US" altLang="zh-TW" sz="2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0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與期貨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，等到日盤開盤再進行組建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PCP </a:t>
            </a:r>
          </a:p>
          <a:p>
            <a:pPr marL="0" indent="0"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策略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：在開盤後找到相同履約價的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SC / SP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，不過是取其開盤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分鐘內的平均價格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(08:45~08:50)</a:t>
            </a:r>
          </a:p>
          <a:p>
            <a:pPr marL="0" indent="0"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策略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：如果找不到相同履約價，可以找原履約價正負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200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點上下的合約，然後以距離最近的履約價之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分鐘內平均價來計算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SC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選比原本履約價大一點的，組成</a:t>
            </a:r>
            <a:r>
              <a:rPr lang="zh-TW" altLang="en-US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多頭價差</a:t>
            </a:r>
            <a:endParaRPr lang="en-US" altLang="zh-TW" sz="20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SP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選比原本履約價小一點的，組成</a:t>
            </a:r>
            <a:r>
              <a:rPr lang="zh-TW" altLang="en-US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空頭價差</a:t>
            </a:r>
            <a:endParaRPr lang="en-US" altLang="zh-TW" sz="20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基本上大部分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PCP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數據都是策略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，所以履約價對比之報酬曲線會近似一直線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兩個可能性：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考慮有些日期因假日、國定假日、颱風假沒有開盤而順延到下一個開盤日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去除有些日期因假日、國定假日、颱風假沒有開盤的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PCP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數據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513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5F86FF-1810-4CB5-960D-D374447EB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策略設計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D76F35-31A6-4A8A-91CD-36E6883CD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798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在計算損益上，採用兩種方式：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直接觀察腳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價格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因為腳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、期貨都沒有變動，僅有腳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因延遲組建所以會有價格上的差異，所以只計算腳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之價格差異所導致之損益變化，不過出來的數值是相對於原本的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PCP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來說賺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or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賠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AutoNum type="arabicPeriod" startAt="2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持有至到期日去計算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與過去計算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PCP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損益時相同，也觀察在不同期貨價格下對於報酬圖形的變動為何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910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標題 1">
            <a:extLst>
              <a:ext uri="{FF2B5EF4-FFF2-40B4-BE49-F238E27FC236}">
                <a16:creationId xmlns:a16="http://schemas.microsoft.com/office/drawing/2014/main" id="{A9AAF63B-65FA-44B8-A890-514B6223DA17}"/>
              </a:ext>
            </a:extLst>
          </p:cNvPr>
          <p:cNvSpPr txBox="1">
            <a:spLocks/>
          </p:cNvSpPr>
          <p:nvPr/>
        </p:nvSpPr>
        <p:spPr>
          <a:xfrm>
            <a:off x="340896" y="-1327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跨夜持有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持有至到期日觀察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833F923-3730-455E-A748-FB7102BDF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135" y="1010515"/>
            <a:ext cx="5319645" cy="316036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AFDDED6-C0CF-4486-ADC0-A051FE993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982" y="1010515"/>
            <a:ext cx="5479883" cy="310789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AF3C64E4-FE49-42E3-A875-C9BB687AA9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8647" y="4395902"/>
            <a:ext cx="5012218" cy="1731494"/>
          </a:xfrm>
          <a:prstGeom prst="rect">
            <a:avLst/>
          </a:prstGeom>
        </p:spPr>
      </p:pic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6E8258C4-61A6-4374-AA7D-D97B6D56AA47}"/>
              </a:ext>
            </a:extLst>
          </p:cNvPr>
          <p:cNvSpPr txBox="1">
            <a:spLocks/>
          </p:cNvSpPr>
          <p:nvPr/>
        </p:nvSpPr>
        <p:spPr>
          <a:xfrm>
            <a:off x="491672" y="4118410"/>
            <a:ext cx="6186975" cy="1325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軸為逐筆改良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PCP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策略數據績效與原始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PCP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數據對比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軸為逐筆損益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右圖會出現改良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PCP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策略最佳與最差報酬是因有部分腳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與腳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履約價不同，組成價差策略導致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A57EDA7-AE3E-443E-BC46-FC2B4DCAD771}"/>
              </a:ext>
            </a:extLst>
          </p:cNvPr>
          <p:cNvSpPr txBox="1"/>
          <p:nvPr/>
        </p:nvSpPr>
        <p:spPr>
          <a:xfrm>
            <a:off x="491672" y="5563822"/>
            <a:ext cx="60937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zh-TW" alt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累積</a:t>
            </a:r>
            <a:r>
              <a:rPr lang="en-US" altLang="zh-TW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3421</a:t>
            </a:r>
            <a:r>
              <a:rPr lang="zh-TW" alt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筆</a:t>
            </a:r>
            <a:r>
              <a:rPr lang="en-US" altLang="zh-TW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PCP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平均一筆原始</a:t>
            </a:r>
            <a:r>
              <a:rPr lang="en-US" altLang="zh-TW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PCP</a:t>
            </a:r>
            <a:r>
              <a:rPr lang="zh-TW" alt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損益：</a:t>
            </a:r>
            <a:r>
              <a:rPr lang="en-US" altLang="zh-TW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311.4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平均一筆改良</a:t>
            </a:r>
            <a:r>
              <a:rPr lang="en-US" altLang="zh-TW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PCP</a:t>
            </a:r>
            <a:r>
              <a:rPr lang="zh-TW" alt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損益：</a:t>
            </a:r>
            <a:r>
              <a:rPr lang="en-US" altLang="zh-TW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1649.6~1738</a:t>
            </a:r>
          </a:p>
        </p:txBody>
      </p:sp>
    </p:spTree>
    <p:extLst>
      <p:ext uri="{BB962C8B-B14F-4D97-AF65-F5344CB8AC3E}">
        <p14:creationId xmlns:p14="http://schemas.microsoft.com/office/powerpoint/2010/main" val="77800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標題 1">
            <a:extLst>
              <a:ext uri="{FF2B5EF4-FFF2-40B4-BE49-F238E27FC236}">
                <a16:creationId xmlns:a16="http://schemas.microsoft.com/office/drawing/2014/main" id="{A9AAF63B-65FA-44B8-A890-514B6223DA17}"/>
              </a:ext>
            </a:extLst>
          </p:cNvPr>
          <p:cNvSpPr txBox="1">
            <a:spLocks/>
          </p:cNvSpPr>
          <p:nvPr/>
        </p:nvSpPr>
        <p:spPr>
          <a:xfrm>
            <a:off x="340896" y="-1327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跨夜持有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直接觀察腳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價格</a:t>
            </a:r>
          </a:p>
        </p:txBody>
      </p:sp>
      <p:sp>
        <p:nvSpPr>
          <p:cNvPr id="25" name="內容版面配置區 2">
            <a:extLst>
              <a:ext uri="{FF2B5EF4-FFF2-40B4-BE49-F238E27FC236}">
                <a16:creationId xmlns:a16="http://schemas.microsoft.com/office/drawing/2014/main" id="{F176B78B-01A7-4BFD-83A0-482B881B8668}"/>
              </a:ext>
            </a:extLst>
          </p:cNvPr>
          <p:cNvSpPr txBox="1">
            <a:spLocks/>
          </p:cNvSpPr>
          <p:nvPr/>
        </p:nvSpPr>
        <p:spPr>
          <a:xfrm>
            <a:off x="5951621" y="5297921"/>
            <a:ext cx="3308525" cy="1458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600" dirty="0"/>
              <a:t>SC</a:t>
            </a:r>
            <a:r>
              <a:rPr lang="zh-TW" altLang="en-US" sz="1600" dirty="0"/>
              <a:t>累積</a:t>
            </a:r>
            <a:r>
              <a:rPr lang="en-US" altLang="zh-TW" sz="1600" dirty="0"/>
              <a:t>2127</a:t>
            </a:r>
            <a:r>
              <a:rPr lang="zh-TW" altLang="en-US" sz="1600" dirty="0"/>
              <a:t>筆</a:t>
            </a:r>
            <a:r>
              <a:rPr lang="en-US" altLang="zh-TW" sz="1600" dirty="0"/>
              <a:t>PCP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sz="1600" dirty="0"/>
              <a:t>策略損益</a:t>
            </a:r>
            <a:r>
              <a:rPr lang="en-US" altLang="zh-TW" sz="1600" dirty="0"/>
              <a:t>(</a:t>
            </a:r>
            <a:r>
              <a:rPr lang="zh-TW" altLang="en-US" sz="1600" dirty="0"/>
              <a:t>相對原始</a:t>
            </a:r>
            <a:r>
              <a:rPr lang="en-US" altLang="zh-TW" sz="1600" dirty="0"/>
              <a:t>PCP)</a:t>
            </a:r>
            <a:r>
              <a:rPr lang="zh-TW" altLang="en-US" sz="1600" dirty="0"/>
              <a:t>：</a:t>
            </a:r>
            <a:r>
              <a:rPr lang="en-US" altLang="zh-TW" sz="1600" dirty="0"/>
              <a:t>1566411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sz="1600" dirty="0"/>
              <a:t>平均一筆</a:t>
            </a:r>
            <a:r>
              <a:rPr lang="en-US" altLang="zh-TW" sz="1600" dirty="0"/>
              <a:t>PCP</a:t>
            </a:r>
            <a:r>
              <a:rPr lang="zh-TW" altLang="en-US" sz="1600" dirty="0"/>
              <a:t>損益：</a:t>
            </a:r>
            <a:r>
              <a:rPr lang="en-US" altLang="zh-TW" sz="1600" b="1" dirty="0">
                <a:highlight>
                  <a:srgbClr val="FFFF00"/>
                </a:highlight>
              </a:rPr>
              <a:t>736.4</a:t>
            </a:r>
            <a:endParaRPr lang="zh-TW" altLang="en-US" sz="1600" dirty="0"/>
          </a:p>
        </p:txBody>
      </p:sp>
      <p:sp>
        <p:nvSpPr>
          <p:cNvPr id="26" name="內容版面配置區 2">
            <a:extLst>
              <a:ext uri="{FF2B5EF4-FFF2-40B4-BE49-F238E27FC236}">
                <a16:creationId xmlns:a16="http://schemas.microsoft.com/office/drawing/2014/main" id="{E3C81B68-08CF-4182-BA40-D35B8286D0AF}"/>
              </a:ext>
            </a:extLst>
          </p:cNvPr>
          <p:cNvSpPr txBox="1">
            <a:spLocks/>
          </p:cNvSpPr>
          <p:nvPr/>
        </p:nvSpPr>
        <p:spPr>
          <a:xfrm>
            <a:off x="9103651" y="5315023"/>
            <a:ext cx="3308525" cy="1458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600" dirty="0"/>
              <a:t>SP</a:t>
            </a:r>
            <a:r>
              <a:rPr lang="zh-TW" altLang="en-US" sz="1600" dirty="0"/>
              <a:t>累積</a:t>
            </a:r>
            <a:r>
              <a:rPr lang="en-US" altLang="zh-TW" sz="1600" dirty="0"/>
              <a:t>1294</a:t>
            </a:r>
            <a:r>
              <a:rPr lang="zh-TW" altLang="en-US" sz="1600" dirty="0"/>
              <a:t>筆</a:t>
            </a:r>
            <a:r>
              <a:rPr lang="en-US" altLang="zh-TW" sz="1600" dirty="0"/>
              <a:t>PCP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sz="1600" dirty="0"/>
              <a:t>策略損益</a:t>
            </a:r>
            <a:r>
              <a:rPr lang="en-US" altLang="zh-TW" sz="1600" dirty="0"/>
              <a:t>(</a:t>
            </a:r>
            <a:r>
              <a:rPr lang="zh-TW" altLang="en-US" sz="1600" dirty="0"/>
              <a:t>相對原始</a:t>
            </a:r>
            <a:r>
              <a:rPr lang="en-US" altLang="zh-TW" sz="1600" dirty="0"/>
              <a:t>PCP)</a:t>
            </a:r>
            <a:r>
              <a:rPr lang="zh-TW" altLang="en-US" sz="1600" dirty="0"/>
              <a:t>：</a:t>
            </a:r>
            <a:r>
              <a:rPr lang="en-US" altLang="zh-TW" sz="1600" dirty="0"/>
              <a:t>3061607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sz="1600" dirty="0"/>
              <a:t>平均一筆</a:t>
            </a:r>
            <a:r>
              <a:rPr lang="en-US" altLang="zh-TW" sz="1600" dirty="0"/>
              <a:t>PCP</a:t>
            </a:r>
            <a:r>
              <a:rPr lang="zh-TW" altLang="en-US" sz="1600" dirty="0"/>
              <a:t>損益：</a:t>
            </a:r>
            <a:r>
              <a:rPr lang="en-US" altLang="zh-TW" sz="1600" b="1" dirty="0">
                <a:highlight>
                  <a:srgbClr val="FFFF00"/>
                </a:highlight>
              </a:rPr>
              <a:t>2366</a:t>
            </a:r>
            <a:endParaRPr lang="zh-TW" altLang="en-US" sz="1600" b="1" dirty="0">
              <a:highlight>
                <a:srgbClr val="FFFF00"/>
              </a:highlight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8408AE3-AB6D-4D6D-BAC1-2A00AC044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99" y="796426"/>
            <a:ext cx="5781301" cy="367004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3A5FD62-6A65-43B2-AEC9-7515CCC52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100" y="2024292"/>
            <a:ext cx="2705478" cy="1514686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6E591AB8-56A9-49D7-B682-8A9AFE97EA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925871"/>
            <a:ext cx="6012164" cy="2540596"/>
          </a:xfrm>
          <a:prstGeom prst="rect">
            <a:avLst/>
          </a:prstGeom>
        </p:spPr>
      </p:pic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92CD155A-E4F2-44B3-A95B-CAC19B5B259E}"/>
              </a:ext>
            </a:extLst>
          </p:cNvPr>
          <p:cNvSpPr txBox="1">
            <a:spLocks/>
          </p:cNvSpPr>
          <p:nvPr/>
        </p:nvSpPr>
        <p:spPr>
          <a:xfrm>
            <a:off x="668628" y="5297920"/>
            <a:ext cx="5073442" cy="1458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sz="1600" dirty="0"/>
              <a:t>累積</a:t>
            </a:r>
            <a:r>
              <a:rPr lang="en-US" altLang="zh-TW" sz="1600" dirty="0"/>
              <a:t>3421</a:t>
            </a:r>
            <a:r>
              <a:rPr lang="zh-TW" altLang="en-US" sz="1600" dirty="0"/>
              <a:t>筆</a:t>
            </a:r>
            <a:r>
              <a:rPr lang="en-US" altLang="zh-TW" sz="1600" dirty="0"/>
              <a:t>PCP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sz="1600" dirty="0"/>
              <a:t>只看權利金的話，相較原始</a:t>
            </a:r>
            <a:r>
              <a:rPr lang="en-US" altLang="zh-TW" sz="1600" dirty="0"/>
              <a:t>PCP</a:t>
            </a:r>
            <a:r>
              <a:rPr lang="zh-TW" altLang="en-US" sz="1600" dirty="0"/>
              <a:t>策略損益：</a:t>
            </a:r>
            <a:r>
              <a:rPr lang="en-US" altLang="zh-TW" sz="1600" dirty="0"/>
              <a:t>4628017.5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sz="1600" dirty="0"/>
              <a:t>平均一筆</a:t>
            </a:r>
            <a:r>
              <a:rPr lang="en-US" altLang="zh-TW" sz="1600" dirty="0"/>
              <a:t>PCP</a:t>
            </a:r>
            <a:r>
              <a:rPr lang="zh-TW" altLang="en-US" sz="1600" dirty="0"/>
              <a:t>損益：</a:t>
            </a:r>
            <a:r>
              <a:rPr lang="en-US" altLang="zh-TW" sz="1600" b="1" dirty="0">
                <a:highlight>
                  <a:srgbClr val="FFFF00"/>
                </a:highlight>
              </a:rPr>
              <a:t>1352.8</a:t>
            </a:r>
            <a:endParaRPr lang="zh-TW" altLang="en-US" sz="1600" b="1" dirty="0">
              <a:highlight>
                <a:srgbClr val="FFFF00"/>
              </a:highlight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41003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標題 1">
            <a:extLst>
              <a:ext uri="{FF2B5EF4-FFF2-40B4-BE49-F238E27FC236}">
                <a16:creationId xmlns:a16="http://schemas.microsoft.com/office/drawing/2014/main" id="{A9AAF63B-65FA-44B8-A890-514B6223DA17}"/>
              </a:ext>
            </a:extLst>
          </p:cNvPr>
          <p:cNvSpPr txBox="1">
            <a:spLocks/>
          </p:cNvSpPr>
          <p:nvPr/>
        </p:nvSpPr>
        <p:spPr>
          <a:xfrm>
            <a:off x="340896" y="-1327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不跨夜持有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持有至到期日觀察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DBED029-5A5B-4460-AF5E-C27A6ADC7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96" y="1013559"/>
            <a:ext cx="5371890" cy="318602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75902DB-F0EB-4893-94F0-6B2BA7B3A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9191" y="935301"/>
            <a:ext cx="6056145" cy="334254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8FE38FA1-28FF-49CF-A5EA-908112CFCB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3379" y="4498243"/>
            <a:ext cx="5289476" cy="1737077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279556CE-9A88-4EA7-841C-F9EE7590E721}"/>
              </a:ext>
            </a:extLst>
          </p:cNvPr>
          <p:cNvSpPr txBox="1"/>
          <p:nvPr/>
        </p:nvSpPr>
        <p:spPr>
          <a:xfrm>
            <a:off x="679145" y="4884201"/>
            <a:ext cx="60937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zh-TW" alt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累積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2570</a:t>
            </a:r>
            <a:r>
              <a:rPr lang="zh-TW" alt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筆</a:t>
            </a:r>
            <a:r>
              <a:rPr lang="en-US" altLang="zh-TW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PCP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平均一筆原始</a:t>
            </a:r>
            <a:r>
              <a:rPr lang="en-US" altLang="zh-TW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PCP</a:t>
            </a:r>
            <a:r>
              <a:rPr lang="zh-TW" alt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損益：</a:t>
            </a:r>
            <a:r>
              <a:rPr lang="en-US" altLang="zh-TW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286.4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平均一筆改良</a:t>
            </a:r>
            <a:r>
              <a:rPr lang="en-US" altLang="zh-TW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PCP</a:t>
            </a:r>
            <a:r>
              <a:rPr lang="zh-TW" alt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損益：</a:t>
            </a:r>
            <a:r>
              <a:rPr lang="en-US" altLang="zh-TW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1217.2~1334.96</a:t>
            </a:r>
          </a:p>
        </p:txBody>
      </p:sp>
    </p:spTree>
    <p:extLst>
      <p:ext uri="{BB962C8B-B14F-4D97-AF65-F5344CB8AC3E}">
        <p14:creationId xmlns:p14="http://schemas.microsoft.com/office/powerpoint/2010/main" val="3169153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標題 1">
            <a:extLst>
              <a:ext uri="{FF2B5EF4-FFF2-40B4-BE49-F238E27FC236}">
                <a16:creationId xmlns:a16="http://schemas.microsoft.com/office/drawing/2014/main" id="{A9AAF63B-65FA-44B8-A890-514B6223DA17}"/>
              </a:ext>
            </a:extLst>
          </p:cNvPr>
          <p:cNvSpPr txBox="1">
            <a:spLocks/>
          </p:cNvSpPr>
          <p:nvPr/>
        </p:nvSpPr>
        <p:spPr>
          <a:xfrm>
            <a:off x="340896" y="-1327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不跨夜持有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直接觀察腳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價格</a:t>
            </a:r>
          </a:p>
        </p:txBody>
      </p:sp>
      <p:sp>
        <p:nvSpPr>
          <p:cNvPr id="25" name="內容版面配置區 2">
            <a:extLst>
              <a:ext uri="{FF2B5EF4-FFF2-40B4-BE49-F238E27FC236}">
                <a16:creationId xmlns:a16="http://schemas.microsoft.com/office/drawing/2014/main" id="{F176B78B-01A7-4BFD-83A0-482B881B8668}"/>
              </a:ext>
            </a:extLst>
          </p:cNvPr>
          <p:cNvSpPr txBox="1">
            <a:spLocks/>
          </p:cNvSpPr>
          <p:nvPr/>
        </p:nvSpPr>
        <p:spPr>
          <a:xfrm>
            <a:off x="5951621" y="5297921"/>
            <a:ext cx="3308525" cy="1458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600" dirty="0"/>
              <a:t>SC</a:t>
            </a:r>
            <a:r>
              <a:rPr lang="zh-TW" altLang="en-US" sz="1600" dirty="0"/>
              <a:t>累積</a:t>
            </a:r>
            <a:r>
              <a:rPr lang="en-US" altLang="zh-TW" sz="1600" dirty="0"/>
              <a:t>1710</a:t>
            </a:r>
            <a:r>
              <a:rPr lang="zh-TW" altLang="en-US" sz="1600" dirty="0"/>
              <a:t>筆</a:t>
            </a:r>
            <a:r>
              <a:rPr lang="en-US" altLang="zh-TW" sz="1600" dirty="0"/>
              <a:t>PCP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sz="1600" dirty="0"/>
              <a:t>策略損益</a:t>
            </a:r>
            <a:r>
              <a:rPr lang="en-US" altLang="zh-TW" sz="1600" dirty="0"/>
              <a:t>(</a:t>
            </a:r>
            <a:r>
              <a:rPr lang="zh-TW" altLang="en-US" sz="1600" dirty="0"/>
              <a:t>相對原始</a:t>
            </a:r>
            <a:r>
              <a:rPr lang="en-US" altLang="zh-TW" sz="1600" dirty="0"/>
              <a:t>PCP)</a:t>
            </a:r>
            <a:r>
              <a:rPr lang="zh-TW" altLang="en-US" sz="1600" dirty="0"/>
              <a:t>：</a:t>
            </a:r>
            <a:r>
              <a:rPr lang="en-US" altLang="zh-TW" sz="1600" dirty="0"/>
              <a:t>1923057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sz="1600" dirty="0"/>
              <a:t>平均一筆</a:t>
            </a:r>
            <a:r>
              <a:rPr lang="en-US" altLang="zh-TW" sz="1600" dirty="0"/>
              <a:t>PCP</a:t>
            </a:r>
            <a:r>
              <a:rPr lang="zh-TW" altLang="en-US" sz="1600" dirty="0"/>
              <a:t>損益：</a:t>
            </a:r>
            <a:r>
              <a:rPr lang="en-US" altLang="zh-TW" sz="1600" b="1" dirty="0">
                <a:highlight>
                  <a:srgbClr val="FFFF00"/>
                </a:highlight>
              </a:rPr>
              <a:t>1124.5</a:t>
            </a:r>
            <a:endParaRPr lang="zh-TW" altLang="en-US" sz="1600" dirty="0"/>
          </a:p>
        </p:txBody>
      </p:sp>
      <p:sp>
        <p:nvSpPr>
          <p:cNvPr id="26" name="內容版面配置區 2">
            <a:extLst>
              <a:ext uri="{FF2B5EF4-FFF2-40B4-BE49-F238E27FC236}">
                <a16:creationId xmlns:a16="http://schemas.microsoft.com/office/drawing/2014/main" id="{E3C81B68-08CF-4182-BA40-D35B8286D0AF}"/>
              </a:ext>
            </a:extLst>
          </p:cNvPr>
          <p:cNvSpPr txBox="1">
            <a:spLocks/>
          </p:cNvSpPr>
          <p:nvPr/>
        </p:nvSpPr>
        <p:spPr>
          <a:xfrm>
            <a:off x="9103651" y="5315023"/>
            <a:ext cx="3308525" cy="1458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1600" dirty="0"/>
              <a:t>SP</a:t>
            </a:r>
            <a:r>
              <a:rPr lang="zh-TW" altLang="en-US" sz="1600" dirty="0"/>
              <a:t>累積</a:t>
            </a:r>
            <a:r>
              <a:rPr lang="en-US" altLang="zh-TW" sz="1600" dirty="0"/>
              <a:t>860</a:t>
            </a:r>
            <a:r>
              <a:rPr lang="zh-TW" altLang="en-US" sz="1600" dirty="0"/>
              <a:t>筆</a:t>
            </a:r>
            <a:r>
              <a:rPr lang="en-US" altLang="zh-TW" sz="1600" dirty="0"/>
              <a:t>PCP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sz="1600" dirty="0"/>
              <a:t>策略損益</a:t>
            </a:r>
            <a:r>
              <a:rPr lang="en-US" altLang="zh-TW" sz="1600" dirty="0"/>
              <a:t>(</a:t>
            </a:r>
            <a:r>
              <a:rPr lang="zh-TW" altLang="en-US" sz="1600" dirty="0"/>
              <a:t>相對原始</a:t>
            </a:r>
            <a:r>
              <a:rPr lang="en-US" altLang="zh-TW" sz="1600" dirty="0"/>
              <a:t>PCP)</a:t>
            </a:r>
            <a:r>
              <a:rPr lang="zh-TW" altLang="en-US" sz="1600" dirty="0"/>
              <a:t>：</a:t>
            </a:r>
            <a:r>
              <a:rPr lang="en-US" altLang="zh-TW" sz="1600" dirty="0"/>
              <a:t>5233043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sz="1600" dirty="0"/>
              <a:t>平均一筆</a:t>
            </a:r>
            <a:r>
              <a:rPr lang="en-US" altLang="zh-TW" sz="1600" dirty="0"/>
              <a:t>PCP</a:t>
            </a:r>
            <a:r>
              <a:rPr lang="zh-TW" altLang="en-US" sz="1600" dirty="0"/>
              <a:t>損益：</a:t>
            </a:r>
            <a:r>
              <a:rPr lang="en-US" altLang="zh-TW" sz="1600" b="1" dirty="0">
                <a:highlight>
                  <a:srgbClr val="FFFF00"/>
                </a:highlight>
              </a:rPr>
              <a:t>608.4</a:t>
            </a:r>
            <a:endParaRPr lang="zh-TW" altLang="en-US" sz="1600" b="1" dirty="0">
              <a:highlight>
                <a:srgbClr val="FFFF00"/>
              </a:highlight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F344ADF-3493-4755-A957-76EBC112B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04" y="1284866"/>
            <a:ext cx="5270205" cy="342348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2CFDAD62-E7B5-4703-86CD-301ABDFB0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0606" y="2425191"/>
            <a:ext cx="2208970" cy="1142835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9DE21FC1-7DF0-4509-86F5-A4D15F1123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8696" y="1698384"/>
            <a:ext cx="6683765" cy="2822356"/>
          </a:xfrm>
          <a:prstGeom prst="rect">
            <a:avLst/>
          </a:prstGeom>
        </p:spPr>
      </p:pic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3AB0A77F-FCCF-4FE2-9468-ADAD80B9C4C8}"/>
              </a:ext>
            </a:extLst>
          </p:cNvPr>
          <p:cNvSpPr txBox="1">
            <a:spLocks/>
          </p:cNvSpPr>
          <p:nvPr/>
        </p:nvSpPr>
        <p:spPr>
          <a:xfrm>
            <a:off x="773615" y="5215091"/>
            <a:ext cx="5073442" cy="14582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sz="1600" dirty="0"/>
              <a:t>累積</a:t>
            </a:r>
            <a:r>
              <a:rPr lang="en-US" altLang="zh-TW" sz="1600" dirty="0"/>
              <a:t>2570</a:t>
            </a:r>
            <a:r>
              <a:rPr lang="zh-TW" altLang="en-US" sz="1600" dirty="0"/>
              <a:t>筆</a:t>
            </a:r>
            <a:r>
              <a:rPr lang="en-US" altLang="zh-TW" sz="1600" dirty="0"/>
              <a:t>PCP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sz="1600" dirty="0"/>
              <a:t>只看權利金的話，相較原始</a:t>
            </a:r>
            <a:r>
              <a:rPr lang="en-US" altLang="zh-TW" sz="1600" dirty="0"/>
              <a:t>PCP</a:t>
            </a:r>
            <a:r>
              <a:rPr lang="zh-TW" altLang="en-US" sz="1600" dirty="0"/>
              <a:t>策略損益：</a:t>
            </a:r>
            <a:r>
              <a:rPr lang="en-US" altLang="zh-TW" sz="1600" dirty="0"/>
              <a:t>2446360.8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TW" altLang="en-US" sz="1600" dirty="0"/>
              <a:t>平均一筆</a:t>
            </a:r>
            <a:r>
              <a:rPr lang="en-US" altLang="zh-TW" sz="1600" dirty="0"/>
              <a:t>PCP</a:t>
            </a:r>
            <a:r>
              <a:rPr lang="zh-TW" altLang="en-US" sz="1600" dirty="0"/>
              <a:t>損益：</a:t>
            </a:r>
            <a:r>
              <a:rPr lang="en-US" altLang="zh-TW" sz="1600" b="1" dirty="0">
                <a:highlight>
                  <a:srgbClr val="FFFF00"/>
                </a:highlight>
              </a:rPr>
              <a:t>951.8</a:t>
            </a:r>
            <a:endParaRPr lang="zh-TW" altLang="en-US" sz="1600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05856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5F86FF-1810-4CB5-960D-D374447EB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問題點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D76F35-31A6-4A8A-91CD-36E6883CD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52668"/>
            <a:ext cx="10967113" cy="473894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異常的部分在於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月份跨夜持有的數據中，尤其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月初連假川普公布對等關稅政策導致市場巨幅波動，從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4/3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夜盤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PCP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組成到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4/7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日盤開盤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4/3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夜盤收盤價：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20859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vs 4/7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日盤開盤價：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19167 -&gt;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落差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1692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點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對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SP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策略來說，大賺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因為本身組起來類似於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Long Put)</a:t>
            </a: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對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SC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策略來說，大賠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因為本身組起來類似於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Long Call)</a:t>
            </a: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跨夜持有每筆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PCP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損益為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8523</a:t>
            </a: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不跨夜持有每筆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PCP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損益為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1001.2</a:t>
            </a: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相差為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7522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，也導致最終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2024~2025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年的績效來說，跨夜持有策略較優，不過如果排除此極端事件的話，不跨夜持有策略仍較有保障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82185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1064</Words>
  <Application>Microsoft Office PowerPoint</Application>
  <PresentationFormat>寬螢幕</PresentationFormat>
  <Paragraphs>75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標楷體</vt:lpstr>
      <vt:lpstr>Arial</vt:lpstr>
      <vt:lpstr>Calibri</vt:lpstr>
      <vt:lpstr>Calibri Light</vt:lpstr>
      <vt:lpstr>Times New Roman</vt:lpstr>
      <vt:lpstr>Wingdings</vt:lpstr>
      <vt:lpstr>Office 佈景主題</vt:lpstr>
      <vt:lpstr>改良PCP策略 </vt:lpstr>
      <vt:lpstr>策略想法</vt:lpstr>
      <vt:lpstr>策略設計</vt:lpstr>
      <vt:lpstr>策略設計</vt:lpstr>
      <vt:lpstr>PowerPoint 簡報</vt:lpstr>
      <vt:lpstr>PowerPoint 簡報</vt:lpstr>
      <vt:lpstr>PowerPoint 簡報</vt:lpstr>
      <vt:lpstr>PowerPoint 簡報</vt:lpstr>
      <vt:lpstr>問題點</vt:lpstr>
      <vt:lpstr>策略結論</vt:lpstr>
      <vt:lpstr>策略延伸與未來研究</vt:lpstr>
      <vt:lpstr>補充資料與內容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改良PCP策略</dc:title>
  <dc:creator>ptdintern1.fut</dc:creator>
  <cp:lastModifiedBy>ptdintern1.fut</cp:lastModifiedBy>
  <cp:revision>14</cp:revision>
  <dcterms:created xsi:type="dcterms:W3CDTF">2025-05-15T02:23:15Z</dcterms:created>
  <dcterms:modified xsi:type="dcterms:W3CDTF">2025-05-21T07:21:12Z</dcterms:modified>
</cp:coreProperties>
</file>