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71" r:id="rId6"/>
    <p:sldId id="265" r:id="rId7"/>
    <p:sldId id="264" r:id="rId8"/>
    <p:sldId id="357" r:id="rId9"/>
    <p:sldId id="379" r:id="rId10"/>
    <p:sldId id="380" r:id="rId11"/>
    <p:sldId id="381" r:id="rId12"/>
    <p:sldId id="382" r:id="rId13"/>
    <p:sldId id="383" r:id="rId14"/>
    <p:sldId id="359" r:id="rId15"/>
    <p:sldId id="260" r:id="rId16"/>
    <p:sldId id="272" r:id="rId17"/>
    <p:sldId id="384" r:id="rId18"/>
    <p:sldId id="385" r:id="rId19"/>
    <p:sldId id="270" r:id="rId20"/>
    <p:sldId id="364" r:id="rId21"/>
    <p:sldId id="386" r:id="rId22"/>
    <p:sldId id="387" r:id="rId23"/>
    <p:sldId id="358" r:id="rId24"/>
    <p:sldId id="388" r:id="rId25"/>
    <p:sldId id="389" r:id="rId26"/>
    <p:sldId id="368" r:id="rId27"/>
    <p:sldId id="390" r:id="rId28"/>
    <p:sldId id="391" r:id="rId29"/>
    <p:sldId id="392" r:id="rId30"/>
    <p:sldId id="259" r:id="rId31"/>
    <p:sldId id="360" r:id="rId32"/>
    <p:sldId id="376" r:id="rId33"/>
    <p:sldId id="395" r:id="rId34"/>
    <p:sldId id="393" r:id="rId35"/>
    <p:sldId id="396" r:id="rId36"/>
    <p:sldId id="394" r:id="rId37"/>
    <p:sldId id="378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566A0-DE21-4D41-BEC6-58A0CEEEE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2FD305-2A7C-43A0-9D1B-E19C8138F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B62386-637F-406A-8E1E-DB1E7687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019A-97C3-425B-B3AB-B41FBF0E2E2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4A3210-35E4-446B-BF29-2BF7F793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69FA07-B1FD-4B2C-95BC-0318B291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4E73-83A3-4627-85C3-392F2B331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68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815A9E-D5B4-4E5B-B7FC-A4193AE6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410954-6A50-4F67-BF31-E5F4225E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11A200-15BF-48AF-96AE-380C0831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019A-97C3-425B-B3AB-B41FBF0E2E2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26D01D-5695-4E12-AFE2-E08A918A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F6B576-6078-43D4-B23C-2189A7B7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4E73-83A3-4627-85C3-392F2B331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42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9676B94-F879-43A5-80A0-D1FE2F3A1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3B8328-2D2A-4A48-8EC0-F90A1661F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A65CE8-765A-47B2-9FC5-1739BC64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019A-97C3-425B-B3AB-B41FBF0E2E2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C662D2-FF78-4D0B-84D1-FD25C05C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6D0977-6FBA-4364-B369-05822BB7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4E73-83A3-4627-85C3-392F2B331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27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F7BA4-D3C8-40DB-AD8C-109547FB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80D75E-4F9A-4CBA-BC6A-AE3D09E23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F9D322-F852-46DB-8CD3-AAF81452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019A-97C3-425B-B3AB-B41FBF0E2E2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A27BA1-FAA6-41D4-AD42-BD979538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473382-FCC4-4056-A8EF-EF171C51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4E73-83A3-4627-85C3-392F2B331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11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C11384-ED13-4296-AC06-C20876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5C4BBA-5136-4C13-ACDD-534D5E80B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F15AB7-B04D-470B-9B31-6027B851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019A-97C3-425B-B3AB-B41FBF0E2E2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E13657-E4D8-4091-A4EB-7DE090AC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3A54FA-225B-49B6-9A7C-E5EF65D8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4E73-83A3-4627-85C3-392F2B331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10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A38B0B-C0B8-4D16-814F-8ABEA742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DD2DD-7565-4FC2-9AD4-FD485636A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37506E-C568-487D-8D51-5CBE97B78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AF3928-372E-4CB8-8393-96808C46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019A-97C3-425B-B3AB-B41FBF0E2E2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755660-6515-4415-B945-D023CE36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826C09-7EC4-49A8-9D80-BD0DD8C1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4E73-83A3-4627-85C3-392F2B331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11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3E373B-20C6-436A-9481-10D93CD4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96AAA1-ED2C-4DFB-B20C-5FB330307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6D8D05-BCDA-4B86-899C-6E7BDCCF9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880FCCC-A524-4BCB-A23F-8D9674F28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75E938-0C1F-43D6-ABDC-768BE68AC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64FBDA-8627-42D5-8748-0D84EC66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019A-97C3-425B-B3AB-B41FBF0E2E2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690C23F-9371-4751-A106-360AA759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F64F040-7C8F-41AB-BC1D-1903FA49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4E73-83A3-4627-85C3-392F2B331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18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E7C3FD-4462-47C6-B397-CFE1C66A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45D480C-73C0-4AF4-A089-4DD8AC38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019A-97C3-425B-B3AB-B41FBF0E2E2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4D9909-C5BC-452F-92AC-0D061EA9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5177444-8260-4348-B1F0-55D436D1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4E73-83A3-4627-85C3-392F2B331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68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45190C4-2AA2-4BF1-9673-F81A2A82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019A-97C3-425B-B3AB-B41FBF0E2E2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16F819-DCFD-4FC0-B939-6B7923C3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BC1D5F-CB8D-46BD-BD19-AED3BCA8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4E73-83A3-4627-85C3-392F2B331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90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78DBC7-3BAB-4840-BB31-B48595255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687489-F4B2-4407-8708-C370E3D6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A786A0-E06D-4146-9095-08009F88C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AE9DB2-41AA-4E8D-9233-D852F562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019A-97C3-425B-B3AB-B41FBF0E2E2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D6EB5F-6372-4385-8C78-D4B47D52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6C1EA6-A987-430F-9E0B-90D22A02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4E73-83A3-4627-85C3-392F2B331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47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8C4DE6-F4A0-4467-BFEB-48A97EDB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8D704F0-7D3F-4817-BD0B-DBA54696A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4D0B4B-AD8B-421E-8B5D-EC28DF1B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C4F95C-29E8-471F-995B-4C677B94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019A-97C3-425B-B3AB-B41FBF0E2E2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EFF729-07FC-4763-9FFD-1D3B121D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CF7350-19BF-464C-80AE-FD206E8F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4E73-83A3-4627-85C3-392F2B331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2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03DCE83-460D-4288-903E-441C855AE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96DD00-7A7A-4B35-A602-13C8D2B9D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F1CC12-DC7A-4BC8-A07E-8D1BC31A1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B019A-97C3-425B-B3AB-B41FBF0E2E2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BACD32-76DD-49E2-89D6-2B22A5298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5CF162-1148-4572-997D-286135018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84E73-83A3-4627-85C3-392F2B331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88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49434-9DE5-4C9B-8D38-6D8731A98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改良策略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1F9D57-2EAE-4498-8C35-AF8009FC3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0778"/>
            <a:ext cx="9144000" cy="1655762"/>
          </a:xfrm>
        </p:spPr>
        <p:txBody>
          <a:bodyPr/>
          <a:lstStyle/>
          <a:p>
            <a:r>
              <a:rPr lang="en-US" altLang="zh-TW" dirty="0"/>
              <a:t>2025/06/06 </a:t>
            </a:r>
            <a:r>
              <a:rPr lang="zh-TW" altLang="en-US" dirty="0"/>
              <a:t>張智傑</a:t>
            </a:r>
          </a:p>
        </p:txBody>
      </p:sp>
    </p:spTree>
    <p:extLst>
      <p:ext uri="{BB962C8B-B14F-4D97-AF65-F5344CB8AC3E}">
        <p14:creationId xmlns:p14="http://schemas.microsoft.com/office/powerpoint/2010/main" val="251868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A5FBDB5F-6C86-45FD-948E-721089A2E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634194"/>
            <a:ext cx="11070499" cy="421796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9273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Call, 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分別之績效表現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8796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466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筆資料、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126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筆資料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50CB544F-3FAD-470C-8A76-26FC1AC230A1}"/>
              </a:ext>
            </a:extLst>
          </p:cNvPr>
          <p:cNvSpPr/>
          <p:nvPr/>
        </p:nvSpPr>
        <p:spPr>
          <a:xfrm>
            <a:off x="7946885" y="5484497"/>
            <a:ext cx="1128668" cy="314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93D14F93-ACCE-496C-8588-47F8B84ECDBA}"/>
              </a:ext>
            </a:extLst>
          </p:cNvPr>
          <p:cNvSpPr/>
          <p:nvPr/>
        </p:nvSpPr>
        <p:spPr>
          <a:xfrm>
            <a:off x="7946885" y="5104162"/>
            <a:ext cx="1128668" cy="314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814C51F9-9076-4D57-A529-616241E3F6A4}"/>
              </a:ext>
            </a:extLst>
          </p:cNvPr>
          <p:cNvSpPr/>
          <p:nvPr/>
        </p:nvSpPr>
        <p:spPr>
          <a:xfrm>
            <a:off x="7946885" y="4718583"/>
            <a:ext cx="1128668" cy="314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826D857B-DDFA-4FF9-9699-52C7644481B1}"/>
              </a:ext>
            </a:extLst>
          </p:cNvPr>
          <p:cNvSpPr/>
          <p:nvPr/>
        </p:nvSpPr>
        <p:spPr>
          <a:xfrm>
            <a:off x="10130624" y="2952263"/>
            <a:ext cx="1128668" cy="314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18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E8AE4C5-BFF5-44AC-8AF5-F21303C4E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3510"/>
            <a:ext cx="11205273" cy="419190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3772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Call, 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分別之績效表現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567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466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筆資料、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126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筆資料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F2CFFA1-755D-41C2-AFAF-BB9CB5E40A0A}"/>
              </a:ext>
            </a:extLst>
          </p:cNvPr>
          <p:cNvSpPr/>
          <p:nvPr/>
        </p:nvSpPr>
        <p:spPr>
          <a:xfrm>
            <a:off x="7974604" y="4811443"/>
            <a:ext cx="1128668" cy="314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A753E36-36CA-4E7C-A653-2E84FFFE16C5}"/>
              </a:ext>
            </a:extLst>
          </p:cNvPr>
          <p:cNvSpPr/>
          <p:nvPr/>
        </p:nvSpPr>
        <p:spPr>
          <a:xfrm>
            <a:off x="10225131" y="3003030"/>
            <a:ext cx="1128668" cy="314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7FBB0296-FEC9-47E1-BB04-AF4FE4A396EC}"/>
              </a:ext>
            </a:extLst>
          </p:cNvPr>
          <p:cNvSpPr/>
          <p:nvPr/>
        </p:nvSpPr>
        <p:spPr>
          <a:xfrm>
            <a:off x="10225131" y="5163296"/>
            <a:ext cx="1128668" cy="314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273D1941-915A-478B-A984-DBD6F36401F5}"/>
              </a:ext>
            </a:extLst>
          </p:cNvPr>
          <p:cNvSpPr/>
          <p:nvPr/>
        </p:nvSpPr>
        <p:spPr>
          <a:xfrm>
            <a:off x="3610971" y="5539787"/>
            <a:ext cx="1128668" cy="314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81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051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特殊事件觀察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川普關稅政策發布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61744"/>
            <a:ext cx="10659533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主要關注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4/3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夜盤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筆數據，因此時正逢川普公布對等關稅政策，且台股下一次開盤日在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4/7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，觀察這段期間市場震盪對方向操作的影響，並當作極端值去除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C93DCF-4323-4E44-9989-A9292B248D98}"/>
              </a:ext>
            </a:extLst>
          </p:cNvPr>
          <p:cNvSpPr txBox="1"/>
          <p:nvPr/>
        </p:nvSpPr>
        <p:spPr>
          <a:xfrm>
            <a:off x="5135550" y="350665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主要是少量的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賺取極大量的績效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EA187FAB-BFC1-4970-829E-AF4FE543E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50" y="1684151"/>
            <a:ext cx="3953427" cy="229584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C50C3AE-9F8D-4041-BBF6-B8EACAB05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50" y="4059691"/>
            <a:ext cx="8915070" cy="2725911"/>
          </a:xfrm>
          <a:prstGeom prst="rect">
            <a:avLst/>
          </a:prstGeom>
        </p:spPr>
      </p:pic>
      <p:sp>
        <p:nvSpPr>
          <p:cNvPr id="22" name="橢圓 21">
            <a:extLst>
              <a:ext uri="{FF2B5EF4-FFF2-40B4-BE49-F238E27FC236}">
                <a16:creationId xmlns:a16="http://schemas.microsoft.com/office/drawing/2014/main" id="{AD373E1D-131A-4AA1-AE15-5968D35B96DD}"/>
              </a:ext>
            </a:extLst>
          </p:cNvPr>
          <p:cNvSpPr/>
          <p:nvPr/>
        </p:nvSpPr>
        <p:spPr>
          <a:xfrm>
            <a:off x="2387574" y="3674226"/>
            <a:ext cx="987393" cy="3539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7E61B71C-76FE-49A3-B788-CB8DB074A62F}"/>
              </a:ext>
            </a:extLst>
          </p:cNvPr>
          <p:cNvSpPr/>
          <p:nvPr/>
        </p:nvSpPr>
        <p:spPr>
          <a:xfrm>
            <a:off x="6579960" y="4658065"/>
            <a:ext cx="987393" cy="3539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547AA8CD-0E95-4502-AA79-6FEDA2658C3C}"/>
              </a:ext>
            </a:extLst>
          </p:cNvPr>
          <p:cNvSpPr/>
          <p:nvPr/>
        </p:nvSpPr>
        <p:spPr>
          <a:xfrm>
            <a:off x="8394431" y="4671713"/>
            <a:ext cx="987393" cy="3539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A5E46454-1442-47D9-8770-9E51720AB4D1}"/>
              </a:ext>
            </a:extLst>
          </p:cNvPr>
          <p:cNvSpPr/>
          <p:nvPr/>
        </p:nvSpPr>
        <p:spPr>
          <a:xfrm>
            <a:off x="6579959" y="6511367"/>
            <a:ext cx="987393" cy="3539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258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91"/>
            <a:ext cx="11353800" cy="50163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整體策略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整體來說兩種策略損益都表現不錯，不過提前平倉策略之勝率高且每單位成本損益高，不過賺賠比稍低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去除極端值後，兩者損益表現下滑，不過提前平倉仍表現較優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接著拆分成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Call, 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去細看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整體來看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的表現不如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，不管是在勝率、賺賠比、累積與平均損益方面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去除極端值後：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提前平倉的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勝率高達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76.67%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，平均損益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606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，每單位成本損益有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19.22%</a:t>
            </a:r>
          </a:p>
          <a:p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提前平倉之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勝率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45%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，平均損益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541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，每單位成本損益有</a:t>
            </a: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持有到期之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平均損益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1254.87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，賺賠比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8.21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795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49434-9DE5-4C9B-8D38-6D8731A98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00400"/>
            <a:ext cx="9144000" cy="2387600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履約價抓取價平的</a:t>
            </a:r>
            <a:b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66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C356664A-4FC3-43E6-A5BD-40494BA7D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5111"/>
            <a:ext cx="5241040" cy="381166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D098F9C8-4ADC-4669-B9C3-B60EE550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367" y="1805111"/>
            <a:ext cx="5397809" cy="381166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履約價抓取最接近當下價平的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8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總共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592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筆資料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AE1F73DD-5F8E-43F4-B715-42A47D9F53C4}"/>
              </a:ext>
            </a:extLst>
          </p:cNvPr>
          <p:cNvSpPr/>
          <p:nvPr/>
        </p:nvSpPr>
        <p:spPr>
          <a:xfrm>
            <a:off x="3115784" y="4572001"/>
            <a:ext cx="880484" cy="3630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7FDB4BE9-1F6A-4DB9-A000-37094D59977F}"/>
              </a:ext>
            </a:extLst>
          </p:cNvPr>
          <p:cNvSpPr/>
          <p:nvPr/>
        </p:nvSpPr>
        <p:spPr>
          <a:xfrm>
            <a:off x="8619627" y="4634974"/>
            <a:ext cx="880484" cy="3630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9440A0D4-FF9B-467E-A077-DC4DF5006460}"/>
              </a:ext>
            </a:extLst>
          </p:cNvPr>
          <p:cNvSpPr/>
          <p:nvPr/>
        </p:nvSpPr>
        <p:spPr>
          <a:xfrm>
            <a:off x="8619627" y="5310980"/>
            <a:ext cx="880484" cy="3630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284B736B-F93F-471B-B62E-5B16FB55F252}"/>
              </a:ext>
            </a:extLst>
          </p:cNvPr>
          <p:cNvSpPr/>
          <p:nvPr/>
        </p:nvSpPr>
        <p:spPr>
          <a:xfrm>
            <a:off x="4674160" y="2906446"/>
            <a:ext cx="880484" cy="3630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91E98A98-B4F0-4E0B-8BC5-D812413BADBB}"/>
              </a:ext>
            </a:extLst>
          </p:cNvPr>
          <p:cNvSpPr/>
          <p:nvPr/>
        </p:nvSpPr>
        <p:spPr>
          <a:xfrm>
            <a:off x="10278439" y="2957245"/>
            <a:ext cx="880484" cy="3630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776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Call, 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分別之績效表現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C001494-16C6-47F8-BC06-8960EF290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4765"/>
            <a:ext cx="10996613" cy="4188568"/>
          </a:xfrm>
          <a:prstGeom prst="rect">
            <a:avLst/>
          </a:prstGeom>
        </p:spPr>
      </p:pic>
      <p:sp>
        <p:nvSpPr>
          <p:cNvPr id="16" name="橢圓 15">
            <a:extLst>
              <a:ext uri="{FF2B5EF4-FFF2-40B4-BE49-F238E27FC236}">
                <a16:creationId xmlns:a16="http://schemas.microsoft.com/office/drawing/2014/main" id="{B7439CCB-7450-4904-9409-7E287B9C14F7}"/>
              </a:ext>
            </a:extLst>
          </p:cNvPr>
          <p:cNvSpPr/>
          <p:nvPr/>
        </p:nvSpPr>
        <p:spPr>
          <a:xfrm>
            <a:off x="7972124" y="4678224"/>
            <a:ext cx="985610" cy="4156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C54AA2BD-ACD9-4721-A233-F9C2AC0DCA2C}"/>
              </a:ext>
            </a:extLst>
          </p:cNvPr>
          <p:cNvSpPr/>
          <p:nvPr/>
        </p:nvSpPr>
        <p:spPr>
          <a:xfrm>
            <a:off x="10156525" y="2560984"/>
            <a:ext cx="985610" cy="4156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6E1A7E39-68B8-426E-8AF6-5DFE71BC5929}"/>
              </a:ext>
            </a:extLst>
          </p:cNvPr>
          <p:cNvSpPr/>
          <p:nvPr/>
        </p:nvSpPr>
        <p:spPr>
          <a:xfrm>
            <a:off x="3586392" y="4279512"/>
            <a:ext cx="985610" cy="4156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86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C31674EA-68BD-4C02-9582-D18CAE221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6863"/>
            <a:ext cx="11139259" cy="415407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Call, 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分別之績效表現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D647EA57-4189-4DE8-990E-B6F0C3EB3293}"/>
              </a:ext>
            </a:extLst>
          </p:cNvPr>
          <p:cNvSpPr/>
          <p:nvPr/>
        </p:nvSpPr>
        <p:spPr>
          <a:xfrm>
            <a:off x="5787724" y="2410579"/>
            <a:ext cx="1104745" cy="4265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05D0ABD-C5BF-4616-9D29-0B4C01B7C538}"/>
              </a:ext>
            </a:extLst>
          </p:cNvPr>
          <p:cNvSpPr/>
          <p:nvPr/>
        </p:nvSpPr>
        <p:spPr>
          <a:xfrm>
            <a:off x="3568855" y="4186739"/>
            <a:ext cx="1104745" cy="4265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299BA636-3498-425D-87C8-0C60FEB1B9B1}"/>
              </a:ext>
            </a:extLst>
          </p:cNvPr>
          <p:cNvSpPr/>
          <p:nvPr/>
        </p:nvSpPr>
        <p:spPr>
          <a:xfrm>
            <a:off x="8039858" y="4186739"/>
            <a:ext cx="1104745" cy="4265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F3389D8F-2D4C-4C46-BD51-C735480A0F0A}"/>
              </a:ext>
            </a:extLst>
          </p:cNvPr>
          <p:cNvSpPr/>
          <p:nvPr/>
        </p:nvSpPr>
        <p:spPr>
          <a:xfrm>
            <a:off x="8039857" y="4935508"/>
            <a:ext cx="1104745" cy="4265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048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75D2234-F786-4386-95E4-1EF8900CC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4086738"/>
            <a:ext cx="8695269" cy="266810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852452C-4DA4-45FE-B5C6-2C2DA4362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684246"/>
            <a:ext cx="3877216" cy="236253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051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特殊事件觀察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川普關稅政策發布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61744"/>
            <a:ext cx="10659533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主要關注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4/3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夜盤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筆數據，因此時正逢川普公布對等關稅政策，且台股下一次開盤日在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4/7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，觀察這段期間市場震盪對方向操作的影響，並當作極端值去除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C93DCF-4323-4E44-9989-A9292B248D98}"/>
              </a:ext>
            </a:extLst>
          </p:cNvPr>
          <p:cNvSpPr txBox="1"/>
          <p:nvPr/>
        </p:nvSpPr>
        <p:spPr>
          <a:xfrm>
            <a:off x="4715414" y="341971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主要是少量的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賺取極大量的績效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DFA133D-2874-4080-8FDE-30C1B151F8E5}"/>
              </a:ext>
            </a:extLst>
          </p:cNvPr>
          <p:cNvSpPr/>
          <p:nvPr/>
        </p:nvSpPr>
        <p:spPr>
          <a:xfrm>
            <a:off x="3499634" y="2243153"/>
            <a:ext cx="976268" cy="2463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A43A768E-71B2-4B4A-857D-67B96F7ADC6E}"/>
              </a:ext>
            </a:extLst>
          </p:cNvPr>
          <p:cNvSpPr/>
          <p:nvPr/>
        </p:nvSpPr>
        <p:spPr>
          <a:xfrm>
            <a:off x="6202333" y="4682563"/>
            <a:ext cx="1231399" cy="3340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E7A1F5AE-C455-4A65-B31D-A5C72D15F8B4}"/>
              </a:ext>
            </a:extLst>
          </p:cNvPr>
          <p:cNvSpPr/>
          <p:nvPr/>
        </p:nvSpPr>
        <p:spPr>
          <a:xfrm>
            <a:off x="7997266" y="4689239"/>
            <a:ext cx="1231399" cy="3340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BB2917EF-3A75-4876-9023-42C0741B4EEE}"/>
              </a:ext>
            </a:extLst>
          </p:cNvPr>
          <p:cNvSpPr/>
          <p:nvPr/>
        </p:nvSpPr>
        <p:spPr>
          <a:xfrm>
            <a:off x="6106834" y="6420533"/>
            <a:ext cx="1231399" cy="3340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906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466" y="1486956"/>
            <a:ext cx="10989733" cy="4778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整體策略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整體來說，持有至到期日之平均損益將近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的水準，不過在每單位成本損益、勝率上輸給提前平倉策略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去除極端值後，可發現提前平倉策略在勝率、每單位成本損益、平均損益上表現更好</a:t>
            </a: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接著拆分成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Call, 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去細看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整體來看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的表現不如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去除極端值後，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的績效有所改善，從每單位成本損益由負轉正可看出端倪，同時在持有至到期日的部分也創造出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2467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的平均損益</a:t>
            </a:r>
          </a:p>
        </p:txBody>
      </p:sp>
    </p:spTree>
    <p:extLst>
      <p:ext uri="{BB962C8B-B14F-4D97-AF65-F5344CB8AC3E}">
        <p14:creationId xmlns:p14="http://schemas.microsoft.com/office/powerpoint/2010/main" val="161591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策略想法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根據先前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dalay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策略，發現這種延遲組建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PCP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確實存在穩定獲利空間，接者想要嘗試是否能夠放大此特點，主要是在市場出現極端情況下賺取大量報酬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另外，主要也想要聚焦在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ROLL 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週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PCP)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來做觀察，因為其成本較低</a:t>
            </a:r>
          </a:p>
        </p:txBody>
      </p:sp>
    </p:spTree>
    <p:extLst>
      <p:ext uri="{BB962C8B-B14F-4D97-AF65-F5344CB8AC3E}">
        <p14:creationId xmlns:p14="http://schemas.microsoft.com/office/powerpoint/2010/main" val="3479571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49434-9DE5-4C9B-8D38-6D8731A98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49992"/>
            <a:ext cx="9144000" cy="2387600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履約價抓取</a:t>
            </a:r>
            <a:b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比腳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價外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檔的</a:t>
            </a:r>
            <a:b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731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675FA0F-2617-4477-9495-952A83433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4313"/>
            <a:ext cx="5281227" cy="381688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79353D3-7F03-4535-ADFF-F2819986A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092" y="1928603"/>
            <a:ext cx="5281227" cy="380683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履約價抓取比腳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價外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檔的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8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總共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571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筆資料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E8A9EB89-1453-4610-A188-8BDA42FCABCE}"/>
              </a:ext>
            </a:extLst>
          </p:cNvPr>
          <p:cNvSpPr/>
          <p:nvPr/>
        </p:nvSpPr>
        <p:spPr>
          <a:xfrm>
            <a:off x="8469499" y="4743672"/>
            <a:ext cx="1060639" cy="3611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0818458-3FDD-48A2-A472-334E528EAD1E}"/>
              </a:ext>
            </a:extLst>
          </p:cNvPr>
          <p:cNvSpPr/>
          <p:nvPr/>
        </p:nvSpPr>
        <p:spPr>
          <a:xfrm>
            <a:off x="4585228" y="4971683"/>
            <a:ext cx="1060639" cy="3611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B7AFB68E-C67C-46A3-B41F-DD6D0303D2E8}"/>
              </a:ext>
            </a:extLst>
          </p:cNvPr>
          <p:cNvSpPr/>
          <p:nvPr/>
        </p:nvSpPr>
        <p:spPr>
          <a:xfrm>
            <a:off x="8469499" y="5370060"/>
            <a:ext cx="1060639" cy="3611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18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Call, 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分別之績效表現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F38EBF7-07DB-4B94-9B7F-7F3AD199A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05166"/>
            <a:ext cx="10859506" cy="4064301"/>
          </a:xfrm>
          <a:prstGeom prst="rect">
            <a:avLst/>
          </a:prstGeom>
        </p:spPr>
      </p:pic>
      <p:sp>
        <p:nvSpPr>
          <p:cNvPr id="16" name="橢圓 15">
            <a:extLst>
              <a:ext uri="{FF2B5EF4-FFF2-40B4-BE49-F238E27FC236}">
                <a16:creationId xmlns:a16="http://schemas.microsoft.com/office/drawing/2014/main" id="{4EA8CCBE-4829-4E87-B30F-071335C94338}"/>
              </a:ext>
            </a:extLst>
          </p:cNvPr>
          <p:cNvSpPr/>
          <p:nvPr/>
        </p:nvSpPr>
        <p:spPr>
          <a:xfrm>
            <a:off x="10169622" y="4673293"/>
            <a:ext cx="870912" cy="418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90D83A48-0B34-4268-BA76-D88E05CDB0BB}"/>
              </a:ext>
            </a:extLst>
          </p:cNvPr>
          <p:cNvSpPr/>
          <p:nvPr/>
        </p:nvSpPr>
        <p:spPr>
          <a:xfrm>
            <a:off x="8002155" y="4673292"/>
            <a:ext cx="870912" cy="418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2BD73C06-1271-4144-8D10-9477FC3ECEBC}"/>
              </a:ext>
            </a:extLst>
          </p:cNvPr>
          <p:cNvSpPr/>
          <p:nvPr/>
        </p:nvSpPr>
        <p:spPr>
          <a:xfrm>
            <a:off x="8002155" y="5030005"/>
            <a:ext cx="870912" cy="418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92802C36-01A0-4917-A108-883FE9050A1E}"/>
              </a:ext>
            </a:extLst>
          </p:cNvPr>
          <p:cNvSpPr/>
          <p:nvPr/>
        </p:nvSpPr>
        <p:spPr>
          <a:xfrm>
            <a:off x="10169622" y="2553827"/>
            <a:ext cx="870912" cy="418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616664CD-110C-40F4-8FE0-D8F7118F3F6E}"/>
              </a:ext>
            </a:extLst>
          </p:cNvPr>
          <p:cNvSpPr/>
          <p:nvPr/>
        </p:nvSpPr>
        <p:spPr>
          <a:xfrm>
            <a:off x="5832498" y="4322249"/>
            <a:ext cx="870912" cy="418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6EBB1ED0-E6B9-4549-AC20-E059A04B3F79}"/>
              </a:ext>
            </a:extLst>
          </p:cNvPr>
          <p:cNvSpPr/>
          <p:nvPr/>
        </p:nvSpPr>
        <p:spPr>
          <a:xfrm>
            <a:off x="8002155" y="2587693"/>
            <a:ext cx="870912" cy="418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651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Call, 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分別之績效表現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07422AF-B8EF-482B-A707-5662352AE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88" y="1338471"/>
            <a:ext cx="11097384" cy="4181057"/>
          </a:xfrm>
          <a:prstGeom prst="rect">
            <a:avLst/>
          </a:prstGeom>
        </p:spPr>
      </p:pic>
      <p:sp>
        <p:nvSpPr>
          <p:cNvPr id="14" name="橢圓 13">
            <a:extLst>
              <a:ext uri="{FF2B5EF4-FFF2-40B4-BE49-F238E27FC236}">
                <a16:creationId xmlns:a16="http://schemas.microsoft.com/office/drawing/2014/main" id="{8471A743-6DE4-490A-A097-07250C3E47EB}"/>
              </a:ext>
            </a:extLst>
          </p:cNvPr>
          <p:cNvSpPr/>
          <p:nvPr/>
        </p:nvSpPr>
        <p:spPr>
          <a:xfrm>
            <a:off x="3546498" y="2579369"/>
            <a:ext cx="870912" cy="418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654C107A-CB31-4F87-B47E-5F67B8A74B22}"/>
              </a:ext>
            </a:extLst>
          </p:cNvPr>
          <p:cNvSpPr/>
          <p:nvPr/>
        </p:nvSpPr>
        <p:spPr>
          <a:xfrm>
            <a:off x="5660544" y="4712969"/>
            <a:ext cx="870912" cy="418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033AD91C-C606-4A7B-8D7D-B6323E8B205D}"/>
              </a:ext>
            </a:extLst>
          </p:cNvPr>
          <p:cNvSpPr/>
          <p:nvPr/>
        </p:nvSpPr>
        <p:spPr>
          <a:xfrm>
            <a:off x="3507821" y="5100753"/>
            <a:ext cx="870912" cy="418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CAC64D0A-7220-4408-828E-240C9BF35027}"/>
              </a:ext>
            </a:extLst>
          </p:cNvPr>
          <p:cNvSpPr/>
          <p:nvPr/>
        </p:nvSpPr>
        <p:spPr>
          <a:xfrm>
            <a:off x="3524754" y="4344993"/>
            <a:ext cx="870912" cy="418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215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特殊事件觀察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川普關稅政策發布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325033"/>
            <a:ext cx="10659533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主要關注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4/3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夜盤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筆數據，因此時正逢川普公布對等關稅政策，且台股下一次開盤日在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4/7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，觀察這段期間市場震盪對方向操作的影響，並當作極端值去除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C93DCF-4323-4E44-9989-A9292B248D98}"/>
              </a:ext>
            </a:extLst>
          </p:cNvPr>
          <p:cNvSpPr txBox="1"/>
          <p:nvPr/>
        </p:nvSpPr>
        <p:spPr>
          <a:xfrm>
            <a:off x="5063335" y="391219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主要是少量的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賺取極大量的績效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BDB68E4-0B01-44E1-A874-4B492A9A4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4454622"/>
            <a:ext cx="7773485" cy="234347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13329E8-9E2F-4BC1-ACAE-C8C908696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027403"/>
            <a:ext cx="3867690" cy="2372056"/>
          </a:xfrm>
          <a:prstGeom prst="rect">
            <a:avLst/>
          </a:prstGeom>
        </p:spPr>
      </p:pic>
      <p:sp>
        <p:nvSpPr>
          <p:cNvPr id="16" name="橢圓 15">
            <a:extLst>
              <a:ext uri="{FF2B5EF4-FFF2-40B4-BE49-F238E27FC236}">
                <a16:creationId xmlns:a16="http://schemas.microsoft.com/office/drawing/2014/main" id="{FFF15316-598D-498F-9F24-F79A6AC6C2DE}"/>
              </a:ext>
            </a:extLst>
          </p:cNvPr>
          <p:cNvSpPr/>
          <p:nvPr/>
        </p:nvSpPr>
        <p:spPr>
          <a:xfrm>
            <a:off x="2342113" y="4114802"/>
            <a:ext cx="773620" cy="2698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79DA275B-9867-43F6-8382-FAF1E681F7C9}"/>
              </a:ext>
            </a:extLst>
          </p:cNvPr>
          <p:cNvSpPr/>
          <p:nvPr/>
        </p:nvSpPr>
        <p:spPr>
          <a:xfrm>
            <a:off x="3612113" y="2582864"/>
            <a:ext cx="773620" cy="2698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C3C5A4C6-1F9C-4FB8-AD16-624D71E2AA5D}"/>
              </a:ext>
            </a:extLst>
          </p:cNvPr>
          <p:cNvSpPr/>
          <p:nvPr/>
        </p:nvSpPr>
        <p:spPr>
          <a:xfrm>
            <a:off x="5781154" y="6522009"/>
            <a:ext cx="773620" cy="2698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6883D37E-73AF-44E2-9E35-B9F1D7072C00}"/>
              </a:ext>
            </a:extLst>
          </p:cNvPr>
          <p:cNvSpPr/>
          <p:nvPr/>
        </p:nvSpPr>
        <p:spPr>
          <a:xfrm>
            <a:off x="5781154" y="5995728"/>
            <a:ext cx="773620" cy="2698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082618DD-4478-47E6-9A03-D54F4D8A02B0}"/>
              </a:ext>
            </a:extLst>
          </p:cNvPr>
          <p:cNvSpPr/>
          <p:nvPr/>
        </p:nvSpPr>
        <p:spPr>
          <a:xfrm>
            <a:off x="7406756" y="4962771"/>
            <a:ext cx="773620" cy="2698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51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整體策略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整體來說，提前平倉策略之勝率高，同時保有相對高之每單位成本損益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去除極端值後，提前平倉策略仍相較穩定且波動小，同時勝率、每單位成本損益等指標都有向上抬升</a:t>
            </a: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接著拆分成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Call, 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去細看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整體來看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的表現不如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，而提前平倉之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績效表現非常亮麗，特別是每單位成本損益居然有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85%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去除極端值後，提前平倉之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勝率高、平均損益高</a:t>
            </a:r>
          </a:p>
        </p:txBody>
      </p:sp>
    </p:spTree>
    <p:extLst>
      <p:ext uri="{BB962C8B-B14F-4D97-AF65-F5344CB8AC3E}">
        <p14:creationId xmlns:p14="http://schemas.microsoft.com/office/powerpoint/2010/main" val="1934479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49434-9DE5-4C9B-8D38-6D8731A98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5395"/>
            <a:ext cx="9144000" cy="2387600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履約價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抓取</a:t>
            </a:r>
            <a:b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比腳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價外且價值極低</a:t>
            </a: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344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1E62B2B-F152-4A54-9098-67BC06A3C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62835"/>
            <a:ext cx="5338165" cy="382164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51199A8-995A-4AEC-B079-E1FF5319F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953" y="2162835"/>
            <a:ext cx="5257799" cy="382164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40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履約價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抓取比腳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價外且價值極低</a:t>
            </a: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32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總共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592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筆資料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E001C27-F450-49D3-8D8B-82C705E14E43}"/>
              </a:ext>
            </a:extLst>
          </p:cNvPr>
          <p:cNvSpPr/>
          <p:nvPr/>
        </p:nvSpPr>
        <p:spPr>
          <a:xfrm>
            <a:off x="4847099" y="3310977"/>
            <a:ext cx="863600" cy="4181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806FC3D-BEB4-48C0-98F7-F80450A15FAC}"/>
              </a:ext>
            </a:extLst>
          </p:cNvPr>
          <p:cNvSpPr/>
          <p:nvPr/>
        </p:nvSpPr>
        <p:spPr>
          <a:xfrm>
            <a:off x="3227881" y="5593330"/>
            <a:ext cx="863600" cy="4181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164B5CB3-6CF3-4CC1-BFE0-7A7D2C87023B}"/>
              </a:ext>
            </a:extLst>
          </p:cNvPr>
          <p:cNvSpPr/>
          <p:nvPr/>
        </p:nvSpPr>
        <p:spPr>
          <a:xfrm>
            <a:off x="8662151" y="4978684"/>
            <a:ext cx="863600" cy="4181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B9E4AD6-3883-474F-A6F6-7FDD9227E00F}"/>
              </a:ext>
            </a:extLst>
          </p:cNvPr>
          <p:cNvSpPr/>
          <p:nvPr/>
        </p:nvSpPr>
        <p:spPr>
          <a:xfrm>
            <a:off x="4818282" y="5269165"/>
            <a:ext cx="863600" cy="4181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588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Call, 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分別之績效表現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2A1244-8202-496C-9761-34F893DAD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0134"/>
            <a:ext cx="11047208" cy="4261066"/>
          </a:xfrm>
          <a:prstGeom prst="rect">
            <a:avLst/>
          </a:prstGeom>
        </p:spPr>
      </p:pic>
      <p:sp>
        <p:nvSpPr>
          <p:cNvPr id="17" name="橢圓 16">
            <a:extLst>
              <a:ext uri="{FF2B5EF4-FFF2-40B4-BE49-F238E27FC236}">
                <a16:creationId xmlns:a16="http://schemas.microsoft.com/office/drawing/2014/main" id="{463060C6-4883-4BFE-BFFB-840E9757B04D}"/>
              </a:ext>
            </a:extLst>
          </p:cNvPr>
          <p:cNvSpPr/>
          <p:nvPr/>
        </p:nvSpPr>
        <p:spPr>
          <a:xfrm>
            <a:off x="8051805" y="5327866"/>
            <a:ext cx="863600" cy="4181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1CD73FC1-2805-4D61-9D62-0B7EAC1E4AED}"/>
              </a:ext>
            </a:extLst>
          </p:cNvPr>
          <p:cNvSpPr/>
          <p:nvPr/>
        </p:nvSpPr>
        <p:spPr>
          <a:xfrm>
            <a:off x="10236205" y="4926394"/>
            <a:ext cx="863600" cy="4181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C7871A52-AC9F-40F1-A9C3-A9E44F68DD14}"/>
              </a:ext>
            </a:extLst>
          </p:cNvPr>
          <p:cNvSpPr/>
          <p:nvPr/>
        </p:nvSpPr>
        <p:spPr>
          <a:xfrm>
            <a:off x="8051805" y="4936929"/>
            <a:ext cx="863600" cy="4181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A704AEE5-3DAF-4234-9B26-D3493A894D30}"/>
              </a:ext>
            </a:extLst>
          </p:cNvPr>
          <p:cNvSpPr/>
          <p:nvPr/>
        </p:nvSpPr>
        <p:spPr>
          <a:xfrm>
            <a:off x="10227743" y="2855697"/>
            <a:ext cx="863600" cy="4181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505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B1C59B1-D86B-4DD6-B6C4-9B49A579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6663"/>
            <a:ext cx="11266468" cy="434467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Call, 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分別之績效表現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03855A5-DBFD-4BA2-9C7F-FF6635E26AD3}"/>
              </a:ext>
            </a:extLst>
          </p:cNvPr>
          <p:cNvSpPr/>
          <p:nvPr/>
        </p:nvSpPr>
        <p:spPr>
          <a:xfrm>
            <a:off x="8212666" y="5064604"/>
            <a:ext cx="863600" cy="4181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A6260EA9-150E-4531-8AAC-147E3CD312A4}"/>
              </a:ext>
            </a:extLst>
          </p:cNvPr>
          <p:cNvSpPr/>
          <p:nvPr/>
        </p:nvSpPr>
        <p:spPr>
          <a:xfrm>
            <a:off x="5971902" y="4680328"/>
            <a:ext cx="863600" cy="4181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A42393CE-B298-4D03-9915-91AA232FCC56}"/>
              </a:ext>
            </a:extLst>
          </p:cNvPr>
          <p:cNvSpPr/>
          <p:nvPr/>
        </p:nvSpPr>
        <p:spPr>
          <a:xfrm>
            <a:off x="3731138" y="4329918"/>
            <a:ext cx="863600" cy="4181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88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1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觀察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2024.01~2025.04.23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之數據，使用其中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ROLL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數據，挑出其中有包含選擇權策略的數據組合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週選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月期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，全部都當作進場策略，回測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4:00~5:00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出現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ROLL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數據時，將其當作訊號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如果腳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，就多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Long Call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如果腳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，就多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Long Put</a:t>
            </a: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不過我們觀察以下四種不同的履約價情況：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履約價與腳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相同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履約價抓取最接近當下價平的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履約價抓取比腳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價外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檔的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履約價抓取比腳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價外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價值接近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點的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906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FE95A8B6-8D85-4101-A8AA-AEF6D0108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830152"/>
            <a:ext cx="3810532" cy="233395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2A4B857-2A56-4ADE-94A9-4F90F2BED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94" y="4218883"/>
            <a:ext cx="8405040" cy="257881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34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特殊事件觀察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川普關稅政策發布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1034"/>
            <a:ext cx="10659533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主要關注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4/3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夜盤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筆數據，因此時正逢川普公布對等關稅政策，且台股下一次開盤日在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4/7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，觀察這段期間市場震盪對方向操作的影響，並當作極端值去除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C93DCF-4323-4E44-9989-A9292B248D98}"/>
              </a:ext>
            </a:extLst>
          </p:cNvPr>
          <p:cNvSpPr txBox="1"/>
          <p:nvPr/>
        </p:nvSpPr>
        <p:spPr>
          <a:xfrm>
            <a:off x="5877010" y="37046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主要是少量的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賺取極大量的績效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F9ECDF43-53D9-484D-8F4D-A4F0CB10D0FE}"/>
              </a:ext>
            </a:extLst>
          </p:cNvPr>
          <p:cNvSpPr/>
          <p:nvPr/>
        </p:nvSpPr>
        <p:spPr>
          <a:xfrm>
            <a:off x="2364956" y="3860801"/>
            <a:ext cx="818510" cy="2968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F9D31DD9-2BAA-4996-B30A-52758B62D3B2}"/>
              </a:ext>
            </a:extLst>
          </p:cNvPr>
          <p:cNvSpPr/>
          <p:nvPr/>
        </p:nvSpPr>
        <p:spPr>
          <a:xfrm>
            <a:off x="6201829" y="6500870"/>
            <a:ext cx="818510" cy="2968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5EF0B607-2FD6-4CCB-8226-40880862E3D4}"/>
              </a:ext>
            </a:extLst>
          </p:cNvPr>
          <p:cNvSpPr/>
          <p:nvPr/>
        </p:nvSpPr>
        <p:spPr>
          <a:xfrm>
            <a:off x="7861295" y="4725170"/>
            <a:ext cx="960972" cy="4235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2A05F0-17E6-431F-946B-3852FE7E9915}"/>
              </a:ext>
            </a:extLst>
          </p:cNvPr>
          <p:cNvSpPr/>
          <p:nvPr/>
        </p:nvSpPr>
        <p:spPr>
          <a:xfrm>
            <a:off x="3721624" y="2311931"/>
            <a:ext cx="714909" cy="3180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379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整體策略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整體來說，提前平倉策略之每單位成本損益高達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48%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、持有至到期之平均損益、賺賠比等等都表現不錯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去除極端值後，累積與平均損益表現差，對兩個策略來說皆為負值，不過提前平倉策略仍相較穩定且波動小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每筆損益幾乎打平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接著拆分成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Call, 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去細看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整體來看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的表現不如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在賺賠比上表現非常優異，賺到的損益已經將近或超過原本的成本了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去除極端值後，發現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Call, Put(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提前平倉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策略小賺小賠，三者不分軒輊</a:t>
            </a:r>
          </a:p>
        </p:txBody>
      </p:sp>
    </p:spTree>
    <p:extLst>
      <p:ext uri="{BB962C8B-B14F-4D97-AF65-F5344CB8AC3E}">
        <p14:creationId xmlns:p14="http://schemas.microsoft.com/office/powerpoint/2010/main" val="3733861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49434-9DE5-4C9B-8D38-6D8731A98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5395"/>
            <a:ext cx="9144000" cy="2387600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總結</a:t>
            </a: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78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策略思考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原則上，從價內到價外的順序會是：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 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 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取決於是否原本的履約價就已經深價外道價值小於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，甚至接近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0) </a:t>
            </a:r>
          </a:p>
        </p:txBody>
      </p:sp>
    </p:spTree>
    <p:extLst>
      <p:ext uri="{BB962C8B-B14F-4D97-AF65-F5344CB8AC3E}">
        <p14:creationId xmlns:p14="http://schemas.microsoft.com/office/powerpoint/2010/main" val="1088087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22254DAF-64D2-476C-B682-FC8F079207E8}"/>
              </a:ext>
            </a:extLst>
          </p:cNvPr>
          <p:cNvGrpSpPr/>
          <p:nvPr/>
        </p:nvGrpSpPr>
        <p:grpSpPr>
          <a:xfrm>
            <a:off x="3358033" y="25100"/>
            <a:ext cx="8612293" cy="1759617"/>
            <a:chOff x="897466" y="138235"/>
            <a:chExt cx="9550401" cy="2051094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3A58C67-DB9B-4B58-B844-4D2A5EBC75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37" t="12341" r="589" b="60196"/>
            <a:stretch/>
          </p:blipFill>
          <p:spPr>
            <a:xfrm>
              <a:off x="897466" y="138235"/>
              <a:ext cx="9550401" cy="1025547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8D4AB96-70E0-46AD-AAD0-3FD36F2326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37" t="73749" r="589" b="-1211"/>
            <a:stretch/>
          </p:blipFill>
          <p:spPr>
            <a:xfrm>
              <a:off x="897466" y="1163782"/>
              <a:ext cx="9550401" cy="1025547"/>
            </a:xfrm>
            <a:prstGeom prst="rect">
              <a:avLst/>
            </a:prstGeom>
          </p:spPr>
        </p:pic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BD3D572-D8E0-4C96-809D-7449BCD59096}"/>
              </a:ext>
            </a:extLst>
          </p:cNvPr>
          <p:cNvGrpSpPr/>
          <p:nvPr/>
        </p:nvGrpSpPr>
        <p:grpSpPr>
          <a:xfrm>
            <a:off x="3374658" y="1775541"/>
            <a:ext cx="8612293" cy="1757877"/>
            <a:chOff x="897465" y="3456957"/>
            <a:chExt cx="9506982" cy="203386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F448A2A-7FB2-4496-9B5B-1FDE08E80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59" t="10320" b="61841"/>
            <a:stretch/>
          </p:blipFill>
          <p:spPr>
            <a:xfrm>
              <a:off x="897466" y="3456957"/>
              <a:ext cx="9506981" cy="1025548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F616CF0-D197-4AAA-A6A2-2FFDC04699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59" t="71052" b="1109"/>
            <a:stretch/>
          </p:blipFill>
          <p:spPr>
            <a:xfrm>
              <a:off x="897465" y="4465270"/>
              <a:ext cx="9506981" cy="1025548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9F1A9F3C-D5F2-4A6F-9C56-3FB4DDF5BF13}"/>
              </a:ext>
            </a:extLst>
          </p:cNvPr>
          <p:cNvGrpSpPr/>
          <p:nvPr/>
        </p:nvGrpSpPr>
        <p:grpSpPr>
          <a:xfrm>
            <a:off x="3358033" y="3556149"/>
            <a:ext cx="8612292" cy="1701295"/>
            <a:chOff x="907239" y="173224"/>
            <a:chExt cx="9371294" cy="1981117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D84D4591-FA81-405F-93BE-14CA7B52D4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95" t="12422" r="1631" b="60933"/>
            <a:stretch/>
          </p:blipFill>
          <p:spPr>
            <a:xfrm>
              <a:off x="907239" y="173224"/>
              <a:ext cx="9371294" cy="990558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5E3E5F22-B50B-453B-9671-2F60A31B75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95" t="73355" r="1631"/>
            <a:stretch/>
          </p:blipFill>
          <p:spPr>
            <a:xfrm>
              <a:off x="907239" y="1163782"/>
              <a:ext cx="9371294" cy="990559"/>
            </a:xfrm>
            <a:prstGeom prst="rect">
              <a:avLst/>
            </a:prstGeom>
          </p:spPr>
        </p:pic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7EAE2FCF-57F1-4C23-B8B7-4665A8701E50}"/>
              </a:ext>
            </a:extLst>
          </p:cNvPr>
          <p:cNvGrpSpPr/>
          <p:nvPr/>
        </p:nvGrpSpPr>
        <p:grpSpPr>
          <a:xfrm>
            <a:off x="3358033" y="5271161"/>
            <a:ext cx="8612292" cy="1586839"/>
            <a:chOff x="907239" y="2670499"/>
            <a:chExt cx="9371294" cy="1985373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91CCB72F-A19E-421D-8323-BD3D3BD067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408" t="12836" r="1438" b="61082"/>
            <a:stretch/>
          </p:blipFill>
          <p:spPr>
            <a:xfrm>
              <a:off x="907239" y="2670499"/>
              <a:ext cx="9371294" cy="990560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DA2FD35B-6E29-48D3-A78B-0E3348805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408" t="71034" r="1438" b="2884"/>
            <a:stretch/>
          </p:blipFill>
          <p:spPr>
            <a:xfrm>
              <a:off x="907239" y="3665312"/>
              <a:ext cx="9371294" cy="990560"/>
            </a:xfrm>
            <a:prstGeom prst="rect">
              <a:avLst/>
            </a:prstGeom>
          </p:spPr>
        </p:pic>
      </p:grp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9CBE8A66-40D2-4665-B640-5480A25A7F5F}"/>
              </a:ext>
            </a:extLst>
          </p:cNvPr>
          <p:cNvSpPr txBox="1">
            <a:spLocks/>
          </p:cNvSpPr>
          <p:nvPr/>
        </p:nvSpPr>
        <p:spPr>
          <a:xfrm>
            <a:off x="205049" y="130843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：履約價相同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：價平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：價外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：價外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價低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全都是去除極端值情況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43D5349E-31A6-4DCF-8CA9-F5FD389F6292}"/>
              </a:ext>
            </a:extLst>
          </p:cNvPr>
          <p:cNvSpPr/>
          <p:nvPr/>
        </p:nvSpPr>
        <p:spPr>
          <a:xfrm>
            <a:off x="10631693" y="552360"/>
            <a:ext cx="897964" cy="3725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5B1BE110-FFB2-45E5-931B-C3349950DE1C}"/>
              </a:ext>
            </a:extLst>
          </p:cNvPr>
          <p:cNvSpPr/>
          <p:nvPr/>
        </p:nvSpPr>
        <p:spPr>
          <a:xfrm>
            <a:off x="8772413" y="838392"/>
            <a:ext cx="897964" cy="3725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D36FB38-1AD7-4164-829D-CA38A390FD27}"/>
              </a:ext>
            </a:extLst>
          </p:cNvPr>
          <p:cNvSpPr/>
          <p:nvPr/>
        </p:nvSpPr>
        <p:spPr>
          <a:xfrm>
            <a:off x="5209024" y="1389291"/>
            <a:ext cx="897964" cy="3725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A5281018-A918-4B60-8E7A-25B2697443D9}"/>
              </a:ext>
            </a:extLst>
          </p:cNvPr>
          <p:cNvSpPr/>
          <p:nvPr/>
        </p:nvSpPr>
        <p:spPr>
          <a:xfrm>
            <a:off x="8810990" y="1409730"/>
            <a:ext cx="897964" cy="3725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66900727-E529-4477-BE7D-A15D80110FF5}"/>
              </a:ext>
            </a:extLst>
          </p:cNvPr>
          <p:cNvSpPr/>
          <p:nvPr/>
        </p:nvSpPr>
        <p:spPr>
          <a:xfrm>
            <a:off x="7001586" y="2343366"/>
            <a:ext cx="897964" cy="3725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70359C34-26FA-4C45-BCD9-072D1DAC40C6}"/>
              </a:ext>
            </a:extLst>
          </p:cNvPr>
          <p:cNvSpPr/>
          <p:nvPr/>
        </p:nvSpPr>
        <p:spPr>
          <a:xfrm>
            <a:off x="5209120" y="4895229"/>
            <a:ext cx="897964" cy="3725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A194256-12EE-4EC2-BBDE-8D13513E26C0}"/>
              </a:ext>
            </a:extLst>
          </p:cNvPr>
          <p:cNvSpPr/>
          <p:nvPr/>
        </p:nvSpPr>
        <p:spPr>
          <a:xfrm>
            <a:off x="10623404" y="1119521"/>
            <a:ext cx="897964" cy="3725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AD283A2B-A90F-4CB3-96F7-2CBA668BC27F}"/>
              </a:ext>
            </a:extLst>
          </p:cNvPr>
          <p:cNvSpPr/>
          <p:nvPr/>
        </p:nvSpPr>
        <p:spPr>
          <a:xfrm>
            <a:off x="5186857" y="2667605"/>
            <a:ext cx="897964" cy="3725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8FED9939-A269-47EE-8C78-EF42C83A5208}"/>
              </a:ext>
            </a:extLst>
          </p:cNvPr>
          <p:cNvSpPr/>
          <p:nvPr/>
        </p:nvSpPr>
        <p:spPr>
          <a:xfrm>
            <a:off x="5209024" y="4355524"/>
            <a:ext cx="897964" cy="3725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316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針對整體去除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4/3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極端值數據做觀察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除了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持有至到期外，其他都極具優勢，特別是提前平倉之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，可創造至少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19%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之每單位成本損益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普遍勝率高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，平均損益皆為正，在持有至到期之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上創造出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2467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的最高平均損益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表現較策略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不顯著，且持有至報期日之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都呈現虧損現象，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提前平倉策略普遍勝率高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91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>
            <a:extLst>
              <a:ext uri="{FF2B5EF4-FFF2-40B4-BE49-F238E27FC236}">
                <a16:creationId xmlns:a16="http://schemas.microsoft.com/office/drawing/2014/main" id="{FE5437B8-C40D-4B08-B352-B6161CA3C0DC}"/>
              </a:ext>
            </a:extLst>
          </p:cNvPr>
          <p:cNvGrpSpPr/>
          <p:nvPr/>
        </p:nvGrpSpPr>
        <p:grpSpPr>
          <a:xfrm>
            <a:off x="3508690" y="31093"/>
            <a:ext cx="8683309" cy="1639077"/>
            <a:chOff x="3055255" y="130843"/>
            <a:chExt cx="8915070" cy="1769259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6FE64749-C5B4-4BE6-90BC-3740715787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6073"/>
            <a:stretch/>
          </p:blipFill>
          <p:spPr>
            <a:xfrm>
              <a:off x="3055255" y="130843"/>
              <a:ext cx="8915070" cy="924815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676BB93D-4A80-4B10-828D-75978B3D48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8794"/>
            <a:stretch/>
          </p:blipFill>
          <p:spPr>
            <a:xfrm>
              <a:off x="3055255" y="1049454"/>
              <a:ext cx="8915070" cy="850648"/>
            </a:xfrm>
            <a:prstGeom prst="rect">
              <a:avLst/>
            </a:prstGeom>
          </p:spPr>
        </p:pic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B5218136-3917-4636-B301-E7E77CA78D36}"/>
              </a:ext>
            </a:extLst>
          </p:cNvPr>
          <p:cNvGrpSpPr/>
          <p:nvPr/>
        </p:nvGrpSpPr>
        <p:grpSpPr>
          <a:xfrm>
            <a:off x="3496730" y="1685655"/>
            <a:ext cx="8695270" cy="1789332"/>
            <a:chOff x="3055254" y="2205918"/>
            <a:chExt cx="8695270" cy="1870786"/>
          </a:xfrm>
        </p:grpSpPr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C94BB937-C021-4739-8A1B-CA05C60441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4545"/>
            <a:stretch/>
          </p:blipFill>
          <p:spPr>
            <a:xfrm>
              <a:off x="3055255" y="2205918"/>
              <a:ext cx="8695269" cy="945971"/>
            </a:xfrm>
            <a:prstGeom prst="rect">
              <a:avLst/>
            </a:prstGeom>
          </p:spPr>
        </p:pic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6939F3E7-DE2D-45B5-A57B-A74E98A478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5338"/>
            <a:stretch/>
          </p:blipFill>
          <p:spPr>
            <a:xfrm>
              <a:off x="3055254" y="3151889"/>
              <a:ext cx="8695269" cy="924815"/>
            </a:xfrm>
            <a:prstGeom prst="rect">
              <a:avLst/>
            </a:prstGeom>
          </p:spPr>
        </p:pic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C8297EAE-E075-46A3-B3AA-9FD6A2B8B599}"/>
              </a:ext>
            </a:extLst>
          </p:cNvPr>
          <p:cNvGrpSpPr/>
          <p:nvPr/>
        </p:nvGrpSpPr>
        <p:grpSpPr>
          <a:xfrm>
            <a:off x="3508691" y="3488075"/>
            <a:ext cx="8695270" cy="1748949"/>
            <a:chOff x="3501392" y="3687575"/>
            <a:chExt cx="8702569" cy="1865330"/>
          </a:xfrm>
        </p:grpSpPr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CA1952BE-C674-4F4E-BEF1-448779C965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4312"/>
            <a:stretch/>
          </p:blipFill>
          <p:spPr>
            <a:xfrm>
              <a:off x="3501392" y="3687575"/>
              <a:ext cx="8690607" cy="958453"/>
            </a:xfrm>
            <a:prstGeom prst="rect">
              <a:avLst/>
            </a:prstGeom>
          </p:spPr>
        </p:pic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F335AA6D-B448-49F3-9D80-1A430D33C2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5975"/>
            <a:stretch/>
          </p:blipFill>
          <p:spPr>
            <a:xfrm>
              <a:off x="3513354" y="4639118"/>
              <a:ext cx="8690607" cy="913787"/>
            </a:xfrm>
            <a:prstGeom prst="rect">
              <a:avLst/>
            </a:prstGeom>
          </p:spPr>
        </p:pic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B87F5484-67D0-4EA6-9726-FB790DE2E12E}"/>
              </a:ext>
            </a:extLst>
          </p:cNvPr>
          <p:cNvGrpSpPr/>
          <p:nvPr/>
        </p:nvGrpSpPr>
        <p:grpSpPr>
          <a:xfrm>
            <a:off x="3520643" y="5252499"/>
            <a:ext cx="8683317" cy="1700531"/>
            <a:chOff x="1484229" y="6164954"/>
            <a:chExt cx="8405040" cy="1780238"/>
          </a:xfrm>
        </p:grpSpPr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63EC7C2F-C416-49FA-9037-EF4B5B6FDF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6362"/>
            <a:stretch/>
          </p:blipFill>
          <p:spPr>
            <a:xfrm>
              <a:off x="1484229" y="6164954"/>
              <a:ext cx="8405040" cy="867471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78FF48D4-1EFC-490A-BE08-8536D5D46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63966"/>
            <a:stretch/>
          </p:blipFill>
          <p:spPr>
            <a:xfrm>
              <a:off x="1484229" y="7015942"/>
              <a:ext cx="8405040" cy="929250"/>
            </a:xfrm>
            <a:prstGeom prst="rect">
              <a:avLst/>
            </a:prstGeom>
          </p:spPr>
        </p:pic>
      </p:grp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9CBE8A66-40D2-4665-B640-5480A25A7F5F}"/>
              </a:ext>
            </a:extLst>
          </p:cNvPr>
          <p:cNvSpPr txBox="1">
            <a:spLocks/>
          </p:cNvSpPr>
          <p:nvPr/>
        </p:nvSpPr>
        <p:spPr>
          <a:xfrm>
            <a:off x="205049" y="130843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：履約價相同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：價平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：價外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：價外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價低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全都是去除極端值情況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D36FB38-1AD7-4164-829D-CA38A390FD27}"/>
              </a:ext>
            </a:extLst>
          </p:cNvPr>
          <p:cNvSpPr/>
          <p:nvPr/>
        </p:nvSpPr>
        <p:spPr>
          <a:xfrm>
            <a:off x="10778554" y="2202420"/>
            <a:ext cx="897964" cy="3725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8F4FA855-9DC1-46E4-97F7-50B5A4DD79EA}"/>
              </a:ext>
            </a:extLst>
          </p:cNvPr>
          <p:cNvSpPr/>
          <p:nvPr/>
        </p:nvSpPr>
        <p:spPr>
          <a:xfrm>
            <a:off x="10778554" y="544031"/>
            <a:ext cx="897964" cy="3725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144FB76C-108A-485C-B7BE-A5E02C801F02}"/>
              </a:ext>
            </a:extLst>
          </p:cNvPr>
          <p:cNvSpPr/>
          <p:nvPr/>
        </p:nvSpPr>
        <p:spPr>
          <a:xfrm>
            <a:off x="9032692" y="6646678"/>
            <a:ext cx="897964" cy="3725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B7EF8AB3-D9FD-45BD-9E3A-E04A2D6E1288}"/>
              </a:ext>
            </a:extLst>
          </p:cNvPr>
          <p:cNvSpPr/>
          <p:nvPr/>
        </p:nvSpPr>
        <p:spPr>
          <a:xfrm>
            <a:off x="9040723" y="4872228"/>
            <a:ext cx="897964" cy="3725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F19E2AD5-2EAD-430B-B966-B29E7EBDF64F}"/>
              </a:ext>
            </a:extLst>
          </p:cNvPr>
          <p:cNvSpPr/>
          <p:nvPr/>
        </p:nvSpPr>
        <p:spPr>
          <a:xfrm>
            <a:off x="9032692" y="1301505"/>
            <a:ext cx="897964" cy="3725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98443DF7-2ED8-49C4-9B4C-8E60082FC642}"/>
              </a:ext>
            </a:extLst>
          </p:cNvPr>
          <p:cNvSpPr/>
          <p:nvPr/>
        </p:nvSpPr>
        <p:spPr>
          <a:xfrm>
            <a:off x="9032692" y="3110922"/>
            <a:ext cx="897964" cy="3725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88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針對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4/3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極端值數據做觀察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整體來說做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比較容易賺錢，不過提前平倉之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的每單位成本損益非常高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接近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，代表花相同成本，其可創造接近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倍成本之報酬，遠勝過持有至到期之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</a:p>
        </p:txBody>
      </p:sp>
    </p:spTree>
    <p:extLst>
      <p:ext uri="{BB962C8B-B14F-4D97-AF65-F5344CB8AC3E}">
        <p14:creationId xmlns:p14="http://schemas.microsoft.com/office/powerpoint/2010/main" val="315520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進場時機點：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ROLL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數據出現時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出場時機點：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等到隔天或下一個交易日之日盤開盤，計算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8:45~8:55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選擇權價格均價來當作平倉價格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持有至結算日，以結算價來計算損益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都統一以一口來考量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92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費用計算：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進出場都有包含手續費與稅，持有至結算日也同樣是比較進出場去計算 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需四捨五入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隔天平倉：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稅：選擇權價格*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0.001*50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手續費：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10.8</a:t>
            </a: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持有至到期日：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稅：期貨結算價*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0.00002*50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手續費：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10.8</a:t>
            </a:r>
          </a:p>
        </p:txBody>
      </p:sp>
    </p:spTree>
    <p:extLst>
      <p:ext uri="{BB962C8B-B14F-4D97-AF65-F5344CB8AC3E}">
        <p14:creationId xmlns:p14="http://schemas.microsoft.com/office/powerpoint/2010/main" val="223990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損益計算：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隔天平倉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平倉之平均價格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ROLL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策略出現時之開倉價格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 –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平倉費用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開倉費用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持有至到期日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選擇權內涵價值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ROLL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策略出現時之開倉價格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 –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結算費用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開倉費用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因為到期時，選擇權沒有時間價值，選擇權價值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內涵價值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不同策略對應履約價之選擇權價格捕捉也同樣是以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分鐘內之價格做平均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46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0500"/>
            <a:ext cx="1113212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績效關注指標：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累積損益、平均單筆損益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獲利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成本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獲利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累積獲利、平均單筆獲利 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累積成本、平均單筆成本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勝率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(%)</a:t>
            </a:r>
          </a:p>
          <a:p>
            <a:pPr marL="457200" indent="-457200"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賺賠比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每單位成本損益 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平均單筆損益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平均單筆成本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 </a:t>
            </a:r>
            <a:r>
              <a:rPr lang="en-US" altLang="zh-TW" sz="24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設定去除</a:t>
            </a:r>
            <a:r>
              <a:rPr lang="en-US" altLang="zh-TW" sz="24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4/3</a:t>
            </a:r>
            <a:r>
              <a:rPr lang="zh-TW" alt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之數據</a:t>
            </a:r>
            <a:endParaRPr lang="en-US" altLang="zh-TW" sz="24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0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49434-9DE5-4C9B-8D38-6D8731A98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履約價與腳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相同</a:t>
            </a: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46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>
            <a:extLst>
              <a:ext uri="{FF2B5EF4-FFF2-40B4-BE49-F238E27FC236}">
                <a16:creationId xmlns:a16="http://schemas.microsoft.com/office/drawing/2014/main" id="{78890EEB-B6A4-4F20-9C0F-D1E64BB90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926" y="1806965"/>
            <a:ext cx="5388397" cy="39166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履約價與腳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相同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8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總共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592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筆資料</a:t>
            </a: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9329FE7A-CB28-4B19-B49F-E97A85668DF2}"/>
              </a:ext>
            </a:extLst>
          </p:cNvPr>
          <p:cNvSpPr/>
          <p:nvPr/>
        </p:nvSpPr>
        <p:spPr>
          <a:xfrm>
            <a:off x="8733416" y="5320915"/>
            <a:ext cx="1128668" cy="314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A1387B70-925F-490B-A910-C652B8E52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6965"/>
            <a:ext cx="5516141" cy="3924235"/>
          </a:xfrm>
          <a:prstGeom prst="rect">
            <a:avLst/>
          </a:prstGeom>
        </p:spPr>
      </p:pic>
      <p:sp>
        <p:nvSpPr>
          <p:cNvPr id="29" name="橢圓 28">
            <a:extLst>
              <a:ext uri="{FF2B5EF4-FFF2-40B4-BE49-F238E27FC236}">
                <a16:creationId xmlns:a16="http://schemas.microsoft.com/office/drawing/2014/main" id="{6D2DB787-EF52-41F4-92E3-36E9485D626C}"/>
              </a:ext>
            </a:extLst>
          </p:cNvPr>
          <p:cNvSpPr/>
          <p:nvPr/>
        </p:nvSpPr>
        <p:spPr>
          <a:xfrm>
            <a:off x="4742347" y="5015501"/>
            <a:ext cx="1128668" cy="314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79ABDD2A-7242-419A-B8A9-1F5802FD30B9}"/>
              </a:ext>
            </a:extLst>
          </p:cNvPr>
          <p:cNvSpPr/>
          <p:nvPr/>
        </p:nvSpPr>
        <p:spPr>
          <a:xfrm>
            <a:off x="3182325" y="5369085"/>
            <a:ext cx="1128668" cy="314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90D06EDF-72DE-4950-BDDB-5C151B536DCA}"/>
              </a:ext>
            </a:extLst>
          </p:cNvPr>
          <p:cNvSpPr/>
          <p:nvPr/>
        </p:nvSpPr>
        <p:spPr>
          <a:xfrm>
            <a:off x="4797224" y="3030287"/>
            <a:ext cx="1128668" cy="314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EB55AABA-E66B-4525-8499-3A6968ECE44B}"/>
              </a:ext>
            </a:extLst>
          </p:cNvPr>
          <p:cNvSpPr/>
          <p:nvPr/>
        </p:nvSpPr>
        <p:spPr>
          <a:xfrm>
            <a:off x="3182325" y="3030287"/>
            <a:ext cx="1128668" cy="314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7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1766</Words>
  <Application>Microsoft Office PowerPoint</Application>
  <PresentationFormat>寬螢幕</PresentationFormat>
  <Paragraphs>146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Office 佈景主題</vt:lpstr>
      <vt:lpstr>ROLL改良策略</vt:lpstr>
      <vt:lpstr>策略想法</vt:lpstr>
      <vt:lpstr>策略設計</vt:lpstr>
      <vt:lpstr>策略設計</vt:lpstr>
      <vt:lpstr>策略設計</vt:lpstr>
      <vt:lpstr>策略設計</vt:lpstr>
      <vt:lpstr>策略設計</vt:lpstr>
      <vt:lpstr>策略1 BC、BP履約價與腳3相同 </vt:lpstr>
      <vt:lpstr>策略1：BC、BP履約價與腳3相同 </vt:lpstr>
      <vt:lpstr>Call, Put分別之績效表現 </vt:lpstr>
      <vt:lpstr>Call, Put分別之績效表現 (去除極端值) </vt:lpstr>
      <vt:lpstr>特殊事件觀察 – 川普關稅政策發布</vt:lpstr>
      <vt:lpstr>小結</vt:lpstr>
      <vt:lpstr>策略2 BC、BP履約價抓取價平的  </vt:lpstr>
      <vt:lpstr>策略2：BC、BP履約價抓取最接近當下價平的 </vt:lpstr>
      <vt:lpstr>Call, Put分別之績效表現 </vt:lpstr>
      <vt:lpstr>Call, Put分別之績效表現 (去除極端值) </vt:lpstr>
      <vt:lpstr>特殊事件觀察 – 川普關稅政策發布</vt:lpstr>
      <vt:lpstr>小結</vt:lpstr>
      <vt:lpstr>策略3 BC、BP履約價抓取 比腳3價外2檔的  </vt:lpstr>
      <vt:lpstr>策略3：BC、BP履約價抓取比腳3價外2檔的  </vt:lpstr>
      <vt:lpstr>Call, Put分別之績效表現 </vt:lpstr>
      <vt:lpstr>Call, Put分別之績效表現 (去除極端值) </vt:lpstr>
      <vt:lpstr>特殊事件觀察 – 川普關稅政策發布</vt:lpstr>
      <vt:lpstr>小結</vt:lpstr>
      <vt:lpstr>策略4 BC、BP履約價抓取 比腳3價外且價值極低 </vt:lpstr>
      <vt:lpstr>策略4：BC、BP履約價抓取比腳3價外且價值極低 </vt:lpstr>
      <vt:lpstr>Call, Put分別之績效表現 </vt:lpstr>
      <vt:lpstr>Call, Put分別之績效表現 </vt:lpstr>
      <vt:lpstr>特殊事件觀察 – 川普關稅政策發布</vt:lpstr>
      <vt:lpstr>小結</vt:lpstr>
      <vt:lpstr>總結 </vt:lpstr>
      <vt:lpstr>策略思考</vt:lpstr>
      <vt:lpstr>PowerPoint 簡報</vt:lpstr>
      <vt:lpstr>策略結論</vt:lpstr>
      <vt:lpstr>PowerPoint 簡報</vt:lpstr>
      <vt:lpstr>策略結論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ROLL改良策略</dc:title>
  <dc:creator>ptdintern1.fut</dc:creator>
  <cp:lastModifiedBy>ptdintern1.fut</cp:lastModifiedBy>
  <cp:revision>87</cp:revision>
  <dcterms:created xsi:type="dcterms:W3CDTF">2025-05-22T07:58:51Z</dcterms:created>
  <dcterms:modified xsi:type="dcterms:W3CDTF">2025-06-11T05:15:36Z</dcterms:modified>
</cp:coreProperties>
</file>