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71" r:id="rId6"/>
    <p:sldId id="265" r:id="rId7"/>
    <p:sldId id="264" r:id="rId8"/>
    <p:sldId id="357" r:id="rId9"/>
    <p:sldId id="358" r:id="rId10"/>
    <p:sldId id="260" r:id="rId11"/>
    <p:sldId id="274" r:id="rId12"/>
    <p:sldId id="302" r:id="rId13"/>
    <p:sldId id="301" r:id="rId14"/>
    <p:sldId id="283" r:id="rId15"/>
    <p:sldId id="284" r:id="rId16"/>
    <p:sldId id="280" r:id="rId17"/>
    <p:sldId id="285" r:id="rId18"/>
    <p:sldId id="286" r:id="rId19"/>
    <p:sldId id="296" r:id="rId20"/>
    <p:sldId id="272" r:id="rId21"/>
    <p:sldId id="359" r:id="rId22"/>
    <p:sldId id="275" r:id="rId23"/>
    <p:sldId id="287" r:id="rId24"/>
    <p:sldId id="289" r:id="rId25"/>
    <p:sldId id="291" r:id="rId26"/>
    <p:sldId id="292" r:id="rId27"/>
    <p:sldId id="297" r:id="rId28"/>
    <p:sldId id="282" r:id="rId29"/>
    <p:sldId id="288" r:id="rId30"/>
    <p:sldId id="290" r:id="rId31"/>
    <p:sldId id="293" r:id="rId32"/>
    <p:sldId id="294" r:id="rId33"/>
    <p:sldId id="300" r:id="rId34"/>
    <p:sldId id="305" r:id="rId35"/>
    <p:sldId id="307" r:id="rId36"/>
    <p:sldId id="308" r:id="rId37"/>
    <p:sldId id="360" r:id="rId38"/>
    <p:sldId id="346" r:id="rId3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2566A0-DE21-4D41-BEC6-58A0CEEEE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FD305-2A7C-43A0-9D1B-E19C8138F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B62386-637F-406A-8E1E-DB1E76871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4A3210-35E4-446B-BF29-2BF7F793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69FA07-B1FD-4B2C-95BC-0318B291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68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815A9E-D5B4-4E5B-B7FC-A4193AE6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410954-6A50-4F67-BF31-E5F4225E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11A200-15BF-48AF-96AE-380C0831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226D01D-5695-4E12-AFE2-E08A918A9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6B576-6078-43D4-B23C-2189A7B7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42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9676B94-F879-43A5-80A0-D1FE2F3A1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3B8328-2D2A-4A48-8EC0-F90A1661F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A65CE8-765A-47B2-9FC5-1739BC64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662D2-FF78-4D0B-84D1-FD25C05C7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B6D0977-6FBA-4364-B369-05822BB7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92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F7BA4-D3C8-40DB-AD8C-109547FB5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80D75E-4F9A-4CBA-BC6A-AE3D09E23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F9D322-F852-46DB-8CD3-AAF81452A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A27BA1-FAA6-41D4-AD42-BD979538F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473382-FCC4-4056-A8EF-EF171C513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3114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11384-ED13-4296-AC06-C20876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5C4BBA-5136-4C13-ACDD-534D5E80B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F15AB7-B04D-470B-9B31-6027B851C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E13657-E4D8-4091-A4EB-7DE090AC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3A54FA-225B-49B6-9A7C-E5EF65D81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5101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A38B0B-C0B8-4D16-814F-8ABEA7427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DD2DD-7565-4FC2-9AD4-FD485636A7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537506E-C568-487D-8D51-5CBE97B78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AF3928-372E-4CB8-8393-96808C46A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755660-6515-4415-B945-D023CE36A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D826C09-7EC4-49A8-9D80-BD0DD8C1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911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E373B-20C6-436A-9481-10D93CD49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896AAA1-ED2C-4DFB-B20C-5FB330307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6D8D05-BCDA-4B86-899C-6E7BDCCF9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80FCCC-A524-4BCB-A23F-8D9674F288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75E938-0C1F-43D6-ABDC-768BE68AC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D64FBDA-8627-42D5-8748-0D84EC661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690C23F-9371-4751-A106-360AA759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F64F040-7C8F-41AB-BC1D-1903FA49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8187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7C3FD-4462-47C6-B397-CFE1C66A3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5D480C-73C0-4AF4-A089-4DD8AC38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44D9909-C5BC-452F-92AC-0D061EA9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5177444-8260-4348-B1F0-55D436D1A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686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45190C4-2AA2-4BF1-9673-F81A2A82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316F819-DCFD-4FC0-B939-6B7923C3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BC1D5F-CB8D-46BD-BD19-AED3BCA8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02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78DBC7-3BAB-4840-BB31-B48595255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87489-F4B2-4407-8708-C370E3D6A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A786A0-E06D-4146-9095-08009F88C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AE9DB2-41AA-4E8D-9233-D852F562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D6EB5F-6372-4385-8C78-D4B47D52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76C1EA6-A987-430F-9E0B-90D22A02C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47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C4DE6-F4A0-4467-BFEB-48A97EDB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8D704F0-7D3F-4817-BD0B-DBA54696A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4D0B4B-AD8B-421E-8B5D-EC28DF1B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3C4F95C-29E8-471F-995B-4C677B946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EFF729-07FC-4763-9FFD-1D3B121D5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ACF7350-19BF-464C-80AE-FD206E8F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2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03DCE83-460D-4288-903E-441C855AE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96DD00-7A7A-4B35-A602-13C8D2B9D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F1CC12-DC7A-4BC8-A07E-8D1BC31A1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9B019A-97C3-425B-B3AB-B41FBF0E2E29}" type="datetimeFigureOut">
              <a:rPr lang="zh-TW" altLang="en-US" smtClean="0"/>
              <a:t>2025/6/11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BACD32-76DD-49E2-89D6-2B22A5298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5CF162-1148-4572-997D-286135018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84E73-83A3-4627-85C3-392F2B3314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288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49434-9DE5-4C9B-8D38-6D8731A981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改良策略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E1F9D57-2EAE-4498-8C35-AF8009FC39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0778"/>
            <a:ext cx="9144000" cy="1655762"/>
          </a:xfrm>
        </p:spPr>
        <p:txBody>
          <a:bodyPr/>
          <a:lstStyle/>
          <a:p>
            <a:r>
              <a:rPr lang="en-US" altLang="zh-TW" dirty="0"/>
              <a:t>2025/05/22 </a:t>
            </a:r>
            <a:r>
              <a:rPr lang="zh-TW" altLang="en-US" dirty="0"/>
              <a:t>張智傑</a:t>
            </a:r>
          </a:p>
        </p:txBody>
      </p:sp>
    </p:spTree>
    <p:extLst>
      <p:ext uri="{BB962C8B-B14F-4D97-AF65-F5344CB8AC3E}">
        <p14:creationId xmlns:p14="http://schemas.microsoft.com/office/powerpoint/2010/main" val="251868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78890EEB-B6A4-4F20-9C0F-D1E64BB90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8926" y="1806965"/>
            <a:ext cx="5388397" cy="391662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履約價與腳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總共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592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9329FE7A-CB28-4B19-B49F-E97A85668DF2}"/>
              </a:ext>
            </a:extLst>
          </p:cNvPr>
          <p:cNvSpPr/>
          <p:nvPr/>
        </p:nvSpPr>
        <p:spPr>
          <a:xfrm>
            <a:off x="8733416" y="5320915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A1387B70-925F-490B-A910-C652B8E52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6965"/>
            <a:ext cx="5516141" cy="3924235"/>
          </a:xfrm>
          <a:prstGeom prst="rect">
            <a:avLst/>
          </a:prstGeom>
        </p:spPr>
      </p:pic>
      <p:sp>
        <p:nvSpPr>
          <p:cNvPr id="29" name="橢圓 28">
            <a:extLst>
              <a:ext uri="{FF2B5EF4-FFF2-40B4-BE49-F238E27FC236}">
                <a16:creationId xmlns:a16="http://schemas.microsoft.com/office/drawing/2014/main" id="{6D2DB787-EF52-41F4-92E3-36E9485D626C}"/>
              </a:ext>
            </a:extLst>
          </p:cNvPr>
          <p:cNvSpPr/>
          <p:nvPr/>
        </p:nvSpPr>
        <p:spPr>
          <a:xfrm>
            <a:off x="4742347" y="5015501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79ABDD2A-7242-419A-B8A9-1F5802FD30B9}"/>
              </a:ext>
            </a:extLst>
          </p:cNvPr>
          <p:cNvSpPr/>
          <p:nvPr/>
        </p:nvSpPr>
        <p:spPr>
          <a:xfrm>
            <a:off x="3182325" y="5369085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90D06EDF-72DE-4950-BDDB-5C151B536DCA}"/>
              </a:ext>
            </a:extLst>
          </p:cNvPr>
          <p:cNvSpPr/>
          <p:nvPr/>
        </p:nvSpPr>
        <p:spPr>
          <a:xfrm>
            <a:off x="4797224" y="3030287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EB55AABA-E66B-4525-8499-3A6968ECE44B}"/>
              </a:ext>
            </a:extLst>
          </p:cNvPr>
          <p:cNvSpPr/>
          <p:nvPr/>
        </p:nvSpPr>
        <p:spPr>
          <a:xfrm>
            <a:off x="3182325" y="3030287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9776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4A96FF-FA15-4E80-94B0-22E79F9AA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90" y="2278553"/>
            <a:ext cx="5143500" cy="37814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2F797E-1E37-4FE5-971A-CC51949B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300" y="2288078"/>
            <a:ext cx="5143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14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12E0B02-8AE4-4F05-A183-90796A8B0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22" y="365125"/>
            <a:ext cx="7736378" cy="6192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52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整體策略表現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Delta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C2C255-90E3-4535-97DB-DD4AF4A9F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7949"/>
            <a:ext cx="5994387" cy="331231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663F4FF-253A-4C53-B5C0-7C2FF97AB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47948"/>
            <a:ext cx="5994389" cy="331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57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2EC3702-1374-47F2-AEA7-6AA604CDE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2174"/>
            <a:ext cx="5852034" cy="3167062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804C01B5-56ED-44EA-A712-44BD10C45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165" y="2162174"/>
            <a:ext cx="5838715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947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9B916C-1954-4A30-9049-4A6BD233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0288"/>
            <a:ext cx="5957635" cy="322421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69B40C5-2E16-463C-AA74-D9F421B98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365" y="2338388"/>
            <a:ext cx="5957635" cy="32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89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去除極端值之策略表現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BDB78B-70E0-4AF2-9FD7-666D062E0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2305685"/>
            <a:ext cx="5143500" cy="37814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F36BEEB8-CE7C-4294-A0AB-201B40232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11" y="2305685"/>
            <a:ext cx="51435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56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F8B94F5-83A5-4DCE-8E8D-F4FFA0017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8" y="2473166"/>
            <a:ext cx="5728741" cy="312536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0094172-3A08-4EFF-99E0-D9A10F69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4326"/>
            <a:ext cx="5801424" cy="335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26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8201B1F-8406-4944-957B-0623FF77A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35" y="2374457"/>
            <a:ext cx="5563466" cy="300745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6009B18-864C-4900-BD9A-F89F61988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58" y="2266368"/>
            <a:ext cx="5633407" cy="322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8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1E08079-C5A3-49DB-9BB0-5C3A1062C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950" y="1788319"/>
            <a:ext cx="6101950" cy="350361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7978D8C-47E4-4B56-BC04-7ADEF8788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050" y="1919015"/>
            <a:ext cx="5874327" cy="337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33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策略想法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根據先前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dalay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策略，發現這種延遲組建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確實存在穩定獲利空間，接者想要嘗試是否能夠放大此特點，主要是在市場出現極端情況下賺取大量報酬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另外，主要也想要聚焦在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ROLL 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來做觀察，因為其成本較低</a:t>
            </a:r>
          </a:p>
        </p:txBody>
      </p:sp>
    </p:spTree>
    <p:extLst>
      <p:ext uri="{BB962C8B-B14F-4D97-AF65-F5344CB8AC3E}">
        <p14:creationId xmlns:p14="http://schemas.microsoft.com/office/powerpoint/2010/main" val="3479571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A5FBDB5F-6C86-45FD-948E-721089A2E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1634194"/>
            <a:ext cx="11070499" cy="421796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9273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8796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466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50CB544F-3FAD-470C-8A76-26FC1AC230A1}"/>
              </a:ext>
            </a:extLst>
          </p:cNvPr>
          <p:cNvSpPr/>
          <p:nvPr/>
        </p:nvSpPr>
        <p:spPr>
          <a:xfrm>
            <a:off x="7946885" y="5484497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>
            <a:extLst>
              <a:ext uri="{FF2B5EF4-FFF2-40B4-BE49-F238E27FC236}">
                <a16:creationId xmlns:a16="http://schemas.microsoft.com/office/drawing/2014/main" id="{93D14F93-ACCE-496C-8588-47F8B84ECDBA}"/>
              </a:ext>
            </a:extLst>
          </p:cNvPr>
          <p:cNvSpPr/>
          <p:nvPr/>
        </p:nvSpPr>
        <p:spPr>
          <a:xfrm>
            <a:off x="7946885" y="5104162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814C51F9-9076-4D57-A529-616241E3F6A4}"/>
              </a:ext>
            </a:extLst>
          </p:cNvPr>
          <p:cNvSpPr/>
          <p:nvPr/>
        </p:nvSpPr>
        <p:spPr>
          <a:xfrm>
            <a:off x="7946885" y="4718583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>
            <a:extLst>
              <a:ext uri="{FF2B5EF4-FFF2-40B4-BE49-F238E27FC236}">
                <a16:creationId xmlns:a16="http://schemas.microsoft.com/office/drawing/2014/main" id="{826D857B-DDFA-4FF9-9699-52C7644481B1}"/>
              </a:ext>
            </a:extLst>
          </p:cNvPr>
          <p:cNvSpPr/>
          <p:nvPr/>
        </p:nvSpPr>
        <p:spPr>
          <a:xfrm>
            <a:off x="10130624" y="2952263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866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E8AE4C5-BFF5-44AC-8AF5-F21303C4E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3510"/>
            <a:ext cx="11205273" cy="419190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3772"/>
            <a:ext cx="10515600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分別之績效表現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567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466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筆資料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F2CFFA1-755D-41C2-AFAF-BB9CB5E40A0A}"/>
              </a:ext>
            </a:extLst>
          </p:cNvPr>
          <p:cNvSpPr/>
          <p:nvPr/>
        </p:nvSpPr>
        <p:spPr>
          <a:xfrm>
            <a:off x="7974604" y="4811443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8A753E36-36CA-4E7C-A653-2E84FFFE16C5}"/>
              </a:ext>
            </a:extLst>
          </p:cNvPr>
          <p:cNvSpPr/>
          <p:nvPr/>
        </p:nvSpPr>
        <p:spPr>
          <a:xfrm>
            <a:off x="10225131" y="3003030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7FBB0296-FEC9-47E1-BB04-AF4FE4A396EC}"/>
              </a:ext>
            </a:extLst>
          </p:cNvPr>
          <p:cNvSpPr/>
          <p:nvPr/>
        </p:nvSpPr>
        <p:spPr>
          <a:xfrm>
            <a:off x="10225131" y="5163296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273D1941-915A-478B-A984-DBD6F36401F5}"/>
              </a:ext>
            </a:extLst>
          </p:cNvPr>
          <p:cNvSpPr/>
          <p:nvPr/>
        </p:nvSpPr>
        <p:spPr>
          <a:xfrm>
            <a:off x="3610971" y="5539787"/>
            <a:ext cx="1128668" cy="3144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281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BDEF325-1CD2-4078-8CAB-05FCE9B72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019069"/>
            <a:ext cx="4171950" cy="3067156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8A9E75B9-E6F8-4F89-8955-7AF1E4B0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0" y="1017270"/>
            <a:ext cx="4171950" cy="3059430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F88B4250-314C-48AD-8D47-18524D5CDF04}"/>
              </a:ext>
            </a:extLst>
          </p:cNvPr>
          <p:cNvSpPr/>
          <p:nvPr/>
        </p:nvSpPr>
        <p:spPr>
          <a:xfrm>
            <a:off x="4619625" y="1141307"/>
            <a:ext cx="581891" cy="24066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1C938B-BB08-4871-A5A0-57C9A2C216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423" y="4030037"/>
            <a:ext cx="3875093" cy="28279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1C500CD-2A90-471F-8116-0EFB84465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526" y="4027635"/>
            <a:ext cx="3846600" cy="282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04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D83DBE4-CAB3-4AB0-86F3-0B58B159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86050"/>
            <a:ext cx="5999691" cy="3243262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37FF6602-07B7-47EE-A311-96D342ED1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265" y="2547588"/>
            <a:ext cx="5993092" cy="338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49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AA2AB1-9953-4E93-8B6C-537DF346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50" y="2057400"/>
            <a:ext cx="6070175" cy="328136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118FF43-06FD-48A6-A80B-0B096DC2E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4125" y="2057400"/>
            <a:ext cx="5947875" cy="328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03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E94C3DC-FCCA-48BC-9073-249C72650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4" y="2282402"/>
            <a:ext cx="5654671" cy="308495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2AF2B4-37AB-4415-9F4F-78707FAD5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0650"/>
            <a:ext cx="5778592" cy="330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99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97B6394-10DF-42FF-8317-D75CC9621F26}"/>
              </a:ext>
            </a:extLst>
          </p:cNvPr>
          <p:cNvSpPr/>
          <p:nvPr/>
        </p:nvSpPr>
        <p:spPr>
          <a:xfrm>
            <a:off x="3968748" y="2886784"/>
            <a:ext cx="1817717" cy="24814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F5E7785-9219-4C49-AC62-14EFBC11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6017"/>
            <a:ext cx="5838671" cy="315621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BAF39EA-E166-4A1D-B222-BD7D8F8E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671" y="2336017"/>
            <a:ext cx="5978799" cy="338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3183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32FC81-826F-4199-A7D4-CDFEDAF74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3126"/>
            <a:ext cx="5963874" cy="34243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DADA1B4-CA1E-4098-AC0F-62B53350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77376"/>
            <a:ext cx="5963874" cy="342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762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 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68D503-E3E4-49E4-9D0F-F5EE3B7AF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40221"/>
            <a:ext cx="4065444" cy="29888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A96F968-29C6-4DF9-A0AF-EF814D29C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1047749"/>
            <a:ext cx="4065443" cy="298132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BA8880C3-642C-42B5-B119-8EA840D46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097" y="3936672"/>
            <a:ext cx="3855547" cy="287716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9B17EE6-8272-4C0B-AA62-38A664A6FB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396" y="3936672"/>
            <a:ext cx="3855547" cy="286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42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0164C4F-4980-4FCD-8248-11C204826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268269"/>
            <a:ext cx="6096000" cy="32990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38A6E02C-CDF0-4F8B-A764-073546F7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939" y="2495550"/>
            <a:ext cx="5646804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03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2024.01~2025.04.23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之數據，使用其中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數據，挑出其中有包含選擇權策略的數據組合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週選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+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月期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，全部都當作進場策略，回測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4:00~5:00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數據時，將其當作訊號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Call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如果腳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，就多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Long Put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不過我們觀察以下三種不同的履約價情況：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履約價與腳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履約價抓取最接近當下價平的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履約價抓取比腳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價外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檔的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061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C75888-5B8B-4A21-9D61-365C9525B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43150"/>
            <a:ext cx="6116034" cy="330993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8FBCDCB-F744-4980-B855-7A1C90CD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899" y="2422940"/>
            <a:ext cx="5753100" cy="32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21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隔日平倉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2729EAB-C151-4D81-8530-24CC80F7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0" y="2405753"/>
            <a:ext cx="5844056" cy="318828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D1B205A-8160-4C60-974F-09A1B0220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6953"/>
            <a:ext cx="5837316" cy="341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14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逐日交易績效表現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01CC153-7597-46FC-AC52-D8066F0A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20" y="2501584"/>
            <a:ext cx="5672298" cy="309814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1418A5-6721-488B-A8B1-8268C329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920" y="2518218"/>
            <a:ext cx="5724698" cy="33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810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月度交易績效表現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2401157-3319-4B2E-95AE-05CDFE53D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29619"/>
            <a:ext cx="5962364" cy="35774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CBA85EE-7729-4033-A408-17254F3F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68739"/>
            <a:ext cx="5962364" cy="3458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21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觀察數據集中之日期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4C8612-02BF-4B6E-BCD7-D1EADDBDD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08" y="1622734"/>
            <a:ext cx="3035992" cy="386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51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日期出現次數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86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6438F40-F72E-46F3-B843-F2A9E0E01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789" y="1014203"/>
            <a:ext cx="8795284" cy="584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日期出現次數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</a:t>
            </a:r>
            <a:br>
              <a:rPr lang="en-US" altLang="zh-TW" sz="4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BDE6698-70DB-4EDD-8F15-EFA0AF34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151" y="1248724"/>
            <a:ext cx="8238010" cy="5478138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ADDC8979-71CF-47C6-939D-82696FDFA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9865"/>
            <a:ext cx="243701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以日期出現次數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vs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績效表現去做觀察，並沒有太明顯的結果，不過還是會觀察日期出現次數是否代表甚麼額外意義。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6876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491"/>
            <a:ext cx="11353800" cy="50163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整體策略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整體來說兩種策略損益都表現不錯，不過提前平倉策略之勝率高且每單位成本損益高，不過賺賠比稍低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去除極端值後，兩者損益表現下滑，不過提前平倉仍表現較優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接著拆分成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Call, 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去細看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整體來看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的表現不如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，不管是在勝率、賺賠比、累積與平均損益方面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去除極端值後：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提前平倉的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勝率高達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76.67%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，平均損益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606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，每單位成本損益有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19.22%</a:t>
            </a:r>
          </a:p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提前平倉之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Call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勝率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45%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，平均損益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541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，每單位成本損益有</a:t>
            </a: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持有到期之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平均損益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1254.87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，賺賠比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8.21</a:t>
            </a:r>
            <a:endParaRPr lang="zh-TW" altLang="en-US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955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延伸研究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目前來說，針對找到適合操作之時間點、可執行之策略上還不夠明確，僅是針對出現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PCP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成交單來操作，比較偏被動，因此目前有幾種想法：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延續被動之策略，不過可以嘗試不同之進場策略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(BC+BP)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，或是鎖定特定時間去操作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設定指標，主動透過指標來去操作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VaR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、大離差、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VIX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85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進場時機點：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ROLL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數據出現時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出場時機點：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等到隔天或下一個交易日之日盤開盤，計算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8:45~8:55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選擇權價格均價來當作平倉價格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持有至結算日，以結算價來計算損益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都統一以一口來考量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20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費用計算：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進出場都有包含手續費與稅，持有至結算日也同樣是比較進出場去計算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需四捨五入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隔天平倉：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稅：選擇權價格*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0.001*50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手續費：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10.8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稅：期貨結算價*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0.00002*50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手續費：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10.8</a:t>
            </a:r>
          </a:p>
        </p:txBody>
      </p:sp>
    </p:spTree>
    <p:extLst>
      <p:ext uri="{BB962C8B-B14F-4D97-AF65-F5344CB8AC3E}">
        <p14:creationId xmlns:p14="http://schemas.microsoft.com/office/powerpoint/2010/main" val="2239907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損益計算：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隔天平倉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平倉之平均價格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ROLL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策略出現時之開倉價格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 –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平倉費用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開倉費用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持有至到期日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選擇權內涵價值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ROLL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策略出現時之開倉價格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 –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結算費用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開倉費用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因為到期時，選擇權沒有時間價值，選擇權價值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內涵價值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不同策略對應履約價之選擇權價格捕捉也同樣是以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分鐘內之價格做平均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461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0500"/>
            <a:ext cx="1113212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績效關注指標：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累積損益、平均單筆損益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獲利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成本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獲利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累積獲利、平均單筆獲利 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累積成本、平均單筆成本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勝率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(%)</a:t>
            </a: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賺賠比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每單位成本損益 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平均單筆損益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平均單筆成本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去除極端值 </a:t>
            </a:r>
            <a:r>
              <a:rPr lang="en-US" altLang="zh-TW" sz="24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設定去除</a:t>
            </a:r>
            <a:r>
              <a:rPr lang="en-US" altLang="zh-TW" sz="24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sz="2400" dirty="0"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之數據</a:t>
            </a:r>
            <a:endParaRPr lang="en-US" altLang="zh-TW" sz="2400" dirty="0"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0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249434-9DE5-4C9B-8D38-6D8731A98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策略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履約價與腳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相同</a:t>
            </a:r>
            <a:b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46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C5BB3-3E9A-406D-9436-2749E9BA5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0511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特殊事件觀察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–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川普關稅政策發布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657F34-6D8E-4991-A156-1759F26A8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61744"/>
            <a:ext cx="1065953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主要關注 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夜盤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筆數據，因此時正逢川普公布對等關稅政策，且台股下一次開盤日在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4/7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，觀察這段期間市場震盪對方向操作的影響，並當作極端值去除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0C93DCF-4323-4E44-9989-A9292B248D98}"/>
              </a:ext>
            </a:extLst>
          </p:cNvPr>
          <p:cNvSpPr txBox="1"/>
          <p:nvPr/>
        </p:nvSpPr>
        <p:spPr>
          <a:xfrm>
            <a:off x="5135550" y="350665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主要是少量的</a:t>
            </a:r>
            <a:r>
              <a:rPr lang="en-US" altLang="zh-TW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Put</a:t>
            </a:r>
            <a:r>
              <a:rPr lang="zh-TW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賺取極大量的績效</a:t>
            </a:r>
            <a:endParaRPr lang="zh-TW" altLang="en-US" sz="2800" b="1" dirty="0">
              <a:solidFill>
                <a:srgbClr val="FF0000"/>
              </a:solidFill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EA187FAB-BFC1-4970-829E-AF4FE543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450" y="1684151"/>
            <a:ext cx="3953427" cy="2295845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8C50C3AE-9F8D-4041-BBF6-B8EACAB05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50" y="4059691"/>
            <a:ext cx="8915070" cy="2725911"/>
          </a:xfrm>
          <a:prstGeom prst="rect">
            <a:avLst/>
          </a:prstGeom>
        </p:spPr>
      </p:pic>
      <p:sp>
        <p:nvSpPr>
          <p:cNvPr id="22" name="橢圓 21">
            <a:extLst>
              <a:ext uri="{FF2B5EF4-FFF2-40B4-BE49-F238E27FC236}">
                <a16:creationId xmlns:a16="http://schemas.microsoft.com/office/drawing/2014/main" id="{AD373E1D-131A-4AA1-AE15-5968D35B96DD}"/>
              </a:ext>
            </a:extLst>
          </p:cNvPr>
          <p:cNvSpPr/>
          <p:nvPr/>
        </p:nvSpPr>
        <p:spPr>
          <a:xfrm>
            <a:off x="2387574" y="3674226"/>
            <a:ext cx="987393" cy="35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7E61B71C-76FE-49A3-B788-CB8DB074A62F}"/>
              </a:ext>
            </a:extLst>
          </p:cNvPr>
          <p:cNvSpPr/>
          <p:nvPr/>
        </p:nvSpPr>
        <p:spPr>
          <a:xfrm>
            <a:off x="6579960" y="4658065"/>
            <a:ext cx="987393" cy="35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547AA8CD-0E95-4502-AA79-6FEDA2658C3C}"/>
              </a:ext>
            </a:extLst>
          </p:cNvPr>
          <p:cNvSpPr/>
          <p:nvPr/>
        </p:nvSpPr>
        <p:spPr>
          <a:xfrm>
            <a:off x="8394431" y="4671713"/>
            <a:ext cx="987393" cy="35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A5E46454-1442-47D9-8770-9E51720AB4D1}"/>
              </a:ext>
            </a:extLst>
          </p:cNvPr>
          <p:cNvSpPr/>
          <p:nvPr/>
        </p:nvSpPr>
        <p:spPr>
          <a:xfrm>
            <a:off x="6579959" y="6511367"/>
            <a:ext cx="987393" cy="35393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906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Words>1087</Words>
  <Application>Microsoft Office PowerPoint</Application>
  <PresentationFormat>寬螢幕</PresentationFormat>
  <Paragraphs>101</Paragraphs>
  <Slides>38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Times New Roman</vt:lpstr>
      <vt:lpstr>Office 佈景主題</vt:lpstr>
      <vt:lpstr>ROLL改良策略</vt:lpstr>
      <vt:lpstr>策略想法</vt:lpstr>
      <vt:lpstr>策略設計</vt:lpstr>
      <vt:lpstr>策略設計</vt:lpstr>
      <vt:lpstr>策略設計</vt:lpstr>
      <vt:lpstr>策略設計</vt:lpstr>
      <vt:lpstr>策略設計</vt:lpstr>
      <vt:lpstr>策略1 BC、BP履約價與腳3相同 </vt:lpstr>
      <vt:lpstr>特殊事件觀察 – 川普關稅政策發布</vt:lpstr>
      <vt:lpstr>策略1：BC、BP履約價與腳3相同 </vt:lpstr>
      <vt:lpstr>整體策略表現</vt:lpstr>
      <vt:lpstr>整體策略表現 Delta</vt:lpstr>
      <vt:lpstr>整體策略表現Delta</vt:lpstr>
      <vt:lpstr>逐日交易績效表現 – 隔日平倉 </vt:lpstr>
      <vt:lpstr>逐日交易績效表現 – 持有至到期日 </vt:lpstr>
      <vt:lpstr>去除極端值之策略表現</vt:lpstr>
      <vt:lpstr>逐日交易績效表現 – 隔日平倉(去除極端值) </vt:lpstr>
      <vt:lpstr>逐日交易績效表現 – 持有至到期日(去除極端值) </vt:lpstr>
      <vt:lpstr>月度交易績效表現 </vt:lpstr>
      <vt:lpstr>Call, Put分別之績效表現 </vt:lpstr>
      <vt:lpstr>Call, Put分別之績效表現 (去除極端值) </vt:lpstr>
      <vt:lpstr>Call 績效表現(整體 vs 去除極端值) </vt:lpstr>
      <vt:lpstr>Call逐日交易績效表現 – 隔日平倉</vt:lpstr>
      <vt:lpstr>Call逐日交易績效表現 – 持有至到期日</vt:lpstr>
      <vt:lpstr>Call逐日交易績效表現 – 隔日平倉 (去除極端值)</vt:lpstr>
      <vt:lpstr>Call逐日交易績效表現 – 持有至到期日(去除極端值)</vt:lpstr>
      <vt:lpstr>Call月度交易績效表現</vt:lpstr>
      <vt:lpstr>Put 績效表現(整體 vs 去除極端值) </vt:lpstr>
      <vt:lpstr>Put逐日交易績效表現 – 隔日平倉</vt:lpstr>
      <vt:lpstr>Put逐日交易績效表現 – 持有至到期日</vt:lpstr>
      <vt:lpstr>Put逐日交易績效表現 – 隔日平倉 (去除極端值)</vt:lpstr>
      <vt:lpstr>Put逐日交易績效表現 – 持有至到期日 (去除極端值)</vt:lpstr>
      <vt:lpstr>Put月度交易績效表現(去除極端值)</vt:lpstr>
      <vt:lpstr>觀察數據集中之日期 </vt:lpstr>
      <vt:lpstr>日期出現次數 vs 績效表現 </vt:lpstr>
      <vt:lpstr>日期出現次數 vs 績效表現 </vt:lpstr>
      <vt:lpstr>策略結論</vt:lpstr>
      <vt:lpstr>延伸研究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ROLL改良策略</dc:title>
  <dc:creator>ptdintern1.fut</dc:creator>
  <cp:lastModifiedBy>ptdintern1.fut</cp:lastModifiedBy>
  <cp:revision>82</cp:revision>
  <dcterms:created xsi:type="dcterms:W3CDTF">2025-05-22T07:58:51Z</dcterms:created>
  <dcterms:modified xsi:type="dcterms:W3CDTF">2025-06-11T03:29:49Z</dcterms:modified>
</cp:coreProperties>
</file>