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259" r:id="rId3"/>
    <p:sldId id="260" r:id="rId4"/>
    <p:sldId id="274" r:id="rId5"/>
    <p:sldId id="302" r:id="rId6"/>
    <p:sldId id="301" r:id="rId7"/>
    <p:sldId id="283" r:id="rId8"/>
    <p:sldId id="284" r:id="rId9"/>
    <p:sldId id="280" r:id="rId10"/>
    <p:sldId id="285" r:id="rId11"/>
    <p:sldId id="286" r:id="rId12"/>
    <p:sldId id="296" r:id="rId13"/>
    <p:sldId id="272" r:id="rId14"/>
    <p:sldId id="358" r:id="rId15"/>
    <p:sldId id="275" r:id="rId16"/>
    <p:sldId id="287" r:id="rId17"/>
    <p:sldId id="289" r:id="rId18"/>
    <p:sldId id="291" r:id="rId19"/>
    <p:sldId id="292" r:id="rId20"/>
    <p:sldId id="297" r:id="rId21"/>
    <p:sldId id="282" r:id="rId22"/>
    <p:sldId id="288" r:id="rId23"/>
    <p:sldId id="290" r:id="rId24"/>
    <p:sldId id="293" r:id="rId25"/>
    <p:sldId id="294" r:id="rId26"/>
    <p:sldId id="300" r:id="rId27"/>
    <p:sldId id="305" r:id="rId28"/>
    <p:sldId id="307" r:id="rId29"/>
    <p:sldId id="308" r:id="rId30"/>
    <p:sldId id="27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EDC56-D81E-4B1D-865B-62FD6FD1F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A3DA77-A896-4FB4-9E65-109981503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89CBFF-A17E-4BB7-8F16-F7F9BFD3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A7AE66-AAAE-4DF8-84C4-5BC718C1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AD2E9-57B4-4FB3-A04C-8EF1E596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73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1EC9F-2C72-45CD-80A9-80C4A2CC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C07FED-73C7-4423-8703-604FCDF55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317892-003E-483F-A857-04A4E401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F8F84-CD88-4F9C-A16D-04325E6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05D73-674C-499E-9FE9-464B8643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6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05811D-042E-44AB-A38C-E0FD8F6D2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EDC1CA-C594-4657-B42D-765439A64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70460C-8509-42BE-BBC2-8F2D9439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D58A8-1E6E-4CCF-87E9-5089B573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D440B7-FC92-4EE9-A018-485D8703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29503-2504-42B4-AA13-A259BE88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0CB5EE-8B09-4A68-AB74-908CED40E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7DB275-620F-404C-9897-992E6A27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D402D7-817D-4B61-9330-0570E996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2D49F1-F7F5-4500-B72D-56F0733C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92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80629-C427-4E31-97BC-FC0273B8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0E3A7E-6F0F-4512-8BF0-1EF4E42CB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C3AE08-83CA-4821-8BA4-A0D3F2E8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022E7A-B26C-4EDD-AFC6-B737C714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549C43-0EE8-4E39-B350-0F3FE1DA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1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58A5E-B578-4259-8239-A3BDBB0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4D2BA0-DFB6-4A84-87E5-E2E720CB1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B5CA09-91C4-4CBA-8C2C-1EF338B2F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E75F57-50C6-4777-87FD-25E1EADB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580606-BDFD-438E-9C1A-80D86B65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8D181D-56EB-4872-B26F-FE34C2DF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63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5307F-C03B-4494-9A1D-4BD7915E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A72428-07B0-4E50-A93A-51B67A75F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3FA7A2-8899-4007-97CA-446A4939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EC1797-EFE0-4A30-8DD5-6CE690F6F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A753FC-FF56-4081-B6D4-10DE22FB4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316430-CF57-4143-B69B-8FC2E066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4B4F5B5-FA93-439C-B2EB-44AA9ED3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AB230B-7FCB-464F-91FD-E825BD1D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5C315-3845-430B-A662-D59E1FE2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D53232-178E-47D8-88F7-09C126C8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7195A5-F830-4FD3-8F91-1AEA1253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FBE007-875A-4A5A-934D-BF763784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22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F4AF5E-D302-4E63-BE91-1BB8271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C4D22A-CFD8-4256-A11F-F808DEEE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D512D7-BF9F-45B4-B1E9-C1A6B514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0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6110E-274C-4A09-8DC8-D058E967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06B592-297F-4482-831C-F0B93BC9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145722C-24D1-4870-9640-E39CD5F45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4F2350-7A5C-49DA-8F14-8CABB264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3AC6BB-0707-4FD5-B876-ECABA73B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D5144A-8FC8-4B1B-B91F-4DAAFC20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46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68B04-EEF6-487B-BD36-553AE18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8A1B15-ED52-4074-A4AE-A2D340226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74598F5-54DC-4D1A-BA54-752DC87BB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68E841-AF72-4B29-9B65-4DA12CB1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4C04B1-3957-443B-99E3-D744131D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EC4AA9-79AD-44B5-93A5-AA298CA5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62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6B5C2E-937B-4BF7-A686-BBC80BE5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9487E9-853A-4631-AFF9-003D35E4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01FC0-19B5-47CF-A9D5-7D6229A3A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EEDC8-3CD4-452D-9FA2-F5DCD06A6CCF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A6456-52FB-4D20-B40D-E7439833D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BC6BA5-B707-4240-BD29-DCB63AD1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4241C-9449-4075-B64F-1E438BC6CE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54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49992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比腳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檔的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6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E824B06-4CCD-4AAF-A264-266458DF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050599"/>
            <a:ext cx="5757334" cy="33020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2C60173-2676-43DC-A9C1-356AA4B1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91" y="2242301"/>
            <a:ext cx="5417609" cy="29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2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87B6B6-751E-4146-91A2-19C98B9F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774"/>
            <a:ext cx="5912908" cy="31566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1EE2F7F-74DA-43BD-B7FC-A26EDBEA4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908" y="2158774"/>
            <a:ext cx="5912908" cy="33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1AA4DA-0DAC-459E-B982-129CE8F8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2114654"/>
            <a:ext cx="5884333" cy="337866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882BF8-7589-4EF8-90CE-FD4D9B35D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0793"/>
            <a:ext cx="5884334" cy="337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38EBF7-07DB-4B94-9B7F-7F3AD199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05166"/>
            <a:ext cx="10859506" cy="4064301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4EA8CCBE-4829-4E87-B30F-071335C94338}"/>
              </a:ext>
            </a:extLst>
          </p:cNvPr>
          <p:cNvSpPr/>
          <p:nvPr/>
        </p:nvSpPr>
        <p:spPr>
          <a:xfrm>
            <a:off x="10169622" y="4673293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0D83A48-0B34-4268-BA76-D88E05CDB0BB}"/>
              </a:ext>
            </a:extLst>
          </p:cNvPr>
          <p:cNvSpPr/>
          <p:nvPr/>
        </p:nvSpPr>
        <p:spPr>
          <a:xfrm>
            <a:off x="8002155" y="4673292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2BD73C06-1271-4144-8D10-9477FC3ECEBC}"/>
              </a:ext>
            </a:extLst>
          </p:cNvPr>
          <p:cNvSpPr/>
          <p:nvPr/>
        </p:nvSpPr>
        <p:spPr>
          <a:xfrm>
            <a:off x="8002155" y="5030005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2802C36-01A0-4917-A108-883FE9050A1E}"/>
              </a:ext>
            </a:extLst>
          </p:cNvPr>
          <p:cNvSpPr/>
          <p:nvPr/>
        </p:nvSpPr>
        <p:spPr>
          <a:xfrm>
            <a:off x="10169622" y="2553827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616664CD-110C-40F4-8FE0-D8F7118F3F6E}"/>
              </a:ext>
            </a:extLst>
          </p:cNvPr>
          <p:cNvSpPr/>
          <p:nvPr/>
        </p:nvSpPr>
        <p:spPr>
          <a:xfrm>
            <a:off x="5832498" y="4322249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EBB1ED0-E6B9-4549-AC20-E059A04B3F79}"/>
              </a:ext>
            </a:extLst>
          </p:cNvPr>
          <p:cNvSpPr/>
          <p:nvPr/>
        </p:nvSpPr>
        <p:spPr>
          <a:xfrm>
            <a:off x="8002155" y="2587693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6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7422AF-B8EF-482B-A707-5662352A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88" y="1338471"/>
            <a:ext cx="11097384" cy="4181057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8471A743-6DE4-490A-A097-07250C3E47EB}"/>
              </a:ext>
            </a:extLst>
          </p:cNvPr>
          <p:cNvSpPr/>
          <p:nvPr/>
        </p:nvSpPr>
        <p:spPr>
          <a:xfrm>
            <a:off x="3546498" y="2579369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54C107A-CB31-4F87-B47E-5F67B8A74B22}"/>
              </a:ext>
            </a:extLst>
          </p:cNvPr>
          <p:cNvSpPr/>
          <p:nvPr/>
        </p:nvSpPr>
        <p:spPr>
          <a:xfrm>
            <a:off x="5660544" y="4712969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033AD91C-C606-4A7B-8D7D-B6323E8B205D}"/>
              </a:ext>
            </a:extLst>
          </p:cNvPr>
          <p:cNvSpPr/>
          <p:nvPr/>
        </p:nvSpPr>
        <p:spPr>
          <a:xfrm>
            <a:off x="3507821" y="5100753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AC64D0A-7220-4408-828E-240C9BF35027}"/>
              </a:ext>
            </a:extLst>
          </p:cNvPr>
          <p:cNvSpPr/>
          <p:nvPr/>
        </p:nvSpPr>
        <p:spPr>
          <a:xfrm>
            <a:off x="3524754" y="4344993"/>
            <a:ext cx="870912" cy="4187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21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42B6DD-06F2-4166-9EEA-1DC5A95F5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343" y="1297505"/>
            <a:ext cx="3704450" cy="27134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AA81A7D-4601-4AA3-944C-792E75FAF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7505"/>
            <a:ext cx="3690780" cy="27065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BD061A9-7D65-4DFD-A5CB-39BE31FE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75" y="4004077"/>
            <a:ext cx="3873657" cy="28584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B9BB9C-01B4-45CD-9206-995506AEB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361" y="4004077"/>
            <a:ext cx="3888058" cy="2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0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95FD52-3CBB-4E78-8311-29976EC9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81" y="2420924"/>
            <a:ext cx="5938045" cy="323955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8A974EC-8091-47C1-9F7F-7899A29E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64" y="2420924"/>
            <a:ext cx="6328436" cy="34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81C2C05-74BF-427C-87D2-FCC2FA73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6" y="2203849"/>
            <a:ext cx="5689600" cy="307563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1B1DFCF-E7B1-409C-8369-3299DCDF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19" y="2203849"/>
            <a:ext cx="5975705" cy="32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0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847940-F64C-4149-8592-8D79CA68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9729"/>
            <a:ext cx="5940690" cy="32409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2CB74AD-39F0-445F-8582-0C0C94C92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90" y="2169729"/>
            <a:ext cx="6111990" cy="34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9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2861F3-D273-479E-8560-741FF906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400"/>
            <a:ext cx="5729516" cy="309721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B77D86C-57BA-4216-BB2A-A97F10036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365" y="2588204"/>
            <a:ext cx="5801543" cy="33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1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特殊事件觀察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川普關稅政策發布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25033"/>
            <a:ext cx="1065953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主要關注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夜盤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筆數據，因此時正逢川普公布對等關稅政策，且台股下一次開盤日在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，觀察這段期間市場震盪對方向操作的影響，並當作極端值去除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C93DCF-4323-4E44-9989-A9292B248D98}"/>
              </a:ext>
            </a:extLst>
          </p:cNvPr>
          <p:cNvSpPr txBox="1"/>
          <p:nvPr/>
        </p:nvSpPr>
        <p:spPr>
          <a:xfrm>
            <a:off x="5063335" y="391219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主要是少量的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賺取極大量的績效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DB68E4-0B01-44E1-A874-4B492A9A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454622"/>
            <a:ext cx="7773485" cy="23434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13329E8-9E2F-4BC1-ACAE-C8C908696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027403"/>
            <a:ext cx="3867690" cy="2372056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FFF15316-598D-498F-9F24-F79A6AC6C2DE}"/>
              </a:ext>
            </a:extLst>
          </p:cNvPr>
          <p:cNvSpPr/>
          <p:nvPr/>
        </p:nvSpPr>
        <p:spPr>
          <a:xfrm>
            <a:off x="2342113" y="4114802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79DA275B-9867-43F6-8382-FAF1E681F7C9}"/>
              </a:ext>
            </a:extLst>
          </p:cNvPr>
          <p:cNvSpPr/>
          <p:nvPr/>
        </p:nvSpPr>
        <p:spPr>
          <a:xfrm>
            <a:off x="3612113" y="2582864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3C5A4C6-1F9C-4FB8-AD16-624D71E2AA5D}"/>
              </a:ext>
            </a:extLst>
          </p:cNvPr>
          <p:cNvSpPr/>
          <p:nvPr/>
        </p:nvSpPr>
        <p:spPr>
          <a:xfrm>
            <a:off x="5781154" y="6522009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6883D37E-73AF-44E2-9E35-B9F1D7072C00}"/>
              </a:ext>
            </a:extLst>
          </p:cNvPr>
          <p:cNvSpPr/>
          <p:nvPr/>
        </p:nvSpPr>
        <p:spPr>
          <a:xfrm>
            <a:off x="5781154" y="5995728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082618DD-4478-47E6-9A03-D54F4D8A02B0}"/>
              </a:ext>
            </a:extLst>
          </p:cNvPr>
          <p:cNvSpPr/>
          <p:nvPr/>
        </p:nvSpPr>
        <p:spPr>
          <a:xfrm>
            <a:off x="7406756" y="4962771"/>
            <a:ext cx="773620" cy="2698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379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435491-0509-471C-94E5-C9F1C9A92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6" y="2135763"/>
            <a:ext cx="5712034" cy="32797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3A159CD-2A7A-4D1C-B163-98FE1E9D0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5763"/>
            <a:ext cx="5881688" cy="337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6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41E592-E67C-482B-8AD4-B8E873663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30" y="1151467"/>
            <a:ext cx="3929876" cy="288918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F1EA069-A40E-4FFE-AA05-8A3EB03E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26" y="1151157"/>
            <a:ext cx="3929876" cy="28819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5CD25E3-D731-4229-B427-3B0FD938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065" y="4103001"/>
            <a:ext cx="3844138" cy="283665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FC39704-72C1-488C-948C-8960A7067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58" y="4028486"/>
            <a:ext cx="3808411" cy="282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FD13C6-861F-45EC-885F-4984ED4D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4196"/>
            <a:ext cx="5621867" cy="30706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D0298F-0AE5-49B1-AA5F-DD6A80990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76" y="2174196"/>
            <a:ext cx="6050324" cy="329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31229A-11FF-4672-9EFF-E30AC238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" y="2607586"/>
            <a:ext cx="5627952" cy="3073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F5F9381-5E8B-4359-ABDA-EFA53096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39" y="2386627"/>
            <a:ext cx="6056873" cy="32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2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D2CFE7-85D4-464F-B187-AB8DFDE3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" y="2472267"/>
            <a:ext cx="5705473" cy="31416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6208EF0-BFBD-49C5-AF7A-CAE4EDE86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618" y="2472267"/>
            <a:ext cx="5922025" cy="349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4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DC3281-2308-4DCE-91A5-37AD77A4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2235200"/>
            <a:ext cx="5695914" cy="31074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C8545F-7C64-443D-8BAF-4263CC696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101" y="1930400"/>
            <a:ext cx="5786295" cy="341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1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ED53F3-5B17-4E54-806F-C84C0A7C2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9" y="2360488"/>
            <a:ext cx="5974291" cy="346563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A859DF-7BE5-40BB-BCCB-427F73C1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72" y="2305395"/>
            <a:ext cx="5981128" cy="346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21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觀察數據集中之日期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71201D-FC08-409A-A8BA-BDEBEB94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63" y="1497704"/>
            <a:ext cx="3160303" cy="38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C04439-967D-46A4-8EB8-ABFA4D10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04" y="1126800"/>
            <a:ext cx="8530595" cy="566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61BB43-DDA4-4198-99F1-E9AA4DB6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811" y="1126800"/>
            <a:ext cx="8492389" cy="56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8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675FA0F-2617-4477-9495-952A83433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13"/>
            <a:ext cx="5281227" cy="38168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79353D3-7F03-4535-ADFF-F2819986A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92" y="1928603"/>
            <a:ext cx="5281227" cy="380683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履約價抓取比腳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檔的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571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E8A9EB89-1453-4610-A188-8BDA42FCABCE}"/>
              </a:ext>
            </a:extLst>
          </p:cNvPr>
          <p:cNvSpPr/>
          <p:nvPr/>
        </p:nvSpPr>
        <p:spPr>
          <a:xfrm>
            <a:off x="8469499" y="4743672"/>
            <a:ext cx="1060639" cy="361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00818458-3FDD-48A2-A472-334E528EAD1E}"/>
              </a:ext>
            </a:extLst>
          </p:cNvPr>
          <p:cNvSpPr/>
          <p:nvPr/>
        </p:nvSpPr>
        <p:spPr>
          <a:xfrm>
            <a:off x="4585228" y="4971683"/>
            <a:ext cx="1060639" cy="361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B7AFB68E-C67C-46A3-B41F-DD6D0303D2E8}"/>
              </a:ext>
            </a:extLst>
          </p:cNvPr>
          <p:cNvSpPr/>
          <p:nvPr/>
        </p:nvSpPr>
        <p:spPr>
          <a:xfrm>
            <a:off x="8469499" y="5370060"/>
            <a:ext cx="1060639" cy="3611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7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整體來說，提前平倉策略之勝率高，同時保有相對高之每單位成本損益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去除極端值後，提前平倉策略仍相較穩定且波動小，同時勝率、每單位成本損益等指標都有向上抬升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接著拆分成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去細看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的表現不如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，而提前平倉之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績效表現非常亮麗，特別是每單位成本損益居然有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85%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去除極端值後，提前平倉之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勝率高、平均損益高</a:t>
            </a:r>
          </a:p>
        </p:txBody>
      </p:sp>
    </p:spTree>
    <p:extLst>
      <p:ext uri="{BB962C8B-B14F-4D97-AF65-F5344CB8AC3E}">
        <p14:creationId xmlns:p14="http://schemas.microsoft.com/office/powerpoint/2010/main" val="193447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F73E6F-9BE2-46C1-B203-1F0B4A1F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95" y="2474294"/>
            <a:ext cx="5404005" cy="39729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962E3B8-F3AA-47D1-AFC7-6843C777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72272"/>
            <a:ext cx="5404005" cy="396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D5D691-6519-4031-B8E2-60411E73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37" y="365125"/>
            <a:ext cx="7401276" cy="592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2A698E-C641-4054-BC4B-258F5442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267"/>
            <a:ext cx="5947184" cy="334883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A22466-CBE0-48E1-86BD-588D2552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18" y="1964266"/>
            <a:ext cx="5947184" cy="334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635315-D6E1-4FF7-92A3-36E2CA9E6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87" y="2171584"/>
            <a:ext cx="5613381" cy="30659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F6C13A9-AA2D-4187-8417-2A1D8415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1584"/>
            <a:ext cx="5924513" cy="328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6E22D6-CD83-404D-8413-08C2C55A3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" y="2031332"/>
            <a:ext cx="6063213" cy="33116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829036-80C3-4EBF-99A8-D3840547C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31332"/>
            <a:ext cx="6002797" cy="33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8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去除極端值之策略表現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674A3F-FAA8-47A0-9847-7DE032FF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2673240"/>
            <a:ext cx="5200650" cy="37814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3E0F1B5-834B-4743-9062-6890A558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17" y="2863850"/>
            <a:ext cx="514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467</Words>
  <Application>Microsoft Office PowerPoint</Application>
  <PresentationFormat>寬螢幕</PresentationFormat>
  <Paragraphs>40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佈景主題</vt:lpstr>
      <vt:lpstr>策略3 BC、BP履約價抓取 比腳3價外2檔的  </vt:lpstr>
      <vt:lpstr>特殊事件觀察 – 川普關稅政策發布</vt:lpstr>
      <vt:lpstr>策略3：BC、BP履約價抓取比腳3價外2檔的  </vt:lpstr>
      <vt:lpstr>整體策略表現</vt:lpstr>
      <vt:lpstr>整體策略表現 Delta</vt:lpstr>
      <vt:lpstr>整體策略表現Delta</vt:lpstr>
      <vt:lpstr>逐日交易績效表現 – 隔日平倉 </vt:lpstr>
      <vt:lpstr>逐日交易績效表現 – 持有至到期日 </vt:lpstr>
      <vt:lpstr>去除極端值之策略表現</vt:lpstr>
      <vt:lpstr>逐日交易績效表現 – 隔日平倉(去除極端值) </vt:lpstr>
      <vt:lpstr>逐日交易績效表現 – 持有至到期日(去除極端值) </vt:lpstr>
      <vt:lpstr>月度交易績效表現 </vt:lpstr>
      <vt:lpstr>Call, Put分別之績效表現 </vt:lpstr>
      <vt:lpstr>Call, Put分別之績效表現 (去除極端值) </vt:lpstr>
      <vt:lpstr>Call 績效表現(整體 vs 去除極端值) </vt:lpstr>
      <vt:lpstr>Call逐日交易績效表現 – 隔日平倉</vt:lpstr>
      <vt:lpstr>Call逐日交易績效表現 – 持有至到期日</vt:lpstr>
      <vt:lpstr>Call逐日交易績效表現 – 隔日平倉 (去除極端值)</vt:lpstr>
      <vt:lpstr>Call逐日交易績效表現 – 持有至到期日(去除極端值)</vt:lpstr>
      <vt:lpstr>Call月度交易績效表現</vt:lpstr>
      <vt:lpstr>Put 績效表現(整體 vs 去除極端值) </vt:lpstr>
      <vt:lpstr>Put逐日交易績效表現 – 隔日平倉</vt:lpstr>
      <vt:lpstr>Put逐日交易績效表現 – 持有至到期日</vt:lpstr>
      <vt:lpstr>Put逐日交易績效表現 – 隔日平倉 (去除極端值)</vt:lpstr>
      <vt:lpstr>Put逐日交易績效表現 – 持有至到期日 (去除極端值)</vt:lpstr>
      <vt:lpstr>Put月度交易績效表現(去除極端值)</vt:lpstr>
      <vt:lpstr>觀察數據集中之日期 </vt:lpstr>
      <vt:lpstr>日期出現次數 vs 績效表現 </vt:lpstr>
      <vt:lpstr>日期出現次數 vs 績效表現 </vt:lpstr>
      <vt:lpstr>策略結論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策略3 BC、BP履約價抓取 比腳3價外2檔的  </dc:title>
  <dc:creator>ptdintern1.fut</dc:creator>
  <cp:lastModifiedBy>ptdintern1.fut</cp:lastModifiedBy>
  <cp:revision>22</cp:revision>
  <dcterms:created xsi:type="dcterms:W3CDTF">2025-06-04T03:35:46Z</dcterms:created>
  <dcterms:modified xsi:type="dcterms:W3CDTF">2025-06-11T03:32:50Z</dcterms:modified>
</cp:coreProperties>
</file>