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259" r:id="rId4"/>
    <p:sldId id="260" r:id="rId5"/>
    <p:sldId id="274" r:id="rId6"/>
    <p:sldId id="302" r:id="rId7"/>
    <p:sldId id="301" r:id="rId8"/>
    <p:sldId id="283" r:id="rId9"/>
    <p:sldId id="284" r:id="rId10"/>
    <p:sldId id="280" r:id="rId11"/>
    <p:sldId id="285" r:id="rId12"/>
    <p:sldId id="286" r:id="rId13"/>
    <p:sldId id="296" r:id="rId14"/>
    <p:sldId id="272" r:id="rId15"/>
    <p:sldId id="359" r:id="rId16"/>
    <p:sldId id="275" r:id="rId17"/>
    <p:sldId id="287" r:id="rId18"/>
    <p:sldId id="289" r:id="rId19"/>
    <p:sldId id="291" r:id="rId20"/>
    <p:sldId id="292" r:id="rId21"/>
    <p:sldId id="297" r:id="rId22"/>
    <p:sldId id="282" r:id="rId23"/>
    <p:sldId id="288" r:id="rId24"/>
    <p:sldId id="290" r:id="rId25"/>
    <p:sldId id="293" r:id="rId26"/>
    <p:sldId id="294" r:id="rId27"/>
    <p:sldId id="300" r:id="rId28"/>
    <p:sldId id="305" r:id="rId29"/>
    <p:sldId id="307" r:id="rId30"/>
    <p:sldId id="308" r:id="rId31"/>
    <p:sldId id="360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C1C2E-884F-4E1B-8417-7589B42B7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0D5B063-1016-4CC1-95AB-767940279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AC52DF-E928-4637-B8B4-B3DE8758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CB90E8-4D8C-492E-AF60-2FBF8A9F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DA1A9D-1139-4BB2-80F1-54999E4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99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757F9-84EA-4A68-8CB5-8E589E32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382071-ADB2-4602-84AA-4E5B9EA2B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2B010-B175-4FD2-AB98-A9B939D9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D6302D-C9C0-41EA-897E-8891537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16D616-FB8C-481A-AC76-32BC3D0E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0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822D9F-4088-4FDA-BDD1-CA85D2F2C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C4C4DA-202E-4336-9D5C-30625E355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C6A4B0-D166-4EC9-87C5-E58C71EA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375BE-630B-4254-BDD6-149F47FB4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E5980-A58B-4DE0-BC9F-F4A6F283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53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BC4BD-2D5D-4C38-AC30-5A050FC7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6E9AD-C467-4381-8890-06E2E63A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9A1AB-6B9B-4653-92C0-5F676494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C246B7-296C-43FD-BC7F-51B28042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F99BF0-D3EB-405B-BA76-202F8F68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41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255A1F-6949-4774-B2B1-226D4737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379817-C528-4314-B431-EF546C46C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DEDAB-CA43-49F1-B9E2-5E0638D0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0614A1-33EC-4C57-B1C2-1035F232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61FCE-4BEF-4AE0-82DC-69B48929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76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0EE7B-AE12-4360-B5FD-7AAA1E19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A8CA3-6A73-4DF2-AFF4-8FC678795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00C15D-CF26-434F-BD09-0EAA8D20B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A4DC1B-226A-4B9C-BE82-B7FA788E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3BF801-666D-41D8-B20A-8B447257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C30ADD-D43B-40AA-9F6A-B8E588A4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39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9FBDD-BA9A-4359-AD00-1F74B4D9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2E375A-BBC7-4D63-91B3-06DA990F6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136596-4233-4E01-9167-D8AFC944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65F86D-36C4-4555-8D6B-07F15F10E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ED9A6F-4416-4FD0-88D5-019B4405D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5B0A6E6-895E-4FAF-A5D3-C425F642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DD30A3-8C66-4BC5-8B6A-4205D862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CC5B010-FBBB-410D-BEA9-EED7332F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7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D23B2D-C816-4956-8B7B-68253FCC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29DDD8-C246-4430-A336-E80275FD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E6A52E-85F4-4807-B259-CC9F757A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F25B4F-A296-48ED-8A2A-8E7E59C2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5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0A254E-15B3-4F7B-BCB7-ABEA9B51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AD3DDC7-2AC3-40BC-976B-19534103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0E61EF-8D06-4E2C-ABED-E1BCBAE3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1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E9E413-4959-4C86-9C5D-747B9423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1BD452-FDA0-4934-8C39-2601CC9D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04B6DE-0FC2-4E23-9000-581B056A2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6C59A5-BC00-47C4-895A-EEE849C8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6F6188-0675-4D7A-8B63-DE2BDF2C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6C9D3F-040F-41AA-8F77-5FEF78A4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19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9A086-1B5D-4F1D-9E88-1363C5CD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B1DA94-B518-45DF-A756-848C17D42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ED682F-903A-46FC-98CF-010C0412C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8182A44-F429-4B84-A0CC-083CE272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DAAF13-9763-4C18-8C7F-2701F8F5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D810CE-414D-4E2D-81F9-CCA58E72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4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783BFF-2A70-4BBD-AE2A-21499587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6CCFCB-5B57-4D06-8E91-26D5859D2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9C8A51-B2DB-4648-B348-4D1C8DC6B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B8F23-9FB1-496A-8E98-A2D346052DB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9B4B80-D453-41D1-B518-C0BA0848B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BB37F3-3FE9-42AF-A714-8BACFFB95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4E92-B47E-4C88-8EFD-150D0D7A8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6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5395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比腳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價外且價值極低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6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去除極端值之策略表現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3700EF-12B4-45FA-9866-2AC8B13D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2900375"/>
            <a:ext cx="5067300" cy="37814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7DA3499-EE5B-4581-A26C-4946AC9AD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383" y="2936888"/>
            <a:ext cx="5143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0C31DC-F1CE-4E20-87D1-E84EA77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6" y="2403003"/>
            <a:ext cx="5763026" cy="317335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206F15-0A79-449E-A332-456A4EDF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8950"/>
            <a:ext cx="6091767" cy="34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26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CBE2CB-2DD7-40A4-A1F5-FEDAFAFE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7" y="2123665"/>
            <a:ext cx="5723467" cy="31224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B530046-4E5C-4C23-B948-D2D3A2E3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3665"/>
            <a:ext cx="5848895" cy="33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A7D515-AAC7-4442-97D3-757B80AC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" y="1921736"/>
            <a:ext cx="5884069" cy="33785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860EC0A-DA15-4548-913F-02C48814E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0538"/>
            <a:ext cx="5884070" cy="33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31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2A1244-8202-496C-9761-34F893DAD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134"/>
            <a:ext cx="11047208" cy="4261066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463060C6-4883-4BFE-BFFB-840E9757B04D}"/>
              </a:ext>
            </a:extLst>
          </p:cNvPr>
          <p:cNvSpPr/>
          <p:nvPr/>
        </p:nvSpPr>
        <p:spPr>
          <a:xfrm>
            <a:off x="8051805" y="5327866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1CD73FC1-2805-4D61-9D62-0B7EAC1E4AED}"/>
              </a:ext>
            </a:extLst>
          </p:cNvPr>
          <p:cNvSpPr/>
          <p:nvPr/>
        </p:nvSpPr>
        <p:spPr>
          <a:xfrm>
            <a:off x="10236205" y="4926394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C7871A52-AC9F-40F1-A9C3-A9E44F68DD14}"/>
              </a:ext>
            </a:extLst>
          </p:cNvPr>
          <p:cNvSpPr/>
          <p:nvPr/>
        </p:nvSpPr>
        <p:spPr>
          <a:xfrm>
            <a:off x="8051805" y="4936929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A704AEE5-3DAF-4234-9B26-D3493A894D30}"/>
              </a:ext>
            </a:extLst>
          </p:cNvPr>
          <p:cNvSpPr/>
          <p:nvPr/>
        </p:nvSpPr>
        <p:spPr>
          <a:xfrm>
            <a:off x="10227743" y="2855697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6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B1C59B1-D86B-4DD6-B6C4-9B49A5795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56663"/>
            <a:ext cx="11266468" cy="434467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F03855A5-DBFD-4BA2-9C7F-FF6635E26AD3}"/>
              </a:ext>
            </a:extLst>
          </p:cNvPr>
          <p:cNvSpPr/>
          <p:nvPr/>
        </p:nvSpPr>
        <p:spPr>
          <a:xfrm>
            <a:off x="8212666" y="5064604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6260EA9-150E-4531-8AAC-147E3CD312A4}"/>
              </a:ext>
            </a:extLst>
          </p:cNvPr>
          <p:cNvSpPr/>
          <p:nvPr/>
        </p:nvSpPr>
        <p:spPr>
          <a:xfrm>
            <a:off x="5971902" y="4680328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A42393CE-B298-4D03-9915-91AA232FCC56}"/>
              </a:ext>
            </a:extLst>
          </p:cNvPr>
          <p:cNvSpPr/>
          <p:nvPr/>
        </p:nvSpPr>
        <p:spPr>
          <a:xfrm>
            <a:off x="3731138" y="4329918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88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588A43-6766-4D3B-BEBB-82E93111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60" y="1048895"/>
            <a:ext cx="3791140" cy="28291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34DAFEF-B551-4F7B-9912-2DC20F9A3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18" y="1063149"/>
            <a:ext cx="3848149" cy="28219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7559C4-48F2-4A1D-B181-E4012A6CA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60" y="3877998"/>
            <a:ext cx="3848149" cy="28716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F617403-BB7A-4568-ABE0-AA55AA79D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727" y="3877998"/>
            <a:ext cx="3906016" cy="28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0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A22048-8D64-4067-94FD-50302AF46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4400"/>
            <a:ext cx="5852026" cy="322236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846A8EE-7F5E-48B2-92E2-4A45B8FF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531" y="1952771"/>
            <a:ext cx="6199469" cy="34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F04947-D462-490A-B4AB-B2CB9222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5" y="2389884"/>
            <a:ext cx="5785456" cy="31563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E3AAAB-5B2A-45FA-9777-6B7ADFFD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9884"/>
            <a:ext cx="6079066" cy="33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0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A51CDD4-E19D-4AD4-B01A-C0882A1F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40" y="2409388"/>
            <a:ext cx="5555456" cy="30590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28E4272-DDAD-44C1-B8D5-DC3D9E0A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9388"/>
            <a:ext cx="5684803" cy="327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9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586560-1EE4-4735-B97F-E1B67A9A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AA1DD4-5601-4D62-8BC5-3B0839B3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410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觀察相同商品、買賣權別，在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分鐘時間內捕捉出現過的履約價，計算每個履約價在時間內的成交均價，挑選其中價格最接近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08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37AC1C-73F7-44F3-955F-A8A12EB0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12" y="2329718"/>
            <a:ext cx="5585355" cy="304714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C4F4B53-2120-4F78-9F41-9637BC224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8532"/>
            <a:ext cx="5656219" cy="32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1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6479DB-8883-46FA-AF7A-65BBAC102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5" y="2038935"/>
            <a:ext cx="5816335" cy="33701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6F5FAA5-594D-4727-B990-E872258C1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945" y="2052183"/>
            <a:ext cx="5979055" cy="34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7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72F6067-199A-4C05-9B53-64115348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84" y="1083734"/>
            <a:ext cx="3936440" cy="28940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DC8080-B3FE-4513-A1A5-15F3E2C2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6774"/>
            <a:ext cx="3936439" cy="288672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0AEBA62-F530-4027-9F70-A1240663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84" y="3920470"/>
            <a:ext cx="3936439" cy="29375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B821AC4-4260-4EB0-8C7C-A09497597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27869"/>
            <a:ext cx="3936439" cy="293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2D3B8A5-CC33-4DBE-B753-A41ABC98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6800"/>
            <a:ext cx="5962682" cy="32567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2C6CCB-A7A6-43F2-85BC-B8CBD864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899" y="2336797"/>
            <a:ext cx="5986777" cy="32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3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6896CA-B442-4996-9A42-8FCDE345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5865"/>
            <a:ext cx="5756814" cy="31155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D9BA60F-E55F-4401-9D69-DDBA88676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2304203"/>
            <a:ext cx="5960015" cy="324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21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EE4F37-F3FF-4566-A200-8BA003EE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6" y="2156741"/>
            <a:ext cx="5614988" cy="30918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4694A14-C122-4ED9-8849-74972E76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6741"/>
            <a:ext cx="5660745" cy="33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4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BBC1FB-7469-4E21-A472-8A27144A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46" y="2413979"/>
            <a:ext cx="5772333" cy="31491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4A23C35-84AF-42EE-AA33-BBA405291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3979"/>
            <a:ext cx="5825596" cy="33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1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FA006B-769D-484E-9A76-18375394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8" y="2239249"/>
            <a:ext cx="5677811" cy="3293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3EBB4CC-C9CF-475A-9D8B-B85A7D4CE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123" y="2239249"/>
            <a:ext cx="5454121" cy="316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21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觀察數據集中之日期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420785-9ECC-49AC-9886-CA3AFDF6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17" y="1493136"/>
            <a:ext cx="3544483" cy="411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51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日期出現次數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E5DE27-86EC-4C89-92A4-11E1225D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38" y="1021304"/>
            <a:ext cx="8784595" cy="583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E95A8B6-8D85-4101-A8AA-AEF6D010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830152"/>
            <a:ext cx="3810532" cy="233395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2A4B857-2A56-4ADE-94A9-4F90F2BE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94" y="4218883"/>
            <a:ext cx="8405040" cy="257881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4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特殊事件觀察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川普關稅政策發布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1034"/>
            <a:ext cx="1065953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主要關注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夜盤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筆數據，因此時正逢川普公布對等關稅政策，且台股下一次開盤日在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，觀察這段期間市場震盪對方向操作的影響，並當作極端值去除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C93DCF-4323-4E44-9989-A9292B248D98}"/>
              </a:ext>
            </a:extLst>
          </p:cNvPr>
          <p:cNvSpPr txBox="1"/>
          <p:nvPr/>
        </p:nvSpPr>
        <p:spPr>
          <a:xfrm>
            <a:off x="5877010" y="37046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主要是少量的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賺取極大量的績效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F9ECDF43-53D9-484D-8F4D-A4F0CB10D0FE}"/>
              </a:ext>
            </a:extLst>
          </p:cNvPr>
          <p:cNvSpPr/>
          <p:nvPr/>
        </p:nvSpPr>
        <p:spPr>
          <a:xfrm>
            <a:off x="2364956" y="3860801"/>
            <a:ext cx="818510" cy="2968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F9D31DD9-2BAA-4996-B30A-52758B62D3B2}"/>
              </a:ext>
            </a:extLst>
          </p:cNvPr>
          <p:cNvSpPr/>
          <p:nvPr/>
        </p:nvSpPr>
        <p:spPr>
          <a:xfrm>
            <a:off x="6201829" y="6500870"/>
            <a:ext cx="818510" cy="2968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5EF0B607-2FD6-4CCB-8226-40880862E3D4}"/>
              </a:ext>
            </a:extLst>
          </p:cNvPr>
          <p:cNvSpPr/>
          <p:nvPr/>
        </p:nvSpPr>
        <p:spPr>
          <a:xfrm>
            <a:off x="7861295" y="4725170"/>
            <a:ext cx="960972" cy="4235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32A05F0-17E6-431F-946B-3852FE7E9915}"/>
              </a:ext>
            </a:extLst>
          </p:cNvPr>
          <p:cNvSpPr/>
          <p:nvPr/>
        </p:nvSpPr>
        <p:spPr>
          <a:xfrm>
            <a:off x="3721624" y="2311931"/>
            <a:ext cx="714909" cy="3180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379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日期出現次數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EA0015-0357-44BD-887E-10E1BC2D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05" y="977158"/>
            <a:ext cx="8843595" cy="58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87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整體來說，提前平倉策略之每單位成本損益高達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48%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、持有至到期之平均損益、賺賠比等等都表現不錯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去除極端值後，累積與平均損益表現差，對兩個策略來說皆為負值，不過提前平倉策略仍相較穩定且波動小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每筆損益幾乎打平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接著拆分成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去細看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的表現不如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在賺賠比上表現非常優異，賺到的損益已經將近或超過原本的成本了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去除極端值後，發現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提前平倉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策略小賺小賠，三者不分軒輊</a:t>
            </a:r>
          </a:p>
        </p:txBody>
      </p:sp>
    </p:spTree>
    <p:extLst>
      <p:ext uri="{BB962C8B-B14F-4D97-AF65-F5344CB8AC3E}">
        <p14:creationId xmlns:p14="http://schemas.microsoft.com/office/powerpoint/2010/main" val="373386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1E62B2B-F152-4A54-9098-67BC06A3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62835"/>
            <a:ext cx="5338165" cy="382164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51199A8-995A-4AEC-B079-E1FF5319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53" y="2162835"/>
            <a:ext cx="5257799" cy="38216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0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抓取比腳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價外且價值極低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32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2E001C27-F450-49D3-8D8B-82C705E14E43}"/>
              </a:ext>
            </a:extLst>
          </p:cNvPr>
          <p:cNvSpPr/>
          <p:nvPr/>
        </p:nvSpPr>
        <p:spPr>
          <a:xfrm>
            <a:off x="4847099" y="3310977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C806FC3D-BEB4-48C0-98F7-F80450A15FAC}"/>
              </a:ext>
            </a:extLst>
          </p:cNvPr>
          <p:cNvSpPr/>
          <p:nvPr/>
        </p:nvSpPr>
        <p:spPr>
          <a:xfrm>
            <a:off x="3227881" y="5593330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164B5CB3-6CF3-4CC1-BFE0-7A7D2C87023B}"/>
              </a:ext>
            </a:extLst>
          </p:cNvPr>
          <p:cNvSpPr/>
          <p:nvPr/>
        </p:nvSpPr>
        <p:spPr>
          <a:xfrm>
            <a:off x="8662151" y="4978684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B9E4AD6-3883-474F-A6F6-7FDD9227E00F}"/>
              </a:ext>
            </a:extLst>
          </p:cNvPr>
          <p:cNvSpPr/>
          <p:nvPr/>
        </p:nvSpPr>
        <p:spPr>
          <a:xfrm>
            <a:off x="4818282" y="5269165"/>
            <a:ext cx="863600" cy="4181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7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8E20A4-AFA2-464F-AF11-3559C015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36" y="2454074"/>
            <a:ext cx="5251736" cy="386099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FDE6817-CEA8-4779-A901-910E9440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388" y="2463800"/>
            <a:ext cx="5251736" cy="38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08900E8-BA8C-47D5-9FCB-6829A2E1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07783"/>
            <a:ext cx="7602513" cy="60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5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96B686-21F3-48B6-BCA8-10F9E3ADD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" y="2048933"/>
            <a:ext cx="5915703" cy="333110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6662B0C-0F5A-459B-92ED-B9474185B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8933"/>
            <a:ext cx="6028383" cy="33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E5100E-293B-4F1D-9DC5-9DC1525F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4603"/>
            <a:ext cx="5682191" cy="31035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E248CBE-49C7-4235-8121-1D2D94BA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4603"/>
            <a:ext cx="5957771" cy="33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998226-44C0-40F0-9B19-EE4F64EE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007578"/>
            <a:ext cx="5805247" cy="31417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5DAAF29-B8CB-4DF6-8175-B644952A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06" y="2007578"/>
            <a:ext cx="5694793" cy="31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8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532</Words>
  <Application>Microsoft Office PowerPoint</Application>
  <PresentationFormat>寬螢幕</PresentationFormat>
  <Paragraphs>42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佈景主題</vt:lpstr>
      <vt:lpstr>策略4 BC、BP履約價抓取 比腳3價外且價值極低 </vt:lpstr>
      <vt:lpstr>設計</vt:lpstr>
      <vt:lpstr>特殊事件觀察 – 川普關稅政策發布</vt:lpstr>
      <vt:lpstr>策略4：BC、BP履約價抓取比腳3價外且價值極低 </vt:lpstr>
      <vt:lpstr>整體策略表現</vt:lpstr>
      <vt:lpstr>整體策略表現 Delta</vt:lpstr>
      <vt:lpstr>整體策略表現Delta</vt:lpstr>
      <vt:lpstr>逐日交易績效表現 – 隔日平倉 </vt:lpstr>
      <vt:lpstr>逐日交易績效表現 – 持有至到期日 </vt:lpstr>
      <vt:lpstr>去除極端值之策略表現</vt:lpstr>
      <vt:lpstr>逐日交易績效表現 – 隔日平倉(去除極端值) </vt:lpstr>
      <vt:lpstr>逐日交易績效表現 – 持有至到期日(去除極端值) </vt:lpstr>
      <vt:lpstr>月度交易績效表現 </vt:lpstr>
      <vt:lpstr>Call, Put分別之績效表現 </vt:lpstr>
      <vt:lpstr>Call, Put分別之績效表現 </vt:lpstr>
      <vt:lpstr>Call 績效表現(整體 vs 去除極端值) </vt:lpstr>
      <vt:lpstr>Call逐日交易績效表現 – 隔日平倉</vt:lpstr>
      <vt:lpstr>Call逐日交易績效表現 – 持有至到期日</vt:lpstr>
      <vt:lpstr>Call逐日交易績效表現 – 隔日平倉 (去除極端值)</vt:lpstr>
      <vt:lpstr>Call逐日交易績效表現 – 持有至到期日(去除極端值)</vt:lpstr>
      <vt:lpstr>Call月度交易績效表現</vt:lpstr>
      <vt:lpstr>Put 績效表現(整體 vs 去除極端值) </vt:lpstr>
      <vt:lpstr>Put逐日交易績效表現 – 隔日平倉</vt:lpstr>
      <vt:lpstr>Put逐日交易績效表現 – 持有至到期日</vt:lpstr>
      <vt:lpstr>Put逐日交易績效表現 – 隔日平倉 (去除極端值)</vt:lpstr>
      <vt:lpstr>Put逐日交易績效表現 – 持有至到期日 (去除極端值)</vt:lpstr>
      <vt:lpstr>Put月度交易績效表現(去除極端值)</vt:lpstr>
      <vt:lpstr>觀察數據集中之日期 </vt:lpstr>
      <vt:lpstr>日期出現次數 vs 績效表現 </vt:lpstr>
      <vt:lpstr>日期出現次數 vs 績效表現 </vt:lpstr>
      <vt:lpstr>策略結論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策略4 BC、BP履約價抓取 比腳3價外且價值極低 </dc:title>
  <dc:creator>ptdintern1.fut</dc:creator>
  <cp:lastModifiedBy>ptdintern1.fut</cp:lastModifiedBy>
  <cp:revision>21</cp:revision>
  <dcterms:created xsi:type="dcterms:W3CDTF">2025-06-04T03:37:16Z</dcterms:created>
  <dcterms:modified xsi:type="dcterms:W3CDTF">2025-06-11T03:27:19Z</dcterms:modified>
</cp:coreProperties>
</file>