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6576000" cy="329184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50" d="100"/>
          <a:sy n="50" d="100"/>
        </p:scale>
        <p:origin x="-1848" y="-4133"/>
      </p:cViewPr>
      <p:guideLst>
        <p:guide orient="horz" pos="10368"/>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D3CE36-8AE9-03E7-E138-34848E2F4DF4}"/>
              </a:ext>
            </a:extLst>
          </p:cNvPr>
          <p:cNvSpPr>
            <a:spLocks noGrp="1" noChangeArrowheads="1"/>
          </p:cNvSpPr>
          <p:nvPr>
            <p:ph type="hdr" sz="quarter"/>
          </p:nvPr>
        </p:nvSpPr>
        <p:spPr bwMode="auto">
          <a:xfrm>
            <a:off x="0" y="0"/>
            <a:ext cx="3170238" cy="479425"/>
          </a:xfrm>
          <a:prstGeom prst="rect">
            <a:avLst/>
          </a:prstGeom>
          <a:noFill/>
          <a:ln>
            <a:noFill/>
          </a:ln>
          <a:effectLst/>
        </p:spPr>
        <p:txBody>
          <a:bodyPr vert="horz" wrap="square" lIns="97454" tIns="48727" rIns="97454" bIns="48727" numCol="1" anchor="t" anchorCtr="0" compatLnSpc="1">
            <a:prstTxWarp prst="textNoShape">
              <a:avLst/>
            </a:prstTxWarp>
          </a:bodyPr>
          <a:lstStyle>
            <a:lvl1pPr defTabSz="973138"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id="{A34283DD-33C6-D101-5E9B-A9784DA58330}"/>
              </a:ext>
            </a:extLst>
          </p:cNvPr>
          <p:cNvSpPr>
            <a:spLocks noGrp="1" noChangeArrowheads="1"/>
          </p:cNvSpPr>
          <p:nvPr>
            <p:ph type="dt" sz="quarter" idx="1"/>
          </p:nvPr>
        </p:nvSpPr>
        <p:spPr bwMode="auto">
          <a:xfrm>
            <a:off x="4144963" y="0"/>
            <a:ext cx="3170237" cy="479425"/>
          </a:xfrm>
          <a:prstGeom prst="rect">
            <a:avLst/>
          </a:prstGeom>
          <a:noFill/>
          <a:ln>
            <a:noFill/>
          </a:ln>
          <a:effectLst/>
        </p:spPr>
        <p:txBody>
          <a:bodyPr vert="horz" wrap="square" lIns="97454" tIns="48727" rIns="97454" bIns="48727" numCol="1" anchor="t" anchorCtr="0" compatLnSpc="1">
            <a:prstTxWarp prst="textNoShape">
              <a:avLst/>
            </a:prstTxWarp>
          </a:bodyPr>
          <a:lstStyle>
            <a:lvl1pPr algn="r" defTabSz="973138" eaLnBrk="1" hangingPunct="1">
              <a:defRPr sz="1200"/>
            </a:lvl1pPr>
          </a:lstStyle>
          <a:p>
            <a:pPr>
              <a:defRPr/>
            </a:pPr>
            <a:endParaRPr lang="en-US" altLang="en-US"/>
          </a:p>
        </p:txBody>
      </p:sp>
      <p:sp>
        <p:nvSpPr>
          <p:cNvPr id="5124" name="Rectangle 4">
            <a:extLst>
              <a:ext uri="{FF2B5EF4-FFF2-40B4-BE49-F238E27FC236}">
                <a16:creationId xmlns:a16="http://schemas.microsoft.com/office/drawing/2014/main" id="{7D4845A2-8CD5-EC81-96AA-385078A1E3CD}"/>
              </a:ext>
            </a:extLst>
          </p:cNvPr>
          <p:cNvSpPr>
            <a:spLocks noGrp="1" noChangeArrowheads="1"/>
          </p:cNvSpPr>
          <p:nvPr>
            <p:ph type="ftr" sz="quarter" idx="2"/>
          </p:nvPr>
        </p:nvSpPr>
        <p:spPr bwMode="auto">
          <a:xfrm>
            <a:off x="0" y="9121775"/>
            <a:ext cx="3170238" cy="479425"/>
          </a:xfrm>
          <a:prstGeom prst="rect">
            <a:avLst/>
          </a:prstGeom>
          <a:noFill/>
          <a:ln>
            <a:noFill/>
          </a:ln>
          <a:effectLst/>
        </p:spPr>
        <p:txBody>
          <a:bodyPr vert="horz" wrap="square" lIns="97454" tIns="48727" rIns="97454" bIns="48727" numCol="1" anchor="b" anchorCtr="0" compatLnSpc="1">
            <a:prstTxWarp prst="textNoShape">
              <a:avLst/>
            </a:prstTxWarp>
          </a:bodyPr>
          <a:lstStyle>
            <a:lvl1pPr defTabSz="973138" eaLnBrk="1" hangingPunct="1">
              <a:defRPr sz="1200"/>
            </a:lvl1pPr>
          </a:lstStyle>
          <a:p>
            <a:pPr>
              <a:defRPr/>
            </a:pPr>
            <a:endParaRPr lang="en-US" altLang="en-US"/>
          </a:p>
        </p:txBody>
      </p:sp>
      <p:sp>
        <p:nvSpPr>
          <p:cNvPr id="5125" name="Rectangle 5">
            <a:extLst>
              <a:ext uri="{FF2B5EF4-FFF2-40B4-BE49-F238E27FC236}">
                <a16:creationId xmlns:a16="http://schemas.microsoft.com/office/drawing/2014/main" id="{DA4972CE-699C-76D4-EDF3-E00CC16854CA}"/>
              </a:ext>
            </a:extLst>
          </p:cNvPr>
          <p:cNvSpPr>
            <a:spLocks noGrp="1" noChangeArrowheads="1"/>
          </p:cNvSpPr>
          <p:nvPr>
            <p:ph type="sldNum" sz="quarter" idx="3"/>
          </p:nvPr>
        </p:nvSpPr>
        <p:spPr bwMode="auto">
          <a:xfrm>
            <a:off x="4144963" y="9121775"/>
            <a:ext cx="3170237" cy="479425"/>
          </a:xfrm>
          <a:prstGeom prst="rect">
            <a:avLst/>
          </a:prstGeom>
          <a:noFill/>
          <a:ln>
            <a:noFill/>
          </a:ln>
          <a:effectLst/>
        </p:spPr>
        <p:txBody>
          <a:bodyPr vert="horz" wrap="square" lIns="97454" tIns="48727" rIns="97454" bIns="48727" numCol="1" anchor="b" anchorCtr="0" compatLnSpc="1">
            <a:prstTxWarp prst="textNoShape">
              <a:avLst/>
            </a:prstTxWarp>
          </a:bodyPr>
          <a:lstStyle>
            <a:lvl1pPr algn="r" defTabSz="973138" eaLnBrk="1" hangingPunct="1">
              <a:defRPr sz="1200" smtClean="0"/>
            </a:lvl1pPr>
          </a:lstStyle>
          <a:p>
            <a:pPr>
              <a:defRPr/>
            </a:pPr>
            <a:fld id="{F350D602-4A56-48C5-A53C-585A578A29B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101541-E6CE-BA7F-803F-0137726DE4BB}"/>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1FC55A77-8DF1-5DC4-4993-BEB5736A624D}"/>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hangingPunct="1">
              <a:defRPr sz="1200"/>
            </a:lvl1pPr>
          </a:lstStyle>
          <a:p>
            <a:pPr>
              <a:defRPr/>
            </a:pPr>
            <a:fld id="{2E83AE0B-743C-4756-9FDA-58ED65E4C8B9}" type="datetimeFigureOut">
              <a:rPr lang="en-US"/>
              <a:pPr>
                <a:defRPr/>
              </a:pPr>
              <a:t>8/7/2022</a:t>
            </a:fld>
            <a:endParaRPr lang="en-US"/>
          </a:p>
        </p:txBody>
      </p:sp>
      <p:sp>
        <p:nvSpPr>
          <p:cNvPr id="4" name="Slide Image Placeholder 3">
            <a:extLst>
              <a:ext uri="{FF2B5EF4-FFF2-40B4-BE49-F238E27FC236}">
                <a16:creationId xmlns:a16="http://schemas.microsoft.com/office/drawing/2014/main" id="{9674156B-6FBF-2EDA-5950-117E9D84182A}"/>
              </a:ext>
            </a:extLst>
          </p:cNvPr>
          <p:cNvSpPr>
            <a:spLocks noGrp="1" noRot="1" noChangeAspect="1"/>
          </p:cNvSpPr>
          <p:nvPr>
            <p:ph type="sldImg" idx="2"/>
          </p:nvPr>
        </p:nvSpPr>
        <p:spPr>
          <a:xfrm>
            <a:off x="1657350" y="720725"/>
            <a:ext cx="40005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2D3CFB7-4810-409A-60A9-89D587C2015B}"/>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C60FA00-E9E2-842E-BA14-8EB031640B16}"/>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EE4D7185-BB74-024F-BA0B-1F518005AD5C}"/>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2E2F7B8-64A0-48D2-9289-89B31542AE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B648961F-68F2-E1B2-DD51-6CFB16420A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7ED84140-F118-8F81-2054-59BEE9C47A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8FFD18E6-BEA9-C34C-2579-CCD8A74102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1ED221-95B1-42A0-8539-6CA0FC3B40E6}" type="slidenum">
              <a:rPr lang="en-US" altLang="en-US" sz="1200"/>
              <a:pPr/>
              <a:t>1</a:t>
            </a:fld>
            <a:endParaRPr lang="en-US" altLang="en-US" sz="1200"/>
          </a:p>
        </p:txBody>
      </p:sp>
    </p:spTree>
    <p:extLst>
      <p:ext uri="{BB962C8B-B14F-4D97-AF65-F5344CB8AC3E}">
        <p14:creationId xmlns:p14="http://schemas.microsoft.com/office/powerpoint/2010/main" val="36602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0226675"/>
            <a:ext cx="31089600" cy="7054850"/>
          </a:xfrm>
        </p:spPr>
        <p:txBody>
          <a:bodyPr/>
          <a:lstStyle/>
          <a:p>
            <a:r>
              <a:rPr lang="en-US"/>
              <a:t>Click to edit Master title style</a:t>
            </a:r>
          </a:p>
        </p:txBody>
      </p:sp>
      <p:sp>
        <p:nvSpPr>
          <p:cNvPr id="3" name="Subtitle 2"/>
          <p:cNvSpPr>
            <a:spLocks noGrp="1"/>
          </p:cNvSpPr>
          <p:nvPr>
            <p:ph type="subTitle" idx="1"/>
          </p:nvPr>
        </p:nvSpPr>
        <p:spPr>
          <a:xfrm>
            <a:off x="5486400" y="18653125"/>
            <a:ext cx="2560320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CC56E3E-8399-E0CD-7C4B-2EE5CA337D7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C828481-1D96-836B-2522-BFC4FB2B4F3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38D1D3F-DE66-9BA0-FB35-A0C2CF205433}"/>
              </a:ext>
            </a:extLst>
          </p:cNvPr>
          <p:cNvSpPr>
            <a:spLocks noGrp="1" noChangeArrowheads="1"/>
          </p:cNvSpPr>
          <p:nvPr>
            <p:ph type="sldNum" sz="quarter" idx="12"/>
          </p:nvPr>
        </p:nvSpPr>
        <p:spPr>
          <a:ln/>
        </p:spPr>
        <p:txBody>
          <a:bodyPr/>
          <a:lstStyle>
            <a:lvl1pPr>
              <a:defRPr/>
            </a:lvl1pPr>
          </a:lstStyle>
          <a:p>
            <a:pPr>
              <a:defRPr/>
            </a:pPr>
            <a:fld id="{01404618-89CE-4C8A-87FB-0C826F3D245D}" type="slidenum">
              <a:rPr lang="en-US" altLang="en-US"/>
              <a:pPr>
                <a:defRPr/>
              </a:pPr>
              <a:t>‹#›</a:t>
            </a:fld>
            <a:endParaRPr lang="en-US" altLang="en-US"/>
          </a:p>
        </p:txBody>
      </p:sp>
    </p:spTree>
    <p:extLst>
      <p:ext uri="{BB962C8B-B14F-4D97-AF65-F5344CB8AC3E}">
        <p14:creationId xmlns:p14="http://schemas.microsoft.com/office/powerpoint/2010/main" val="88335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8F07E88-B537-DB96-3E85-6E81496EA8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15E09FA-E5E1-CAE2-4832-FB8DBF22AC5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EB64B57-C67E-E3DA-F75A-E6A2B69BEF28}"/>
              </a:ext>
            </a:extLst>
          </p:cNvPr>
          <p:cNvSpPr>
            <a:spLocks noGrp="1" noChangeArrowheads="1"/>
          </p:cNvSpPr>
          <p:nvPr>
            <p:ph type="sldNum" sz="quarter" idx="12"/>
          </p:nvPr>
        </p:nvSpPr>
        <p:spPr>
          <a:ln/>
        </p:spPr>
        <p:txBody>
          <a:bodyPr/>
          <a:lstStyle>
            <a:lvl1pPr>
              <a:defRPr/>
            </a:lvl1pPr>
          </a:lstStyle>
          <a:p>
            <a:pPr>
              <a:defRPr/>
            </a:pPr>
            <a:fld id="{16DB1970-38FC-41CA-AF15-0DFE78F4CD6F}" type="slidenum">
              <a:rPr lang="en-US" altLang="en-US"/>
              <a:pPr>
                <a:defRPr/>
              </a:pPr>
              <a:t>‹#›</a:t>
            </a:fld>
            <a:endParaRPr lang="en-US" altLang="en-US"/>
          </a:p>
        </p:txBody>
      </p:sp>
    </p:spTree>
    <p:extLst>
      <p:ext uri="{BB962C8B-B14F-4D97-AF65-F5344CB8AC3E}">
        <p14:creationId xmlns:p14="http://schemas.microsoft.com/office/powerpoint/2010/main" val="300243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0400" y="2925763"/>
            <a:ext cx="7772400"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3200" y="2925763"/>
            <a:ext cx="231648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58A4CA0-80F2-B8A8-5F23-FD176219A25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350DCED-4E97-086D-AAB3-91B34187154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3223DED-5CC7-CC29-66A6-BADDA17FEB04}"/>
              </a:ext>
            </a:extLst>
          </p:cNvPr>
          <p:cNvSpPr>
            <a:spLocks noGrp="1" noChangeArrowheads="1"/>
          </p:cNvSpPr>
          <p:nvPr>
            <p:ph type="sldNum" sz="quarter" idx="12"/>
          </p:nvPr>
        </p:nvSpPr>
        <p:spPr>
          <a:ln/>
        </p:spPr>
        <p:txBody>
          <a:bodyPr/>
          <a:lstStyle>
            <a:lvl1pPr>
              <a:defRPr/>
            </a:lvl1pPr>
          </a:lstStyle>
          <a:p>
            <a:pPr>
              <a:defRPr/>
            </a:pPr>
            <a:fld id="{48368A00-1266-49B7-B04D-015AE8DEFE2C}" type="slidenum">
              <a:rPr lang="en-US" altLang="en-US"/>
              <a:pPr>
                <a:defRPr/>
              </a:pPr>
              <a:t>‹#›</a:t>
            </a:fld>
            <a:endParaRPr lang="en-US" altLang="en-US"/>
          </a:p>
        </p:txBody>
      </p:sp>
    </p:spTree>
    <p:extLst>
      <p:ext uri="{BB962C8B-B14F-4D97-AF65-F5344CB8AC3E}">
        <p14:creationId xmlns:p14="http://schemas.microsoft.com/office/powerpoint/2010/main" val="155191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D829EB1-8A07-C4C5-A94D-0AB1D9BF8B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CB83BED-AFA7-9820-0723-F2BA4920FA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8A860F1-5AB2-B67D-493C-92BEFB0F40D5}"/>
              </a:ext>
            </a:extLst>
          </p:cNvPr>
          <p:cNvSpPr>
            <a:spLocks noGrp="1" noChangeArrowheads="1"/>
          </p:cNvSpPr>
          <p:nvPr>
            <p:ph type="sldNum" sz="quarter" idx="12"/>
          </p:nvPr>
        </p:nvSpPr>
        <p:spPr>
          <a:ln/>
        </p:spPr>
        <p:txBody>
          <a:bodyPr/>
          <a:lstStyle>
            <a:lvl1pPr>
              <a:defRPr/>
            </a:lvl1pPr>
          </a:lstStyle>
          <a:p>
            <a:pPr>
              <a:defRPr/>
            </a:pPr>
            <a:fld id="{8FA5DBCE-070F-4E8A-8251-C12A391EFD18}" type="slidenum">
              <a:rPr lang="en-US" altLang="en-US"/>
              <a:pPr>
                <a:defRPr/>
              </a:pPr>
              <a:t>‹#›</a:t>
            </a:fld>
            <a:endParaRPr lang="en-US" altLang="en-US"/>
          </a:p>
        </p:txBody>
      </p:sp>
    </p:spTree>
    <p:extLst>
      <p:ext uri="{BB962C8B-B14F-4D97-AF65-F5344CB8AC3E}">
        <p14:creationId xmlns:p14="http://schemas.microsoft.com/office/powerpoint/2010/main" val="221077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21153438"/>
            <a:ext cx="31089600"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0" y="13952538"/>
            <a:ext cx="3108960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D518CC1-1D39-70E7-A4A8-AEA5500F40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F96B5FF-AD71-7D7B-27AF-014C4379655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2D62388-B99C-DF69-CBC1-EF7784D9EA26}"/>
              </a:ext>
            </a:extLst>
          </p:cNvPr>
          <p:cNvSpPr>
            <a:spLocks noGrp="1" noChangeArrowheads="1"/>
          </p:cNvSpPr>
          <p:nvPr>
            <p:ph type="sldNum" sz="quarter" idx="12"/>
          </p:nvPr>
        </p:nvSpPr>
        <p:spPr>
          <a:ln/>
        </p:spPr>
        <p:txBody>
          <a:bodyPr/>
          <a:lstStyle>
            <a:lvl1pPr>
              <a:defRPr/>
            </a:lvl1pPr>
          </a:lstStyle>
          <a:p>
            <a:pPr>
              <a:defRPr/>
            </a:pPr>
            <a:fld id="{FCDC91A5-0DA4-436E-BD68-33D63EB0262C}" type="slidenum">
              <a:rPr lang="en-US" altLang="en-US"/>
              <a:pPr>
                <a:defRPr/>
              </a:pPr>
              <a:t>‹#›</a:t>
            </a:fld>
            <a:endParaRPr lang="en-US" altLang="en-US"/>
          </a:p>
        </p:txBody>
      </p:sp>
    </p:spTree>
    <p:extLst>
      <p:ext uri="{BB962C8B-B14F-4D97-AF65-F5344CB8AC3E}">
        <p14:creationId xmlns:p14="http://schemas.microsoft.com/office/powerpoint/2010/main" val="130339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3200" y="9509125"/>
            <a:ext cx="154686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9509125"/>
            <a:ext cx="154686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A8D1EF-9302-9E0A-6F04-2EF2223C82C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90F6D89-DFB8-1E54-7BCE-DED80B6FD57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38DE0EF-62D5-ABF6-DD02-5759F6E1D384}"/>
              </a:ext>
            </a:extLst>
          </p:cNvPr>
          <p:cNvSpPr>
            <a:spLocks noGrp="1" noChangeArrowheads="1"/>
          </p:cNvSpPr>
          <p:nvPr>
            <p:ph type="sldNum" sz="quarter" idx="12"/>
          </p:nvPr>
        </p:nvSpPr>
        <p:spPr>
          <a:ln/>
        </p:spPr>
        <p:txBody>
          <a:bodyPr/>
          <a:lstStyle>
            <a:lvl1pPr>
              <a:defRPr/>
            </a:lvl1pPr>
          </a:lstStyle>
          <a:p>
            <a:pPr>
              <a:defRPr/>
            </a:pPr>
            <a:fld id="{DA6D8C06-7FAD-4FBF-B258-54DC4DA26BD6}" type="slidenum">
              <a:rPr lang="en-US" altLang="en-US"/>
              <a:pPr>
                <a:defRPr/>
              </a:pPr>
              <a:t>‹#›</a:t>
            </a:fld>
            <a:endParaRPr lang="en-US" altLang="en-US"/>
          </a:p>
        </p:txBody>
      </p:sp>
    </p:spTree>
    <p:extLst>
      <p:ext uri="{BB962C8B-B14F-4D97-AF65-F5344CB8AC3E}">
        <p14:creationId xmlns:p14="http://schemas.microsoft.com/office/powerpoint/2010/main" val="214472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7625"/>
            <a:ext cx="3291840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7369175"/>
            <a:ext cx="161607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0" y="10439400"/>
            <a:ext cx="161607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0" y="7369175"/>
            <a:ext cx="161671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0" y="10439400"/>
            <a:ext cx="161671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D459CCF-27A1-BC89-72C5-D5C30F87224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41CB743D-A28A-30CD-5730-A0DE14D1386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694EE5AC-8C44-5DC8-A47D-D2B1E335A04D}"/>
              </a:ext>
            </a:extLst>
          </p:cNvPr>
          <p:cNvSpPr>
            <a:spLocks noGrp="1" noChangeArrowheads="1"/>
          </p:cNvSpPr>
          <p:nvPr>
            <p:ph type="sldNum" sz="quarter" idx="12"/>
          </p:nvPr>
        </p:nvSpPr>
        <p:spPr>
          <a:ln/>
        </p:spPr>
        <p:txBody>
          <a:bodyPr/>
          <a:lstStyle>
            <a:lvl1pPr>
              <a:defRPr/>
            </a:lvl1pPr>
          </a:lstStyle>
          <a:p>
            <a:pPr>
              <a:defRPr/>
            </a:pPr>
            <a:fld id="{BE439A52-5A0D-48DC-8AB1-7AA78C69BB20}" type="slidenum">
              <a:rPr lang="en-US" altLang="en-US"/>
              <a:pPr>
                <a:defRPr/>
              </a:pPr>
              <a:t>‹#›</a:t>
            </a:fld>
            <a:endParaRPr lang="en-US" altLang="en-US"/>
          </a:p>
        </p:txBody>
      </p:sp>
    </p:spTree>
    <p:extLst>
      <p:ext uri="{BB962C8B-B14F-4D97-AF65-F5344CB8AC3E}">
        <p14:creationId xmlns:p14="http://schemas.microsoft.com/office/powerpoint/2010/main" val="18199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0E0A182-C96D-025A-BCFD-C834044C8ED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F766C33-7087-CDD7-51B3-48E9B7F86DE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7C7789E-2F33-C0FF-A9DF-7666057776E0}"/>
              </a:ext>
            </a:extLst>
          </p:cNvPr>
          <p:cNvSpPr>
            <a:spLocks noGrp="1" noChangeArrowheads="1"/>
          </p:cNvSpPr>
          <p:nvPr>
            <p:ph type="sldNum" sz="quarter" idx="12"/>
          </p:nvPr>
        </p:nvSpPr>
        <p:spPr>
          <a:ln/>
        </p:spPr>
        <p:txBody>
          <a:bodyPr/>
          <a:lstStyle>
            <a:lvl1pPr>
              <a:defRPr/>
            </a:lvl1pPr>
          </a:lstStyle>
          <a:p>
            <a:pPr>
              <a:defRPr/>
            </a:pPr>
            <a:fld id="{739894EC-901D-4E75-BC06-8682FD75AFA4}" type="slidenum">
              <a:rPr lang="en-US" altLang="en-US"/>
              <a:pPr>
                <a:defRPr/>
              </a:pPr>
              <a:t>‹#›</a:t>
            </a:fld>
            <a:endParaRPr lang="en-US" altLang="en-US"/>
          </a:p>
        </p:txBody>
      </p:sp>
    </p:spTree>
    <p:extLst>
      <p:ext uri="{BB962C8B-B14F-4D97-AF65-F5344CB8AC3E}">
        <p14:creationId xmlns:p14="http://schemas.microsoft.com/office/powerpoint/2010/main" val="33964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BAE0401-4BA2-FBED-E714-EEB1B340980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BBE7CEC-8742-D3FF-6401-2F32AF5DD89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BA5CE8C-439C-0139-0DFB-75A20AD1A374}"/>
              </a:ext>
            </a:extLst>
          </p:cNvPr>
          <p:cNvSpPr>
            <a:spLocks noGrp="1" noChangeArrowheads="1"/>
          </p:cNvSpPr>
          <p:nvPr>
            <p:ph type="sldNum" sz="quarter" idx="12"/>
          </p:nvPr>
        </p:nvSpPr>
        <p:spPr>
          <a:ln/>
        </p:spPr>
        <p:txBody>
          <a:bodyPr/>
          <a:lstStyle>
            <a:lvl1pPr>
              <a:defRPr/>
            </a:lvl1pPr>
          </a:lstStyle>
          <a:p>
            <a:pPr>
              <a:defRPr/>
            </a:pPr>
            <a:fld id="{CA138646-64D5-41D1-A89E-80B676220663}" type="slidenum">
              <a:rPr lang="en-US" altLang="en-US"/>
              <a:pPr>
                <a:defRPr/>
              </a:pPr>
              <a:t>‹#›</a:t>
            </a:fld>
            <a:endParaRPr lang="en-US" altLang="en-US"/>
          </a:p>
        </p:txBody>
      </p:sp>
    </p:spTree>
    <p:extLst>
      <p:ext uri="{BB962C8B-B14F-4D97-AF65-F5344CB8AC3E}">
        <p14:creationId xmlns:p14="http://schemas.microsoft.com/office/powerpoint/2010/main" val="107360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1275"/>
            <a:ext cx="120332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311275"/>
            <a:ext cx="204470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6888163"/>
            <a:ext cx="120332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1DF163-320A-B3B1-90E6-FF694B82153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56C0EA7-6988-40B9-B516-D413E20E9B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37DE612-4197-AC2E-5A34-68418D4FD4E5}"/>
              </a:ext>
            </a:extLst>
          </p:cNvPr>
          <p:cNvSpPr>
            <a:spLocks noGrp="1" noChangeArrowheads="1"/>
          </p:cNvSpPr>
          <p:nvPr>
            <p:ph type="sldNum" sz="quarter" idx="12"/>
          </p:nvPr>
        </p:nvSpPr>
        <p:spPr>
          <a:ln/>
        </p:spPr>
        <p:txBody>
          <a:bodyPr/>
          <a:lstStyle>
            <a:lvl1pPr>
              <a:defRPr/>
            </a:lvl1pPr>
          </a:lstStyle>
          <a:p>
            <a:pPr>
              <a:defRPr/>
            </a:pPr>
            <a:fld id="{CA9FCB71-C83A-4BBD-B152-98553CA73F73}" type="slidenum">
              <a:rPr lang="en-US" altLang="en-US"/>
              <a:pPr>
                <a:defRPr/>
              </a:pPr>
              <a:t>‹#›</a:t>
            </a:fld>
            <a:endParaRPr lang="en-US" altLang="en-US"/>
          </a:p>
        </p:txBody>
      </p:sp>
    </p:spTree>
    <p:extLst>
      <p:ext uri="{BB962C8B-B14F-4D97-AF65-F5344CB8AC3E}">
        <p14:creationId xmlns:p14="http://schemas.microsoft.com/office/powerpoint/2010/main" val="381687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23042563"/>
            <a:ext cx="21945600"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0" y="2941638"/>
            <a:ext cx="21945600"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0" y="25763538"/>
            <a:ext cx="21945600"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EA110B9-423D-A315-80FE-995D0756D38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D7E514A-0661-C125-1256-BA7947DC401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0511D19-3C54-66B0-DE57-F9DED9C955F3}"/>
              </a:ext>
            </a:extLst>
          </p:cNvPr>
          <p:cNvSpPr>
            <a:spLocks noGrp="1" noChangeArrowheads="1"/>
          </p:cNvSpPr>
          <p:nvPr>
            <p:ph type="sldNum" sz="quarter" idx="12"/>
          </p:nvPr>
        </p:nvSpPr>
        <p:spPr>
          <a:ln/>
        </p:spPr>
        <p:txBody>
          <a:bodyPr/>
          <a:lstStyle>
            <a:lvl1pPr>
              <a:defRPr/>
            </a:lvl1pPr>
          </a:lstStyle>
          <a:p>
            <a:pPr>
              <a:defRPr/>
            </a:pPr>
            <a:fld id="{A568611C-5489-43F0-AD0B-A45B36BDA4D0}" type="slidenum">
              <a:rPr lang="en-US" altLang="en-US"/>
              <a:pPr>
                <a:defRPr/>
              </a:pPr>
              <a:t>‹#›</a:t>
            </a:fld>
            <a:endParaRPr lang="en-US" altLang="en-US"/>
          </a:p>
        </p:txBody>
      </p:sp>
    </p:spTree>
    <p:extLst>
      <p:ext uri="{BB962C8B-B14F-4D97-AF65-F5344CB8AC3E}">
        <p14:creationId xmlns:p14="http://schemas.microsoft.com/office/powerpoint/2010/main" val="145439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D4E813-354B-1D3A-268E-3CBD154E1886}"/>
              </a:ext>
            </a:extLst>
          </p:cNvPr>
          <p:cNvSpPr>
            <a:spLocks noGrp="1" noChangeArrowheads="1"/>
          </p:cNvSpPr>
          <p:nvPr>
            <p:ph type="title"/>
          </p:nvPr>
        </p:nvSpPr>
        <p:spPr bwMode="auto">
          <a:xfrm>
            <a:off x="2743200" y="2925763"/>
            <a:ext cx="31089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A446CEF-E248-D664-4E20-8201AC17A0DA}"/>
              </a:ext>
            </a:extLst>
          </p:cNvPr>
          <p:cNvSpPr>
            <a:spLocks noGrp="1" noChangeArrowheads="1"/>
          </p:cNvSpPr>
          <p:nvPr>
            <p:ph type="body" idx="1"/>
          </p:nvPr>
        </p:nvSpPr>
        <p:spPr bwMode="auto">
          <a:xfrm>
            <a:off x="2743200" y="9509125"/>
            <a:ext cx="31089600" cy="1975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70C0F8E-1F48-CD57-5AAB-17BC0BCCDC2F}"/>
              </a:ext>
            </a:extLst>
          </p:cNvPr>
          <p:cNvSpPr>
            <a:spLocks noGrp="1" noChangeArrowheads="1"/>
          </p:cNvSpPr>
          <p:nvPr>
            <p:ph type="dt" sz="half" idx="2"/>
          </p:nvPr>
        </p:nvSpPr>
        <p:spPr bwMode="auto">
          <a:xfrm>
            <a:off x="2743200" y="29992638"/>
            <a:ext cx="7620000" cy="2193925"/>
          </a:xfrm>
          <a:prstGeom prst="rect">
            <a:avLst/>
          </a:prstGeom>
          <a:noFill/>
          <a:ln>
            <a:noFill/>
          </a:ln>
          <a:effectLst/>
        </p:spPr>
        <p:txBody>
          <a:bodyPr vert="horz" wrap="square" lIns="480709" tIns="240355" rIns="480709" bIns="240355" numCol="1" anchor="t" anchorCtr="0" compatLnSpc="1">
            <a:prstTxWarp prst="textNoShape">
              <a:avLst/>
            </a:prstTxWarp>
          </a:bodyPr>
          <a:lstStyle>
            <a:lvl1pPr defTabSz="4806950" eaLnBrk="1" hangingPunct="1">
              <a:defRPr sz="7400"/>
            </a:lvl1pPr>
          </a:lstStyle>
          <a:p>
            <a:pPr>
              <a:defRPr/>
            </a:pPr>
            <a:endParaRPr lang="en-US" altLang="en-US"/>
          </a:p>
        </p:txBody>
      </p:sp>
      <p:sp>
        <p:nvSpPr>
          <p:cNvPr id="1029" name="Rectangle 5">
            <a:extLst>
              <a:ext uri="{FF2B5EF4-FFF2-40B4-BE49-F238E27FC236}">
                <a16:creationId xmlns:a16="http://schemas.microsoft.com/office/drawing/2014/main" id="{2709095E-C3A3-C377-61D6-9B0FF1F6971B}"/>
              </a:ext>
            </a:extLst>
          </p:cNvPr>
          <p:cNvSpPr>
            <a:spLocks noGrp="1" noChangeArrowheads="1"/>
          </p:cNvSpPr>
          <p:nvPr>
            <p:ph type="ftr" sz="quarter" idx="3"/>
          </p:nvPr>
        </p:nvSpPr>
        <p:spPr bwMode="auto">
          <a:xfrm>
            <a:off x="12496800" y="29992638"/>
            <a:ext cx="11582400" cy="2193925"/>
          </a:xfrm>
          <a:prstGeom prst="rect">
            <a:avLst/>
          </a:prstGeom>
          <a:noFill/>
          <a:ln>
            <a:noFill/>
          </a:ln>
          <a:effectLst/>
        </p:spPr>
        <p:txBody>
          <a:bodyPr vert="horz" wrap="square" lIns="480709" tIns="240355" rIns="480709" bIns="240355" numCol="1" anchor="t" anchorCtr="0" compatLnSpc="1">
            <a:prstTxWarp prst="textNoShape">
              <a:avLst/>
            </a:prstTxWarp>
          </a:bodyPr>
          <a:lstStyle>
            <a:lvl1pPr algn="ctr" defTabSz="4806950" eaLnBrk="1" hangingPunct="1">
              <a:defRPr sz="7400"/>
            </a:lvl1pPr>
          </a:lstStyle>
          <a:p>
            <a:pPr>
              <a:defRPr/>
            </a:pPr>
            <a:endParaRPr lang="en-US" altLang="en-US"/>
          </a:p>
        </p:txBody>
      </p:sp>
      <p:sp>
        <p:nvSpPr>
          <p:cNvPr id="1030" name="Rectangle 6">
            <a:extLst>
              <a:ext uri="{FF2B5EF4-FFF2-40B4-BE49-F238E27FC236}">
                <a16:creationId xmlns:a16="http://schemas.microsoft.com/office/drawing/2014/main" id="{FAA29AFD-E798-B28D-4267-868D146B1B92}"/>
              </a:ext>
            </a:extLst>
          </p:cNvPr>
          <p:cNvSpPr>
            <a:spLocks noGrp="1" noChangeArrowheads="1"/>
          </p:cNvSpPr>
          <p:nvPr>
            <p:ph type="sldNum" sz="quarter" idx="4"/>
          </p:nvPr>
        </p:nvSpPr>
        <p:spPr bwMode="auto">
          <a:xfrm>
            <a:off x="26212800" y="29992638"/>
            <a:ext cx="7620000" cy="2193925"/>
          </a:xfrm>
          <a:prstGeom prst="rect">
            <a:avLst/>
          </a:prstGeom>
          <a:noFill/>
          <a:ln>
            <a:noFill/>
          </a:ln>
          <a:effectLst/>
        </p:spPr>
        <p:txBody>
          <a:bodyPr vert="horz" wrap="square" lIns="480709" tIns="240355" rIns="480709" bIns="240355" numCol="1" anchor="t" anchorCtr="0" compatLnSpc="1">
            <a:prstTxWarp prst="textNoShape">
              <a:avLst/>
            </a:prstTxWarp>
          </a:bodyPr>
          <a:lstStyle>
            <a:lvl1pPr algn="r" defTabSz="4806950" eaLnBrk="1" hangingPunct="1">
              <a:defRPr sz="7400" smtClean="0"/>
            </a:lvl1pPr>
          </a:lstStyle>
          <a:p>
            <a:pPr>
              <a:defRPr/>
            </a:pPr>
            <a:fld id="{2348264A-EDFC-4A63-A33E-E1D75373BB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Times New Roman" pitchFamily="18" charset="0"/>
        </a:defRPr>
      </a:lvl2pPr>
      <a:lvl3pPr algn="ctr" defTabSz="4806950" rtl="0" eaLnBrk="0" fontAlgn="base" hangingPunct="0">
        <a:spcBef>
          <a:spcPct val="0"/>
        </a:spcBef>
        <a:spcAft>
          <a:spcPct val="0"/>
        </a:spcAft>
        <a:defRPr sz="23100">
          <a:solidFill>
            <a:schemeClr val="tx2"/>
          </a:solidFill>
          <a:latin typeface="Times New Roman" pitchFamily="18" charset="0"/>
        </a:defRPr>
      </a:lvl3pPr>
      <a:lvl4pPr algn="ctr" defTabSz="4806950" rtl="0" eaLnBrk="0" fontAlgn="base" hangingPunct="0">
        <a:spcBef>
          <a:spcPct val="0"/>
        </a:spcBef>
        <a:spcAft>
          <a:spcPct val="0"/>
        </a:spcAft>
        <a:defRPr sz="23100">
          <a:solidFill>
            <a:schemeClr val="tx2"/>
          </a:solidFill>
          <a:latin typeface="Times New Roman" pitchFamily="18" charset="0"/>
        </a:defRPr>
      </a:lvl4pPr>
      <a:lvl5pPr algn="ctr" defTabSz="4806950" rtl="0" eaLnBrk="0" fontAlgn="base" hangingPunct="0">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11"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23">
            <a:extLst>
              <a:ext uri="{FF2B5EF4-FFF2-40B4-BE49-F238E27FC236}">
                <a16:creationId xmlns:a16="http://schemas.microsoft.com/office/drawing/2014/main" id="{25AEF80F-F805-E190-B787-C2CCFFC1DBBA}"/>
              </a:ext>
            </a:extLst>
          </p:cNvPr>
          <p:cNvSpPr>
            <a:spLocks noChangeArrowheads="1"/>
          </p:cNvSpPr>
          <p:nvPr/>
        </p:nvSpPr>
        <p:spPr bwMode="auto">
          <a:xfrm>
            <a:off x="0" y="6223952"/>
            <a:ext cx="36576000" cy="26694447"/>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72" name="AutoShape 224">
            <a:extLst>
              <a:ext uri="{FF2B5EF4-FFF2-40B4-BE49-F238E27FC236}">
                <a16:creationId xmlns:a16="http://schemas.microsoft.com/office/drawing/2014/main" id="{28D3C1DF-DB9C-6C59-8FF4-586AA262223D}"/>
              </a:ext>
            </a:extLst>
          </p:cNvPr>
          <p:cNvSpPr>
            <a:spLocks noChangeArrowheads="1"/>
          </p:cNvSpPr>
          <p:nvPr/>
        </p:nvSpPr>
        <p:spPr bwMode="auto">
          <a:xfrm>
            <a:off x="4724400" y="487363"/>
            <a:ext cx="27125613" cy="2636837"/>
          </a:xfrm>
          <a:prstGeom prst="roundRect">
            <a:avLst>
              <a:gd name="adj" fmla="val 50000"/>
            </a:avLst>
          </a:prstGeom>
          <a:solidFill>
            <a:srgbClr val="000062"/>
          </a:solidFill>
          <a:ln>
            <a:noFill/>
          </a:ln>
          <a:effectLst>
            <a:outerShdw dist="278822" dir="1804115" algn="ctr" rotWithShape="0">
              <a:srgbClr val="787878"/>
            </a:outerShdw>
          </a:effectLst>
        </p:spPr>
        <p:txBody>
          <a:bodyPr lIns="196169" tIns="182880" rIns="196169" bIns="101091" anchor="ctr" anchorCtr="1"/>
          <a:lstStyle>
            <a:lvl1pPr algn="ctr" defTabSz="4806950">
              <a:defRPr sz="23100">
                <a:solidFill>
                  <a:schemeClr val="tx2"/>
                </a:solidFill>
                <a:latin typeface="Times New Roman" pitchFamily="18" charset="0"/>
              </a:defRPr>
            </a:lvl1pPr>
            <a:lvl2pPr algn="ctr" defTabSz="4806950">
              <a:defRPr sz="23100">
                <a:solidFill>
                  <a:schemeClr val="tx2"/>
                </a:solidFill>
                <a:latin typeface="Times New Roman" pitchFamily="18" charset="0"/>
              </a:defRPr>
            </a:lvl2pPr>
            <a:lvl3pPr algn="ctr" defTabSz="4806950">
              <a:defRPr sz="23100">
                <a:solidFill>
                  <a:schemeClr val="tx2"/>
                </a:solidFill>
                <a:latin typeface="Times New Roman" pitchFamily="18" charset="0"/>
              </a:defRPr>
            </a:lvl3pPr>
            <a:lvl4pPr algn="ctr" defTabSz="4806950">
              <a:defRPr sz="23100">
                <a:solidFill>
                  <a:schemeClr val="tx2"/>
                </a:solidFill>
                <a:latin typeface="Times New Roman" pitchFamily="18" charset="0"/>
              </a:defRPr>
            </a:lvl4pPr>
            <a:lvl5pPr algn="ctr" defTabSz="4806950">
              <a:defRPr sz="23100">
                <a:solidFill>
                  <a:schemeClr val="tx2"/>
                </a:solidFill>
                <a:latin typeface="Times New Roman" pitchFamily="18" charset="0"/>
              </a:defRPr>
            </a:lvl5pPr>
            <a:lvl6pPr marL="457200" algn="ctr" defTabSz="4806950" fontAlgn="base">
              <a:spcBef>
                <a:spcPct val="0"/>
              </a:spcBef>
              <a:spcAft>
                <a:spcPct val="0"/>
              </a:spcAft>
              <a:defRPr sz="23100">
                <a:solidFill>
                  <a:schemeClr val="tx2"/>
                </a:solidFill>
                <a:latin typeface="Times New Roman" pitchFamily="18" charset="0"/>
              </a:defRPr>
            </a:lvl6pPr>
            <a:lvl7pPr marL="914400" algn="ctr" defTabSz="4806950" fontAlgn="base">
              <a:spcBef>
                <a:spcPct val="0"/>
              </a:spcBef>
              <a:spcAft>
                <a:spcPct val="0"/>
              </a:spcAft>
              <a:defRPr sz="23100">
                <a:solidFill>
                  <a:schemeClr val="tx2"/>
                </a:solidFill>
                <a:latin typeface="Times New Roman" pitchFamily="18" charset="0"/>
              </a:defRPr>
            </a:lvl7pPr>
            <a:lvl8pPr marL="1371600" algn="ctr" defTabSz="4806950" fontAlgn="base">
              <a:spcBef>
                <a:spcPct val="0"/>
              </a:spcBef>
              <a:spcAft>
                <a:spcPct val="0"/>
              </a:spcAft>
              <a:defRPr sz="23100">
                <a:solidFill>
                  <a:schemeClr val="tx2"/>
                </a:solidFill>
                <a:latin typeface="Times New Roman" pitchFamily="18" charset="0"/>
              </a:defRPr>
            </a:lvl8pPr>
            <a:lvl9pPr marL="1828800" algn="ctr" defTabSz="4806950" fontAlgn="base">
              <a:spcBef>
                <a:spcPct val="0"/>
              </a:spcBef>
              <a:spcAft>
                <a:spcPct val="0"/>
              </a:spcAft>
              <a:defRPr sz="23100">
                <a:solidFill>
                  <a:schemeClr val="tx2"/>
                </a:solidFill>
                <a:latin typeface="Times New Roman" pitchFamily="18" charset="0"/>
              </a:defRPr>
            </a:lvl9pPr>
          </a:lstStyle>
          <a:p>
            <a:pPr eaLnBrk="1" hangingPunct="1">
              <a:defRPr/>
            </a:pPr>
            <a:r>
              <a:rPr lang="en-CA" altLang="en-US" sz="8000" b="1" dirty="0">
                <a:solidFill>
                  <a:schemeClr val="bg1"/>
                </a:solidFill>
                <a:effectLst>
                  <a:outerShdw blurRad="38100" dist="38100" dir="2700000" algn="tl">
                    <a:srgbClr val="000000"/>
                  </a:outerShdw>
                </a:effectLst>
                <a:latin typeface="Verdana" pitchFamily="34" charset="0"/>
              </a:rPr>
              <a:t>Single Person 3D Human Pose Estimation</a:t>
            </a:r>
            <a:endParaRPr lang="en-US" altLang="en-US" sz="8000" b="1" i="1" baseline="30000" dirty="0">
              <a:solidFill>
                <a:schemeClr val="bg1"/>
              </a:solidFill>
              <a:effectLst>
                <a:outerShdw blurRad="38100" dist="38100" dir="2700000" algn="tl">
                  <a:srgbClr val="000000"/>
                </a:outerShdw>
              </a:effectLst>
              <a:latin typeface="Verdana" pitchFamily="34" charset="0"/>
            </a:endParaRPr>
          </a:p>
        </p:txBody>
      </p:sp>
      <p:sp>
        <p:nvSpPr>
          <p:cNvPr id="2274" name="AutoShape 226">
            <a:extLst>
              <a:ext uri="{FF2B5EF4-FFF2-40B4-BE49-F238E27FC236}">
                <a16:creationId xmlns:a16="http://schemas.microsoft.com/office/drawing/2014/main" id="{659F54BB-DEE1-D0C2-445E-480C47587411}"/>
              </a:ext>
            </a:extLst>
          </p:cNvPr>
          <p:cNvSpPr>
            <a:spLocks noChangeArrowheads="1"/>
          </p:cNvSpPr>
          <p:nvPr/>
        </p:nvSpPr>
        <p:spPr bwMode="auto">
          <a:xfrm>
            <a:off x="24768175" y="68580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rgbClr val="FAFD00"/>
                </a:solidFill>
                <a:effectLst>
                  <a:outerShdw blurRad="38100" dist="38100" dir="2700000" algn="tl">
                    <a:srgbClr val="000000"/>
                  </a:outerShdw>
                </a:effectLst>
                <a:latin typeface="Helvetica" pitchFamily="34" charset="0"/>
              </a:rPr>
              <a:t>	</a:t>
            </a:r>
            <a:r>
              <a:rPr lang="en-US" altLang="en-US" sz="4400" b="1">
                <a:solidFill>
                  <a:schemeClr val="bg1"/>
                </a:solidFill>
                <a:effectLst>
                  <a:outerShdw blurRad="38100" dist="38100" dir="2700000" algn="tl">
                    <a:srgbClr val="000000"/>
                  </a:outerShdw>
                </a:effectLst>
                <a:latin typeface="Verdana" pitchFamily="34" charset="0"/>
              </a:rPr>
              <a:t>Results - con’t</a:t>
            </a:r>
          </a:p>
        </p:txBody>
      </p:sp>
      <p:sp>
        <p:nvSpPr>
          <p:cNvPr id="2276" name="AutoShape 228">
            <a:extLst>
              <a:ext uri="{FF2B5EF4-FFF2-40B4-BE49-F238E27FC236}">
                <a16:creationId xmlns:a16="http://schemas.microsoft.com/office/drawing/2014/main" id="{7F3D35A0-0AD4-A9A1-2317-A982A6C05879}"/>
              </a:ext>
            </a:extLst>
          </p:cNvPr>
          <p:cNvSpPr>
            <a:spLocks noChangeArrowheads="1"/>
          </p:cNvSpPr>
          <p:nvPr/>
        </p:nvSpPr>
        <p:spPr bwMode="auto">
          <a:xfrm>
            <a:off x="24688800" y="19658013"/>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Conclusions</a:t>
            </a:r>
          </a:p>
        </p:txBody>
      </p:sp>
      <p:sp>
        <p:nvSpPr>
          <p:cNvPr id="2277" name="AutoShape 229">
            <a:extLst>
              <a:ext uri="{FF2B5EF4-FFF2-40B4-BE49-F238E27FC236}">
                <a16:creationId xmlns:a16="http://schemas.microsoft.com/office/drawing/2014/main" id="{7B69B069-16F3-968D-D96A-B14087E6FBBD}"/>
              </a:ext>
            </a:extLst>
          </p:cNvPr>
          <p:cNvSpPr>
            <a:spLocks noChangeArrowheads="1"/>
          </p:cNvSpPr>
          <p:nvPr/>
        </p:nvSpPr>
        <p:spPr bwMode="auto">
          <a:xfrm>
            <a:off x="457200" y="26738263"/>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chemeClr val="bg1"/>
                </a:solidFill>
                <a:effectLst>
                  <a:outerShdw blurRad="38100" dist="38100" dir="2700000" algn="tl">
                    <a:srgbClr val="000000"/>
                  </a:outerShdw>
                </a:effectLst>
                <a:latin typeface="Verdana" pitchFamily="34" charset="0"/>
              </a:rPr>
              <a:t>	Purpose</a:t>
            </a:r>
          </a:p>
        </p:txBody>
      </p:sp>
      <p:sp>
        <p:nvSpPr>
          <p:cNvPr id="2278" name="AutoShape 230">
            <a:extLst>
              <a:ext uri="{FF2B5EF4-FFF2-40B4-BE49-F238E27FC236}">
                <a16:creationId xmlns:a16="http://schemas.microsoft.com/office/drawing/2014/main" id="{D29FFB3A-67FD-24D4-E24A-5754FA26D4EC}"/>
              </a:ext>
            </a:extLst>
          </p:cNvPr>
          <p:cNvSpPr>
            <a:spLocks noChangeArrowheads="1"/>
          </p:cNvSpPr>
          <p:nvPr/>
        </p:nvSpPr>
        <p:spPr bwMode="auto">
          <a:xfrm>
            <a:off x="12655550" y="68580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chemeClr val="bg1"/>
                </a:solidFill>
                <a:latin typeface="Helvetica" pitchFamily="34" charset="0"/>
              </a:rPr>
              <a:t>	</a:t>
            </a:r>
            <a:r>
              <a:rPr lang="en-US" altLang="en-US" sz="4400" b="1">
                <a:solidFill>
                  <a:schemeClr val="bg1"/>
                </a:solidFill>
                <a:effectLst>
                  <a:outerShdw blurRad="38100" dist="38100" dir="2700000" algn="tl">
                    <a:srgbClr val="000000"/>
                  </a:outerShdw>
                </a:effectLst>
                <a:latin typeface="Verdana" pitchFamily="34" charset="0"/>
              </a:rPr>
              <a:t>Methods</a:t>
            </a:r>
          </a:p>
        </p:txBody>
      </p:sp>
      <p:sp>
        <p:nvSpPr>
          <p:cNvPr id="2279" name="AutoShape 231">
            <a:extLst>
              <a:ext uri="{FF2B5EF4-FFF2-40B4-BE49-F238E27FC236}">
                <a16:creationId xmlns:a16="http://schemas.microsoft.com/office/drawing/2014/main" id="{03CBCF11-0C02-E196-23D4-A4EDD96F2FE4}"/>
              </a:ext>
            </a:extLst>
          </p:cNvPr>
          <p:cNvSpPr>
            <a:spLocks noChangeArrowheads="1"/>
          </p:cNvSpPr>
          <p:nvPr/>
        </p:nvSpPr>
        <p:spPr bwMode="auto">
          <a:xfrm>
            <a:off x="12573000" y="198882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rgbClr val="FAFD00"/>
                </a:solidFill>
                <a:effectLst>
                  <a:outerShdw blurRad="38100" dist="38100" dir="2700000" algn="tl">
                    <a:srgbClr val="000000"/>
                  </a:outerShdw>
                </a:effectLst>
                <a:latin typeface="Verdana" pitchFamily="34" charset="0"/>
              </a:rPr>
              <a:t>	</a:t>
            </a:r>
            <a:r>
              <a:rPr lang="en-US" altLang="en-US" sz="4400" b="1">
                <a:solidFill>
                  <a:schemeClr val="bg1"/>
                </a:solidFill>
                <a:effectLst>
                  <a:outerShdw blurRad="38100" dist="38100" dir="2700000" algn="tl">
                    <a:srgbClr val="000000"/>
                  </a:outerShdw>
                </a:effectLst>
                <a:latin typeface="Verdana" pitchFamily="34" charset="0"/>
              </a:rPr>
              <a:t>Results</a:t>
            </a:r>
          </a:p>
        </p:txBody>
      </p:sp>
      <p:sp>
        <p:nvSpPr>
          <p:cNvPr id="2280" name="AutoShape 232">
            <a:extLst>
              <a:ext uri="{FF2B5EF4-FFF2-40B4-BE49-F238E27FC236}">
                <a16:creationId xmlns:a16="http://schemas.microsoft.com/office/drawing/2014/main" id="{4C774F57-0D5A-9D70-13B9-40271A8C9147}"/>
              </a:ext>
            </a:extLst>
          </p:cNvPr>
          <p:cNvSpPr>
            <a:spLocks noChangeArrowheads="1"/>
          </p:cNvSpPr>
          <p:nvPr/>
        </p:nvSpPr>
        <p:spPr bwMode="auto">
          <a:xfrm>
            <a:off x="455613" y="138684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chemeClr val="bg1"/>
                </a:solidFill>
                <a:effectLst>
                  <a:outerShdw blurRad="38100" dist="38100" dir="2700000" algn="tl">
                    <a:srgbClr val="000000"/>
                  </a:outerShdw>
                </a:effectLst>
                <a:latin typeface="Verdana" pitchFamily="34" charset="0"/>
              </a:rPr>
              <a:t>	Introduction</a:t>
            </a:r>
          </a:p>
        </p:txBody>
      </p:sp>
      <p:sp>
        <p:nvSpPr>
          <p:cNvPr id="4106" name="Rectangle 233">
            <a:extLst>
              <a:ext uri="{FF2B5EF4-FFF2-40B4-BE49-F238E27FC236}">
                <a16:creationId xmlns:a16="http://schemas.microsoft.com/office/drawing/2014/main" id="{C1147B3A-EECD-636F-DA0E-8F2BAF367AAB}"/>
              </a:ext>
            </a:extLst>
          </p:cNvPr>
          <p:cNvSpPr>
            <a:spLocks noChangeArrowheads="1"/>
          </p:cNvSpPr>
          <p:nvPr/>
        </p:nvSpPr>
        <p:spPr bwMode="auto">
          <a:xfrm>
            <a:off x="455613" y="21183600"/>
            <a:ext cx="10969625" cy="5181600"/>
          </a:xfrm>
          <a:prstGeom prst="rect">
            <a:avLst/>
          </a:prstGeom>
          <a:noFill/>
          <a:ln>
            <a:noFill/>
          </a:ln>
          <a:effectLst/>
          <a:extLst>
            <a:ext uri="{909E8E84-426E-40DD-AFC4-6F175D3DCCD1}">
              <a14:hiddenFill xmlns:a14="http://schemas.microsoft.com/office/drawing/2010/main">
                <a:solidFill>
                  <a:srgbClr val="DB012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spcBef>
                <a:spcPct val="50000"/>
              </a:spcBef>
              <a:buFontTx/>
              <a:buNone/>
            </a:pPr>
            <a:br>
              <a:rPr lang="en-US" altLang="en-US" sz="2800">
                <a:solidFill>
                  <a:srgbClr val="000066"/>
                </a:solidFill>
                <a:latin typeface="Arial" panose="020B0604020202020204" pitchFamily="34" charset="0"/>
              </a:rPr>
            </a:br>
            <a:endParaRPr lang="en-US" altLang="en-US" sz="2800">
              <a:solidFill>
                <a:srgbClr val="000066"/>
              </a:solidFill>
              <a:latin typeface="Arial" panose="020B0604020202020204" pitchFamily="34" charset="0"/>
            </a:endParaRPr>
          </a:p>
        </p:txBody>
      </p:sp>
      <p:sp>
        <p:nvSpPr>
          <p:cNvPr id="4107" name="Text Box 234">
            <a:extLst>
              <a:ext uri="{FF2B5EF4-FFF2-40B4-BE49-F238E27FC236}">
                <a16:creationId xmlns:a16="http://schemas.microsoft.com/office/drawing/2014/main" id="{99E6CC5F-82E4-ECD3-27AA-5A627EB68CB9}"/>
              </a:ext>
            </a:extLst>
          </p:cNvPr>
          <p:cNvSpPr txBox="1">
            <a:spLocks noChangeArrowheads="1"/>
          </p:cNvSpPr>
          <p:nvPr/>
        </p:nvSpPr>
        <p:spPr bwMode="auto">
          <a:xfrm>
            <a:off x="24841200" y="26136600"/>
            <a:ext cx="109696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a:lstStyle>
            <a:lvl1pPr marL="285750" indent="-285750">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lnSpc>
                <a:spcPct val="90000"/>
              </a:lnSpc>
              <a:spcBef>
                <a:spcPct val="0"/>
              </a:spcBef>
              <a:buFontTx/>
              <a:buNone/>
            </a:pPr>
            <a:r>
              <a:rPr lang="en-US" altLang="en-US" sz="1600">
                <a:latin typeface="Arial" panose="020B0604020202020204" pitchFamily="34" charset="0"/>
                <a:cs typeface="Arial" panose="020B0604020202020204" pitchFamily="34" charset="0"/>
              </a:rPr>
              <a:t>Jinbao Wang, Shujie Tan, Xiantong Zhen, Shuo Xu, Feng Zheng, Zhenyu He, Ling Shao, Deep 3D human pose estimation: A review, Computer Vision and Image Understanding, Volume 210, 2021, 103225, ISSN 1077-3142, https://doi.org/10.1016/j.cviu.2021.103225.</a:t>
            </a:r>
          </a:p>
          <a:p>
            <a:pPr algn="just">
              <a:lnSpc>
                <a:spcPct val="90000"/>
              </a:lnSpc>
              <a:spcBef>
                <a:spcPct val="0"/>
              </a:spcBef>
              <a:buFontTx/>
              <a:buNone/>
            </a:pPr>
            <a:r>
              <a:rPr lang="en-US" altLang="en-US" sz="1600">
                <a:solidFill>
                  <a:srgbClr val="222222"/>
                </a:solidFill>
                <a:latin typeface="Arial" panose="020B0604020202020204" pitchFamily="34" charset="0"/>
                <a:cs typeface="Arial" panose="020B0604020202020204" pitchFamily="34" charset="0"/>
              </a:rPr>
              <a:t>Martinez, Julieta, et al. "A simple yet effective baseline for 3d human pose estimation." </a:t>
            </a:r>
            <a:r>
              <a:rPr lang="en-US" altLang="en-US" sz="1600" i="1">
                <a:solidFill>
                  <a:srgbClr val="222222"/>
                </a:solidFill>
                <a:latin typeface="Arial" panose="020B0604020202020204" pitchFamily="34" charset="0"/>
                <a:cs typeface="Arial" panose="020B0604020202020204" pitchFamily="34" charset="0"/>
              </a:rPr>
              <a:t>Proceedings of the IEEE international conference on computer vision</a:t>
            </a:r>
            <a:r>
              <a:rPr lang="en-US" altLang="en-US" sz="1600">
                <a:solidFill>
                  <a:srgbClr val="222222"/>
                </a:solidFill>
                <a:latin typeface="Arial" panose="020B0604020202020204" pitchFamily="34" charset="0"/>
                <a:cs typeface="Arial" panose="020B0604020202020204" pitchFamily="34" charset="0"/>
              </a:rPr>
              <a:t>. 2017.</a:t>
            </a:r>
          </a:p>
          <a:p>
            <a:pPr algn="just">
              <a:lnSpc>
                <a:spcPct val="90000"/>
              </a:lnSpc>
              <a:spcBef>
                <a:spcPct val="0"/>
              </a:spcBef>
              <a:buFontTx/>
              <a:buNone/>
            </a:pPr>
            <a:r>
              <a:rPr lang="en-US" altLang="en-US" sz="1600">
                <a:latin typeface="Arial" panose="020B0604020202020204" pitchFamily="34" charset="0"/>
                <a:cs typeface="Arial" panose="020B0604020202020204" pitchFamily="34" charset="0"/>
              </a:rPr>
              <a:t>Wang, J., Huang, S., Wang, X., Tao, D., 2019a. Not all parts are created equal: 3D pose estimation by modelling bi-directional dependencies of body parts. arXiv preprint arXiv:1905.07862.</a:t>
            </a:r>
          </a:p>
          <a:p>
            <a:pPr algn="just">
              <a:lnSpc>
                <a:spcPct val="90000"/>
              </a:lnSpc>
              <a:spcBef>
                <a:spcPct val="0"/>
              </a:spcBef>
              <a:buFontTx/>
              <a:buNone/>
            </a:pPr>
            <a:r>
              <a:rPr lang="en-US" altLang="en-US" sz="1600">
                <a:latin typeface="Arial" panose="020B0604020202020204" pitchFamily="34" charset="0"/>
                <a:cs typeface="Arial" panose="020B0604020202020204" pitchFamily="34" charset="0"/>
              </a:rPr>
              <a:t>Luvizon, D.C., Picard, D., Tabia, H., 2018. 2d/3d pose estimation and action recognition using multitask deep learning. In: Proceedings of the IEEE Conference on Computer Vision and Pattern Recognition. pp. 5137–5146.</a:t>
            </a:r>
          </a:p>
        </p:txBody>
      </p:sp>
      <p:sp>
        <p:nvSpPr>
          <p:cNvPr id="2285" name="AutoShape 237">
            <a:extLst>
              <a:ext uri="{FF2B5EF4-FFF2-40B4-BE49-F238E27FC236}">
                <a16:creationId xmlns:a16="http://schemas.microsoft.com/office/drawing/2014/main" id="{02A11F32-1864-5AA3-C9A4-5D85978DAE56}"/>
              </a:ext>
            </a:extLst>
          </p:cNvPr>
          <p:cNvSpPr>
            <a:spLocks noChangeArrowheads="1"/>
          </p:cNvSpPr>
          <p:nvPr/>
        </p:nvSpPr>
        <p:spPr bwMode="auto">
          <a:xfrm>
            <a:off x="457200" y="67056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chemeClr val="bg1"/>
                </a:solidFill>
                <a:latin typeface="Helvetic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Abstract</a:t>
            </a:r>
          </a:p>
        </p:txBody>
      </p:sp>
      <p:sp>
        <p:nvSpPr>
          <p:cNvPr id="4109" name="Text Box 238">
            <a:extLst>
              <a:ext uri="{FF2B5EF4-FFF2-40B4-BE49-F238E27FC236}">
                <a16:creationId xmlns:a16="http://schemas.microsoft.com/office/drawing/2014/main" id="{CB8655D5-04F6-ABC8-B15F-33BD611286B1}"/>
              </a:ext>
            </a:extLst>
          </p:cNvPr>
          <p:cNvSpPr txBox="1">
            <a:spLocks noChangeArrowheads="1"/>
          </p:cNvSpPr>
          <p:nvPr/>
        </p:nvSpPr>
        <p:spPr bwMode="auto">
          <a:xfrm>
            <a:off x="457200" y="8991600"/>
            <a:ext cx="109696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000062"/>
              </a:solidFill>
              <a:latin typeface="Arial" panose="020B0604020202020204" pitchFamily="34" charset="0"/>
            </a:endParaRPr>
          </a:p>
          <a:p>
            <a:pPr eaLnBrk="1" hangingPunct="1">
              <a:spcBef>
                <a:spcPct val="50000"/>
              </a:spcBef>
              <a:buFontTx/>
              <a:buNone/>
            </a:pPr>
            <a:endParaRPr lang="en-US" altLang="en-US" sz="2400">
              <a:solidFill>
                <a:srgbClr val="000062"/>
              </a:solidFill>
              <a:latin typeface="Arial" panose="020B0604020202020204" pitchFamily="34" charset="0"/>
            </a:endParaRPr>
          </a:p>
        </p:txBody>
      </p:sp>
      <p:sp>
        <p:nvSpPr>
          <p:cNvPr id="4112" name="Text Box 255">
            <a:extLst>
              <a:ext uri="{FF2B5EF4-FFF2-40B4-BE49-F238E27FC236}">
                <a16:creationId xmlns:a16="http://schemas.microsoft.com/office/drawing/2014/main" id="{D9FB78FD-D259-EAEA-02DD-ABEB58BC5F14}"/>
              </a:ext>
            </a:extLst>
          </p:cNvPr>
          <p:cNvSpPr txBox="1">
            <a:spLocks noChangeArrowheads="1"/>
          </p:cNvSpPr>
          <p:nvPr/>
        </p:nvSpPr>
        <p:spPr bwMode="auto">
          <a:xfrm>
            <a:off x="455613" y="8077200"/>
            <a:ext cx="11125200" cy="543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3D human pose estimation, which involves estimating the 3D joint locations of a human from images, has recently garnered increasing attention in the computer vision community due to both the advances in 2D pose estimation and the abundance of applications that 3D pose estimation provides. One paper published by Martinez et al. in 2017 was able to successfully leverage the advances of 2D pose estimation in 3D pose estimation, leading to the popularization of “lifting” 2D poses to estimate 3D poses. Rather than predicting 3D joint locations directly from raw pixel inputs, Martinez et al. proposed a simple yet very effective neural network that would instead take in an existing 2D pose as an input to predict the 3D pose.</a:t>
            </a:r>
          </a:p>
        </p:txBody>
      </p:sp>
      <p:sp>
        <p:nvSpPr>
          <p:cNvPr id="4113" name="Text Box 256">
            <a:extLst>
              <a:ext uri="{FF2B5EF4-FFF2-40B4-BE49-F238E27FC236}">
                <a16:creationId xmlns:a16="http://schemas.microsoft.com/office/drawing/2014/main" id="{BF321510-2500-D37F-821C-D6E33E9CAAC3}"/>
              </a:ext>
            </a:extLst>
          </p:cNvPr>
          <p:cNvSpPr txBox="1">
            <a:spLocks noChangeArrowheads="1"/>
          </p:cNvSpPr>
          <p:nvPr/>
        </p:nvSpPr>
        <p:spPr bwMode="auto">
          <a:xfrm>
            <a:off x="458788" y="27849513"/>
            <a:ext cx="11125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The process of 3D pose estimation can be successfully decoupled into the two problems of 2D pose estimation and 3D pose estimation from 2D joints to produce effective models for 3D pose estimation. As such, the problem of 3D pose estimation from 2D joints can be solved with a relatively simple model with a low error rate.</a:t>
            </a:r>
          </a:p>
        </p:txBody>
      </p:sp>
      <p:sp>
        <p:nvSpPr>
          <p:cNvPr id="4114" name="Text Box 257">
            <a:extLst>
              <a:ext uri="{FF2B5EF4-FFF2-40B4-BE49-F238E27FC236}">
                <a16:creationId xmlns:a16="http://schemas.microsoft.com/office/drawing/2014/main" id="{C82465B9-2E59-51D9-33DB-6049F30B9273}"/>
              </a:ext>
            </a:extLst>
          </p:cNvPr>
          <p:cNvSpPr txBox="1">
            <a:spLocks noChangeArrowheads="1"/>
          </p:cNvSpPr>
          <p:nvPr/>
        </p:nvSpPr>
        <p:spPr bwMode="auto">
          <a:xfrm>
            <a:off x="457200" y="15000287"/>
            <a:ext cx="11125200" cy="114807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ts val="1200"/>
              </a:spcBef>
              <a:buFontTx/>
              <a:buNone/>
            </a:pPr>
            <a:r>
              <a:rPr lang="en-US" altLang="en-US" sz="2800" dirty="0">
                <a:latin typeface="Arial" panose="020B0604020202020204" pitchFamily="34" charset="0"/>
              </a:rPr>
              <a:t>Comparable to 2D pose estimation, 3D pose estimation also has several unique challenges. Challenges including but not limited to diverse appearances, occlusion, wide variations and ambiguity in body poses, and the lack of “in the wild” datasets to use for training/testing. Unlike 2D pose estimation, “in the wild” data sets are much harder to procure for 3D pose estimation given the availability and use of natural 3D data making it the greatest obstacle. Whereas a 2D dataset can be scrapped and easily annotated off the internet by finding countless videos and images online like MPII, it becomes a much harder task for 3D data.</a:t>
            </a:r>
          </a:p>
          <a:p>
            <a:pPr eaLnBrk="1" hangingPunct="1">
              <a:spcBef>
                <a:spcPts val="1200"/>
              </a:spcBef>
              <a:buFontTx/>
              <a:buNone/>
            </a:pPr>
            <a:r>
              <a:rPr lang="en-US" altLang="en-US" sz="2800" dirty="0">
                <a:latin typeface="Arial" panose="020B0604020202020204" pitchFamily="34" charset="0"/>
              </a:rPr>
              <a:t>Considering 3D pose estimation using a single image for a single human, there have been 2 main methods that have been used to tackle this problem. The first method is akin to 2D pose estimation, where the input is raw image data to predict either a 3D skeleton or a SMPL model. The second method instead segments the process into two parts. First, taking advantage of the progress in the 2D pose estimation field, a 2D skeleton is generated from image data. Then using the 2D skeleton generated, the 3D joint locations are estimated to produce the final output.</a:t>
            </a:r>
          </a:p>
          <a:p>
            <a:pPr eaLnBrk="1" hangingPunct="1">
              <a:spcBef>
                <a:spcPts val="1200"/>
              </a:spcBef>
              <a:buFontTx/>
              <a:buNone/>
            </a:pPr>
            <a:r>
              <a:rPr lang="en-US" altLang="en-US" sz="2800" dirty="0">
                <a:latin typeface="Arial" panose="020B0604020202020204" pitchFamily="34" charset="0"/>
              </a:rPr>
              <a:t>The paper, method, and implementation proposed by Martinez et al. in 2017 this poster focuses on is part of the latter method and is in fact one of the main progenitors of the method.</a:t>
            </a:r>
          </a:p>
        </p:txBody>
      </p:sp>
      <p:sp>
        <p:nvSpPr>
          <p:cNvPr id="4115" name="Text Box 258">
            <a:extLst>
              <a:ext uri="{FF2B5EF4-FFF2-40B4-BE49-F238E27FC236}">
                <a16:creationId xmlns:a16="http://schemas.microsoft.com/office/drawing/2014/main" id="{44946BB0-436B-0478-3E66-70FF576CAAE6}"/>
              </a:ext>
            </a:extLst>
          </p:cNvPr>
          <p:cNvSpPr txBox="1">
            <a:spLocks noChangeArrowheads="1"/>
          </p:cNvSpPr>
          <p:nvPr/>
        </p:nvSpPr>
        <p:spPr bwMode="auto">
          <a:xfrm>
            <a:off x="12611100" y="14312444"/>
            <a:ext cx="11125200" cy="519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The model for 2D to 3D post estimation is depicted above, with 2D points as inputs and 3D points as outputs. Since this method is no longer using any image data for this section, a CNN is no longer required and can be replaced with simpler and computationally less expensive linear layers.</a:t>
            </a:r>
          </a:p>
          <a:p>
            <a:pPr algn="just" eaLnBrk="1" hangingPunct="1">
              <a:spcBef>
                <a:spcPct val="50000"/>
              </a:spcBef>
              <a:buFontTx/>
              <a:buNone/>
            </a:pPr>
            <a:r>
              <a:rPr lang="en-US" altLang="en-US" sz="2800" dirty="0">
                <a:latin typeface="Arial" panose="020B0604020202020204" pitchFamily="34" charset="0"/>
              </a:rPr>
              <a:t>The two datasets used for evaluation are Human3.6M and HumanEva. The reported error is the average error in millimeters between the ground truth and the prediction across all joints. Additionally, a standard z-score normalization is applied to all 2D inputs and 3D outputs, with the 3D poses centered around the hip.</a:t>
            </a:r>
          </a:p>
        </p:txBody>
      </p:sp>
      <p:sp>
        <p:nvSpPr>
          <p:cNvPr id="4117" name="Text Box 263">
            <a:extLst>
              <a:ext uri="{FF2B5EF4-FFF2-40B4-BE49-F238E27FC236}">
                <a16:creationId xmlns:a16="http://schemas.microsoft.com/office/drawing/2014/main" id="{D90F0228-BF12-64FA-8045-D8D9805BC181}"/>
              </a:ext>
            </a:extLst>
          </p:cNvPr>
          <p:cNvSpPr txBox="1">
            <a:spLocks noChangeArrowheads="1"/>
          </p:cNvSpPr>
          <p:nvPr/>
        </p:nvSpPr>
        <p:spPr bwMode="auto">
          <a:xfrm>
            <a:off x="24765000" y="21107400"/>
            <a:ext cx="11125200" cy="371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Ø"/>
            </a:pPr>
            <a:r>
              <a:rPr lang="en-US" altLang="en-US" sz="3200" dirty="0">
                <a:solidFill>
                  <a:srgbClr val="003399"/>
                </a:solidFill>
                <a:latin typeface="Arial" panose="020B0604020202020204" pitchFamily="34" charset="0"/>
              </a:rPr>
              <a:t>Simple, lightweight models can achieve high accuracy in 2D to 3D pose estimation</a:t>
            </a:r>
          </a:p>
          <a:p>
            <a:pPr algn="just" eaLnBrk="1" hangingPunct="1">
              <a:spcBef>
                <a:spcPct val="50000"/>
              </a:spcBef>
              <a:buFont typeface="Wingdings" panose="05000000000000000000" pitchFamily="2" charset="2"/>
              <a:buChar char="Ø"/>
            </a:pPr>
            <a:r>
              <a:rPr lang="en-US" altLang="en-US" sz="3200" dirty="0">
                <a:solidFill>
                  <a:srgbClr val="003399"/>
                </a:solidFill>
                <a:latin typeface="Arial" panose="020B0604020202020204" pitchFamily="34" charset="0"/>
              </a:rPr>
              <a:t>Segmenting 3D pose estimation can lead to relatively less complex and easier to solve problems</a:t>
            </a:r>
          </a:p>
          <a:p>
            <a:pPr algn="just" eaLnBrk="1" hangingPunct="1">
              <a:spcBef>
                <a:spcPct val="50000"/>
              </a:spcBef>
              <a:buFont typeface="Wingdings" panose="05000000000000000000" pitchFamily="2" charset="2"/>
              <a:buChar char="Ø"/>
            </a:pPr>
            <a:r>
              <a:rPr lang="en-US" altLang="en-US" sz="3200" dirty="0">
                <a:solidFill>
                  <a:srgbClr val="003399"/>
                </a:solidFill>
                <a:latin typeface="Arial" panose="020B0604020202020204" pitchFamily="34" charset="0"/>
              </a:rPr>
              <a:t>Current implementation lacks context or visual cues that can potentially be added to boost performance</a:t>
            </a:r>
          </a:p>
          <a:p>
            <a:pPr algn="just" eaLnBrk="1" hangingPunct="1">
              <a:spcBef>
                <a:spcPct val="50000"/>
              </a:spcBef>
              <a:buFont typeface="Wingdings" panose="05000000000000000000" pitchFamily="2" charset="2"/>
              <a:buChar char="Ø"/>
            </a:pPr>
            <a:endParaRPr lang="en-US" altLang="en-US" sz="3200" dirty="0">
              <a:solidFill>
                <a:srgbClr val="003399"/>
              </a:solidFill>
              <a:latin typeface="Arial" panose="020B0604020202020204" pitchFamily="34" charset="0"/>
            </a:endParaRPr>
          </a:p>
        </p:txBody>
      </p:sp>
      <p:sp>
        <p:nvSpPr>
          <p:cNvPr id="2317" name="AutoShape 269">
            <a:extLst>
              <a:ext uri="{FF2B5EF4-FFF2-40B4-BE49-F238E27FC236}">
                <a16:creationId xmlns:a16="http://schemas.microsoft.com/office/drawing/2014/main" id="{64D56D80-AD51-5A14-6411-80B7F5675E1A}"/>
              </a:ext>
            </a:extLst>
          </p:cNvPr>
          <p:cNvSpPr>
            <a:spLocks noChangeArrowheads="1"/>
          </p:cNvSpPr>
          <p:nvPr/>
        </p:nvSpPr>
        <p:spPr bwMode="auto">
          <a:xfrm>
            <a:off x="24768175" y="249936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rgbClr val="FAFD00"/>
                </a:solidFill>
                <a:effectLst>
                  <a:outerShdw blurRad="38100" dist="38100" dir="2700000" algn="tl">
                    <a:srgbClr val="000000"/>
                  </a:outerShdw>
                </a:effectLst>
                <a:latin typeface="Verdana" pitchFamily="34" charset="0"/>
              </a:rPr>
              <a:t>	</a:t>
            </a:r>
            <a:r>
              <a:rPr lang="en-US" altLang="en-US" sz="4400" b="1">
                <a:solidFill>
                  <a:schemeClr val="bg1"/>
                </a:solidFill>
                <a:effectLst>
                  <a:outerShdw blurRad="38100" dist="38100" dir="2700000" algn="tl">
                    <a:srgbClr val="000000"/>
                  </a:outerShdw>
                </a:effectLst>
                <a:latin typeface="Verdana" pitchFamily="34" charset="0"/>
              </a:rPr>
              <a:t>References</a:t>
            </a:r>
          </a:p>
        </p:txBody>
      </p:sp>
      <p:sp>
        <p:nvSpPr>
          <p:cNvPr id="2319" name="AutoShape 271">
            <a:extLst>
              <a:ext uri="{FF2B5EF4-FFF2-40B4-BE49-F238E27FC236}">
                <a16:creationId xmlns:a16="http://schemas.microsoft.com/office/drawing/2014/main" id="{C2FC17C7-C86F-EBB0-D8B8-32C305591E91}"/>
              </a:ext>
            </a:extLst>
          </p:cNvPr>
          <p:cNvSpPr>
            <a:spLocks noChangeArrowheads="1"/>
          </p:cNvSpPr>
          <p:nvPr/>
        </p:nvSpPr>
        <p:spPr bwMode="auto">
          <a:xfrm>
            <a:off x="24765000" y="284988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rgbClr val="FAFD00"/>
                </a:solidFill>
                <a:effectLst>
                  <a:outerShdw blurRad="38100" dist="38100" dir="2700000" algn="tl">
                    <a:srgbClr val="000000"/>
                  </a:outerShdw>
                </a:effectLst>
                <a:latin typeface="Verdana" pitchFamily="34" charset="0"/>
              </a:rPr>
              <a:t>	</a:t>
            </a:r>
            <a:r>
              <a:rPr lang="en-US" altLang="en-US" sz="4400" b="1">
                <a:solidFill>
                  <a:schemeClr val="bg1"/>
                </a:solidFill>
                <a:effectLst>
                  <a:outerShdw blurRad="38100" dist="38100" dir="2700000" algn="tl">
                    <a:srgbClr val="000000"/>
                  </a:outerShdw>
                </a:effectLst>
                <a:latin typeface="Verdana" pitchFamily="34" charset="0"/>
              </a:rPr>
              <a:t>Acknowledgements</a:t>
            </a:r>
          </a:p>
        </p:txBody>
      </p:sp>
      <p:sp>
        <p:nvSpPr>
          <p:cNvPr id="4127" name="Text Box 279">
            <a:extLst>
              <a:ext uri="{FF2B5EF4-FFF2-40B4-BE49-F238E27FC236}">
                <a16:creationId xmlns:a16="http://schemas.microsoft.com/office/drawing/2014/main" id="{97298C90-03E2-C21A-37C5-869173DEEFC1}"/>
              </a:ext>
            </a:extLst>
          </p:cNvPr>
          <p:cNvSpPr txBox="1">
            <a:spLocks noChangeArrowheads="1"/>
          </p:cNvSpPr>
          <p:nvPr/>
        </p:nvSpPr>
        <p:spPr bwMode="auto">
          <a:xfrm>
            <a:off x="24765000" y="29717999"/>
            <a:ext cx="11125200" cy="281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fontAlgn="b" hangingPunct="1">
              <a:spcBef>
                <a:spcPct val="50000"/>
              </a:spcBef>
              <a:buFontTx/>
              <a:buNone/>
            </a:pPr>
            <a:r>
              <a:rPr lang="en-US" altLang="en-US" sz="2800" dirty="0">
                <a:latin typeface="Arial" panose="020B0604020202020204" pitchFamily="34" charset="0"/>
                <a:cs typeface="Arial" panose="020B0604020202020204" pitchFamily="34" charset="0"/>
              </a:rPr>
              <a:t>This poster is part of the final research project assigned for the class CS-3794 (Artificial Intelligence) at UTSA during the summer 2022 semester taught by Dr. Kevin Desai.</a:t>
            </a:r>
          </a:p>
          <a:p>
            <a:pPr algn="just" eaLnBrk="1" fontAlgn="b" hangingPunct="1">
              <a:spcBef>
                <a:spcPct val="50000"/>
              </a:spcBef>
              <a:buFontTx/>
              <a:buNone/>
            </a:pPr>
            <a:r>
              <a:rPr lang="en-US" altLang="en-US" sz="2800" dirty="0">
                <a:latin typeface="Arial" panose="020B0604020202020204" pitchFamily="34" charset="0"/>
                <a:cs typeface="Arial" panose="020B0604020202020204" pitchFamily="34" charset="0"/>
              </a:rPr>
              <a:t>All figures and statistics are pulled directly from the paper “A simple yet effective baseline for 3d human pose estimation.” by Martinez et al. (2017)</a:t>
            </a:r>
          </a:p>
        </p:txBody>
      </p:sp>
      <p:pic>
        <p:nvPicPr>
          <p:cNvPr id="4128" name="Picture 61" descr="UTSA Logo new.gif">
            <a:extLst>
              <a:ext uri="{FF2B5EF4-FFF2-40B4-BE49-F238E27FC236}">
                <a16:creationId xmlns:a16="http://schemas.microsoft.com/office/drawing/2014/main" id="{568ED441-D098-C879-FC95-F47F7EFA4B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41910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a:extLst>
              <a:ext uri="{FF2B5EF4-FFF2-40B4-BE49-F238E27FC236}">
                <a16:creationId xmlns:a16="http://schemas.microsoft.com/office/drawing/2014/main" id="{DDF63D3E-A43F-2A82-C1C3-1605E2E24CF8}"/>
              </a:ext>
            </a:extLst>
          </p:cNvPr>
          <p:cNvSpPr txBox="1"/>
          <p:nvPr/>
        </p:nvSpPr>
        <p:spPr>
          <a:xfrm>
            <a:off x="6172200" y="3590925"/>
            <a:ext cx="24688800" cy="2124075"/>
          </a:xfrm>
          <a:prstGeom prst="rect">
            <a:avLst/>
          </a:prstGeom>
          <a:noFill/>
        </p:spPr>
        <p:txBody>
          <a:bodyPr wrap="none">
            <a:spAutoFit/>
          </a:bodyPr>
          <a:lstStyle/>
          <a:p>
            <a:pPr algn="ctr" eaLnBrk="1" hangingPunct="1">
              <a:defRPr/>
            </a:pPr>
            <a:r>
              <a:rPr lang="en-US" sz="7200" dirty="0">
                <a:effectLst>
                  <a:outerShdw blurRad="50800" dist="25400" dir="5400000" algn="t" rotWithShape="0">
                    <a:schemeClr val="accent6">
                      <a:alpha val="40000"/>
                    </a:schemeClr>
                  </a:outerShdw>
                </a:effectLst>
                <a:latin typeface="Verdana" pitchFamily="34" charset="0"/>
                <a:cs typeface="Arial" pitchFamily="34" charset="0"/>
              </a:rPr>
              <a:t>Jeff Dong</a:t>
            </a:r>
          </a:p>
          <a:p>
            <a:pPr algn="ctr" eaLnBrk="1" hangingPunct="1">
              <a:defRPr/>
            </a:pPr>
            <a:r>
              <a:rPr lang="en-US" sz="600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59" name="TextBox 58">
            <a:extLst>
              <a:ext uri="{FF2B5EF4-FFF2-40B4-BE49-F238E27FC236}">
                <a16:creationId xmlns:a16="http://schemas.microsoft.com/office/drawing/2014/main" id="{BA0A11B9-6DAF-F645-75C6-D0C1368D5AD7}"/>
              </a:ext>
            </a:extLst>
          </p:cNvPr>
          <p:cNvSpPr txBox="1"/>
          <p:nvPr/>
        </p:nvSpPr>
        <p:spPr>
          <a:xfrm>
            <a:off x="31234063" y="5559569"/>
            <a:ext cx="4500562" cy="646113"/>
          </a:xfrm>
          <a:prstGeom prst="rect">
            <a:avLst/>
          </a:prstGeom>
          <a:noFill/>
          <a:ln>
            <a:solidFill>
              <a:schemeClr val="accent6">
                <a:lumMod val="75000"/>
              </a:schemeClr>
            </a:solidFill>
          </a:ln>
        </p:spPr>
        <p:txBody>
          <a:bodyPr>
            <a:spAutoFit/>
          </a:bodyPr>
          <a:lstStyle/>
          <a:p>
            <a:pPr algn="ctr" eaLnBrk="1" hangingPunct="1">
              <a:defRPr/>
            </a:pPr>
            <a:r>
              <a:rPr lang="en-US" sz="3600" dirty="0">
                <a:latin typeface="Arial" pitchFamily="34" charset="0"/>
                <a:cs typeface="Arial" pitchFamily="34" charset="0"/>
              </a:rPr>
              <a:t>Jeff.Dong@utsa.edu</a:t>
            </a:r>
          </a:p>
        </p:txBody>
      </p:sp>
      <p:pic>
        <p:nvPicPr>
          <p:cNvPr id="3" name="Picture 2">
            <a:extLst>
              <a:ext uri="{FF2B5EF4-FFF2-40B4-BE49-F238E27FC236}">
                <a16:creationId xmlns:a16="http://schemas.microsoft.com/office/drawing/2014/main" id="{4ABC4A0A-4548-EC99-7FE4-A34859A11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4917" y="10874426"/>
            <a:ext cx="11043283" cy="3266971"/>
          </a:xfrm>
          <a:prstGeom prst="rect">
            <a:avLst/>
          </a:prstGeom>
        </p:spPr>
      </p:pic>
      <mc:AlternateContent xmlns:mc="http://schemas.openxmlformats.org/markup-compatibility/2006" xmlns:a14="http://schemas.microsoft.com/office/drawing/2010/main">
        <mc:Choice Requires="a14">
          <p:sp>
            <p:nvSpPr>
              <p:cNvPr id="50" name="Text Box 258">
                <a:extLst>
                  <a:ext uri="{FF2B5EF4-FFF2-40B4-BE49-F238E27FC236}">
                    <a16:creationId xmlns:a16="http://schemas.microsoft.com/office/drawing/2014/main" id="{F1609929-8275-B3FE-D6C0-93055D1496CD}"/>
                  </a:ext>
                </a:extLst>
              </p:cNvPr>
              <p:cNvSpPr txBox="1">
                <a:spLocks noChangeArrowheads="1"/>
              </p:cNvSpPr>
              <p:nvPr/>
            </p:nvSpPr>
            <p:spPr bwMode="auto">
              <a:xfrm>
                <a:off x="12607725" y="8105233"/>
                <a:ext cx="11125200" cy="27286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The 2D pose estimations are generated using the stacked hourglass network of Newell et al. pretrained on the MPII dataset. An additional stacked hourglass model is also used for testing, but instead trained on the Human3.6M dataset. For this model, the learning rate was set to </a:t>
                </a:r>
                <a14:m>
                  <m:oMath xmlns:m="http://schemas.openxmlformats.org/officeDocument/2006/math">
                    <m:r>
                      <a:rPr lang="en-US" altLang="en-US" sz="2800" b="0" i="1" smtClean="0">
                        <a:latin typeface="Cambria Math" panose="02040503050406030204" pitchFamily="18" charset="0"/>
                      </a:rPr>
                      <m:t>2.5∗</m:t>
                    </m:r>
                    <m:sSup>
                      <m:sSupPr>
                        <m:ctrlPr>
                          <a:rPr lang="en-US" altLang="en-US" sz="2800" b="0" i="1" smtClean="0">
                            <a:latin typeface="Cambria Math" panose="02040503050406030204" pitchFamily="18" charset="0"/>
                          </a:rPr>
                        </m:ctrlPr>
                      </m:sSupPr>
                      <m:e>
                        <m:r>
                          <a:rPr lang="en-US" altLang="en-US" sz="2800" b="0" i="1" smtClean="0">
                            <a:latin typeface="Cambria Math" panose="02040503050406030204" pitchFamily="18" charset="0"/>
                          </a:rPr>
                          <m:t>10</m:t>
                        </m:r>
                      </m:e>
                      <m:sup>
                        <m:r>
                          <a:rPr lang="en-US" altLang="en-US" sz="2800" b="0" i="1" smtClean="0">
                            <a:latin typeface="Cambria Math" panose="02040503050406030204" pitchFamily="18" charset="0"/>
                          </a:rPr>
                          <m:t>−4</m:t>
                        </m:r>
                      </m:sup>
                    </m:sSup>
                  </m:oMath>
                </a14:m>
                <a:r>
                  <a:rPr lang="en-US" altLang="en-US" sz="2800" b="1" dirty="0">
                    <a:latin typeface="Arial" panose="020B0604020202020204" pitchFamily="34" charset="0"/>
                  </a:rPr>
                  <a:t> </a:t>
                </a:r>
                <a:r>
                  <a:rPr lang="en-US" altLang="en-US" sz="2800" dirty="0">
                    <a:latin typeface="Arial" panose="020B0604020202020204" pitchFamily="34" charset="0"/>
                  </a:rPr>
                  <a:t>with a reduced batch size of 3 and trained for 40,000 iterations.</a:t>
                </a:r>
                <a:endParaRPr lang="en-US" altLang="en-US" sz="2800" b="1" dirty="0">
                  <a:latin typeface="Arial" panose="020B0604020202020204" pitchFamily="34" charset="0"/>
                </a:endParaRPr>
              </a:p>
            </p:txBody>
          </p:sp>
        </mc:Choice>
        <mc:Fallback xmlns="">
          <p:sp>
            <p:nvSpPr>
              <p:cNvPr id="50" name="Text Box 258">
                <a:extLst>
                  <a:ext uri="{FF2B5EF4-FFF2-40B4-BE49-F238E27FC236}">
                    <a16:creationId xmlns:a16="http://schemas.microsoft.com/office/drawing/2014/main" id="{F1609929-8275-B3FE-D6C0-93055D1496CD}"/>
                  </a:ext>
                </a:extLst>
              </p:cNvPr>
              <p:cNvSpPr txBox="1">
                <a:spLocks noRot="1" noChangeAspect="1" noMove="1" noResize="1" noEditPoints="1" noAdjustHandles="1" noChangeArrowheads="1" noChangeShapeType="1" noTextEdit="1"/>
              </p:cNvSpPr>
              <p:nvPr/>
            </p:nvSpPr>
            <p:spPr bwMode="auto">
              <a:xfrm>
                <a:off x="12607725" y="8105233"/>
                <a:ext cx="11125200" cy="2728628"/>
              </a:xfrm>
              <a:prstGeom prst="rect">
                <a:avLst/>
              </a:prstGeom>
              <a:blipFill>
                <a:blip r:embed="rId8"/>
                <a:stretch>
                  <a:fillRect l="-274" t="-2461" r="-329" b="-35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 name="Picture 3" descr="A picture containing table&#10;&#10;Description automatically generated">
            <a:extLst>
              <a:ext uri="{FF2B5EF4-FFF2-40B4-BE49-F238E27FC236}">
                <a16:creationId xmlns:a16="http://schemas.microsoft.com/office/drawing/2014/main" id="{D58BE6B8-0132-A71E-C7A2-706052FD3144}"/>
              </a:ext>
            </a:extLst>
          </p:cNvPr>
          <p:cNvPicPr>
            <a:picLocks noChangeAspect="1"/>
          </p:cNvPicPr>
          <p:nvPr/>
        </p:nvPicPr>
        <p:blipFill rotWithShape="1">
          <a:blip r:embed="rId9">
            <a:extLst>
              <a:ext uri="{28A0092B-C50C-407E-A947-70E740481C1C}">
                <a14:useLocalDpi xmlns:a14="http://schemas.microsoft.com/office/drawing/2010/main" val="0"/>
              </a:ext>
            </a:extLst>
          </a:blip>
          <a:srcRect b="16304"/>
          <a:stretch/>
        </p:blipFill>
        <p:spPr>
          <a:xfrm>
            <a:off x="25286080" y="8207798"/>
            <a:ext cx="10008402" cy="5771303"/>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668F1E11-30DB-78E1-295B-7F6AB190952E}"/>
              </a:ext>
            </a:extLst>
          </p:cNvPr>
          <p:cNvPicPr>
            <a:picLocks noChangeAspect="1"/>
          </p:cNvPicPr>
          <p:nvPr/>
        </p:nvPicPr>
        <p:blipFill rotWithShape="1">
          <a:blip r:embed="rId10">
            <a:extLst>
              <a:ext uri="{28A0092B-C50C-407E-A947-70E740481C1C}">
                <a14:useLocalDpi xmlns:a14="http://schemas.microsoft.com/office/drawing/2010/main" val="0"/>
              </a:ext>
            </a:extLst>
          </a:blip>
          <a:srcRect b="22106"/>
          <a:stretch/>
        </p:blipFill>
        <p:spPr>
          <a:xfrm>
            <a:off x="12624600" y="27672987"/>
            <a:ext cx="11101285" cy="2956550"/>
          </a:xfrm>
          <a:prstGeom prst="rect">
            <a:avLst/>
          </a:prstGeom>
        </p:spPr>
      </p:pic>
      <p:pic>
        <p:nvPicPr>
          <p:cNvPr id="8" name="Picture 7" descr="Table&#10;&#10;Description automatically generated">
            <a:extLst>
              <a:ext uri="{FF2B5EF4-FFF2-40B4-BE49-F238E27FC236}">
                <a16:creationId xmlns:a16="http://schemas.microsoft.com/office/drawing/2014/main" id="{5317CA82-0E8E-83C3-EEDB-7A3C1B2F7561}"/>
              </a:ext>
            </a:extLst>
          </p:cNvPr>
          <p:cNvPicPr>
            <a:picLocks noChangeAspect="1"/>
          </p:cNvPicPr>
          <p:nvPr/>
        </p:nvPicPr>
        <p:blipFill rotWithShape="1">
          <a:blip r:embed="rId11">
            <a:extLst>
              <a:ext uri="{28A0092B-C50C-407E-A947-70E740481C1C}">
                <a14:useLocalDpi xmlns:a14="http://schemas.microsoft.com/office/drawing/2010/main" val="0"/>
              </a:ext>
            </a:extLst>
          </a:blip>
          <a:srcRect b="21818"/>
          <a:stretch/>
        </p:blipFill>
        <p:spPr>
          <a:xfrm>
            <a:off x="12633781" y="21132745"/>
            <a:ext cx="11092104" cy="3757185"/>
          </a:xfrm>
          <a:prstGeom prst="rect">
            <a:avLst/>
          </a:prstGeom>
        </p:spPr>
      </p:pic>
      <p:sp>
        <p:nvSpPr>
          <p:cNvPr id="49" name="Text Box 272">
            <a:extLst>
              <a:ext uri="{FF2B5EF4-FFF2-40B4-BE49-F238E27FC236}">
                <a16:creationId xmlns:a16="http://schemas.microsoft.com/office/drawing/2014/main" id="{E05C0EDF-C308-B182-3BF5-A9F7FF52DB8F}"/>
              </a:ext>
            </a:extLst>
          </p:cNvPr>
          <p:cNvSpPr txBox="1">
            <a:spLocks noChangeArrowheads="1"/>
          </p:cNvSpPr>
          <p:nvPr/>
        </p:nvSpPr>
        <p:spPr bwMode="auto">
          <a:xfrm>
            <a:off x="12649200" y="24896064"/>
            <a:ext cx="11049000" cy="2182501"/>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sz="2200" dirty="0">
                <a:latin typeface="Arial" panose="020B0604020202020204" pitchFamily="34" charset="0"/>
                <a:cs typeface="Arial" panose="020B0604020202020204" pitchFamily="34" charset="0"/>
              </a:rPr>
              <a:t>Table 2. Detailed results on Human3.6M under Protocol #1 (no rigid alignment in post-processing). SH indicates that we trained and tested our model with Stacked Hourglass detections as input, and FT indicates that the 2D detector model was fine-tuned on H3.6M. GT detections denotes that the ground truth 2D locations were used. SA indicates that a model was trained for each action, and MA indicates that a single model was trained for all actions.</a:t>
            </a:r>
            <a:endParaRPr lang="en-US" altLang="en-US" sz="2200" dirty="0">
              <a:latin typeface="Arial" panose="020B0604020202020204" pitchFamily="34" charset="0"/>
              <a:cs typeface="Arial" panose="020B0604020202020204" pitchFamily="34" charset="0"/>
            </a:endParaRPr>
          </a:p>
        </p:txBody>
      </p:sp>
      <p:sp>
        <p:nvSpPr>
          <p:cNvPr id="51" name="Text Box 272">
            <a:extLst>
              <a:ext uri="{FF2B5EF4-FFF2-40B4-BE49-F238E27FC236}">
                <a16:creationId xmlns:a16="http://schemas.microsoft.com/office/drawing/2014/main" id="{4482CA11-FCC3-A9C4-7CAB-74044BD4868D}"/>
              </a:ext>
            </a:extLst>
          </p:cNvPr>
          <p:cNvSpPr txBox="1">
            <a:spLocks noChangeArrowheads="1"/>
          </p:cNvSpPr>
          <p:nvPr/>
        </p:nvSpPr>
        <p:spPr bwMode="auto">
          <a:xfrm>
            <a:off x="12616664" y="30584050"/>
            <a:ext cx="11101285" cy="15710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sz="2200" dirty="0">
                <a:latin typeface="Arial" panose="020B0604020202020204" pitchFamily="34" charset="0"/>
                <a:cs typeface="Arial" panose="020B0604020202020204" pitchFamily="34" charset="0"/>
              </a:rPr>
              <a:t>Table 3. Detailed results on Human3.6M under protocol #2 (rigid alignment in post-processing). The 14j (17j) annotation indicates that the body model considers 14 (17) body joints. The results of all approaches are obtained from the original papers, except for (*), which were obtained from Bogo et al.</a:t>
            </a:r>
            <a:endParaRPr lang="en-US" altLang="en-US" sz="2200" dirty="0">
              <a:latin typeface="Arial" panose="020B0604020202020204" pitchFamily="34" charset="0"/>
              <a:cs typeface="Arial" panose="020B0604020202020204" pitchFamily="34" charset="0"/>
            </a:endParaRPr>
          </a:p>
        </p:txBody>
      </p:sp>
      <p:sp>
        <p:nvSpPr>
          <p:cNvPr id="52" name="Text Box 272">
            <a:extLst>
              <a:ext uri="{FF2B5EF4-FFF2-40B4-BE49-F238E27FC236}">
                <a16:creationId xmlns:a16="http://schemas.microsoft.com/office/drawing/2014/main" id="{FEE92015-1954-C3FB-7322-D9A2E2C2D87B}"/>
              </a:ext>
            </a:extLst>
          </p:cNvPr>
          <p:cNvSpPr txBox="1">
            <a:spLocks noChangeArrowheads="1"/>
          </p:cNvSpPr>
          <p:nvPr/>
        </p:nvSpPr>
        <p:spPr bwMode="auto">
          <a:xfrm>
            <a:off x="25100830" y="13915813"/>
            <a:ext cx="10450363" cy="46577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sz="2200" dirty="0">
                <a:latin typeface="Arial" panose="020B0604020202020204" pitchFamily="34" charset="0"/>
                <a:cs typeface="Arial" panose="020B0604020202020204" pitchFamily="34" charset="0"/>
              </a:rPr>
              <a:t>Table 4. Results on the HumanEva dataset, and comparison with previous work.</a:t>
            </a:r>
            <a:endParaRPr lang="en-US" altLang="en-US" sz="2200" dirty="0">
              <a:latin typeface="Arial" panose="020B0604020202020204" pitchFamily="34" charset="0"/>
              <a:cs typeface="Arial" panose="020B0604020202020204" pitchFamily="34" charset="0"/>
            </a:endParaRPr>
          </a:p>
        </p:txBody>
      </p:sp>
      <p:pic>
        <p:nvPicPr>
          <p:cNvPr id="10" name="Picture 9" descr="A picture containing kite, sky, flying, outdoor&#10;&#10;Description automatically generated">
            <a:extLst>
              <a:ext uri="{FF2B5EF4-FFF2-40B4-BE49-F238E27FC236}">
                <a16:creationId xmlns:a16="http://schemas.microsoft.com/office/drawing/2014/main" id="{231CBA24-5850-9D09-C588-344AB5BD7D3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00830" y="14676896"/>
            <a:ext cx="10450362" cy="3874997"/>
          </a:xfrm>
          <a:prstGeom prst="rect">
            <a:avLst/>
          </a:prstGeom>
        </p:spPr>
      </p:pic>
      <p:sp>
        <p:nvSpPr>
          <p:cNvPr id="54" name="Text Box 272">
            <a:extLst>
              <a:ext uri="{FF2B5EF4-FFF2-40B4-BE49-F238E27FC236}">
                <a16:creationId xmlns:a16="http://schemas.microsoft.com/office/drawing/2014/main" id="{2E4E88D2-6C1F-AFD1-F864-721EA0B68BC7}"/>
              </a:ext>
            </a:extLst>
          </p:cNvPr>
          <p:cNvSpPr txBox="1">
            <a:spLocks noChangeArrowheads="1"/>
          </p:cNvSpPr>
          <p:nvPr/>
        </p:nvSpPr>
        <p:spPr bwMode="auto">
          <a:xfrm>
            <a:off x="24801512" y="18485363"/>
            <a:ext cx="11049000" cy="80470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sz="2200" dirty="0">
                <a:latin typeface="Arial" panose="020B0604020202020204" pitchFamily="34" charset="0"/>
                <a:cs typeface="Arial" panose="020B0604020202020204" pitchFamily="34" charset="0"/>
              </a:rPr>
              <a:t>Figure 2. Example output on the test set of Human3.6M. Left: 2d observation. Middle: 3d ground truth. Right (green): our 3d predictions</a:t>
            </a:r>
            <a:endParaRPr lang="en-US"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60074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2878</TotalTime>
  <Words>1161</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Helvetica</vt:lpstr>
      <vt:lpstr>Times New Roman</vt:lpstr>
      <vt:lpstr>Verdana</vt:lpstr>
      <vt:lpstr>Wingdings</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Jeff Dong</cp:lastModifiedBy>
  <cp:revision>101</cp:revision>
  <dcterms:created xsi:type="dcterms:W3CDTF">2000-03-30T12:26:29Z</dcterms:created>
  <dcterms:modified xsi:type="dcterms:W3CDTF">2022-08-08T03:54:31Z</dcterms:modified>
</cp:coreProperties>
</file>