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5" r:id="rId5"/>
    <p:sldId id="272" r:id="rId6"/>
    <p:sldId id="266" r:id="rId7"/>
    <p:sldId id="269" r:id="rId8"/>
    <p:sldId id="270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2" r:id="rId20"/>
    <p:sldId id="283" r:id="rId21"/>
    <p:sldId id="284" r:id="rId22"/>
    <p:sldId id="287" r:id="rId23"/>
    <p:sldId id="289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851648" cy="1828800"/>
          </a:xfrm>
        </p:spPr>
        <p:txBody>
          <a:bodyPr/>
          <a:lstStyle/>
          <a:p>
            <a:pPr algn="ctr"/>
            <a:r>
              <a:rPr lang="en-US" altLang="zh-CN" err="1" smtClean="0"/>
              <a:t>d5000</a:t>
            </a:r>
            <a:r>
              <a:rPr lang="en-US" altLang="zh-CN" smtClean="0"/>
              <a:t>  </a:t>
            </a:r>
            <a:r>
              <a:rPr lang="en-US" altLang="zh-CN" err="1" smtClean="0"/>
              <a:t>rtdbms</a:t>
            </a:r>
            <a:r>
              <a:rPr lang="en-US" altLang="zh-CN" smtClean="0"/>
              <a:t> </a:t>
            </a:r>
            <a:r>
              <a:rPr lang="en-US" altLang="zh-CN" err="1" smtClean="0"/>
              <a:t>down_load</a:t>
            </a:r>
            <a:r>
              <a:rPr lang="en-US" altLang="zh-CN" smtClean="0"/>
              <a:t> </a:t>
            </a:r>
            <a:r>
              <a:rPr lang="zh-CN" altLang="en-US" smtClean="0"/>
              <a:t>源码阅读</a:t>
            </a:r>
            <a:r>
              <a:rPr lang="en-US" altLang="zh-CN" smtClean="0"/>
              <a:t> 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600" b="1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冉攀峰</a:t>
            </a:r>
          </a:p>
        </p:txBody>
      </p:sp>
    </p:spTree>
    <p:extLst>
      <p:ext uri="{BB962C8B-B14F-4D97-AF65-F5344CB8AC3E}">
        <p14:creationId xmlns:p14="http://schemas.microsoft.com/office/powerpoint/2010/main" val="7159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54968"/>
          </a:xfrm>
        </p:spPr>
        <p:txBody>
          <a:bodyPr/>
          <a:lstStyle/>
          <a:p>
            <a:pPr algn="ctr"/>
            <a:r>
              <a:rPr lang="zh-CN" altLang="en-US" smtClean="0"/>
              <a:t>实时库表文件格式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smtClean="0"/>
              <a:t>i.e.  </a:t>
            </a:r>
            <a:r>
              <a:rPr lang="en-US" altLang="zh-CN" sz="2000" smtClean="0"/>
              <a:t>$D5000_HOME/data/rtdbms/context01/scada/basevalue.dat</a:t>
            </a:r>
          </a:p>
          <a:p>
            <a:pPr marL="0" indent="0">
              <a:buNone/>
            </a:pPr>
            <a:r>
              <a:rPr lang="en-US" altLang="zh-CN" sz="2000" smtClean="0"/>
              <a:t>     &lt;xxx.dat&gt;                                                  </a:t>
            </a:r>
            <a:r>
              <a:rPr lang="zh-CN" altLang="en-US" sz="2000" smtClean="0"/>
              <a:t>←</a:t>
            </a:r>
            <a:r>
              <a:rPr lang="en-US" altLang="zh-CN" sz="2000" smtClean="0"/>
              <a:t>COdbTable::</a:t>
            </a:r>
          </a:p>
          <a:p>
            <a:pPr marL="0" indent="0">
              <a:buNone/>
            </a:pPr>
            <a:r>
              <a:rPr lang="en-US" altLang="zh-CN" sz="2000" smtClean="0"/>
              <a:t>    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CN" sz="2000" smtClean="0"/>
              <a:t>    |--</a:t>
            </a:r>
            <a:r>
              <a:rPr lang="en-US" altLang="zh-CN" sz="2000"/>
              <a:t>STDB_TAB--------------------------------| </a:t>
            </a:r>
            <a:r>
              <a:rPr lang="zh-CN" altLang="en-US" sz="2000"/>
              <a:t>← </a:t>
            </a:r>
            <a:r>
              <a:rPr lang="en-US" altLang="zh-CN" sz="2000" smtClean="0"/>
              <a:t>m_StdbTabPtr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|--SEQUENT_TAB--------------------------| </a:t>
            </a:r>
            <a:r>
              <a:rPr lang="zh-CN" altLang="en-US" sz="2000"/>
              <a:t>← </a:t>
            </a:r>
            <a:r>
              <a:rPr lang="en-US" altLang="zh-CN" sz="2000" smtClean="0"/>
              <a:t>m_SequentTabPtr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 smtClean="0"/>
              <a:t>|--STDB_FIELD_TAB </a:t>
            </a:r>
            <a:r>
              <a:rPr lang="en-US" altLang="zh-CN" sz="2000" i="1" smtClean="0"/>
              <a:t>s</a:t>
            </a:r>
            <a:r>
              <a:rPr lang="en-US" altLang="zh-CN" sz="2000"/>
              <a:t>--------------------| </a:t>
            </a:r>
            <a:r>
              <a:rPr lang="zh-CN" altLang="en-US" sz="2000"/>
              <a:t>← </a:t>
            </a:r>
            <a:r>
              <a:rPr lang="en-US" altLang="zh-CN" sz="2000" smtClean="0"/>
              <a:t>m_StdbFieldTabPtr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|--</a:t>
            </a:r>
            <a:r>
              <a:rPr lang="en-US" altLang="zh-CN" sz="2000" smtClean="0"/>
              <a:t>INDEX_DEFINE_TAB </a:t>
            </a:r>
            <a:r>
              <a:rPr lang="en-US" altLang="zh-CN" sz="2000" i="1" smtClean="0"/>
              <a:t>s</a:t>
            </a:r>
            <a:r>
              <a:rPr lang="en-US" altLang="zh-CN" sz="2000"/>
              <a:t>----------------| </a:t>
            </a:r>
            <a:r>
              <a:rPr lang="zh-CN" altLang="en-US" sz="2000"/>
              <a:t>← </a:t>
            </a:r>
            <a:r>
              <a:rPr lang="en-US" altLang="zh-CN" sz="2000" smtClean="0"/>
              <a:t>m_IdxDefPtr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|--</a:t>
            </a:r>
            <a:r>
              <a:rPr lang="en-US" altLang="zh-CN" sz="2000" smtClean="0"/>
              <a:t>FIELDS_IN_INDEXS_DESC_TAB </a:t>
            </a:r>
            <a:r>
              <a:rPr lang="en-US" altLang="zh-CN" sz="2000" i="1" smtClean="0"/>
              <a:t>s</a:t>
            </a:r>
            <a:r>
              <a:rPr lang="en-US" altLang="zh-CN" sz="2000"/>
              <a:t>-| </a:t>
            </a:r>
            <a:r>
              <a:rPr lang="zh-CN" altLang="en-US" sz="2000"/>
              <a:t>← </a:t>
            </a:r>
            <a:r>
              <a:rPr lang="en-US" altLang="zh-CN" sz="2000" smtClean="0"/>
              <a:t>m_FieldsInIdxDescPtr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|--</a:t>
            </a:r>
            <a:r>
              <a:rPr lang="en-US" altLang="zh-CN" sz="2000" smtClean="0"/>
              <a:t>FIELD_INDEX_DEFINE_TAB </a:t>
            </a:r>
            <a:r>
              <a:rPr lang="en-US" altLang="zh-CN" sz="2000" i="1" smtClean="0"/>
              <a:t>s</a:t>
            </a:r>
            <a:r>
              <a:rPr lang="en-US" altLang="zh-CN" sz="2000"/>
              <a:t>------| </a:t>
            </a:r>
            <a:r>
              <a:rPr lang="zh-CN" altLang="en-US" sz="2000"/>
              <a:t>← </a:t>
            </a:r>
            <a:r>
              <a:rPr lang="en-US" altLang="zh-CN" sz="2000" smtClean="0"/>
              <a:t>m_FieldIdxDefPtr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|--</a:t>
            </a:r>
            <a:r>
              <a:rPr lang="en-US" altLang="zh-CN" sz="2000" smtClean="0"/>
              <a:t>FIELDS_USED_IN_INDEX_TAB </a:t>
            </a:r>
            <a:r>
              <a:rPr lang="en-US" altLang="zh-CN" sz="2000" i="1" smtClean="0"/>
              <a:t>s</a:t>
            </a:r>
            <a:r>
              <a:rPr lang="en-US" altLang="zh-CN" sz="2000"/>
              <a:t>---| </a:t>
            </a:r>
            <a:r>
              <a:rPr lang="zh-CN" altLang="en-US" sz="2000"/>
              <a:t>← </a:t>
            </a:r>
            <a:r>
              <a:rPr lang="en-US" altLang="zh-CN" sz="2000" smtClean="0"/>
              <a:t>m_FieldsUsedInIndexPtr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|--hole </a:t>
            </a:r>
            <a:r>
              <a:rPr lang="en-US" altLang="zh-CN" sz="2000" i="1" smtClean="0"/>
              <a:t>s (4B s)</a:t>
            </a:r>
            <a:r>
              <a:rPr lang="en-US" altLang="zh-CN" sz="2000"/>
              <a:t>--------------------------------|  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m_HoleIdxPtr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 smtClean="0"/>
              <a:t>|--record </a:t>
            </a:r>
            <a:r>
              <a:rPr lang="en-US" altLang="zh-CN" sz="2000" i="1" smtClean="0"/>
              <a:t>s</a:t>
            </a:r>
            <a:r>
              <a:rPr lang="en-US" altLang="zh-CN" sz="2000"/>
              <a:t>-------------------------------------|  </a:t>
            </a:r>
            <a:r>
              <a:rPr lang="zh-CN" altLang="en-US" sz="2000" smtClean="0"/>
              <a:t>←</a:t>
            </a:r>
            <a:r>
              <a:rPr lang="en-US" altLang="zh-CN" sz="2000" smtClean="0"/>
              <a:t>m_DataAreaPtr</a:t>
            </a:r>
          </a:p>
          <a:p>
            <a:pPr marL="0" indent="0">
              <a:buNone/>
            </a:pPr>
            <a:r>
              <a:rPr lang="en-US" altLang="zh-CN" sz="2000"/>
              <a:t>    |--.....-------------------------------------------|  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m_ExtDataAreaPtr 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------------------------------------------------------------------------------------</a:t>
            </a:r>
          </a:p>
          <a:p>
            <a:pPr marL="0" indent="0">
              <a:buNone/>
            </a:pPr>
            <a:endParaRPr lang="en-US" altLang="zh-CN" sz="2000" i="1" smtClean="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46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altLang="zh-CN" smtClean="0"/>
              <a:t>COdbField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COdbField </a:t>
            </a:r>
            <a:r>
              <a:rPr lang="zh-CN" altLang="en-US" sz="2000" smtClean="0"/>
              <a:t>用于管理表的域</a:t>
            </a:r>
            <a:r>
              <a:rPr lang="en-US" altLang="zh-CN" sz="2000" smtClean="0"/>
              <a:t>,COdbTable </a:t>
            </a:r>
            <a:r>
              <a:rPr lang="zh-CN" altLang="en-US" sz="2000" smtClean="0"/>
              <a:t>中提供了以记录为单位的操作</a:t>
            </a:r>
            <a:r>
              <a:rPr lang="en-US" altLang="zh-CN" sz="2000" smtClean="0"/>
              <a:t>,</a:t>
            </a:r>
            <a:r>
              <a:rPr lang="zh-CN" altLang="en-US" sz="2000" smtClean="0"/>
              <a:t>而</a:t>
            </a:r>
            <a:r>
              <a:rPr lang="en-US" altLang="zh-CN" sz="2000" smtClean="0"/>
              <a:t>COdbField</a:t>
            </a:r>
            <a:r>
              <a:rPr lang="zh-CN" altLang="en-US" sz="2000" smtClean="0"/>
              <a:t>提供了以域为单位的存取操作</a:t>
            </a:r>
            <a:r>
              <a:rPr lang="en-US" altLang="zh-CN" sz="2000" smtClean="0"/>
              <a:t>.</a:t>
            </a:r>
          </a:p>
          <a:p>
            <a:r>
              <a:rPr lang="en-US" altLang="zh-CN" sz="2000" smtClean="0"/>
              <a:t>m_StdbTabPtr  </a:t>
            </a:r>
            <a:r>
              <a:rPr lang="zh-CN" altLang="en-US" sz="2000" smtClean="0"/>
              <a:t>指向当前表控制结构</a:t>
            </a:r>
            <a:endParaRPr lang="en-US" altLang="zh-CN" sz="2000" smtClean="0"/>
          </a:p>
          <a:p>
            <a:r>
              <a:rPr lang="en-US" altLang="zh-CN" sz="2000" smtClean="0"/>
              <a:t>m_StdbFieldTabPtr </a:t>
            </a:r>
            <a:r>
              <a:rPr lang="zh-CN" altLang="en-US" sz="2000" smtClean="0"/>
              <a:t>指向域控制结构首部</a:t>
            </a:r>
            <a:endParaRPr lang="en-US" altLang="zh-CN" sz="2000" smtClean="0"/>
          </a:p>
          <a:p>
            <a:r>
              <a:rPr lang="en-US" altLang="zh-CN" sz="2000" smtClean="0"/>
              <a:t>m_CurFieldTabPtr </a:t>
            </a:r>
            <a:r>
              <a:rPr lang="zh-CN" altLang="en-US" sz="2000" smtClean="0"/>
              <a:t>指向当前的域</a:t>
            </a:r>
            <a:endParaRPr lang="en-US" altLang="zh-CN" sz="2000" smtClean="0"/>
          </a:p>
          <a:p>
            <a:r>
              <a:rPr lang="en-US" altLang="zh-CN" sz="2000"/>
              <a:t>COdbTable:: m_DataAreaPtr </a:t>
            </a:r>
            <a:r>
              <a:rPr lang="zh-CN" altLang="en-US" sz="2000"/>
              <a:t>指向首条记录</a:t>
            </a:r>
            <a:r>
              <a:rPr lang="en-US" altLang="zh-CN" sz="2000"/>
              <a:t>, </a:t>
            </a:r>
            <a:r>
              <a:rPr lang="zh-CN" altLang="en-US" sz="2000"/>
              <a:t>记录由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记录头部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(RECORD_HEAD_STRU)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记录数据部分</a:t>
            </a:r>
            <a:r>
              <a:rPr lang="zh-CN" altLang="en-US" sz="2000" smtClean="0"/>
              <a:t>组成</a:t>
            </a:r>
            <a:r>
              <a:rPr lang="en-US" altLang="zh-CN" sz="2000" smtClean="0"/>
              <a:t>, m_CurRecordPtr </a:t>
            </a:r>
            <a:r>
              <a:rPr lang="zh-CN" altLang="en-US" sz="2000" smtClean="0"/>
              <a:t>指向当前记录数据部分</a:t>
            </a:r>
            <a:endParaRPr lang="en-US" altLang="zh-CN" sz="2000" smtClean="0"/>
          </a:p>
          <a:p>
            <a:r>
              <a:rPr lang="zh-CN" altLang="en-US" sz="2000" smtClean="0"/>
              <a:t>对域的存取中</a:t>
            </a:r>
            <a:r>
              <a:rPr lang="en-US" altLang="zh-CN" sz="2000" smtClean="0"/>
              <a:t>,</a:t>
            </a:r>
            <a:r>
              <a:rPr lang="zh-CN" altLang="en-US" sz="2000" smtClean="0"/>
              <a:t>关键的操作是 定位域</a:t>
            </a:r>
            <a:r>
              <a:rPr lang="en-US" altLang="zh-CN" sz="2000" smtClean="0"/>
              <a:t>,</a:t>
            </a:r>
            <a:r>
              <a:rPr lang="zh-CN" altLang="en-US" sz="2000" smtClean="0"/>
              <a:t>其方式是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m_CurFieldTabPtr=m_StdbFieldTabPtr+m_StdTabPtr-&gt;field_no[r_field_no]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field_value_ptr=</a:t>
            </a:r>
            <a:r>
              <a:rPr lang="en-US" altLang="zh-CN" sz="2000"/>
              <a:t> </a:t>
            </a:r>
            <a:r>
              <a:rPr lang="en-US" altLang="zh-CN" sz="2000" smtClean="0"/>
              <a:t>m_CurRecordPtr+</a:t>
            </a:r>
            <a:r>
              <a:rPr lang="en-US" altLang="zh-CN" sz="2000"/>
              <a:t> </a:t>
            </a:r>
            <a:r>
              <a:rPr lang="en-US" altLang="zh-CN" sz="2000" smtClean="0"/>
              <a:t>m_CurFieldTabPtr-&gt;offset</a:t>
            </a:r>
            <a:endParaRPr lang="en-US" altLang="zh-CN" sz="2000"/>
          </a:p>
          <a:p>
            <a:r>
              <a:rPr lang="en-US" altLang="zh-CN" sz="2000" smtClean="0"/>
              <a:t>MoveTo() </a:t>
            </a:r>
            <a:r>
              <a:rPr lang="zh-CN" altLang="en-US" sz="2000" smtClean="0"/>
              <a:t>切换域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182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zh-CN" altLang="en-US" smtClean="0"/>
              <a:t>下装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3990"/>
              </p:ext>
            </p:extLst>
          </p:nvPr>
        </p:nvGraphicFramePr>
        <p:xfrm>
          <a:off x="1987550" y="1125538"/>
          <a:ext cx="5240338" cy="519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5187724" imgH="5147093" progId="Visio.Drawing.11">
                  <p:embed/>
                </p:oleObj>
              </mc:Choice>
              <mc:Fallback>
                <p:oleObj name="Visio" r:id="rId3" imgW="5187724" imgH="514709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550" y="1125538"/>
                        <a:ext cx="5240338" cy="519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36104"/>
          </a:xfrm>
        </p:spPr>
        <p:txBody>
          <a:bodyPr/>
          <a:lstStyle/>
          <a:p>
            <a:pPr algn="ctr"/>
            <a:r>
              <a:rPr lang="zh-CN" altLang="en-US" smtClean="0"/>
              <a:t>下装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下装步骤</a:t>
            </a:r>
            <a:r>
              <a:rPr lang="en-US" altLang="zh-CN" sz="2000" smtClean="0"/>
              <a:t>(down_load_main.cpp:main()) 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en-US" altLang="zh-CN" sz="2000" smtClean="0"/>
              <a:t> </a:t>
            </a:r>
            <a:r>
              <a:rPr lang="zh-CN" altLang="en-US" sz="2000" b="1" smtClean="0"/>
              <a:t>参数检测和处理</a:t>
            </a:r>
            <a:r>
              <a:rPr lang="en-US" altLang="zh-CN" sz="2000" b="1" smtClean="0"/>
              <a:t>: </a:t>
            </a:r>
            <a:r>
              <a:rPr lang="zh-CN" altLang="en-US" sz="2000" smtClean="0"/>
              <a:t>最终将需要下装的全部表的表号保存在数组中</a:t>
            </a:r>
            <a:endParaRPr lang="en-US" altLang="zh-CN" sz="200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zh-CN" altLang="en-US" sz="2000" b="1" smtClean="0"/>
              <a:t>迭代处理表号数组</a:t>
            </a:r>
            <a:r>
              <a:rPr lang="en-US" altLang="zh-CN" sz="2000" b="1" smtClean="0"/>
              <a:t>,</a:t>
            </a:r>
            <a:r>
              <a:rPr lang="zh-CN" altLang="en-US" sz="2000" b="1" smtClean="0"/>
              <a:t>一一下装</a:t>
            </a:r>
            <a:r>
              <a:rPr lang="en-US" altLang="zh-CN" sz="2000" smtClean="0"/>
              <a:t>: </a:t>
            </a:r>
            <a:r>
              <a:rPr lang="zh-CN" altLang="en-US" sz="2000" smtClean="0"/>
              <a:t>下装过程主要执行了三个函数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 </a:t>
            </a:r>
            <a:r>
              <a:rPr lang="en-US" altLang="zh-CN" sz="2000" smtClean="0"/>
              <a:t>     CTableOp::Open(),</a:t>
            </a:r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en-US" altLang="zh-CN" sz="2000" smtClean="0"/>
              <a:t>download_service_interface::download_with_index(),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COdbTable::CreateTable() .</a:t>
            </a:r>
          </a:p>
          <a:p>
            <a:pPr marL="0" indent="0">
              <a:buNone/>
            </a:pPr>
            <a:r>
              <a:rPr lang="en-US" altLang="zh-CN" sz="2000" smtClean="0"/>
              <a:t>(</a:t>
            </a:r>
            <a:r>
              <a:rPr lang="zh-CN" altLang="en-US" sz="2000" smtClean="0"/>
              <a:t>注意</a:t>
            </a:r>
            <a:r>
              <a:rPr lang="en-US" altLang="zh-CN" sz="2000" smtClean="0"/>
              <a:t>:  ::</a:t>
            </a:r>
            <a:r>
              <a:rPr lang="en-US" altLang="zh-CN" sz="2000"/>
              <a:t> CreateTable </a:t>
            </a:r>
            <a:r>
              <a:rPr lang="en-US" altLang="zh-CN" sz="2000" smtClean="0"/>
              <a:t>()-&gt;CTableOp</a:t>
            </a:r>
            <a:r>
              <a:rPr lang="en-US" altLang="zh-CN" sz="2000"/>
              <a:t>:: </a:t>
            </a:r>
            <a:r>
              <a:rPr lang="en-US" altLang="zh-CN" sz="2000" smtClean="0"/>
              <a:t>CreateTable -&gt;COdbTable</a:t>
            </a:r>
            <a:r>
              <a:rPr lang="en-US" altLang="zh-CN" sz="2000"/>
              <a:t>::CreateTable</a:t>
            </a:r>
            <a:r>
              <a:rPr lang="en-US" altLang="zh-CN" sz="2000" smtClean="0"/>
              <a:t>)</a:t>
            </a:r>
            <a:endParaRPr lang="en-US" altLang="zh-CN" sz="2000"/>
          </a:p>
          <a:p>
            <a:pP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zh-CN" altLang="en-US" sz="2000" b="1" smtClean="0"/>
              <a:t>下装完成</a:t>
            </a:r>
            <a:r>
              <a:rPr lang="en-US" altLang="zh-CN" sz="2000" b="1" smtClean="0"/>
              <a:t>,</a:t>
            </a:r>
            <a:r>
              <a:rPr lang="zh-CN" altLang="en-US" sz="2000" b="1" smtClean="0"/>
              <a:t>打印下装信息</a:t>
            </a:r>
            <a:r>
              <a:rPr lang="en-US" altLang="zh-CN" sz="2000" smtClean="0"/>
              <a:t>: </a:t>
            </a:r>
            <a:r>
              <a:rPr lang="zh-CN" altLang="en-US" sz="2000" smtClean="0"/>
              <a:t>报告下装成功</a:t>
            </a:r>
            <a:r>
              <a:rPr lang="en-US" altLang="zh-CN" sz="2000" smtClean="0"/>
              <a:t>,</a:t>
            </a:r>
            <a:r>
              <a:rPr lang="zh-CN" altLang="en-US" sz="2000" smtClean="0"/>
              <a:t>下装失败</a:t>
            </a:r>
            <a:r>
              <a:rPr lang="en-US" altLang="zh-CN" sz="2000" smtClean="0"/>
              <a:t>,</a:t>
            </a:r>
            <a:r>
              <a:rPr lang="zh-CN" altLang="en-US" sz="2000" smtClean="0"/>
              <a:t>未下装</a:t>
            </a:r>
            <a:r>
              <a:rPr lang="zh-CN" altLang="en-US" sz="2000"/>
              <a:t>等</a:t>
            </a:r>
            <a:r>
              <a:rPr lang="zh-CN" altLang="en-US" sz="2000" smtClean="0"/>
              <a:t>的信息</a:t>
            </a:r>
            <a:r>
              <a:rPr lang="en-US" altLang="zh-CN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6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52704"/>
          </a:xfrm>
        </p:spPr>
        <p:txBody>
          <a:bodyPr/>
          <a:lstStyle/>
          <a:p>
            <a:pPr algn="ctr"/>
            <a:r>
              <a:rPr lang="zh-CN" altLang="en-US"/>
              <a:t>下装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r>
              <a:rPr lang="en-US" altLang="zh-CN" sz="2000"/>
              <a:t>CTableOp::Open</a:t>
            </a:r>
            <a:r>
              <a:rPr lang="en-US" altLang="zh-CN" sz="2000" smtClean="0"/>
              <a:t>():</a:t>
            </a:r>
          </a:p>
          <a:p>
            <a:pPr marL="0" indent="0">
              <a:buNone/>
            </a:pPr>
            <a:r>
              <a:rPr lang="en-US" altLang="zh-CN" sz="2000" smtClean="0"/>
              <a:t>    </a:t>
            </a:r>
            <a:r>
              <a:rPr lang="zh-CN" altLang="en-US" sz="2000" smtClean="0"/>
              <a:t>通过内存映射机制读取态</a:t>
            </a:r>
            <a:r>
              <a:rPr lang="en-US" altLang="zh-CN" sz="2000" smtClean="0"/>
              <a:t>,</a:t>
            </a:r>
            <a:r>
              <a:rPr lang="zh-CN" altLang="en-US" sz="2000" smtClean="0"/>
              <a:t>应用的控制文件</a:t>
            </a:r>
            <a:r>
              <a:rPr lang="en-US" altLang="zh-CN" sz="2000" smtClean="0"/>
              <a:t>, </a:t>
            </a:r>
            <a:r>
              <a:rPr lang="zh-CN" altLang="en-US" sz="2000" smtClean="0"/>
              <a:t>设置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当前态</a:t>
            </a:r>
            <a:r>
              <a:rPr lang="en-US" altLang="zh-CN" sz="2000" smtClean="0"/>
              <a:t>,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当前应用</a:t>
            </a:r>
            <a:r>
              <a:rPr lang="en-US" altLang="zh-CN" sz="2000" smtClean="0"/>
              <a:t>,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当前表</a:t>
            </a:r>
            <a:r>
              <a:rPr lang="en-US" altLang="zh-CN" sz="2000"/>
              <a:t>.</a:t>
            </a:r>
            <a:endParaRPr lang="en-US" altLang="zh-CN" sz="2000" smtClean="0"/>
          </a:p>
          <a:p>
            <a:r>
              <a:rPr lang="en-US" altLang="zh-CN" sz="2000"/>
              <a:t> download_service_interface::download_with_index</a:t>
            </a:r>
            <a:r>
              <a:rPr lang="en-US" altLang="zh-CN" sz="2000" smtClean="0"/>
              <a:t>():</a:t>
            </a:r>
          </a:p>
          <a:p>
            <a:pPr marL="0" indent="0">
              <a:buNone/>
            </a:pPr>
            <a:r>
              <a:rPr lang="en-US" altLang="zh-CN" sz="2000" smtClean="0"/>
              <a:t>     down_load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data_serv</a:t>
            </a:r>
            <a:r>
              <a:rPr lang="zh-CN" altLang="en-US" sz="2000" smtClean="0"/>
              <a:t>之间进行</a:t>
            </a:r>
            <a:r>
              <a:rPr lang="en-US" altLang="zh-CN" sz="2000" smtClean="0"/>
              <a:t>IPC(socket</a:t>
            </a:r>
            <a:r>
              <a:rPr lang="zh-CN" altLang="en-US" sz="2000" smtClean="0"/>
              <a:t>通信</a:t>
            </a:r>
            <a:r>
              <a:rPr lang="en-US" altLang="zh-CN" sz="2000" smtClean="0"/>
              <a:t>), </a:t>
            </a:r>
            <a:r>
              <a:rPr lang="zh-CN" altLang="en-US" sz="2000" smtClean="0"/>
              <a:t>由</a:t>
            </a:r>
            <a:r>
              <a:rPr lang="en-US" altLang="zh-CN" sz="2000" smtClean="0"/>
              <a:t>down_load </a:t>
            </a:r>
            <a:r>
              <a:rPr lang="zh-CN" altLang="en-US" sz="2000" smtClean="0"/>
              <a:t>提交某 个表的下装请求</a:t>
            </a:r>
            <a:r>
              <a:rPr lang="en-US" altLang="zh-CN" sz="2000" smtClean="0"/>
              <a:t>, data_serv</a:t>
            </a:r>
            <a:r>
              <a:rPr lang="zh-CN" altLang="en-US" sz="2000" smtClean="0"/>
              <a:t>以该表的元信息作为响应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COdbTable::CreateTable</a:t>
            </a:r>
            <a:r>
              <a:rPr lang="en-US" altLang="zh-CN" sz="2000" smtClean="0"/>
              <a:t>():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</a:t>
            </a:r>
            <a:r>
              <a:rPr lang="zh-CN" altLang="en-US" sz="2000" smtClean="0"/>
              <a:t>读取表文件</a:t>
            </a:r>
            <a:r>
              <a:rPr lang="en-US" altLang="zh-CN" sz="2000" smtClean="0"/>
              <a:t>,</a:t>
            </a:r>
            <a:r>
              <a:rPr lang="zh-CN" altLang="en-US" sz="2000" smtClean="0"/>
              <a:t>设置表控制结构</a:t>
            </a:r>
            <a:r>
              <a:rPr lang="en-US" altLang="zh-CN" sz="2000" smtClean="0"/>
              <a:t>,</a:t>
            </a:r>
            <a:r>
              <a:rPr lang="zh-CN" altLang="en-US" sz="2000" smtClean="0"/>
              <a:t>域控制结构</a:t>
            </a:r>
            <a:r>
              <a:rPr lang="en-US" altLang="zh-CN" sz="2000" smtClean="0"/>
              <a:t>,</a:t>
            </a:r>
            <a:r>
              <a:rPr lang="zh-CN" altLang="en-US" sz="2000" smtClean="0"/>
              <a:t>建立索引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整个下装过程其实就是在设置  </a:t>
            </a:r>
            <a:r>
              <a:rPr lang="en-US" altLang="zh-CN" sz="2000" smtClean="0"/>
              <a:t>context-app-table</a:t>
            </a:r>
            <a:r>
              <a:rPr lang="zh-CN" altLang="en-US" sz="2000" smtClean="0"/>
              <a:t>三级管理结构</a:t>
            </a:r>
            <a:r>
              <a:rPr lang="en-US" altLang="zh-CN" sz="2000" smtClean="0"/>
              <a:t>.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510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多进程并发存取实时库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235812"/>
              </p:ext>
            </p:extLst>
          </p:nvPr>
        </p:nvGraphicFramePr>
        <p:xfrm>
          <a:off x="457200" y="1412776"/>
          <a:ext cx="8229600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5706280" imgH="3131769" progId="Visio.Drawing.11">
                  <p:embed/>
                </p:oleObj>
              </mc:Choice>
              <mc:Fallback>
                <p:oleObj name="Visio" r:id="rId3" imgW="5706280" imgH="31317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12776"/>
                        <a:ext cx="8229600" cy="451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1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多进程并发存取实时库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99517"/>
              </p:ext>
            </p:extLst>
          </p:nvPr>
        </p:nvGraphicFramePr>
        <p:xfrm>
          <a:off x="673100" y="1935163"/>
          <a:ext cx="7796213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5562132" imgH="3131769" progId="Visio.Drawing.11">
                  <p:embed/>
                </p:oleObj>
              </mc:Choice>
              <mc:Fallback>
                <p:oleObj name="Visio" r:id="rId3" imgW="5562132" imgH="31317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1935163"/>
                        <a:ext cx="7796213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6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锁机制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000"/>
              <a:t>LOCK_STRU  (</a:t>
            </a:r>
            <a:r>
              <a:rPr lang="en-US" altLang="zh-CN" sz="2000" smtClean="0"/>
              <a:t>odb_lib_5000_new/inc/odb_prv_struct.h)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struct LOCK_STRU{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DB_OBJECT_T lock_object</a:t>
            </a:r>
            <a:r>
              <a:rPr lang="en-US" altLang="zh-CN" sz="2000" smtClean="0"/>
              <a:t>; /*</a:t>
            </a:r>
            <a:r>
              <a:rPr lang="zh-CN" altLang="en-US" sz="2000" smtClean="0"/>
              <a:t>锁的粒度</a:t>
            </a:r>
            <a:r>
              <a:rPr lang="en-US" altLang="zh-CN" sz="2000" smtClean="0"/>
              <a:t>*/</a:t>
            </a:r>
          </a:p>
          <a:p>
            <a:pPr marL="0" indent="0">
              <a:buNone/>
            </a:pPr>
            <a:r>
              <a:rPr lang="en-US" altLang="zh-CN" sz="2000" smtClean="0"/>
              <a:t>    </a:t>
            </a:r>
            <a:r>
              <a:rPr lang="en-US" altLang="zh-CN" sz="2000"/>
              <a:t>DB_LOCK_T   lock_type</a:t>
            </a:r>
            <a:r>
              <a:rPr lang="en-US" altLang="zh-CN" sz="2000" smtClean="0"/>
              <a:t>; /*</a:t>
            </a:r>
            <a:r>
              <a:rPr lang="zh-CN" altLang="en-US" sz="2000" smtClean="0"/>
              <a:t>锁类型</a:t>
            </a:r>
            <a:r>
              <a:rPr lang="en-US" altLang="zh-CN" sz="2000" smtClean="0"/>
              <a:t>*/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int         lock_num;</a:t>
            </a:r>
          </a:p>
          <a:p>
            <a:pPr marL="0" indent="0">
              <a:buNone/>
            </a:pPr>
            <a:r>
              <a:rPr lang="en-US" altLang="zh-CN" sz="2000"/>
              <a:t>    int         lock_pid;</a:t>
            </a:r>
          </a:p>
          <a:p>
            <a:pPr marL="0" indent="0">
              <a:buNone/>
            </a:pPr>
            <a:r>
              <a:rPr lang="en-US" altLang="zh-CN" sz="2000"/>
              <a:t>    int         sem_key;</a:t>
            </a:r>
          </a:p>
          <a:p>
            <a:pPr marL="0" indent="0">
              <a:buNone/>
            </a:pPr>
            <a:r>
              <a:rPr lang="en-US" altLang="zh-CN" sz="2000"/>
              <a:t>    int         sem_no;</a:t>
            </a:r>
          </a:p>
          <a:p>
            <a:pPr marL="0" indent="0">
              <a:buNone/>
            </a:pPr>
            <a:r>
              <a:rPr lang="en-US" altLang="zh-CN" sz="2000"/>
              <a:t>    int         back_no;</a:t>
            </a:r>
          </a:p>
          <a:p>
            <a:pPr marL="0" indent="0">
              <a:buNone/>
            </a:pPr>
            <a:r>
              <a:rPr lang="en-US" altLang="zh-CN" sz="2000"/>
              <a:t>    int     reserved[2</a:t>
            </a:r>
            <a:r>
              <a:rPr lang="en-US" altLang="zh-CN" sz="2000" smtClean="0"/>
              <a:t>];</a:t>
            </a:r>
          </a:p>
          <a:p>
            <a:pPr marL="0" indent="0">
              <a:buNone/>
            </a:pPr>
            <a:r>
              <a:rPr lang="en-US" altLang="zh-CN" sz="2000" smtClean="0"/>
              <a:t>   }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smtClean="0"/>
              <a:t>DB_LOCK_T , DB_OBJECT_T(odb_lib_5000_new/inc/odb_define.h)</a:t>
            </a:r>
          </a:p>
          <a:p>
            <a:pPr marL="0" indent="0">
              <a:buNone/>
            </a:pPr>
            <a:r>
              <a:rPr lang="en-US" altLang="zh-CN" sz="2000"/>
              <a:t>enum DB_LOCK_T</a:t>
            </a:r>
          </a:p>
          <a:p>
            <a:pPr marL="0" indent="0">
              <a:buNone/>
            </a:pPr>
            <a:r>
              <a:rPr lang="en-US" altLang="zh-CN" sz="2000"/>
              <a:t>{</a:t>
            </a:r>
          </a:p>
          <a:p>
            <a:pPr marL="0" indent="0">
              <a:buNone/>
            </a:pPr>
            <a:r>
              <a:rPr lang="en-US" altLang="zh-CN" sz="2000"/>
              <a:t>	DB_LOCK_NONE    = 0,</a:t>
            </a:r>
          </a:p>
          <a:p>
            <a:pPr marL="0" indent="0">
              <a:buNone/>
            </a:pPr>
            <a:r>
              <a:rPr lang="en-US" altLang="zh-CN" sz="2000"/>
              <a:t>	DB_LOCK_READ    = 1,</a:t>
            </a:r>
          </a:p>
          <a:p>
            <a:pPr marL="0" indent="0">
              <a:buNone/>
            </a:pPr>
            <a:r>
              <a:rPr lang="en-US" altLang="zh-CN" sz="2000"/>
              <a:t>	DB_LOCK_WRITE   = 2</a:t>
            </a:r>
          </a:p>
          <a:p>
            <a:pPr marL="0" indent="0">
              <a:buNone/>
            </a:pPr>
            <a:r>
              <a:rPr lang="en-US" altLang="zh-CN" sz="2000" smtClean="0"/>
              <a:t>};</a:t>
            </a:r>
          </a:p>
          <a:p>
            <a:pPr marL="0" indent="0">
              <a:buNone/>
            </a:pPr>
            <a:r>
              <a:rPr lang="en-US" altLang="zh-CN" sz="2000"/>
              <a:t>enum DB_OBJECT_T</a:t>
            </a:r>
          </a:p>
          <a:p>
            <a:pPr marL="0" indent="0">
              <a:buNone/>
            </a:pPr>
            <a:r>
              <a:rPr lang="en-US" altLang="zh-CN" sz="2000"/>
              <a:t>{</a:t>
            </a:r>
          </a:p>
          <a:p>
            <a:pPr marL="0" indent="0">
              <a:buNone/>
            </a:pPr>
            <a:r>
              <a:rPr lang="en-US" altLang="zh-CN" sz="2000"/>
              <a:t>	OBJECT_NONE          = 0,</a:t>
            </a:r>
          </a:p>
          <a:p>
            <a:pPr marL="0" indent="0">
              <a:buNone/>
            </a:pPr>
            <a:r>
              <a:rPr lang="en-US" altLang="zh-CN" sz="2000"/>
              <a:t>	OBJECT_SYSTEM        = 1, </a:t>
            </a:r>
            <a:r>
              <a:rPr lang="en-US" altLang="zh-CN" sz="2000" smtClean="0"/>
              <a:t>/*  SYS_CONTEXT_TAB has </a:t>
            </a:r>
            <a:r>
              <a:rPr lang="en-US" altLang="zh-CN" sz="2000"/>
              <a:t>a</a:t>
            </a:r>
            <a:r>
              <a:rPr lang="zh-CN" altLang="en-US" sz="2000" smtClean="0"/>
              <a:t> </a:t>
            </a:r>
            <a:r>
              <a:rPr lang="en-US" altLang="zh-CN" sz="2000" smtClean="0"/>
              <a:t>LOCK_STRU member*/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OBJECT_APP           = 2, </a:t>
            </a:r>
            <a:r>
              <a:rPr lang="en-US" altLang="zh-CN" sz="2000" smtClean="0"/>
              <a:t>     /*   DB_APP_TAB </a:t>
            </a:r>
            <a:r>
              <a:rPr lang="en-US" altLang="zh-CN" sz="2000"/>
              <a:t>has a</a:t>
            </a:r>
            <a:r>
              <a:rPr lang="zh-CN" altLang="en-US" sz="2000"/>
              <a:t> </a:t>
            </a:r>
            <a:r>
              <a:rPr lang="en-US" altLang="zh-CN" sz="2000"/>
              <a:t>LOCK_STRU member </a:t>
            </a:r>
            <a:r>
              <a:rPr lang="en-US" altLang="zh-CN" sz="2000" smtClean="0"/>
              <a:t>*/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OBJECT_TABLE         = </a:t>
            </a:r>
            <a:r>
              <a:rPr lang="en-US" altLang="zh-CN" sz="2000" smtClean="0"/>
              <a:t>3    /*   DB_STDB has a LOCK_STRU member*/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16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锁机制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FF0000"/>
                </a:solidFill>
              </a:rPr>
              <a:t>d5000 </a:t>
            </a:r>
            <a:r>
              <a:rPr lang="zh-CN" altLang="en-US" sz="2000" b="1" smtClean="0">
                <a:solidFill>
                  <a:srgbClr val="FF0000"/>
                </a:solidFill>
              </a:rPr>
              <a:t>实时库的锁的粒度为 系统</a:t>
            </a:r>
            <a:r>
              <a:rPr lang="en-US" altLang="zh-CN" sz="2000" b="1" smtClean="0">
                <a:solidFill>
                  <a:srgbClr val="FF0000"/>
                </a:solidFill>
              </a:rPr>
              <a:t>,</a:t>
            </a:r>
            <a:r>
              <a:rPr lang="zh-CN" altLang="en-US" sz="2000" b="1" smtClean="0">
                <a:solidFill>
                  <a:srgbClr val="FF0000"/>
                </a:solidFill>
              </a:rPr>
              <a:t>应用和表</a:t>
            </a:r>
            <a:r>
              <a:rPr lang="en-US" altLang="zh-CN" sz="2000" b="1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b="1" smtClean="0">
                <a:solidFill>
                  <a:srgbClr val="FF0000"/>
                </a:solidFill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d5000 </a:t>
            </a:r>
            <a:r>
              <a:rPr lang="zh-CN" altLang="en-US" sz="2000" b="1" smtClean="0">
                <a:solidFill>
                  <a:srgbClr val="FF0000"/>
                </a:solidFill>
              </a:rPr>
              <a:t>的多道程序并发存取实时库</a:t>
            </a:r>
            <a:r>
              <a:rPr lang="en-US" altLang="zh-CN" sz="2000" b="1" smtClean="0">
                <a:solidFill>
                  <a:srgbClr val="FF0000"/>
                </a:solidFill>
              </a:rPr>
              <a:t>,</a:t>
            </a:r>
            <a:r>
              <a:rPr lang="zh-CN" altLang="en-US" sz="2000" b="1" smtClean="0">
                <a:solidFill>
                  <a:srgbClr val="FF0000"/>
                </a:solidFill>
              </a:rPr>
              <a:t>并没有使用共享内存的机制</a:t>
            </a:r>
            <a:r>
              <a:rPr lang="en-US" altLang="zh-CN" sz="2000" b="1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smtClean="0"/>
              <a:t>d5000 </a:t>
            </a:r>
            <a:r>
              <a:rPr lang="zh-CN" altLang="en-US" sz="2000" smtClean="0"/>
              <a:t>锁的实现采用了</a:t>
            </a:r>
            <a:r>
              <a:rPr lang="en-US" altLang="zh-CN" sz="2000" smtClean="0"/>
              <a:t>System V semphore </a:t>
            </a:r>
            <a:r>
              <a:rPr lang="zh-CN" altLang="en-US" sz="2000" smtClean="0"/>
              <a:t>机制</a:t>
            </a:r>
            <a:r>
              <a:rPr lang="en-US" altLang="zh-CN" sz="2000" smtClean="0"/>
              <a:t>. </a:t>
            </a:r>
            <a:r>
              <a:rPr lang="zh-CN" altLang="en-US" sz="2000" smtClean="0"/>
              <a:t>主要源文件有</a:t>
            </a:r>
            <a:r>
              <a:rPr lang="en-US" altLang="zh-CN" sz="200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000" smtClean="0"/>
              <a:t>odb_common.cpp(odb_lib_5000_new\src)</a:t>
            </a:r>
          </a:p>
          <a:p>
            <a:pPr marL="0" indent="0">
              <a:buNone/>
            </a:pPr>
            <a:r>
              <a:rPr lang="en-US" altLang="zh-CN" sz="2000" smtClean="0"/>
              <a:t>     odb_common.h(odb_lib_5000_new\inc)</a:t>
            </a:r>
          </a:p>
          <a:p>
            <a:pPr marL="0" indent="0">
              <a:buNone/>
            </a:pPr>
            <a:r>
              <a:rPr lang="zh-CN" altLang="en-US" sz="2000" smtClean="0"/>
              <a:t>     使用</a:t>
            </a:r>
            <a:r>
              <a:rPr lang="en-US" altLang="zh-CN" sz="2000"/>
              <a:t>semget,semctl,semop</a:t>
            </a:r>
            <a:r>
              <a:rPr lang="zh-CN" altLang="en-US" sz="2000"/>
              <a:t>等函数编写了若干类静态函数</a:t>
            </a:r>
            <a:r>
              <a:rPr lang="en-US" altLang="zh-CN" sz="200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 odb_lock.cpp </a:t>
            </a:r>
            <a:r>
              <a:rPr lang="en-US" altLang="zh-CN" sz="2000"/>
              <a:t>(odb_lib_5000_new\src)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 odb_lock.h(odb_lib_5000_new\inc)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</a:t>
            </a:r>
            <a:r>
              <a:rPr lang="zh-CN" altLang="en-US" sz="2000" smtClean="0"/>
              <a:t>使用</a:t>
            </a:r>
            <a:r>
              <a:rPr lang="en-US" altLang="zh-CN" sz="2000" smtClean="0"/>
              <a:t>odb_common.h</a:t>
            </a:r>
            <a:r>
              <a:rPr lang="zh-CN" altLang="en-US" sz="2000" smtClean="0"/>
              <a:t>中的函数编写了若干类静态函数</a:t>
            </a:r>
            <a:r>
              <a:rPr lang="en-US" altLang="zh-CN" sz="200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 odb_autolock.cpp(odb_lib_5000_new\src)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odb_autolock.h(odb_lib_5000_new\inc)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</a:t>
            </a:r>
            <a:r>
              <a:rPr lang="zh-CN" altLang="en-US" sz="2000" smtClean="0"/>
              <a:t>定义了</a:t>
            </a:r>
            <a:r>
              <a:rPr lang="en-US" altLang="zh-CN" sz="2000" smtClean="0"/>
              <a:t>CRWLock</a:t>
            </a:r>
            <a:r>
              <a:rPr lang="zh-CN" altLang="en-US" sz="2000" smtClean="0"/>
              <a:t>类</a:t>
            </a:r>
            <a:r>
              <a:rPr lang="en-US" altLang="zh-CN" sz="2000" smtClean="0"/>
              <a:t>----</a:t>
            </a:r>
            <a:r>
              <a:rPr lang="zh-CN" altLang="en-US" sz="2000" smtClean="0"/>
              <a:t>读写锁</a:t>
            </a:r>
            <a:r>
              <a:rPr lang="en-US" altLang="zh-CN" sz="2000" smtClean="0"/>
              <a:t>, </a:t>
            </a:r>
            <a:r>
              <a:rPr lang="zh-CN" altLang="en-US" sz="2000" smtClean="0"/>
              <a:t>该类通过</a:t>
            </a:r>
            <a:r>
              <a:rPr lang="en-US" altLang="zh-CN" sz="2000" smtClean="0"/>
              <a:t>odb_lock.h</a:t>
            </a:r>
            <a:r>
              <a:rPr lang="zh-CN" altLang="en-US" sz="2000" smtClean="0"/>
              <a:t>中定义的函数实现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pPr>
              <a:buFont typeface="Wingdings" pitchFamily="2" charset="2"/>
              <a:buChar char="l"/>
            </a:pPr>
            <a:r>
              <a:rPr lang="en-US" altLang="zh-CN" sz="2000"/>
              <a:t> </a:t>
            </a:r>
            <a:r>
              <a:rPr lang="en-US" altLang="zh-CN" sz="2000" smtClean="0"/>
              <a:t>System V semaphore </a:t>
            </a:r>
            <a:r>
              <a:rPr lang="zh-CN" altLang="en-US" sz="2000" smtClean="0"/>
              <a:t>提供了信号量集合</a:t>
            </a:r>
            <a:r>
              <a:rPr lang="en-US" altLang="zh-CN" sz="2000" smtClean="0"/>
              <a:t>,</a:t>
            </a:r>
            <a:r>
              <a:rPr lang="zh-CN" altLang="en-US" sz="2000" smtClean="0"/>
              <a:t>可以原子性的申请和释放一组资源</a:t>
            </a:r>
            <a:r>
              <a:rPr lang="en-US" altLang="zh-CN" sz="2000" smtClean="0"/>
              <a:t>. </a:t>
            </a:r>
            <a:r>
              <a:rPr lang="zh-CN" altLang="en-US" sz="2000" smtClean="0"/>
              <a:t>多个用户程序通过给</a:t>
            </a:r>
            <a:r>
              <a:rPr lang="en-US" altLang="zh-CN" sz="2000" smtClean="0"/>
              <a:t>semget</a:t>
            </a:r>
            <a:r>
              <a:rPr lang="zh-CN" altLang="en-US" sz="2000" smtClean="0"/>
              <a:t>函数传递相同的</a:t>
            </a:r>
            <a:r>
              <a:rPr lang="en-US" altLang="zh-CN" sz="2000"/>
              <a:t>K</a:t>
            </a:r>
            <a:r>
              <a:rPr lang="en-US" altLang="zh-CN" sz="2000" smtClean="0"/>
              <a:t>ey,</a:t>
            </a:r>
            <a:r>
              <a:rPr lang="zh-CN" altLang="en-US" sz="2000" smtClean="0"/>
              <a:t>创建新的信号量集合</a:t>
            </a:r>
            <a:r>
              <a:rPr lang="en-US" altLang="zh-CN" sz="2000" smtClean="0"/>
              <a:t>,</a:t>
            </a:r>
            <a:r>
              <a:rPr lang="zh-CN" altLang="en-US" sz="2000" smtClean="0"/>
              <a:t>或获得其他进程以创建的信号量集合</a:t>
            </a:r>
            <a:r>
              <a:rPr lang="en-US" altLang="zh-CN" sz="2000" smtClean="0"/>
              <a:t>.  semget </a:t>
            </a:r>
            <a:r>
              <a:rPr lang="zh-CN" altLang="en-US" sz="2000" smtClean="0"/>
              <a:t>返回系统用于唯一标识信号量的</a:t>
            </a:r>
            <a:r>
              <a:rPr lang="en-US" altLang="zh-CN" sz="2000" smtClean="0"/>
              <a:t>Identifier</a:t>
            </a:r>
            <a:r>
              <a:rPr lang="zh-CN" altLang="en-US" sz="2000" smtClean="0"/>
              <a:t>作为之后</a:t>
            </a:r>
            <a:r>
              <a:rPr lang="en-US" altLang="zh-CN" sz="2000" smtClean="0"/>
              <a:t>semctl,semop</a:t>
            </a:r>
            <a:r>
              <a:rPr lang="zh-CN" altLang="en-US" sz="2000" smtClean="0"/>
              <a:t>的参数</a:t>
            </a:r>
            <a:r>
              <a:rPr lang="en-US" altLang="zh-CN" sz="200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smtClean="0"/>
              <a:t>CRWLock</a:t>
            </a:r>
            <a:r>
              <a:rPr lang="zh-CN" altLang="en-US" sz="2000" smtClean="0"/>
              <a:t>类总共有</a:t>
            </a:r>
            <a:r>
              <a:rPr lang="en-US" altLang="zh-CN" sz="2000" smtClean="0"/>
              <a:t>3</a:t>
            </a:r>
            <a:r>
              <a:rPr lang="zh-CN" altLang="en-US" sz="2000" smtClean="0"/>
              <a:t>成员函数</a:t>
            </a:r>
            <a:r>
              <a:rPr lang="en-US" altLang="zh-CN" sz="2000" smtClean="0"/>
              <a:t>, CRWLock  </a:t>
            </a:r>
            <a:r>
              <a:rPr lang="zh-CN" altLang="en-US" sz="2000" smtClean="0"/>
              <a:t>调用</a:t>
            </a:r>
            <a:r>
              <a:rPr lang="en-US" altLang="zh-CN" sz="2000" smtClean="0"/>
              <a:t>odb_lock.h 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lock</a:t>
            </a:r>
            <a:r>
              <a:rPr lang="zh-CN" altLang="en-US" sz="2000" smtClean="0"/>
              <a:t>函数申请锁</a:t>
            </a:r>
            <a:r>
              <a:rPr lang="en-US" altLang="zh-CN" sz="2000" smtClean="0"/>
              <a:t>,~CRWLock </a:t>
            </a:r>
            <a:r>
              <a:rPr lang="zh-CN" altLang="en-US" sz="2000" smtClean="0"/>
              <a:t>调用</a:t>
            </a:r>
            <a:r>
              <a:rPr lang="en-US" altLang="zh-CN" sz="2000" smtClean="0"/>
              <a:t>unlock</a:t>
            </a:r>
            <a:r>
              <a:rPr lang="zh-CN" altLang="en-US" sz="2000" smtClean="0"/>
              <a:t>释放锁</a:t>
            </a:r>
            <a:r>
              <a:rPr lang="en-US" altLang="zh-CN" sz="2000"/>
              <a:t>, </a:t>
            </a:r>
            <a:r>
              <a:rPr lang="en-US" altLang="zh-CN" sz="2000" smtClean="0"/>
              <a:t>ChangeLockType </a:t>
            </a:r>
            <a:r>
              <a:rPr lang="zh-CN" altLang="en-US" sz="2000" smtClean="0"/>
              <a:t>释放当前类型的锁</a:t>
            </a:r>
            <a:r>
              <a:rPr lang="en-US" altLang="zh-CN" sz="2000" smtClean="0"/>
              <a:t>,</a:t>
            </a:r>
            <a:r>
              <a:rPr lang="zh-CN" altLang="en-US" sz="2000" smtClean="0"/>
              <a:t>申请参数列表中指定类型的锁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pPr>
              <a:buFont typeface="Wingdings" pitchFamily="2" charset="2"/>
              <a:buChar char="l"/>
            </a:pPr>
            <a:endParaRPr lang="en-US" altLang="zh-CN" sz="2000"/>
          </a:p>
          <a:p>
            <a:pPr>
              <a:buFont typeface="Wingdings" pitchFamily="2" charset="2"/>
              <a:buChar char="l"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481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锁机制</a:t>
            </a:r>
            <a:r>
              <a:rPr lang="en-US" altLang="zh-CN" smtClean="0"/>
              <a:t>-</a:t>
            </a:r>
            <a:r>
              <a:rPr lang="zh-CN" altLang="en-US" smtClean="0"/>
              <a:t>锁的标识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smtClean="0"/>
              <a:t>COdbTable::CreateTable </a:t>
            </a:r>
            <a:r>
              <a:rPr lang="zh-CN" altLang="en-US" sz="2000"/>
              <a:t>函数</a:t>
            </a:r>
            <a:r>
              <a:rPr lang="zh-CN" altLang="en-US" sz="2000" smtClean="0"/>
              <a:t> </a:t>
            </a:r>
            <a:r>
              <a:rPr lang="en-US" altLang="zh-CN" sz="2000" smtClean="0"/>
              <a:t>(rtdbms\odb_lib_5000_new\src\</a:t>
            </a:r>
            <a:r>
              <a:rPr lang="en-US" altLang="zh-CN" sz="2000"/>
              <a:t> odb_table.cpp</a:t>
            </a:r>
            <a:r>
              <a:rPr lang="en-US" altLang="zh-CN" sz="2000" smtClean="0"/>
              <a:t>)  </a:t>
            </a:r>
            <a:r>
              <a:rPr lang="zh-CN" altLang="en-US" sz="2000" smtClean="0"/>
              <a:t>为每个表文件设定一个</a:t>
            </a:r>
            <a:r>
              <a:rPr lang="en-US" altLang="zh-CN" sz="2000" smtClean="0"/>
              <a:t>LOCK_STRU</a:t>
            </a:r>
            <a:r>
              <a:rPr lang="zh-CN" altLang="en-US" sz="2000" smtClean="0"/>
              <a:t>对象</a:t>
            </a:r>
            <a:r>
              <a:rPr lang="en-US" altLang="zh-CN" sz="2000" smtClean="0"/>
              <a:t>,</a:t>
            </a:r>
            <a:r>
              <a:rPr lang="zh-CN" altLang="en-US" sz="2000" smtClean="0"/>
              <a:t>该</a:t>
            </a:r>
            <a:r>
              <a:rPr lang="en-US" altLang="zh-CN" sz="2000" smtClean="0"/>
              <a:t>l</a:t>
            </a:r>
            <a:r>
              <a:rPr lang="zh-CN" altLang="en-US" sz="2000" smtClean="0"/>
              <a:t>对象对应系统中的一个信号量</a:t>
            </a:r>
            <a:r>
              <a:rPr lang="en-US" altLang="zh-CN" sz="2000" smtClean="0"/>
              <a:t>,</a:t>
            </a:r>
            <a:r>
              <a:rPr lang="zh-CN" altLang="en-US" sz="2000" smtClean="0"/>
              <a:t>该信号量通过 所在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</a:t>
            </a:r>
            <a:r>
              <a:rPr lang="zh-CN" altLang="en-US" sz="2000" smtClean="0">
                <a:solidFill>
                  <a:srgbClr val="FF0000"/>
                </a:solidFill>
              </a:rPr>
              <a:t>信号量集</a:t>
            </a:r>
            <a:r>
              <a:rPr lang="en-US" altLang="zh-CN" sz="2000" smtClean="0">
                <a:solidFill>
                  <a:srgbClr val="FF0000"/>
                </a:solidFill>
              </a:rPr>
              <a:t>Key</a:t>
            </a:r>
            <a:r>
              <a:rPr lang="en-US" altLang="zh-CN" sz="2000" smtClean="0"/>
              <a:t> (LOCK_STRU .sem_key)  </a:t>
            </a:r>
            <a:r>
              <a:rPr lang="zh-CN" altLang="en-US" sz="2000" smtClean="0"/>
              <a:t>和在该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</a:t>
            </a:r>
            <a:r>
              <a:rPr lang="zh-CN" altLang="en-US" sz="2000" smtClean="0">
                <a:solidFill>
                  <a:srgbClr val="FF0000"/>
                </a:solidFill>
              </a:rPr>
              <a:t>信号量集中的编号</a:t>
            </a:r>
            <a:r>
              <a:rPr lang="en-US" altLang="zh-CN" sz="2000"/>
              <a:t>(LOCK_STRU .</a:t>
            </a:r>
            <a:r>
              <a:rPr lang="en-US" altLang="zh-CN" sz="2000" smtClean="0"/>
              <a:t>sem_no)  </a:t>
            </a:r>
            <a:r>
              <a:rPr lang="zh-CN" altLang="en-US" sz="2000" smtClean="0"/>
              <a:t>唯一标识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   </a:t>
            </a:r>
            <a:r>
              <a:rPr lang="zh-CN" altLang="en-US" sz="2000" smtClean="0"/>
              <a:t>每个信号量集有</a:t>
            </a:r>
            <a:r>
              <a:rPr lang="en-US" altLang="zh-CN" sz="2000" smtClean="0"/>
              <a:t>MAX_SEM_NUM(=25)</a:t>
            </a:r>
            <a:r>
              <a:rPr lang="zh-CN" altLang="en-US" sz="2000" smtClean="0"/>
              <a:t>个信号量</a:t>
            </a:r>
            <a:r>
              <a:rPr lang="en-US" altLang="zh-CN" sz="2000" smtClean="0"/>
              <a:t>. </a:t>
            </a:r>
          </a:p>
          <a:p>
            <a:pPr marL="0" indent="0">
              <a:buNone/>
            </a:pPr>
            <a:r>
              <a:rPr lang="en-US" altLang="zh-CN" sz="2000" smtClean="0"/>
              <a:t>	int </a:t>
            </a:r>
            <a:r>
              <a:rPr lang="en-US" altLang="zh-CN" sz="2000"/>
              <a:t>app_family </a:t>
            </a:r>
            <a:r>
              <a:rPr lang="en-US" altLang="zh-CN" sz="2000" smtClean="0"/>
              <a:t>= </a:t>
            </a:r>
            <a:r>
              <a:rPr lang="en-US" altLang="zh-CN" sz="2000"/>
              <a:t>app_no / RTDB_APP_MOD;</a:t>
            </a:r>
          </a:p>
          <a:p>
            <a:pPr marL="0" indent="0">
              <a:buNone/>
            </a:pPr>
            <a:r>
              <a:rPr lang="en-US" altLang="zh-CN" sz="2000" smtClean="0"/>
              <a:t>	int </a:t>
            </a:r>
            <a:r>
              <a:rPr lang="en-US" altLang="zh-CN" sz="2000"/>
              <a:t>sem_id = RTDB_TABLE_SEM_KEY - 1</a:t>
            </a:r>
            <a:r>
              <a:rPr lang="en-US" altLang="zh-CN" sz="2000" smtClean="0"/>
              <a:t>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sem_id += app_family;</a:t>
            </a:r>
          </a:p>
          <a:p>
            <a:pPr marL="0" indent="0">
              <a:buNone/>
            </a:pPr>
            <a:r>
              <a:rPr lang="en-US" altLang="zh-CN" sz="2000"/>
              <a:t>	sem_id = (sem_id * 1000 + app_no % RTDB_APP_MOD) * 0x10;</a:t>
            </a:r>
          </a:p>
          <a:p>
            <a:pPr marL="0" indent="0">
              <a:buNone/>
            </a:pPr>
            <a:r>
              <a:rPr lang="en-US" altLang="zh-CN" sz="2000" b="1" smtClean="0"/>
              <a:t>	m_StdbTabPtr-</a:t>
            </a:r>
            <a:r>
              <a:rPr lang="en-US" altLang="zh-CN" sz="2000" b="1"/>
              <a:t>&gt;lock.sem_key     = sem_id  + </a:t>
            </a:r>
            <a:r>
              <a:rPr lang="en-US" altLang="zh-CN" sz="2000" b="1" smtClean="0"/>
              <a:t>table_no</a:t>
            </a:r>
          </a:p>
          <a:p>
            <a:pPr marL="0" indent="0">
              <a:buNone/>
            </a:pPr>
            <a:r>
              <a:rPr lang="en-US" altLang="zh-CN" sz="2000" b="1"/>
              <a:t> </a:t>
            </a:r>
            <a:r>
              <a:rPr lang="en-US" altLang="zh-CN" sz="2000" b="1" smtClean="0"/>
              <a:t>                                                                   </a:t>
            </a:r>
            <a:r>
              <a:rPr lang="en-US" altLang="zh-CN" sz="2000" b="1"/>
              <a:t>/ MAX_SEM_NUM;</a:t>
            </a:r>
          </a:p>
          <a:p>
            <a:pPr marL="0" indent="0">
              <a:buNone/>
            </a:pPr>
            <a:r>
              <a:rPr lang="en-US" altLang="zh-CN" sz="2000" b="1"/>
              <a:t>	m_StdbTabPtr-&gt;lock.sem_no      = table_no % MAX_SEM_NUM;</a:t>
            </a:r>
          </a:p>
          <a:p>
            <a:pPr marL="0" indent="0">
              <a:buNone/>
            </a:pPr>
            <a:r>
              <a:rPr lang="en-US" altLang="zh-CN" sz="2000" b="1"/>
              <a:t>		m_StdbTabPtr-&gt;lock.back_no  </a:t>
            </a:r>
            <a:r>
              <a:rPr lang="en-US" altLang="zh-CN" sz="2000" b="1" smtClean="0"/>
              <a:t>= </a:t>
            </a:r>
            <a:r>
              <a:rPr lang="en-US" altLang="zh-CN" sz="2000" b="1"/>
              <a:t>table_no;</a:t>
            </a:r>
          </a:p>
        </p:txBody>
      </p:sp>
    </p:spTree>
    <p:extLst>
      <p:ext uri="{BB962C8B-B14F-4D97-AF65-F5344CB8AC3E}">
        <p14:creationId xmlns:p14="http://schemas.microsoft.com/office/powerpoint/2010/main" val="20256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down_load</a:t>
            </a:r>
            <a:r>
              <a:rPr lang="en-US" altLang="zh-CN" smtClean="0"/>
              <a:t> 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down_load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err="1" smtClean="0">
                <a:latin typeface="+mn-ea"/>
              </a:rPr>
              <a:t>d5000</a:t>
            </a:r>
            <a:r>
              <a:rPr lang="en-US" altLang="zh-CN" smtClean="0">
                <a:latin typeface="+mn-ea"/>
              </a:rPr>
              <a:t> </a:t>
            </a:r>
            <a:r>
              <a:rPr lang="en-US" altLang="zh-CN" err="1" smtClean="0">
                <a:latin typeface="+mn-ea"/>
              </a:rPr>
              <a:t>rtdbms</a:t>
            </a:r>
            <a:r>
              <a:rPr lang="zh-CN" altLang="en-US">
                <a:latin typeface="+mn-ea"/>
              </a:rPr>
              <a:t>中</a:t>
            </a:r>
            <a:r>
              <a:rPr lang="en-US" altLang="zh-CN" smtClean="0">
                <a:latin typeface="+mn-ea"/>
              </a:rPr>
              <a:t>executable</a:t>
            </a:r>
          </a:p>
          <a:p>
            <a:r>
              <a:rPr lang="zh-CN" altLang="en-US" smtClean="0">
                <a:latin typeface="+mn-ea"/>
              </a:rPr>
              <a:t>其功能：从关系库中下装实时库表文件到内存中，并为表中的某些域上建立索引以加快存取，为的表的并发存取建立锁机制以维护表中数据的一致性。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其命令选项：</a:t>
            </a:r>
            <a:endParaRPr lang="en-US" altLang="zh-CN" smtClean="0">
              <a:latin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ea"/>
              </a:rPr>
              <a:t>  </a:t>
            </a:r>
            <a:r>
              <a:rPr lang="en-US" altLang="zh-CN" err="1" smtClean="0">
                <a:latin typeface="+mn-ea"/>
              </a:rPr>
              <a:t>down_load</a:t>
            </a:r>
            <a:r>
              <a:rPr lang="en-US" altLang="zh-CN" smtClean="0">
                <a:latin typeface="+mn-ea"/>
              </a:rPr>
              <a:t> </a:t>
            </a:r>
            <a:r>
              <a:rPr lang="en-US" altLang="zh-CN">
                <a:latin typeface="+mn-ea"/>
              </a:rPr>
              <a:t>[-res] [-</a:t>
            </a:r>
            <a:r>
              <a:rPr lang="en-US" altLang="zh-CN" err="1">
                <a:latin typeface="+mn-ea"/>
              </a:rPr>
              <a:t>ctx</a:t>
            </a:r>
            <a:r>
              <a:rPr lang="en-US" altLang="zh-CN">
                <a:latin typeface="+mn-ea"/>
              </a:rPr>
              <a:t> </a:t>
            </a:r>
            <a:r>
              <a:rPr lang="zh-CN" altLang="en-US">
                <a:latin typeface="+mn-ea"/>
              </a:rPr>
              <a:t>态号 </a:t>
            </a:r>
            <a:r>
              <a:rPr lang="en-US" altLang="zh-CN">
                <a:latin typeface="+mn-ea"/>
              </a:rPr>
              <a:t>] [</a:t>
            </a:r>
            <a:r>
              <a:rPr lang="zh-CN" altLang="en-US">
                <a:latin typeface="+mn-ea"/>
              </a:rPr>
              <a:t>应用名 </a:t>
            </a:r>
            <a:r>
              <a:rPr lang="en-US" altLang="zh-CN">
                <a:latin typeface="+mn-ea"/>
              </a:rPr>
              <a:t>[</a:t>
            </a:r>
            <a:r>
              <a:rPr lang="zh-CN" altLang="en-US">
                <a:latin typeface="+mn-ea"/>
              </a:rPr>
              <a:t>表号</a:t>
            </a:r>
            <a:r>
              <a:rPr lang="en-US" altLang="zh-CN" smtClean="0">
                <a:latin typeface="+mn-ea"/>
              </a:rPr>
              <a:t>]]</a:t>
            </a:r>
          </a:p>
          <a:p>
            <a:pPr marL="0" indent="0">
              <a:buNone/>
            </a:pPr>
            <a:r>
              <a:rPr lang="en-US" altLang="zh-CN">
                <a:latin typeface="+mn-ea"/>
              </a:rPr>
              <a:t> </a:t>
            </a:r>
            <a:r>
              <a:rPr lang="en-US" altLang="zh-CN" smtClean="0">
                <a:latin typeface="+mn-ea"/>
              </a:rPr>
              <a:t>           [-</a:t>
            </a:r>
            <a:r>
              <a:rPr lang="en-US" altLang="zh-CN">
                <a:latin typeface="+mn-ea"/>
              </a:rPr>
              <a:t>case </a:t>
            </a:r>
            <a:r>
              <a:rPr lang="en-US" altLang="zh-CN" err="1">
                <a:latin typeface="+mn-ea"/>
              </a:rPr>
              <a:t>case_id</a:t>
            </a:r>
            <a:r>
              <a:rPr lang="en-US" altLang="zh-CN">
                <a:latin typeface="+mn-ea"/>
              </a:rPr>
              <a:t> ]</a:t>
            </a:r>
            <a:endParaRPr lang="en-US" altLang="zh-CN" smtClean="0">
              <a:latin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锁机制</a:t>
            </a:r>
            <a:r>
              <a:rPr lang="en-US" altLang="zh-CN" smtClean="0"/>
              <a:t>-</a:t>
            </a:r>
            <a:r>
              <a:rPr lang="zh-CN" altLang="en-US" smtClean="0"/>
              <a:t>锁的创建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锁的创建</a:t>
            </a:r>
            <a:r>
              <a:rPr lang="en-US" altLang="zh-CN" sz="2000" smtClean="0"/>
              <a:t>: </a:t>
            </a:r>
            <a:r>
              <a:rPr lang="zh-CN" altLang="en-US" sz="2000" smtClean="0"/>
              <a:t>通过调用函数</a:t>
            </a:r>
            <a:r>
              <a:rPr lang="en-US" altLang="zh-CN" sz="2000" smtClean="0"/>
              <a:t>semget  </a:t>
            </a:r>
            <a:r>
              <a:rPr lang="zh-CN" altLang="en-US" sz="2000" smtClean="0"/>
              <a:t>传入参数</a:t>
            </a:r>
            <a:r>
              <a:rPr lang="en-US" altLang="zh-CN" sz="2000" b="1" smtClean="0"/>
              <a:t>m_StdbTabPtr-</a:t>
            </a:r>
            <a:r>
              <a:rPr lang="en-US" altLang="zh-CN" sz="2000" b="1"/>
              <a:t>&gt;</a:t>
            </a:r>
            <a:r>
              <a:rPr lang="en-US" altLang="zh-CN" sz="2000" b="1" smtClean="0"/>
              <a:t>lock.sem_key </a:t>
            </a:r>
            <a:r>
              <a:rPr lang="zh-CN" altLang="en-US" sz="2000"/>
              <a:t>创建 </a:t>
            </a:r>
            <a:r>
              <a:rPr lang="zh-CN" altLang="en-US" sz="2000" smtClean="0"/>
              <a:t>新的含</a:t>
            </a:r>
            <a:r>
              <a:rPr lang="en-US" altLang="zh-CN" sz="2000" smtClean="0"/>
              <a:t>MAX_SEM_NUM(=25)</a:t>
            </a:r>
            <a:r>
              <a:rPr lang="zh-CN" altLang="en-US" sz="2000" smtClean="0"/>
              <a:t>个信号量的信号量集合或获得已存在的信号量集合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</a:t>
            </a:r>
            <a:r>
              <a:rPr lang="zh-CN" altLang="en-US" sz="2000" smtClean="0"/>
              <a:t>调用堆栈</a:t>
            </a:r>
            <a:r>
              <a:rPr lang="en-US" altLang="zh-CN" sz="2000"/>
              <a:t>: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semget(...)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CCommon::</a:t>
            </a:r>
            <a:r>
              <a:rPr lang="en-US" altLang="zh-CN" sz="2000" smtClean="0"/>
              <a:t>InitSem(...)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ODB::COdbLock:: </a:t>
            </a:r>
            <a:r>
              <a:rPr lang="en-US" altLang="zh-CN" sz="2000" smtClean="0"/>
              <a:t>CtlLock(...)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ODB</a:t>
            </a:r>
            <a:r>
              <a:rPr lang="en-US" altLang="zh-CN" sz="2000"/>
              <a:t>::COdbLock::</a:t>
            </a:r>
            <a:r>
              <a:rPr lang="en-US" altLang="zh-CN" sz="2000" smtClean="0"/>
              <a:t>Lock(...)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CRWLock::CRWLock(...)</a:t>
            </a:r>
            <a:endParaRPr lang="en-US" altLang="zh-CN" sz="2000"/>
          </a:p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锁的初始化</a:t>
            </a:r>
            <a:r>
              <a:rPr lang="en-US" altLang="zh-CN" sz="2000" smtClean="0"/>
              <a:t>:</a:t>
            </a:r>
            <a:r>
              <a:rPr lang="zh-CN" altLang="en-US" sz="2000" smtClean="0"/>
              <a:t>调用</a:t>
            </a:r>
            <a:r>
              <a:rPr lang="en-US" altLang="zh-CN" sz="2000" smtClean="0"/>
              <a:t>semctl</a:t>
            </a:r>
            <a:r>
              <a:rPr lang="zh-CN" altLang="en-US" sz="2000" smtClean="0"/>
              <a:t>函数将每个</a:t>
            </a:r>
            <a:r>
              <a:rPr lang="zh-CN" altLang="en-US" sz="2000"/>
              <a:t>信号量初始化</a:t>
            </a:r>
            <a:r>
              <a:rPr lang="en-US" altLang="zh-CN" sz="2000"/>
              <a:t>1.,</a:t>
            </a:r>
            <a:r>
              <a:rPr lang="zh-CN" altLang="en-US" sz="2000" smtClean="0"/>
              <a:t>调用栈为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 smtClean="0"/>
              <a:t>semctl(...)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CCommon::InitSem(...)</a:t>
            </a:r>
          </a:p>
          <a:p>
            <a:pPr marL="0" indent="0">
              <a:buNone/>
            </a:pPr>
            <a:r>
              <a:rPr lang="en-US" altLang="zh-CN" sz="2000"/>
              <a:t>ODB::COdbLock:: CtlLock(...)</a:t>
            </a:r>
          </a:p>
          <a:p>
            <a:pPr marL="0" indent="0">
              <a:buNone/>
            </a:pPr>
            <a:r>
              <a:rPr lang="en-US" altLang="zh-CN" sz="2000"/>
              <a:t>ODB::COdbLock::Lock(...)</a:t>
            </a:r>
          </a:p>
          <a:p>
            <a:pPr marL="0" indent="0">
              <a:buNone/>
            </a:pPr>
            <a:r>
              <a:rPr lang="en-US" altLang="zh-CN" sz="2000"/>
              <a:t>CRWLock::CRWLock(...)</a:t>
            </a:r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064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锁机制</a:t>
            </a:r>
            <a:r>
              <a:rPr lang="en-US" altLang="zh-CN" smtClean="0"/>
              <a:t>-</a:t>
            </a:r>
            <a:r>
              <a:rPr lang="zh-CN" altLang="en-US" smtClean="0"/>
              <a:t>锁的申请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锁的申请</a:t>
            </a:r>
            <a:r>
              <a:rPr lang="en-US" altLang="zh-CN" sz="2000" smtClean="0"/>
              <a:t>:</a:t>
            </a:r>
            <a:r>
              <a:rPr lang="zh-CN" altLang="en-US" sz="2000" smtClean="0"/>
              <a:t>调用</a:t>
            </a:r>
            <a:r>
              <a:rPr lang="en-US" altLang="zh-CN" sz="2000" smtClean="0"/>
              <a:t>semop</a:t>
            </a:r>
            <a:r>
              <a:rPr lang="zh-CN" altLang="en-US" sz="2000" smtClean="0"/>
              <a:t>函数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调用栈为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CCommon::</a:t>
            </a:r>
            <a:r>
              <a:rPr lang="en-US" altLang="zh-CN" sz="2000" smtClean="0"/>
              <a:t>p(...)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ODB</a:t>
            </a:r>
            <a:r>
              <a:rPr lang="en-US" altLang="zh-CN" sz="2000"/>
              <a:t>::COdbLock:: CtlLock(...)</a:t>
            </a:r>
          </a:p>
          <a:p>
            <a:pPr marL="0" indent="0">
              <a:buNone/>
            </a:pPr>
            <a:r>
              <a:rPr lang="en-US" altLang="zh-CN" sz="2000"/>
              <a:t>ODB::COdbLock::Lock(...)</a:t>
            </a:r>
          </a:p>
          <a:p>
            <a:pPr marL="0" indent="0">
              <a:buNone/>
            </a:pPr>
            <a:r>
              <a:rPr lang="en-US" altLang="zh-CN" sz="2000"/>
              <a:t>CRWLock::CRWLock(...)</a:t>
            </a:r>
          </a:p>
          <a:p>
            <a:pPr marL="0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016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system-level lock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出现在函数</a:t>
            </a:r>
            <a:r>
              <a:rPr lang="en-US" altLang="zh-CN" sz="2000" smtClean="0"/>
              <a:t>int </a:t>
            </a:r>
            <a:r>
              <a:rPr lang="en-US" altLang="zh-CN" sz="2000"/>
              <a:t>COdbSystem::MoveTo(const short context_no, bool read_only</a:t>
            </a:r>
            <a:r>
              <a:rPr lang="en-US" altLang="zh-CN" sz="2000" smtClean="0"/>
              <a:t>)  </a:t>
            </a:r>
            <a:r>
              <a:rPr lang="zh-CN" altLang="en-US" sz="2000" smtClean="0"/>
              <a:t>中</a:t>
            </a:r>
            <a:r>
              <a:rPr lang="en-US" altLang="zh-CN" sz="2000" smtClean="0"/>
              <a:t>,</a:t>
            </a:r>
            <a:r>
              <a:rPr lang="zh-CN" altLang="en-US" sz="2000" smtClean="0"/>
              <a:t>该函数用于切换应用</a:t>
            </a:r>
            <a:r>
              <a:rPr lang="en-US" altLang="zh-CN" sz="2000" smtClean="0"/>
              <a:t>. </a:t>
            </a:r>
            <a:r>
              <a:rPr lang="zh-CN" altLang="en-US" sz="2000" smtClean="0"/>
              <a:t>需要</a:t>
            </a:r>
            <a:r>
              <a:rPr lang="zh-CN" altLang="en-US" sz="2000"/>
              <a:t>修改</a:t>
            </a:r>
            <a:r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当前应用指针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参阅</a:t>
            </a:r>
            <a:r>
              <a:rPr lang="en-US" altLang="zh-CN" sz="2000" smtClean="0"/>
              <a:t>odb_system.cpp </a:t>
            </a:r>
            <a:r>
              <a:rPr lang="en-US" altLang="zh-CN" sz="2000"/>
              <a:t>(</a:t>
            </a:r>
            <a:r>
              <a:rPr lang="en-US" altLang="zh-CN" sz="2000" smtClean="0"/>
              <a:t>odb_lib_5000_new\src\odb_sytem.cpp).</a:t>
            </a:r>
          </a:p>
        </p:txBody>
      </p:sp>
    </p:spTree>
    <p:extLst>
      <p:ext uri="{BB962C8B-B14F-4D97-AF65-F5344CB8AC3E}">
        <p14:creationId xmlns:p14="http://schemas.microsoft.com/office/powerpoint/2010/main" val="3132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app</a:t>
            </a:r>
            <a:r>
              <a:rPr lang="en-US" altLang="zh-CN" smtClean="0"/>
              <a:t>-level lock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出现在</a:t>
            </a:r>
            <a:r>
              <a:rPr lang="en-US" altLang="zh-CN" sz="2000" smtClean="0"/>
              <a:t>COdbTable</a:t>
            </a:r>
            <a:r>
              <a:rPr lang="zh-CN" altLang="en-US" sz="2000" smtClean="0"/>
              <a:t>的成员函数中</a:t>
            </a:r>
            <a:r>
              <a:rPr lang="en-US" altLang="zh-CN" sz="200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 CreateTable(...)</a:t>
            </a:r>
            <a:r>
              <a:rPr lang="zh-CN" altLang="en-US" sz="2000" smtClean="0"/>
              <a:t>函数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r>
              <a:rPr lang="en-US" altLang="zh-CN" sz="1600" i="1" smtClean="0"/>
              <a:t>         COdbLock</a:t>
            </a:r>
            <a:r>
              <a:rPr lang="en-US" altLang="zh-CN" sz="1600" i="1"/>
              <a:t>::Lock(m_AppTabPtr-&gt;lock, DB_LOCK_WRITE);</a:t>
            </a:r>
          </a:p>
          <a:p>
            <a:pPr marL="0" indent="0">
              <a:buNone/>
            </a:pPr>
            <a:r>
              <a:rPr lang="en-US" altLang="zh-CN" sz="1600" i="1" smtClean="0"/>
              <a:t>         m_CurCtrlTabPtr-</a:t>
            </a:r>
            <a:r>
              <a:rPr lang="en-US" altLang="zh-CN" sz="1600" i="1"/>
              <a:t>&gt;db_size   = stab_total_size;        //</a:t>
            </a:r>
            <a:r>
              <a:rPr lang="zh-CN" altLang="en-US" sz="1600" i="1"/>
              <a:t>表总长</a:t>
            </a:r>
            <a:r>
              <a:rPr lang="en-US" altLang="zh-CN" sz="1600" i="1"/>
              <a:t>,</a:t>
            </a:r>
            <a:r>
              <a:rPr lang="zh-CN" altLang="en-US" sz="1600" i="1"/>
              <a:t>也即文件</a:t>
            </a:r>
            <a:r>
              <a:rPr lang="zh-CN" altLang="en-US" sz="1600" i="1" smtClean="0"/>
              <a:t>大小</a:t>
            </a:r>
            <a:endParaRPr lang="en-US" altLang="zh-CN" sz="1600" i="1" smtClean="0"/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m_CurCtrlTabPtr-</a:t>
            </a:r>
            <a:r>
              <a:rPr lang="en-US" altLang="zh-CN" sz="1600" i="1"/>
              <a:t>&gt;db_status = TABLE_NORMAL;           //</a:t>
            </a:r>
            <a:r>
              <a:rPr lang="zh-CN" altLang="en-US" sz="1600" i="1"/>
              <a:t>表</a:t>
            </a:r>
            <a:r>
              <a:rPr lang="zh-CN" altLang="en-US" sz="1600" i="1" smtClean="0"/>
              <a:t>状态       </a:t>
            </a:r>
            <a:endParaRPr lang="en-US" altLang="zh-CN" sz="1600" i="1" smtClean="0"/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COdbLock</a:t>
            </a:r>
            <a:r>
              <a:rPr lang="en-US" altLang="zh-CN" sz="1600" i="1"/>
              <a:t>::UnLock(m_AppTabPtr-&gt;lock, DB_LOCK_WRITE);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 DeleteTable(...) </a:t>
            </a:r>
            <a:r>
              <a:rPr lang="zh-CN" altLang="en-US" sz="2000" smtClean="0"/>
              <a:t>函数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1600" i="1" smtClean="0"/>
              <a:t>         COdbLock</a:t>
            </a:r>
            <a:r>
              <a:rPr lang="en-US" altLang="zh-CN" sz="1600" i="1"/>
              <a:t>::Lock(cur_app_ptr-&gt;lock, DB_LOCK_WRITE)	</a:t>
            </a:r>
            <a:r>
              <a:rPr lang="en-US" altLang="zh-CN" sz="1600" i="1" smtClean="0"/>
              <a:t>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cur_ctrl_ptr-</a:t>
            </a:r>
            <a:r>
              <a:rPr lang="en-US" altLang="zh-CN" sz="1600" i="1"/>
              <a:t>&gt;db_status = TABLE_DELETED;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time</a:t>
            </a:r>
            <a:r>
              <a:rPr lang="en-US" altLang="zh-CN" sz="1600" i="1"/>
              <a:t>(&amp;cur_ctrl_ptr-&gt;last_close_time);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cur_app_ptr-</a:t>
            </a:r>
            <a:r>
              <a:rPr lang="en-US" altLang="zh-CN" sz="1600" i="1"/>
              <a:t>&gt;table_num--;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sys_tab_ptr-</a:t>
            </a:r>
            <a:r>
              <a:rPr lang="en-US" altLang="zh-CN" sz="1600" i="1"/>
              <a:t>&gt;db_sum--;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sys_tab_ptr-</a:t>
            </a:r>
            <a:r>
              <a:rPr lang="en-US" altLang="zh-CN" sz="1600" i="1"/>
              <a:t>&gt;stdb_num--;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sys_tab_ptr-</a:t>
            </a:r>
            <a:r>
              <a:rPr lang="en-US" altLang="zh-CN" sz="1600" i="1"/>
              <a:t>&gt;data_db_num--;</a:t>
            </a:r>
          </a:p>
          <a:p>
            <a:pPr marL="0" indent="0">
              <a:buNone/>
            </a:pPr>
            <a:r>
              <a:rPr lang="en-US" altLang="zh-CN" sz="1600" i="1"/>
              <a:t> </a:t>
            </a:r>
            <a:r>
              <a:rPr lang="en-US" altLang="zh-CN" sz="1600" i="1" smtClean="0"/>
              <a:t>        COdbLock</a:t>
            </a:r>
            <a:r>
              <a:rPr lang="en-US" altLang="zh-CN" sz="1600" i="1"/>
              <a:t>::UnLock(cur_app_ptr-&gt;lock, DB_LOCK_WRITE);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还有</a:t>
            </a:r>
            <a:r>
              <a:rPr lang="en-US" altLang="zh-CN" sz="2000" smtClean="0"/>
              <a:t>AddOneTable(...)</a:t>
            </a:r>
            <a:r>
              <a:rPr lang="zh-CN" altLang="en-US" sz="2000" smtClean="0"/>
              <a:t>等函数</a:t>
            </a:r>
            <a:r>
              <a:rPr lang="en-US" altLang="zh-CN" sz="200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参阅</a:t>
            </a:r>
            <a:r>
              <a:rPr lang="en-US" altLang="zh-CN" sz="2000" smtClean="0"/>
              <a:t>odb_table.cpp </a:t>
            </a:r>
            <a:r>
              <a:rPr lang="en-US" altLang="zh-CN" sz="2000"/>
              <a:t>(odb_lib_5000_new\src\odb_table.cpp).</a:t>
            </a:r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7288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800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table</a:t>
            </a:r>
            <a:r>
              <a:rPr lang="en-US" altLang="zh-CN" smtClean="0"/>
              <a:t>-level lock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出现再</a:t>
            </a:r>
            <a:r>
              <a:rPr lang="en-US" altLang="zh-CN" sz="2000" smtClean="0"/>
              <a:t>COdbTable </a:t>
            </a:r>
            <a:r>
              <a:rPr lang="zh-CN" altLang="en-US" sz="2000" smtClean="0"/>
              <a:t>的成员函数</a:t>
            </a:r>
            <a:endParaRPr lang="en-US" altLang="zh-CN" sz="200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GetAllRecords(...)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modify_record(...)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WriteRecordByKey(...)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 ModifyRecordByKey(...)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ReadRecordByKey(...)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smtClean="0"/>
              <a:t>DeleteRecordByKey(...)</a:t>
            </a:r>
            <a:endParaRPr lang="en-US" altLang="zh-CN" sz="2000"/>
          </a:p>
          <a:p>
            <a:pP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000" smtClean="0"/>
              <a:t>etc.</a:t>
            </a:r>
            <a:r>
              <a:rPr lang="en-US" altLang="zh-CN" sz="2000"/>
              <a:t> </a:t>
            </a:r>
            <a:r>
              <a:rPr lang="en-US" altLang="zh-CN" sz="2000" smtClean="0"/>
              <a:t> </a:t>
            </a:r>
            <a:r>
              <a:rPr lang="zh-CN" altLang="en-US" sz="2000" smtClean="0"/>
              <a:t>参阅</a:t>
            </a:r>
            <a:r>
              <a:rPr lang="en-US" altLang="zh-CN" sz="2000" smtClean="0"/>
              <a:t>odb_table.cpp </a:t>
            </a:r>
            <a:r>
              <a:rPr lang="en-US" altLang="zh-CN" sz="2000"/>
              <a:t>(odb_lib_5000_new\src\odb_table.cpp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itchFamily="2" charset="2"/>
              <a:buChar char="l"/>
            </a:pPr>
            <a:r>
              <a:rPr lang="zh-CN" altLang="en-US" sz="2000"/>
              <a:t>出现在</a:t>
            </a:r>
            <a:r>
              <a:rPr lang="en-US" altLang="zh-CN" sz="2000"/>
              <a:t>CTableOp</a:t>
            </a:r>
            <a:r>
              <a:rPr lang="zh-CN" altLang="en-US" sz="2000"/>
              <a:t>中的函数是借助</a:t>
            </a:r>
            <a:r>
              <a:rPr lang="en-US" altLang="zh-CN" sz="2000"/>
              <a:t>COdbTable</a:t>
            </a:r>
            <a:r>
              <a:rPr lang="zh-CN" altLang="en-US" sz="2000"/>
              <a:t>的成员函数实现的</a:t>
            </a:r>
            <a:r>
              <a:rPr lang="en-US" altLang="zh-CN" sz="200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/>
              <a:t>加锁的范围和函数的语意保持</a:t>
            </a:r>
            <a:r>
              <a:rPr lang="zh-CN" altLang="en-US" sz="2000" smtClean="0"/>
              <a:t>一致</a:t>
            </a:r>
            <a:r>
              <a:rPr lang="en-US" altLang="zh-CN" sz="2000" smtClean="0"/>
              <a:t>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TableOp::TableGet(...) </a:t>
            </a:r>
            <a:r>
              <a:rPr lang="zh-CN" altLang="en-US" sz="2000" smtClean="0"/>
              <a:t>读全表</a:t>
            </a:r>
            <a:r>
              <a:rPr lang="en-US" altLang="zh-CN" sz="2000" smtClean="0"/>
              <a:t>,</a:t>
            </a:r>
            <a:r>
              <a:rPr lang="zh-CN" altLang="en-US" sz="2000" smtClean="0"/>
              <a:t>那么在读去全表的过程中始终持有锁</a:t>
            </a:r>
            <a:r>
              <a:rPr lang="en-US" altLang="zh-CN" sz="2000" smtClean="0"/>
              <a:t>,</a:t>
            </a:r>
            <a:r>
              <a:rPr lang="zh-CN" altLang="en-US" sz="2000"/>
              <a:t>不</a:t>
            </a:r>
            <a:r>
              <a:rPr lang="zh-CN" altLang="en-US" sz="2000" smtClean="0"/>
              <a:t>允许其他写进程写表</a:t>
            </a:r>
            <a:r>
              <a:rPr lang="en-US" altLang="zh-CN" sz="2000"/>
              <a:t>. CTableOp::</a:t>
            </a:r>
            <a:r>
              <a:rPr lang="en-US" altLang="zh-CN" sz="2000" smtClean="0"/>
              <a:t>TableModifyByKey(...) </a:t>
            </a:r>
            <a:r>
              <a:rPr lang="zh-CN" altLang="en-US" sz="2000" smtClean="0"/>
              <a:t>修改一条记录</a:t>
            </a:r>
            <a:r>
              <a:rPr lang="en-US" altLang="zh-CN" sz="2000" smtClean="0"/>
              <a:t>, </a:t>
            </a:r>
            <a:r>
              <a:rPr lang="zh-CN" altLang="en-US" sz="2000" smtClean="0"/>
              <a:t>那么锁得范围设置保证了修改记录时</a:t>
            </a:r>
            <a:r>
              <a:rPr lang="en-US" altLang="zh-CN" sz="2000" smtClean="0"/>
              <a:t>,</a:t>
            </a:r>
            <a:r>
              <a:rPr lang="zh-CN" altLang="en-US" sz="2000" smtClean="0"/>
              <a:t>别的表无法修改和读取</a:t>
            </a:r>
            <a:r>
              <a:rPr lang="en-US" altLang="zh-CN" sz="2000" smtClean="0"/>
              <a:t>.CTableOp::TableWrite(...) </a:t>
            </a:r>
            <a:r>
              <a:rPr lang="zh-CN" altLang="en-US" sz="2000" smtClean="0"/>
              <a:t>写入多条记录</a:t>
            </a:r>
            <a:r>
              <a:rPr lang="en-US" altLang="zh-CN" sz="2000" smtClean="0"/>
              <a:t>,</a:t>
            </a:r>
            <a:r>
              <a:rPr lang="zh-CN" altLang="en-US" sz="2000" smtClean="0"/>
              <a:t>每条记录都会伴随着加锁</a:t>
            </a:r>
            <a:r>
              <a:rPr lang="en-US" altLang="zh-CN" sz="2000" smtClean="0"/>
              <a:t>,</a:t>
            </a:r>
            <a:r>
              <a:rPr lang="zh-CN" altLang="en-US" sz="2000" smtClean="0"/>
              <a:t>释放锁</a:t>
            </a:r>
            <a:r>
              <a:rPr lang="en-US" altLang="zh-CN" sz="2000" smtClean="0"/>
              <a:t>.</a:t>
            </a:r>
            <a:r>
              <a:rPr lang="zh-CN" altLang="en-US" sz="2000" smtClean="0"/>
              <a:t>因此</a:t>
            </a:r>
            <a:r>
              <a:rPr lang="en-US" altLang="zh-CN" sz="2000" smtClean="0"/>
              <a:t>,</a:t>
            </a:r>
            <a:r>
              <a:rPr lang="zh-CN" altLang="en-US" sz="2000" smtClean="0"/>
              <a:t>除了对表的存取是以记录为基本单位</a:t>
            </a:r>
            <a:r>
              <a:rPr lang="en-US" altLang="zh-CN" sz="2000" smtClean="0"/>
              <a:t>(</a:t>
            </a:r>
            <a:r>
              <a:rPr lang="zh-CN" altLang="en-US" sz="2000" smtClean="0"/>
              <a:t>除</a:t>
            </a:r>
            <a:r>
              <a:rPr lang="en-US" altLang="zh-CN" sz="2000" smtClean="0"/>
              <a:t>TableGet(...)</a:t>
            </a:r>
            <a:r>
              <a:rPr lang="zh-CN" altLang="en-US" sz="2000" smtClean="0"/>
              <a:t>之外</a:t>
            </a:r>
            <a:r>
              <a:rPr lang="en-US" altLang="zh-CN" sz="2000" smtClean="0"/>
              <a:t>),</a:t>
            </a:r>
            <a:r>
              <a:rPr lang="zh-CN" altLang="en-US" sz="2000" smtClean="0"/>
              <a:t>但锁的范围是全表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pPr>
              <a:buFont typeface="Wingdings" pitchFamily="2" charset="2"/>
              <a:buChar char="l"/>
            </a:pPr>
            <a:endParaRPr lang="en-US" altLang="zh-CN" sz="2000"/>
          </a:p>
          <a:p>
            <a:pPr>
              <a:buFont typeface="Wingdings" pitchFamily="2" charset="2"/>
              <a:buChar char="l"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288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context-app-table </a:t>
            </a:r>
            <a:r>
              <a:rPr lang="zh-CN" altLang="en-US"/>
              <a:t>三</a:t>
            </a:r>
            <a:r>
              <a:rPr lang="zh-CN" altLang="en-US" smtClean="0"/>
              <a:t>级管理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实时</a:t>
            </a:r>
            <a:r>
              <a:rPr lang="zh-CN" altLang="en-US" smtClean="0"/>
              <a:t>库表文件下装，打开，读</a:t>
            </a:r>
            <a:r>
              <a:rPr lang="en-US" altLang="zh-CN" smtClean="0"/>
              <a:t>/</a:t>
            </a:r>
            <a:r>
              <a:rPr lang="zh-CN" altLang="en-US" smtClean="0"/>
              <a:t>写</a:t>
            </a:r>
            <a:r>
              <a:rPr lang="zh-CN" altLang="en-US"/>
              <a:t>等</a:t>
            </a:r>
            <a:r>
              <a:rPr lang="zh-CN" altLang="en-US" smtClean="0"/>
              <a:t>表操作都需要存取全局和当前的</a:t>
            </a:r>
            <a:r>
              <a:rPr lang="en-US" altLang="zh-CN" smtClean="0"/>
              <a:t>context</a:t>
            </a:r>
            <a:r>
              <a:rPr lang="zh-CN" altLang="en-US" smtClean="0"/>
              <a:t>，</a:t>
            </a:r>
            <a:r>
              <a:rPr lang="en-US" altLang="zh-CN" smtClean="0"/>
              <a:t>app</a:t>
            </a:r>
            <a:r>
              <a:rPr lang="zh-CN" altLang="en-US" smtClean="0"/>
              <a:t>，</a:t>
            </a:r>
            <a:r>
              <a:rPr lang="en-US" altLang="zh-CN" smtClean="0"/>
              <a:t>table</a:t>
            </a:r>
            <a:r>
              <a:rPr lang="zh-CN" altLang="en-US" smtClean="0"/>
              <a:t>的管理控制数据结构。</a:t>
            </a:r>
            <a:endParaRPr lang="en-US" altLang="zh-CN" smtClean="0"/>
          </a:p>
          <a:p>
            <a:r>
              <a:rPr lang="zh-CN" altLang="en-US"/>
              <a:t>实时</a:t>
            </a:r>
            <a:r>
              <a:rPr lang="zh-CN" altLang="en-US" smtClean="0"/>
              <a:t>库</a:t>
            </a:r>
            <a:r>
              <a:rPr lang="en-US" altLang="zh-CN" smtClean="0"/>
              <a:t>API</a:t>
            </a:r>
            <a:r>
              <a:rPr lang="zh-CN" altLang="en-US"/>
              <a:t> </a:t>
            </a:r>
            <a:r>
              <a:rPr lang="zh-CN" altLang="en-US" smtClean="0"/>
              <a:t>需要传入</a:t>
            </a:r>
            <a:r>
              <a:rPr lang="en-US" altLang="zh-CN" smtClean="0"/>
              <a:t>context</a:t>
            </a:r>
            <a:r>
              <a:rPr lang="zh-CN" altLang="en-US" smtClean="0"/>
              <a:t>，</a:t>
            </a:r>
            <a:r>
              <a:rPr lang="en-US" altLang="zh-CN" smtClean="0"/>
              <a:t>app</a:t>
            </a:r>
            <a:r>
              <a:rPr lang="zh-CN" altLang="en-US" smtClean="0"/>
              <a:t>，</a:t>
            </a:r>
            <a:r>
              <a:rPr lang="en-US" altLang="zh-CN" smtClean="0"/>
              <a:t>table</a:t>
            </a:r>
            <a:r>
              <a:rPr lang="zh-CN" altLang="en-US" smtClean="0"/>
              <a:t>等参数。</a:t>
            </a:r>
            <a:endParaRPr lang="en-US" altLang="zh-CN" smtClean="0"/>
          </a:p>
          <a:p>
            <a:r>
              <a:rPr lang="en-US" altLang="zh-CN" err="1" smtClean="0"/>
              <a:t>COdbSystem</a:t>
            </a:r>
            <a:r>
              <a:rPr lang="en-US" altLang="zh-CN" smtClean="0"/>
              <a:t> </a:t>
            </a:r>
            <a:r>
              <a:rPr lang="zh-CN" altLang="en-US" smtClean="0"/>
              <a:t>管理 </a:t>
            </a:r>
            <a:r>
              <a:rPr lang="en-US" altLang="zh-CN" smtClean="0"/>
              <a:t>context</a:t>
            </a:r>
            <a:r>
              <a:rPr lang="zh-CN" altLang="en-US" smtClean="0"/>
              <a:t>和</a:t>
            </a:r>
            <a:r>
              <a:rPr lang="en-US" altLang="zh-CN" smtClean="0"/>
              <a:t>app</a:t>
            </a:r>
          </a:p>
          <a:p>
            <a:r>
              <a:rPr lang="en-US" altLang="zh-CN" err="1" smtClean="0"/>
              <a:t>COdbTable</a:t>
            </a:r>
            <a:r>
              <a:rPr lang="en-US" altLang="zh-CN" smtClean="0"/>
              <a:t> </a:t>
            </a:r>
            <a:r>
              <a:rPr lang="zh-CN" altLang="en-US" smtClean="0"/>
              <a:t>管理</a:t>
            </a:r>
            <a:r>
              <a:rPr lang="en-US" altLang="zh-CN" smtClean="0"/>
              <a:t>table</a:t>
            </a:r>
          </a:p>
          <a:p>
            <a:r>
              <a:rPr lang="en-US" altLang="zh-CN" err="1" smtClean="0"/>
              <a:t>COdbField</a:t>
            </a:r>
            <a:r>
              <a:rPr lang="en-US" altLang="zh-CN" smtClean="0"/>
              <a:t>  </a:t>
            </a:r>
            <a:r>
              <a:rPr lang="zh-CN" altLang="en-US" smtClean="0"/>
              <a:t>管理</a:t>
            </a:r>
            <a:r>
              <a:rPr lang="en-US" altLang="zh-CN" smtClean="0"/>
              <a:t>table</a:t>
            </a:r>
            <a:r>
              <a:rPr lang="zh-CN" altLang="en-US" smtClean="0"/>
              <a:t>中的</a:t>
            </a:r>
            <a:r>
              <a:rPr lang="en-US" altLang="zh-CN" smtClean="0"/>
              <a:t>field</a:t>
            </a:r>
          </a:p>
          <a:p>
            <a:r>
              <a:rPr lang="zh-CN" altLang="en-US" smtClean="0"/>
              <a:t>而类</a:t>
            </a:r>
            <a:r>
              <a:rPr lang="en-US" altLang="zh-CN" err="1" smtClean="0"/>
              <a:t>CTableOp</a:t>
            </a:r>
            <a:r>
              <a:rPr lang="zh-CN" altLang="en-US" smtClean="0"/>
              <a:t>中包含以上所列的三个类成员变量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8928992" cy="4910535"/>
          </a:xfrm>
        </p:spPr>
      </p:pic>
    </p:spTree>
    <p:extLst>
      <p:ext uri="{BB962C8B-B14F-4D97-AF65-F5344CB8AC3E}">
        <p14:creationId xmlns:p14="http://schemas.microsoft.com/office/powerpoint/2010/main" val="20723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52728"/>
          </a:xfrm>
        </p:spPr>
      </p:pic>
    </p:spTree>
    <p:extLst>
      <p:ext uri="{BB962C8B-B14F-4D97-AF65-F5344CB8AC3E}">
        <p14:creationId xmlns:p14="http://schemas.microsoft.com/office/powerpoint/2010/main" val="14549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COdbSystem</a:t>
            </a: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00600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LoadSystem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() :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读全部态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所有态的数据保存在 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“${D5000_HOME/}data/rtdbms/system.data ” (m_SysFile)  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下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由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LoadSystem()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函数读取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映射到内存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并使指针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m_SysContxtTabPtr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m_OdbContxtTabPtr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分别指向文件中的结构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SYS_CONTEXT_TAB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DB_CONTEXT_TAB.</a:t>
            </a:r>
          </a:p>
          <a:p>
            <a:pPr marL="0" indent="0">
              <a:buNone/>
            </a:pP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MoveTo()  :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切换态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    用于设置</a:t>
            </a:r>
            <a:r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当前态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指针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m_CurContxtTabPtr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m_CurContxtTabPtr-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&gt;file_app[appno]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为文件名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相应文件中保存当前态之下全部应用的元数据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DB_APP_TAB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).</a:t>
            </a:r>
          </a:p>
          <a:p>
            <a:pPr marL="0" indent="0">
              <a:buNone/>
            </a:pP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ShiftTo(): 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切换应用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用于设置当前态的</a:t>
            </a:r>
            <a:r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当前应用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指针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m_CurAppTabPtr,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其指向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DB_APP_TAB, m_MapAppFile 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中保存当前态的全部应用的元数据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,appname=&gt;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DB_APP_TAB*.</a:t>
            </a: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6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system.dat </a:t>
            </a:r>
            <a:r>
              <a:rPr lang="zh-CN" altLang="en-US" smtClean="0"/>
              <a:t>文件格式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$D5000_HOME/data/rtdbms/system.dat</a:t>
            </a:r>
          </a:p>
          <a:p>
            <a:r>
              <a:rPr lang="en-US" altLang="zh-CN" sz="2000" smtClean="0"/>
              <a:t>&lt;system.dat&gt; 				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COdbSystem::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CN" sz="2000"/>
              <a:t>    |-- SYS_CONTEXT_TAB </a:t>
            </a:r>
            <a:r>
              <a:rPr lang="en-US" altLang="zh-CN" sz="2000" smtClean="0"/>
              <a:t>----------------|</a:t>
            </a:r>
            <a:r>
              <a:rPr lang="en-US" altLang="zh-CN" sz="2000"/>
              <a:t>	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m_SysContxtTabPtr</a:t>
            </a:r>
          </a:p>
          <a:p>
            <a:pPr marL="0" indent="0">
              <a:buNone/>
            </a:pPr>
            <a:r>
              <a:rPr lang="en-US" altLang="zh-CN" sz="2000" smtClean="0"/>
              <a:t>    </a:t>
            </a:r>
            <a:r>
              <a:rPr lang="en-US" altLang="zh-CN" sz="2000"/>
              <a:t>|--</a:t>
            </a:r>
            <a:r>
              <a:rPr lang="en-US" altLang="zh-CN" sz="2000" smtClean="0"/>
              <a:t>DB_CONTEXT_TAB </a:t>
            </a:r>
            <a:r>
              <a:rPr lang="en-US" altLang="zh-CN" sz="2000" i="1" smtClean="0"/>
              <a:t>s</a:t>
            </a:r>
            <a:r>
              <a:rPr lang="en-US" altLang="zh-CN" sz="2000" smtClean="0"/>
              <a:t>-----------------|  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m_OdbContxtTabPtr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------------------------------------------------------------------------------------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189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scada.dat </a:t>
            </a:r>
            <a:r>
              <a:rPr lang="zh-CN" altLang="en-US" smtClean="0"/>
              <a:t>文件格式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$D5000_HOME/rtdbms/context01/scada.dat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&lt;scada.dat&gt;  				</a:t>
            </a:r>
            <a:r>
              <a:rPr lang="zh-CN" altLang="en-US" sz="2000" smtClean="0"/>
              <a:t>← </a:t>
            </a:r>
            <a:r>
              <a:rPr lang="en-US" altLang="zh-CN" sz="2000" smtClean="0"/>
              <a:t>COdbSystem::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CN" sz="2000"/>
              <a:t>   |-- </a:t>
            </a:r>
            <a:r>
              <a:rPr lang="en-US" altLang="zh-CN" sz="2000" smtClean="0"/>
              <a:t>DB_APP_TAB----------------------------|</a:t>
            </a:r>
            <a:r>
              <a:rPr lang="zh-CN" altLang="en-US" sz="2000" smtClean="0"/>
              <a:t>←</a:t>
            </a:r>
            <a:r>
              <a:rPr lang="en-US" altLang="zh-CN" sz="2000"/>
              <a:t>m_CurAppTabPtr</a:t>
            </a:r>
          </a:p>
          <a:p>
            <a:pPr marL="0" indent="0">
              <a:buNone/>
            </a:pPr>
            <a:r>
              <a:rPr lang="en-US" altLang="zh-CN" sz="2000"/>
              <a:t>   |-- </a:t>
            </a:r>
            <a:r>
              <a:rPr lang="en-US" altLang="zh-CN" sz="2000" smtClean="0"/>
              <a:t>DB_SYSTEM_TAB----------------------|</a:t>
            </a:r>
            <a:r>
              <a:rPr lang="zh-CN" altLang="en-US" sz="2000" smtClean="0"/>
              <a:t>←</a:t>
            </a:r>
            <a:r>
              <a:rPr lang="en-US" altLang="zh-CN" sz="2000"/>
              <a:t>odbsys_tabptr</a:t>
            </a:r>
          </a:p>
          <a:p>
            <a:pPr marL="0" indent="0">
              <a:buNone/>
            </a:pPr>
            <a:r>
              <a:rPr lang="en-US" altLang="zh-CN" sz="2000"/>
              <a:t>   |-- </a:t>
            </a:r>
            <a:r>
              <a:rPr lang="en-US" altLang="zh-CN" sz="2000" smtClean="0"/>
              <a:t>DB_STATICS_TAB----------------------|</a:t>
            </a:r>
            <a:r>
              <a:rPr lang="zh-CN" altLang="en-US" sz="2000" smtClean="0"/>
              <a:t>←</a:t>
            </a:r>
            <a:r>
              <a:rPr lang="en-US" altLang="zh-CN" sz="2000"/>
              <a:t>odbstatics_tabptr</a:t>
            </a:r>
          </a:p>
          <a:p>
            <a:pPr marL="0" indent="0">
              <a:buNone/>
            </a:pPr>
            <a:r>
              <a:rPr lang="en-US" altLang="zh-CN" sz="2000"/>
              <a:t>   |-- </a:t>
            </a:r>
            <a:r>
              <a:rPr lang="en-US" altLang="zh-CN" sz="2000" smtClean="0"/>
              <a:t>DB_CTRL_TAB </a:t>
            </a:r>
            <a:r>
              <a:rPr lang="en-US" altLang="zh-CN" sz="2000" i="1" smtClean="0"/>
              <a:t>s</a:t>
            </a:r>
            <a:r>
              <a:rPr lang="en-US" altLang="zh-CN" sz="2000" smtClean="0"/>
              <a:t>------------------------|</a:t>
            </a:r>
            <a:r>
              <a:rPr lang="zh-CN" altLang="en-US" sz="2000" smtClean="0"/>
              <a:t>←</a:t>
            </a:r>
            <a:r>
              <a:rPr lang="en-US" altLang="zh-CN" sz="2000" smtClean="0"/>
              <a:t>odbctrl_tabptr</a:t>
            </a:r>
          </a:p>
          <a:p>
            <a:pPr marL="0" indent="0">
              <a:buNone/>
            </a:pPr>
            <a:r>
              <a:rPr lang="en-US" altLang="zh-CN" sz="2000"/>
              <a:t>  </a:t>
            </a:r>
            <a:r>
              <a:rPr lang="en-US" altLang="zh-CN" sz="2000" smtClean="0"/>
              <a:t> -------------------------------------------------------------------------------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868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altLang="zh-CN" smtClean="0"/>
              <a:t>COdbTable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/>
          <a:lstStyle/>
          <a:p>
            <a:r>
              <a:rPr lang="en-US" altLang="zh-CN" sz="2000" smtClean="0"/>
              <a:t>m_AppTabPtr </a:t>
            </a:r>
            <a:r>
              <a:rPr lang="zh-CN" altLang="en-US" sz="2000" smtClean="0"/>
              <a:t>指向</a:t>
            </a:r>
            <a:r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当前应用</a:t>
            </a:r>
            <a:r>
              <a:rPr lang="en-US" altLang="zh-CN" sz="2000"/>
              <a:t>,</a:t>
            </a: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smtClean="0"/>
              <a:t>所以和 </a:t>
            </a:r>
            <a:r>
              <a:rPr lang="en-US" altLang="zh-CN" sz="2000" smtClean="0"/>
              <a:t>COdbSystem::m_CurAppTabPtr </a:t>
            </a:r>
            <a:r>
              <a:rPr lang="zh-CN" altLang="en-US" sz="2000" smtClean="0"/>
              <a:t>均指向</a:t>
            </a:r>
            <a:r>
              <a:rPr lang="en-US" altLang="zh-CN" sz="2000" smtClean="0"/>
              <a:t>COdbSystem::m_MapAppFile[“appname”] </a:t>
            </a:r>
            <a:r>
              <a:rPr lang="zh-CN" altLang="en-US" sz="2000" smtClean="0"/>
              <a:t>所指内存区域</a:t>
            </a:r>
            <a:r>
              <a:rPr lang="en-US" altLang="zh-CN" sz="2000" smtClean="0"/>
              <a:t>. </a:t>
            </a:r>
            <a:r>
              <a:rPr lang="zh-CN" altLang="en-US" sz="2000" smtClean="0"/>
              <a:t>该内存区域中存有</a:t>
            </a:r>
            <a:r>
              <a:rPr lang="en-US" altLang="zh-CN" sz="2000"/>
              <a:t>: DB_APP_TAB, DB_SYSTEM_TAB, DB_STATICS_TAB, </a:t>
            </a:r>
            <a:r>
              <a:rPr lang="en-US" altLang="zh-CN" sz="2000" smtClean="0"/>
              <a:t>DB_CTRL_TAB.</a:t>
            </a:r>
            <a:endParaRPr lang="en-US" altLang="zh-CN" sz="2000"/>
          </a:p>
          <a:p>
            <a:r>
              <a:rPr lang="en-US" altLang="zh-CN" sz="2000" smtClean="0"/>
              <a:t>m_CtrlTabPtr  </a:t>
            </a:r>
            <a:r>
              <a:rPr lang="zh-CN" altLang="en-US" sz="2000" smtClean="0"/>
              <a:t>指向当前应用的全部表的控制结构</a:t>
            </a:r>
            <a:r>
              <a:rPr lang="en-US" altLang="zh-CN" sz="2000"/>
              <a:t>.</a:t>
            </a:r>
            <a:endParaRPr lang="en-US" altLang="zh-CN" sz="2000" smtClean="0"/>
          </a:p>
          <a:p>
            <a:r>
              <a:rPr lang="en-US" altLang="zh-CN" sz="2000" smtClean="0"/>
              <a:t>m_CurCtrlTabPtr </a:t>
            </a:r>
            <a:r>
              <a:rPr lang="zh-CN" altLang="en-US" sz="2000" smtClean="0"/>
              <a:t>指向</a:t>
            </a:r>
            <a:r>
              <a:rPr lang="zh-CN" alt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当前表</a:t>
            </a:r>
            <a:r>
              <a:rPr lang="en-US" altLang="zh-CN" sz="2000" smtClean="0"/>
              <a:t>,m_AppTabPtr-&gt;table_no[] </a:t>
            </a:r>
            <a:r>
              <a:rPr lang="zh-CN" altLang="en-US" sz="2000" smtClean="0"/>
              <a:t>以表号为下标</a:t>
            </a:r>
            <a:r>
              <a:rPr lang="en-US" altLang="zh-CN" sz="2000" smtClean="0"/>
              <a:t>,</a:t>
            </a:r>
            <a:r>
              <a:rPr lang="zh-CN" altLang="en-US" sz="2000" smtClean="0"/>
              <a:t>所存内容为该表的控制结构在</a:t>
            </a:r>
            <a:r>
              <a:rPr lang="en-US" altLang="zh-CN" sz="2000" smtClean="0"/>
              <a:t>m_CtrlTabPtr</a:t>
            </a:r>
            <a:r>
              <a:rPr lang="zh-CN" altLang="en-US" sz="2000" smtClean="0"/>
              <a:t>指针中偏移</a:t>
            </a:r>
            <a:r>
              <a:rPr lang="en-US" altLang="zh-CN" sz="2000" smtClean="0"/>
              <a:t>. </a:t>
            </a:r>
            <a:r>
              <a:rPr lang="zh-CN" altLang="en-US" sz="2000" smtClean="0"/>
              <a:t>以 </a:t>
            </a:r>
            <a:r>
              <a:rPr lang="en-US" altLang="zh-CN" sz="2000" smtClean="0"/>
              <a:t>realtime,scada,basevalue</a:t>
            </a:r>
            <a:r>
              <a:rPr lang="zh-CN" altLang="en-US" sz="2000" smtClean="0"/>
              <a:t>为例</a:t>
            </a:r>
            <a:r>
              <a:rPr lang="en-US" altLang="zh-CN" sz="2000" smtClean="0"/>
              <a:t>,basevalue</a:t>
            </a:r>
            <a:r>
              <a:rPr lang="zh-CN" altLang="en-US" sz="2000" smtClean="0"/>
              <a:t>的表号为</a:t>
            </a:r>
            <a:r>
              <a:rPr lang="en-US" altLang="zh-CN" sz="2000" smtClean="0"/>
              <a:t>400,</a:t>
            </a:r>
            <a:r>
              <a:rPr lang="zh-CN" altLang="en-US" sz="2000" smtClean="0"/>
              <a:t>所有</a:t>
            </a:r>
            <a:r>
              <a:rPr lang="en-US" altLang="zh-CN" sz="2000" smtClean="0"/>
              <a:t>: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m_CurCtrlTabPtr=m_CtrlTabPtr+m_AppTabPtr-&gt;table_no[400]</a:t>
            </a:r>
          </a:p>
          <a:p>
            <a:r>
              <a:rPr lang="en-US" altLang="zh-CN" sz="2000" smtClean="0"/>
              <a:t>m_DbFilePtr[] </a:t>
            </a:r>
            <a:r>
              <a:rPr lang="zh-CN" altLang="en-US" sz="2000" smtClean="0"/>
              <a:t>保存当前应用的全部表的内存映射的地址</a:t>
            </a:r>
            <a:r>
              <a:rPr lang="en-US" altLang="zh-CN" sz="2000" smtClean="0"/>
              <a:t>.</a:t>
            </a:r>
          </a:p>
          <a:p>
            <a:r>
              <a:rPr lang="en-US" altLang="zh-CN" sz="2000" smtClean="0"/>
              <a:t>m_StdbFieldTabPtr </a:t>
            </a:r>
            <a:r>
              <a:rPr lang="zh-CN" altLang="en-US" sz="2000" smtClean="0"/>
              <a:t>指向全部域的控制结构</a:t>
            </a:r>
            <a:r>
              <a:rPr lang="en-US" altLang="zh-CN" sz="2000" smtClean="0"/>
              <a:t>.</a:t>
            </a:r>
          </a:p>
          <a:p>
            <a:r>
              <a:rPr lang="en-US" altLang="zh-CN" sz="2000" smtClean="0"/>
              <a:t>m_DataAreaPtr </a:t>
            </a:r>
            <a:r>
              <a:rPr lang="zh-CN" altLang="en-US" sz="2000" smtClean="0"/>
              <a:t>指向首条记录</a:t>
            </a:r>
            <a:r>
              <a:rPr lang="en-US" altLang="zh-CN" sz="2000" smtClean="0"/>
              <a:t>.</a:t>
            </a:r>
          </a:p>
          <a:p>
            <a:r>
              <a:rPr lang="en-US" altLang="zh-CN" sz="2000" smtClean="0"/>
              <a:t>MoveTo() </a:t>
            </a:r>
            <a:r>
              <a:rPr lang="zh-CN" altLang="en-US" sz="2000" smtClean="0"/>
              <a:t>切换表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3094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y ppt_sty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1544</Words>
  <Application>Microsoft Office PowerPoint</Application>
  <PresentationFormat>全屏显示(4:3)</PresentationFormat>
  <Paragraphs>207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流畅</vt:lpstr>
      <vt:lpstr>Visio</vt:lpstr>
      <vt:lpstr>Microsoft Visio 绘图</vt:lpstr>
      <vt:lpstr>d5000  rtdbms down_load 源码阅读  </vt:lpstr>
      <vt:lpstr>down_load 简介</vt:lpstr>
      <vt:lpstr>context-app-table 三级管理</vt:lpstr>
      <vt:lpstr>PowerPoint 演示文稿</vt:lpstr>
      <vt:lpstr>PowerPoint 演示文稿</vt:lpstr>
      <vt:lpstr>COdbSystem</vt:lpstr>
      <vt:lpstr>system.dat 文件格式</vt:lpstr>
      <vt:lpstr>scada.dat 文件格式</vt:lpstr>
      <vt:lpstr>COdbTable</vt:lpstr>
      <vt:lpstr>实时库表文件格式</vt:lpstr>
      <vt:lpstr>COdbField</vt:lpstr>
      <vt:lpstr>下装</vt:lpstr>
      <vt:lpstr>下装</vt:lpstr>
      <vt:lpstr>下装</vt:lpstr>
      <vt:lpstr>多进程并发存取实时库</vt:lpstr>
      <vt:lpstr>多进程并发存取实时库</vt:lpstr>
      <vt:lpstr>锁机制</vt:lpstr>
      <vt:lpstr>锁机制</vt:lpstr>
      <vt:lpstr>锁机制-锁的标识</vt:lpstr>
      <vt:lpstr>锁机制-锁的创建</vt:lpstr>
      <vt:lpstr>锁机制-锁的申请</vt:lpstr>
      <vt:lpstr>system-level lock</vt:lpstr>
      <vt:lpstr>app-level lock</vt:lpstr>
      <vt:lpstr>table-level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d5000  rtdbms down_load 源码阅读</dc:title>
  <dc:creator>ranpanf</dc:creator>
  <cp:lastModifiedBy>ranpanf</cp:lastModifiedBy>
  <cp:revision>67</cp:revision>
  <dcterms:created xsi:type="dcterms:W3CDTF">2012-06-28T07:40:39Z</dcterms:created>
  <dcterms:modified xsi:type="dcterms:W3CDTF">2012-07-18T09:33:52Z</dcterms:modified>
</cp:coreProperties>
</file>