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IBM Plex Sans Thai"/>
      <p:regular r:id="rId11"/>
      <p:bold r:id="rId12"/>
    </p:embeddedFont>
    <p:embeddedFont>
      <p:font typeface="Amatic SC"/>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Thai-regular.fntdata"/><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font" Target="fonts/IBMPlexSansThai-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c9e531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c9e531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be9d77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be9d77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be9d773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be9d773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be9d773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be9d773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enjoyment of about 4.1 (4.083) or 5</a:t>
            </a:r>
            <a:endParaRPr/>
          </a:p>
          <a:p>
            <a:pPr indent="0" lvl="0" marL="0" rtl="0" algn="l">
              <a:spcBef>
                <a:spcPts val="0"/>
              </a:spcBef>
              <a:spcAft>
                <a:spcPts val="0"/>
              </a:spcAft>
              <a:buNone/>
            </a:pPr>
            <a:r>
              <a:rPr lang="en">
                <a:solidFill>
                  <a:schemeClr val="dk1"/>
                </a:solidFill>
              </a:rPr>
              <a:t>beginning difficulty (3 of 5) -&gt; ending difficulty of 3.83 of 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About the right level of challenge for our players, starting almost perfectly at moderate difficulty (3 of 5) with the earlier levels moving to more challenging at the end with a higher difficulty of around 3.83 of 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be9d7734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be9d7734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www.youtube.com/watch?v=Tz9VETSoGH8" TargetMode="External"/><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258563" y="2761088"/>
            <a:ext cx="4799100" cy="32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Courier New"/>
                <a:ea typeface="Courier New"/>
                <a:cs typeface="Courier New"/>
                <a:sym typeface="Courier New"/>
              </a:rPr>
              <a:t>Group 10 - Jeff, Joseph, Lawrence, Malachi</a:t>
            </a:r>
            <a:endParaRPr sz="1300">
              <a:solidFill>
                <a:schemeClr val="lt1"/>
              </a:solidFill>
              <a:latin typeface="Courier New"/>
              <a:ea typeface="Courier New"/>
              <a:cs typeface="Courier New"/>
              <a:sym typeface="Courier New"/>
            </a:endParaRPr>
          </a:p>
          <a:p>
            <a:pPr indent="0" lvl="0" marL="0" rtl="0" algn="ctr">
              <a:spcBef>
                <a:spcPts val="1200"/>
              </a:spcBef>
              <a:spcAft>
                <a:spcPts val="0"/>
              </a:spcAft>
              <a:buNone/>
            </a:pPr>
            <a:r>
              <a:t/>
            </a:r>
            <a:endParaRPr sz="1600">
              <a:latin typeface="IBM Plex Sans Thai"/>
              <a:ea typeface="IBM Plex Sans Thai"/>
              <a:cs typeface="IBM Plex Sans Thai"/>
              <a:sym typeface="IBM Plex Sans Thai"/>
            </a:endParaRPr>
          </a:p>
        </p:txBody>
      </p:sp>
      <p:sp>
        <p:nvSpPr>
          <p:cNvPr id="55" name="Google Shape;55;p13"/>
          <p:cNvSpPr txBox="1"/>
          <p:nvPr/>
        </p:nvSpPr>
        <p:spPr>
          <a:xfrm>
            <a:off x="1207263" y="1975838"/>
            <a:ext cx="5465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1"/>
                </a:solidFill>
                <a:latin typeface="IBM Plex Sans Thai"/>
                <a:ea typeface="IBM Plex Sans Thai"/>
                <a:cs typeface="IBM Plex Sans Thai"/>
                <a:sym typeface="IBM Plex Sans Thai"/>
              </a:rPr>
              <a:t>S</a:t>
            </a:r>
            <a:r>
              <a:rPr b="1" lang="en" sz="4800">
                <a:solidFill>
                  <a:schemeClr val="lt1"/>
                </a:solidFill>
                <a:latin typeface="IBM Plex Sans Thai"/>
                <a:ea typeface="IBM Plex Sans Thai"/>
                <a:cs typeface="IBM Plex Sans Thai"/>
                <a:sym typeface="IBM Plex Sans Thai"/>
              </a:rPr>
              <a:t>PRINGRUNNERS</a:t>
            </a:r>
            <a:endParaRPr b="1" sz="4800">
              <a:solidFill>
                <a:schemeClr val="lt1"/>
              </a:solidFill>
              <a:latin typeface="IBM Plex Sans Thai"/>
              <a:ea typeface="IBM Plex Sans Thai"/>
              <a:cs typeface="IBM Plex Sans Thai"/>
              <a:sym typeface="IBM Plex Sans Thai"/>
            </a:endParaRPr>
          </a:p>
        </p:txBody>
      </p:sp>
      <p:pic>
        <p:nvPicPr>
          <p:cNvPr id="56" name="Google Shape;56;p13"/>
          <p:cNvPicPr preferRelativeResize="0"/>
          <p:nvPr/>
        </p:nvPicPr>
        <p:blipFill>
          <a:blip r:embed="rId4">
            <a:alphaModFix/>
          </a:blip>
          <a:stretch>
            <a:fillRect/>
          </a:stretch>
        </p:blipFill>
        <p:spPr>
          <a:xfrm>
            <a:off x="7530204" y="2645221"/>
            <a:ext cx="522425" cy="522425"/>
          </a:xfrm>
          <a:prstGeom prst="rect">
            <a:avLst/>
          </a:prstGeom>
          <a:noFill/>
          <a:ln>
            <a:noFill/>
          </a:ln>
        </p:spPr>
      </p:pic>
      <p:pic>
        <p:nvPicPr>
          <p:cNvPr id="57" name="Google Shape;57;p13"/>
          <p:cNvPicPr preferRelativeResize="0"/>
          <p:nvPr/>
        </p:nvPicPr>
        <p:blipFill>
          <a:blip r:embed="rId5">
            <a:alphaModFix/>
          </a:blip>
          <a:stretch>
            <a:fillRect/>
          </a:stretch>
        </p:blipFill>
        <p:spPr>
          <a:xfrm>
            <a:off x="6607038" y="2184863"/>
            <a:ext cx="762049" cy="982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Elevator Pitch</a:t>
            </a:r>
            <a:endParaRPr b="1">
              <a:solidFill>
                <a:schemeClr val="lt1"/>
              </a:solidFill>
            </a:endParaRPr>
          </a:p>
        </p:txBody>
      </p:sp>
      <p:sp>
        <p:nvSpPr>
          <p:cNvPr id="63" name="Google Shape;63;p14"/>
          <p:cNvSpPr txBox="1"/>
          <p:nvPr>
            <p:ph idx="1" type="body"/>
          </p:nvPr>
        </p:nvSpPr>
        <p:spPr>
          <a:xfrm>
            <a:off x="311700" y="1147700"/>
            <a:ext cx="5784300" cy="252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chemeClr val="lt1"/>
                </a:solidFill>
                <a:latin typeface="Calibri"/>
                <a:ea typeface="Calibri"/>
                <a:cs typeface="Calibri"/>
                <a:sym typeface="Calibri"/>
              </a:rPr>
              <a:t>Get ready to bounce, leap, and grapple your way through an electrifying platforming adventure in </a:t>
            </a:r>
            <a:r>
              <a:rPr lang="en" sz="1600">
                <a:solidFill>
                  <a:schemeClr val="lt1"/>
                </a:solidFill>
                <a:latin typeface="Calibri"/>
                <a:ea typeface="Calibri"/>
                <a:cs typeface="Calibri"/>
                <a:sym typeface="Calibri"/>
              </a:rPr>
              <a:t>Spring Runners</a:t>
            </a:r>
            <a:r>
              <a:rPr lang="en" sz="1600">
                <a:solidFill>
                  <a:schemeClr val="lt1"/>
                </a:solidFill>
                <a:latin typeface="Calibri"/>
                <a:ea typeface="Calibri"/>
                <a:cs typeface="Calibri"/>
                <a:sym typeface="Calibri"/>
              </a:rPr>
              <a:t>! Take control of a charismatic character made entirely of springs as you navigate treacherous levels, avoiding the deadly wall of springs that threatens to fling you off the screen. Utilize your jumping skills, unleash powerful super jumps, and strategically grapple to blocks to reach new heights. </a:t>
            </a:r>
            <a:endParaRPr sz="1600">
              <a:solidFill>
                <a:schemeClr val="lt1"/>
              </a:solidFill>
              <a:latin typeface="Calibri"/>
              <a:ea typeface="Calibri"/>
              <a:cs typeface="Calibri"/>
              <a:sym typeface="Calibri"/>
            </a:endParaRPr>
          </a:p>
          <a:p>
            <a:pPr indent="0" lvl="0" marL="0" rtl="0" algn="l">
              <a:lnSpc>
                <a:spcPct val="95000"/>
              </a:lnSpc>
              <a:spcBef>
                <a:spcPts val="1200"/>
              </a:spcBef>
              <a:spcAft>
                <a:spcPts val="1200"/>
              </a:spcAft>
              <a:buNone/>
            </a:pPr>
            <a:r>
              <a:rPr lang="en" sz="1600">
                <a:solidFill>
                  <a:schemeClr val="lt1"/>
                </a:solidFill>
                <a:latin typeface="Calibri"/>
                <a:ea typeface="Calibri"/>
                <a:cs typeface="Calibri"/>
                <a:sym typeface="Calibri"/>
              </a:rPr>
              <a:t>But the ultimate challenge awaits in the epic boss level, where you must dodge magnetic projectiles that slow you down and outmaneuver your dashing, yet deadly, creator. Will you conquer the spring factory and emerge as the ultimate Springrunner? Get ready to spring into action!</a:t>
            </a:r>
            <a:endParaRPr sz="1900">
              <a:solidFill>
                <a:schemeClr val="lt1"/>
              </a:solidFill>
              <a:latin typeface="Calibri"/>
              <a:ea typeface="Calibri"/>
              <a:cs typeface="Calibri"/>
              <a:sym typeface="Calibri"/>
            </a:endParaRPr>
          </a:p>
        </p:txBody>
      </p:sp>
      <p:pic>
        <p:nvPicPr>
          <p:cNvPr id="64" name="Google Shape;64;p14"/>
          <p:cNvPicPr preferRelativeResize="0"/>
          <p:nvPr/>
        </p:nvPicPr>
        <p:blipFill>
          <a:blip r:embed="rId4">
            <a:alphaModFix/>
          </a:blip>
          <a:stretch>
            <a:fillRect/>
          </a:stretch>
        </p:blipFill>
        <p:spPr>
          <a:xfrm>
            <a:off x="6866525" y="1110700"/>
            <a:ext cx="1284074" cy="1027250"/>
          </a:xfrm>
          <a:prstGeom prst="rect">
            <a:avLst/>
          </a:prstGeom>
          <a:noFill/>
          <a:ln>
            <a:noFill/>
          </a:ln>
        </p:spPr>
      </p:pic>
      <p:sp>
        <p:nvSpPr>
          <p:cNvPr id="65" name="Google Shape;65;p14"/>
          <p:cNvSpPr txBox="1"/>
          <p:nvPr/>
        </p:nvSpPr>
        <p:spPr>
          <a:xfrm>
            <a:off x="6755400" y="2300650"/>
            <a:ext cx="175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a must play for spring enthusiasts and running savants. 10/10</a:t>
            </a:r>
            <a:endParaRPr sz="1000">
              <a:solidFill>
                <a:schemeClr val="lt1"/>
              </a:solidFill>
            </a:endParaRPr>
          </a:p>
        </p:txBody>
      </p:sp>
      <p:pic>
        <p:nvPicPr>
          <p:cNvPr id="66" name="Google Shape;66;p14"/>
          <p:cNvPicPr preferRelativeResize="0"/>
          <p:nvPr/>
        </p:nvPicPr>
        <p:blipFill>
          <a:blip r:embed="rId5">
            <a:alphaModFix/>
          </a:blip>
          <a:stretch>
            <a:fillRect/>
          </a:stretch>
        </p:blipFill>
        <p:spPr>
          <a:xfrm>
            <a:off x="6944414" y="3073400"/>
            <a:ext cx="1128300" cy="1128300"/>
          </a:xfrm>
          <a:prstGeom prst="rect">
            <a:avLst/>
          </a:prstGeom>
          <a:noFill/>
          <a:ln>
            <a:noFill/>
          </a:ln>
        </p:spPr>
      </p:pic>
      <p:sp>
        <p:nvSpPr>
          <p:cNvPr id="67" name="Google Shape;67;p14"/>
          <p:cNvSpPr txBox="1"/>
          <p:nvPr/>
        </p:nvSpPr>
        <p:spPr>
          <a:xfrm>
            <a:off x="6747925" y="4327950"/>
            <a:ext cx="152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play it or else.</a:t>
            </a:r>
            <a:r>
              <a:rPr lang="en" sz="1000">
                <a:solidFill>
                  <a:schemeClr val="lt1"/>
                </a:solidFill>
              </a:rPr>
              <a:t> 10/10</a:t>
            </a:r>
            <a:endParaRPr sz="800">
              <a:solidFill>
                <a:schemeClr val="lt1"/>
              </a:solidFill>
            </a:endParaRPr>
          </a:p>
        </p:txBody>
      </p:sp>
      <p:sp>
        <p:nvSpPr>
          <p:cNvPr id="68" name="Google Shape;68;p14"/>
          <p:cNvSpPr txBox="1"/>
          <p:nvPr/>
        </p:nvSpPr>
        <p:spPr>
          <a:xfrm>
            <a:off x="6479125" y="547800"/>
            <a:ext cx="20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Professional </a:t>
            </a:r>
            <a:r>
              <a:rPr lang="en">
                <a:solidFill>
                  <a:schemeClr val="lt1"/>
                </a:solidFill>
              </a:rPr>
              <a:t>Reviews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969450" y="320475"/>
            <a:ext cx="120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FF"/>
                </a:solidFill>
              </a:rPr>
              <a:t>Trailer</a:t>
            </a:r>
            <a:endParaRPr b="1">
              <a:solidFill>
                <a:srgbClr val="FFFFFF"/>
              </a:solidFill>
            </a:endParaRPr>
          </a:p>
        </p:txBody>
      </p:sp>
      <p:pic>
        <p:nvPicPr>
          <p:cNvPr descr="CSS385 Spring 2023&#10;Group Ten Studios" id="74" name="Google Shape;74;p15" title="Spring Runners Trailer">
            <a:hlinkClick r:id="rId4"/>
          </p:cNvPr>
          <p:cNvPicPr preferRelativeResize="0"/>
          <p:nvPr/>
        </p:nvPicPr>
        <p:blipFill>
          <a:blip r:embed="rId5">
            <a:alphaModFix/>
          </a:blip>
          <a:stretch>
            <a:fillRect/>
          </a:stretch>
        </p:blipFill>
        <p:spPr>
          <a:xfrm>
            <a:off x="932525" y="893178"/>
            <a:ext cx="7278950" cy="409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406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Players Love Our Game!</a:t>
            </a:r>
            <a:endParaRPr b="1">
              <a:solidFill>
                <a:schemeClr val="lt1"/>
              </a:solidFill>
            </a:endParaRPr>
          </a:p>
        </p:txBody>
      </p:sp>
      <p:sp>
        <p:nvSpPr>
          <p:cNvPr id="80" name="Google Shape;80;p16"/>
          <p:cNvSpPr txBox="1"/>
          <p:nvPr>
            <p:ph idx="1" type="body"/>
          </p:nvPr>
        </p:nvSpPr>
        <p:spPr>
          <a:xfrm>
            <a:off x="487650" y="1405825"/>
            <a:ext cx="37107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chemeClr val="lt1"/>
                </a:solidFill>
              </a:rPr>
              <a:t>“I like the lore of the spring guy. It was a life changing experience.”</a:t>
            </a:r>
            <a:endParaRPr b="1">
              <a:solidFill>
                <a:schemeClr val="lt1"/>
              </a:solidFill>
            </a:endParaRPr>
          </a:p>
          <a:p>
            <a:pPr indent="0" lvl="0" marL="0" rtl="0" algn="l">
              <a:spcBef>
                <a:spcPts val="1000"/>
              </a:spcBef>
              <a:spcAft>
                <a:spcPts val="0"/>
              </a:spcAft>
              <a:buNone/>
            </a:pPr>
            <a:r>
              <a:rPr lang="en" sz="1400">
                <a:solidFill>
                  <a:schemeClr val="lt1"/>
                </a:solidFill>
                <a:latin typeface="Amatic SC"/>
                <a:ea typeface="Amatic SC"/>
                <a:cs typeface="Amatic SC"/>
                <a:sym typeface="Amatic SC"/>
              </a:rPr>
              <a:t>- </a:t>
            </a:r>
            <a:r>
              <a:rPr b="1" lang="en" sz="1400">
                <a:solidFill>
                  <a:schemeClr val="lt1"/>
                </a:solidFill>
                <a:latin typeface="Amatic SC"/>
                <a:ea typeface="Amatic SC"/>
                <a:cs typeface="Amatic SC"/>
                <a:sym typeface="Amatic SC"/>
              </a:rPr>
              <a:t>An enthusiastic Player</a:t>
            </a:r>
            <a:endParaRPr b="1" sz="1400">
              <a:solidFill>
                <a:schemeClr val="lt1"/>
              </a:solidFill>
              <a:latin typeface="Amatic SC"/>
              <a:ea typeface="Amatic SC"/>
              <a:cs typeface="Amatic SC"/>
              <a:sym typeface="Amatic SC"/>
            </a:endParaRPr>
          </a:p>
          <a:p>
            <a:pPr indent="0" lvl="0" marL="0" rtl="0" algn="l">
              <a:spcBef>
                <a:spcPts val="1200"/>
              </a:spcBef>
              <a:spcAft>
                <a:spcPts val="0"/>
              </a:spcAft>
              <a:buClr>
                <a:schemeClr val="dk1"/>
              </a:buClr>
              <a:buSzPct val="61111"/>
              <a:buFont typeface="Arial"/>
              <a:buNone/>
            </a:pPr>
            <a:r>
              <a:rPr b="1" lang="en">
                <a:solidFill>
                  <a:schemeClr val="lt1"/>
                </a:solidFill>
              </a:rPr>
              <a:t>“Fun. Easy controls.”</a:t>
            </a:r>
            <a:endParaRPr b="1">
              <a:solidFill>
                <a:schemeClr val="lt1"/>
              </a:solidFill>
            </a:endParaRPr>
          </a:p>
          <a:p>
            <a:pPr indent="0" lvl="0" marL="0" rtl="0" algn="l">
              <a:spcBef>
                <a:spcPts val="1000"/>
              </a:spcBef>
              <a:spcAft>
                <a:spcPts val="0"/>
              </a:spcAft>
              <a:buNone/>
            </a:pPr>
            <a:r>
              <a:rPr lang="en" sz="1400">
                <a:solidFill>
                  <a:schemeClr val="lt1"/>
                </a:solidFill>
                <a:latin typeface="Amatic SC"/>
                <a:ea typeface="Amatic SC"/>
                <a:cs typeface="Amatic SC"/>
                <a:sym typeface="Amatic SC"/>
              </a:rPr>
              <a:t>- </a:t>
            </a:r>
            <a:r>
              <a:rPr b="1" lang="en" sz="1400">
                <a:solidFill>
                  <a:schemeClr val="lt1"/>
                </a:solidFill>
                <a:latin typeface="Amatic SC"/>
                <a:ea typeface="Amatic SC"/>
                <a:cs typeface="Amatic SC"/>
                <a:sym typeface="Amatic SC"/>
              </a:rPr>
              <a:t>An experienced Player</a:t>
            </a:r>
            <a:endParaRPr b="1" sz="1400">
              <a:solidFill>
                <a:schemeClr val="lt1"/>
              </a:solidFill>
              <a:latin typeface="Amatic SC"/>
              <a:ea typeface="Amatic SC"/>
              <a:cs typeface="Amatic SC"/>
              <a:sym typeface="Amatic SC"/>
            </a:endParaRPr>
          </a:p>
          <a:p>
            <a:pPr indent="0" lvl="0" marL="0" rtl="0" algn="l">
              <a:spcBef>
                <a:spcPts val="1200"/>
              </a:spcBef>
              <a:spcAft>
                <a:spcPts val="0"/>
              </a:spcAft>
              <a:buNone/>
            </a:pPr>
            <a:r>
              <a:rPr b="1" lang="en">
                <a:solidFill>
                  <a:schemeClr val="lt1"/>
                </a:solidFill>
              </a:rPr>
              <a:t>“The projectiles were a fun challenge.”</a:t>
            </a:r>
            <a:endParaRPr b="1">
              <a:solidFill>
                <a:schemeClr val="lt1"/>
              </a:solidFill>
            </a:endParaRPr>
          </a:p>
          <a:p>
            <a:pPr indent="0" lvl="0" marL="0" rtl="0" algn="l">
              <a:spcBef>
                <a:spcPts val="1000"/>
              </a:spcBef>
              <a:spcAft>
                <a:spcPts val="0"/>
              </a:spcAft>
              <a:buClr>
                <a:schemeClr val="dk1"/>
              </a:buClr>
              <a:buSzPct val="78571"/>
              <a:buFont typeface="Arial"/>
              <a:buNone/>
            </a:pPr>
            <a:r>
              <a:rPr lang="en" sz="1400">
                <a:solidFill>
                  <a:schemeClr val="lt1"/>
                </a:solidFill>
                <a:latin typeface="Amatic SC"/>
                <a:ea typeface="Amatic SC"/>
                <a:cs typeface="Amatic SC"/>
                <a:sym typeface="Amatic SC"/>
              </a:rPr>
              <a:t>- </a:t>
            </a:r>
            <a:r>
              <a:rPr b="1" lang="en" sz="1400">
                <a:solidFill>
                  <a:schemeClr val="lt1"/>
                </a:solidFill>
                <a:latin typeface="Amatic SC"/>
                <a:ea typeface="Amatic SC"/>
                <a:cs typeface="Amatic SC"/>
                <a:sym typeface="Amatic SC"/>
              </a:rPr>
              <a:t>An enthusiastic Player</a:t>
            </a:r>
            <a:endParaRPr b="1" sz="1400">
              <a:solidFill>
                <a:schemeClr val="lt1"/>
              </a:solidFill>
              <a:latin typeface="Amatic SC"/>
              <a:ea typeface="Amatic SC"/>
              <a:cs typeface="Amatic SC"/>
              <a:sym typeface="Amatic SC"/>
            </a:endParaRPr>
          </a:p>
          <a:p>
            <a:pPr indent="0" lvl="0" marL="0" rtl="0" algn="l">
              <a:spcBef>
                <a:spcPts val="1200"/>
              </a:spcBef>
              <a:spcAft>
                <a:spcPts val="0"/>
              </a:spcAft>
              <a:buClr>
                <a:schemeClr val="dk1"/>
              </a:buClr>
              <a:buSzPct val="61111"/>
              <a:buFont typeface="Arial"/>
              <a:buNone/>
            </a:pPr>
            <a:r>
              <a:rPr b="1" lang="en">
                <a:solidFill>
                  <a:schemeClr val="lt1"/>
                </a:solidFill>
              </a:rPr>
              <a:t>“Ur mum.”</a:t>
            </a:r>
            <a:endParaRPr b="1">
              <a:solidFill>
                <a:schemeClr val="lt1"/>
              </a:solidFill>
            </a:endParaRPr>
          </a:p>
          <a:p>
            <a:pPr indent="0" lvl="0" marL="0" rtl="0" algn="l">
              <a:spcBef>
                <a:spcPts val="1000"/>
              </a:spcBef>
              <a:spcAft>
                <a:spcPts val="0"/>
              </a:spcAft>
              <a:buClr>
                <a:schemeClr val="dk1"/>
              </a:buClr>
              <a:buSzPct val="78571"/>
              <a:buFont typeface="Arial"/>
              <a:buNone/>
            </a:pPr>
            <a:r>
              <a:rPr lang="en" sz="1400">
                <a:solidFill>
                  <a:schemeClr val="lt1"/>
                </a:solidFill>
                <a:latin typeface="Amatic SC"/>
                <a:ea typeface="Amatic SC"/>
                <a:cs typeface="Amatic SC"/>
                <a:sym typeface="Amatic SC"/>
              </a:rPr>
              <a:t>- </a:t>
            </a:r>
            <a:r>
              <a:rPr b="1" lang="en" sz="1400">
                <a:solidFill>
                  <a:schemeClr val="lt1"/>
                </a:solidFill>
                <a:latin typeface="Amatic SC"/>
                <a:ea typeface="Amatic SC"/>
                <a:cs typeface="Amatic SC"/>
                <a:sym typeface="Amatic SC"/>
              </a:rPr>
              <a:t>An Anonymous Player</a:t>
            </a:r>
            <a:endParaRPr b="1" sz="1400">
              <a:solidFill>
                <a:schemeClr val="lt1"/>
              </a:solidFill>
              <a:latin typeface="Amatic SC"/>
              <a:ea typeface="Amatic SC"/>
              <a:cs typeface="Amatic SC"/>
              <a:sym typeface="Amatic SC"/>
            </a:endParaRPr>
          </a:p>
          <a:p>
            <a:pPr indent="0" lvl="0" marL="0" rtl="0" algn="l">
              <a:spcBef>
                <a:spcPts val="1200"/>
              </a:spcBef>
              <a:spcAft>
                <a:spcPts val="0"/>
              </a:spcAft>
              <a:buClr>
                <a:schemeClr val="dk1"/>
              </a:buClr>
              <a:buSzPct val="110000"/>
              <a:buFont typeface="Arial"/>
              <a:buNone/>
            </a:pPr>
            <a:r>
              <a:t/>
            </a:r>
            <a:endParaRPr b="1" sz="1000">
              <a:solidFill>
                <a:schemeClr val="lt1"/>
              </a:solidFill>
              <a:latin typeface="Amatic SC"/>
              <a:ea typeface="Amatic SC"/>
              <a:cs typeface="Amatic SC"/>
              <a:sym typeface="Amatic SC"/>
            </a:endParaRPr>
          </a:p>
          <a:p>
            <a:pPr indent="0" lvl="0" marL="0" rtl="0" algn="l">
              <a:spcBef>
                <a:spcPts val="1200"/>
              </a:spcBef>
              <a:spcAft>
                <a:spcPts val="1200"/>
              </a:spcAft>
              <a:buClr>
                <a:schemeClr val="dk1"/>
              </a:buClr>
              <a:buSzPct val="110000"/>
              <a:buFont typeface="Arial"/>
              <a:buNone/>
            </a:pPr>
            <a:r>
              <a:t/>
            </a:r>
            <a:endParaRPr b="1" sz="1000">
              <a:solidFill>
                <a:schemeClr val="lt1"/>
              </a:solidFill>
              <a:latin typeface="Amatic SC"/>
              <a:ea typeface="Amatic SC"/>
              <a:cs typeface="Amatic SC"/>
              <a:sym typeface="Amatic SC"/>
            </a:endParaRPr>
          </a:p>
        </p:txBody>
      </p:sp>
      <p:pic>
        <p:nvPicPr>
          <p:cNvPr id="81" name="Google Shape;81;p16"/>
          <p:cNvPicPr preferRelativeResize="0"/>
          <p:nvPr/>
        </p:nvPicPr>
        <p:blipFill>
          <a:blip r:embed="rId4">
            <a:alphaModFix/>
          </a:blip>
          <a:stretch>
            <a:fillRect/>
          </a:stretch>
        </p:blipFill>
        <p:spPr>
          <a:xfrm>
            <a:off x="6944445" y="103566"/>
            <a:ext cx="897877" cy="1065125"/>
          </a:xfrm>
          <a:prstGeom prst="rect">
            <a:avLst/>
          </a:prstGeom>
          <a:noFill/>
          <a:ln>
            <a:noFill/>
          </a:ln>
        </p:spPr>
      </p:pic>
      <p:pic>
        <p:nvPicPr>
          <p:cNvPr id="82" name="Google Shape;82;p16"/>
          <p:cNvPicPr preferRelativeResize="0"/>
          <p:nvPr/>
        </p:nvPicPr>
        <p:blipFill>
          <a:blip r:embed="rId5">
            <a:alphaModFix/>
          </a:blip>
          <a:stretch>
            <a:fillRect/>
          </a:stretch>
        </p:blipFill>
        <p:spPr>
          <a:xfrm>
            <a:off x="7790087" y="103600"/>
            <a:ext cx="897875" cy="1065066"/>
          </a:xfrm>
          <a:prstGeom prst="rect">
            <a:avLst/>
          </a:prstGeom>
          <a:noFill/>
          <a:ln>
            <a:noFill/>
          </a:ln>
        </p:spPr>
      </p:pic>
      <p:pic>
        <p:nvPicPr>
          <p:cNvPr id="83" name="Google Shape;83;p16"/>
          <p:cNvPicPr preferRelativeResize="0"/>
          <p:nvPr/>
        </p:nvPicPr>
        <p:blipFill>
          <a:blip r:embed="rId6">
            <a:alphaModFix/>
          </a:blip>
          <a:stretch>
            <a:fillRect/>
          </a:stretch>
        </p:blipFill>
        <p:spPr>
          <a:xfrm>
            <a:off x="8273700" y="1394825"/>
            <a:ext cx="237475" cy="949800"/>
          </a:xfrm>
          <a:prstGeom prst="rect">
            <a:avLst/>
          </a:prstGeom>
          <a:noFill/>
          <a:ln>
            <a:noFill/>
          </a:ln>
        </p:spPr>
      </p:pic>
      <p:pic>
        <p:nvPicPr>
          <p:cNvPr id="84" name="Google Shape;84;p16"/>
          <p:cNvPicPr preferRelativeResize="0"/>
          <p:nvPr/>
        </p:nvPicPr>
        <p:blipFill>
          <a:blip r:embed="rId7">
            <a:alphaModFix/>
          </a:blip>
          <a:stretch>
            <a:fillRect/>
          </a:stretch>
        </p:blipFill>
        <p:spPr>
          <a:xfrm flipH="1">
            <a:off x="8590075" y="0"/>
            <a:ext cx="553925" cy="5143499"/>
          </a:xfrm>
          <a:prstGeom prst="rect">
            <a:avLst/>
          </a:prstGeom>
          <a:noFill/>
          <a:ln>
            <a:noFill/>
          </a:ln>
        </p:spPr>
      </p:pic>
      <p:pic>
        <p:nvPicPr>
          <p:cNvPr id="85" name="Google Shape;85;p16"/>
          <p:cNvPicPr preferRelativeResize="0"/>
          <p:nvPr/>
        </p:nvPicPr>
        <p:blipFill>
          <a:blip r:embed="rId8">
            <a:alphaModFix/>
          </a:blip>
          <a:stretch>
            <a:fillRect/>
          </a:stretch>
        </p:blipFill>
        <p:spPr>
          <a:xfrm>
            <a:off x="8035738" y="4736962"/>
            <a:ext cx="406550" cy="406550"/>
          </a:xfrm>
          <a:prstGeom prst="rect">
            <a:avLst/>
          </a:prstGeom>
          <a:noFill/>
          <a:ln>
            <a:noFill/>
          </a:ln>
        </p:spPr>
      </p:pic>
      <p:pic>
        <p:nvPicPr>
          <p:cNvPr id="86" name="Google Shape;86;p16"/>
          <p:cNvPicPr preferRelativeResize="0"/>
          <p:nvPr/>
        </p:nvPicPr>
        <p:blipFill>
          <a:blip r:embed="rId9">
            <a:alphaModFix/>
          </a:blip>
          <a:stretch>
            <a:fillRect/>
          </a:stretch>
        </p:blipFill>
        <p:spPr>
          <a:xfrm flipH="1">
            <a:off x="2473049" y="4330040"/>
            <a:ext cx="553926" cy="714435"/>
          </a:xfrm>
          <a:prstGeom prst="rect">
            <a:avLst/>
          </a:prstGeom>
          <a:noFill/>
          <a:ln>
            <a:noFill/>
          </a:ln>
        </p:spPr>
      </p:pic>
      <p:pic>
        <p:nvPicPr>
          <p:cNvPr id="87" name="Google Shape;87;p16"/>
          <p:cNvPicPr preferRelativeResize="0"/>
          <p:nvPr/>
        </p:nvPicPr>
        <p:blipFill>
          <a:blip r:embed="rId8">
            <a:alphaModFix/>
          </a:blip>
          <a:stretch>
            <a:fillRect/>
          </a:stretch>
        </p:blipFill>
        <p:spPr>
          <a:xfrm>
            <a:off x="8035738" y="4330412"/>
            <a:ext cx="406550" cy="406550"/>
          </a:xfrm>
          <a:prstGeom prst="rect">
            <a:avLst/>
          </a:prstGeom>
          <a:noFill/>
          <a:ln>
            <a:noFill/>
          </a:ln>
        </p:spPr>
      </p:pic>
      <p:sp>
        <p:nvSpPr>
          <p:cNvPr id="88" name="Google Shape;88;p16"/>
          <p:cNvSpPr txBox="1"/>
          <p:nvPr/>
        </p:nvSpPr>
        <p:spPr>
          <a:xfrm>
            <a:off x="4506050" y="1296875"/>
            <a:ext cx="30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6"/>
          <p:cNvSpPr txBox="1"/>
          <p:nvPr/>
        </p:nvSpPr>
        <p:spPr>
          <a:xfrm>
            <a:off x="4410938" y="1394813"/>
            <a:ext cx="2718300" cy="265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50">
                <a:solidFill>
                  <a:schemeClr val="lt1"/>
                </a:solidFill>
              </a:rPr>
              <a:t>“I enjoyed swinging on the ziplines.”</a:t>
            </a:r>
            <a:endParaRPr b="1" sz="1350">
              <a:solidFill>
                <a:schemeClr val="lt1"/>
              </a:solidFill>
            </a:endParaRPr>
          </a:p>
          <a:p>
            <a:pPr indent="0" lvl="0" marL="0" rtl="0" algn="l">
              <a:lnSpc>
                <a:spcPct val="115000"/>
              </a:lnSpc>
              <a:spcBef>
                <a:spcPts val="1200"/>
              </a:spcBef>
              <a:spcAft>
                <a:spcPts val="0"/>
              </a:spcAft>
              <a:buNone/>
            </a:pPr>
            <a:r>
              <a:rPr lang="en" sz="1200">
                <a:solidFill>
                  <a:schemeClr val="lt1"/>
                </a:solidFill>
                <a:latin typeface="Amatic SC"/>
                <a:ea typeface="Amatic SC"/>
                <a:cs typeface="Amatic SC"/>
                <a:sym typeface="Amatic SC"/>
              </a:rPr>
              <a:t>- </a:t>
            </a:r>
            <a:r>
              <a:rPr b="1" lang="en" sz="1200">
                <a:solidFill>
                  <a:schemeClr val="lt1"/>
                </a:solidFill>
                <a:latin typeface="Amatic SC"/>
                <a:ea typeface="Amatic SC"/>
                <a:cs typeface="Amatic SC"/>
                <a:sym typeface="Amatic SC"/>
              </a:rPr>
              <a:t>An experienced Player</a:t>
            </a:r>
            <a:endParaRPr b="1" sz="1200">
              <a:solidFill>
                <a:schemeClr val="lt1"/>
              </a:solidFill>
              <a:latin typeface="Amatic SC"/>
              <a:ea typeface="Amatic SC"/>
              <a:cs typeface="Amatic SC"/>
              <a:sym typeface="Amatic SC"/>
            </a:endParaRPr>
          </a:p>
          <a:p>
            <a:pPr indent="0" lvl="0" marL="0" rtl="0" algn="l">
              <a:lnSpc>
                <a:spcPct val="115000"/>
              </a:lnSpc>
              <a:spcBef>
                <a:spcPts val="1200"/>
              </a:spcBef>
              <a:spcAft>
                <a:spcPts val="0"/>
              </a:spcAft>
              <a:buNone/>
            </a:pPr>
            <a:r>
              <a:rPr b="1" lang="en" sz="1350">
                <a:solidFill>
                  <a:schemeClr val="lt1"/>
                </a:solidFill>
              </a:rPr>
              <a:t>“The simplicity of the game was nice and the spring-death animation was funny.”</a:t>
            </a:r>
            <a:endParaRPr b="1" sz="1350">
              <a:solidFill>
                <a:schemeClr val="lt1"/>
              </a:solidFill>
            </a:endParaRPr>
          </a:p>
          <a:p>
            <a:pPr indent="0" lvl="0" marL="0" rtl="0" algn="l">
              <a:lnSpc>
                <a:spcPct val="115000"/>
              </a:lnSpc>
              <a:spcBef>
                <a:spcPts val="1200"/>
              </a:spcBef>
              <a:spcAft>
                <a:spcPts val="0"/>
              </a:spcAft>
              <a:buNone/>
            </a:pPr>
            <a:r>
              <a:rPr lang="en" sz="1200">
                <a:solidFill>
                  <a:schemeClr val="lt1"/>
                </a:solidFill>
                <a:latin typeface="Amatic SC"/>
                <a:ea typeface="Amatic SC"/>
                <a:cs typeface="Amatic SC"/>
                <a:sym typeface="Amatic SC"/>
              </a:rPr>
              <a:t>- </a:t>
            </a:r>
            <a:r>
              <a:rPr b="1" lang="en" sz="1200">
                <a:solidFill>
                  <a:schemeClr val="lt1"/>
                </a:solidFill>
                <a:latin typeface="Amatic SC"/>
                <a:ea typeface="Amatic SC"/>
                <a:cs typeface="Amatic SC"/>
                <a:sym typeface="Amatic SC"/>
              </a:rPr>
              <a:t>An Anonymous Player</a:t>
            </a:r>
            <a:endParaRPr b="1" sz="1500">
              <a:solidFill>
                <a:schemeClr val="lt1"/>
              </a:solidFill>
            </a:endParaRPr>
          </a:p>
          <a:p>
            <a:pPr indent="0" lvl="0" marL="0" rtl="0" algn="l">
              <a:lnSpc>
                <a:spcPct val="115000"/>
              </a:lnSpc>
              <a:spcBef>
                <a:spcPts val="1200"/>
              </a:spcBef>
              <a:spcAft>
                <a:spcPts val="1200"/>
              </a:spcAft>
              <a:buClr>
                <a:schemeClr val="dk1"/>
              </a:buClr>
              <a:buSzPts val="1100"/>
              <a:buFont typeface="Arial"/>
              <a:buNone/>
            </a:pPr>
            <a:r>
              <a:t/>
            </a:r>
            <a:endParaRPr sz="1500">
              <a:solidFill>
                <a:schemeClr val="lt1"/>
              </a:solidFill>
            </a:endParaRPr>
          </a:p>
        </p:txBody>
      </p:sp>
      <p:pic>
        <p:nvPicPr>
          <p:cNvPr id="90" name="Google Shape;90;p16"/>
          <p:cNvPicPr preferRelativeResize="0"/>
          <p:nvPr/>
        </p:nvPicPr>
        <p:blipFill>
          <a:blip r:embed="rId10">
            <a:alphaModFix/>
          </a:blip>
          <a:stretch>
            <a:fillRect/>
          </a:stretch>
        </p:blipFill>
        <p:spPr>
          <a:xfrm flipH="1">
            <a:off x="3152587" y="4271750"/>
            <a:ext cx="4643575" cy="773925"/>
          </a:xfrm>
          <a:prstGeom prst="rect">
            <a:avLst/>
          </a:prstGeom>
          <a:noFill/>
          <a:ln>
            <a:noFill/>
          </a:ln>
        </p:spPr>
      </p:pic>
      <p:pic>
        <p:nvPicPr>
          <p:cNvPr id="91" name="Google Shape;91;p16"/>
          <p:cNvPicPr preferRelativeResize="0"/>
          <p:nvPr/>
        </p:nvPicPr>
        <p:blipFill>
          <a:blip r:embed="rId11">
            <a:alphaModFix/>
          </a:blip>
          <a:stretch>
            <a:fillRect/>
          </a:stretch>
        </p:blipFill>
        <p:spPr>
          <a:xfrm>
            <a:off x="6033250" y="103575"/>
            <a:ext cx="897875" cy="1065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3217500" y="1887750"/>
            <a:ext cx="2709000" cy="6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solidFill>
                  <a:schemeClr val="lt1"/>
                </a:solidFill>
              </a:rPr>
              <a:t>Questions?</a:t>
            </a:r>
            <a:endParaRPr sz="392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