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90" r:id="rId2"/>
    <p:sldId id="408" r:id="rId3"/>
    <p:sldId id="37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280"/>
    <a:srgbClr val="E3173E"/>
    <a:srgbClr val="D9B766"/>
    <a:srgbClr val="BFBFBF"/>
    <a:srgbClr val="444655"/>
    <a:srgbClr val="444648"/>
    <a:srgbClr val="000000"/>
    <a:srgbClr val="004281"/>
    <a:srgbClr val="002157"/>
    <a:srgbClr val="3A78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87197" autoAdjust="0"/>
  </p:normalViewPr>
  <p:slideViewPr>
    <p:cSldViewPr snapToGrid="0" snapToObjects="1">
      <p:cViewPr varScale="1">
        <p:scale>
          <a:sx n="79" d="100"/>
          <a:sy n="79" d="100"/>
        </p:scale>
        <p:origin x="89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6"/>
    </p:cViewPr>
  </p:sorterViewPr>
  <p:notesViewPr>
    <p:cSldViewPr snapToGrid="0" snapToObjects="1"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3F896-BC00-0C49-A063-9A8504D06184}" type="datetimeFigureOut">
              <a:rPr lang="en-US" smtClean="0"/>
              <a:pPr/>
              <a:t>1/23/2016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72A8D-A52B-D243-9DC1-9B09645EA9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4728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B575E-E41D-0E4F-8409-4872A8B6D11A}" type="datetimeFigureOut">
              <a:rPr lang="en-US" smtClean="0"/>
              <a:pPr/>
              <a:t>1/23/2016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EB4A3-AC78-EA44-B0C2-42B2569E27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103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5" descr="模板-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12"/>
            <a:ext cx="9144000" cy="6857587"/>
          </a:xfrm>
          <a:prstGeom prst="rect">
            <a:avLst/>
          </a:prstGeom>
        </p:spPr>
      </p:pic>
      <p:pic>
        <p:nvPicPr>
          <p:cNvPr id="10" name="图片 6" descr="logo+slogan反白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979269" y="1975622"/>
            <a:ext cx="1808755" cy="7264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70632" y="4529469"/>
            <a:ext cx="4312008" cy="951539"/>
          </a:xfrm>
        </p:spPr>
        <p:txBody>
          <a:bodyPr lIns="0" tIns="0" rIns="0" bIns="0" anchor="b">
            <a:normAutofit/>
          </a:bodyPr>
          <a:lstStyle>
            <a:lvl1pPr algn="r">
              <a:defRPr sz="3200" baseline="0">
                <a:solidFill>
                  <a:schemeClr val="bg1"/>
                </a:solidFill>
                <a:latin typeface="宋体" pitchFamily="2" charset="-122"/>
                <a:ea typeface="宋体" pitchFamily="2" charset="-122"/>
                <a:cs typeface="Arial"/>
              </a:defRPr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2177" y="5596851"/>
            <a:ext cx="3836361" cy="538135"/>
          </a:xfrm>
        </p:spPr>
        <p:txBody>
          <a:bodyPr lIns="0" tIns="0" rIns="0" bIns="0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  <a:latin typeface="宋体" pitchFamily="2" charset="-122"/>
                <a:ea typeface="宋体" pitchFamily="2" charset="-122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单击添加副标题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67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  <a:lvl3pPr>
              <a:defRPr>
                <a:solidFill>
                  <a:srgbClr val="444655"/>
                </a:solidFill>
              </a:defRPr>
            </a:lvl3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B646-9C68-9A45-BA80-FD674575B7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71" y="6638403"/>
            <a:ext cx="3693891" cy="211977"/>
          </a:xfrm>
          <a:prstGeom prst="rect">
            <a:avLst/>
          </a:prstGeom>
        </p:spPr>
        <p:txBody>
          <a:bodyPr/>
          <a:lstStyle>
            <a:lvl1pPr>
              <a:defRPr sz="9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Pactera</a:t>
            </a:r>
            <a:r>
              <a:rPr lang="en-US" altLang="zh-CN" dirty="0" smtClean="0"/>
              <a:t>. Confidential. </a:t>
            </a:r>
            <a:r>
              <a:rPr lang="en-US" dirty="0" smtClean="0"/>
              <a:t>All Rights Reserved</a:t>
            </a:r>
            <a:r>
              <a:rPr lang="en-US" altLang="zh-CN" dirty="0" smtClean="0"/>
              <a:t>.</a:t>
            </a:r>
            <a:endParaRPr lang="en-US" dirty="0"/>
          </a:p>
        </p:txBody>
      </p:sp>
      <p:pic>
        <p:nvPicPr>
          <p:cNvPr id="10" name="Picture 2" descr="D:\VanceInfo\Marketing\Corporate Marketing\Branding\Pactera\pactera_logo_cs3_no_tm\pactera_logo_4c-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9354" y="344850"/>
            <a:ext cx="1032602" cy="298823"/>
          </a:xfrm>
          <a:prstGeom prst="rect">
            <a:avLst/>
          </a:prstGeom>
          <a:noFill/>
        </p:spPr>
      </p:pic>
      <p:cxnSp>
        <p:nvCxnSpPr>
          <p:cNvPr id="11" name="Straight Connector 10"/>
          <p:cNvCxnSpPr/>
          <p:nvPr userDrawn="1"/>
        </p:nvCxnSpPr>
        <p:spPr>
          <a:xfrm>
            <a:off x="107504" y="908720"/>
            <a:ext cx="8856984" cy="0"/>
          </a:xfrm>
          <a:prstGeom prst="line">
            <a:avLst/>
          </a:prstGeom>
          <a:ln w="1270">
            <a:solidFill>
              <a:srgbClr val="004280"/>
            </a:solidFill>
          </a:ln>
          <a:effectLst>
            <a:outerShdw blurRad="50800" dist="381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40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168749"/>
            <a:ext cx="9144001" cy="187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9594" y="1410166"/>
            <a:ext cx="4125938" cy="471599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B646-9C68-9A45-BA80-FD674575B7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778468" y="1410166"/>
            <a:ext cx="4133532" cy="471599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07504" y="908720"/>
            <a:ext cx="8856984" cy="0"/>
          </a:xfrm>
          <a:prstGeom prst="line">
            <a:avLst/>
          </a:prstGeom>
          <a:ln w="1270">
            <a:solidFill>
              <a:srgbClr val="004280"/>
            </a:solidFill>
          </a:ln>
          <a:effectLst>
            <a:outerShdw blurRad="50800" dist="381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D:\VanceInfo\Marketing\Corporate Marketing\Branding\Pactera\pactera_logo_cs3_no_tm\pactera_logo_4c-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9354" y="344850"/>
            <a:ext cx="1032602" cy="298823"/>
          </a:xfrm>
          <a:prstGeom prst="rect">
            <a:avLst/>
          </a:prstGeom>
          <a:noFill/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71" y="6638403"/>
            <a:ext cx="3693891" cy="211977"/>
          </a:xfrm>
          <a:prstGeom prst="rect">
            <a:avLst/>
          </a:prstGeom>
        </p:spPr>
        <p:txBody>
          <a:bodyPr/>
          <a:lstStyle>
            <a:lvl1pPr>
              <a:defRPr sz="9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© Pactera</a:t>
            </a:r>
            <a:r>
              <a:rPr lang="en-US" altLang="zh-CN" dirty="0" smtClean="0"/>
              <a:t>. Confidential. </a:t>
            </a:r>
            <a:r>
              <a:rPr lang="en-US" dirty="0" smtClean="0"/>
              <a:t>All Rights Reserved</a:t>
            </a:r>
            <a:r>
              <a:rPr lang="en-US" altLang="zh-CN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55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B646-9C68-9A45-BA80-FD674575B7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046" y="6504705"/>
            <a:ext cx="3693891" cy="341333"/>
          </a:xfrm>
          <a:prstGeom prst="rect">
            <a:avLst/>
          </a:prstGeom>
        </p:spPr>
        <p:txBody>
          <a:bodyPr/>
          <a:lstStyle>
            <a:lvl1pPr>
              <a:defRPr sz="9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© Pactera</a:t>
            </a:r>
            <a:r>
              <a:rPr lang="en-US" altLang="zh-CN" dirty="0" smtClean="0"/>
              <a:t>. Confidential. </a:t>
            </a:r>
            <a:r>
              <a:rPr lang="en-US" dirty="0" smtClean="0"/>
              <a:t>All Rights Reserved</a:t>
            </a:r>
            <a:r>
              <a:rPr lang="en-US" altLang="zh-CN" dirty="0" smtClean="0"/>
              <a:t>.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7504" y="908720"/>
            <a:ext cx="8856984" cy="0"/>
          </a:xfrm>
          <a:prstGeom prst="line">
            <a:avLst/>
          </a:prstGeom>
          <a:ln w="1270">
            <a:solidFill>
              <a:srgbClr val="004280"/>
            </a:solidFill>
          </a:ln>
          <a:effectLst>
            <a:outerShdw blurRad="50800" dist="381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D:\VanceInfo\Marketing\Corporate Marketing\Branding\Pactera\pactera_logo_cs3_no_tm\pactera_logo_4c-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9354" y="344850"/>
            <a:ext cx="1032602" cy="2988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925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B646-9C68-9A45-BA80-FD674575B7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046" y="6504705"/>
            <a:ext cx="3693891" cy="341333"/>
          </a:xfrm>
          <a:prstGeom prst="rect">
            <a:avLst/>
          </a:prstGeom>
        </p:spPr>
        <p:txBody>
          <a:bodyPr/>
          <a:lstStyle>
            <a:lvl1pPr>
              <a:defRPr sz="9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© Pactera</a:t>
            </a:r>
            <a:r>
              <a:rPr lang="en-US" altLang="zh-CN" dirty="0" smtClean="0"/>
              <a:t>. Confidential. </a:t>
            </a:r>
            <a:r>
              <a:rPr lang="en-US" dirty="0" smtClean="0"/>
              <a:t>All Rights Reserved</a:t>
            </a:r>
            <a:r>
              <a:rPr lang="en-US" altLang="zh-CN" dirty="0" smtClean="0"/>
              <a:t>.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7504" y="908720"/>
            <a:ext cx="8856984" cy="0"/>
          </a:xfrm>
          <a:prstGeom prst="line">
            <a:avLst/>
          </a:prstGeom>
          <a:ln w="1270">
            <a:solidFill>
              <a:srgbClr val="004280"/>
            </a:solidFill>
          </a:ln>
          <a:effectLst>
            <a:outerShdw blurRad="50800" dist="381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D:\VanceInfo\Marketing\Corporate Marketing\Branding\Pactera\pactera_logo_cs3_no_tm\pactera_logo_4c-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9354" y="344850"/>
            <a:ext cx="1032602" cy="2988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7521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rotWithShape="1">
          <a:blip r:embed="rId2" cstate="screen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3077308"/>
            <a:ext cx="7093842" cy="659402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404040"/>
                </a:solidFill>
                <a:latin typeface="宋体" pitchFamily="2" charset="-122"/>
                <a:ea typeface="宋体" pitchFamily="2" charset="-122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单击添加副标题</a:t>
            </a:r>
            <a:endParaRPr lang="en-US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848546"/>
            <a:ext cx="7093842" cy="1362075"/>
          </a:xfrm>
        </p:spPr>
        <p:txBody>
          <a:bodyPr anchor="t">
            <a:normAutofit/>
          </a:bodyPr>
          <a:lstStyle>
            <a:lvl1pPr algn="l">
              <a:defRPr sz="2800" b="1" cap="none">
                <a:solidFill>
                  <a:srgbClr val="004280"/>
                </a:solidFill>
              </a:defRPr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046" y="6504705"/>
            <a:ext cx="3693891" cy="341333"/>
          </a:xfrm>
          <a:prstGeom prst="rect">
            <a:avLst/>
          </a:prstGeom>
        </p:spPr>
        <p:txBody>
          <a:bodyPr/>
          <a:lstStyle>
            <a:lvl1pPr>
              <a:defRPr sz="9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© Pactera</a:t>
            </a:r>
            <a:r>
              <a:rPr lang="en-US" altLang="zh-CN" dirty="0" smtClean="0"/>
              <a:t>. Confidential. </a:t>
            </a:r>
            <a:r>
              <a:rPr lang="en-US" dirty="0" smtClean="0"/>
              <a:t>All Rights Reserved</a:t>
            </a:r>
            <a:r>
              <a:rPr lang="en-US" altLang="zh-CN" dirty="0" smtClean="0"/>
              <a:t>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705788" y="6356350"/>
            <a:ext cx="412936" cy="501650"/>
          </a:xfrm>
        </p:spPr>
        <p:txBody>
          <a:bodyPr/>
          <a:lstStyle/>
          <a:p>
            <a:fld id="{D53CB646-9C68-9A45-BA80-FD674575B7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67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过渡页 蓝色1">
    <p:bg>
      <p:bgPr>
        <a:blipFill rotWithShape="1">
          <a:blip r:embed="rId2" cstate="screen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5946" y="2472306"/>
            <a:ext cx="5857641" cy="19133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046" y="6504705"/>
            <a:ext cx="3693891" cy="341333"/>
          </a:xfrm>
          <a:prstGeom prst="rect">
            <a:avLst/>
          </a:prstGeom>
        </p:spPr>
        <p:txBody>
          <a:bodyPr/>
          <a:lstStyle>
            <a:lvl1pPr>
              <a:defRPr sz="9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© Pactera</a:t>
            </a:r>
            <a:r>
              <a:rPr lang="en-US" altLang="zh-CN" dirty="0" smtClean="0"/>
              <a:t>. Confidential. </a:t>
            </a:r>
            <a:r>
              <a:rPr lang="en-US" dirty="0" smtClean="0"/>
              <a:t>All Rights Reserved</a:t>
            </a:r>
            <a:r>
              <a:rPr lang="en-US" altLang="zh-CN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974670"/>
      </p:ext>
    </p:extLst>
  </p:cSld>
  <p:clrMapOvr>
    <a:masterClrMapping/>
  </p:clrMapOvr>
  <p:transition spd="med">
    <p:push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过渡页 蓝色2">
    <p:bg>
      <p:bgPr>
        <a:blipFill rotWithShape="1">
          <a:blip r:embed="rId2" cstate="screen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5946" y="684796"/>
            <a:ext cx="5857641" cy="19133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046" y="6504705"/>
            <a:ext cx="3693891" cy="341333"/>
          </a:xfrm>
          <a:prstGeom prst="rect">
            <a:avLst/>
          </a:prstGeom>
        </p:spPr>
        <p:txBody>
          <a:bodyPr/>
          <a:lstStyle>
            <a:lvl1pPr>
              <a:defRPr sz="9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© Pactera</a:t>
            </a:r>
            <a:r>
              <a:rPr lang="en-US" altLang="zh-CN" dirty="0" smtClean="0"/>
              <a:t>. Confidential. </a:t>
            </a:r>
            <a:r>
              <a:rPr lang="en-US" dirty="0" smtClean="0"/>
              <a:t>All Rights Reserved</a:t>
            </a:r>
            <a:r>
              <a:rPr lang="en-US" altLang="zh-CN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974670"/>
      </p:ext>
    </p:extLst>
  </p:cSld>
  <p:clrMapOvr>
    <a:masterClrMapping/>
  </p:clrMapOvr>
  <p:transition spd="med">
    <p:push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模板-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828"/>
            <a:ext cx="9144000" cy="6857172"/>
          </a:xfrm>
          <a:prstGeom prst="rect">
            <a:avLst/>
          </a:prstGeom>
        </p:spPr>
      </p:pic>
      <p:pic>
        <p:nvPicPr>
          <p:cNvPr id="6" name="图片 5" descr="logo+slogan反白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979270" y="1865395"/>
            <a:ext cx="1808755" cy="7264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55168" y="4391237"/>
            <a:ext cx="4646442" cy="893134"/>
          </a:xfrm>
        </p:spPr>
        <p:txBody>
          <a:bodyPr lIns="0" tIns="0" rIns="0" bIns="0" anchor="b">
            <a:normAutofit/>
          </a:bodyPr>
          <a:lstStyle>
            <a:lvl1pPr algn="ctr">
              <a:defRPr sz="2800" baseline="0">
                <a:solidFill>
                  <a:schemeClr val="bg1"/>
                </a:solidFill>
                <a:latin typeface="宋体" pitchFamily="2" charset="-122"/>
                <a:ea typeface="宋体" pitchFamily="2" charset="-122"/>
                <a:cs typeface="Arial"/>
              </a:defRPr>
            </a:lvl1pPr>
          </a:lstStyle>
          <a:p>
            <a:r>
              <a:rPr lang="zh-CN" altLang="en-US" dirty="0" smtClean="0"/>
              <a:t>单击添加结束语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046" y="6504705"/>
            <a:ext cx="3693891" cy="341333"/>
          </a:xfrm>
          <a:prstGeom prst="rect">
            <a:avLst/>
          </a:prstGeom>
        </p:spPr>
        <p:txBody>
          <a:bodyPr/>
          <a:lstStyle>
            <a:lvl1pPr>
              <a:defRPr sz="9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© Pactera</a:t>
            </a:r>
            <a:r>
              <a:rPr lang="en-US" altLang="zh-CN" dirty="0" smtClean="0"/>
              <a:t>. Confidential. </a:t>
            </a:r>
            <a:r>
              <a:rPr lang="en-US" dirty="0" smtClean="0"/>
              <a:t>All Rights Reserved</a:t>
            </a:r>
            <a:r>
              <a:rPr lang="en-US" altLang="zh-CN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6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384" y="80753"/>
            <a:ext cx="7233509" cy="76985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50" y="1265274"/>
            <a:ext cx="8772942" cy="49760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59691" y="6716682"/>
            <a:ext cx="278767" cy="13577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rgbClr val="D00B31"/>
                </a:solidFill>
                <a:latin typeface="Arial"/>
                <a:cs typeface="Arial"/>
              </a:defRPr>
            </a:lvl1pPr>
          </a:lstStyle>
          <a:p>
            <a:fld id="{D53CB646-9C68-9A45-BA80-FD674575B7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95" y="6635632"/>
            <a:ext cx="3693891" cy="211977"/>
          </a:xfrm>
          <a:prstGeom prst="rect">
            <a:avLst/>
          </a:prstGeom>
        </p:spPr>
        <p:txBody>
          <a:bodyPr/>
          <a:lstStyle>
            <a:lvl1pPr>
              <a:defRPr sz="9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Pactera</a:t>
            </a:r>
            <a:r>
              <a:rPr lang="en-US" altLang="zh-CN" dirty="0" smtClean="0"/>
              <a:t>. Confidential. </a:t>
            </a:r>
            <a:r>
              <a:rPr lang="en-US" dirty="0" smtClean="0"/>
              <a:t>All Rights Reserved</a:t>
            </a:r>
            <a:r>
              <a:rPr lang="en-US" altLang="zh-CN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27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0" r:id="rId2"/>
    <p:sldLayoutId id="2147483658" r:id="rId3"/>
    <p:sldLayoutId id="2147483655" r:id="rId4"/>
    <p:sldLayoutId id="2147483669" r:id="rId5"/>
    <p:sldLayoutId id="2147483662" r:id="rId6"/>
    <p:sldLayoutId id="2147483663" r:id="rId7"/>
    <p:sldLayoutId id="2147483664" r:id="rId8"/>
    <p:sldLayoutId id="2147483668" r:id="rId9"/>
  </p:sldLayoutIdLst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rgbClr val="004280"/>
          </a:solidFill>
          <a:latin typeface="宋体" pitchFamily="2" charset="-122"/>
          <a:ea typeface="宋体" pitchFamily="2" charset="-122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kern="1200">
          <a:solidFill>
            <a:srgbClr val="004280"/>
          </a:solidFill>
          <a:latin typeface="宋体" pitchFamily="2" charset="-122"/>
          <a:ea typeface="宋体" pitchFamily="2" charset="-122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SzPct val="80000"/>
        <a:buFont typeface="Lucida Grande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宋体" pitchFamily="2" charset="-122"/>
          <a:ea typeface="宋体" pitchFamily="2" charset="-122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SzPct val="80000"/>
        <a:buFont typeface="Lucida Grande"/>
        <a:buChar char="-"/>
        <a:defRPr sz="1800" kern="1200">
          <a:solidFill>
            <a:srgbClr val="444655"/>
          </a:solidFill>
          <a:latin typeface="宋体" pitchFamily="2" charset="-122"/>
          <a:ea typeface="宋体" pitchFamily="2" charset="-122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SzPct val="80000"/>
        <a:buFont typeface="Arial"/>
        <a:buChar char="•"/>
        <a:defRPr sz="1400" b="1" kern="1200">
          <a:solidFill>
            <a:srgbClr val="004280"/>
          </a:solidFill>
          <a:latin typeface="宋体" pitchFamily="2" charset="-122"/>
          <a:ea typeface="宋体" pitchFamily="2" charset="-122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SzPct val="80000"/>
        <a:buFont typeface="Lucida Grande"/>
        <a:buChar char="»"/>
        <a:defRPr sz="1400" kern="1200">
          <a:solidFill>
            <a:schemeClr val="tx1">
              <a:lumMod val="75000"/>
              <a:lumOff val="25000"/>
            </a:schemeClr>
          </a:solidFill>
          <a:latin typeface="宋体" pitchFamily="2" charset="-122"/>
          <a:ea typeface="宋体" pitchFamily="2" charset="-122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632" y="4529469"/>
            <a:ext cx="4650284" cy="951539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2800" dirty="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快速开发平台</a:t>
            </a:r>
            <a:r>
              <a:rPr lang="en-US" altLang="zh-CN" sz="2800" dirty="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2800" dirty="0" err="1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PacteraJeesite</a:t>
            </a:r>
            <a:r>
              <a:rPr lang="zh-CN" altLang="en-US" sz="2800" dirty="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2800" dirty="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2800" dirty="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sz="2800" dirty="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产品介绍 </a:t>
            </a:r>
            <a:r>
              <a:rPr lang="en-US" altLang="zh-CN" sz="2800" dirty="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1.2.10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文思海辉集团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7400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TW" dirty="0" smtClean="0"/>
              <a:t>议程</a:t>
            </a:r>
            <a:endParaRPr lang="zh-CN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B646-9C68-9A45-BA80-FD674575B78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Pactera</a:t>
            </a:r>
            <a:r>
              <a:rPr lang="en-US" altLang="zh-CN" dirty="0" smtClean="0"/>
              <a:t>. Confidential. </a:t>
            </a:r>
            <a:r>
              <a:rPr lang="en-US" dirty="0" smtClean="0"/>
              <a:t>All Rights Reserved</a:t>
            </a:r>
            <a:r>
              <a:rPr lang="en-US" altLang="zh-CN" dirty="0" smtClean="0"/>
              <a:t>.</a:t>
            </a:r>
            <a:endParaRPr lang="en-US" dirty="0"/>
          </a:p>
        </p:txBody>
      </p:sp>
      <p:grpSp>
        <p:nvGrpSpPr>
          <p:cNvPr id="5" name="Gruppieren 2"/>
          <p:cNvGrpSpPr/>
          <p:nvPr/>
        </p:nvGrpSpPr>
        <p:grpSpPr bwMode="gray">
          <a:xfrm>
            <a:off x="323850" y="1555750"/>
            <a:ext cx="8497092" cy="735014"/>
            <a:chOff x="323850" y="1555750"/>
            <a:chExt cx="8497092" cy="735014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6" name="Ellipse 26"/>
            <p:cNvSpPr/>
            <p:nvPr/>
          </p:nvSpPr>
          <p:spPr bwMode="gray">
            <a:xfrm>
              <a:off x="323850" y="1555750"/>
              <a:ext cx="735014" cy="735014"/>
            </a:xfrm>
            <a:prstGeom prst="ellipse">
              <a:avLst/>
            </a:prstGeom>
            <a:grpFill/>
            <a:ln w="12700">
              <a:noFill/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 prstMaterial="matte">
              <a:bevelT w="360000" h="360000"/>
              <a:bevelB w="360000" h="360000"/>
            </a:sp3d>
          </p:spPr>
          <p:txBody>
            <a:bodyPr lIns="0" tIns="0" rIns="0" bIns="0" anchor="ctr">
              <a:sp3d/>
            </a:bodyPr>
            <a:lstStyle/>
            <a:p>
              <a:pPr algn="ctr"/>
              <a:r>
                <a:rPr lang="de-DE" sz="3200" b="1" dirty="0" smtClean="0">
                  <a:ln>
                    <a:solidFill>
                      <a:srgbClr val="FFFFFF"/>
                    </a:solidFill>
                  </a:ln>
                  <a:solidFill>
                    <a:srgbClr val="FFFFFF"/>
                  </a:solidFill>
                  <a:effectLst>
                    <a:innerShdw blurRad="76200" dist="50800" dir="13500000">
                      <a:prstClr val="black">
                        <a:alpha val="40000"/>
                      </a:prstClr>
                    </a:innerShdw>
                  </a:effectLst>
                </a:rPr>
                <a:t>1</a:t>
              </a:r>
              <a:endParaRPr lang="de-DE" sz="3200" b="1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innerShdw blurRad="76200" dist="50800" dir="13500000">
                    <a:prstClr val="black">
                      <a:alpha val="40000"/>
                    </a:prstClr>
                  </a:innerShdw>
                </a:effectLst>
              </a:endParaRPr>
            </a:p>
          </p:txBody>
        </p:sp>
        <p:sp>
          <p:nvSpPr>
            <p:cNvPr id="7" name="Abgerundetes Rechteck 2"/>
            <p:cNvSpPr/>
            <p:nvPr/>
          </p:nvSpPr>
          <p:spPr bwMode="gray">
            <a:xfrm>
              <a:off x="988412" y="1555750"/>
              <a:ext cx="7832530" cy="735014"/>
            </a:xfrm>
            <a:custGeom>
              <a:avLst/>
              <a:gdLst/>
              <a:ahLst/>
              <a:cxnLst/>
              <a:rect l="l" t="t" r="r" b="b"/>
              <a:pathLst>
                <a:path w="7832530" h="735014">
                  <a:moveTo>
                    <a:pt x="3" y="0"/>
                  </a:moveTo>
                  <a:lnTo>
                    <a:pt x="7710025" y="0"/>
                  </a:lnTo>
                  <a:cubicBezTo>
                    <a:pt x="7777683" y="0"/>
                    <a:pt x="7832530" y="54847"/>
                    <a:pt x="7832530" y="122505"/>
                  </a:cubicBezTo>
                  <a:lnTo>
                    <a:pt x="7832530" y="612509"/>
                  </a:lnTo>
                  <a:cubicBezTo>
                    <a:pt x="7832530" y="680167"/>
                    <a:pt x="7777683" y="735014"/>
                    <a:pt x="7710025" y="735014"/>
                  </a:cubicBezTo>
                  <a:lnTo>
                    <a:pt x="0" y="735014"/>
                  </a:lnTo>
                  <a:cubicBezTo>
                    <a:pt x="108733" y="649570"/>
                    <a:pt x="177350" y="516551"/>
                    <a:pt x="177350" y="367506"/>
                  </a:cubicBezTo>
                  <a:cubicBezTo>
                    <a:pt x="177350" y="218462"/>
                    <a:pt x="108734" y="85444"/>
                    <a:pt x="3" y="0"/>
                  </a:cubicBezTo>
                  <a:close/>
                </a:path>
              </a:pathLst>
            </a:custGeom>
            <a:grpFill/>
            <a:ln w="12700">
              <a:solidFill>
                <a:srgbClr val="C0C0C0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432000" tIns="0" rIns="0" bIns="0" anchor="ctr"/>
            <a:lstStyle/>
            <a:p>
              <a:pPr>
                <a:spcAft>
                  <a:spcPts val="200"/>
                </a:spcAft>
              </a:pPr>
              <a:r>
                <a:rPr lang="zh-CN" altLang="en-US" b="1" dirty="0" smtClean="0">
                  <a:solidFill>
                    <a:schemeClr val="bg1"/>
                  </a:solidFill>
                </a:rPr>
                <a:t>平台组件服务构成</a:t>
              </a:r>
            </a:p>
          </p:txBody>
        </p:sp>
      </p:grpSp>
      <p:grpSp>
        <p:nvGrpSpPr>
          <p:cNvPr id="8" name="Gruppieren 3"/>
          <p:cNvGrpSpPr/>
          <p:nvPr/>
        </p:nvGrpSpPr>
        <p:grpSpPr bwMode="gray">
          <a:xfrm>
            <a:off x="323850" y="2433240"/>
            <a:ext cx="8497092" cy="735014"/>
            <a:chOff x="323850" y="2433240"/>
            <a:chExt cx="8497092" cy="735014"/>
          </a:xfrm>
        </p:grpSpPr>
        <p:sp>
          <p:nvSpPr>
            <p:cNvPr id="9" name="Ellipse 36"/>
            <p:cNvSpPr/>
            <p:nvPr/>
          </p:nvSpPr>
          <p:spPr bwMode="gray">
            <a:xfrm>
              <a:off x="323850" y="2433240"/>
              <a:ext cx="735014" cy="735014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 prstMaterial="matte">
              <a:bevelT w="360000" h="360000"/>
              <a:bevelB w="360000" h="360000"/>
            </a:sp3d>
          </p:spPr>
          <p:txBody>
            <a:bodyPr lIns="0" tIns="0" rIns="0" bIns="0" anchor="ctr">
              <a:sp3d/>
            </a:bodyPr>
            <a:lstStyle/>
            <a:p>
              <a:pPr algn="ctr"/>
              <a:r>
                <a:rPr lang="de-DE" sz="3600" b="1" dirty="0" smtClean="0">
                  <a:solidFill>
                    <a:srgbClr val="808080"/>
                  </a:solidFill>
                  <a:effectLst>
                    <a:innerShdw blurRad="76200" dist="50800" dir="13500000">
                      <a:prstClr val="black">
                        <a:alpha val="40000"/>
                      </a:prstClr>
                    </a:innerShdw>
                  </a:effectLst>
                </a:rPr>
                <a:t>2</a:t>
              </a:r>
              <a:endParaRPr lang="de-DE" sz="3600" b="1" dirty="0">
                <a:solidFill>
                  <a:srgbClr val="808080"/>
                </a:solidFill>
                <a:effectLst>
                  <a:innerShdw blurRad="76200" dist="50800" dir="13500000">
                    <a:prstClr val="black">
                      <a:alpha val="40000"/>
                    </a:prstClr>
                  </a:innerShdw>
                </a:effectLst>
              </a:endParaRPr>
            </a:p>
          </p:txBody>
        </p:sp>
        <p:sp>
          <p:nvSpPr>
            <p:cNvPr id="10" name="Abgerundetes Rechteck 2"/>
            <p:cNvSpPr/>
            <p:nvPr/>
          </p:nvSpPr>
          <p:spPr bwMode="gray">
            <a:xfrm>
              <a:off x="988412" y="2433240"/>
              <a:ext cx="7832530" cy="735014"/>
            </a:xfrm>
            <a:custGeom>
              <a:avLst/>
              <a:gdLst/>
              <a:ahLst/>
              <a:cxnLst/>
              <a:rect l="l" t="t" r="r" b="b"/>
              <a:pathLst>
                <a:path w="7832530" h="735014">
                  <a:moveTo>
                    <a:pt x="3" y="0"/>
                  </a:moveTo>
                  <a:lnTo>
                    <a:pt x="7710025" y="0"/>
                  </a:lnTo>
                  <a:cubicBezTo>
                    <a:pt x="7777683" y="0"/>
                    <a:pt x="7832530" y="54847"/>
                    <a:pt x="7832530" y="122505"/>
                  </a:cubicBezTo>
                  <a:lnTo>
                    <a:pt x="7832530" y="612509"/>
                  </a:lnTo>
                  <a:cubicBezTo>
                    <a:pt x="7832530" y="680167"/>
                    <a:pt x="7777683" y="735014"/>
                    <a:pt x="7710025" y="735014"/>
                  </a:cubicBezTo>
                  <a:lnTo>
                    <a:pt x="0" y="735014"/>
                  </a:lnTo>
                  <a:cubicBezTo>
                    <a:pt x="108733" y="649570"/>
                    <a:pt x="177350" y="516551"/>
                    <a:pt x="177350" y="367506"/>
                  </a:cubicBezTo>
                  <a:cubicBezTo>
                    <a:pt x="177350" y="218462"/>
                    <a:pt x="108734" y="85444"/>
                    <a:pt x="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2F2F2"/>
                </a:gs>
              </a:gsLst>
              <a:lin ang="5400000" scaled="1"/>
            </a:gradFill>
            <a:ln w="12700">
              <a:solidFill>
                <a:srgbClr val="C0C0C0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432000" tIns="0" rIns="0" bIns="0" anchor="ctr"/>
            <a:lstStyle/>
            <a:p>
              <a:pPr eaLnBrk="0" hangingPunct="0"/>
              <a:r>
                <a:rPr lang="zh-CN" altLang="en-US" dirty="0">
                  <a:solidFill>
                    <a:srgbClr val="000000"/>
                  </a:solidFill>
                  <a:latin typeface="Arial" charset="0"/>
                </a:rPr>
                <a:t>父子</a:t>
              </a:r>
              <a:r>
                <a:rPr lang="zh-CN" altLang="en-US" dirty="0" smtClean="0">
                  <a:solidFill>
                    <a:srgbClr val="000000"/>
                  </a:solidFill>
                  <a:latin typeface="Arial" charset="0"/>
                </a:rPr>
                <a:t>项目继承和聚合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1" name="Gruppieren 4"/>
          <p:cNvGrpSpPr/>
          <p:nvPr/>
        </p:nvGrpSpPr>
        <p:grpSpPr bwMode="gray">
          <a:xfrm>
            <a:off x="323850" y="3310730"/>
            <a:ext cx="8497092" cy="735014"/>
            <a:chOff x="323850" y="3310730"/>
            <a:chExt cx="8497092" cy="735014"/>
          </a:xfrm>
        </p:grpSpPr>
        <p:sp>
          <p:nvSpPr>
            <p:cNvPr id="12" name="Ellipse 38"/>
            <p:cNvSpPr/>
            <p:nvPr/>
          </p:nvSpPr>
          <p:spPr bwMode="gray">
            <a:xfrm>
              <a:off x="323850" y="3310730"/>
              <a:ext cx="735014" cy="735014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 prstMaterial="matte">
              <a:bevelT w="360000" h="360000"/>
              <a:bevelB w="360000" h="360000"/>
            </a:sp3d>
          </p:spPr>
          <p:txBody>
            <a:bodyPr lIns="0" tIns="0" rIns="0" bIns="0" anchor="ctr">
              <a:sp3d/>
            </a:bodyPr>
            <a:lstStyle/>
            <a:p>
              <a:pPr algn="ctr"/>
              <a:r>
                <a:rPr lang="de-DE" sz="3600" b="1" dirty="0" smtClean="0">
                  <a:solidFill>
                    <a:srgbClr val="808080"/>
                  </a:solidFill>
                  <a:effectLst>
                    <a:innerShdw blurRad="76200" dist="50800" dir="13500000">
                      <a:prstClr val="black">
                        <a:alpha val="40000"/>
                      </a:prstClr>
                    </a:innerShdw>
                  </a:effectLst>
                </a:rPr>
                <a:t>3</a:t>
              </a:r>
              <a:endParaRPr lang="de-DE" sz="3600" b="1" dirty="0">
                <a:solidFill>
                  <a:srgbClr val="808080"/>
                </a:solidFill>
                <a:effectLst>
                  <a:innerShdw blurRad="76200" dist="50800" dir="13500000">
                    <a:prstClr val="black">
                      <a:alpha val="40000"/>
                    </a:prstClr>
                  </a:innerShdw>
                </a:effectLst>
              </a:endParaRPr>
            </a:p>
          </p:txBody>
        </p:sp>
        <p:sp>
          <p:nvSpPr>
            <p:cNvPr id="13" name="Abgerundetes Rechteck 2"/>
            <p:cNvSpPr/>
            <p:nvPr/>
          </p:nvSpPr>
          <p:spPr bwMode="gray">
            <a:xfrm>
              <a:off x="988412" y="3310730"/>
              <a:ext cx="7832530" cy="735014"/>
            </a:xfrm>
            <a:custGeom>
              <a:avLst/>
              <a:gdLst/>
              <a:ahLst/>
              <a:cxnLst/>
              <a:rect l="l" t="t" r="r" b="b"/>
              <a:pathLst>
                <a:path w="7832530" h="735014">
                  <a:moveTo>
                    <a:pt x="3" y="0"/>
                  </a:moveTo>
                  <a:lnTo>
                    <a:pt x="7710025" y="0"/>
                  </a:lnTo>
                  <a:cubicBezTo>
                    <a:pt x="7777683" y="0"/>
                    <a:pt x="7832530" y="54847"/>
                    <a:pt x="7832530" y="122505"/>
                  </a:cubicBezTo>
                  <a:lnTo>
                    <a:pt x="7832530" y="612509"/>
                  </a:lnTo>
                  <a:cubicBezTo>
                    <a:pt x="7832530" y="680167"/>
                    <a:pt x="7777683" y="735014"/>
                    <a:pt x="7710025" y="735014"/>
                  </a:cubicBezTo>
                  <a:lnTo>
                    <a:pt x="0" y="735014"/>
                  </a:lnTo>
                  <a:cubicBezTo>
                    <a:pt x="108733" y="649570"/>
                    <a:pt x="177350" y="516551"/>
                    <a:pt x="177350" y="367506"/>
                  </a:cubicBezTo>
                  <a:cubicBezTo>
                    <a:pt x="177350" y="218462"/>
                    <a:pt x="108734" y="85444"/>
                    <a:pt x="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2F2F2"/>
                </a:gs>
              </a:gsLst>
              <a:lin ang="5400000" scaled="1"/>
            </a:gradFill>
            <a:ln w="12700">
              <a:solidFill>
                <a:srgbClr val="C0C0C0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432000" tIns="0" rIns="0" bIns="0" anchor="ctr"/>
            <a:lstStyle/>
            <a:p>
              <a:pPr eaLnBrk="0" hangingPunct="0"/>
              <a:r>
                <a:rPr lang="zh-CN" altLang="en-US" dirty="0" smtClean="0">
                  <a:solidFill>
                    <a:srgbClr val="000000"/>
                  </a:solidFill>
                  <a:latin typeface="Arial" charset="0"/>
                </a:rPr>
                <a:t>代码生成器应用实例</a:t>
              </a:r>
              <a:endParaRPr lang="zh-CN" altLang="en-US" dirty="0" smtClean="0">
                <a:solidFill>
                  <a:srgbClr val="0C1A3F"/>
                </a:solidFill>
                <a:latin typeface="Arial" charset="0"/>
              </a:endParaRPr>
            </a:p>
          </p:txBody>
        </p:sp>
      </p:grpSp>
      <p:grpSp>
        <p:nvGrpSpPr>
          <p:cNvPr id="14" name="Gruppieren 4"/>
          <p:cNvGrpSpPr/>
          <p:nvPr/>
        </p:nvGrpSpPr>
        <p:grpSpPr bwMode="gray">
          <a:xfrm>
            <a:off x="323845" y="4239010"/>
            <a:ext cx="8497092" cy="735014"/>
            <a:chOff x="323850" y="3310730"/>
            <a:chExt cx="8497092" cy="735014"/>
          </a:xfrm>
        </p:grpSpPr>
        <p:sp>
          <p:nvSpPr>
            <p:cNvPr id="15" name="Ellipse 38"/>
            <p:cNvSpPr/>
            <p:nvPr/>
          </p:nvSpPr>
          <p:spPr bwMode="gray">
            <a:xfrm>
              <a:off x="323850" y="3310730"/>
              <a:ext cx="735014" cy="735014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 prstMaterial="matte">
              <a:bevelT w="360000" h="360000"/>
              <a:bevelB w="360000" h="360000"/>
            </a:sp3d>
          </p:spPr>
          <p:txBody>
            <a:bodyPr lIns="0" tIns="0" rIns="0" bIns="0" anchor="ctr">
              <a:sp3d/>
            </a:bodyPr>
            <a:lstStyle/>
            <a:p>
              <a:pPr algn="ctr"/>
              <a:r>
                <a:rPr lang="de-DE" sz="3600" b="1" dirty="0" smtClean="0">
                  <a:solidFill>
                    <a:srgbClr val="808080"/>
                  </a:solidFill>
                  <a:effectLst>
                    <a:innerShdw blurRad="76200" dist="50800" dir="13500000">
                      <a:prstClr val="black">
                        <a:alpha val="40000"/>
                      </a:prstClr>
                    </a:innerShdw>
                  </a:effectLst>
                </a:rPr>
                <a:t>4</a:t>
              </a:r>
              <a:endParaRPr lang="de-DE" sz="3600" b="1" dirty="0">
                <a:solidFill>
                  <a:srgbClr val="808080"/>
                </a:solidFill>
                <a:effectLst>
                  <a:innerShdw blurRad="76200" dist="50800" dir="13500000">
                    <a:prstClr val="black">
                      <a:alpha val="40000"/>
                    </a:prstClr>
                  </a:innerShdw>
                </a:effectLst>
              </a:endParaRPr>
            </a:p>
          </p:txBody>
        </p:sp>
        <p:sp>
          <p:nvSpPr>
            <p:cNvPr id="16" name="Abgerundetes Rechteck 2"/>
            <p:cNvSpPr/>
            <p:nvPr/>
          </p:nvSpPr>
          <p:spPr bwMode="gray">
            <a:xfrm>
              <a:off x="988412" y="3310730"/>
              <a:ext cx="7832530" cy="735014"/>
            </a:xfrm>
            <a:custGeom>
              <a:avLst/>
              <a:gdLst/>
              <a:ahLst/>
              <a:cxnLst/>
              <a:rect l="l" t="t" r="r" b="b"/>
              <a:pathLst>
                <a:path w="7832530" h="735014">
                  <a:moveTo>
                    <a:pt x="3" y="0"/>
                  </a:moveTo>
                  <a:lnTo>
                    <a:pt x="7710025" y="0"/>
                  </a:lnTo>
                  <a:cubicBezTo>
                    <a:pt x="7777683" y="0"/>
                    <a:pt x="7832530" y="54847"/>
                    <a:pt x="7832530" y="122505"/>
                  </a:cubicBezTo>
                  <a:lnTo>
                    <a:pt x="7832530" y="612509"/>
                  </a:lnTo>
                  <a:cubicBezTo>
                    <a:pt x="7832530" y="680167"/>
                    <a:pt x="7777683" y="735014"/>
                    <a:pt x="7710025" y="735014"/>
                  </a:cubicBezTo>
                  <a:lnTo>
                    <a:pt x="0" y="735014"/>
                  </a:lnTo>
                  <a:cubicBezTo>
                    <a:pt x="108733" y="649570"/>
                    <a:pt x="177350" y="516551"/>
                    <a:pt x="177350" y="367506"/>
                  </a:cubicBezTo>
                  <a:cubicBezTo>
                    <a:pt x="177350" y="218462"/>
                    <a:pt x="108734" y="85444"/>
                    <a:pt x="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2F2F2"/>
                </a:gs>
              </a:gsLst>
              <a:lin ang="5400000" scaled="1"/>
            </a:gradFill>
            <a:ln w="12700">
              <a:solidFill>
                <a:srgbClr val="C0C0C0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432000" tIns="0" rIns="0" bIns="0" anchor="ctr"/>
            <a:lstStyle/>
            <a:p>
              <a:pPr eaLnBrk="0" hangingPunct="0"/>
              <a:r>
                <a:rPr lang="zh-CN" altLang="en-US" dirty="0">
                  <a:solidFill>
                    <a:srgbClr val="000000"/>
                  </a:solidFill>
                  <a:latin typeface="Arial" charset="0"/>
                </a:rPr>
                <a:t>工作</a:t>
              </a:r>
              <a:r>
                <a:rPr lang="zh-CN" altLang="en-US" dirty="0" smtClean="0">
                  <a:solidFill>
                    <a:srgbClr val="000000"/>
                  </a:solidFill>
                  <a:latin typeface="Arial" charset="0"/>
                </a:rPr>
                <a:t>流引擎应用实例</a:t>
              </a:r>
              <a:endParaRPr lang="zh-CN" altLang="en-US" dirty="0">
                <a:solidFill>
                  <a:srgbClr val="0C1A3F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950406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Pactera</a:t>
            </a:r>
            <a:r>
              <a:rPr lang="en-US" altLang="zh-CN" smtClean="0"/>
              <a:t>. Confidential. </a:t>
            </a:r>
            <a:r>
              <a:rPr lang="en-US" smtClean="0"/>
              <a:t>All Rights Reserved</a:t>
            </a:r>
            <a:r>
              <a:rPr lang="en-US" altLang="zh-CN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7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F7EAA"/>
      </a:accent1>
      <a:accent2>
        <a:srgbClr val="FFA800"/>
      </a:accent2>
      <a:accent3>
        <a:srgbClr val="67A500"/>
      </a:accent3>
      <a:accent4>
        <a:srgbClr val="004281"/>
      </a:accent4>
      <a:accent5>
        <a:srgbClr val="E3173E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3845</TotalTime>
  <Words>52</Words>
  <Application>Microsoft Office PowerPoint</Application>
  <PresentationFormat>全屏显示(4:3)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Lucida Grande</vt:lpstr>
      <vt:lpstr>黑体</vt:lpstr>
      <vt:lpstr>宋体</vt:lpstr>
      <vt:lpstr>Arial</vt:lpstr>
      <vt:lpstr>Calibri</vt:lpstr>
      <vt:lpstr>Office Theme</vt:lpstr>
      <vt:lpstr>快速开发平台(PacteraJeesite） 产品介绍 1.2.10</vt:lpstr>
      <vt:lpstr>议程</vt:lpstr>
      <vt:lpstr>谢谢</vt:lpstr>
    </vt:vector>
  </TitlesOfParts>
  <Company>Rounded Corner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Braden Brook</dc:creator>
  <cp:lastModifiedBy>Jeffen Cheung</cp:lastModifiedBy>
  <cp:revision>397</cp:revision>
  <dcterms:created xsi:type="dcterms:W3CDTF">2012-10-22T17:59:29Z</dcterms:created>
  <dcterms:modified xsi:type="dcterms:W3CDTF">2016-01-23T08:41:38Z</dcterms:modified>
</cp:coreProperties>
</file>