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95" r:id="rId3"/>
    <p:sldId id="296" r:id="rId4"/>
    <p:sldId id="298" r:id="rId5"/>
    <p:sldId id="297" r:id="rId6"/>
    <p:sldId id="300" r:id="rId7"/>
    <p:sldId id="301" r:id="rId8"/>
    <p:sldId id="299" r:id="rId9"/>
    <p:sldId id="29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14C"/>
    <a:srgbClr val="113170"/>
    <a:srgbClr val="11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301069-43EB-413C-8141-49F624DF0A2E}">
  <a:tblStyle styleId="{7A301069-43EB-413C-8141-49F624DF0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1" r:id="rId4"/>
    <p:sldLayoutId id="2147483667" r:id="rId5"/>
    <p:sldLayoutId id="2147483668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 DE ASISTENCIA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59661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Jefferson Montenegro Santiago Tobon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1A65DD79-F05D-4E25-B7DC-75C5A4F3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060" y="1831634"/>
            <a:ext cx="2145300" cy="1027800"/>
          </a:xfrm>
        </p:spPr>
        <p:txBody>
          <a:bodyPr/>
          <a:lstStyle/>
          <a:p>
            <a:r>
              <a:rPr lang="es-ES" dirty="0"/>
              <a:t>Objetivos Específicos</a:t>
            </a:r>
            <a:endParaRPr lang="es-CO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8EEAE9FB-36E9-4368-8CA3-435CA165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170" y="2586840"/>
            <a:ext cx="3875314" cy="2197745"/>
          </a:xfrm>
        </p:spPr>
        <p:txBody>
          <a:bodyPr/>
          <a:lstStyle/>
          <a:p>
            <a:pPr algn="l"/>
            <a:endParaRPr lang="es-CO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Analizar la información suministrada para hacer la descripción detallada de lo que se desea implementar </a:t>
            </a: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 Diseñar el programa de Software teniendo en cuenta los requerimientos </a:t>
            </a: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• Construir el programa de acuerdo a la arquitectura propuesta </a:t>
            </a:r>
          </a:p>
          <a:p>
            <a:pPr algn="l"/>
            <a:endParaRPr lang="es-CO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2D32FB1B-090B-48B4-B9EE-C3B4DDE870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1629" y="2502949"/>
            <a:ext cx="3875314" cy="1782167"/>
          </a:xfrm>
        </p:spPr>
        <p:txBody>
          <a:bodyPr/>
          <a:lstStyle/>
          <a:p>
            <a:pPr algn="r"/>
            <a:endParaRPr lang="es-CO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r"/>
            <a:r>
              <a:rPr lang="es-ES" b="0" i="0" u="none" strike="noStrike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Desarrollar un programa de Software que permita realizar el control de asistencia y seguimiento de los estudiantes y profesores a los cursos </a:t>
            </a:r>
          </a:p>
          <a:p>
            <a:pPr algn="r"/>
            <a:endParaRPr lang="es-CO" dirty="0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2C7FB387-04DD-4483-8BB7-287FDB3E230A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836635" y="1831634"/>
            <a:ext cx="2145300" cy="1027800"/>
          </a:xfrm>
        </p:spPr>
        <p:txBody>
          <a:bodyPr/>
          <a:lstStyle/>
          <a:p>
            <a:r>
              <a:rPr lang="es-ES" dirty="0"/>
              <a:t>Objetivo General</a:t>
            </a:r>
            <a:endParaRPr lang="es-CO" dirty="0"/>
          </a:p>
        </p:txBody>
      </p:sp>
      <p:sp>
        <p:nvSpPr>
          <p:cNvPr id="21" name="Título 20">
            <a:extLst>
              <a:ext uri="{FF2B5EF4-FFF2-40B4-BE49-F238E27FC236}">
                <a16:creationId xmlns:a16="http://schemas.microsoft.com/office/drawing/2014/main" id="{4EEF6086-1DAF-4905-8844-1E8914ADED84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O" dirty="0"/>
          </a:p>
        </p:txBody>
      </p:sp>
      <p:pic>
        <p:nvPicPr>
          <p:cNvPr id="1026" name="Picture 2" descr="Idea y objetivo concepto | Vector Premium">
            <a:extLst>
              <a:ext uri="{FF2B5EF4-FFF2-40B4-BE49-F238E27FC236}">
                <a16:creationId xmlns:a16="http://schemas.microsoft.com/office/drawing/2014/main" id="{8DDD515C-1D8A-435E-85AF-3ED98BB8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184690"/>
            <a:ext cx="981474" cy="9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1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7B7C595-B220-4DFF-BC25-2CD88E76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DEL PROBLEMA</a:t>
            </a:r>
            <a:endParaRPr lang="es-CO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34527A1-6F4E-4650-A047-0553CCB8E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574" y="1444325"/>
            <a:ext cx="1122000" cy="475800"/>
          </a:xfrm>
        </p:spPr>
        <p:txBody>
          <a:bodyPr/>
          <a:lstStyle/>
          <a:p>
            <a:r>
              <a:rPr lang="es-ES" dirty="0"/>
              <a:t>Problema</a:t>
            </a:r>
            <a:endParaRPr lang="es-CO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40DF4EBA-6EA8-42A5-A4E6-B703589AC6D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925197" y="1444325"/>
            <a:ext cx="1122000" cy="475800"/>
          </a:xfrm>
        </p:spPr>
        <p:txBody>
          <a:bodyPr/>
          <a:lstStyle/>
          <a:p>
            <a:r>
              <a:rPr lang="es-ES" dirty="0"/>
              <a:t>Afecta</a:t>
            </a:r>
            <a:endParaRPr lang="es-CO" dirty="0"/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E9A3CAC0-84A0-45E9-BD11-B8AF31BF80DC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914794" y="1444325"/>
            <a:ext cx="1122000" cy="475800"/>
          </a:xfrm>
        </p:spPr>
        <p:txBody>
          <a:bodyPr/>
          <a:lstStyle/>
          <a:p>
            <a:r>
              <a:rPr lang="es-ES" dirty="0"/>
              <a:t>Impacto</a:t>
            </a:r>
            <a:endParaRPr lang="es-CO" dirty="0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44DABA00-2753-4F62-BDB7-D4D9D14BCC5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798491" y="1444325"/>
            <a:ext cx="1122000" cy="475800"/>
          </a:xfrm>
        </p:spPr>
        <p:txBody>
          <a:bodyPr/>
          <a:lstStyle/>
          <a:p>
            <a:r>
              <a:rPr lang="es-ES" dirty="0"/>
              <a:t>Solución</a:t>
            </a:r>
            <a:endParaRPr lang="es-CO" dirty="0"/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1B8A44A2-229C-4CD8-B651-9F860466AEA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279803" y="1930137"/>
            <a:ext cx="2329543" cy="2752882"/>
          </a:xfrm>
        </p:spPr>
        <p:txBody>
          <a:bodyPr/>
          <a:lstStyle/>
          <a:p>
            <a:pPr algn="just"/>
            <a:r>
              <a:rPr lang="es-ES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Al almacenar la información de los asistentes de los cursos de las hojas al Excel toma mucho tiempo y el uso de hojas que posteriormente serán desechadas hace un total desperdicio de recursos </a:t>
            </a:r>
            <a:r>
              <a:rPr lang="es-ES" sz="1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</a:p>
          <a:p>
            <a:endParaRPr lang="es-CO" dirty="0"/>
          </a:p>
        </p:txBody>
      </p:sp>
      <p:sp>
        <p:nvSpPr>
          <p:cNvPr id="17" name="Subtítulo 16">
            <a:extLst>
              <a:ext uri="{FF2B5EF4-FFF2-40B4-BE49-F238E27FC236}">
                <a16:creationId xmlns:a16="http://schemas.microsoft.com/office/drawing/2014/main" id="{B92B2B29-FFA4-404C-B1EC-51C0C753B5D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819297" y="2025947"/>
            <a:ext cx="1333800" cy="812100"/>
          </a:xfrm>
        </p:spPr>
        <p:txBody>
          <a:bodyPr/>
          <a:lstStyle/>
          <a:p>
            <a:r>
              <a:rPr lang="es-ES" dirty="0"/>
              <a:t>Universidad del Valle</a:t>
            </a:r>
            <a:endParaRPr lang="es-CO" dirty="0"/>
          </a:p>
        </p:txBody>
      </p:sp>
      <p:sp>
        <p:nvSpPr>
          <p:cNvPr id="18" name="Subtítulo 17">
            <a:extLst>
              <a:ext uri="{FF2B5EF4-FFF2-40B4-BE49-F238E27FC236}">
                <a16:creationId xmlns:a16="http://schemas.microsoft.com/office/drawing/2014/main" id="{4C43EBBF-1AC4-4511-984B-02EFC78055A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672270" y="1920125"/>
            <a:ext cx="1607047" cy="26232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Pérdida de tiempo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Desperdicio de recursos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O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Dificultades para obtener información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s-CO" dirty="0"/>
          </a:p>
        </p:txBody>
      </p:sp>
      <p:sp>
        <p:nvSpPr>
          <p:cNvPr id="19" name="Subtítulo 18">
            <a:extLst>
              <a:ext uri="{FF2B5EF4-FFF2-40B4-BE49-F238E27FC236}">
                <a16:creationId xmlns:a16="http://schemas.microsoft.com/office/drawing/2014/main" id="{C9831FA2-26A7-4A70-B3D1-14A800B63D2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616391" y="1888672"/>
            <a:ext cx="1961552" cy="2306567"/>
          </a:xfrm>
        </p:spPr>
        <p:txBody>
          <a:bodyPr/>
          <a:lstStyle/>
          <a:p>
            <a:pPr algn="l"/>
            <a:r>
              <a:rPr lang="es-CO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Ahorro de tiempo </a:t>
            </a: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Organización de las bases de datos para obtener información 	</a:t>
            </a:r>
          </a:p>
          <a:p>
            <a:pPr algn="l"/>
            <a:endParaRPr lang="es-CO" sz="1800" dirty="0"/>
          </a:p>
        </p:txBody>
      </p:sp>
      <p:pic>
        <p:nvPicPr>
          <p:cNvPr id="2050" name="Picture 2" descr="Selección y definición del problema – PROYECTOS EDUCATIVOS BASADOS EN  TECNOLOGÍA">
            <a:extLst>
              <a:ext uri="{FF2B5EF4-FFF2-40B4-BE49-F238E27FC236}">
                <a16:creationId xmlns:a16="http://schemas.microsoft.com/office/drawing/2014/main" id="{86D393CC-67AD-4616-BF82-F3252AEA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4" y="3505200"/>
            <a:ext cx="1156717" cy="14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5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15">
            <a:extLst>
              <a:ext uri="{FF2B5EF4-FFF2-40B4-BE49-F238E27FC236}">
                <a16:creationId xmlns:a16="http://schemas.microsoft.com/office/drawing/2014/main" id="{61404863-81EB-4B08-8432-89EA4E164E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14754" y="4408941"/>
            <a:ext cx="3914492" cy="734559"/>
          </a:xfrm>
        </p:spPr>
        <p:txBody>
          <a:bodyPr/>
          <a:lstStyle/>
          <a:p>
            <a:pPr marL="139700" indent="0" algn="ctr">
              <a:buNone/>
            </a:pPr>
            <a:r>
              <a:rPr lang="es-ES" sz="2000" dirty="0"/>
              <a:t>CASOS DE USO</a:t>
            </a:r>
            <a:endParaRPr lang="es-CO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B70B53-ACFB-4131-BA65-EA4656B4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53" y="478972"/>
            <a:ext cx="3914493" cy="37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7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ítulo 24">
            <a:extLst>
              <a:ext uri="{FF2B5EF4-FFF2-40B4-BE49-F238E27FC236}">
                <a16:creationId xmlns:a16="http://schemas.microsoft.com/office/drawing/2014/main" id="{5BC376E5-CF82-4A64-AFCD-2C6AFC2F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963" y="1184002"/>
            <a:ext cx="2317200" cy="629109"/>
          </a:xfrm>
        </p:spPr>
        <p:txBody>
          <a:bodyPr/>
          <a:lstStyle/>
          <a:p>
            <a:r>
              <a:rPr lang="es-ES" dirty="0"/>
              <a:t>Requerimientos Funcionales</a:t>
            </a:r>
            <a:endParaRPr lang="es-CO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602360B6-9B0E-4ED8-8168-B3985D3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s-CO" dirty="0"/>
          </a:p>
        </p:txBody>
      </p:sp>
      <p:sp>
        <p:nvSpPr>
          <p:cNvPr id="29" name="Subtítulo 28">
            <a:extLst>
              <a:ext uri="{FF2B5EF4-FFF2-40B4-BE49-F238E27FC236}">
                <a16:creationId xmlns:a16="http://schemas.microsoft.com/office/drawing/2014/main" id="{033212C4-DAFD-43C4-9E37-36E649D3585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415963" y="1184000"/>
            <a:ext cx="2316900" cy="629111"/>
          </a:xfrm>
        </p:spPr>
        <p:txBody>
          <a:bodyPr/>
          <a:lstStyle/>
          <a:p>
            <a:r>
              <a:rPr lang="es-ES" dirty="0"/>
              <a:t>Requerimientos no Funcionales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884B1DF-8E91-4D0F-9568-62C71CCAD282}"/>
              </a:ext>
            </a:extLst>
          </p:cNvPr>
          <p:cNvSpPr txBox="1"/>
          <p:nvPr/>
        </p:nvSpPr>
        <p:spPr>
          <a:xfrm>
            <a:off x="1589314" y="1937657"/>
            <a:ext cx="26996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Registrar Estudiante, clases, profesores, cursos y asistencias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Consultar Estudiante, clases, profesores, cursos y asistencias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Modificar Estudiantes, clases, profesores, cursos y asistencias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Añadir listas de asistencia con fotos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A1CBF91-41C6-446E-AFDC-5ECA8E84559A}"/>
              </a:ext>
            </a:extLst>
          </p:cNvPr>
          <p:cNvSpPr txBox="1"/>
          <p:nvPr/>
        </p:nvSpPr>
        <p:spPr>
          <a:xfrm>
            <a:off x="4909457" y="2024743"/>
            <a:ext cx="3222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Confiabilidad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Mantenibilidad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Usabilidad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074" name="Picture 2" descr="Requerimientos y determinantes">
            <a:extLst>
              <a:ext uri="{FF2B5EF4-FFF2-40B4-BE49-F238E27FC236}">
                <a16:creationId xmlns:a16="http://schemas.microsoft.com/office/drawing/2014/main" id="{5B0F8AF9-579A-4406-8648-6EFBCFF7B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95" y="2481742"/>
            <a:ext cx="2254781" cy="23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EF8A3C4C-C55C-446A-AE4C-25D0BC38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19" y="827314"/>
            <a:ext cx="6013288" cy="41311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E253000-9157-4081-B5F7-4B16306E6751}"/>
              </a:ext>
            </a:extLst>
          </p:cNvPr>
          <p:cNvSpPr txBox="1"/>
          <p:nvPr/>
        </p:nvSpPr>
        <p:spPr>
          <a:xfrm>
            <a:off x="1649019" y="315685"/>
            <a:ext cx="601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  <a:latin typeface="Oswald" panose="00000500000000000000" pitchFamily="2" charset="0"/>
              </a:rPr>
              <a:t>DIAGRAMA ENTIDAD RELACION</a:t>
            </a:r>
            <a:endParaRPr lang="es-CO" sz="20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3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DB55E0-7EC0-4829-A17B-F60D90AE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2" y="123115"/>
            <a:ext cx="3736616" cy="48972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8A5593-7D32-49D1-AC9C-A601EBC38C6C}"/>
              </a:ext>
            </a:extLst>
          </p:cNvPr>
          <p:cNvSpPr txBox="1"/>
          <p:nvPr/>
        </p:nvSpPr>
        <p:spPr>
          <a:xfrm>
            <a:off x="5344886" y="2340916"/>
            <a:ext cx="333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Modelo Relacional</a:t>
            </a:r>
            <a:endParaRPr lang="es-CO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1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972CD2D9-94DC-4B61-BFFF-752A7390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2" y="-2503"/>
            <a:ext cx="4809147" cy="514600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E331029-2BB8-4C71-8F85-AA22AEC5F5D3}"/>
              </a:ext>
            </a:extLst>
          </p:cNvPr>
          <p:cNvSpPr txBox="1"/>
          <p:nvPr/>
        </p:nvSpPr>
        <p:spPr>
          <a:xfrm>
            <a:off x="5954486" y="2743200"/>
            <a:ext cx="248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solidFill>
                  <a:schemeClr val="accent2"/>
                </a:solidFill>
                <a:latin typeface="Oswald" panose="00000500000000000000" pitchFamily="2" charset="0"/>
              </a:rPr>
              <a:t>DIAGRAMA DE LA BASE DE DATOS DE POSTGRESQL SACADA CON DBEAVER</a:t>
            </a:r>
            <a:endParaRPr lang="es-CO" sz="18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H</a:t>
            </a:r>
            <a:r>
              <a:rPr lang="en" dirty="0">
                <a:solidFill>
                  <a:schemeClr val="accent3"/>
                </a:solidFill>
              </a:rPr>
              <a:t>A</a:t>
            </a:r>
            <a:r>
              <a:rPr lang="en" dirty="0">
                <a:solidFill>
                  <a:schemeClr val="accent4"/>
                </a:solidFill>
              </a:rPr>
              <a:t>N</a:t>
            </a:r>
            <a:r>
              <a:rPr lang="en" dirty="0">
                <a:solidFill>
                  <a:schemeClr val="accent5"/>
                </a:solidFill>
              </a:rPr>
              <a:t>K</a:t>
            </a:r>
            <a:r>
              <a:rPr lang="en" dirty="0">
                <a:solidFill>
                  <a:schemeClr val="accent6"/>
                </a:solidFill>
              </a:rPr>
              <a:t>S</a:t>
            </a:r>
            <a:endParaRPr dirty="0"/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3C4F5D1-F7E2-4D01-8B3E-07ADFDD832E2}"/>
              </a:ext>
            </a:extLst>
          </p:cNvPr>
          <p:cNvSpPr/>
          <p:nvPr/>
        </p:nvSpPr>
        <p:spPr>
          <a:xfrm>
            <a:off x="2462433" y="4147457"/>
            <a:ext cx="4415078" cy="489856"/>
          </a:xfrm>
          <a:prstGeom prst="rect">
            <a:avLst/>
          </a:prstGeom>
          <a:solidFill>
            <a:srgbClr val="0C2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203</Words>
  <Application>Microsoft Office PowerPoint</Application>
  <PresentationFormat>Presentación en pantalla (16:9)</PresentationFormat>
  <Paragraphs>38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Oswald</vt:lpstr>
      <vt:lpstr>Arial</vt:lpstr>
      <vt:lpstr>Roboto</vt:lpstr>
      <vt:lpstr>Software Development Bussines Plan by Slidesgo</vt:lpstr>
      <vt:lpstr>CONTROL DE ASISTENCIA</vt:lpstr>
      <vt:lpstr>Objetivos Específicos</vt:lpstr>
      <vt:lpstr>RESUMEN DEL PROBLEMA</vt:lpstr>
      <vt:lpstr>Presentación de PowerPoint</vt:lpstr>
      <vt:lpstr>REQUERIMIENTOS</vt:lpstr>
      <vt:lpstr>Presentación de PowerPoint</vt:lpstr>
      <vt:lpstr>Presentación de PowerPoint</vt:lpstr>
      <vt:lpstr>Presentación de PowerPoint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ASISTENCIA</dc:title>
  <dc:creator>Jefferson</dc:creator>
  <cp:lastModifiedBy>Jefferson</cp:lastModifiedBy>
  <cp:revision>14</cp:revision>
  <dcterms:modified xsi:type="dcterms:W3CDTF">2022-06-21T23:32:17Z</dcterms:modified>
</cp:coreProperties>
</file>