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56" r:id="rId12"/>
    <p:sldId id="260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B349"/>
    <a:srgbClr val="41B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03A80-9916-9EAC-7403-3D0636125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BBF4CD-EF97-27E7-D0BA-996B4B64C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E85267-6DAF-FBE9-820C-15A7C6B7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5383-F70F-458A-B369-ED5063658EA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00A414-54FF-7346-65A1-F2FC44A2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A66413-8917-45A1-B448-729C509A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182A-7965-4A33-B6E3-F2F30668F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38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09B4F-6552-D6BA-4328-99326152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24988F-C040-F4AC-85A6-82E8BD222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6DD4D5-D66C-55E9-A426-EF344909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5383-F70F-458A-B369-ED5063658EA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2AFBC2-E6AC-D592-DC1B-F50CB265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CECF0C-8190-FCF6-DB0A-4CECE704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182A-7965-4A33-B6E3-F2F30668F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30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62BEE9-69C5-E734-FDBE-EF173AC95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CAF065-0F56-A50D-1286-7F43F815B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7E7DE3-E9B5-D6F1-DFB2-9118F02D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5383-F70F-458A-B369-ED5063658EA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5386C7-90A1-DB24-CE51-50D85275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2E4483-ABD1-8FE7-F419-3ED78F2F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182A-7965-4A33-B6E3-F2F30668F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1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355BD-5537-5F28-9F02-4BB9F0EE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FD7C4-3B5C-0094-722B-B08A5D432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B8E518-ACB1-74F3-CFC6-294A876C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5383-F70F-458A-B369-ED5063658EA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C32F25-742C-B2E8-B1B6-6C1E9BC2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351B26-60A8-234B-9B7C-4ADF0877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182A-7965-4A33-B6E3-F2F30668F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83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BFBB9-0865-5984-6175-23733B22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372A2D-CCE4-816C-C812-2682B76A5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7F8909-4EBD-6C12-0E54-F34B2763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5383-F70F-458A-B369-ED5063658EA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E27486-81B0-A49C-AE81-2737E0E4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BCB743-52F6-A67A-F7EE-63421356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182A-7965-4A33-B6E3-F2F30668F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08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5508D-992B-0393-C078-C976CFFA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DD35DA-FA8C-7513-73AA-029FC1ED9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A8DE4F-8267-DDF5-1682-EDC7F1325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5982C4-1FA0-CCB1-6AE7-90839049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5383-F70F-458A-B369-ED5063658EA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D9F679-4C85-2691-6A15-35466A29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667B8F-EDDB-4555-542C-2AA04B0F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182A-7965-4A33-B6E3-F2F30668F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3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9717F-36C2-AF41-F426-693FB65C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55010F-60D1-5E8F-A604-DDD967E80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AEFA5F-D320-1007-53DB-236C7D2FD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E5A8BA-8BAD-7009-9B71-7D7EB7E7E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1D93E9-2118-29B1-7039-11C0DF9E2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00A434-C4AC-CEBC-5D46-539E2B7E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5383-F70F-458A-B369-ED5063658EA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44FF8B0-AF77-0E1C-2366-4C03F376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0B1A6D7-048A-122A-4E6B-1A2AE909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182A-7965-4A33-B6E3-F2F30668F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36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12582-99D5-7206-9CA0-0844CD0E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75F0247-C3F1-2311-270C-BE7F2A70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5383-F70F-458A-B369-ED5063658EA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60BCFE-8728-1CB7-457B-E76A3411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A8F42E-7A6E-4812-833C-4DC5F520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182A-7965-4A33-B6E3-F2F30668F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32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AE571D3-D63D-7D85-D447-3E1ED2AB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5383-F70F-458A-B369-ED5063658EA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E48425-6ED0-A17C-A6B6-227A3B04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4B02D2-90BE-5A1D-B2D5-4CBD4F52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182A-7965-4A33-B6E3-F2F30668F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66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FF261-4108-F44C-94C3-3ADD9138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C9E9DF-BD98-B629-7B78-78E1FCBA1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68C339-B43B-4E1D-B4B9-32CF78DF4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DCD9AE-76E7-79C8-3690-9735B0E1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5383-F70F-458A-B369-ED5063658EA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52C9D1-25D0-6C41-A0D4-C4589F50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242D29-2D59-FAA0-D8F5-50EECCC6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182A-7965-4A33-B6E3-F2F30668F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70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0F21F-D4B6-29E3-1405-9A25D532C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6307F9-66C3-2096-83FA-6B86C9002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4F3F02-039B-8E50-6722-73C6E3375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8E6F69-22B8-2474-2769-881865DC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5383-F70F-458A-B369-ED5063658EA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B44755-CC93-1C65-A79D-786845B6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35EBA1-403F-B379-29CA-2B34EB83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182A-7965-4A33-B6E3-F2F30668F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50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56630B-C498-3553-3498-F6D883C3D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446952-496D-7025-A64F-F905DB8DA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346EA7-199B-1C81-7014-0A77E9A3F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35383-F70F-458A-B369-ED5063658EA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06407B-55A1-D9B0-4C86-A24DBAB9C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4FC79E-7492-4C15-A31E-9BD14659A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A182A-7965-4A33-B6E3-F2F30668F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08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C27C8-AD75-B6FF-9072-2CBA231F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ENGINEER</a:t>
            </a:r>
          </a:p>
        </p:txBody>
      </p:sp>
      <p:pic>
        <p:nvPicPr>
          <p:cNvPr id="2054" name="Picture 6" descr="Travix - The next journey at your fingertips">
            <a:extLst>
              <a:ext uri="{FF2B5EF4-FFF2-40B4-BE49-F238E27FC236}">
                <a16:creationId xmlns:a16="http://schemas.microsoft.com/office/drawing/2014/main" id="{637FFCBA-35EF-91BB-9D77-F171812416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639" y="2530814"/>
            <a:ext cx="4426721" cy="175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2420AAF-B65F-9AAB-6D47-8906286E3044}"/>
              </a:ext>
            </a:extLst>
          </p:cNvPr>
          <p:cNvSpPr txBox="1"/>
          <p:nvPr/>
        </p:nvSpPr>
        <p:spPr>
          <a:xfrm>
            <a:off x="838200" y="1272240"/>
            <a:ext cx="1837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ASSESSMENT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EF5525-10C4-2480-AA43-6762697F29D1}"/>
              </a:ext>
            </a:extLst>
          </p:cNvPr>
          <p:cNvSpPr txBox="1"/>
          <p:nvPr/>
        </p:nvSpPr>
        <p:spPr>
          <a:xfrm>
            <a:off x="838200" y="5124096"/>
            <a:ext cx="3288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Name</a:t>
            </a:r>
            <a:r>
              <a:rPr lang="pt-BR" b="1" dirty="0"/>
              <a:t>: </a:t>
            </a:r>
            <a:r>
              <a:rPr lang="pt-BR" dirty="0"/>
              <a:t>Jefferson Matos Oliveira</a:t>
            </a:r>
          </a:p>
          <a:p>
            <a:r>
              <a:rPr lang="pt-BR" b="1" dirty="0"/>
              <a:t>Position: </a:t>
            </a:r>
            <a:r>
              <a:rPr lang="pt-BR" dirty="0"/>
              <a:t>Data </a:t>
            </a:r>
            <a:r>
              <a:rPr lang="pt-BR" dirty="0" err="1"/>
              <a:t>Engineer</a:t>
            </a:r>
            <a:r>
              <a:rPr lang="pt-BR" dirty="0"/>
              <a:t> Manager</a:t>
            </a:r>
          </a:p>
        </p:txBody>
      </p:sp>
    </p:spTree>
    <p:extLst>
      <p:ext uri="{BB962C8B-B14F-4D97-AF65-F5344CB8AC3E}">
        <p14:creationId xmlns:p14="http://schemas.microsoft.com/office/powerpoint/2010/main" val="254488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80B592DD-548A-E580-D73F-24BC06D53CAD}"/>
              </a:ext>
            </a:extLst>
          </p:cNvPr>
          <p:cNvSpPr txBox="1"/>
          <p:nvPr/>
        </p:nvSpPr>
        <p:spPr>
          <a:xfrm>
            <a:off x="220638" y="124369"/>
            <a:ext cx="4270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GCP COMPONENTS – BIGQUERY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5AEFCED-E753-789E-C845-7A09CA441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796789"/>
            <a:ext cx="12179926" cy="52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24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80B592DD-548A-E580-D73F-24BC06D53CAD}"/>
              </a:ext>
            </a:extLst>
          </p:cNvPr>
          <p:cNvSpPr txBox="1"/>
          <p:nvPr/>
        </p:nvSpPr>
        <p:spPr>
          <a:xfrm>
            <a:off x="220638" y="124369"/>
            <a:ext cx="467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- SOLUTION CONSIDERATIONS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EE2D848-BE7B-A0B2-8674-BB228FF6A2D7}"/>
              </a:ext>
            </a:extLst>
          </p:cNvPr>
          <p:cNvSpPr txBox="1"/>
          <p:nvPr/>
        </p:nvSpPr>
        <p:spPr>
          <a:xfrm>
            <a:off x="311217" y="729735"/>
            <a:ext cx="115695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/>
              <a:t>Phase</a:t>
            </a:r>
            <a:r>
              <a:rPr lang="pt-BR" sz="1400" b="1" dirty="0"/>
              <a:t> 1</a:t>
            </a:r>
            <a:endParaRPr lang="pt-BR" sz="1400" dirty="0"/>
          </a:p>
          <a:p>
            <a:r>
              <a:rPr lang="pt-BR" sz="1400" dirty="0"/>
              <a:t>At </a:t>
            </a:r>
            <a:r>
              <a:rPr lang="pt-BR" sz="1400" dirty="0" err="1"/>
              <a:t>this</a:t>
            </a:r>
            <a:r>
              <a:rPr lang="pt-BR" sz="1400" dirty="0"/>
              <a:t> </a:t>
            </a:r>
            <a:r>
              <a:rPr lang="pt-BR" sz="1400" dirty="0" err="1"/>
              <a:t>step</a:t>
            </a:r>
            <a:r>
              <a:rPr lang="pt-BR" sz="1400" dirty="0"/>
              <a:t>, I </a:t>
            </a:r>
            <a:r>
              <a:rPr lang="pt-BR" sz="1400" dirty="0" err="1"/>
              <a:t>consider</a:t>
            </a:r>
            <a:r>
              <a:rPr lang="pt-BR" sz="1400" dirty="0"/>
              <a:t> </a:t>
            </a:r>
            <a:r>
              <a:rPr lang="pt-BR" sz="1400" dirty="0" err="1"/>
              <a:t>developing</a:t>
            </a:r>
            <a:r>
              <a:rPr lang="pt-BR" sz="1400" dirty="0"/>
              <a:t> a </a:t>
            </a:r>
            <a:r>
              <a:rPr lang="pt-BR" sz="1400" dirty="0" err="1"/>
              <a:t>python</a:t>
            </a:r>
            <a:r>
              <a:rPr lang="pt-BR" sz="1400" dirty="0"/>
              <a:t> script </a:t>
            </a:r>
            <a:r>
              <a:rPr lang="pt-BR" sz="1400" dirty="0" err="1"/>
              <a:t>that</a:t>
            </a:r>
            <a:r>
              <a:rPr lang="pt-BR" sz="1400" dirty="0"/>
              <a:t> </a:t>
            </a:r>
            <a:r>
              <a:rPr lang="pt-BR" sz="1400" dirty="0" err="1"/>
              <a:t>could</a:t>
            </a:r>
            <a:r>
              <a:rPr lang="pt-BR" sz="1400" dirty="0"/>
              <a:t> </a:t>
            </a:r>
            <a:r>
              <a:rPr lang="pt-BR" sz="1400" dirty="0" err="1"/>
              <a:t>receive</a:t>
            </a:r>
            <a:r>
              <a:rPr lang="pt-BR" sz="1400" dirty="0"/>
              <a:t> </a:t>
            </a:r>
            <a:r>
              <a:rPr lang="pt-BR" sz="1400" dirty="0" err="1"/>
              <a:t>parameters</a:t>
            </a:r>
            <a:r>
              <a:rPr lang="pt-BR" sz="1400" dirty="0"/>
              <a:t> </a:t>
            </a:r>
            <a:r>
              <a:rPr lang="pt-BR" sz="1400" dirty="0" err="1"/>
              <a:t>related</a:t>
            </a:r>
            <a:r>
              <a:rPr lang="pt-BR" sz="1400" dirty="0"/>
              <a:t> </a:t>
            </a:r>
            <a:r>
              <a:rPr lang="pt-BR" sz="1400" dirty="0" err="1"/>
              <a:t>to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files </a:t>
            </a:r>
            <a:r>
              <a:rPr lang="pt-BR" sz="1400" dirty="0" err="1"/>
              <a:t>to</a:t>
            </a:r>
            <a:r>
              <a:rPr lang="pt-BR" sz="1400" dirty="0"/>
              <a:t> </a:t>
            </a:r>
            <a:r>
              <a:rPr lang="pt-BR" sz="1400" dirty="0" err="1"/>
              <a:t>be</a:t>
            </a:r>
            <a:r>
              <a:rPr lang="pt-BR" sz="1400" dirty="0"/>
              <a:t> </a:t>
            </a:r>
            <a:r>
              <a:rPr lang="pt-BR" sz="1400" dirty="0" err="1"/>
              <a:t>parsed</a:t>
            </a:r>
            <a:r>
              <a:rPr lang="pt-BR" sz="1400" dirty="0"/>
              <a:t> </a:t>
            </a:r>
            <a:r>
              <a:rPr lang="pt-BR" sz="1400" dirty="0" err="1"/>
              <a:t>and</a:t>
            </a:r>
            <a:r>
              <a:rPr lang="pt-BR" sz="1400" dirty="0"/>
              <a:t> </a:t>
            </a:r>
            <a:r>
              <a:rPr lang="pt-BR" sz="1400" dirty="0" err="1"/>
              <a:t>ingested</a:t>
            </a:r>
            <a:r>
              <a:rPr lang="pt-BR" sz="1400" dirty="0"/>
              <a:t> as </a:t>
            </a:r>
            <a:r>
              <a:rPr lang="pt-BR" sz="1400" dirty="0" err="1"/>
              <a:t>well</a:t>
            </a:r>
            <a:r>
              <a:rPr lang="pt-BR" sz="1400" dirty="0"/>
              <a:t> as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 </a:t>
            </a:r>
            <a:r>
              <a:rPr lang="pt-BR" sz="1400" dirty="0" err="1"/>
              <a:t>or</a:t>
            </a:r>
            <a:r>
              <a:rPr lang="pt-BR" sz="1400" dirty="0"/>
              <a:t> </a:t>
            </a:r>
            <a:r>
              <a:rPr lang="pt-BR" sz="1400" dirty="0" err="1"/>
              <a:t>prefix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file, file </a:t>
            </a:r>
            <a:r>
              <a:rPr lang="pt-BR" sz="1400" dirty="0" err="1"/>
              <a:t>type</a:t>
            </a:r>
            <a:r>
              <a:rPr lang="pt-BR" sz="1400" dirty="0"/>
              <a:t>, path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file </a:t>
            </a:r>
            <a:r>
              <a:rPr lang="pt-BR" sz="1400" dirty="0" err="1"/>
              <a:t>location</a:t>
            </a:r>
            <a:r>
              <a:rPr lang="pt-BR" sz="1400" dirty="0"/>
              <a:t> </a:t>
            </a:r>
            <a:r>
              <a:rPr lang="pt-BR" sz="1400" dirty="0" err="1"/>
              <a:t>and</a:t>
            </a:r>
            <a:r>
              <a:rPr lang="pt-BR" sz="1400" dirty="0"/>
              <a:t> some flags </a:t>
            </a:r>
            <a:r>
              <a:rPr lang="pt-BR" sz="1400" dirty="0" err="1"/>
              <a:t>that</a:t>
            </a:r>
            <a:r>
              <a:rPr lang="pt-BR" sz="1400" dirty="0"/>
              <a:t> </a:t>
            </a:r>
            <a:r>
              <a:rPr lang="pt-BR" sz="1400" dirty="0" err="1"/>
              <a:t>indicate</a:t>
            </a:r>
            <a:r>
              <a:rPr lang="pt-BR" sz="1400" dirty="0"/>
              <a:t> </a:t>
            </a:r>
            <a:r>
              <a:rPr lang="pt-BR" sz="1400" dirty="0" err="1"/>
              <a:t>if</a:t>
            </a:r>
            <a:r>
              <a:rPr lang="pt-BR" sz="1400" dirty="0"/>
              <a:t> </a:t>
            </a:r>
            <a:r>
              <a:rPr lang="pt-BR" sz="1400" dirty="0" err="1"/>
              <a:t>should</a:t>
            </a:r>
            <a:r>
              <a:rPr lang="pt-BR" sz="1400" dirty="0"/>
              <a:t> execute </a:t>
            </a:r>
            <a:r>
              <a:rPr lang="pt-BR" sz="1400" dirty="0" err="1"/>
              <a:t>before</a:t>
            </a:r>
            <a:r>
              <a:rPr lang="pt-BR" sz="1400" dirty="0"/>
              <a:t> </a:t>
            </a:r>
            <a:r>
              <a:rPr lang="pt-BR" sz="1400" dirty="0" err="1"/>
              <a:t>to</a:t>
            </a:r>
            <a:r>
              <a:rPr lang="pt-BR" sz="1400" dirty="0"/>
              <a:t> </a:t>
            </a:r>
            <a:r>
              <a:rPr lang="pt-BR" sz="1400" dirty="0" err="1"/>
              <a:t>another</a:t>
            </a:r>
            <a:r>
              <a:rPr lang="pt-BR" sz="1400" dirty="0"/>
              <a:t> </a:t>
            </a:r>
            <a:r>
              <a:rPr lang="pt-BR" sz="1400" dirty="0" err="1"/>
              <a:t>sequenced</a:t>
            </a:r>
            <a:r>
              <a:rPr lang="pt-BR" sz="1400" dirty="0"/>
              <a:t> file. </a:t>
            </a:r>
          </a:p>
          <a:p>
            <a:endParaRPr lang="pt-BR" sz="1400" dirty="0"/>
          </a:p>
          <a:p>
            <a:r>
              <a:rPr lang="pt-BR" sz="1400" dirty="0"/>
              <a:t>The </a:t>
            </a:r>
            <a:r>
              <a:rPr lang="pt-BR" sz="1400" dirty="0" err="1"/>
              <a:t>python</a:t>
            </a:r>
            <a:r>
              <a:rPr lang="pt-BR" sz="1400" dirty="0"/>
              <a:t> script </a:t>
            </a:r>
            <a:r>
              <a:rPr lang="pt-BR" sz="1400" dirty="0" err="1"/>
              <a:t>should</a:t>
            </a:r>
            <a:r>
              <a:rPr lang="pt-BR" sz="1400" dirty="0"/>
              <a:t> </a:t>
            </a:r>
            <a:r>
              <a:rPr lang="pt-BR" sz="1400" dirty="0" err="1"/>
              <a:t>be</a:t>
            </a:r>
            <a:r>
              <a:rPr lang="pt-BR" sz="1400" dirty="0"/>
              <a:t> </a:t>
            </a:r>
            <a:r>
              <a:rPr lang="pt-BR" sz="1400" dirty="0" err="1"/>
              <a:t>executed</a:t>
            </a:r>
            <a:r>
              <a:rPr lang="pt-BR" sz="1400" dirty="0"/>
              <a:t> via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Airflow</a:t>
            </a:r>
            <a:r>
              <a:rPr lang="pt-BR" sz="1400" dirty="0"/>
              <a:t> </a:t>
            </a:r>
            <a:r>
              <a:rPr lang="pt-BR" sz="1400" dirty="0" err="1"/>
              <a:t>operator</a:t>
            </a:r>
            <a:r>
              <a:rPr lang="pt-BR" sz="1400" dirty="0"/>
              <a:t> as a container </a:t>
            </a:r>
            <a:r>
              <a:rPr lang="pt-BR" sz="1400" dirty="0" err="1"/>
              <a:t>on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GKE </a:t>
            </a:r>
            <a:r>
              <a:rPr lang="pt-BR" sz="1400" dirty="0" err="1"/>
              <a:t>infrastructure</a:t>
            </a:r>
            <a:r>
              <a:rPr lang="pt-BR" sz="1400" dirty="0"/>
              <a:t>. The </a:t>
            </a:r>
            <a:r>
              <a:rPr lang="pt-BR" sz="1400" dirty="0" err="1"/>
              <a:t>main</a:t>
            </a:r>
            <a:r>
              <a:rPr lang="pt-BR" sz="1400" dirty="0"/>
              <a:t> </a:t>
            </a:r>
            <a:r>
              <a:rPr lang="pt-BR" sz="1400" dirty="0" err="1"/>
              <a:t>objective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this</a:t>
            </a:r>
            <a:r>
              <a:rPr lang="pt-BR" sz="1400" dirty="0"/>
              <a:t> </a:t>
            </a:r>
            <a:r>
              <a:rPr lang="pt-BR" sz="1400" dirty="0" err="1"/>
              <a:t>python</a:t>
            </a:r>
            <a:r>
              <a:rPr lang="pt-BR" sz="1400" dirty="0"/>
              <a:t> script </a:t>
            </a:r>
            <a:r>
              <a:rPr lang="pt-BR" sz="1400" dirty="0" err="1"/>
              <a:t>is</a:t>
            </a:r>
            <a:r>
              <a:rPr lang="pt-BR" sz="1400" dirty="0"/>
              <a:t> </a:t>
            </a:r>
            <a:r>
              <a:rPr lang="pt-BR" sz="1400" dirty="0" err="1"/>
              <a:t>to</a:t>
            </a:r>
            <a:r>
              <a:rPr lang="pt-BR" sz="1400" dirty="0"/>
              <a:t> </a:t>
            </a:r>
            <a:r>
              <a:rPr lang="pt-BR" sz="1400" dirty="0" err="1"/>
              <a:t>read</a:t>
            </a:r>
            <a:r>
              <a:rPr lang="pt-BR" sz="1400" dirty="0"/>
              <a:t> a JSON file </a:t>
            </a:r>
            <a:r>
              <a:rPr lang="pt-BR" sz="1400" dirty="0" err="1"/>
              <a:t>and</a:t>
            </a:r>
            <a:r>
              <a:rPr lang="pt-BR" sz="1400" dirty="0"/>
              <a:t> </a:t>
            </a:r>
            <a:r>
              <a:rPr lang="pt-BR" sz="1400" dirty="0" err="1"/>
              <a:t>send</a:t>
            </a:r>
            <a:r>
              <a:rPr lang="pt-BR" sz="1400" dirty="0"/>
              <a:t> </a:t>
            </a:r>
            <a:r>
              <a:rPr lang="pt-BR" sz="1400" dirty="0" err="1"/>
              <a:t>each</a:t>
            </a:r>
            <a:r>
              <a:rPr lang="pt-BR" sz="1400" dirty="0"/>
              <a:t> data </a:t>
            </a:r>
            <a:r>
              <a:rPr lang="pt-BR" sz="1400" dirty="0" err="1"/>
              <a:t>structure</a:t>
            </a:r>
            <a:r>
              <a:rPr lang="pt-BR" sz="1400" dirty="0"/>
              <a:t> </a:t>
            </a:r>
            <a:r>
              <a:rPr lang="pt-BR" sz="1400" dirty="0" err="1"/>
              <a:t>on</a:t>
            </a:r>
            <a:r>
              <a:rPr lang="pt-BR" sz="1400" dirty="0"/>
              <a:t> a Pub/Sub </a:t>
            </a:r>
            <a:r>
              <a:rPr lang="pt-BR" sz="1400" dirty="0" err="1"/>
              <a:t>topic</a:t>
            </a:r>
            <a:r>
              <a:rPr lang="pt-BR" sz="1400" dirty="0"/>
              <a:t>.</a:t>
            </a:r>
          </a:p>
          <a:p>
            <a:endParaRPr lang="pt-BR" sz="1400" dirty="0"/>
          </a:p>
          <a:p>
            <a:r>
              <a:rPr lang="pt-BR" sz="1400" b="1" dirty="0" err="1"/>
              <a:t>Phase</a:t>
            </a:r>
            <a:r>
              <a:rPr lang="pt-BR" sz="1400" b="1" dirty="0"/>
              <a:t> 2</a:t>
            </a:r>
            <a:endParaRPr lang="pt-BR" sz="1400" dirty="0"/>
          </a:p>
          <a:p>
            <a:r>
              <a:rPr lang="pt-BR" sz="1400" dirty="0"/>
              <a:t>For </a:t>
            </a:r>
            <a:r>
              <a:rPr lang="pt-BR" sz="1400" dirty="0" err="1"/>
              <a:t>phase</a:t>
            </a:r>
            <a:r>
              <a:rPr lang="pt-BR" sz="1400" dirty="0"/>
              <a:t> 2 I </a:t>
            </a:r>
            <a:r>
              <a:rPr lang="pt-BR" sz="1400" dirty="0" err="1"/>
              <a:t>should</a:t>
            </a:r>
            <a:r>
              <a:rPr lang="pt-BR" sz="1400" dirty="0"/>
              <a:t> </a:t>
            </a:r>
            <a:r>
              <a:rPr lang="pt-BR" sz="1400" dirty="0" err="1"/>
              <a:t>consider</a:t>
            </a:r>
            <a:r>
              <a:rPr lang="pt-BR" sz="1400" dirty="0"/>
              <a:t> </a:t>
            </a:r>
            <a:r>
              <a:rPr lang="pt-BR" sz="1400" dirty="0" err="1"/>
              <a:t>developing</a:t>
            </a:r>
            <a:r>
              <a:rPr lang="pt-BR" sz="1400" dirty="0"/>
              <a:t> a </a:t>
            </a:r>
            <a:r>
              <a:rPr lang="pt-BR" sz="1400" dirty="0" err="1"/>
              <a:t>job</a:t>
            </a:r>
            <a:r>
              <a:rPr lang="pt-BR" sz="1400" dirty="0"/>
              <a:t> </a:t>
            </a:r>
            <a:r>
              <a:rPr lang="pt-BR" sz="1400" dirty="0" err="1"/>
              <a:t>on</a:t>
            </a:r>
            <a:r>
              <a:rPr lang="pt-BR" sz="1400" dirty="0"/>
              <a:t> </a:t>
            </a:r>
            <a:r>
              <a:rPr lang="pt-BR" sz="1400" dirty="0" err="1"/>
              <a:t>Dataflow</a:t>
            </a:r>
            <a:r>
              <a:rPr lang="pt-BR" sz="1400" dirty="0"/>
              <a:t> </a:t>
            </a:r>
            <a:r>
              <a:rPr lang="pt-BR" sz="1400" dirty="0" err="1"/>
              <a:t>that</a:t>
            </a:r>
            <a:r>
              <a:rPr lang="pt-BR" sz="1400" dirty="0"/>
              <a:t> </a:t>
            </a:r>
            <a:r>
              <a:rPr lang="pt-BR" sz="1400" dirty="0" err="1"/>
              <a:t>reads</a:t>
            </a:r>
            <a:r>
              <a:rPr lang="pt-BR" sz="1400" dirty="0"/>
              <a:t> data </a:t>
            </a:r>
            <a:r>
              <a:rPr lang="pt-BR" sz="1400" dirty="0" err="1"/>
              <a:t>from</a:t>
            </a:r>
            <a:r>
              <a:rPr lang="pt-BR" sz="1400" dirty="0"/>
              <a:t> a Pub/Sub </a:t>
            </a:r>
            <a:r>
              <a:rPr lang="pt-BR" sz="1400" dirty="0" err="1"/>
              <a:t>and</a:t>
            </a:r>
            <a:r>
              <a:rPr lang="pt-BR" sz="1400" dirty="0"/>
              <a:t> </a:t>
            </a:r>
            <a:r>
              <a:rPr lang="pt-BR" sz="1400" dirty="0" err="1"/>
              <a:t>write</a:t>
            </a:r>
            <a:r>
              <a:rPr lang="pt-BR" sz="1400" dirty="0"/>
              <a:t> it </a:t>
            </a:r>
            <a:r>
              <a:rPr lang="pt-BR" sz="1400" dirty="0" err="1"/>
              <a:t>to</a:t>
            </a:r>
            <a:r>
              <a:rPr lang="pt-BR" sz="1400" dirty="0"/>
              <a:t> a Big Query </a:t>
            </a:r>
            <a:r>
              <a:rPr lang="pt-BR" sz="1400" dirty="0" err="1"/>
              <a:t>table</a:t>
            </a:r>
            <a:r>
              <a:rPr lang="pt-BR" sz="1400" dirty="0"/>
              <a:t> </a:t>
            </a:r>
            <a:r>
              <a:rPr lang="pt-BR" sz="1400" dirty="0" err="1"/>
              <a:t>using</a:t>
            </a:r>
            <a:r>
              <a:rPr lang="pt-BR" sz="1400" dirty="0"/>
              <a:t> a Flex </a:t>
            </a:r>
            <a:r>
              <a:rPr lang="pt-BR" sz="1400" dirty="0" err="1"/>
              <a:t>Template</a:t>
            </a:r>
            <a:r>
              <a:rPr lang="pt-BR" sz="1400" dirty="0"/>
              <a:t> </a:t>
            </a:r>
            <a:r>
              <a:rPr lang="pt-BR" sz="1400" dirty="0" err="1"/>
              <a:t>and</a:t>
            </a:r>
            <a:r>
              <a:rPr lang="pt-BR" sz="1400" dirty="0"/>
              <a:t> </a:t>
            </a:r>
            <a:r>
              <a:rPr lang="pt-BR" sz="1400" dirty="0" err="1"/>
              <a:t>orchestrated</a:t>
            </a:r>
            <a:r>
              <a:rPr lang="pt-BR" sz="1400" dirty="0"/>
              <a:t> via </a:t>
            </a:r>
            <a:r>
              <a:rPr lang="pt-BR" sz="1400" dirty="0" err="1"/>
              <a:t>Airflow</a:t>
            </a:r>
            <a:r>
              <a:rPr lang="pt-BR" sz="1400" dirty="0"/>
              <a:t>, </a:t>
            </a:r>
            <a:r>
              <a:rPr lang="pt-BR" sz="1400" dirty="0" err="1"/>
              <a:t>deploying</a:t>
            </a:r>
            <a:r>
              <a:rPr lang="pt-BR" sz="1400" dirty="0"/>
              <a:t> a </a:t>
            </a:r>
            <a:r>
              <a:rPr lang="pt-BR" sz="1400" dirty="0" err="1"/>
              <a:t>docker</a:t>
            </a:r>
            <a:r>
              <a:rPr lang="pt-BR" sz="1400" dirty="0"/>
              <a:t> </a:t>
            </a:r>
            <a:r>
              <a:rPr lang="pt-BR" sz="1400" dirty="0" err="1"/>
              <a:t>image</a:t>
            </a:r>
            <a:r>
              <a:rPr lang="pt-BR" sz="1400" dirty="0"/>
              <a:t> </a:t>
            </a:r>
            <a:r>
              <a:rPr lang="pt-BR" sz="1400" dirty="0" err="1"/>
              <a:t>that</a:t>
            </a:r>
            <a:r>
              <a:rPr lang="pt-BR" sz="1400" dirty="0"/>
              <a:t> </a:t>
            </a:r>
            <a:r>
              <a:rPr lang="pt-BR" sz="1400" dirty="0" err="1"/>
              <a:t>instantiates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job</a:t>
            </a:r>
            <a:r>
              <a:rPr lang="pt-BR" sz="1400" dirty="0"/>
              <a:t> via </a:t>
            </a:r>
            <a:r>
              <a:rPr lang="pt-BR" sz="1400" dirty="0" err="1"/>
              <a:t>command</a:t>
            </a:r>
            <a:r>
              <a:rPr lang="pt-BR" sz="1400" dirty="0"/>
              <a:t> </a:t>
            </a:r>
            <a:r>
              <a:rPr lang="pt-BR" sz="1400" dirty="0" err="1"/>
              <a:t>line</a:t>
            </a:r>
            <a:r>
              <a:rPr lang="pt-BR" sz="1400" dirty="0"/>
              <a:t>. </a:t>
            </a:r>
            <a:r>
              <a:rPr lang="pt-BR" sz="1400" dirty="0" err="1"/>
              <a:t>On</a:t>
            </a:r>
            <a:r>
              <a:rPr lang="pt-BR" sz="1400" dirty="0"/>
              <a:t> </a:t>
            </a:r>
            <a:r>
              <a:rPr lang="pt-BR" sz="1400" dirty="0" err="1"/>
              <a:t>BigQuery</a:t>
            </a:r>
            <a:r>
              <a:rPr lang="pt-BR" sz="1400" dirty="0"/>
              <a:t> </a:t>
            </a:r>
            <a:r>
              <a:rPr lang="pt-BR" sz="1400" dirty="0" err="1"/>
              <a:t>is</a:t>
            </a:r>
            <a:r>
              <a:rPr lang="pt-BR" sz="1400" dirty="0"/>
              <a:t> </a:t>
            </a:r>
            <a:r>
              <a:rPr lang="pt-BR" sz="1400" dirty="0" err="1"/>
              <a:t>truly</a:t>
            </a:r>
            <a:r>
              <a:rPr lang="pt-BR" sz="1400" dirty="0"/>
              <a:t> </a:t>
            </a:r>
            <a:r>
              <a:rPr lang="pt-BR" sz="1400" dirty="0" err="1"/>
              <a:t>important</a:t>
            </a:r>
            <a:r>
              <a:rPr lang="pt-BR" sz="1400" dirty="0"/>
              <a:t> </a:t>
            </a:r>
            <a:r>
              <a:rPr lang="pt-BR" sz="1400" dirty="0" err="1"/>
              <a:t>to</a:t>
            </a:r>
            <a:r>
              <a:rPr lang="pt-BR" sz="1400" dirty="0"/>
              <a:t> define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partition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</a:t>
            </a:r>
            <a:r>
              <a:rPr lang="pt-BR" sz="1400" dirty="0" err="1"/>
              <a:t>at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tables</a:t>
            </a:r>
            <a:r>
              <a:rPr lang="pt-BR" sz="1400" dirty="0"/>
              <a:t>.</a:t>
            </a:r>
          </a:p>
          <a:p>
            <a:endParaRPr lang="pt-BR" sz="1400" dirty="0"/>
          </a:p>
          <a:p>
            <a:r>
              <a:rPr lang="pt-BR" sz="1400" b="1" dirty="0" err="1"/>
              <a:t>Phase</a:t>
            </a:r>
            <a:r>
              <a:rPr lang="pt-BR" sz="1400" b="1" dirty="0"/>
              <a:t> 3</a:t>
            </a:r>
          </a:p>
          <a:p>
            <a:r>
              <a:rPr lang="en-US" sz="1400" b="0" i="0" dirty="0">
                <a:solidFill>
                  <a:srgbClr val="24292F"/>
                </a:solidFill>
                <a:effectLst/>
                <a:latin typeface="-apple-system"/>
              </a:rPr>
              <a:t>From which Country are most transactions originating? How many transactions is this?</a:t>
            </a:r>
            <a:endParaRPr lang="pt-BR" sz="1400" dirty="0"/>
          </a:p>
          <a:p>
            <a:pPr lvl="1"/>
            <a:r>
              <a:rPr lang="pt-BR" sz="1400" dirty="0"/>
              <a:t>SELECT SUM (</a:t>
            </a:r>
            <a:r>
              <a:rPr lang="pt-BR" sz="1400" dirty="0" err="1"/>
              <a:t>QtdTransact</a:t>
            </a:r>
            <a:r>
              <a:rPr lang="pt-BR" sz="1400" dirty="0"/>
              <a:t>) As </a:t>
            </a:r>
            <a:r>
              <a:rPr lang="pt-BR" sz="1400" dirty="0" err="1"/>
              <a:t>TotalTransact</a:t>
            </a:r>
            <a:r>
              <a:rPr lang="pt-BR" sz="1400" dirty="0"/>
              <a:t>, COUNT (*) AS </a:t>
            </a:r>
            <a:r>
              <a:rPr lang="pt-BR" sz="1400" dirty="0" err="1"/>
              <a:t>QtdTransact</a:t>
            </a:r>
            <a:r>
              <a:rPr lang="pt-BR" sz="1400" dirty="0"/>
              <a:t>, </a:t>
            </a:r>
            <a:r>
              <a:rPr lang="pt-BR" sz="1400" dirty="0" err="1"/>
              <a:t>L.CountryName</a:t>
            </a:r>
            <a:endParaRPr lang="pt-BR" sz="1400" dirty="0"/>
          </a:p>
          <a:p>
            <a:pPr lvl="1"/>
            <a:r>
              <a:rPr lang="pt-BR" sz="1400" dirty="0"/>
              <a:t>FROM </a:t>
            </a:r>
            <a:r>
              <a:rPr lang="pt-BR" sz="1400" dirty="0" err="1"/>
              <a:t>locations</a:t>
            </a:r>
            <a:r>
              <a:rPr lang="pt-BR" sz="1400" dirty="0"/>
              <a:t> as L, </a:t>
            </a:r>
            <a:r>
              <a:rPr lang="pt-BR" sz="1400" dirty="0" err="1"/>
              <a:t>transactions</a:t>
            </a:r>
            <a:r>
              <a:rPr lang="pt-BR" sz="1400" dirty="0"/>
              <a:t> as T</a:t>
            </a:r>
          </a:p>
          <a:p>
            <a:pPr lvl="1"/>
            <a:r>
              <a:rPr lang="pt-BR" sz="1400" dirty="0"/>
              <a:t>WHERE </a:t>
            </a:r>
            <a:r>
              <a:rPr lang="pt-BR" sz="1400" dirty="0" err="1"/>
              <a:t>T.</a:t>
            </a:r>
            <a:r>
              <a:rPr lang="pt-BR" sz="1400" b="0" i="0" dirty="0" err="1">
                <a:solidFill>
                  <a:srgbClr val="24292F"/>
                </a:solidFill>
                <a:effectLst/>
                <a:latin typeface="-apple-system"/>
              </a:rPr>
              <a:t>OriginAirportCode</a:t>
            </a:r>
            <a:r>
              <a:rPr lang="pt-BR" sz="1400" b="0" i="0" dirty="0">
                <a:solidFill>
                  <a:srgbClr val="24292F"/>
                </a:solidFill>
                <a:effectLst/>
                <a:latin typeface="-apple-system"/>
              </a:rPr>
              <a:t> = </a:t>
            </a:r>
            <a:r>
              <a:rPr lang="pt-BR" sz="1400" b="0" i="0" dirty="0" err="1">
                <a:solidFill>
                  <a:srgbClr val="24292F"/>
                </a:solidFill>
                <a:effectLst/>
                <a:latin typeface="-apple-system"/>
              </a:rPr>
              <a:t>L.AirportCode</a:t>
            </a:r>
            <a:endParaRPr lang="pt-BR" sz="1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pt-BR" sz="1400" dirty="0">
                <a:solidFill>
                  <a:srgbClr val="24292F"/>
                </a:solidFill>
                <a:latin typeface="-apple-system"/>
              </a:rPr>
              <a:t>GROUP BY </a:t>
            </a:r>
            <a:r>
              <a:rPr lang="pt-BR" sz="1400" dirty="0" err="1">
                <a:solidFill>
                  <a:srgbClr val="24292F"/>
                </a:solidFill>
                <a:latin typeface="-apple-system"/>
              </a:rPr>
              <a:t>CountryName</a:t>
            </a:r>
            <a:endParaRPr lang="pt-BR" sz="1400" dirty="0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pt-BR" sz="1400" b="0" i="0" dirty="0">
                <a:solidFill>
                  <a:srgbClr val="24292F"/>
                </a:solidFill>
                <a:effectLst/>
                <a:latin typeface="-apple-system"/>
              </a:rPr>
              <a:t>ORDER BY </a:t>
            </a:r>
            <a:r>
              <a:rPr lang="pt-BR" sz="1400" b="0" i="0" dirty="0" err="1">
                <a:solidFill>
                  <a:srgbClr val="24292F"/>
                </a:solidFill>
                <a:effectLst/>
                <a:latin typeface="-apple-system"/>
              </a:rPr>
              <a:t>TotalTransact</a:t>
            </a:r>
            <a:endParaRPr lang="pt-BR" sz="1400" dirty="0"/>
          </a:p>
          <a:p>
            <a:endParaRPr lang="pt-BR" sz="1400" dirty="0"/>
          </a:p>
          <a:p>
            <a:r>
              <a:rPr lang="en-US" sz="1400" dirty="0"/>
              <a:t>What's the split between domestic vs international transactions?</a:t>
            </a:r>
          </a:p>
          <a:p>
            <a:pPr lvl="1"/>
            <a:r>
              <a:rPr lang="pt-BR" sz="1400" dirty="0" err="1"/>
              <a:t>Complimentary</a:t>
            </a:r>
            <a:r>
              <a:rPr lang="pt-BR" sz="1400" dirty="0"/>
              <a:t> </a:t>
            </a:r>
            <a:r>
              <a:rPr lang="pt-BR" sz="1400" dirty="0" err="1"/>
              <a:t>metadata</a:t>
            </a:r>
            <a:r>
              <a:rPr lang="pt-BR" sz="1400" dirty="0"/>
              <a:t> </a:t>
            </a:r>
            <a:r>
              <a:rPr lang="pt-BR" sz="1400" dirty="0" err="1"/>
              <a:t>is</a:t>
            </a:r>
            <a:r>
              <a:rPr lang="pt-BR" sz="1400" dirty="0"/>
              <a:t> </a:t>
            </a:r>
            <a:r>
              <a:rPr lang="pt-BR" sz="1400" dirty="0" err="1"/>
              <a:t>needed</a:t>
            </a:r>
            <a:r>
              <a:rPr lang="pt-BR" sz="1400" dirty="0"/>
              <a:t> </a:t>
            </a:r>
            <a:r>
              <a:rPr lang="pt-BR" sz="1400" dirty="0" err="1"/>
              <a:t>to</a:t>
            </a:r>
            <a:r>
              <a:rPr lang="pt-BR" sz="1400" dirty="0"/>
              <a:t> </a:t>
            </a:r>
            <a:r>
              <a:rPr lang="pt-BR" sz="1400" dirty="0" err="1"/>
              <a:t>achieve</a:t>
            </a:r>
            <a:r>
              <a:rPr lang="pt-BR" sz="1400" dirty="0"/>
              <a:t> </a:t>
            </a:r>
            <a:r>
              <a:rPr lang="pt-BR" sz="1400" dirty="0" err="1"/>
              <a:t>this</a:t>
            </a:r>
            <a:r>
              <a:rPr lang="pt-BR" sz="1400" dirty="0"/>
              <a:t> insight </a:t>
            </a:r>
            <a:r>
              <a:rPr lang="pt-BR" sz="1400" dirty="0" err="1"/>
              <a:t>since</a:t>
            </a:r>
            <a:r>
              <a:rPr lang="pt-BR" sz="1400" dirty="0"/>
              <a:t> </a:t>
            </a:r>
            <a:r>
              <a:rPr lang="pt-BR" sz="1400" dirty="0" err="1"/>
              <a:t>is</a:t>
            </a:r>
            <a:r>
              <a:rPr lang="pt-BR" sz="1400" dirty="0"/>
              <a:t> </a:t>
            </a:r>
            <a:r>
              <a:rPr lang="pt-BR" sz="1400" dirty="0" err="1"/>
              <a:t>not</a:t>
            </a:r>
            <a:r>
              <a:rPr lang="pt-BR" sz="1400" dirty="0"/>
              <a:t> </a:t>
            </a:r>
            <a:r>
              <a:rPr lang="pt-BR" sz="1400" dirty="0" err="1"/>
              <a:t>clear</a:t>
            </a:r>
            <a:r>
              <a:rPr lang="pt-BR" sz="1400" dirty="0"/>
              <a:t> </a:t>
            </a:r>
            <a:r>
              <a:rPr lang="pt-BR" sz="1400" dirty="0" err="1"/>
              <a:t>wether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Region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in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locations</a:t>
            </a:r>
            <a:r>
              <a:rPr lang="pt-BR" sz="1400" dirty="0"/>
              <a:t> </a:t>
            </a:r>
            <a:r>
              <a:rPr lang="pt-BR" sz="1400" dirty="0" err="1"/>
              <a:t>table</a:t>
            </a:r>
            <a:r>
              <a:rPr lang="pt-BR" sz="1400" dirty="0"/>
              <a:t> </a:t>
            </a:r>
            <a:r>
              <a:rPr lang="pt-BR" sz="1400" dirty="0" err="1"/>
              <a:t>is</a:t>
            </a:r>
            <a:r>
              <a:rPr lang="pt-BR" sz="1400" dirty="0"/>
              <a:t> </a:t>
            </a:r>
            <a:r>
              <a:rPr lang="pt-BR" sz="1400" dirty="0" err="1"/>
              <a:t>related</a:t>
            </a:r>
            <a:r>
              <a:rPr lang="pt-BR" sz="1400" dirty="0"/>
              <a:t> </a:t>
            </a:r>
            <a:r>
              <a:rPr lang="pt-BR" sz="1400" dirty="0" err="1"/>
              <a:t>to</a:t>
            </a:r>
            <a:r>
              <a:rPr lang="pt-BR" sz="1400" dirty="0"/>
              <a:t> </a:t>
            </a:r>
            <a:r>
              <a:rPr lang="pt-BR" sz="1400" dirty="0" err="1"/>
              <a:t>another</a:t>
            </a:r>
            <a:r>
              <a:rPr lang="pt-BR" sz="1400" dirty="0"/>
              <a:t> Country/</a:t>
            </a:r>
            <a:r>
              <a:rPr lang="pt-BR" sz="1400" dirty="0" err="1"/>
              <a:t>Continent</a:t>
            </a:r>
            <a:r>
              <a:rPr lang="pt-BR" sz="1400" dirty="0"/>
              <a:t> </a:t>
            </a:r>
            <a:r>
              <a:rPr lang="pt-BR" sz="1400" dirty="0" err="1"/>
              <a:t>or</a:t>
            </a:r>
            <a:r>
              <a:rPr lang="pt-BR" sz="1400" dirty="0"/>
              <a:t> a </a:t>
            </a:r>
            <a:r>
              <a:rPr lang="pt-BR" sz="1400" dirty="0" err="1"/>
              <a:t>State</a:t>
            </a:r>
            <a:r>
              <a:rPr lang="pt-BR" sz="1400" dirty="0"/>
              <a:t>/</a:t>
            </a:r>
            <a:r>
              <a:rPr lang="pt-BR" sz="1400" dirty="0" err="1"/>
              <a:t>Province</a:t>
            </a:r>
            <a:r>
              <a:rPr lang="pt-BR" sz="1400" dirty="0"/>
              <a:t> </a:t>
            </a:r>
            <a:r>
              <a:rPr lang="pt-BR" sz="1400" dirty="0" err="1"/>
              <a:t>and</a:t>
            </a:r>
            <a:r>
              <a:rPr lang="pt-BR" sz="1400" dirty="0"/>
              <a:t> </a:t>
            </a:r>
            <a:r>
              <a:rPr lang="pt-BR" sz="1400" dirty="0" err="1"/>
              <a:t>from</a:t>
            </a:r>
            <a:r>
              <a:rPr lang="pt-BR" sz="1400" dirty="0"/>
              <a:t> </a:t>
            </a:r>
            <a:r>
              <a:rPr lang="pt-BR" sz="1400" dirty="0" err="1"/>
              <a:t>which</a:t>
            </a:r>
            <a:r>
              <a:rPr lang="pt-BR" sz="1400" dirty="0"/>
              <a:t> country </a:t>
            </a:r>
            <a:r>
              <a:rPr lang="pt-BR" sz="1400" dirty="0" err="1"/>
              <a:t>we</a:t>
            </a:r>
            <a:r>
              <a:rPr lang="pt-BR" sz="1400" dirty="0"/>
              <a:t> are </a:t>
            </a:r>
            <a:r>
              <a:rPr lang="pt-BR" sz="1400" dirty="0" err="1"/>
              <a:t>considering</a:t>
            </a:r>
            <a:r>
              <a:rPr lang="pt-BR" sz="1400" dirty="0"/>
              <a:t> as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domestic</a:t>
            </a:r>
            <a:r>
              <a:rPr lang="pt-BR" sz="1400" dirty="0"/>
              <a:t> </a:t>
            </a:r>
            <a:r>
              <a:rPr lang="pt-BR" sz="1400" dirty="0" err="1"/>
              <a:t>one</a:t>
            </a:r>
            <a:r>
              <a:rPr lang="pt-BR" sz="1400" dirty="0"/>
              <a:t>.</a:t>
            </a:r>
          </a:p>
          <a:p>
            <a:endParaRPr lang="pt-BR" sz="1400" dirty="0"/>
          </a:p>
          <a:p>
            <a:r>
              <a:rPr lang="en-US" sz="1400" b="0" i="0" dirty="0">
                <a:solidFill>
                  <a:srgbClr val="24292F"/>
                </a:solidFill>
                <a:effectLst/>
                <a:latin typeface="-apple-system"/>
              </a:rPr>
              <a:t>What's the distribution of number of segments included in transactions</a:t>
            </a:r>
            <a:r>
              <a:rPr lang="en-US" sz="1400" dirty="0"/>
              <a:t>?</a:t>
            </a:r>
          </a:p>
          <a:p>
            <a:pPr lvl="1"/>
            <a:r>
              <a:rPr lang="pt-BR" sz="1400" dirty="0" err="1"/>
              <a:t>transactions</a:t>
            </a:r>
            <a:r>
              <a:rPr lang="pt-BR" sz="1400" dirty="0"/>
              <a:t> = </a:t>
            </a:r>
            <a:r>
              <a:rPr lang="pt-BR" sz="1400" dirty="0" err="1"/>
              <a:t>sns.load_dataset</a:t>
            </a:r>
            <a:r>
              <a:rPr lang="pt-BR" sz="1400" dirty="0"/>
              <a:t>(“</a:t>
            </a:r>
            <a:r>
              <a:rPr lang="pt-BR" sz="1400" dirty="0" err="1"/>
              <a:t>transactions</a:t>
            </a:r>
            <a:r>
              <a:rPr lang="pt-BR" sz="1400" dirty="0"/>
              <a:t>")</a:t>
            </a:r>
          </a:p>
          <a:p>
            <a:pPr lvl="1"/>
            <a:r>
              <a:rPr lang="pt-BR" sz="1400" dirty="0" err="1"/>
              <a:t>sns.displot</a:t>
            </a:r>
            <a:r>
              <a:rPr lang="pt-BR" sz="1400" dirty="0"/>
              <a:t>(</a:t>
            </a:r>
            <a:r>
              <a:rPr lang="pt-BR" sz="1400" dirty="0" err="1"/>
              <a:t>transactions</a:t>
            </a:r>
            <a:r>
              <a:rPr lang="pt-BR" sz="1400" dirty="0"/>
              <a:t>, x=“</a:t>
            </a:r>
            <a:r>
              <a:rPr lang="pt-BR" sz="1400" dirty="0" err="1"/>
              <a:t>SegmentNumber</a:t>
            </a:r>
            <a:r>
              <a:rPr lang="pt-BR" sz="1400" dirty="0"/>
              <a:t>")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196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Travix - The next journey at your fingertips">
            <a:extLst>
              <a:ext uri="{FF2B5EF4-FFF2-40B4-BE49-F238E27FC236}">
                <a16:creationId xmlns:a16="http://schemas.microsoft.com/office/drawing/2014/main" id="{637FFCBA-35EF-91BB-9D77-F171812416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25" y="2273604"/>
            <a:ext cx="5834750" cy="231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18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A190C4A-E3E2-0F4A-21AE-658B065F1E27}"/>
              </a:ext>
            </a:extLst>
          </p:cNvPr>
          <p:cNvSpPr txBox="1"/>
          <p:nvPr/>
        </p:nvSpPr>
        <p:spPr>
          <a:xfrm>
            <a:off x="220717" y="705487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Source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B17F5CE-A03F-A413-7C9E-9DC4C3ECDA55}"/>
              </a:ext>
            </a:extLst>
          </p:cNvPr>
          <p:cNvSpPr txBox="1"/>
          <p:nvPr/>
        </p:nvSpPr>
        <p:spPr>
          <a:xfrm>
            <a:off x="2251059" y="705487"/>
            <a:ext cx="95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Capture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266E5D-6C83-279D-4873-D6680F01F3B7}"/>
              </a:ext>
            </a:extLst>
          </p:cNvPr>
          <p:cNvSpPr txBox="1"/>
          <p:nvPr/>
        </p:nvSpPr>
        <p:spPr>
          <a:xfrm>
            <a:off x="4388161" y="70548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Ingest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5DFADC-CEDC-1E2D-4B0C-84010B5E2A18}"/>
              </a:ext>
            </a:extLst>
          </p:cNvPr>
          <p:cNvSpPr txBox="1"/>
          <p:nvPr/>
        </p:nvSpPr>
        <p:spPr>
          <a:xfrm>
            <a:off x="8729563" y="705487"/>
            <a:ext cx="68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2AB28F-D378-6983-782A-2E5563A9F864}"/>
              </a:ext>
            </a:extLst>
          </p:cNvPr>
          <p:cNvSpPr txBox="1"/>
          <p:nvPr/>
        </p:nvSpPr>
        <p:spPr>
          <a:xfrm>
            <a:off x="6345278" y="705487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Processing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4FA6DB-0D66-FBD1-9EE8-20C6D1CED76C}"/>
              </a:ext>
            </a:extLst>
          </p:cNvPr>
          <p:cNvSpPr txBox="1"/>
          <p:nvPr/>
        </p:nvSpPr>
        <p:spPr>
          <a:xfrm>
            <a:off x="10615379" y="705487"/>
            <a:ext cx="72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6061786-1096-24BA-10BE-2EC957D9BA33}"/>
              </a:ext>
            </a:extLst>
          </p:cNvPr>
          <p:cNvCxnSpPr>
            <a:cxnSpLocks/>
          </p:cNvCxnSpPr>
          <p:nvPr/>
        </p:nvCxnSpPr>
        <p:spPr>
          <a:xfrm>
            <a:off x="1684421" y="1219750"/>
            <a:ext cx="0" cy="338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1C67739-24D8-5854-45E6-D5F02BC0E28D}"/>
              </a:ext>
            </a:extLst>
          </p:cNvPr>
          <p:cNvCxnSpPr>
            <a:cxnSpLocks/>
          </p:cNvCxnSpPr>
          <p:nvPr/>
        </p:nvCxnSpPr>
        <p:spPr>
          <a:xfrm>
            <a:off x="3867752" y="1219750"/>
            <a:ext cx="0" cy="338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E2FD8518-337C-798A-9EE7-C30744E6E451}"/>
              </a:ext>
            </a:extLst>
          </p:cNvPr>
          <p:cNvCxnSpPr>
            <a:cxnSpLocks/>
          </p:cNvCxnSpPr>
          <p:nvPr/>
        </p:nvCxnSpPr>
        <p:spPr>
          <a:xfrm>
            <a:off x="5791201" y="1219750"/>
            <a:ext cx="0" cy="338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9D35DE3-E656-16D6-1CF3-FE6202CDD341}"/>
              </a:ext>
            </a:extLst>
          </p:cNvPr>
          <p:cNvCxnSpPr>
            <a:cxnSpLocks/>
          </p:cNvCxnSpPr>
          <p:nvPr/>
        </p:nvCxnSpPr>
        <p:spPr>
          <a:xfrm>
            <a:off x="8215163" y="1219750"/>
            <a:ext cx="0" cy="338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10351CA-6ED2-F29D-803F-78D8D8856696}"/>
              </a:ext>
            </a:extLst>
          </p:cNvPr>
          <p:cNvCxnSpPr>
            <a:cxnSpLocks/>
          </p:cNvCxnSpPr>
          <p:nvPr/>
        </p:nvCxnSpPr>
        <p:spPr>
          <a:xfrm>
            <a:off x="10167487" y="1219750"/>
            <a:ext cx="0" cy="338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3F891A3-C12E-0094-DB78-1CD0CFD5F5B5}"/>
              </a:ext>
            </a:extLst>
          </p:cNvPr>
          <p:cNvSpPr txBox="1"/>
          <p:nvPr/>
        </p:nvSpPr>
        <p:spPr>
          <a:xfrm>
            <a:off x="376168" y="4897951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DataOps</a:t>
            </a:r>
            <a:endParaRPr lang="pt-BR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4647937-2237-FC9A-6223-9028163D83CF}"/>
              </a:ext>
            </a:extLst>
          </p:cNvPr>
          <p:cNvSpPr txBox="1"/>
          <p:nvPr/>
        </p:nvSpPr>
        <p:spPr>
          <a:xfrm>
            <a:off x="3274702" y="4897951"/>
            <a:ext cx="2330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Security </a:t>
            </a:r>
            <a:r>
              <a:rPr lang="pt-BR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and</a:t>
            </a:r>
            <a:r>
              <a:rPr lang="pt-BR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Governance</a:t>
            </a:r>
            <a:endParaRPr lang="pt-BR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3786793-1783-04EC-80E9-D1782665C438}"/>
              </a:ext>
            </a:extLst>
          </p:cNvPr>
          <p:cNvSpPr txBox="1"/>
          <p:nvPr/>
        </p:nvSpPr>
        <p:spPr>
          <a:xfrm>
            <a:off x="1980796" y="3030641"/>
            <a:ext cx="14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Orchestration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693D1106-861D-FD83-2978-EAD588139C73}"/>
              </a:ext>
            </a:extLst>
          </p:cNvPr>
          <p:cNvGrpSpPr/>
          <p:nvPr/>
        </p:nvGrpSpPr>
        <p:grpSpPr>
          <a:xfrm>
            <a:off x="2005204" y="1418129"/>
            <a:ext cx="1436435" cy="1250995"/>
            <a:chOff x="2005204" y="1456634"/>
            <a:chExt cx="1436435" cy="1250995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BF32BF47-CAEA-3D96-B04A-ABA169D2B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4833" y="1456634"/>
              <a:ext cx="983284" cy="983284"/>
            </a:xfrm>
            <a:prstGeom prst="rect">
              <a:avLst/>
            </a:prstGeom>
          </p:spPr>
        </p:pic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EE12428F-B848-2FD6-4996-A47C679768A2}"/>
                </a:ext>
              </a:extLst>
            </p:cNvPr>
            <p:cNvSpPr txBox="1"/>
            <p:nvPr/>
          </p:nvSpPr>
          <p:spPr>
            <a:xfrm>
              <a:off x="2005204" y="2399852"/>
              <a:ext cx="1436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GKE</a:t>
              </a: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12AA8244-7E3D-BED8-54F8-C4A584AE0696}"/>
              </a:ext>
            </a:extLst>
          </p:cNvPr>
          <p:cNvGrpSpPr/>
          <p:nvPr/>
        </p:nvGrpSpPr>
        <p:grpSpPr>
          <a:xfrm>
            <a:off x="4045366" y="1486357"/>
            <a:ext cx="1436435" cy="1168275"/>
            <a:chOff x="4045366" y="1582612"/>
            <a:chExt cx="1436435" cy="1168275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2052F90B-CCCB-9DFF-6A9A-1FD104AD6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4931" y="1582612"/>
              <a:ext cx="857306" cy="857306"/>
            </a:xfrm>
            <a:prstGeom prst="rect">
              <a:avLst/>
            </a:prstGeom>
          </p:spPr>
        </p:pic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7FBA756B-9E48-0DA7-8342-9E8202F127F9}"/>
                </a:ext>
              </a:extLst>
            </p:cNvPr>
            <p:cNvSpPr txBox="1"/>
            <p:nvPr/>
          </p:nvSpPr>
          <p:spPr>
            <a:xfrm>
              <a:off x="4045366" y="2443110"/>
              <a:ext cx="1436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Pub/Sub</a:t>
              </a: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3A626616-8268-FF82-D6B6-C941F5334AE1}"/>
              </a:ext>
            </a:extLst>
          </p:cNvPr>
          <p:cNvGrpSpPr/>
          <p:nvPr/>
        </p:nvGrpSpPr>
        <p:grpSpPr>
          <a:xfrm>
            <a:off x="6216067" y="1495982"/>
            <a:ext cx="1436435" cy="1168275"/>
            <a:chOff x="6216067" y="1582612"/>
            <a:chExt cx="1436435" cy="1168275"/>
          </a:xfrm>
        </p:grpSpPr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135C47DD-6823-7B11-611B-EA5B07BA3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5632" y="1582612"/>
              <a:ext cx="857306" cy="857306"/>
            </a:xfrm>
            <a:prstGeom prst="rect">
              <a:avLst/>
            </a:prstGeom>
          </p:spPr>
        </p:pic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6BB726CE-25F5-60B7-4421-C31D82B7664A}"/>
                </a:ext>
              </a:extLst>
            </p:cNvPr>
            <p:cNvSpPr txBox="1"/>
            <p:nvPr/>
          </p:nvSpPr>
          <p:spPr>
            <a:xfrm>
              <a:off x="6216067" y="2443110"/>
              <a:ext cx="1436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Dataflow</a:t>
              </a:r>
              <a:endParaRPr lang="pt-BR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ABD90912-E84C-C984-56DA-2FD6D83D4620}"/>
              </a:ext>
            </a:extLst>
          </p:cNvPr>
          <p:cNvGrpSpPr/>
          <p:nvPr/>
        </p:nvGrpSpPr>
        <p:grpSpPr>
          <a:xfrm>
            <a:off x="8473108" y="1515232"/>
            <a:ext cx="1436435" cy="1168275"/>
            <a:chOff x="8473108" y="1582612"/>
            <a:chExt cx="1436435" cy="1168275"/>
          </a:xfrm>
        </p:grpSpPr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16A6B0D5-5723-F4FC-ED5E-9E5BCA311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2672" y="1582612"/>
              <a:ext cx="857306" cy="857306"/>
            </a:xfrm>
            <a:prstGeom prst="rect">
              <a:avLst/>
            </a:prstGeom>
          </p:spPr>
        </p:pic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C17FD9CF-3661-260A-F5BA-4B55A55F48D3}"/>
                </a:ext>
              </a:extLst>
            </p:cNvPr>
            <p:cNvSpPr txBox="1"/>
            <p:nvPr/>
          </p:nvSpPr>
          <p:spPr>
            <a:xfrm>
              <a:off x="8473108" y="2443110"/>
              <a:ext cx="1436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BigQuery</a:t>
              </a:r>
              <a:endParaRPr lang="pt-BR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49AE83DB-825B-153B-1985-C50F67689E04}"/>
              </a:ext>
            </a:extLst>
          </p:cNvPr>
          <p:cNvGrpSpPr/>
          <p:nvPr/>
        </p:nvGrpSpPr>
        <p:grpSpPr>
          <a:xfrm>
            <a:off x="10289109" y="1447004"/>
            <a:ext cx="1436435" cy="1291061"/>
            <a:chOff x="10289109" y="1456634"/>
            <a:chExt cx="1436435" cy="1291061"/>
          </a:xfrm>
        </p:grpSpPr>
        <p:pic>
          <p:nvPicPr>
            <p:cNvPr id="43" name="Imagem 42">
              <a:extLst>
                <a:ext uri="{FF2B5EF4-FFF2-40B4-BE49-F238E27FC236}">
                  <a16:creationId xmlns:a16="http://schemas.microsoft.com/office/drawing/2014/main" id="{D25D1A15-30C8-7A06-CA3C-12DE03B7E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5685" y="1456634"/>
              <a:ext cx="983284" cy="983284"/>
            </a:xfrm>
            <a:prstGeom prst="rect">
              <a:avLst/>
            </a:prstGeom>
          </p:spPr>
        </p:pic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6FFAA18D-D0E4-A89D-4A01-FE9508B1A793}"/>
                </a:ext>
              </a:extLst>
            </p:cNvPr>
            <p:cNvSpPr txBox="1"/>
            <p:nvPr/>
          </p:nvSpPr>
          <p:spPr>
            <a:xfrm>
              <a:off x="10289109" y="2439918"/>
              <a:ext cx="1436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Data Studio</a:t>
              </a: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4286A626-052B-927D-A68C-0268076EB94E}"/>
              </a:ext>
            </a:extLst>
          </p:cNvPr>
          <p:cNvGrpSpPr/>
          <p:nvPr/>
        </p:nvGrpSpPr>
        <p:grpSpPr>
          <a:xfrm>
            <a:off x="99948" y="1340454"/>
            <a:ext cx="1254468" cy="1376794"/>
            <a:chOff x="99948" y="1330834"/>
            <a:chExt cx="1254468" cy="1376794"/>
          </a:xfrm>
        </p:grpSpPr>
        <p:pic>
          <p:nvPicPr>
            <p:cNvPr id="1026" name="Picture 2" descr="File Icon Vector Isolated on White Background, File Sign Stock Vector -  Illustration of stroke, paper: 134059140">
              <a:extLst>
                <a:ext uri="{FF2B5EF4-FFF2-40B4-BE49-F238E27FC236}">
                  <a16:creationId xmlns:a16="http://schemas.microsoft.com/office/drawing/2014/main" id="{C38D698B-1DFE-6C57-BED2-878B1B317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640" y="1330834"/>
              <a:ext cx="1109084" cy="1109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2DDFB202-91A7-1A83-93B8-7CD5D2DE7448}"/>
                </a:ext>
              </a:extLst>
            </p:cNvPr>
            <p:cNvSpPr txBox="1"/>
            <p:nvPr/>
          </p:nvSpPr>
          <p:spPr>
            <a:xfrm>
              <a:off x="99948" y="2399851"/>
              <a:ext cx="1254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Files</a:t>
              </a:r>
            </a:p>
          </p:txBody>
        </p: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12ABA37C-8463-B629-DC83-3F7CD6E7FF54}"/>
              </a:ext>
            </a:extLst>
          </p:cNvPr>
          <p:cNvGrpSpPr/>
          <p:nvPr/>
        </p:nvGrpSpPr>
        <p:grpSpPr>
          <a:xfrm>
            <a:off x="2004440" y="3439712"/>
            <a:ext cx="1436435" cy="1199103"/>
            <a:chOff x="1985190" y="3478217"/>
            <a:chExt cx="1436435" cy="1199103"/>
          </a:xfrm>
        </p:grpSpPr>
        <p:pic>
          <p:nvPicPr>
            <p:cNvPr id="1036" name="Picture 12" descr="Apache Airflow Krótkie Wprowadzenie I Prosty DAG - Wystarczy 5 Minut!">
              <a:extLst>
                <a:ext uri="{FF2B5EF4-FFF2-40B4-BE49-F238E27FC236}">
                  <a16:creationId xmlns:a16="http://schemas.microsoft.com/office/drawing/2014/main" id="{89BB111A-33A6-F9E6-C9AD-DFEAF381E2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4" t="12343" r="25411" b="12816"/>
            <a:stretch/>
          </p:blipFill>
          <p:spPr bwMode="auto">
            <a:xfrm>
              <a:off x="2242509" y="3478217"/>
              <a:ext cx="921797" cy="912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3EEAA05F-78DA-0F75-1FBB-EAAFE18EF96C}"/>
                </a:ext>
              </a:extLst>
            </p:cNvPr>
            <p:cNvSpPr txBox="1"/>
            <p:nvPr/>
          </p:nvSpPr>
          <p:spPr>
            <a:xfrm>
              <a:off x="1985190" y="4369543"/>
              <a:ext cx="1436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Airflow</a:t>
              </a:r>
              <a:r>
                <a:rPr lang="pt-BR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t-BR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On</a:t>
              </a:r>
              <a:r>
                <a:rPr lang="pt-BR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GKE</a:t>
              </a:r>
            </a:p>
          </p:txBody>
        </p:sp>
      </p:grp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6A71BF36-054E-12F5-8C83-A1BC4FFDF5A7}"/>
              </a:ext>
            </a:extLst>
          </p:cNvPr>
          <p:cNvCxnSpPr>
            <a:stCxn id="1026" idx="3"/>
            <a:endCxn id="23" idx="1"/>
          </p:cNvCxnSpPr>
          <p:nvPr/>
        </p:nvCxnSpPr>
        <p:spPr>
          <a:xfrm>
            <a:off x="1281724" y="1894996"/>
            <a:ext cx="943109" cy="1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36A166E-8796-D1B4-317E-B61E6D6F75C0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3208117" y="1909771"/>
            <a:ext cx="1126814" cy="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16D3D180-8660-7409-E2D1-6E0016D48922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>
            <a:off x="5192237" y="1915010"/>
            <a:ext cx="1313395" cy="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F9500723-997D-AC9D-7E83-4022F1387F45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7362938" y="1924635"/>
            <a:ext cx="1399734" cy="1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D7A67F1B-95C2-1EDA-9CA8-F6AFF5306722}"/>
              </a:ext>
            </a:extLst>
          </p:cNvPr>
          <p:cNvCxnSpPr>
            <a:cxnSpLocks/>
            <a:stCxn id="43" idx="1"/>
            <a:endCxn id="31" idx="3"/>
          </p:cNvCxnSpPr>
          <p:nvPr/>
        </p:nvCxnSpPr>
        <p:spPr>
          <a:xfrm flipH="1">
            <a:off x="9619978" y="1938646"/>
            <a:ext cx="895707" cy="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1C2F23B8-BEEF-E892-8CDC-D13DF0C96F85}"/>
              </a:ext>
            </a:extLst>
          </p:cNvPr>
          <p:cNvCxnSpPr>
            <a:cxnSpLocks/>
            <a:stCxn id="1036" idx="0"/>
            <a:endCxn id="49" idx="2"/>
          </p:cNvCxnSpPr>
          <p:nvPr/>
        </p:nvCxnSpPr>
        <p:spPr>
          <a:xfrm flipV="1">
            <a:off x="2722658" y="2669124"/>
            <a:ext cx="764" cy="77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FD62C300-D841-50F2-AD56-354D4E2DE51A}"/>
              </a:ext>
            </a:extLst>
          </p:cNvPr>
          <p:cNvGrpSpPr/>
          <p:nvPr/>
        </p:nvGrpSpPr>
        <p:grpSpPr>
          <a:xfrm>
            <a:off x="135777" y="5255963"/>
            <a:ext cx="1436435" cy="1260603"/>
            <a:chOff x="135777" y="5332963"/>
            <a:chExt cx="1436435" cy="1260603"/>
          </a:xfrm>
        </p:grpSpPr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EF08B55E-7368-6B6D-CD2F-FFB0E92A4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352" y="5332963"/>
              <a:ext cx="983284" cy="983284"/>
            </a:xfrm>
            <a:prstGeom prst="rect">
              <a:avLst/>
            </a:prstGeom>
          </p:spPr>
        </p:pic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AF5A62B0-7EA0-26A6-C8EB-0EE8F0D15D5D}"/>
                </a:ext>
              </a:extLst>
            </p:cNvPr>
            <p:cNvSpPr txBox="1"/>
            <p:nvPr/>
          </p:nvSpPr>
          <p:spPr>
            <a:xfrm>
              <a:off x="135777" y="6285789"/>
              <a:ext cx="1436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Cloud Build</a:t>
              </a: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9E1F2FA2-3962-A22F-48C4-A68EEBBBAE2B}"/>
              </a:ext>
            </a:extLst>
          </p:cNvPr>
          <p:cNvGrpSpPr/>
          <p:nvPr/>
        </p:nvGrpSpPr>
        <p:grpSpPr>
          <a:xfrm>
            <a:off x="1428073" y="5255963"/>
            <a:ext cx="1436435" cy="1454285"/>
            <a:chOff x="1428073" y="5332963"/>
            <a:chExt cx="1436435" cy="1454285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7CEE5985-895F-B82A-CE1E-FC786DE08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4648" y="5332963"/>
              <a:ext cx="983284" cy="983284"/>
            </a:xfrm>
            <a:prstGeom prst="rect">
              <a:avLst/>
            </a:prstGeom>
          </p:spPr>
        </p:pic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E13A8D08-46A4-1031-18FE-8D6FB37A65BC}"/>
                </a:ext>
              </a:extLst>
            </p:cNvPr>
            <p:cNvSpPr txBox="1"/>
            <p:nvPr/>
          </p:nvSpPr>
          <p:spPr>
            <a:xfrm>
              <a:off x="1428073" y="6264028"/>
              <a:ext cx="14364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Container Registry</a:t>
              </a:r>
            </a:p>
          </p:txBody>
        </p:sp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8C5C3F7C-C066-3C61-F0A1-55C6DA0F5DE3}"/>
              </a:ext>
            </a:extLst>
          </p:cNvPr>
          <p:cNvGrpSpPr/>
          <p:nvPr/>
        </p:nvGrpSpPr>
        <p:grpSpPr>
          <a:xfrm>
            <a:off x="3178301" y="5255963"/>
            <a:ext cx="1436435" cy="1256727"/>
            <a:chOff x="3178301" y="5332963"/>
            <a:chExt cx="1436435" cy="1256727"/>
          </a:xfrm>
        </p:grpSpPr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DF236267-529B-DB19-747A-FA726207B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876" y="5332963"/>
              <a:ext cx="983284" cy="983284"/>
            </a:xfrm>
            <a:prstGeom prst="rect">
              <a:avLst/>
            </a:prstGeom>
          </p:spPr>
        </p:pic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1AA8775B-1062-AF90-3B19-FEFCF6DC0B26}"/>
                </a:ext>
              </a:extLst>
            </p:cNvPr>
            <p:cNvSpPr txBox="1"/>
            <p:nvPr/>
          </p:nvSpPr>
          <p:spPr>
            <a:xfrm>
              <a:off x="3178301" y="6281913"/>
              <a:ext cx="1436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KMS</a:t>
              </a:r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829AC95A-B609-F338-E4AC-7B65E5171557}"/>
              </a:ext>
            </a:extLst>
          </p:cNvPr>
          <p:cNvGrpSpPr/>
          <p:nvPr/>
        </p:nvGrpSpPr>
        <p:grpSpPr>
          <a:xfrm>
            <a:off x="4384990" y="5255963"/>
            <a:ext cx="1436435" cy="1256727"/>
            <a:chOff x="4340596" y="5332963"/>
            <a:chExt cx="1436435" cy="1256727"/>
          </a:xfrm>
        </p:grpSpPr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3C74B783-1519-4850-D3A9-D826A16C5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171" y="5332963"/>
              <a:ext cx="983284" cy="983284"/>
            </a:xfrm>
            <a:prstGeom prst="rect">
              <a:avLst/>
            </a:prstGeom>
          </p:spPr>
        </p:pic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37CA3FDE-B953-A479-36E4-80E4BAF8672E}"/>
                </a:ext>
              </a:extLst>
            </p:cNvPr>
            <p:cNvSpPr txBox="1"/>
            <p:nvPr/>
          </p:nvSpPr>
          <p:spPr>
            <a:xfrm>
              <a:off x="4340596" y="6281913"/>
              <a:ext cx="1436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IAM</a:t>
              </a:r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5802303E-F641-5D9E-4C04-695BD2A148BD}"/>
              </a:ext>
            </a:extLst>
          </p:cNvPr>
          <p:cNvGrpSpPr/>
          <p:nvPr/>
        </p:nvGrpSpPr>
        <p:grpSpPr>
          <a:xfrm>
            <a:off x="8547476" y="5255963"/>
            <a:ext cx="1436435" cy="1472169"/>
            <a:chOff x="6160411" y="5332963"/>
            <a:chExt cx="1436435" cy="1472169"/>
          </a:xfrm>
        </p:grpSpPr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679C1FFF-C7ED-2D25-E6FD-5394E024C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6987" y="5332963"/>
              <a:ext cx="983284" cy="983284"/>
            </a:xfrm>
            <a:prstGeom prst="rect">
              <a:avLst/>
            </a:prstGeom>
          </p:spPr>
        </p:pic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5333698D-86D1-7C9D-BFF4-6D30301A605E}"/>
                </a:ext>
              </a:extLst>
            </p:cNvPr>
            <p:cNvSpPr txBox="1"/>
            <p:nvPr/>
          </p:nvSpPr>
          <p:spPr>
            <a:xfrm>
              <a:off x="6160411" y="6281912"/>
              <a:ext cx="14364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Cloud </a:t>
              </a:r>
              <a:r>
                <a:rPr lang="pt-BR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Monitoring</a:t>
              </a:r>
              <a:endParaRPr lang="pt-BR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C778F5A9-4C6C-D11F-6180-9F067F34A089}"/>
              </a:ext>
            </a:extLst>
          </p:cNvPr>
          <p:cNvGrpSpPr/>
          <p:nvPr/>
        </p:nvGrpSpPr>
        <p:grpSpPr>
          <a:xfrm>
            <a:off x="9796988" y="5277227"/>
            <a:ext cx="1436435" cy="1269797"/>
            <a:chOff x="7409923" y="5354227"/>
            <a:chExt cx="1436435" cy="1269797"/>
          </a:xfrm>
        </p:grpSpPr>
        <p:pic>
          <p:nvPicPr>
            <p:cNvPr id="94" name="Imagem 93">
              <a:extLst>
                <a:ext uri="{FF2B5EF4-FFF2-40B4-BE49-F238E27FC236}">
                  <a16:creationId xmlns:a16="http://schemas.microsoft.com/office/drawing/2014/main" id="{BAC2CC78-C706-BA1B-BCF5-AF76BF966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6498" y="5354227"/>
              <a:ext cx="983285" cy="983285"/>
            </a:xfrm>
            <a:prstGeom prst="rect">
              <a:avLst/>
            </a:prstGeom>
          </p:spPr>
        </p:pic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1E18680F-1665-49E3-88AF-7C879A6F5736}"/>
                </a:ext>
              </a:extLst>
            </p:cNvPr>
            <p:cNvSpPr txBox="1"/>
            <p:nvPr/>
          </p:nvSpPr>
          <p:spPr>
            <a:xfrm>
              <a:off x="7409923" y="6316247"/>
              <a:ext cx="1436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Cloud </a:t>
              </a:r>
              <a:r>
                <a:rPr lang="pt-BR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Storage</a:t>
              </a:r>
              <a:endParaRPr lang="pt-BR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99" name="Retângulo 98">
            <a:extLst>
              <a:ext uri="{FF2B5EF4-FFF2-40B4-BE49-F238E27FC236}">
                <a16:creationId xmlns:a16="http://schemas.microsoft.com/office/drawing/2014/main" id="{118EF8E5-35DD-118C-2112-890C73503A3B}"/>
              </a:ext>
            </a:extLst>
          </p:cNvPr>
          <p:cNvSpPr/>
          <p:nvPr/>
        </p:nvSpPr>
        <p:spPr>
          <a:xfrm>
            <a:off x="362351" y="5255963"/>
            <a:ext cx="2268000" cy="144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9BDD3573-0983-42EE-C81C-AFEFBAC316AA}"/>
              </a:ext>
            </a:extLst>
          </p:cNvPr>
          <p:cNvSpPr/>
          <p:nvPr/>
        </p:nvSpPr>
        <p:spPr>
          <a:xfrm>
            <a:off x="3267654" y="5251524"/>
            <a:ext cx="4903174" cy="144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B678FDD5-479E-CAE6-8D48-1F1C616EC951}"/>
              </a:ext>
            </a:extLst>
          </p:cNvPr>
          <p:cNvSpPr/>
          <p:nvPr/>
        </p:nvSpPr>
        <p:spPr>
          <a:xfrm>
            <a:off x="8732342" y="5261877"/>
            <a:ext cx="2417387" cy="144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93BD2D5A-3A52-C182-1E79-03562F648DCF}"/>
              </a:ext>
            </a:extLst>
          </p:cNvPr>
          <p:cNvSpPr txBox="1"/>
          <p:nvPr/>
        </p:nvSpPr>
        <p:spPr>
          <a:xfrm>
            <a:off x="8738434" y="4897951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Monitoring</a:t>
            </a:r>
            <a:r>
              <a:rPr lang="pt-BR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and</a:t>
            </a:r>
            <a:r>
              <a:rPr lang="pt-BR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Logging</a:t>
            </a:r>
            <a:endParaRPr lang="pt-BR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6C60416F-D42E-FFE8-95B3-E6033C2654FB}"/>
              </a:ext>
            </a:extLst>
          </p:cNvPr>
          <p:cNvGrpSpPr/>
          <p:nvPr/>
        </p:nvGrpSpPr>
        <p:grpSpPr>
          <a:xfrm>
            <a:off x="5591679" y="5221628"/>
            <a:ext cx="1436435" cy="1251021"/>
            <a:chOff x="5377782" y="5221628"/>
            <a:chExt cx="1436435" cy="1251021"/>
          </a:xfrm>
        </p:grpSpPr>
        <p:pic>
          <p:nvPicPr>
            <p:cNvPr id="102" name="Imagem 101">
              <a:extLst>
                <a:ext uri="{FF2B5EF4-FFF2-40B4-BE49-F238E27FC236}">
                  <a16:creationId xmlns:a16="http://schemas.microsoft.com/office/drawing/2014/main" id="{C2EF55E0-7482-D843-7CA5-3D5D37D50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4357" y="5221628"/>
              <a:ext cx="983284" cy="983284"/>
            </a:xfrm>
            <a:prstGeom prst="rect">
              <a:avLst/>
            </a:prstGeom>
          </p:spPr>
        </p:pic>
        <p:sp>
          <p:nvSpPr>
            <p:cNvPr id="119" name="CaixaDeTexto 118">
              <a:extLst>
                <a:ext uri="{FF2B5EF4-FFF2-40B4-BE49-F238E27FC236}">
                  <a16:creationId xmlns:a16="http://schemas.microsoft.com/office/drawing/2014/main" id="{8F9EC980-483B-5EC3-C984-6FB26D96AE37}"/>
                </a:ext>
              </a:extLst>
            </p:cNvPr>
            <p:cNvSpPr txBox="1"/>
            <p:nvPr/>
          </p:nvSpPr>
          <p:spPr>
            <a:xfrm>
              <a:off x="5377782" y="6164872"/>
              <a:ext cx="1436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pt-BR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Catalog</a:t>
              </a:r>
              <a:endParaRPr lang="pt-BR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AD981ADA-8A3E-1D8B-835F-A38E66235E68}"/>
              </a:ext>
            </a:extLst>
          </p:cNvPr>
          <p:cNvGrpSpPr/>
          <p:nvPr/>
        </p:nvGrpSpPr>
        <p:grpSpPr>
          <a:xfrm>
            <a:off x="6798369" y="5140148"/>
            <a:ext cx="1436435" cy="1313848"/>
            <a:chOff x="6798369" y="5140148"/>
            <a:chExt cx="1436435" cy="1313848"/>
          </a:xfrm>
        </p:grpSpPr>
        <p:pic>
          <p:nvPicPr>
            <p:cNvPr id="117" name="Imagem 116">
              <a:extLst>
                <a:ext uri="{FF2B5EF4-FFF2-40B4-BE49-F238E27FC236}">
                  <a16:creationId xmlns:a16="http://schemas.microsoft.com/office/drawing/2014/main" id="{E891AC33-ACCB-2CE1-B76C-29A6ED14D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2342" y="5140148"/>
              <a:ext cx="1308490" cy="1308490"/>
            </a:xfrm>
            <a:prstGeom prst="rect">
              <a:avLst/>
            </a:prstGeom>
          </p:spPr>
        </p:pic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018E93E0-B922-C3C7-EA40-E99C6143350E}"/>
                </a:ext>
              </a:extLst>
            </p:cNvPr>
            <p:cNvSpPr txBox="1"/>
            <p:nvPr/>
          </p:nvSpPr>
          <p:spPr>
            <a:xfrm>
              <a:off x="6798369" y="6146219"/>
              <a:ext cx="1436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DLP</a:t>
              </a:r>
            </a:p>
          </p:txBody>
        </p:sp>
      </p:grp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2534E470-484A-F44A-76A1-68B02F0037E0}"/>
              </a:ext>
            </a:extLst>
          </p:cNvPr>
          <p:cNvSpPr txBox="1"/>
          <p:nvPr/>
        </p:nvSpPr>
        <p:spPr>
          <a:xfrm>
            <a:off x="2001976" y="1142973"/>
            <a:ext cx="1436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Application</a:t>
            </a:r>
            <a:endParaRPr lang="pt-BR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80B592DD-548A-E580-D73F-24BC06D53CAD}"/>
              </a:ext>
            </a:extLst>
          </p:cNvPr>
          <p:cNvSpPr txBox="1"/>
          <p:nvPr/>
        </p:nvSpPr>
        <p:spPr>
          <a:xfrm>
            <a:off x="220638" y="124369"/>
            <a:ext cx="3510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ARCHITECTURE</a:t>
            </a:r>
          </a:p>
        </p:txBody>
      </p:sp>
      <p:sp>
        <p:nvSpPr>
          <p:cNvPr id="132" name="Hexágono 131">
            <a:extLst>
              <a:ext uri="{FF2B5EF4-FFF2-40B4-BE49-F238E27FC236}">
                <a16:creationId xmlns:a16="http://schemas.microsoft.com/office/drawing/2014/main" id="{E529A0AD-A26E-AF70-FA93-E158721331BD}"/>
              </a:ext>
            </a:extLst>
          </p:cNvPr>
          <p:cNvSpPr/>
          <p:nvPr/>
        </p:nvSpPr>
        <p:spPr>
          <a:xfrm>
            <a:off x="1744032" y="1137284"/>
            <a:ext cx="379620" cy="327259"/>
          </a:xfrm>
          <a:prstGeom prst="hexagon">
            <a:avLst/>
          </a:prstGeom>
          <a:solidFill>
            <a:srgbClr val="41B2AF"/>
          </a:solidFill>
          <a:ln>
            <a:solidFill>
              <a:srgbClr val="33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133" name="Hexágono 132">
            <a:extLst>
              <a:ext uri="{FF2B5EF4-FFF2-40B4-BE49-F238E27FC236}">
                <a16:creationId xmlns:a16="http://schemas.microsoft.com/office/drawing/2014/main" id="{BA528BC4-F095-74EB-E716-47073CE17AD3}"/>
              </a:ext>
            </a:extLst>
          </p:cNvPr>
          <p:cNvSpPr/>
          <p:nvPr/>
        </p:nvSpPr>
        <p:spPr>
          <a:xfrm>
            <a:off x="3932797" y="1136175"/>
            <a:ext cx="379620" cy="327259"/>
          </a:xfrm>
          <a:prstGeom prst="hexagon">
            <a:avLst/>
          </a:prstGeom>
          <a:solidFill>
            <a:srgbClr val="41B2AF"/>
          </a:solidFill>
          <a:ln>
            <a:solidFill>
              <a:srgbClr val="33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</a:t>
            </a:r>
          </a:p>
        </p:txBody>
      </p:sp>
      <p:sp>
        <p:nvSpPr>
          <p:cNvPr id="134" name="Hexágono 133">
            <a:extLst>
              <a:ext uri="{FF2B5EF4-FFF2-40B4-BE49-F238E27FC236}">
                <a16:creationId xmlns:a16="http://schemas.microsoft.com/office/drawing/2014/main" id="{24C065CE-F225-9BE4-CDFA-8ED65F0D229B}"/>
              </a:ext>
            </a:extLst>
          </p:cNvPr>
          <p:cNvSpPr/>
          <p:nvPr/>
        </p:nvSpPr>
        <p:spPr>
          <a:xfrm>
            <a:off x="5832817" y="1142973"/>
            <a:ext cx="379620" cy="327259"/>
          </a:xfrm>
          <a:prstGeom prst="hexagon">
            <a:avLst/>
          </a:prstGeom>
          <a:solidFill>
            <a:srgbClr val="41B2AF"/>
          </a:solidFill>
          <a:ln>
            <a:solidFill>
              <a:srgbClr val="33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3</a:t>
            </a:r>
          </a:p>
        </p:txBody>
      </p:sp>
      <p:sp>
        <p:nvSpPr>
          <p:cNvPr id="135" name="Hexágono 134">
            <a:extLst>
              <a:ext uri="{FF2B5EF4-FFF2-40B4-BE49-F238E27FC236}">
                <a16:creationId xmlns:a16="http://schemas.microsoft.com/office/drawing/2014/main" id="{C8EBF9EE-15FD-5BAA-DE85-F8C04967C64E}"/>
              </a:ext>
            </a:extLst>
          </p:cNvPr>
          <p:cNvSpPr/>
          <p:nvPr/>
        </p:nvSpPr>
        <p:spPr>
          <a:xfrm>
            <a:off x="8256778" y="1133231"/>
            <a:ext cx="379620" cy="327259"/>
          </a:xfrm>
          <a:prstGeom prst="hexagon">
            <a:avLst/>
          </a:prstGeom>
          <a:solidFill>
            <a:srgbClr val="41B2AF"/>
          </a:solidFill>
          <a:ln>
            <a:solidFill>
              <a:srgbClr val="33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4</a:t>
            </a:r>
          </a:p>
        </p:txBody>
      </p:sp>
      <p:sp>
        <p:nvSpPr>
          <p:cNvPr id="136" name="Hexágono 135">
            <a:extLst>
              <a:ext uri="{FF2B5EF4-FFF2-40B4-BE49-F238E27FC236}">
                <a16:creationId xmlns:a16="http://schemas.microsoft.com/office/drawing/2014/main" id="{53457FB0-016C-BD9E-9A20-9C3FBF7886EF}"/>
              </a:ext>
            </a:extLst>
          </p:cNvPr>
          <p:cNvSpPr/>
          <p:nvPr/>
        </p:nvSpPr>
        <p:spPr>
          <a:xfrm>
            <a:off x="10209101" y="1146071"/>
            <a:ext cx="379620" cy="327259"/>
          </a:xfrm>
          <a:prstGeom prst="hexagon">
            <a:avLst/>
          </a:prstGeom>
          <a:solidFill>
            <a:srgbClr val="41B2AF"/>
          </a:solidFill>
          <a:ln>
            <a:solidFill>
              <a:srgbClr val="33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5</a:t>
            </a:r>
          </a:p>
        </p:txBody>
      </p:sp>
      <p:sp>
        <p:nvSpPr>
          <p:cNvPr id="137" name="Hexágono 136">
            <a:extLst>
              <a:ext uri="{FF2B5EF4-FFF2-40B4-BE49-F238E27FC236}">
                <a16:creationId xmlns:a16="http://schemas.microsoft.com/office/drawing/2014/main" id="{1DBDE057-F037-7AA3-A774-FE78BBF28496}"/>
              </a:ext>
            </a:extLst>
          </p:cNvPr>
          <p:cNvSpPr/>
          <p:nvPr/>
        </p:nvSpPr>
        <p:spPr>
          <a:xfrm>
            <a:off x="2415607" y="5044209"/>
            <a:ext cx="379620" cy="327259"/>
          </a:xfrm>
          <a:prstGeom prst="hexagon">
            <a:avLst/>
          </a:prstGeom>
          <a:solidFill>
            <a:srgbClr val="41B2AF"/>
          </a:solidFill>
          <a:ln>
            <a:solidFill>
              <a:srgbClr val="33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6</a:t>
            </a:r>
          </a:p>
        </p:txBody>
      </p:sp>
      <p:sp>
        <p:nvSpPr>
          <p:cNvPr id="138" name="Hexágono 137">
            <a:extLst>
              <a:ext uri="{FF2B5EF4-FFF2-40B4-BE49-F238E27FC236}">
                <a16:creationId xmlns:a16="http://schemas.microsoft.com/office/drawing/2014/main" id="{A83ABA25-1DE5-3355-51A7-B343ADC39711}"/>
              </a:ext>
            </a:extLst>
          </p:cNvPr>
          <p:cNvSpPr/>
          <p:nvPr/>
        </p:nvSpPr>
        <p:spPr>
          <a:xfrm>
            <a:off x="7978670" y="5067228"/>
            <a:ext cx="379620" cy="327259"/>
          </a:xfrm>
          <a:prstGeom prst="hexagon">
            <a:avLst/>
          </a:prstGeom>
          <a:solidFill>
            <a:srgbClr val="41B2AF"/>
          </a:solidFill>
          <a:ln>
            <a:solidFill>
              <a:srgbClr val="33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7</a:t>
            </a:r>
          </a:p>
        </p:txBody>
      </p:sp>
      <p:sp>
        <p:nvSpPr>
          <p:cNvPr id="139" name="Hexágono 138">
            <a:extLst>
              <a:ext uri="{FF2B5EF4-FFF2-40B4-BE49-F238E27FC236}">
                <a16:creationId xmlns:a16="http://schemas.microsoft.com/office/drawing/2014/main" id="{2F09341D-7761-F856-5087-54992C243519}"/>
              </a:ext>
            </a:extLst>
          </p:cNvPr>
          <p:cNvSpPr/>
          <p:nvPr/>
        </p:nvSpPr>
        <p:spPr>
          <a:xfrm>
            <a:off x="10954975" y="5044209"/>
            <a:ext cx="379620" cy="327259"/>
          </a:xfrm>
          <a:prstGeom prst="hexagon">
            <a:avLst/>
          </a:prstGeom>
          <a:solidFill>
            <a:srgbClr val="41B2AF"/>
          </a:solidFill>
          <a:ln>
            <a:solidFill>
              <a:srgbClr val="33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0500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80B592DD-548A-E580-D73F-24BC06D53CAD}"/>
              </a:ext>
            </a:extLst>
          </p:cNvPr>
          <p:cNvSpPr txBox="1"/>
          <p:nvPr/>
        </p:nvSpPr>
        <p:spPr>
          <a:xfrm>
            <a:off x="220638" y="124369"/>
            <a:ext cx="3902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DESCRIPTION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0C719E61-5214-FD34-5DCC-7D989A1B370D}"/>
              </a:ext>
            </a:extLst>
          </p:cNvPr>
          <p:cNvSpPr/>
          <p:nvPr/>
        </p:nvSpPr>
        <p:spPr>
          <a:xfrm>
            <a:off x="220638" y="962524"/>
            <a:ext cx="379620" cy="327259"/>
          </a:xfrm>
          <a:prstGeom prst="hexagon">
            <a:avLst/>
          </a:prstGeom>
          <a:solidFill>
            <a:srgbClr val="41B2AF"/>
          </a:solidFill>
          <a:ln>
            <a:solidFill>
              <a:srgbClr val="33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5492EB0C-A5D3-138C-8173-09D918ABDDA0}"/>
              </a:ext>
            </a:extLst>
          </p:cNvPr>
          <p:cNvSpPr/>
          <p:nvPr/>
        </p:nvSpPr>
        <p:spPr>
          <a:xfrm>
            <a:off x="220638" y="2517005"/>
            <a:ext cx="379620" cy="327259"/>
          </a:xfrm>
          <a:prstGeom prst="hexagon">
            <a:avLst/>
          </a:prstGeom>
          <a:solidFill>
            <a:srgbClr val="41B2AF"/>
          </a:solidFill>
          <a:ln>
            <a:solidFill>
              <a:srgbClr val="33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</a:t>
            </a:r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AFDD6F1C-AA3F-E5B2-F267-FB0BB4A91953}"/>
              </a:ext>
            </a:extLst>
          </p:cNvPr>
          <p:cNvSpPr/>
          <p:nvPr/>
        </p:nvSpPr>
        <p:spPr>
          <a:xfrm>
            <a:off x="220638" y="4071486"/>
            <a:ext cx="379620" cy="327259"/>
          </a:xfrm>
          <a:prstGeom prst="hexagon">
            <a:avLst/>
          </a:prstGeom>
          <a:solidFill>
            <a:srgbClr val="41B2AF"/>
          </a:solidFill>
          <a:ln>
            <a:solidFill>
              <a:srgbClr val="33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3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145CA8E8-3A80-AEBF-8A31-C5E3BABDACFB}"/>
              </a:ext>
            </a:extLst>
          </p:cNvPr>
          <p:cNvSpPr/>
          <p:nvPr/>
        </p:nvSpPr>
        <p:spPr>
          <a:xfrm>
            <a:off x="220638" y="5625968"/>
            <a:ext cx="379620" cy="327259"/>
          </a:xfrm>
          <a:prstGeom prst="hexagon">
            <a:avLst/>
          </a:prstGeom>
          <a:solidFill>
            <a:srgbClr val="41B2AF"/>
          </a:solidFill>
          <a:ln>
            <a:solidFill>
              <a:srgbClr val="33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4</a:t>
            </a:r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8923A5A3-5103-5CA4-CE78-3C6158DB30CB}"/>
              </a:ext>
            </a:extLst>
          </p:cNvPr>
          <p:cNvSpPr/>
          <p:nvPr/>
        </p:nvSpPr>
        <p:spPr>
          <a:xfrm>
            <a:off x="6096000" y="981772"/>
            <a:ext cx="379620" cy="327259"/>
          </a:xfrm>
          <a:prstGeom prst="hexagon">
            <a:avLst/>
          </a:prstGeom>
          <a:solidFill>
            <a:srgbClr val="41B2AF"/>
          </a:solidFill>
          <a:ln>
            <a:solidFill>
              <a:srgbClr val="33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5</a:t>
            </a:r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4FF787C3-2D6A-59A7-13DD-176CACA5B2EA}"/>
              </a:ext>
            </a:extLst>
          </p:cNvPr>
          <p:cNvSpPr/>
          <p:nvPr/>
        </p:nvSpPr>
        <p:spPr>
          <a:xfrm>
            <a:off x="6096000" y="2536253"/>
            <a:ext cx="379620" cy="327259"/>
          </a:xfrm>
          <a:prstGeom prst="hexagon">
            <a:avLst/>
          </a:prstGeom>
          <a:solidFill>
            <a:srgbClr val="41B2AF"/>
          </a:solidFill>
          <a:ln>
            <a:solidFill>
              <a:srgbClr val="33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6</a:t>
            </a:r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5EF02261-2DBB-7A4B-FC97-C8F90B45848D}"/>
              </a:ext>
            </a:extLst>
          </p:cNvPr>
          <p:cNvSpPr/>
          <p:nvPr/>
        </p:nvSpPr>
        <p:spPr>
          <a:xfrm>
            <a:off x="6096000" y="4090734"/>
            <a:ext cx="379620" cy="327259"/>
          </a:xfrm>
          <a:prstGeom prst="hexagon">
            <a:avLst/>
          </a:prstGeom>
          <a:solidFill>
            <a:srgbClr val="41B2AF"/>
          </a:solidFill>
          <a:ln>
            <a:solidFill>
              <a:srgbClr val="33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7</a:t>
            </a: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904C04A3-E30F-3E6A-555B-1D893DADD084}"/>
              </a:ext>
            </a:extLst>
          </p:cNvPr>
          <p:cNvSpPr/>
          <p:nvPr/>
        </p:nvSpPr>
        <p:spPr>
          <a:xfrm>
            <a:off x="6096000" y="5645216"/>
            <a:ext cx="379620" cy="327259"/>
          </a:xfrm>
          <a:prstGeom prst="hexagon">
            <a:avLst/>
          </a:prstGeom>
          <a:solidFill>
            <a:srgbClr val="41B2AF"/>
          </a:solidFill>
          <a:ln>
            <a:solidFill>
              <a:srgbClr val="33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8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D0FF18-916C-912F-106F-C19567F1616E}"/>
              </a:ext>
            </a:extLst>
          </p:cNvPr>
          <p:cNvSpPr txBox="1"/>
          <p:nvPr/>
        </p:nvSpPr>
        <p:spPr>
          <a:xfrm>
            <a:off x="763744" y="2512191"/>
            <a:ext cx="5168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Use a Pub/Sub </a:t>
            </a:r>
            <a:r>
              <a:rPr lang="pt-BR" sz="1600" dirty="0" err="1"/>
              <a:t>service</a:t>
            </a:r>
            <a:r>
              <a:rPr lang="pt-BR" sz="1600" dirty="0"/>
              <a:t> </a:t>
            </a:r>
            <a:r>
              <a:rPr lang="pt-BR" sz="1600" dirty="0" err="1"/>
              <a:t>to</a:t>
            </a:r>
            <a:r>
              <a:rPr lang="pt-BR" sz="1600" dirty="0"/>
              <a:t> configure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Topics</a:t>
            </a:r>
            <a:r>
              <a:rPr lang="pt-BR" sz="1600" dirty="0"/>
              <a:t> </a:t>
            </a:r>
            <a:r>
              <a:rPr lang="pt-BR" sz="1600" dirty="0" err="1"/>
              <a:t>that</a:t>
            </a:r>
            <a:r>
              <a:rPr lang="pt-BR" sz="1600" dirty="0"/>
              <a:t> are </a:t>
            </a:r>
            <a:r>
              <a:rPr lang="pt-BR" sz="1600" dirty="0" err="1"/>
              <a:t>necessary</a:t>
            </a:r>
            <a:r>
              <a:rPr lang="pt-BR" sz="1600" dirty="0"/>
              <a:t> </a:t>
            </a:r>
            <a:r>
              <a:rPr lang="pt-BR" sz="1600" dirty="0" err="1"/>
              <a:t>to</a:t>
            </a:r>
            <a:r>
              <a:rPr lang="pt-BR" sz="1600" dirty="0"/>
              <a:t> </a:t>
            </a:r>
            <a:r>
              <a:rPr lang="pt-BR" sz="1600" dirty="0" err="1"/>
              <a:t>ingest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data </a:t>
            </a:r>
            <a:r>
              <a:rPr lang="pt-BR" sz="1600" dirty="0" err="1"/>
              <a:t>from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files.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24BA187-6C54-1059-7928-F6F3D097B761}"/>
              </a:ext>
            </a:extLst>
          </p:cNvPr>
          <p:cNvSpPr txBox="1"/>
          <p:nvPr/>
        </p:nvSpPr>
        <p:spPr>
          <a:xfrm>
            <a:off x="763745" y="962524"/>
            <a:ext cx="5168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Use a GKE </a:t>
            </a:r>
            <a:r>
              <a:rPr lang="pt-BR" sz="1600" dirty="0" err="1"/>
              <a:t>service</a:t>
            </a:r>
            <a:r>
              <a:rPr lang="pt-BR" sz="1600" dirty="0"/>
              <a:t> </a:t>
            </a:r>
            <a:r>
              <a:rPr lang="pt-BR" sz="1600" dirty="0" err="1"/>
              <a:t>to</a:t>
            </a:r>
            <a:r>
              <a:rPr lang="pt-BR" sz="1600" dirty="0"/>
              <a:t> </a:t>
            </a:r>
            <a:r>
              <a:rPr lang="pt-BR" sz="1600" dirty="0" err="1"/>
              <a:t>deploy</a:t>
            </a:r>
            <a:r>
              <a:rPr lang="pt-BR" sz="1600" dirty="0"/>
              <a:t> </a:t>
            </a:r>
            <a:r>
              <a:rPr lang="pt-BR" sz="1600" dirty="0" err="1"/>
              <a:t>an</a:t>
            </a:r>
            <a:r>
              <a:rPr lang="pt-BR" sz="1600" dirty="0"/>
              <a:t> Apache </a:t>
            </a:r>
            <a:r>
              <a:rPr lang="pt-BR" sz="1600" dirty="0" err="1"/>
              <a:t>Airflow</a:t>
            </a:r>
            <a:r>
              <a:rPr lang="pt-BR" sz="1600" dirty="0"/>
              <a:t> </a:t>
            </a:r>
            <a:r>
              <a:rPr lang="pt-BR" sz="1600" dirty="0" err="1"/>
              <a:t>platform</a:t>
            </a:r>
            <a:r>
              <a:rPr lang="pt-BR" sz="1600" dirty="0"/>
              <a:t> </a:t>
            </a:r>
            <a:r>
              <a:rPr lang="pt-BR" sz="1600" dirty="0" err="1"/>
              <a:t>to</a:t>
            </a:r>
            <a:r>
              <a:rPr lang="pt-BR" sz="1600" dirty="0"/>
              <a:t>  </a:t>
            </a:r>
            <a:r>
              <a:rPr lang="pt-BR" sz="1600" dirty="0" err="1"/>
              <a:t>orchestrate</a:t>
            </a:r>
            <a:r>
              <a:rPr lang="pt-BR" sz="1600" dirty="0"/>
              <a:t> na </a:t>
            </a:r>
            <a:r>
              <a:rPr lang="pt-BR" sz="1600" dirty="0" err="1"/>
              <a:t>containerezed</a:t>
            </a:r>
            <a:r>
              <a:rPr lang="pt-BR" sz="1600" dirty="0"/>
              <a:t> app (Docker) </a:t>
            </a:r>
            <a:r>
              <a:rPr lang="pt-BR" sz="1600" dirty="0" err="1"/>
              <a:t>on</a:t>
            </a:r>
            <a:r>
              <a:rPr lang="pt-BR" sz="1600" dirty="0"/>
              <a:t> GKE cluster, </a:t>
            </a:r>
            <a:r>
              <a:rPr lang="pt-BR" sz="1600" dirty="0" err="1"/>
              <a:t>that</a:t>
            </a:r>
            <a:r>
              <a:rPr lang="pt-BR" sz="1600" dirty="0"/>
              <a:t> </a:t>
            </a:r>
            <a:r>
              <a:rPr lang="pt-BR" sz="1600" dirty="0" err="1"/>
              <a:t>will</a:t>
            </a:r>
            <a:r>
              <a:rPr lang="pt-BR" sz="1600" dirty="0"/>
              <a:t> </a:t>
            </a:r>
            <a:r>
              <a:rPr lang="pt-BR" sz="1600" dirty="0" err="1"/>
              <a:t>collect</a:t>
            </a:r>
            <a:r>
              <a:rPr lang="pt-BR" sz="1600" dirty="0"/>
              <a:t> files </a:t>
            </a:r>
            <a:r>
              <a:rPr lang="pt-BR" sz="1600" dirty="0" err="1"/>
              <a:t>from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repository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</a:t>
            </a:r>
            <a:r>
              <a:rPr lang="pt-BR" sz="1600" dirty="0" err="1"/>
              <a:t>convert</a:t>
            </a:r>
            <a:r>
              <a:rPr lang="pt-BR" sz="1600" dirty="0"/>
              <a:t> </a:t>
            </a:r>
            <a:r>
              <a:rPr lang="pt-BR" sz="1600" dirty="0" err="1"/>
              <a:t>to</a:t>
            </a:r>
            <a:r>
              <a:rPr lang="pt-BR" sz="1600" dirty="0"/>
              <a:t> a </a:t>
            </a:r>
            <a:r>
              <a:rPr lang="pt-BR" sz="1600" dirty="0" err="1"/>
              <a:t>stream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</a:t>
            </a:r>
            <a:r>
              <a:rPr lang="pt-BR" sz="1600" dirty="0" err="1"/>
              <a:t>publish</a:t>
            </a:r>
            <a:r>
              <a:rPr lang="pt-BR" sz="1600" dirty="0"/>
              <a:t> </a:t>
            </a:r>
            <a:r>
              <a:rPr lang="pt-BR" sz="1600" dirty="0" err="1"/>
              <a:t>to</a:t>
            </a:r>
            <a:r>
              <a:rPr lang="pt-BR" sz="1600" dirty="0"/>
              <a:t> a </a:t>
            </a:r>
            <a:r>
              <a:rPr lang="pt-BR" sz="1600" dirty="0" err="1"/>
              <a:t>Topic</a:t>
            </a:r>
            <a:r>
              <a:rPr lang="pt-BR" sz="1600" dirty="0"/>
              <a:t> </a:t>
            </a:r>
            <a:r>
              <a:rPr lang="pt-BR" sz="1600" dirty="0" err="1"/>
              <a:t>on</a:t>
            </a:r>
            <a:r>
              <a:rPr lang="pt-BR" sz="1600" dirty="0"/>
              <a:t> a Pub/Sub </a:t>
            </a:r>
            <a:r>
              <a:rPr lang="pt-BR" sz="1600" dirty="0" err="1"/>
              <a:t>service</a:t>
            </a:r>
            <a:r>
              <a:rPr lang="pt-BR" sz="1600" dirty="0"/>
              <a:t>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6AA4FD6-0BBB-2469-9C7D-06F9F0CB7229}"/>
              </a:ext>
            </a:extLst>
          </p:cNvPr>
          <p:cNvSpPr txBox="1"/>
          <p:nvPr/>
        </p:nvSpPr>
        <p:spPr>
          <a:xfrm>
            <a:off x="763743" y="4071486"/>
            <a:ext cx="5168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Use a </a:t>
            </a:r>
            <a:r>
              <a:rPr lang="pt-BR" sz="1600" dirty="0" err="1"/>
              <a:t>Dataflow</a:t>
            </a:r>
            <a:r>
              <a:rPr lang="pt-BR" sz="1600" dirty="0"/>
              <a:t> </a:t>
            </a:r>
            <a:r>
              <a:rPr lang="pt-BR" sz="1600" dirty="0" err="1"/>
              <a:t>service</a:t>
            </a:r>
            <a:r>
              <a:rPr lang="pt-BR" sz="1600" dirty="0"/>
              <a:t> </a:t>
            </a:r>
            <a:r>
              <a:rPr lang="pt-BR" sz="1600" dirty="0" err="1"/>
              <a:t>to</a:t>
            </a:r>
            <a:r>
              <a:rPr lang="pt-BR" sz="1600" dirty="0"/>
              <a:t> build a streaming </a:t>
            </a:r>
            <a:r>
              <a:rPr lang="pt-BR" sz="1600" dirty="0" err="1"/>
              <a:t>application</a:t>
            </a:r>
            <a:r>
              <a:rPr lang="pt-BR" sz="1600" dirty="0"/>
              <a:t> </a:t>
            </a:r>
            <a:r>
              <a:rPr lang="pt-BR" sz="1600" dirty="0" err="1"/>
              <a:t>that</a:t>
            </a:r>
            <a:r>
              <a:rPr lang="pt-BR" sz="1600" dirty="0"/>
              <a:t> </a:t>
            </a:r>
            <a:r>
              <a:rPr lang="pt-BR" sz="1600" dirty="0" err="1"/>
              <a:t>subscribe</a:t>
            </a:r>
            <a:r>
              <a:rPr lang="pt-BR" sz="1600" dirty="0"/>
              <a:t> </a:t>
            </a:r>
            <a:r>
              <a:rPr lang="pt-BR" sz="1600" dirty="0" err="1"/>
              <a:t>to</a:t>
            </a:r>
            <a:r>
              <a:rPr lang="pt-BR" sz="1600" dirty="0"/>
              <a:t> a Pub/Sub </a:t>
            </a:r>
            <a:r>
              <a:rPr lang="pt-BR" sz="1600" dirty="0" err="1"/>
              <a:t>topic</a:t>
            </a:r>
            <a:r>
              <a:rPr lang="pt-BR" sz="1600" dirty="0"/>
              <a:t>, </a:t>
            </a:r>
            <a:r>
              <a:rPr lang="pt-BR" sz="1600" dirty="0" err="1"/>
              <a:t>collect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data </a:t>
            </a:r>
            <a:r>
              <a:rPr lang="pt-BR" sz="1600" dirty="0" err="1"/>
              <a:t>and</a:t>
            </a:r>
            <a:r>
              <a:rPr lang="pt-BR" sz="1600" dirty="0"/>
              <a:t> prepare </a:t>
            </a:r>
            <a:r>
              <a:rPr lang="pt-BR" sz="1600" dirty="0" err="1"/>
              <a:t>the</a:t>
            </a:r>
            <a:r>
              <a:rPr lang="pt-BR" sz="1600" dirty="0"/>
              <a:t> data </a:t>
            </a:r>
            <a:r>
              <a:rPr lang="pt-BR" sz="1600" dirty="0" err="1"/>
              <a:t>using</a:t>
            </a:r>
            <a:r>
              <a:rPr lang="pt-BR" sz="1600" dirty="0"/>
              <a:t> </a:t>
            </a:r>
            <a:r>
              <a:rPr lang="pt-BR" sz="1600" dirty="0" err="1"/>
              <a:t>cleanse</a:t>
            </a:r>
            <a:r>
              <a:rPr lang="pt-BR" sz="1600" dirty="0"/>
              <a:t>, data </a:t>
            </a:r>
            <a:r>
              <a:rPr lang="pt-BR" sz="1600" dirty="0" err="1"/>
              <a:t>quality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</a:t>
            </a:r>
            <a:r>
              <a:rPr lang="pt-BR" sz="1600" dirty="0" err="1"/>
              <a:t>transformation</a:t>
            </a:r>
            <a:r>
              <a:rPr lang="pt-BR" sz="1600" dirty="0"/>
              <a:t> </a:t>
            </a:r>
            <a:r>
              <a:rPr lang="pt-BR" sz="1600" dirty="0" err="1"/>
              <a:t>techiniques</a:t>
            </a:r>
            <a:r>
              <a:rPr lang="pt-BR" sz="1600" dirty="0"/>
              <a:t>. </a:t>
            </a:r>
            <a:r>
              <a:rPr lang="pt-BR" sz="1600" dirty="0" err="1"/>
              <a:t>Using</a:t>
            </a:r>
            <a:r>
              <a:rPr lang="pt-BR" sz="1600" dirty="0"/>
              <a:t> a Big Query </a:t>
            </a:r>
            <a:r>
              <a:rPr lang="pt-BR" sz="1600" dirty="0" err="1"/>
              <a:t>service</a:t>
            </a:r>
            <a:r>
              <a:rPr lang="pt-BR" sz="1600" dirty="0"/>
              <a:t> as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sink</a:t>
            </a:r>
            <a:r>
              <a:rPr lang="pt-BR" sz="1600" dirty="0"/>
              <a:t> </a:t>
            </a:r>
            <a:r>
              <a:rPr lang="pt-BR" sz="1600" dirty="0" err="1"/>
              <a:t>endpoint</a:t>
            </a:r>
            <a:r>
              <a:rPr lang="pt-BR" sz="1600" dirty="0"/>
              <a:t>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FCF39E0-8664-1439-9D1E-9AE3C19D4763}"/>
              </a:ext>
            </a:extLst>
          </p:cNvPr>
          <p:cNvSpPr txBox="1"/>
          <p:nvPr/>
        </p:nvSpPr>
        <p:spPr>
          <a:xfrm>
            <a:off x="763742" y="5625968"/>
            <a:ext cx="5168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The </a:t>
            </a:r>
            <a:r>
              <a:rPr lang="pt-BR" sz="1600" dirty="0" err="1"/>
              <a:t>BigQuery</a:t>
            </a:r>
            <a:r>
              <a:rPr lang="pt-BR" sz="1600" dirty="0"/>
              <a:t> </a:t>
            </a:r>
            <a:r>
              <a:rPr lang="pt-BR" sz="1600" dirty="0" err="1"/>
              <a:t>service</a:t>
            </a:r>
            <a:r>
              <a:rPr lang="pt-BR" sz="1600" dirty="0"/>
              <a:t> </a:t>
            </a:r>
            <a:r>
              <a:rPr lang="pt-BR" sz="1600" dirty="0" err="1"/>
              <a:t>should</a:t>
            </a:r>
            <a:r>
              <a:rPr lang="pt-BR" sz="1600" dirty="0"/>
              <a:t> </a:t>
            </a:r>
            <a:r>
              <a:rPr lang="pt-BR" sz="1600" dirty="0" err="1"/>
              <a:t>be</a:t>
            </a:r>
            <a:r>
              <a:rPr lang="pt-BR" sz="1600" dirty="0"/>
              <a:t> </a:t>
            </a:r>
            <a:r>
              <a:rPr lang="pt-BR" sz="1600" dirty="0" err="1"/>
              <a:t>used</a:t>
            </a:r>
            <a:r>
              <a:rPr lang="pt-BR" sz="1600" dirty="0"/>
              <a:t> as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storage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</a:t>
            </a:r>
            <a:r>
              <a:rPr lang="pt-BR" sz="1600" dirty="0" err="1"/>
              <a:t>analytical</a:t>
            </a:r>
            <a:r>
              <a:rPr lang="pt-BR" sz="1600" dirty="0"/>
              <a:t> </a:t>
            </a:r>
            <a:r>
              <a:rPr lang="pt-BR" sz="1600" dirty="0" err="1"/>
              <a:t>layer</a:t>
            </a:r>
            <a:r>
              <a:rPr lang="pt-BR" sz="1600" dirty="0"/>
              <a:t> </a:t>
            </a:r>
            <a:r>
              <a:rPr lang="pt-BR" sz="1600" dirty="0" err="1"/>
              <a:t>to</a:t>
            </a:r>
            <a:r>
              <a:rPr lang="pt-BR" sz="1600" dirty="0"/>
              <a:t> </a:t>
            </a:r>
            <a:r>
              <a:rPr lang="pt-BR" sz="1600" dirty="0" err="1"/>
              <a:t>leverage</a:t>
            </a:r>
            <a:r>
              <a:rPr lang="pt-BR" sz="1600" dirty="0"/>
              <a:t> </a:t>
            </a:r>
            <a:r>
              <a:rPr lang="pt-BR" sz="1600" dirty="0" err="1"/>
              <a:t>to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users</a:t>
            </a:r>
            <a:r>
              <a:rPr lang="pt-BR" sz="1600" dirty="0"/>
              <a:t> a </a:t>
            </a:r>
            <a:r>
              <a:rPr lang="pt-BR" sz="1600" dirty="0" err="1"/>
              <a:t>way</a:t>
            </a:r>
            <a:r>
              <a:rPr lang="pt-BR" sz="1600" dirty="0"/>
              <a:t> </a:t>
            </a:r>
            <a:r>
              <a:rPr lang="pt-BR" sz="1600" dirty="0" err="1"/>
              <a:t>to</a:t>
            </a:r>
            <a:r>
              <a:rPr lang="pt-BR" sz="1600" dirty="0"/>
              <a:t> query </a:t>
            </a:r>
            <a:r>
              <a:rPr lang="pt-BR" sz="1600" dirty="0" err="1"/>
              <a:t>the</a:t>
            </a:r>
            <a:r>
              <a:rPr lang="pt-BR" sz="1600" dirty="0"/>
              <a:t> data, </a:t>
            </a:r>
            <a:r>
              <a:rPr lang="pt-BR" sz="1600" dirty="0" err="1"/>
              <a:t>modeling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build </a:t>
            </a:r>
            <a:r>
              <a:rPr lang="pt-BR" sz="1600" dirty="0" err="1"/>
              <a:t>ad-hoc</a:t>
            </a:r>
            <a:r>
              <a:rPr lang="pt-BR" sz="1600" dirty="0"/>
              <a:t> </a:t>
            </a:r>
            <a:r>
              <a:rPr lang="pt-BR" sz="1600" dirty="0" err="1"/>
              <a:t>analysis</a:t>
            </a:r>
            <a:r>
              <a:rPr lang="pt-BR" sz="1600" dirty="0"/>
              <a:t> as </a:t>
            </a:r>
            <a:r>
              <a:rPr lang="pt-BR" sz="1600" dirty="0" err="1"/>
              <a:t>well</a:t>
            </a:r>
            <a:r>
              <a:rPr lang="pt-BR" sz="1600" dirty="0"/>
              <a:t> as use ML models.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E13A625-A9AC-F2FD-366C-99760ABEC5B4}"/>
              </a:ext>
            </a:extLst>
          </p:cNvPr>
          <p:cNvSpPr txBox="1"/>
          <p:nvPr/>
        </p:nvSpPr>
        <p:spPr>
          <a:xfrm>
            <a:off x="6639107" y="2512191"/>
            <a:ext cx="5168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Use </a:t>
            </a:r>
            <a:r>
              <a:rPr lang="pt-BR" sz="1600" dirty="0" err="1"/>
              <a:t>serverless</a:t>
            </a:r>
            <a:r>
              <a:rPr lang="pt-BR" sz="1600" dirty="0"/>
              <a:t> </a:t>
            </a:r>
            <a:r>
              <a:rPr lang="pt-BR" sz="1600" dirty="0" err="1"/>
              <a:t>services</a:t>
            </a:r>
            <a:r>
              <a:rPr lang="pt-BR" sz="1600" dirty="0"/>
              <a:t> </a:t>
            </a:r>
            <a:r>
              <a:rPr lang="pt-BR" sz="1600" dirty="0" err="1"/>
              <a:t>to</a:t>
            </a:r>
            <a:r>
              <a:rPr lang="pt-BR" sz="1600" dirty="0"/>
              <a:t> </a:t>
            </a:r>
            <a:r>
              <a:rPr lang="pt-BR" sz="1600" dirty="0" err="1"/>
              <a:t>allow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CI/CD pipelines in a </a:t>
            </a:r>
            <a:r>
              <a:rPr lang="pt-BR" sz="1600" dirty="0" err="1"/>
              <a:t>automation</a:t>
            </a:r>
            <a:r>
              <a:rPr lang="pt-BR" sz="1600" dirty="0"/>
              <a:t> perspective </a:t>
            </a:r>
            <a:r>
              <a:rPr lang="pt-BR" sz="1600" dirty="0" err="1"/>
              <a:t>to</a:t>
            </a:r>
            <a:r>
              <a:rPr lang="pt-BR" sz="1600" dirty="0"/>
              <a:t> </a:t>
            </a:r>
            <a:r>
              <a:rPr lang="pt-BR" sz="1600" dirty="0" err="1"/>
              <a:t>deploy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applications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</a:t>
            </a:r>
            <a:r>
              <a:rPr lang="pt-BR" sz="1600" dirty="0" err="1"/>
              <a:t>integrate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supported</a:t>
            </a:r>
            <a:r>
              <a:rPr lang="pt-BR" sz="1600" dirty="0"/>
              <a:t> </a:t>
            </a:r>
            <a:r>
              <a:rPr lang="pt-BR" sz="1600" dirty="0" err="1"/>
              <a:t>services</a:t>
            </a:r>
            <a:r>
              <a:rPr lang="pt-BR" sz="1600" dirty="0"/>
              <a:t>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6D7F9B6-6531-754C-9995-09F354E1BF59}"/>
              </a:ext>
            </a:extLst>
          </p:cNvPr>
          <p:cNvSpPr txBox="1"/>
          <p:nvPr/>
        </p:nvSpPr>
        <p:spPr>
          <a:xfrm>
            <a:off x="6639108" y="962524"/>
            <a:ext cx="5168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Google Data Studio </a:t>
            </a:r>
            <a:r>
              <a:rPr lang="pt-BR" sz="1600" dirty="0" err="1"/>
              <a:t>or</a:t>
            </a:r>
            <a:r>
              <a:rPr lang="pt-BR" sz="1600" dirty="0"/>
              <a:t> </a:t>
            </a:r>
            <a:r>
              <a:rPr lang="pt-BR" sz="1600" dirty="0" err="1"/>
              <a:t>any</a:t>
            </a:r>
            <a:r>
              <a:rPr lang="pt-BR" sz="1600" dirty="0"/>
              <a:t> </a:t>
            </a:r>
            <a:r>
              <a:rPr lang="pt-BR" sz="1600" dirty="0" err="1"/>
              <a:t>other</a:t>
            </a:r>
            <a:r>
              <a:rPr lang="pt-BR" sz="1600" dirty="0"/>
              <a:t> </a:t>
            </a:r>
            <a:r>
              <a:rPr lang="pt-BR" sz="1600" dirty="0" err="1"/>
              <a:t>DataViz</a:t>
            </a:r>
            <a:r>
              <a:rPr lang="pt-BR" sz="1600" dirty="0"/>
              <a:t> tool </a:t>
            </a:r>
            <a:r>
              <a:rPr lang="pt-BR" sz="1600" dirty="0" err="1"/>
              <a:t>supported</a:t>
            </a:r>
            <a:r>
              <a:rPr lang="pt-BR" sz="1600" dirty="0"/>
              <a:t> </a:t>
            </a:r>
            <a:r>
              <a:rPr lang="pt-BR" sz="1600" dirty="0" err="1"/>
              <a:t>by</a:t>
            </a:r>
            <a:r>
              <a:rPr lang="pt-BR" sz="1600" dirty="0"/>
              <a:t> Big Query </a:t>
            </a:r>
            <a:r>
              <a:rPr lang="pt-BR" sz="1600" dirty="0" err="1"/>
              <a:t>to</a:t>
            </a:r>
            <a:r>
              <a:rPr lang="pt-BR" sz="1600" dirty="0"/>
              <a:t> </a:t>
            </a:r>
            <a:r>
              <a:rPr lang="pt-BR" sz="1600" dirty="0" err="1"/>
              <a:t>allow</a:t>
            </a:r>
            <a:r>
              <a:rPr lang="pt-BR" sz="1600" dirty="0"/>
              <a:t> BI </a:t>
            </a:r>
            <a:r>
              <a:rPr lang="pt-BR" sz="1600" dirty="0" err="1"/>
              <a:t>users</a:t>
            </a:r>
            <a:r>
              <a:rPr lang="pt-BR" sz="1600" dirty="0"/>
              <a:t> </a:t>
            </a:r>
            <a:r>
              <a:rPr lang="pt-BR" sz="1600" dirty="0" err="1"/>
              <a:t>to</a:t>
            </a:r>
            <a:r>
              <a:rPr lang="pt-BR" sz="1600" dirty="0"/>
              <a:t> build </a:t>
            </a:r>
            <a:r>
              <a:rPr lang="pt-BR" sz="1600" dirty="0" err="1"/>
              <a:t>their</a:t>
            </a:r>
            <a:r>
              <a:rPr lang="pt-BR" sz="1600" dirty="0"/>
              <a:t> dashboards </a:t>
            </a:r>
            <a:r>
              <a:rPr lang="pt-BR" sz="1600" dirty="0" err="1"/>
              <a:t>that</a:t>
            </a:r>
            <a:r>
              <a:rPr lang="pt-BR" sz="1600" dirty="0"/>
              <a:t> </a:t>
            </a:r>
            <a:r>
              <a:rPr lang="pt-BR" sz="1600" dirty="0" err="1"/>
              <a:t>could</a:t>
            </a:r>
            <a:r>
              <a:rPr lang="pt-BR" sz="1600" dirty="0"/>
              <a:t> </a:t>
            </a:r>
            <a:r>
              <a:rPr lang="pt-BR" sz="1600" dirty="0" err="1"/>
              <a:t>address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main</a:t>
            </a:r>
            <a:r>
              <a:rPr lang="pt-BR" sz="1600" dirty="0"/>
              <a:t> </a:t>
            </a:r>
            <a:r>
              <a:rPr lang="pt-BR" sz="1600" dirty="0" err="1"/>
              <a:t>questions</a:t>
            </a:r>
            <a:r>
              <a:rPr lang="pt-BR" sz="1600" dirty="0"/>
              <a:t> </a:t>
            </a:r>
            <a:r>
              <a:rPr lang="pt-BR" sz="1600" dirty="0" err="1"/>
              <a:t>about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flights</a:t>
            </a:r>
            <a:r>
              <a:rPr lang="pt-BR" sz="1600" dirty="0"/>
              <a:t> </a:t>
            </a:r>
            <a:r>
              <a:rPr lang="pt-BR" sz="1600" dirty="0" err="1"/>
              <a:t>information</a:t>
            </a:r>
            <a:r>
              <a:rPr lang="pt-BR" sz="1600" dirty="0"/>
              <a:t>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971B4E7-42B8-F063-8927-38622BDF63A9}"/>
              </a:ext>
            </a:extLst>
          </p:cNvPr>
          <p:cNvSpPr txBox="1"/>
          <p:nvPr/>
        </p:nvSpPr>
        <p:spPr>
          <a:xfrm>
            <a:off x="6639106" y="4071486"/>
            <a:ext cx="51687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Services as Data </a:t>
            </a:r>
            <a:r>
              <a:rPr lang="pt-BR" sz="1600" dirty="0" err="1"/>
              <a:t>Catalog</a:t>
            </a:r>
            <a:r>
              <a:rPr lang="pt-BR" sz="1600" dirty="0"/>
              <a:t> </a:t>
            </a:r>
            <a:r>
              <a:rPr lang="pt-BR" sz="1600" dirty="0" err="1"/>
              <a:t>ensure</a:t>
            </a:r>
            <a:r>
              <a:rPr lang="pt-BR" sz="1600" dirty="0"/>
              <a:t> </a:t>
            </a:r>
            <a:r>
              <a:rPr lang="pt-BR" sz="1600" dirty="0" err="1"/>
              <a:t>that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users</a:t>
            </a:r>
            <a:r>
              <a:rPr lang="pt-BR" sz="1600" dirty="0"/>
              <a:t> </a:t>
            </a:r>
            <a:r>
              <a:rPr lang="pt-BR" sz="1600" dirty="0" err="1"/>
              <a:t>could</a:t>
            </a:r>
            <a:r>
              <a:rPr lang="pt-BR" sz="1600" dirty="0"/>
              <a:t> </a:t>
            </a:r>
            <a:r>
              <a:rPr lang="pt-BR" sz="1600" dirty="0" err="1"/>
              <a:t>know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data </a:t>
            </a:r>
            <a:r>
              <a:rPr lang="pt-BR" sz="1600" dirty="0" err="1"/>
              <a:t>available</a:t>
            </a:r>
            <a:r>
              <a:rPr lang="pt-BR" sz="1600" dirty="0"/>
              <a:t> </a:t>
            </a:r>
            <a:r>
              <a:rPr lang="pt-BR" sz="1600" dirty="0" err="1"/>
              <a:t>on</a:t>
            </a:r>
            <a:r>
              <a:rPr lang="pt-BR" sz="1600" dirty="0"/>
              <a:t> Big Query </a:t>
            </a:r>
            <a:r>
              <a:rPr lang="pt-BR" sz="1600" dirty="0" err="1"/>
              <a:t>to</a:t>
            </a:r>
            <a:r>
              <a:rPr lang="pt-BR" sz="1600" dirty="0"/>
              <a:t> </a:t>
            </a:r>
            <a:r>
              <a:rPr lang="pt-BR" sz="1600" dirty="0" err="1"/>
              <a:t>ask</a:t>
            </a:r>
            <a:r>
              <a:rPr lang="pt-BR" sz="1600" dirty="0"/>
              <a:t> for </a:t>
            </a:r>
            <a:r>
              <a:rPr lang="pt-BR" sz="1600" dirty="0" err="1"/>
              <a:t>access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use </a:t>
            </a:r>
            <a:r>
              <a:rPr lang="pt-BR" sz="1600" dirty="0" err="1"/>
              <a:t>the</a:t>
            </a:r>
            <a:r>
              <a:rPr lang="pt-BR" sz="1600" dirty="0"/>
              <a:t> IAM </a:t>
            </a:r>
            <a:r>
              <a:rPr lang="pt-BR" sz="1600" dirty="0" err="1"/>
              <a:t>service</a:t>
            </a:r>
            <a:r>
              <a:rPr lang="pt-BR" sz="1600" dirty="0"/>
              <a:t> </a:t>
            </a:r>
            <a:r>
              <a:rPr lang="pt-BR" sz="1600" dirty="0" err="1"/>
              <a:t>to</a:t>
            </a:r>
            <a:r>
              <a:rPr lang="pt-BR" sz="1600" dirty="0"/>
              <a:t> </a:t>
            </a:r>
            <a:r>
              <a:rPr lang="pt-BR" sz="1600" dirty="0" err="1"/>
              <a:t>ensure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data </a:t>
            </a:r>
            <a:r>
              <a:rPr lang="pt-BR" sz="1600" dirty="0" err="1"/>
              <a:t>access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KMS </a:t>
            </a:r>
            <a:r>
              <a:rPr lang="pt-BR" sz="1600" dirty="0" err="1"/>
              <a:t>to</a:t>
            </a:r>
            <a:r>
              <a:rPr lang="pt-BR" sz="1600" dirty="0"/>
              <a:t> </a:t>
            </a:r>
            <a:r>
              <a:rPr lang="pt-BR" sz="1600" dirty="0" err="1"/>
              <a:t>managed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keys</a:t>
            </a:r>
            <a:r>
              <a:rPr lang="pt-BR" sz="1600" dirty="0"/>
              <a:t> for </a:t>
            </a:r>
            <a:r>
              <a:rPr lang="pt-BR" sz="1600" dirty="0" err="1"/>
              <a:t>applications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data </a:t>
            </a:r>
            <a:r>
              <a:rPr lang="pt-BR" sz="1600" dirty="0" err="1"/>
              <a:t>security</a:t>
            </a:r>
            <a:r>
              <a:rPr lang="pt-BR" sz="1600" dirty="0"/>
              <a:t>. DLP </a:t>
            </a:r>
            <a:r>
              <a:rPr lang="pt-BR" sz="1600" dirty="0" err="1"/>
              <a:t>should</a:t>
            </a:r>
            <a:r>
              <a:rPr lang="pt-BR" sz="1600" dirty="0"/>
              <a:t> </a:t>
            </a:r>
            <a:r>
              <a:rPr lang="pt-BR" sz="1600" dirty="0" err="1"/>
              <a:t>be</a:t>
            </a:r>
            <a:r>
              <a:rPr lang="pt-BR" sz="1600" dirty="0"/>
              <a:t> </a:t>
            </a:r>
            <a:r>
              <a:rPr lang="pt-BR" sz="1600" dirty="0" err="1"/>
              <a:t>available</a:t>
            </a:r>
            <a:r>
              <a:rPr lang="pt-BR" sz="1600" dirty="0"/>
              <a:t> </a:t>
            </a:r>
            <a:r>
              <a:rPr lang="pt-BR" sz="1600" dirty="0" err="1"/>
              <a:t>to</a:t>
            </a:r>
            <a:r>
              <a:rPr lang="pt-BR" sz="1600" dirty="0"/>
              <a:t> </a:t>
            </a:r>
            <a:r>
              <a:rPr lang="pt-BR" sz="1600" dirty="0" err="1"/>
              <a:t>keep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data safe </a:t>
            </a:r>
            <a:r>
              <a:rPr lang="pt-BR" sz="1600" dirty="0" err="1"/>
              <a:t>from</a:t>
            </a:r>
            <a:r>
              <a:rPr lang="pt-BR" sz="1600" dirty="0"/>
              <a:t> </a:t>
            </a:r>
            <a:r>
              <a:rPr lang="pt-BR" sz="1600" dirty="0" err="1"/>
              <a:t>exfiltration</a:t>
            </a:r>
            <a:r>
              <a:rPr lang="pt-BR" sz="1600" dirty="0"/>
              <a:t>.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B944812-9335-F194-81A0-D43E970ECEE2}"/>
              </a:ext>
            </a:extLst>
          </p:cNvPr>
          <p:cNvSpPr txBox="1"/>
          <p:nvPr/>
        </p:nvSpPr>
        <p:spPr>
          <a:xfrm>
            <a:off x="6639105" y="5625968"/>
            <a:ext cx="5168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Enable</a:t>
            </a:r>
            <a:r>
              <a:rPr lang="pt-BR" sz="1600" dirty="0"/>
              <a:t> Cloud </a:t>
            </a:r>
            <a:r>
              <a:rPr lang="pt-BR" sz="1600" dirty="0" err="1"/>
              <a:t>Monitoring</a:t>
            </a:r>
            <a:r>
              <a:rPr lang="pt-BR" sz="1600" dirty="0"/>
              <a:t> </a:t>
            </a:r>
            <a:r>
              <a:rPr lang="pt-BR" sz="1600" dirty="0" err="1"/>
              <a:t>to</a:t>
            </a:r>
            <a:r>
              <a:rPr lang="pt-BR" sz="1600" dirty="0"/>
              <a:t> </a:t>
            </a:r>
            <a:r>
              <a:rPr lang="pt-BR" sz="1600" dirty="0" err="1"/>
              <a:t>collect</a:t>
            </a:r>
            <a:r>
              <a:rPr lang="pt-BR" sz="1600" dirty="0"/>
              <a:t> logs </a:t>
            </a:r>
            <a:r>
              <a:rPr lang="pt-BR" sz="1600" dirty="0" err="1"/>
              <a:t>and</a:t>
            </a:r>
            <a:r>
              <a:rPr lang="pt-BR" sz="1600" dirty="0"/>
              <a:t> </a:t>
            </a:r>
            <a:r>
              <a:rPr lang="pt-BR" sz="1600" dirty="0" err="1"/>
              <a:t>metrics</a:t>
            </a:r>
            <a:r>
              <a:rPr lang="pt-BR" sz="1600" dirty="0"/>
              <a:t> </a:t>
            </a:r>
            <a:r>
              <a:rPr lang="pt-BR" sz="1600" dirty="0" err="1"/>
              <a:t>that</a:t>
            </a:r>
            <a:r>
              <a:rPr lang="pt-BR" sz="1600" dirty="0"/>
              <a:t> </a:t>
            </a:r>
            <a:r>
              <a:rPr lang="pt-BR" sz="1600" dirty="0" err="1"/>
              <a:t>allow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infrastructure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</a:t>
            </a:r>
            <a:r>
              <a:rPr lang="pt-BR" sz="1600" dirty="0" err="1"/>
              <a:t>application</a:t>
            </a:r>
            <a:r>
              <a:rPr lang="pt-BR" sz="1600" dirty="0"/>
              <a:t> </a:t>
            </a:r>
            <a:r>
              <a:rPr lang="pt-BR" sz="1600" dirty="0" err="1"/>
              <a:t>teams</a:t>
            </a:r>
            <a:r>
              <a:rPr lang="pt-BR" sz="1600" dirty="0"/>
              <a:t> </a:t>
            </a:r>
            <a:r>
              <a:rPr lang="pt-BR" sz="1600" dirty="0" err="1"/>
              <a:t>to</a:t>
            </a:r>
            <a:r>
              <a:rPr lang="pt-BR" sz="1600" dirty="0"/>
              <a:t> monitor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solution</a:t>
            </a:r>
            <a:r>
              <a:rPr lang="pt-BR" sz="1600" dirty="0"/>
              <a:t> </a:t>
            </a:r>
            <a:r>
              <a:rPr lang="pt-BR" sz="1600" dirty="0" err="1"/>
              <a:t>allow</a:t>
            </a:r>
            <a:r>
              <a:rPr lang="pt-BR" sz="1600" dirty="0"/>
              <a:t> </a:t>
            </a:r>
            <a:r>
              <a:rPr lang="pt-BR" sz="1600" dirty="0" err="1"/>
              <a:t>observability</a:t>
            </a:r>
            <a:r>
              <a:rPr lang="pt-BR" sz="1600" dirty="0"/>
              <a:t> </a:t>
            </a:r>
            <a:r>
              <a:rPr lang="pt-BR" sz="1600" dirty="0" err="1"/>
              <a:t>across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data </a:t>
            </a:r>
            <a:r>
              <a:rPr lang="pt-BR" sz="1600" dirty="0" err="1"/>
              <a:t>resources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SRE for business </a:t>
            </a:r>
            <a:r>
              <a:rPr lang="pt-BR" sz="1600" dirty="0" err="1"/>
              <a:t>improvement</a:t>
            </a:r>
            <a:r>
              <a:rPr lang="pt-B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538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80B592DD-548A-E580-D73F-24BC06D53CAD}"/>
              </a:ext>
            </a:extLst>
          </p:cNvPr>
          <p:cNvSpPr txBox="1"/>
          <p:nvPr/>
        </p:nvSpPr>
        <p:spPr>
          <a:xfrm>
            <a:off x="220638" y="124369"/>
            <a:ext cx="411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GCP COMPONENTS – PUB/SUB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D7366E-EED9-A752-141D-6D528C0C9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9300"/>
            <a:ext cx="12192000" cy="535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6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80B592DD-548A-E580-D73F-24BC06D53CAD}"/>
              </a:ext>
            </a:extLst>
          </p:cNvPr>
          <p:cNvSpPr txBox="1"/>
          <p:nvPr/>
        </p:nvSpPr>
        <p:spPr>
          <a:xfrm>
            <a:off x="220638" y="124369"/>
            <a:ext cx="4341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GCP COMPONENTS – DATAFLOW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C19A40B-DA3F-594F-7833-BBEAB71EB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925"/>
            <a:ext cx="12192000" cy="526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2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80B592DD-548A-E580-D73F-24BC06D53CAD}"/>
              </a:ext>
            </a:extLst>
          </p:cNvPr>
          <p:cNvSpPr txBox="1"/>
          <p:nvPr/>
        </p:nvSpPr>
        <p:spPr>
          <a:xfrm>
            <a:off x="220638" y="124369"/>
            <a:ext cx="4341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GCP COMPONENTS – DATAFLOW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ADA411-6C7E-D702-ECAA-AFEDFADAA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875"/>
            <a:ext cx="12192000" cy="53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9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80B592DD-548A-E580-D73F-24BC06D53CAD}"/>
              </a:ext>
            </a:extLst>
          </p:cNvPr>
          <p:cNvSpPr txBox="1"/>
          <p:nvPr/>
        </p:nvSpPr>
        <p:spPr>
          <a:xfrm>
            <a:off x="220638" y="124369"/>
            <a:ext cx="4270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GCP COMPONENTS – BIGQUERY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C39558-1922-413A-2D6A-A99091BA9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875"/>
            <a:ext cx="12192000" cy="53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3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80B592DD-548A-E580-D73F-24BC06D53CAD}"/>
              </a:ext>
            </a:extLst>
          </p:cNvPr>
          <p:cNvSpPr txBox="1"/>
          <p:nvPr/>
        </p:nvSpPr>
        <p:spPr>
          <a:xfrm>
            <a:off x="220638" y="124369"/>
            <a:ext cx="4270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GCP COMPONENTS – BIGQUERY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014323-2A1F-D6C1-0531-7B3017853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925"/>
            <a:ext cx="12192000" cy="526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2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80B592DD-548A-E580-D73F-24BC06D53CAD}"/>
              </a:ext>
            </a:extLst>
          </p:cNvPr>
          <p:cNvSpPr txBox="1"/>
          <p:nvPr/>
        </p:nvSpPr>
        <p:spPr>
          <a:xfrm>
            <a:off x="220638" y="124369"/>
            <a:ext cx="4270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GCP COMPONENTS – BIGQUERY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40BEF6-9F00-9267-EDE5-C885AD725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1050"/>
            <a:ext cx="121920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61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3375</TotalTime>
  <Words>697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Segoe UI Light</vt:lpstr>
      <vt:lpstr>Tema do Office</vt:lpstr>
      <vt:lpstr>DATA ENGINEER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Jefferson Oliveira</dc:creator>
  <cp:lastModifiedBy>Jefferson Oliveira</cp:lastModifiedBy>
  <cp:revision>6</cp:revision>
  <dcterms:created xsi:type="dcterms:W3CDTF">2022-05-02T02:30:18Z</dcterms:created>
  <dcterms:modified xsi:type="dcterms:W3CDTF">2022-05-21T14:02:40Z</dcterms:modified>
</cp:coreProperties>
</file>